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70" r:id="rId9"/>
    <p:sldId id="273" r:id="rId10"/>
    <p:sldId id="272" r:id="rId11"/>
    <p:sldId id="271" r:id="rId12"/>
    <p:sldId id="263" r:id="rId13"/>
    <p:sldId id="264" r:id="rId14"/>
    <p:sldId id="266" r:id="rId15"/>
    <p:sldId id="267" r:id="rId16"/>
    <p:sldId id="268" r:id="rId17"/>
    <p:sldId id="274" r:id="rId18"/>
    <p:sldId id="26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1B805F-FF0F-4BAA-A3A3-E4F945D687F8}"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1F3A6-CC5D-4649-8527-DB0C21FDDFD9}"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3/5/2020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B1FFFF-984A-4EE5-9BF2-EC9310C878F1}"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3271C1-B42E-4A60-A25F-0185B888604B}" type="datetimeFigureOut">
              <a:rPr lang="en-US" dirty="0"/>
              <a:t>3/5/2020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416292-3725-4763-8973-4C59F0403D99}" type="datetimeFigureOut">
              <a:rPr lang="en-US" dirty="0"/>
              <a:t>3/5/2020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3/5/2020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3/5/2020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0B5C51-60B3-48EF-AA78-DB950F30DBA2}"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D676B-6E73-4E3B-A9B3-4966DB9B52A5}"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3/5/2020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create.kahoot.it/details/68d472dc-9031-49a2-bb4a-03207c82ff2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079D-398E-49C2-B5FF-DF91E76A9598}"/>
              </a:ext>
            </a:extLst>
          </p:cNvPr>
          <p:cNvSpPr>
            <a:spLocks noGrp="1"/>
          </p:cNvSpPr>
          <p:nvPr>
            <p:ph type="ctrTitle"/>
          </p:nvPr>
        </p:nvSpPr>
        <p:spPr/>
        <p:txBody>
          <a:bodyPr/>
          <a:lstStyle/>
          <a:p>
            <a:r>
              <a:rPr lang="en-GB" dirty="0"/>
              <a:t>Judgement, Triggers and our responses</a:t>
            </a:r>
          </a:p>
        </p:txBody>
      </p:sp>
      <p:sp>
        <p:nvSpPr>
          <p:cNvPr id="3" name="Subtitle 2">
            <a:extLst>
              <a:ext uri="{FF2B5EF4-FFF2-40B4-BE49-F238E27FC236}">
                <a16:creationId xmlns:a16="http://schemas.microsoft.com/office/drawing/2014/main" id="{DDD86DB0-35EB-4228-BE8D-8FFCAFE4299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1652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61A49-CA11-430C-9A4E-7B4BB616DC13}"/>
              </a:ext>
            </a:extLst>
          </p:cNvPr>
          <p:cNvSpPr>
            <a:spLocks noGrp="1"/>
          </p:cNvSpPr>
          <p:nvPr>
            <p:ph type="title"/>
          </p:nvPr>
        </p:nvSpPr>
        <p:spPr/>
        <p:txBody>
          <a:bodyPr/>
          <a:lstStyle/>
          <a:p>
            <a:r>
              <a:rPr lang="en-GB" dirty="0"/>
              <a:t>Discussion from last week</a:t>
            </a:r>
          </a:p>
        </p:txBody>
      </p:sp>
      <p:sp>
        <p:nvSpPr>
          <p:cNvPr id="3" name="Content Placeholder 2">
            <a:extLst>
              <a:ext uri="{FF2B5EF4-FFF2-40B4-BE49-F238E27FC236}">
                <a16:creationId xmlns:a16="http://schemas.microsoft.com/office/drawing/2014/main" id="{18CD9E87-BC97-41F4-8C18-8286C4A157D0}"/>
              </a:ext>
            </a:extLst>
          </p:cNvPr>
          <p:cNvSpPr>
            <a:spLocks noGrp="1"/>
          </p:cNvSpPr>
          <p:nvPr>
            <p:ph idx="1"/>
          </p:nvPr>
        </p:nvSpPr>
        <p:spPr/>
        <p:txBody>
          <a:bodyPr/>
          <a:lstStyle/>
          <a:p>
            <a:r>
              <a:rPr lang="en-GB" dirty="0"/>
              <a:t>As reflective practitioners I want to give you an opportunity to discuss any further reflections you had on last weeks documentary on Kids Company.</a:t>
            </a:r>
          </a:p>
          <a:p>
            <a:r>
              <a:rPr lang="en-GB" dirty="0"/>
              <a:t>Questions from last week were:</a:t>
            </a:r>
          </a:p>
          <a:p>
            <a:endParaRPr lang="en-GB" dirty="0"/>
          </a:p>
          <a:p>
            <a:pPr lvl="1"/>
            <a:r>
              <a:rPr lang="en-GB" dirty="0"/>
              <a:t>What was good?</a:t>
            </a:r>
          </a:p>
          <a:p>
            <a:pPr lvl="1"/>
            <a:r>
              <a:rPr lang="en-GB" dirty="0"/>
              <a:t>What could have been better?</a:t>
            </a:r>
          </a:p>
          <a:p>
            <a:pPr lvl="1"/>
            <a:r>
              <a:rPr lang="en-GB" dirty="0"/>
              <a:t>Was it positive empowering youth work on display?</a:t>
            </a:r>
          </a:p>
          <a:p>
            <a:pPr lvl="1"/>
            <a:r>
              <a:rPr lang="en-GB" dirty="0"/>
              <a:t>What are the boundaries that were crossed?</a:t>
            </a:r>
          </a:p>
          <a:p>
            <a:pPr lvl="1"/>
            <a:endParaRPr lang="en-GB" dirty="0"/>
          </a:p>
        </p:txBody>
      </p:sp>
    </p:spTree>
    <p:extLst>
      <p:ext uri="{BB962C8B-B14F-4D97-AF65-F5344CB8AC3E}">
        <p14:creationId xmlns:p14="http://schemas.microsoft.com/office/powerpoint/2010/main" val="4279964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7477A-AE20-44D3-8E6C-6DA1BFD5A7BF}"/>
              </a:ext>
            </a:extLst>
          </p:cNvPr>
          <p:cNvSpPr>
            <a:spLocks noGrp="1"/>
          </p:cNvSpPr>
          <p:nvPr>
            <p:ph type="title"/>
          </p:nvPr>
        </p:nvSpPr>
        <p:spPr/>
        <p:txBody>
          <a:bodyPr/>
          <a:lstStyle/>
          <a:p>
            <a:r>
              <a:rPr lang="en-GB" dirty="0"/>
              <a:t>Judgement and Assumptions</a:t>
            </a:r>
          </a:p>
        </p:txBody>
      </p:sp>
      <p:sp>
        <p:nvSpPr>
          <p:cNvPr id="3" name="Content Placeholder 2">
            <a:extLst>
              <a:ext uri="{FF2B5EF4-FFF2-40B4-BE49-F238E27FC236}">
                <a16:creationId xmlns:a16="http://schemas.microsoft.com/office/drawing/2014/main" id="{AC941F0A-6820-4838-A508-F9F94968043E}"/>
              </a:ext>
            </a:extLst>
          </p:cNvPr>
          <p:cNvSpPr>
            <a:spLocks noGrp="1"/>
          </p:cNvSpPr>
          <p:nvPr>
            <p:ph idx="1"/>
          </p:nvPr>
        </p:nvSpPr>
        <p:spPr/>
        <p:txBody>
          <a:bodyPr>
            <a:normAutofit lnSpcReduction="10000"/>
          </a:bodyPr>
          <a:lstStyle/>
          <a:p>
            <a:r>
              <a:rPr lang="en-GB" dirty="0"/>
              <a:t>I'm going to tell you a story.</a:t>
            </a:r>
          </a:p>
          <a:p>
            <a:endParaRPr lang="en-GB" dirty="0"/>
          </a:p>
          <a:p>
            <a:r>
              <a:rPr lang="en-GB" dirty="0"/>
              <a:t>Listen to it, at the end we are going to play a short quiz based on the story and discuss our responses </a:t>
            </a:r>
          </a:p>
          <a:p>
            <a:endParaRPr lang="en-GB" dirty="0"/>
          </a:p>
          <a:p>
            <a:r>
              <a:rPr lang="en-GB" dirty="0"/>
              <a:t>(</a:t>
            </a:r>
            <a:r>
              <a:rPr lang="en-GB" dirty="0">
                <a:hlinkClick r:id="rId2"/>
              </a:rPr>
              <a:t>https://create.kahoot.it/details/68d472dc-9031-49a2-bb4a-03207c82ff2c</a:t>
            </a:r>
            <a:r>
              <a:rPr lang="en-GB" dirty="0"/>
              <a:t>)</a:t>
            </a:r>
          </a:p>
          <a:p>
            <a:endParaRPr lang="en-GB" dirty="0"/>
          </a:p>
          <a:p>
            <a:r>
              <a:rPr lang="en-GB" dirty="0"/>
              <a:t>On your phone or laptop please google Kahoot and go to the website Kahoot.com</a:t>
            </a:r>
          </a:p>
          <a:p>
            <a:endParaRPr lang="en-GB" dirty="0"/>
          </a:p>
          <a:p>
            <a:r>
              <a:rPr lang="en-GB" dirty="0"/>
              <a:t>Click Enter pin game and enter the PIN I'm about to give you – LETS PLAY!!!</a:t>
            </a:r>
          </a:p>
        </p:txBody>
      </p:sp>
    </p:spTree>
    <p:extLst>
      <p:ext uri="{BB962C8B-B14F-4D97-AF65-F5344CB8AC3E}">
        <p14:creationId xmlns:p14="http://schemas.microsoft.com/office/powerpoint/2010/main" val="3564870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CA294-52DF-492D-AB2A-9B90EFB4F01B}"/>
              </a:ext>
            </a:extLst>
          </p:cNvPr>
          <p:cNvSpPr>
            <a:spLocks noGrp="1"/>
          </p:cNvSpPr>
          <p:nvPr>
            <p:ph type="title"/>
          </p:nvPr>
        </p:nvSpPr>
        <p:spPr/>
        <p:txBody>
          <a:bodyPr/>
          <a:lstStyle/>
          <a:p>
            <a:r>
              <a:rPr lang="en-GB" dirty="0"/>
              <a:t>What were our assumptions?</a:t>
            </a:r>
            <a:br>
              <a:rPr lang="en-GB" dirty="0"/>
            </a:br>
            <a:endParaRPr lang="en-GB" dirty="0"/>
          </a:p>
        </p:txBody>
      </p:sp>
      <p:sp>
        <p:nvSpPr>
          <p:cNvPr id="3" name="Content Placeholder 2">
            <a:extLst>
              <a:ext uri="{FF2B5EF4-FFF2-40B4-BE49-F238E27FC236}">
                <a16:creationId xmlns:a16="http://schemas.microsoft.com/office/drawing/2014/main" id="{6FB54340-BC5C-4618-A832-E292F249B46D}"/>
              </a:ext>
            </a:extLst>
          </p:cNvPr>
          <p:cNvSpPr>
            <a:spLocks noGrp="1"/>
          </p:cNvSpPr>
          <p:nvPr>
            <p:ph idx="1"/>
          </p:nvPr>
        </p:nvSpPr>
        <p:spPr/>
        <p:txBody>
          <a:bodyPr>
            <a:normAutofit lnSpcReduction="10000"/>
          </a:bodyPr>
          <a:lstStyle/>
          <a:p>
            <a:r>
              <a:rPr lang="en-GB" dirty="0"/>
              <a:t>The word Witch – what do we see when we mention that word… is it what I said?</a:t>
            </a:r>
          </a:p>
          <a:p>
            <a:endParaRPr lang="en-GB" dirty="0"/>
          </a:p>
          <a:p>
            <a:r>
              <a:rPr lang="en-GB" dirty="0"/>
              <a:t>Did I read that the volunteer had drank the potion or that they were given a potion?</a:t>
            </a:r>
          </a:p>
          <a:p>
            <a:endParaRPr lang="en-GB" dirty="0"/>
          </a:p>
          <a:p>
            <a:r>
              <a:rPr lang="en-GB" dirty="0"/>
              <a:t>All the gold in the kingdom… If I offered you all the gold in my bag right now how do you know if it’s a large amount or none? All the gold in the kingdom could be one piece of gold</a:t>
            </a:r>
          </a:p>
          <a:p>
            <a:endParaRPr lang="en-GB" dirty="0"/>
          </a:p>
          <a:p>
            <a:r>
              <a:rPr lang="en-GB" dirty="0"/>
              <a:t>Told her husband? The volunteer was a woman, we hear warrior or knight and assume or see a man</a:t>
            </a:r>
          </a:p>
        </p:txBody>
      </p:sp>
    </p:spTree>
    <p:extLst>
      <p:ext uri="{BB962C8B-B14F-4D97-AF65-F5344CB8AC3E}">
        <p14:creationId xmlns:p14="http://schemas.microsoft.com/office/powerpoint/2010/main" val="166542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EE851-13E1-4214-BE17-EC394072EEF0}"/>
              </a:ext>
            </a:extLst>
          </p:cNvPr>
          <p:cNvSpPr>
            <a:spLocks noGrp="1"/>
          </p:cNvSpPr>
          <p:nvPr>
            <p:ph type="title"/>
          </p:nvPr>
        </p:nvSpPr>
        <p:spPr/>
        <p:txBody>
          <a:bodyPr/>
          <a:lstStyle/>
          <a:p>
            <a:r>
              <a:rPr lang="en-GB" dirty="0"/>
              <a:t>Judgements on young people</a:t>
            </a:r>
          </a:p>
        </p:txBody>
      </p:sp>
      <p:sp>
        <p:nvSpPr>
          <p:cNvPr id="3" name="Content Placeholder 2">
            <a:extLst>
              <a:ext uri="{FF2B5EF4-FFF2-40B4-BE49-F238E27FC236}">
                <a16:creationId xmlns:a16="http://schemas.microsoft.com/office/drawing/2014/main" id="{07B2827F-0948-4C83-9B40-89D8E7700FAA}"/>
              </a:ext>
            </a:extLst>
          </p:cNvPr>
          <p:cNvSpPr>
            <a:spLocks noGrp="1"/>
          </p:cNvSpPr>
          <p:nvPr>
            <p:ph idx="1"/>
          </p:nvPr>
        </p:nvSpPr>
        <p:spPr/>
        <p:txBody>
          <a:bodyPr/>
          <a:lstStyle/>
          <a:p>
            <a:pPr marL="0" indent="0">
              <a:buNone/>
            </a:pPr>
            <a:r>
              <a:rPr lang="en-GB" dirty="0"/>
              <a:t>20 mins including a break</a:t>
            </a:r>
          </a:p>
          <a:p>
            <a:r>
              <a:rPr lang="en-GB" dirty="0"/>
              <a:t>In groups of 3 come up with:</a:t>
            </a:r>
          </a:p>
          <a:p>
            <a:endParaRPr lang="en-GB" dirty="0"/>
          </a:p>
          <a:p>
            <a:r>
              <a:rPr lang="en-GB" dirty="0"/>
              <a:t>A list of judgements or assumptions about young people that you can feedback to the group.</a:t>
            </a:r>
          </a:p>
          <a:p>
            <a:endParaRPr lang="en-GB" dirty="0"/>
          </a:p>
          <a:p>
            <a:r>
              <a:rPr lang="en-GB" dirty="0"/>
              <a:t>Do we, as youth workers, compound any of these judgements?</a:t>
            </a:r>
          </a:p>
          <a:p>
            <a:endParaRPr lang="en-GB" dirty="0"/>
          </a:p>
          <a:p>
            <a:r>
              <a:rPr lang="en-GB" dirty="0"/>
              <a:t>What is the young work role in breaking judgements and assumptions of young people?</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066249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0BA7-C97E-432F-AB9F-4B3C3B6098FD}"/>
              </a:ext>
            </a:extLst>
          </p:cNvPr>
          <p:cNvSpPr>
            <a:spLocks noGrp="1"/>
          </p:cNvSpPr>
          <p:nvPr>
            <p:ph type="title"/>
          </p:nvPr>
        </p:nvSpPr>
        <p:spPr/>
        <p:txBody>
          <a:bodyPr/>
          <a:lstStyle/>
          <a:p>
            <a:r>
              <a:rPr lang="en-GB" dirty="0"/>
              <a:t>How to not assume or judge</a:t>
            </a:r>
          </a:p>
        </p:txBody>
      </p:sp>
      <p:sp>
        <p:nvSpPr>
          <p:cNvPr id="3" name="Content Placeholder 2">
            <a:extLst>
              <a:ext uri="{FF2B5EF4-FFF2-40B4-BE49-F238E27FC236}">
                <a16:creationId xmlns:a16="http://schemas.microsoft.com/office/drawing/2014/main" id="{A1F9D3D6-95B1-4126-B949-D49998C3597B}"/>
              </a:ext>
            </a:extLst>
          </p:cNvPr>
          <p:cNvSpPr>
            <a:spLocks noGrp="1"/>
          </p:cNvSpPr>
          <p:nvPr>
            <p:ph idx="1"/>
          </p:nvPr>
        </p:nvSpPr>
        <p:spPr/>
        <p:txBody>
          <a:bodyPr/>
          <a:lstStyle/>
          <a:p>
            <a:pPr marL="0" indent="0">
              <a:buNone/>
            </a:pPr>
            <a:r>
              <a:rPr lang="en-GB" dirty="0"/>
              <a:t>Group discussion:</a:t>
            </a:r>
          </a:p>
          <a:p>
            <a:pPr marL="0" indent="0">
              <a:buNone/>
            </a:pPr>
            <a:endParaRPr lang="en-GB" dirty="0"/>
          </a:p>
          <a:p>
            <a:r>
              <a:rPr lang="en-GB" dirty="0"/>
              <a:t>What do we mean by non-judgemental practice in youth work?</a:t>
            </a:r>
          </a:p>
          <a:p>
            <a:endParaRPr lang="en-GB" dirty="0"/>
          </a:p>
          <a:p>
            <a:r>
              <a:rPr lang="en-GB" dirty="0"/>
              <a:t>How can we avoid judging young people, families and those we work with?</a:t>
            </a:r>
          </a:p>
          <a:p>
            <a:endParaRPr lang="en-GB" dirty="0"/>
          </a:p>
          <a:p>
            <a:r>
              <a:rPr lang="en-GB" dirty="0"/>
              <a:t>Can we ever not judge?</a:t>
            </a:r>
          </a:p>
          <a:p>
            <a:endParaRPr lang="en-GB" dirty="0"/>
          </a:p>
          <a:p>
            <a:endParaRPr lang="en-GB" dirty="0"/>
          </a:p>
        </p:txBody>
      </p:sp>
    </p:spTree>
    <p:extLst>
      <p:ext uri="{BB962C8B-B14F-4D97-AF65-F5344CB8AC3E}">
        <p14:creationId xmlns:p14="http://schemas.microsoft.com/office/powerpoint/2010/main" val="1805780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4D13A-0BE0-45E9-8BE9-9872125F1C54}"/>
              </a:ext>
            </a:extLst>
          </p:cNvPr>
          <p:cNvSpPr>
            <a:spLocks noGrp="1"/>
          </p:cNvSpPr>
          <p:nvPr>
            <p:ph type="title"/>
          </p:nvPr>
        </p:nvSpPr>
        <p:spPr/>
        <p:txBody>
          <a:bodyPr/>
          <a:lstStyle/>
          <a:p>
            <a:r>
              <a:rPr lang="en-GB" dirty="0"/>
              <a:t>Triggers</a:t>
            </a:r>
          </a:p>
        </p:txBody>
      </p:sp>
      <p:sp>
        <p:nvSpPr>
          <p:cNvPr id="3" name="Content Placeholder 2">
            <a:extLst>
              <a:ext uri="{FF2B5EF4-FFF2-40B4-BE49-F238E27FC236}">
                <a16:creationId xmlns:a16="http://schemas.microsoft.com/office/drawing/2014/main" id="{12A8770D-BE64-4BF2-9754-C02181B60F7D}"/>
              </a:ext>
            </a:extLst>
          </p:cNvPr>
          <p:cNvSpPr>
            <a:spLocks noGrp="1"/>
          </p:cNvSpPr>
          <p:nvPr>
            <p:ph idx="1"/>
          </p:nvPr>
        </p:nvSpPr>
        <p:spPr/>
        <p:txBody>
          <a:bodyPr/>
          <a:lstStyle/>
          <a:p>
            <a:r>
              <a:rPr lang="en-GB" dirty="0"/>
              <a:t>Something that is said or done that elicits a reaction</a:t>
            </a:r>
          </a:p>
          <a:p>
            <a:endParaRPr lang="en-GB" dirty="0"/>
          </a:p>
          <a:p>
            <a:r>
              <a:rPr lang="en-GB" dirty="0"/>
              <a:t>They are those super-reactive places inside you that become activated by someone else's behaviours or comments. When triggered, you may either withdraw emotionally and simply feel hurt or angry or respond in an aggressive way that you will probably regret later.</a:t>
            </a:r>
          </a:p>
          <a:p>
            <a:endParaRPr lang="en-GB" dirty="0"/>
          </a:p>
          <a:p>
            <a:r>
              <a:rPr lang="en-GB" dirty="0"/>
              <a:t>What are your triggers? Individually take 5 minutes to consider what they might be, its important that we are aware of these in youth work.</a:t>
            </a:r>
          </a:p>
          <a:p>
            <a:endParaRPr lang="en-GB" dirty="0"/>
          </a:p>
          <a:p>
            <a:r>
              <a:rPr lang="en-GB" dirty="0"/>
              <a:t>Discuss if you feel comfortable</a:t>
            </a:r>
          </a:p>
        </p:txBody>
      </p:sp>
    </p:spTree>
    <p:extLst>
      <p:ext uri="{BB962C8B-B14F-4D97-AF65-F5344CB8AC3E}">
        <p14:creationId xmlns:p14="http://schemas.microsoft.com/office/powerpoint/2010/main" val="771564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A3134-E03C-4D7D-AFD1-983ADE1CBF53}"/>
              </a:ext>
            </a:extLst>
          </p:cNvPr>
          <p:cNvSpPr>
            <a:spLocks noGrp="1"/>
          </p:cNvSpPr>
          <p:nvPr>
            <p:ph type="title"/>
          </p:nvPr>
        </p:nvSpPr>
        <p:spPr/>
        <p:txBody>
          <a:bodyPr/>
          <a:lstStyle/>
          <a:p>
            <a:r>
              <a:rPr lang="en-GB" dirty="0"/>
              <a:t>Reaction </a:t>
            </a:r>
            <a:r>
              <a:rPr lang="en-GB" dirty="0" err="1"/>
              <a:t>vrs</a:t>
            </a:r>
            <a:r>
              <a:rPr lang="en-GB" dirty="0"/>
              <a:t> Response</a:t>
            </a:r>
          </a:p>
        </p:txBody>
      </p:sp>
      <p:sp>
        <p:nvSpPr>
          <p:cNvPr id="3" name="Content Placeholder 2">
            <a:extLst>
              <a:ext uri="{FF2B5EF4-FFF2-40B4-BE49-F238E27FC236}">
                <a16:creationId xmlns:a16="http://schemas.microsoft.com/office/drawing/2014/main" id="{F210F19C-08F6-451C-B9FB-ED26060AE6DC}"/>
              </a:ext>
            </a:extLst>
          </p:cNvPr>
          <p:cNvSpPr>
            <a:spLocks noGrp="1"/>
          </p:cNvSpPr>
          <p:nvPr>
            <p:ph idx="1"/>
          </p:nvPr>
        </p:nvSpPr>
        <p:spPr/>
        <p:txBody>
          <a:bodyPr/>
          <a:lstStyle/>
          <a:p>
            <a:r>
              <a:rPr lang="en-GB" dirty="0"/>
              <a:t>In small groups come up with a definition to these two words (5mins)</a:t>
            </a:r>
          </a:p>
          <a:p>
            <a:endParaRPr lang="en-GB" dirty="0"/>
          </a:p>
          <a:p>
            <a:r>
              <a:rPr lang="en-GB" dirty="0"/>
              <a:t>Reaction:</a:t>
            </a:r>
          </a:p>
          <a:p>
            <a:pPr marL="0" indent="0">
              <a:buNone/>
            </a:pPr>
            <a:r>
              <a:rPr lang="en-GB" dirty="0"/>
              <a:t>“something done, felt, or thought in response to a situation or event.”</a:t>
            </a:r>
          </a:p>
          <a:p>
            <a:endParaRPr lang="en-GB" dirty="0"/>
          </a:p>
          <a:p>
            <a:r>
              <a:rPr lang="en-GB" dirty="0"/>
              <a:t>Response</a:t>
            </a:r>
          </a:p>
          <a:p>
            <a:pPr marL="0" indent="0">
              <a:buNone/>
            </a:pPr>
            <a:r>
              <a:rPr lang="en-GB" dirty="0"/>
              <a:t>“a reaction to something”</a:t>
            </a:r>
          </a:p>
        </p:txBody>
      </p:sp>
    </p:spTree>
    <p:extLst>
      <p:ext uri="{BB962C8B-B14F-4D97-AF65-F5344CB8AC3E}">
        <p14:creationId xmlns:p14="http://schemas.microsoft.com/office/powerpoint/2010/main" val="2246817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1456-2908-4DB7-B38C-4722BF5326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2A2A5E-C05D-4ABD-963F-4E26B75C1277}"/>
              </a:ext>
            </a:extLst>
          </p:cNvPr>
          <p:cNvSpPr>
            <a:spLocks noGrp="1"/>
          </p:cNvSpPr>
          <p:nvPr>
            <p:ph idx="1"/>
          </p:nvPr>
        </p:nvSpPr>
        <p:spPr/>
        <p:txBody>
          <a:bodyPr>
            <a:normAutofit/>
          </a:bodyPr>
          <a:lstStyle/>
          <a:p>
            <a:r>
              <a:rPr lang="en-GB" dirty="0"/>
              <a:t>The difference between the two lies in a deep breath, a pause, or a brief moment of mindful presence. </a:t>
            </a:r>
          </a:p>
          <a:p>
            <a:endParaRPr lang="en-GB" dirty="0"/>
          </a:p>
          <a:p>
            <a:r>
              <a:rPr lang="en-GB" dirty="0"/>
              <a:t>That moment can mean the difference between everything going well or, everything going badly.</a:t>
            </a:r>
          </a:p>
          <a:p>
            <a:endParaRPr lang="en-GB" dirty="0"/>
          </a:p>
          <a:p>
            <a:endParaRPr lang="en-GB" dirty="0"/>
          </a:p>
          <a:p>
            <a:endParaRPr lang="en-GB" dirty="0"/>
          </a:p>
          <a:p>
            <a:endParaRPr lang="en-GB" dirty="0"/>
          </a:p>
          <a:p>
            <a:r>
              <a:rPr lang="en-GB" dirty="0"/>
              <a:t>Mindfulminutes.com</a:t>
            </a:r>
          </a:p>
        </p:txBody>
      </p:sp>
    </p:spTree>
    <p:extLst>
      <p:ext uri="{BB962C8B-B14F-4D97-AF65-F5344CB8AC3E}">
        <p14:creationId xmlns:p14="http://schemas.microsoft.com/office/powerpoint/2010/main" val="1495920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1C2DE-88C8-4515-BDFA-F3761ED7B1AB}"/>
              </a:ext>
            </a:extLst>
          </p:cNvPr>
          <p:cNvSpPr>
            <a:spLocks noGrp="1"/>
          </p:cNvSpPr>
          <p:nvPr>
            <p:ph type="title"/>
          </p:nvPr>
        </p:nvSpPr>
        <p:spPr/>
        <p:txBody>
          <a:bodyPr/>
          <a:lstStyle/>
          <a:p>
            <a:r>
              <a:rPr lang="en-GB" dirty="0"/>
              <a:t>Reactions are…</a:t>
            </a:r>
          </a:p>
        </p:txBody>
      </p:sp>
      <p:sp>
        <p:nvSpPr>
          <p:cNvPr id="3" name="Content Placeholder 2">
            <a:extLst>
              <a:ext uri="{FF2B5EF4-FFF2-40B4-BE49-F238E27FC236}">
                <a16:creationId xmlns:a16="http://schemas.microsoft.com/office/drawing/2014/main" id="{E01A1A21-5F2C-4A82-8990-08D0C7E32E59}"/>
              </a:ext>
            </a:extLst>
          </p:cNvPr>
          <p:cNvSpPr>
            <a:spLocks noGrp="1"/>
          </p:cNvSpPr>
          <p:nvPr>
            <p:ph idx="1"/>
          </p:nvPr>
        </p:nvSpPr>
        <p:spPr/>
        <p:txBody>
          <a:bodyPr/>
          <a:lstStyle/>
          <a:p>
            <a:r>
              <a:rPr lang="en-GB" b="1" dirty="0"/>
              <a:t>Reactions are instinctual </a:t>
            </a:r>
            <a:r>
              <a:rPr lang="en-GB" dirty="0"/>
              <a:t>and stem from the subconscious mind. There’s no filtering process when you react in a situation – you’re running on auto-pilot.</a:t>
            </a:r>
          </a:p>
          <a:p>
            <a:endParaRPr lang="en-GB" dirty="0"/>
          </a:p>
          <a:p>
            <a:r>
              <a:rPr lang="en-GB" dirty="0"/>
              <a:t> When you react, you do and say things without thinking first and don’t consider the implications of what you do or say – you just act. </a:t>
            </a:r>
          </a:p>
          <a:p>
            <a:endParaRPr lang="en-GB" dirty="0"/>
          </a:p>
          <a:p>
            <a:r>
              <a:rPr lang="en-GB" dirty="0"/>
              <a:t>Reactions are like a puppy who hasn’t been trained. That untrained puppy is going to bark at every dog it sees, jump at every passing neighbour, and then he’ll eat your dinner … as soon as he sees it.</a:t>
            </a:r>
          </a:p>
        </p:txBody>
      </p:sp>
    </p:spTree>
    <p:extLst>
      <p:ext uri="{BB962C8B-B14F-4D97-AF65-F5344CB8AC3E}">
        <p14:creationId xmlns:p14="http://schemas.microsoft.com/office/powerpoint/2010/main" val="3287667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FF2B6-F8DD-47B7-84E8-FE0099650FFF}"/>
              </a:ext>
            </a:extLst>
          </p:cNvPr>
          <p:cNvSpPr>
            <a:spLocks noGrp="1"/>
          </p:cNvSpPr>
          <p:nvPr>
            <p:ph type="title"/>
          </p:nvPr>
        </p:nvSpPr>
        <p:spPr/>
        <p:txBody>
          <a:bodyPr/>
          <a:lstStyle/>
          <a:p>
            <a:r>
              <a:rPr lang="en-GB" dirty="0"/>
              <a:t>Responses are…</a:t>
            </a:r>
          </a:p>
        </p:txBody>
      </p:sp>
      <p:sp>
        <p:nvSpPr>
          <p:cNvPr id="3" name="Content Placeholder 2">
            <a:extLst>
              <a:ext uri="{FF2B5EF4-FFF2-40B4-BE49-F238E27FC236}">
                <a16:creationId xmlns:a16="http://schemas.microsoft.com/office/drawing/2014/main" id="{D66DE82E-08E9-4F74-870C-69EC68DAFE93}"/>
              </a:ext>
            </a:extLst>
          </p:cNvPr>
          <p:cNvSpPr>
            <a:spLocks noGrp="1"/>
          </p:cNvSpPr>
          <p:nvPr>
            <p:ph idx="1"/>
          </p:nvPr>
        </p:nvSpPr>
        <p:spPr/>
        <p:txBody>
          <a:bodyPr/>
          <a:lstStyle/>
          <a:p>
            <a:r>
              <a:rPr lang="en-GB" b="1" dirty="0"/>
              <a:t>Responses are more thoughtful</a:t>
            </a:r>
            <a:r>
              <a:rPr lang="en-GB" dirty="0"/>
              <a:t>. </a:t>
            </a:r>
          </a:p>
          <a:p>
            <a:r>
              <a:rPr lang="en-GB" dirty="0"/>
              <a:t>When your respond, you first explore in your mind the possible outcomes of your reply before saying a word. </a:t>
            </a:r>
          </a:p>
          <a:p>
            <a:r>
              <a:rPr lang="en-GB" dirty="0"/>
              <a:t>You may weigh the pros and cons and consider what would be best for yourself and others in the situation. </a:t>
            </a:r>
          </a:p>
          <a:p>
            <a:r>
              <a:rPr lang="en-GB" dirty="0"/>
              <a:t>Responses come from knowing your triggers and how you best deal with them</a:t>
            </a:r>
          </a:p>
          <a:p>
            <a:r>
              <a:rPr lang="en-GB" dirty="0"/>
              <a:t>Responses are more like the well-trained and well-behaved dog who comes when you call him, barks only when there’s a reason to bark, and waits patiently for his treat.</a:t>
            </a:r>
          </a:p>
        </p:txBody>
      </p:sp>
    </p:spTree>
    <p:extLst>
      <p:ext uri="{BB962C8B-B14F-4D97-AF65-F5344CB8AC3E}">
        <p14:creationId xmlns:p14="http://schemas.microsoft.com/office/powerpoint/2010/main" val="532608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9B59-D57E-4DF8-AA33-022FA08DF962}"/>
              </a:ext>
            </a:extLst>
          </p:cNvPr>
          <p:cNvSpPr>
            <a:spLocks noGrp="1"/>
          </p:cNvSpPr>
          <p:nvPr>
            <p:ph type="title"/>
          </p:nvPr>
        </p:nvSpPr>
        <p:spPr/>
        <p:txBody>
          <a:bodyPr/>
          <a:lstStyle/>
          <a:p>
            <a:r>
              <a:rPr lang="en-GB" dirty="0"/>
              <a:t>PLACE</a:t>
            </a:r>
          </a:p>
        </p:txBody>
      </p:sp>
      <p:sp>
        <p:nvSpPr>
          <p:cNvPr id="3" name="Content Placeholder 2">
            <a:extLst>
              <a:ext uri="{FF2B5EF4-FFF2-40B4-BE49-F238E27FC236}">
                <a16:creationId xmlns:a16="http://schemas.microsoft.com/office/drawing/2014/main" id="{BD5BA92E-7054-4D0B-A8BC-80A2D6F5FA20}"/>
              </a:ext>
            </a:extLst>
          </p:cNvPr>
          <p:cNvSpPr>
            <a:spLocks noGrp="1"/>
          </p:cNvSpPr>
          <p:nvPr>
            <p:ph idx="1"/>
          </p:nvPr>
        </p:nvSpPr>
        <p:spPr/>
        <p:txBody>
          <a:bodyPr/>
          <a:lstStyle/>
          <a:p>
            <a:endParaRPr lang="en-GB" b="1" dirty="0"/>
          </a:p>
          <a:p>
            <a:r>
              <a:rPr lang="en-GB" b="1" dirty="0"/>
              <a:t>P</a:t>
            </a:r>
            <a:r>
              <a:rPr lang="en-GB" dirty="0"/>
              <a:t>ause</a:t>
            </a:r>
          </a:p>
          <a:p>
            <a:r>
              <a:rPr lang="en-GB" b="1" dirty="0"/>
              <a:t>L</a:t>
            </a:r>
            <a:r>
              <a:rPr lang="en-GB" dirty="0"/>
              <a:t>abel your reaction</a:t>
            </a:r>
          </a:p>
          <a:p>
            <a:r>
              <a:rPr lang="en-GB" b="1" dirty="0"/>
              <a:t>A</a:t>
            </a:r>
            <a:r>
              <a:rPr lang="en-GB" dirty="0"/>
              <a:t>sk yourself why</a:t>
            </a:r>
          </a:p>
          <a:p>
            <a:r>
              <a:rPr lang="en-GB" b="1" dirty="0"/>
              <a:t>C</a:t>
            </a:r>
            <a:r>
              <a:rPr lang="en-GB" dirty="0"/>
              <a:t>hose your response</a:t>
            </a:r>
          </a:p>
          <a:p>
            <a:r>
              <a:rPr lang="en-GB" b="1" dirty="0"/>
              <a:t>E</a:t>
            </a:r>
            <a:r>
              <a:rPr lang="en-GB" dirty="0"/>
              <a:t>mpower yourself</a:t>
            </a:r>
          </a:p>
        </p:txBody>
      </p:sp>
    </p:spTree>
    <p:extLst>
      <p:ext uri="{BB962C8B-B14F-4D97-AF65-F5344CB8AC3E}">
        <p14:creationId xmlns:p14="http://schemas.microsoft.com/office/powerpoint/2010/main" val="161056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77431-F269-4804-A6C1-E0DCD8CED67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6E7464-5B15-40E1-8F85-2836C000DECC}"/>
              </a:ext>
            </a:extLst>
          </p:cNvPr>
          <p:cNvSpPr>
            <a:spLocks noGrp="1"/>
          </p:cNvSpPr>
          <p:nvPr>
            <p:ph idx="1"/>
          </p:nvPr>
        </p:nvSpPr>
        <p:spPr/>
        <p:txBody>
          <a:bodyPr>
            <a:normAutofit/>
          </a:bodyPr>
          <a:lstStyle/>
          <a:p>
            <a:pPr marL="0" indent="0">
              <a:buNone/>
            </a:pPr>
            <a:r>
              <a:rPr lang="en-GB" b="1" dirty="0"/>
              <a:t>P: Pause</a:t>
            </a:r>
          </a:p>
          <a:p>
            <a:r>
              <a:rPr lang="en-GB" dirty="0"/>
              <a:t>As soon as you notice you’re triggered, take a breath. For example, let’s say you get cut off on the motorway. Before you start to shout and become involved in road rage, as soon as you notice your energy change, take a deep breath.</a:t>
            </a:r>
          </a:p>
          <a:p>
            <a:endParaRPr lang="en-GB" dirty="0"/>
          </a:p>
          <a:p>
            <a:pPr marL="0" indent="0">
              <a:buNone/>
            </a:pPr>
            <a:r>
              <a:rPr lang="en-GB" b="1" dirty="0"/>
              <a:t>L: Label Your Reaction</a:t>
            </a:r>
          </a:p>
          <a:p>
            <a:r>
              <a:rPr lang="en-GB" dirty="0"/>
              <a:t>What are you feeling? Is it frustration, insecurity, or something else? In the example of getting cut off on the motorway, are you angry? Anxious? Scared? Name the emotion you are actually feeling.</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834231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078E9-B133-480E-A351-A13C6ECE42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AD299A-8335-4D82-9C4A-C4FF0C97B5A9}"/>
              </a:ext>
            </a:extLst>
          </p:cNvPr>
          <p:cNvSpPr>
            <a:spLocks noGrp="1"/>
          </p:cNvSpPr>
          <p:nvPr>
            <p:ph idx="1"/>
          </p:nvPr>
        </p:nvSpPr>
        <p:spPr/>
        <p:txBody>
          <a:bodyPr/>
          <a:lstStyle/>
          <a:p>
            <a:pPr marL="0" indent="0">
              <a:buNone/>
            </a:pPr>
            <a:r>
              <a:rPr lang="en-GB" b="1" dirty="0"/>
              <a:t>A: Ask Yourself Why</a:t>
            </a:r>
          </a:p>
          <a:p>
            <a:r>
              <a:rPr lang="en-GB" dirty="0"/>
              <a:t>What actually triggered you? Was it the event itself, or could it have been related to a previous judgment you had or a common trigger? </a:t>
            </a:r>
          </a:p>
          <a:p>
            <a:r>
              <a:rPr lang="en-GB" dirty="0"/>
              <a:t>This step invites you to bring awareness to your common triggers and blind spots. Often, the emotion is tied to something below the surface of the actual event.</a:t>
            </a:r>
          </a:p>
          <a:p>
            <a:r>
              <a:rPr lang="en-GB" dirty="0"/>
              <a:t>In our example of being cut off, it likely isn’t the person cutting you off that’s making you angry … it’s likely that you’re going to be late and don’t have time to spare. When we get cut off … we go into reaction and anger mode. When we cut someone else off … it’s because we’re late to pick up the kids or late to a meeting. </a:t>
            </a:r>
          </a:p>
        </p:txBody>
      </p:sp>
    </p:spTree>
    <p:extLst>
      <p:ext uri="{BB962C8B-B14F-4D97-AF65-F5344CB8AC3E}">
        <p14:creationId xmlns:p14="http://schemas.microsoft.com/office/powerpoint/2010/main" val="3324201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9B79-0293-43B4-B693-C401C53EF0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C9002A-A5F2-4C55-9603-83324A5FD6E5}"/>
              </a:ext>
            </a:extLst>
          </p:cNvPr>
          <p:cNvSpPr>
            <a:spLocks noGrp="1"/>
          </p:cNvSpPr>
          <p:nvPr>
            <p:ph idx="1"/>
          </p:nvPr>
        </p:nvSpPr>
        <p:spPr/>
        <p:txBody>
          <a:bodyPr/>
          <a:lstStyle/>
          <a:p>
            <a:pPr marL="0" indent="0">
              <a:buNone/>
            </a:pPr>
            <a:r>
              <a:rPr lang="en-GB" b="1" dirty="0"/>
              <a:t>C: Choose a Skilful Response</a:t>
            </a:r>
          </a:p>
          <a:p>
            <a:r>
              <a:rPr lang="en-GB" dirty="0"/>
              <a:t>This is a critical step – it’s where all the magic happens in the process. </a:t>
            </a:r>
          </a:p>
          <a:p>
            <a:r>
              <a:rPr lang="en-GB" dirty="0"/>
              <a:t>As you take that step back, consider … what matters most in this situation? What is my goal? And how can I respond in a productive way – a way that will move me closer to my goal? </a:t>
            </a:r>
          </a:p>
          <a:p>
            <a:r>
              <a:rPr lang="en-GB" dirty="0"/>
              <a:t>In our example, the most important thing is likely to arrive at your destination safely, and the best way to respond is most likely to let it go and keep yourself collected and attentive for the drive.</a:t>
            </a:r>
          </a:p>
          <a:p>
            <a:endParaRPr lang="en-GB" dirty="0"/>
          </a:p>
        </p:txBody>
      </p:sp>
    </p:spTree>
    <p:extLst>
      <p:ext uri="{BB962C8B-B14F-4D97-AF65-F5344CB8AC3E}">
        <p14:creationId xmlns:p14="http://schemas.microsoft.com/office/powerpoint/2010/main" val="1627416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5CC33-4FEE-422F-8DF1-F86BB6AB32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DB9353-5BF6-460E-91D0-843092B09ADB}"/>
              </a:ext>
            </a:extLst>
          </p:cNvPr>
          <p:cNvSpPr>
            <a:spLocks noGrp="1"/>
          </p:cNvSpPr>
          <p:nvPr>
            <p:ph idx="1"/>
          </p:nvPr>
        </p:nvSpPr>
        <p:spPr/>
        <p:txBody>
          <a:bodyPr/>
          <a:lstStyle/>
          <a:p>
            <a:pPr marL="0" indent="0">
              <a:buNone/>
            </a:pPr>
            <a:r>
              <a:rPr lang="en-GB" b="1" dirty="0"/>
              <a:t>E: Empower Yourself </a:t>
            </a:r>
          </a:p>
          <a:p>
            <a:r>
              <a:rPr lang="en-GB" dirty="0"/>
              <a:t>Empower yourself to move forward from that place of awareness so that you have a healthier outcome for everyone involved.</a:t>
            </a:r>
          </a:p>
          <a:p>
            <a:r>
              <a:rPr lang="en-GB" dirty="0"/>
              <a:t>You are building that self-reflective capacity – strengthening that muscle within yourself to respond with purpose.</a:t>
            </a:r>
          </a:p>
          <a:p>
            <a:endParaRPr lang="en-GB" dirty="0"/>
          </a:p>
        </p:txBody>
      </p:sp>
    </p:spTree>
    <p:extLst>
      <p:ext uri="{BB962C8B-B14F-4D97-AF65-F5344CB8AC3E}">
        <p14:creationId xmlns:p14="http://schemas.microsoft.com/office/powerpoint/2010/main" val="2323621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B300-4E68-43E6-BD44-135995C2CD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242828-5A79-43F8-8689-39B258BDFF29}"/>
              </a:ext>
            </a:extLst>
          </p:cNvPr>
          <p:cNvSpPr>
            <a:spLocks noGrp="1"/>
          </p:cNvSpPr>
          <p:nvPr>
            <p:ph idx="1"/>
          </p:nvPr>
        </p:nvSpPr>
        <p:spPr/>
        <p:txBody>
          <a:bodyPr/>
          <a:lstStyle/>
          <a:p>
            <a:r>
              <a:rPr lang="en-GB" dirty="0"/>
              <a:t>Does anyone have any examples we can discuss using this approach with our work with young people?</a:t>
            </a:r>
          </a:p>
          <a:p>
            <a:endParaRPr lang="en-GB" dirty="0"/>
          </a:p>
          <a:p>
            <a:r>
              <a:rPr lang="en-GB" dirty="0"/>
              <a:t>Pause</a:t>
            </a:r>
          </a:p>
          <a:p>
            <a:r>
              <a:rPr lang="en-GB" dirty="0"/>
              <a:t>Label your reaction</a:t>
            </a:r>
          </a:p>
          <a:p>
            <a:r>
              <a:rPr lang="en-GB" dirty="0"/>
              <a:t>Ask yourself why</a:t>
            </a:r>
          </a:p>
          <a:p>
            <a:r>
              <a:rPr lang="en-GB" dirty="0"/>
              <a:t>Chose your response</a:t>
            </a:r>
          </a:p>
          <a:p>
            <a:r>
              <a:rPr lang="en-GB" dirty="0"/>
              <a:t>Empower yourself</a:t>
            </a:r>
          </a:p>
          <a:p>
            <a:endParaRPr lang="en-GB" dirty="0"/>
          </a:p>
        </p:txBody>
      </p:sp>
    </p:spTree>
    <p:extLst>
      <p:ext uri="{BB962C8B-B14F-4D97-AF65-F5344CB8AC3E}">
        <p14:creationId xmlns:p14="http://schemas.microsoft.com/office/powerpoint/2010/main" val="35294389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69FC7-F77F-461F-8AEF-61D6864A7D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34EE8B-90E7-41AE-ABFB-B64E2A179AFE}"/>
              </a:ext>
            </a:extLst>
          </p:cNvPr>
          <p:cNvSpPr>
            <a:spLocks noGrp="1"/>
          </p:cNvSpPr>
          <p:nvPr>
            <p:ph idx="1"/>
          </p:nvPr>
        </p:nvSpPr>
        <p:spPr/>
        <p:txBody>
          <a:bodyPr/>
          <a:lstStyle/>
          <a:p>
            <a:r>
              <a:rPr lang="en-GB" dirty="0"/>
              <a:t>Next week… </a:t>
            </a:r>
          </a:p>
          <a:p>
            <a:endParaRPr lang="en-GB" dirty="0"/>
          </a:p>
          <a:p>
            <a:r>
              <a:rPr lang="en-GB" dirty="0"/>
              <a:t>What confrontation animal are you?</a:t>
            </a:r>
          </a:p>
          <a:p>
            <a:r>
              <a:rPr lang="en-GB" dirty="0"/>
              <a:t>Safeguarding and young people</a:t>
            </a:r>
          </a:p>
        </p:txBody>
      </p:sp>
    </p:spTree>
    <p:extLst>
      <p:ext uri="{BB962C8B-B14F-4D97-AF65-F5344CB8AC3E}">
        <p14:creationId xmlns:p14="http://schemas.microsoft.com/office/powerpoint/2010/main" val="37078515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docProps/app.xml><?xml version="1.0" encoding="utf-8"?>
<Properties xmlns="http://schemas.openxmlformats.org/officeDocument/2006/extended-properties" xmlns:vt="http://schemas.openxmlformats.org/officeDocument/2006/docPropsVTypes">
  <Template>TM03090434[[fn=Wood Type]]</Template>
  <TotalTime>109</TotalTime>
  <Words>1166</Words>
  <Application>Microsoft Office PowerPoint</Application>
  <PresentationFormat>Widescreen</PresentationFormat>
  <Paragraphs>116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Bookman Old Style</vt:lpstr>
      <vt:lpstr>Century Gothic</vt:lpstr>
      <vt:lpstr>Wingdings</vt:lpstr>
      <vt:lpstr>Wood Type</vt:lpstr>
      <vt:lpstr>Judgement, Triggers and our responses</vt:lpstr>
      <vt:lpstr>Discussion from last week</vt:lpstr>
      <vt:lpstr>Judgement and Assumptions</vt:lpstr>
      <vt:lpstr>What were our assumptions? </vt:lpstr>
      <vt:lpstr>Judgements on young people</vt:lpstr>
      <vt:lpstr>How to not assume or judge</vt:lpstr>
      <vt:lpstr>Triggers</vt:lpstr>
      <vt:lpstr>Reaction vrs Response</vt:lpstr>
      <vt:lpstr>PowerPoint Presentation</vt:lpstr>
      <vt:lpstr>Reactions are…</vt:lpstr>
      <vt:lpstr>Responses are…</vt:lpstr>
      <vt:lpstr>PLACE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Judgement, Triggers and our responses</dc:title>
  <dc:creator>katie gardner</dc:creator>
  <cp:lastModifiedBy>katie gardner</cp:lastModifiedBy>
  <cp:revision>16</cp:revision>
  <dcterms:created xsi:type="dcterms:W3CDTF">2020-03-05T11:30:28Z</dcterms:created>
  <dcterms:modified xsi:type="dcterms:W3CDTF">2020-03-05T13:19:38Z</dcterms:modified>
</cp:coreProperties>
</file>