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7" r:id="rId3"/>
    <p:sldId id="268" r:id="rId4"/>
    <p:sldId id="269" r:id="rId5"/>
    <p:sldId id="270" r:id="rId6"/>
    <p:sldId id="274" r:id="rId7"/>
    <p:sldId id="271" r:id="rId8"/>
    <p:sldId id="275" r:id="rId9"/>
    <p:sldId id="276" r:id="rId10"/>
    <p:sldId id="277" r:id="rId11"/>
    <p:sldId id="278" r:id="rId12"/>
    <p:sldId id="27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69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42FE02-FED7-49CA-BBB4-2547865AF7E7}" type="doc">
      <dgm:prSet loTypeId="urn:microsoft.com/office/officeart/2011/layout/HexagonRadial" loCatId="officeonline" qsTypeId="urn:microsoft.com/office/officeart/2005/8/quickstyle/simple1" qsCatId="simple" csTypeId="urn:microsoft.com/office/officeart/2005/8/colors/colorful1" csCatId="colorful" phldr="1"/>
      <dgm:spPr/>
      <dgm:t>
        <a:bodyPr/>
        <a:lstStyle/>
        <a:p>
          <a:endParaRPr lang="en-GB"/>
        </a:p>
      </dgm:t>
    </dgm:pt>
    <dgm:pt modelId="{E0BE18A6-A583-45BF-8204-8FD5DA8EA655}">
      <dgm:prSet phldrT="[Text]"/>
      <dgm:spPr/>
      <dgm:t>
        <a:bodyPr/>
        <a:lstStyle/>
        <a:p>
          <a:r>
            <a:rPr lang="en-US" b="1" dirty="0"/>
            <a:t>SIMPLIFICATION</a:t>
          </a:r>
          <a:endParaRPr lang="en-GB" b="1" dirty="0"/>
        </a:p>
      </dgm:t>
    </dgm:pt>
    <dgm:pt modelId="{6610C21C-E876-4910-9F6B-C0170AAC1F85}" type="parTrans" cxnId="{A8B2E92A-5E7B-4282-83FB-1113546B55F4}">
      <dgm:prSet/>
      <dgm:spPr/>
      <dgm:t>
        <a:bodyPr/>
        <a:lstStyle/>
        <a:p>
          <a:endParaRPr lang="en-GB"/>
        </a:p>
      </dgm:t>
    </dgm:pt>
    <dgm:pt modelId="{DB2A7F3B-7A21-4BE6-B999-9E1BE3D2830B}" type="sibTrans" cxnId="{A8B2E92A-5E7B-4282-83FB-1113546B55F4}">
      <dgm:prSet/>
      <dgm:spPr/>
      <dgm:t>
        <a:bodyPr/>
        <a:lstStyle/>
        <a:p>
          <a:endParaRPr lang="en-GB"/>
        </a:p>
      </dgm:t>
    </dgm:pt>
    <dgm:pt modelId="{F63F3FC9-DDA2-48DF-A06F-7EB5B88694B5}">
      <dgm:prSet phldrT="[Text]"/>
      <dgm:spPr/>
      <dgm:t>
        <a:bodyPr/>
        <a:lstStyle/>
        <a:p>
          <a:r>
            <a:rPr lang="en-US" b="1" dirty="0"/>
            <a:t>MOTIVATION</a:t>
          </a:r>
          <a:endParaRPr lang="en-GB" b="1" dirty="0"/>
        </a:p>
      </dgm:t>
    </dgm:pt>
    <dgm:pt modelId="{365AE71C-2E11-4063-B176-54B80901C274}" type="parTrans" cxnId="{3317A186-88C4-4CAA-8605-3F4A7FB1FFA9}">
      <dgm:prSet/>
      <dgm:spPr/>
      <dgm:t>
        <a:bodyPr/>
        <a:lstStyle/>
        <a:p>
          <a:endParaRPr lang="en-GB"/>
        </a:p>
      </dgm:t>
    </dgm:pt>
    <dgm:pt modelId="{B838F351-978A-46E9-B7C7-A518751A45A3}" type="sibTrans" cxnId="{3317A186-88C4-4CAA-8605-3F4A7FB1FFA9}">
      <dgm:prSet/>
      <dgm:spPr/>
      <dgm:t>
        <a:bodyPr/>
        <a:lstStyle/>
        <a:p>
          <a:endParaRPr lang="en-GB"/>
        </a:p>
      </dgm:t>
    </dgm:pt>
    <dgm:pt modelId="{78A10A3C-9A0A-4B6E-9620-6187C5B88C40}">
      <dgm:prSet phldrT="[Text]"/>
      <dgm:spPr/>
      <dgm:t>
        <a:bodyPr/>
        <a:lstStyle/>
        <a:p>
          <a:r>
            <a:rPr lang="en-US" b="1" dirty="0"/>
            <a:t>FACILITATION</a:t>
          </a:r>
          <a:endParaRPr lang="en-GB" b="1" dirty="0"/>
        </a:p>
      </dgm:t>
    </dgm:pt>
    <dgm:pt modelId="{FFFD0CF0-6EEA-42EC-AAF7-2DD546956398}" type="parTrans" cxnId="{AFA8756D-D27A-4FFD-8BC4-EA7B4E83550E}">
      <dgm:prSet/>
      <dgm:spPr/>
      <dgm:t>
        <a:bodyPr/>
        <a:lstStyle/>
        <a:p>
          <a:endParaRPr lang="en-GB"/>
        </a:p>
      </dgm:t>
    </dgm:pt>
    <dgm:pt modelId="{5292A577-337B-48B6-B061-BDB9B45C972B}" type="sibTrans" cxnId="{AFA8756D-D27A-4FFD-8BC4-EA7B4E83550E}">
      <dgm:prSet/>
      <dgm:spPr/>
      <dgm:t>
        <a:bodyPr/>
        <a:lstStyle/>
        <a:p>
          <a:endParaRPr lang="en-GB"/>
        </a:p>
      </dgm:t>
    </dgm:pt>
    <dgm:pt modelId="{14164916-B133-441A-B0C5-F92CB03F6327}">
      <dgm:prSet phldrT="[Text]"/>
      <dgm:spPr/>
      <dgm:t>
        <a:bodyPr/>
        <a:lstStyle/>
        <a:p>
          <a:r>
            <a:rPr lang="en-US" b="1" dirty="0"/>
            <a:t>INNOVATION</a:t>
          </a:r>
          <a:endParaRPr lang="en-GB" b="1" dirty="0"/>
        </a:p>
      </dgm:t>
    </dgm:pt>
    <dgm:pt modelId="{6A9A25CF-11DD-48CF-9391-00A72C9E03BD}" type="parTrans" cxnId="{D88DDFC8-C3AF-4F0C-9DD5-8F7F201D5992}">
      <dgm:prSet/>
      <dgm:spPr/>
      <dgm:t>
        <a:bodyPr/>
        <a:lstStyle/>
        <a:p>
          <a:endParaRPr lang="en-GB"/>
        </a:p>
      </dgm:t>
    </dgm:pt>
    <dgm:pt modelId="{2ADAF2D2-1A0E-4A05-85B8-0C01B8277555}" type="sibTrans" cxnId="{D88DDFC8-C3AF-4F0C-9DD5-8F7F201D5992}">
      <dgm:prSet/>
      <dgm:spPr/>
      <dgm:t>
        <a:bodyPr/>
        <a:lstStyle/>
        <a:p>
          <a:endParaRPr lang="en-GB"/>
        </a:p>
      </dgm:t>
    </dgm:pt>
    <dgm:pt modelId="{D65BA20B-F826-4068-A2B9-7BB704E9253F}">
      <dgm:prSet phldrT="[Text]"/>
      <dgm:spPr/>
      <dgm:t>
        <a:bodyPr/>
        <a:lstStyle/>
        <a:p>
          <a:r>
            <a:rPr lang="en-US" b="1" dirty="0"/>
            <a:t>MOBILIZATION</a:t>
          </a:r>
          <a:endParaRPr lang="en-GB" b="1" dirty="0"/>
        </a:p>
      </dgm:t>
    </dgm:pt>
    <dgm:pt modelId="{05808E42-C51D-46B3-92E6-F57822CAABB5}" type="parTrans" cxnId="{DCC9A87A-107C-433B-866C-F0CFD65C7CC3}">
      <dgm:prSet/>
      <dgm:spPr/>
      <dgm:t>
        <a:bodyPr/>
        <a:lstStyle/>
        <a:p>
          <a:endParaRPr lang="en-GB"/>
        </a:p>
      </dgm:t>
    </dgm:pt>
    <dgm:pt modelId="{73C8D4F0-0973-4C6B-88DB-71ED16ECEDCD}" type="sibTrans" cxnId="{DCC9A87A-107C-433B-866C-F0CFD65C7CC3}">
      <dgm:prSet/>
      <dgm:spPr/>
      <dgm:t>
        <a:bodyPr/>
        <a:lstStyle/>
        <a:p>
          <a:endParaRPr lang="en-GB"/>
        </a:p>
      </dgm:t>
    </dgm:pt>
    <dgm:pt modelId="{7C1DBF70-FB70-4CAE-BDCC-C530934AC846}">
      <dgm:prSet phldrT="[Text]"/>
      <dgm:spPr/>
      <dgm:t>
        <a:bodyPr/>
        <a:lstStyle/>
        <a:p>
          <a:r>
            <a:rPr lang="en-US" b="1" dirty="0"/>
            <a:t>PREPARATION</a:t>
          </a:r>
          <a:endParaRPr lang="en-GB" b="1" dirty="0"/>
        </a:p>
      </dgm:t>
    </dgm:pt>
    <dgm:pt modelId="{70DC33CB-CF72-4295-B2C2-7AE292A7F9E4}" type="parTrans" cxnId="{A39B48C3-FC67-45B8-8311-5C060AF0BE00}">
      <dgm:prSet/>
      <dgm:spPr/>
      <dgm:t>
        <a:bodyPr/>
        <a:lstStyle/>
        <a:p>
          <a:endParaRPr lang="en-GB"/>
        </a:p>
      </dgm:t>
    </dgm:pt>
    <dgm:pt modelId="{622BDFDB-7998-40C4-9701-88B83BC85B90}" type="sibTrans" cxnId="{A39B48C3-FC67-45B8-8311-5C060AF0BE00}">
      <dgm:prSet/>
      <dgm:spPr/>
      <dgm:t>
        <a:bodyPr/>
        <a:lstStyle/>
        <a:p>
          <a:endParaRPr lang="en-GB"/>
        </a:p>
      </dgm:t>
    </dgm:pt>
    <dgm:pt modelId="{C4B71C96-2728-42EA-892D-9173EB3334A3}">
      <dgm:prSet phldrT="[Text]"/>
      <dgm:spPr/>
      <dgm:t>
        <a:bodyPr/>
        <a:lstStyle/>
        <a:p>
          <a:r>
            <a:rPr lang="en-US" b="1" dirty="0"/>
            <a:t>DETERMINATION</a:t>
          </a:r>
          <a:endParaRPr lang="en-GB" b="1" dirty="0"/>
        </a:p>
      </dgm:t>
    </dgm:pt>
    <dgm:pt modelId="{661258A7-7E3E-488E-B40E-34D42E85DA34}" type="parTrans" cxnId="{0A1FF941-9F87-4163-A132-EEF9CC64EA60}">
      <dgm:prSet/>
      <dgm:spPr/>
      <dgm:t>
        <a:bodyPr/>
        <a:lstStyle/>
        <a:p>
          <a:endParaRPr lang="en-GB"/>
        </a:p>
      </dgm:t>
    </dgm:pt>
    <dgm:pt modelId="{10D8D116-C1D0-4395-A8BA-46189DF819C7}" type="sibTrans" cxnId="{0A1FF941-9F87-4163-A132-EEF9CC64EA60}">
      <dgm:prSet/>
      <dgm:spPr/>
      <dgm:t>
        <a:bodyPr/>
        <a:lstStyle/>
        <a:p>
          <a:endParaRPr lang="en-GB"/>
        </a:p>
      </dgm:t>
    </dgm:pt>
    <dgm:pt modelId="{EA1D511B-6AC6-4143-84C4-86957E39793D}" type="pres">
      <dgm:prSet presAssocID="{6942FE02-FED7-49CA-BBB4-2547865AF7E7}" presName="Name0" presStyleCnt="0">
        <dgm:presLayoutVars>
          <dgm:chMax val="1"/>
          <dgm:chPref val="1"/>
          <dgm:dir/>
          <dgm:animOne val="branch"/>
          <dgm:animLvl val="lvl"/>
        </dgm:presLayoutVars>
      </dgm:prSet>
      <dgm:spPr/>
    </dgm:pt>
    <dgm:pt modelId="{96EAE9F3-309C-4A73-9DE4-0EAE643868E5}" type="pres">
      <dgm:prSet presAssocID="{E0BE18A6-A583-45BF-8204-8FD5DA8EA655}" presName="Parent" presStyleLbl="node0" presStyleIdx="0" presStyleCnt="1">
        <dgm:presLayoutVars>
          <dgm:chMax val="6"/>
          <dgm:chPref val="6"/>
        </dgm:presLayoutVars>
      </dgm:prSet>
      <dgm:spPr/>
    </dgm:pt>
    <dgm:pt modelId="{4C3CAE9F-FEBC-453E-BF0E-0E3EB8892406}" type="pres">
      <dgm:prSet presAssocID="{F63F3FC9-DDA2-48DF-A06F-7EB5B88694B5}" presName="Accent1" presStyleCnt="0"/>
      <dgm:spPr/>
    </dgm:pt>
    <dgm:pt modelId="{CBCB2DE1-45E9-4602-AF3E-023FF44B49CD}" type="pres">
      <dgm:prSet presAssocID="{F63F3FC9-DDA2-48DF-A06F-7EB5B88694B5}" presName="Accent" presStyleLbl="bgShp" presStyleIdx="0" presStyleCnt="6"/>
      <dgm:spPr/>
    </dgm:pt>
    <dgm:pt modelId="{3C35BA7B-79FE-4A76-B1A5-7CE5D5D4A29F}" type="pres">
      <dgm:prSet presAssocID="{F63F3FC9-DDA2-48DF-A06F-7EB5B88694B5}" presName="Child1" presStyleLbl="node1" presStyleIdx="0" presStyleCnt="6">
        <dgm:presLayoutVars>
          <dgm:chMax val="0"/>
          <dgm:chPref val="0"/>
          <dgm:bulletEnabled val="1"/>
        </dgm:presLayoutVars>
      </dgm:prSet>
      <dgm:spPr/>
    </dgm:pt>
    <dgm:pt modelId="{9E2E36B9-D6A5-49EB-B5DD-BC9BEF064B03}" type="pres">
      <dgm:prSet presAssocID="{78A10A3C-9A0A-4B6E-9620-6187C5B88C40}" presName="Accent2" presStyleCnt="0"/>
      <dgm:spPr/>
    </dgm:pt>
    <dgm:pt modelId="{F288FDAE-2E77-427F-89A1-907C2AAF50E4}" type="pres">
      <dgm:prSet presAssocID="{78A10A3C-9A0A-4B6E-9620-6187C5B88C40}" presName="Accent" presStyleLbl="bgShp" presStyleIdx="1" presStyleCnt="6"/>
      <dgm:spPr/>
    </dgm:pt>
    <dgm:pt modelId="{DAD5B37D-ABDE-438D-87D8-96DDB21ECAF4}" type="pres">
      <dgm:prSet presAssocID="{78A10A3C-9A0A-4B6E-9620-6187C5B88C40}" presName="Child2" presStyleLbl="node1" presStyleIdx="1" presStyleCnt="6">
        <dgm:presLayoutVars>
          <dgm:chMax val="0"/>
          <dgm:chPref val="0"/>
          <dgm:bulletEnabled val="1"/>
        </dgm:presLayoutVars>
      </dgm:prSet>
      <dgm:spPr/>
    </dgm:pt>
    <dgm:pt modelId="{8DD061DA-2D69-4F2A-A53E-1B1703CA4AE5}" type="pres">
      <dgm:prSet presAssocID="{14164916-B133-441A-B0C5-F92CB03F6327}" presName="Accent3" presStyleCnt="0"/>
      <dgm:spPr/>
    </dgm:pt>
    <dgm:pt modelId="{7BC166A0-1458-4BB7-ACA0-C55F4325B076}" type="pres">
      <dgm:prSet presAssocID="{14164916-B133-441A-B0C5-F92CB03F6327}" presName="Accent" presStyleLbl="bgShp" presStyleIdx="2" presStyleCnt="6"/>
      <dgm:spPr/>
    </dgm:pt>
    <dgm:pt modelId="{25C30CDA-57BD-41BF-989B-B05877BA5C49}" type="pres">
      <dgm:prSet presAssocID="{14164916-B133-441A-B0C5-F92CB03F6327}" presName="Child3" presStyleLbl="node1" presStyleIdx="2" presStyleCnt="6">
        <dgm:presLayoutVars>
          <dgm:chMax val="0"/>
          <dgm:chPref val="0"/>
          <dgm:bulletEnabled val="1"/>
        </dgm:presLayoutVars>
      </dgm:prSet>
      <dgm:spPr/>
    </dgm:pt>
    <dgm:pt modelId="{83539318-14CA-4B6B-BC5F-DB5B978F239F}" type="pres">
      <dgm:prSet presAssocID="{D65BA20B-F826-4068-A2B9-7BB704E9253F}" presName="Accent4" presStyleCnt="0"/>
      <dgm:spPr/>
    </dgm:pt>
    <dgm:pt modelId="{E3572DB4-382A-4547-BC68-F034F29A8C5E}" type="pres">
      <dgm:prSet presAssocID="{D65BA20B-F826-4068-A2B9-7BB704E9253F}" presName="Accent" presStyleLbl="bgShp" presStyleIdx="3" presStyleCnt="6"/>
      <dgm:spPr/>
    </dgm:pt>
    <dgm:pt modelId="{BADE0F42-FB80-405B-81CD-A0E17B4512C0}" type="pres">
      <dgm:prSet presAssocID="{D65BA20B-F826-4068-A2B9-7BB704E9253F}" presName="Child4" presStyleLbl="node1" presStyleIdx="3" presStyleCnt="6">
        <dgm:presLayoutVars>
          <dgm:chMax val="0"/>
          <dgm:chPref val="0"/>
          <dgm:bulletEnabled val="1"/>
        </dgm:presLayoutVars>
      </dgm:prSet>
      <dgm:spPr/>
    </dgm:pt>
    <dgm:pt modelId="{BD240C45-043A-47EA-9ACA-5914B2FB9DEE}" type="pres">
      <dgm:prSet presAssocID="{7C1DBF70-FB70-4CAE-BDCC-C530934AC846}" presName="Accent5" presStyleCnt="0"/>
      <dgm:spPr/>
    </dgm:pt>
    <dgm:pt modelId="{A0C4C1B1-CF65-45C3-AB70-8483373F224B}" type="pres">
      <dgm:prSet presAssocID="{7C1DBF70-FB70-4CAE-BDCC-C530934AC846}" presName="Accent" presStyleLbl="bgShp" presStyleIdx="4" presStyleCnt="6"/>
      <dgm:spPr/>
    </dgm:pt>
    <dgm:pt modelId="{5F8C1CEB-FBAF-4599-8D13-DC64C6C7B3EF}" type="pres">
      <dgm:prSet presAssocID="{7C1DBF70-FB70-4CAE-BDCC-C530934AC846}" presName="Child5" presStyleLbl="node1" presStyleIdx="4" presStyleCnt="6">
        <dgm:presLayoutVars>
          <dgm:chMax val="0"/>
          <dgm:chPref val="0"/>
          <dgm:bulletEnabled val="1"/>
        </dgm:presLayoutVars>
      </dgm:prSet>
      <dgm:spPr/>
    </dgm:pt>
    <dgm:pt modelId="{7F31E810-FE1D-4C23-903C-C5A46331E4A0}" type="pres">
      <dgm:prSet presAssocID="{C4B71C96-2728-42EA-892D-9173EB3334A3}" presName="Accent6" presStyleCnt="0"/>
      <dgm:spPr/>
    </dgm:pt>
    <dgm:pt modelId="{5F3AE7A2-82D5-494E-BE5D-7BC89A1A2A89}" type="pres">
      <dgm:prSet presAssocID="{C4B71C96-2728-42EA-892D-9173EB3334A3}" presName="Accent" presStyleLbl="bgShp" presStyleIdx="5" presStyleCnt="6"/>
      <dgm:spPr/>
    </dgm:pt>
    <dgm:pt modelId="{19336901-E094-43E0-A4E3-F09DBD63EDD1}" type="pres">
      <dgm:prSet presAssocID="{C4B71C96-2728-42EA-892D-9173EB3334A3}" presName="Child6" presStyleLbl="node1" presStyleIdx="5" presStyleCnt="6">
        <dgm:presLayoutVars>
          <dgm:chMax val="0"/>
          <dgm:chPref val="0"/>
          <dgm:bulletEnabled val="1"/>
        </dgm:presLayoutVars>
      </dgm:prSet>
      <dgm:spPr/>
    </dgm:pt>
  </dgm:ptLst>
  <dgm:cxnLst>
    <dgm:cxn modelId="{A8B2E92A-5E7B-4282-83FB-1113546B55F4}" srcId="{6942FE02-FED7-49CA-BBB4-2547865AF7E7}" destId="{E0BE18A6-A583-45BF-8204-8FD5DA8EA655}" srcOrd="0" destOrd="0" parTransId="{6610C21C-E876-4910-9F6B-C0170AAC1F85}" sibTransId="{DB2A7F3B-7A21-4BE6-B999-9E1BE3D2830B}"/>
    <dgm:cxn modelId="{E5D1943E-CB79-49DC-BC5C-4B4F6961AEC3}" type="presOf" srcId="{7C1DBF70-FB70-4CAE-BDCC-C530934AC846}" destId="{5F8C1CEB-FBAF-4599-8D13-DC64C6C7B3EF}" srcOrd="0" destOrd="0" presId="urn:microsoft.com/office/officeart/2011/layout/HexagonRadial"/>
    <dgm:cxn modelId="{0A1FF941-9F87-4163-A132-EEF9CC64EA60}" srcId="{E0BE18A6-A583-45BF-8204-8FD5DA8EA655}" destId="{C4B71C96-2728-42EA-892D-9173EB3334A3}" srcOrd="5" destOrd="0" parTransId="{661258A7-7E3E-488E-B40E-34D42E85DA34}" sibTransId="{10D8D116-C1D0-4395-A8BA-46189DF819C7}"/>
    <dgm:cxn modelId="{361E8549-62CB-47BF-A334-9CAF34D56686}" type="presOf" srcId="{6942FE02-FED7-49CA-BBB4-2547865AF7E7}" destId="{EA1D511B-6AC6-4143-84C4-86957E39793D}" srcOrd="0" destOrd="0" presId="urn:microsoft.com/office/officeart/2011/layout/HexagonRadial"/>
    <dgm:cxn modelId="{AFA8756D-D27A-4FFD-8BC4-EA7B4E83550E}" srcId="{E0BE18A6-A583-45BF-8204-8FD5DA8EA655}" destId="{78A10A3C-9A0A-4B6E-9620-6187C5B88C40}" srcOrd="1" destOrd="0" parTransId="{FFFD0CF0-6EEA-42EC-AAF7-2DD546956398}" sibTransId="{5292A577-337B-48B6-B061-BDB9B45C972B}"/>
    <dgm:cxn modelId="{75A3B951-F310-4E11-A4C0-CD23F195F6E5}" type="presOf" srcId="{78A10A3C-9A0A-4B6E-9620-6187C5B88C40}" destId="{DAD5B37D-ABDE-438D-87D8-96DDB21ECAF4}" srcOrd="0" destOrd="0" presId="urn:microsoft.com/office/officeart/2011/layout/HexagonRadial"/>
    <dgm:cxn modelId="{DCC9A87A-107C-433B-866C-F0CFD65C7CC3}" srcId="{E0BE18A6-A583-45BF-8204-8FD5DA8EA655}" destId="{D65BA20B-F826-4068-A2B9-7BB704E9253F}" srcOrd="3" destOrd="0" parTransId="{05808E42-C51D-46B3-92E6-F57822CAABB5}" sibTransId="{73C8D4F0-0973-4C6B-88DB-71ED16ECEDCD}"/>
    <dgm:cxn modelId="{3317A186-88C4-4CAA-8605-3F4A7FB1FFA9}" srcId="{E0BE18A6-A583-45BF-8204-8FD5DA8EA655}" destId="{F63F3FC9-DDA2-48DF-A06F-7EB5B88694B5}" srcOrd="0" destOrd="0" parTransId="{365AE71C-2E11-4063-B176-54B80901C274}" sibTransId="{B838F351-978A-46E9-B7C7-A518751A45A3}"/>
    <dgm:cxn modelId="{DE903488-5699-4EB9-883F-A9D76D3AF491}" type="presOf" srcId="{E0BE18A6-A583-45BF-8204-8FD5DA8EA655}" destId="{96EAE9F3-309C-4A73-9DE4-0EAE643868E5}" srcOrd="0" destOrd="0" presId="urn:microsoft.com/office/officeart/2011/layout/HexagonRadial"/>
    <dgm:cxn modelId="{0772E58A-BF6D-4CAE-9C13-82413A2D14DD}" type="presOf" srcId="{C4B71C96-2728-42EA-892D-9173EB3334A3}" destId="{19336901-E094-43E0-A4E3-F09DBD63EDD1}" srcOrd="0" destOrd="0" presId="urn:microsoft.com/office/officeart/2011/layout/HexagonRadial"/>
    <dgm:cxn modelId="{5F70B38F-6F90-497E-A7CB-1726B422EBBF}" type="presOf" srcId="{D65BA20B-F826-4068-A2B9-7BB704E9253F}" destId="{BADE0F42-FB80-405B-81CD-A0E17B4512C0}" srcOrd="0" destOrd="0" presId="urn:microsoft.com/office/officeart/2011/layout/HexagonRadial"/>
    <dgm:cxn modelId="{A39B48C3-FC67-45B8-8311-5C060AF0BE00}" srcId="{E0BE18A6-A583-45BF-8204-8FD5DA8EA655}" destId="{7C1DBF70-FB70-4CAE-BDCC-C530934AC846}" srcOrd="4" destOrd="0" parTransId="{70DC33CB-CF72-4295-B2C2-7AE292A7F9E4}" sibTransId="{622BDFDB-7998-40C4-9701-88B83BC85B90}"/>
    <dgm:cxn modelId="{D88DDFC8-C3AF-4F0C-9DD5-8F7F201D5992}" srcId="{E0BE18A6-A583-45BF-8204-8FD5DA8EA655}" destId="{14164916-B133-441A-B0C5-F92CB03F6327}" srcOrd="2" destOrd="0" parTransId="{6A9A25CF-11DD-48CF-9391-00A72C9E03BD}" sibTransId="{2ADAF2D2-1A0E-4A05-85B8-0C01B8277555}"/>
    <dgm:cxn modelId="{4F9C6AE4-04F3-4687-A3D8-2FDD792F5DA7}" type="presOf" srcId="{F63F3FC9-DDA2-48DF-A06F-7EB5B88694B5}" destId="{3C35BA7B-79FE-4A76-B1A5-7CE5D5D4A29F}" srcOrd="0" destOrd="0" presId="urn:microsoft.com/office/officeart/2011/layout/HexagonRadial"/>
    <dgm:cxn modelId="{D85942EE-1A40-46A1-8557-ADF76FF7B3FC}" type="presOf" srcId="{14164916-B133-441A-B0C5-F92CB03F6327}" destId="{25C30CDA-57BD-41BF-989B-B05877BA5C49}" srcOrd="0" destOrd="0" presId="urn:microsoft.com/office/officeart/2011/layout/HexagonRadial"/>
    <dgm:cxn modelId="{DE86DDA4-7866-470F-B12E-4BC27D9A0AB5}" type="presParOf" srcId="{EA1D511B-6AC6-4143-84C4-86957E39793D}" destId="{96EAE9F3-309C-4A73-9DE4-0EAE643868E5}" srcOrd="0" destOrd="0" presId="urn:microsoft.com/office/officeart/2011/layout/HexagonRadial"/>
    <dgm:cxn modelId="{D6E1C023-5509-4DF8-95A1-4EA842150D70}" type="presParOf" srcId="{EA1D511B-6AC6-4143-84C4-86957E39793D}" destId="{4C3CAE9F-FEBC-453E-BF0E-0E3EB8892406}" srcOrd="1" destOrd="0" presId="urn:microsoft.com/office/officeart/2011/layout/HexagonRadial"/>
    <dgm:cxn modelId="{FAE0522E-7788-4FD2-8FF5-BEF25ECBFCA8}" type="presParOf" srcId="{4C3CAE9F-FEBC-453E-BF0E-0E3EB8892406}" destId="{CBCB2DE1-45E9-4602-AF3E-023FF44B49CD}" srcOrd="0" destOrd="0" presId="urn:microsoft.com/office/officeart/2011/layout/HexagonRadial"/>
    <dgm:cxn modelId="{47215CB3-BEB2-4817-B33B-467729CEE923}" type="presParOf" srcId="{EA1D511B-6AC6-4143-84C4-86957E39793D}" destId="{3C35BA7B-79FE-4A76-B1A5-7CE5D5D4A29F}" srcOrd="2" destOrd="0" presId="urn:microsoft.com/office/officeart/2011/layout/HexagonRadial"/>
    <dgm:cxn modelId="{61B9E5AD-F9A9-4D1A-A729-98D4ECD7DB89}" type="presParOf" srcId="{EA1D511B-6AC6-4143-84C4-86957E39793D}" destId="{9E2E36B9-D6A5-49EB-B5DD-BC9BEF064B03}" srcOrd="3" destOrd="0" presId="urn:microsoft.com/office/officeart/2011/layout/HexagonRadial"/>
    <dgm:cxn modelId="{E5E66E83-8228-448B-BD3D-0EB816B3280B}" type="presParOf" srcId="{9E2E36B9-D6A5-49EB-B5DD-BC9BEF064B03}" destId="{F288FDAE-2E77-427F-89A1-907C2AAF50E4}" srcOrd="0" destOrd="0" presId="urn:microsoft.com/office/officeart/2011/layout/HexagonRadial"/>
    <dgm:cxn modelId="{965CC4A5-7ED8-4D64-AE36-604B71D555A4}" type="presParOf" srcId="{EA1D511B-6AC6-4143-84C4-86957E39793D}" destId="{DAD5B37D-ABDE-438D-87D8-96DDB21ECAF4}" srcOrd="4" destOrd="0" presId="urn:microsoft.com/office/officeart/2011/layout/HexagonRadial"/>
    <dgm:cxn modelId="{99CE3E24-C5D2-41BF-A090-46CFAB4897DD}" type="presParOf" srcId="{EA1D511B-6AC6-4143-84C4-86957E39793D}" destId="{8DD061DA-2D69-4F2A-A53E-1B1703CA4AE5}" srcOrd="5" destOrd="0" presId="urn:microsoft.com/office/officeart/2011/layout/HexagonRadial"/>
    <dgm:cxn modelId="{6181481C-AF04-4A94-92D2-C19F91092BAD}" type="presParOf" srcId="{8DD061DA-2D69-4F2A-A53E-1B1703CA4AE5}" destId="{7BC166A0-1458-4BB7-ACA0-C55F4325B076}" srcOrd="0" destOrd="0" presId="urn:microsoft.com/office/officeart/2011/layout/HexagonRadial"/>
    <dgm:cxn modelId="{451413EB-12E2-45C7-B137-B73AED8B7EDD}" type="presParOf" srcId="{EA1D511B-6AC6-4143-84C4-86957E39793D}" destId="{25C30CDA-57BD-41BF-989B-B05877BA5C49}" srcOrd="6" destOrd="0" presId="urn:microsoft.com/office/officeart/2011/layout/HexagonRadial"/>
    <dgm:cxn modelId="{01E5112E-72E1-4DF9-80B6-740341F23D8A}" type="presParOf" srcId="{EA1D511B-6AC6-4143-84C4-86957E39793D}" destId="{83539318-14CA-4B6B-BC5F-DB5B978F239F}" srcOrd="7" destOrd="0" presId="urn:microsoft.com/office/officeart/2011/layout/HexagonRadial"/>
    <dgm:cxn modelId="{641DBE88-5617-4EA9-BBC2-8393DA6519E6}" type="presParOf" srcId="{83539318-14CA-4B6B-BC5F-DB5B978F239F}" destId="{E3572DB4-382A-4547-BC68-F034F29A8C5E}" srcOrd="0" destOrd="0" presId="urn:microsoft.com/office/officeart/2011/layout/HexagonRadial"/>
    <dgm:cxn modelId="{8482067F-28F9-413F-87D9-E6A59C5CD01A}" type="presParOf" srcId="{EA1D511B-6AC6-4143-84C4-86957E39793D}" destId="{BADE0F42-FB80-405B-81CD-A0E17B4512C0}" srcOrd="8" destOrd="0" presId="urn:microsoft.com/office/officeart/2011/layout/HexagonRadial"/>
    <dgm:cxn modelId="{9AA373B5-14C6-4EC9-A6D7-92AA7182FC92}" type="presParOf" srcId="{EA1D511B-6AC6-4143-84C4-86957E39793D}" destId="{BD240C45-043A-47EA-9ACA-5914B2FB9DEE}" srcOrd="9" destOrd="0" presId="urn:microsoft.com/office/officeart/2011/layout/HexagonRadial"/>
    <dgm:cxn modelId="{52733135-776D-47EE-8AD7-94A40F67D465}" type="presParOf" srcId="{BD240C45-043A-47EA-9ACA-5914B2FB9DEE}" destId="{A0C4C1B1-CF65-45C3-AB70-8483373F224B}" srcOrd="0" destOrd="0" presId="urn:microsoft.com/office/officeart/2011/layout/HexagonRadial"/>
    <dgm:cxn modelId="{AEAAE105-9E54-4957-9D9C-B78EE2FE81AD}" type="presParOf" srcId="{EA1D511B-6AC6-4143-84C4-86957E39793D}" destId="{5F8C1CEB-FBAF-4599-8D13-DC64C6C7B3EF}" srcOrd="10" destOrd="0" presId="urn:microsoft.com/office/officeart/2011/layout/HexagonRadial"/>
    <dgm:cxn modelId="{C1AEB08F-9E96-45C3-8356-8B83D7802F41}" type="presParOf" srcId="{EA1D511B-6AC6-4143-84C4-86957E39793D}" destId="{7F31E810-FE1D-4C23-903C-C5A46331E4A0}" srcOrd="11" destOrd="0" presId="urn:microsoft.com/office/officeart/2011/layout/HexagonRadial"/>
    <dgm:cxn modelId="{5FC36E8A-D822-499C-84B6-50211043F5E2}" type="presParOf" srcId="{7F31E810-FE1D-4C23-903C-C5A46331E4A0}" destId="{5F3AE7A2-82D5-494E-BE5D-7BC89A1A2A89}" srcOrd="0" destOrd="0" presId="urn:microsoft.com/office/officeart/2011/layout/HexagonRadial"/>
    <dgm:cxn modelId="{DB633D9C-B127-42AD-BDC8-75ED32675E8B}" type="presParOf" srcId="{EA1D511B-6AC6-4143-84C4-86957E39793D}" destId="{19336901-E094-43E0-A4E3-F09DBD63EDD1}"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EAE9F3-309C-4A73-9DE4-0EAE643868E5}">
      <dsp:nvSpPr>
        <dsp:cNvPr id="0" name=""/>
        <dsp:cNvSpPr/>
      </dsp:nvSpPr>
      <dsp:spPr>
        <a:xfrm>
          <a:off x="3113941" y="1494579"/>
          <a:ext cx="1899675" cy="164329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SIMPLIFICATION</a:t>
          </a:r>
          <a:endParaRPr lang="en-GB" sz="1100" b="1" kern="1200" dirty="0"/>
        </a:p>
      </dsp:txBody>
      <dsp:txXfrm>
        <a:off x="3428744" y="1766896"/>
        <a:ext cx="1270069" cy="1098662"/>
      </dsp:txXfrm>
    </dsp:sp>
    <dsp:sp modelId="{F288FDAE-2E77-427F-89A1-907C2AAF50E4}">
      <dsp:nvSpPr>
        <dsp:cNvPr id="0" name=""/>
        <dsp:cNvSpPr/>
      </dsp:nvSpPr>
      <dsp:spPr>
        <a:xfrm>
          <a:off x="4303503" y="708373"/>
          <a:ext cx="716741" cy="617567"/>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5BA7B-79FE-4A76-B1A5-7CE5D5D4A29F}">
      <dsp:nvSpPr>
        <dsp:cNvPr id="0" name=""/>
        <dsp:cNvSpPr/>
      </dsp:nvSpPr>
      <dsp:spPr>
        <a:xfrm>
          <a:off x="3288928" y="0"/>
          <a:ext cx="1556770" cy="1346789"/>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MOTIVATION</a:t>
          </a:r>
          <a:endParaRPr lang="en-GB" sz="1100" b="1" kern="1200" dirty="0"/>
        </a:p>
      </dsp:txBody>
      <dsp:txXfrm>
        <a:off x="3546918" y="223192"/>
        <a:ext cx="1040790" cy="900405"/>
      </dsp:txXfrm>
    </dsp:sp>
    <dsp:sp modelId="{7BC166A0-1458-4BB7-ACA0-C55F4325B076}">
      <dsp:nvSpPr>
        <dsp:cNvPr id="0" name=""/>
        <dsp:cNvSpPr/>
      </dsp:nvSpPr>
      <dsp:spPr>
        <a:xfrm>
          <a:off x="5139996" y="1862896"/>
          <a:ext cx="716741" cy="617567"/>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D5B37D-ABDE-438D-87D8-96DDB21ECAF4}">
      <dsp:nvSpPr>
        <dsp:cNvPr id="0" name=""/>
        <dsp:cNvSpPr/>
      </dsp:nvSpPr>
      <dsp:spPr>
        <a:xfrm>
          <a:off x="4716668" y="828365"/>
          <a:ext cx="1556770" cy="1346789"/>
        </a:xfrm>
        <a:prstGeom prst="hexagon">
          <a:avLst>
            <a:gd name="adj" fmla="val 2857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FACILITATION</a:t>
          </a:r>
          <a:endParaRPr lang="en-GB" sz="1100" b="1" kern="1200" dirty="0"/>
        </a:p>
      </dsp:txBody>
      <dsp:txXfrm>
        <a:off x="4974658" y="1051557"/>
        <a:ext cx="1040790" cy="900405"/>
      </dsp:txXfrm>
    </dsp:sp>
    <dsp:sp modelId="{E3572DB4-382A-4547-BC68-F034F29A8C5E}">
      <dsp:nvSpPr>
        <dsp:cNvPr id="0" name=""/>
        <dsp:cNvSpPr/>
      </dsp:nvSpPr>
      <dsp:spPr>
        <a:xfrm>
          <a:off x="4558914" y="3166136"/>
          <a:ext cx="716741" cy="617567"/>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C30CDA-57BD-41BF-989B-B05877BA5C49}">
      <dsp:nvSpPr>
        <dsp:cNvPr id="0" name=""/>
        <dsp:cNvSpPr/>
      </dsp:nvSpPr>
      <dsp:spPr>
        <a:xfrm>
          <a:off x="4716668" y="2456836"/>
          <a:ext cx="1556770" cy="1346789"/>
        </a:xfrm>
        <a:prstGeom prst="hexagon">
          <a:avLst>
            <a:gd name="adj" fmla="val 2857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INNOVATION</a:t>
          </a:r>
          <a:endParaRPr lang="en-GB" sz="1100" b="1" kern="1200" dirty="0"/>
        </a:p>
      </dsp:txBody>
      <dsp:txXfrm>
        <a:off x="4974658" y="2680028"/>
        <a:ext cx="1040790" cy="900405"/>
      </dsp:txXfrm>
    </dsp:sp>
    <dsp:sp modelId="{A0C4C1B1-CF65-45C3-AB70-8483373F224B}">
      <dsp:nvSpPr>
        <dsp:cNvPr id="0" name=""/>
        <dsp:cNvSpPr/>
      </dsp:nvSpPr>
      <dsp:spPr>
        <a:xfrm>
          <a:off x="3117476" y="3301417"/>
          <a:ext cx="716741" cy="617567"/>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DE0F42-FB80-405B-81CD-A0E17B4512C0}">
      <dsp:nvSpPr>
        <dsp:cNvPr id="0" name=""/>
        <dsp:cNvSpPr/>
      </dsp:nvSpPr>
      <dsp:spPr>
        <a:xfrm>
          <a:off x="3288928" y="3286128"/>
          <a:ext cx="1556770" cy="1346789"/>
        </a:xfrm>
        <a:prstGeom prst="hexagon">
          <a:avLst>
            <a:gd name="adj" fmla="val 2857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MOBILIZATION</a:t>
          </a:r>
          <a:endParaRPr lang="en-GB" sz="1100" b="1" kern="1200" dirty="0"/>
        </a:p>
      </dsp:txBody>
      <dsp:txXfrm>
        <a:off x="3546918" y="3509320"/>
        <a:ext cx="1040790" cy="900405"/>
      </dsp:txXfrm>
    </dsp:sp>
    <dsp:sp modelId="{5F3AE7A2-82D5-494E-BE5D-7BC89A1A2A89}">
      <dsp:nvSpPr>
        <dsp:cNvPr id="0" name=""/>
        <dsp:cNvSpPr/>
      </dsp:nvSpPr>
      <dsp:spPr>
        <a:xfrm>
          <a:off x="2267284" y="2147357"/>
          <a:ext cx="716741" cy="617567"/>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C1CEB-FBAF-4599-8D13-DC64C6C7B3EF}">
      <dsp:nvSpPr>
        <dsp:cNvPr id="0" name=""/>
        <dsp:cNvSpPr/>
      </dsp:nvSpPr>
      <dsp:spPr>
        <a:xfrm>
          <a:off x="1854561" y="2457762"/>
          <a:ext cx="1556770" cy="1346789"/>
        </a:xfrm>
        <a:prstGeom prst="hexagon">
          <a:avLst>
            <a:gd name="adj" fmla="val 2857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PREPARATION</a:t>
          </a:r>
          <a:endParaRPr lang="en-GB" sz="1100" b="1" kern="1200" dirty="0"/>
        </a:p>
      </dsp:txBody>
      <dsp:txXfrm>
        <a:off x="2112551" y="2680954"/>
        <a:ext cx="1040790" cy="900405"/>
      </dsp:txXfrm>
    </dsp:sp>
    <dsp:sp modelId="{19336901-E094-43E0-A4E3-F09DBD63EDD1}">
      <dsp:nvSpPr>
        <dsp:cNvPr id="0" name=""/>
        <dsp:cNvSpPr/>
      </dsp:nvSpPr>
      <dsp:spPr>
        <a:xfrm>
          <a:off x="1854561" y="826512"/>
          <a:ext cx="1556770" cy="1346789"/>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DETERMINATION</a:t>
          </a:r>
          <a:endParaRPr lang="en-GB" sz="1100" b="1" kern="1200" dirty="0"/>
        </a:p>
      </dsp:txBody>
      <dsp:txXfrm>
        <a:off x="2112551" y="1049704"/>
        <a:ext cx="1040790" cy="900405"/>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F0647C-4591-4BF8-B635-36A34BE89561}" type="datetimeFigureOut">
              <a:rPr lang="en-GB" smtClean="0"/>
              <a:t>22/11/2022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7167F9-7450-443A-8DDB-1125F99E43DD}" type="slidenum">
              <a:rPr lang="en-GB" smtClean="0"/>
              <a:t>‹#›</a:t>
            </a:fld>
            <a:endParaRPr lang="en-GB"/>
          </a:p>
        </p:txBody>
      </p:sp>
    </p:spTree>
    <p:extLst>
      <p:ext uri="{BB962C8B-B14F-4D97-AF65-F5344CB8AC3E}">
        <p14:creationId xmlns:p14="http://schemas.microsoft.com/office/powerpoint/2010/main" val="2526886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The effectiveness of Jeff Bezos's leadership is seen through how he motivates and encourages the workers to complete the task and think out of the box and through communicating effectively with them makes him an effective leader.</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9AA4EA7-7E35-4B9F-B22F-E95313C987B0}" type="slidenum">
              <a:rPr lang="en-US" smtClean="0"/>
              <a:t>2</a:t>
            </a:fld>
            <a:endParaRPr lang="en-US"/>
          </a:p>
        </p:txBody>
      </p:sp>
    </p:spTree>
    <p:extLst>
      <p:ext uri="{BB962C8B-B14F-4D97-AF65-F5344CB8AC3E}">
        <p14:creationId xmlns:p14="http://schemas.microsoft.com/office/powerpoint/2010/main" val="2158472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This explains the further effectiveness of his leadership. Through his leadership style, he instils and inspires people to work beyond their limit and produce a result which helps the company to accomplish their goal</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9AA4EA7-7E35-4B9F-B22F-E95313C987B0}" type="slidenum">
              <a:rPr lang="en-US" smtClean="0"/>
              <a:t>3</a:t>
            </a:fld>
            <a:endParaRPr lang="en-US"/>
          </a:p>
        </p:txBody>
      </p:sp>
    </p:spTree>
    <p:extLst>
      <p:ext uri="{BB962C8B-B14F-4D97-AF65-F5344CB8AC3E}">
        <p14:creationId xmlns:p14="http://schemas.microsoft.com/office/powerpoint/2010/main" val="1605685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It is observed that through his innovative approach, decision-making of focusing on the customers instead of competitors helps him to grow and expand Amazon globally.</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9AA4EA7-7E35-4B9F-B22F-E95313C987B0}" type="slidenum">
              <a:rPr lang="en-US" smtClean="0"/>
              <a:t>4</a:t>
            </a:fld>
            <a:endParaRPr lang="en-US"/>
          </a:p>
        </p:txBody>
      </p:sp>
    </p:spTree>
    <p:extLst>
      <p:ext uri="{BB962C8B-B14F-4D97-AF65-F5344CB8AC3E}">
        <p14:creationId xmlns:p14="http://schemas.microsoft.com/office/powerpoint/2010/main" val="567615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This outlines the leadership style of Jeff Bezos and which leadership theory he follows. It is found that he is following the relationship theory. It also discusses other leadership theories such as participative theories.</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9AA4EA7-7E35-4B9F-B22F-E95313C987B0}" type="slidenum">
              <a:rPr lang="en-US" smtClean="0"/>
              <a:t>5</a:t>
            </a:fld>
            <a:endParaRPr lang="en-US"/>
          </a:p>
        </p:txBody>
      </p:sp>
    </p:spTree>
    <p:extLst>
      <p:ext uri="{BB962C8B-B14F-4D97-AF65-F5344CB8AC3E}">
        <p14:creationId xmlns:p14="http://schemas.microsoft.com/office/powerpoint/2010/main" val="3721888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AA4EA7-7E35-4B9F-B22F-E95313C987B0}" type="slidenum">
              <a:rPr lang="en-US" smtClean="0"/>
              <a:t>7</a:t>
            </a:fld>
            <a:endParaRPr lang="en-US"/>
          </a:p>
        </p:txBody>
      </p:sp>
    </p:spTree>
    <p:extLst>
      <p:ext uri="{BB962C8B-B14F-4D97-AF65-F5344CB8AC3E}">
        <p14:creationId xmlns:p14="http://schemas.microsoft.com/office/powerpoint/2010/main" val="902841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This demonstrates other leadership theories such as Situational leadership theory which helps the leaders of the </a:t>
            </a:r>
            <a:r>
              <a:rPr lang="en-US" sz="1200" dirty="0" err="1">
                <a:effectLst/>
                <a:latin typeface="Times New Roman" panose="02020603050405020304" pitchFamily="18" charset="0"/>
                <a:ea typeface="Times New Roman" panose="02020603050405020304" pitchFamily="18" charset="0"/>
              </a:rPr>
              <a:t>organisations</a:t>
            </a:r>
            <a:r>
              <a:rPr lang="en-US" sz="1200" dirty="0">
                <a:effectLst/>
                <a:latin typeface="Times New Roman" panose="02020603050405020304" pitchFamily="18" charset="0"/>
                <a:ea typeface="Times New Roman" panose="02020603050405020304" pitchFamily="18" charset="0"/>
              </a:rPr>
              <a:t> to change their leadership style based on the situations so that they can be effective leaders.</a:t>
            </a:r>
            <a:endParaRPr lang="en-US"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9AA4EA7-7E35-4B9F-B22F-E95313C987B0}" type="slidenum">
              <a:rPr lang="en-US" smtClean="0"/>
              <a:t>8</a:t>
            </a:fld>
            <a:endParaRPr lang="en-US"/>
          </a:p>
        </p:txBody>
      </p:sp>
    </p:spTree>
    <p:extLst>
      <p:ext uri="{BB962C8B-B14F-4D97-AF65-F5344CB8AC3E}">
        <p14:creationId xmlns:p14="http://schemas.microsoft.com/office/powerpoint/2010/main" val="1012013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549EE-10BD-2DBD-4D71-9DFAE0D8D9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C8CCD0-C690-43F7-B3F9-60A230F120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0FEBF6-93A6-8A57-DFA2-06BE10791C62}"/>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5" name="Footer Placeholder 4">
            <a:extLst>
              <a:ext uri="{FF2B5EF4-FFF2-40B4-BE49-F238E27FC236}">
                <a16:creationId xmlns:a16="http://schemas.microsoft.com/office/drawing/2014/main" id="{E8DE9B87-2DF1-E9CC-22C9-EBC0EAD80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475205-FF1E-D35B-68AD-746CFCA61062}"/>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146688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F6DD1-A229-0BBF-1906-37F7C9BFAF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8FFF58-21CD-9F19-5476-B4AE1C0F08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22EEDC-36F3-E009-2B44-3F39B69DF258}"/>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5" name="Footer Placeholder 4">
            <a:extLst>
              <a:ext uri="{FF2B5EF4-FFF2-40B4-BE49-F238E27FC236}">
                <a16:creationId xmlns:a16="http://schemas.microsoft.com/office/drawing/2014/main" id="{DEDAC7F2-EFBE-6F13-F743-DA0D8D3165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9BF32F-532D-502F-E156-987D589E5E05}"/>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2706997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73F0A-4FAF-D28A-2ABB-3C35C7BC9E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50D9F6-92E9-DA12-5C9B-172C9A3AC9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B3B8CC-4AA5-4660-4322-262CD44EFC78}"/>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5" name="Footer Placeholder 4">
            <a:extLst>
              <a:ext uri="{FF2B5EF4-FFF2-40B4-BE49-F238E27FC236}">
                <a16:creationId xmlns:a16="http://schemas.microsoft.com/office/drawing/2014/main" id="{4D4BCB48-C44A-A687-8B70-92A9AF3292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3F4075-B9A2-A5B1-48A1-A2A104B6C82D}"/>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1182980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F64E6-4414-1048-2E40-C7AEEC5E01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369A02-89A0-8243-5444-B8C53ADDED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DA2724-A7AE-5103-AE0C-2057262D90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B837EB-354B-E778-C90D-7BEC4CA792A0}"/>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6" name="Footer Placeholder 5">
            <a:extLst>
              <a:ext uri="{FF2B5EF4-FFF2-40B4-BE49-F238E27FC236}">
                <a16:creationId xmlns:a16="http://schemas.microsoft.com/office/drawing/2014/main" id="{37BF104A-CF40-0588-59EE-5004C9C07E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ED93BF-7D25-94B8-9960-1B91C3B13144}"/>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3013940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529C3-260E-61CC-FC7F-37BC7EAA1F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356D57-1911-7CB7-6983-095C4085BD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ACDD76-5F2B-C793-237F-69C6060B41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F98092-47D4-3236-A03F-C1FEB4942D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050E27-D478-9D89-2802-0BB40B725B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9F6EEE-4F79-7BE5-7437-24B073747FE1}"/>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8" name="Footer Placeholder 7">
            <a:extLst>
              <a:ext uri="{FF2B5EF4-FFF2-40B4-BE49-F238E27FC236}">
                <a16:creationId xmlns:a16="http://schemas.microsoft.com/office/drawing/2014/main" id="{41467EC5-F295-9AD0-473E-8A00FD5141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B4AD43-24EA-F282-22A6-700FA2E41C79}"/>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1402913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75B7D-12AC-9252-0009-37EB63D0ED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82A1C1-30E1-B81F-C7BD-F2CF20857E35}"/>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4" name="Footer Placeholder 3">
            <a:extLst>
              <a:ext uri="{FF2B5EF4-FFF2-40B4-BE49-F238E27FC236}">
                <a16:creationId xmlns:a16="http://schemas.microsoft.com/office/drawing/2014/main" id="{E5593529-DE12-90ED-2AE3-069626952F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56F916-9749-668D-41E9-B97B07E1B9F1}"/>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1700939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D250AA-A9C8-303B-AB11-FC4A2BEF603D}"/>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3" name="Footer Placeholder 2">
            <a:extLst>
              <a:ext uri="{FF2B5EF4-FFF2-40B4-BE49-F238E27FC236}">
                <a16:creationId xmlns:a16="http://schemas.microsoft.com/office/drawing/2014/main" id="{9995C61B-6B82-5E55-4081-FC8F573EE9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0A4CEE-7D19-7CB6-C95C-1CC0F0551E0E}"/>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1286540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D99B1-E672-57CF-F5B5-B174664418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190DBD-79BE-6573-45B8-3C1AA84AA3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BC909D-E04A-2EF1-B2B8-D40D5AAE21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20CC9F-E96A-B51A-79C0-1A8817CD3AB3}"/>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6" name="Footer Placeholder 5">
            <a:extLst>
              <a:ext uri="{FF2B5EF4-FFF2-40B4-BE49-F238E27FC236}">
                <a16:creationId xmlns:a16="http://schemas.microsoft.com/office/drawing/2014/main" id="{2EECEFF3-25C5-7D6A-3DAD-2B6BC9229E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8E3B32-2043-D15B-40F5-55D893303097}"/>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1341771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2FDDF-7935-3A0F-D521-5546D11657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FE2F09-AAB7-8115-E0C0-DCA03C4687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D94068-1A8D-FD51-3838-FD42610AE8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15B65B-5C3A-D616-2889-39D0B4A1790B}"/>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6" name="Footer Placeholder 5">
            <a:extLst>
              <a:ext uri="{FF2B5EF4-FFF2-40B4-BE49-F238E27FC236}">
                <a16:creationId xmlns:a16="http://schemas.microsoft.com/office/drawing/2014/main" id="{146EC20F-7862-EB6E-F411-4A09988E4C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F6ED0C-C1EE-1282-5F34-94FCD23A9C9E}"/>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1712217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937F3-A1F8-75F0-F46C-C69A96E76B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801EAB-10E4-7E80-0B8D-3CADDE124C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97F5EC-D725-790A-E8AF-4CE63DD7D0B9}"/>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5" name="Footer Placeholder 4">
            <a:extLst>
              <a:ext uri="{FF2B5EF4-FFF2-40B4-BE49-F238E27FC236}">
                <a16:creationId xmlns:a16="http://schemas.microsoft.com/office/drawing/2014/main" id="{9FFE5E0D-2BDB-35A0-2036-B12A402C74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F88F18-7A62-DBA3-7CA1-6180E1931F5F}"/>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2664641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E741BB-9F44-1D85-6AB6-A9FEA2099D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AA98AB-EF12-FDA9-DA6E-8C8B47BF24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20D45F-E48A-4C4E-5720-88A8756A2C17}"/>
              </a:ext>
            </a:extLst>
          </p:cNvPr>
          <p:cNvSpPr>
            <a:spLocks noGrp="1"/>
          </p:cNvSpPr>
          <p:nvPr>
            <p:ph type="dt" sz="half" idx="10"/>
          </p:nvPr>
        </p:nvSpPr>
        <p:spPr/>
        <p:txBody>
          <a:bodyPr/>
          <a:lstStyle/>
          <a:p>
            <a:fld id="{5ADC29C7-7163-4C32-8D45-568F74DA27B6}" type="datetimeFigureOut">
              <a:rPr lang="en-GB" smtClean="0"/>
              <a:t>22/11/2022</a:t>
            </a:fld>
            <a:endParaRPr lang="en-GB"/>
          </a:p>
        </p:txBody>
      </p:sp>
      <p:sp>
        <p:nvSpPr>
          <p:cNvPr id="5" name="Footer Placeholder 4">
            <a:extLst>
              <a:ext uri="{FF2B5EF4-FFF2-40B4-BE49-F238E27FC236}">
                <a16:creationId xmlns:a16="http://schemas.microsoft.com/office/drawing/2014/main" id="{4714B3F6-D3C6-6810-4CB4-CCCCAA9169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81FAD-3F9E-44B2-B610-09FE55485A20}"/>
              </a:ext>
            </a:extLst>
          </p:cNvPr>
          <p:cNvSpPr>
            <a:spLocks noGrp="1"/>
          </p:cNvSpPr>
          <p:nvPr>
            <p:ph type="sldNum" sz="quarter" idx="12"/>
          </p:nvPr>
        </p:nvSpPr>
        <p:spPr/>
        <p:txBody>
          <a:bodyPr/>
          <a:lstStyle/>
          <a:p>
            <a:fld id="{D2C022C3-4B4E-4CE8-82BE-9A7F13AAE394}" type="slidenum">
              <a:rPr lang="en-GB" smtClean="0"/>
              <a:t>‹#›</a:t>
            </a:fld>
            <a:endParaRPr lang="en-GB"/>
          </a:p>
        </p:txBody>
      </p:sp>
    </p:spTree>
    <p:extLst>
      <p:ext uri="{BB962C8B-B14F-4D97-AF65-F5344CB8AC3E}">
        <p14:creationId xmlns:p14="http://schemas.microsoft.com/office/powerpoint/2010/main" val="3457028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CB606-59A4-A59D-0D8E-70B48825B6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F50EBF-57A9-3239-3D02-2BBC8A32C5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19B849-B36D-0A13-1C1A-D828ACCC89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DC29C7-7163-4C32-8D45-568F74DA27B6}" type="datetimeFigureOut">
              <a:rPr lang="en-GB" smtClean="0"/>
              <a:t>22/11/2022</a:t>
            </a:fld>
            <a:endParaRPr lang="en-GB"/>
          </a:p>
        </p:txBody>
      </p:sp>
      <p:sp>
        <p:nvSpPr>
          <p:cNvPr id="5" name="Footer Placeholder 4">
            <a:extLst>
              <a:ext uri="{FF2B5EF4-FFF2-40B4-BE49-F238E27FC236}">
                <a16:creationId xmlns:a16="http://schemas.microsoft.com/office/drawing/2014/main" id="{F6E2A3AD-715E-43A6-37CA-C515901421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9E241C-3354-B654-9DF8-857E1D3225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C022C3-4B4E-4CE8-82BE-9A7F13AAE394}" type="slidenum">
              <a:rPr lang="en-GB" smtClean="0"/>
              <a:t>‹#›</a:t>
            </a:fld>
            <a:endParaRPr lang="en-GB"/>
          </a:p>
        </p:txBody>
      </p:sp>
    </p:spTree>
    <p:extLst>
      <p:ext uri="{BB962C8B-B14F-4D97-AF65-F5344CB8AC3E}">
        <p14:creationId xmlns:p14="http://schemas.microsoft.com/office/powerpoint/2010/main" val="38672258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82EF6-FCB2-F0CC-5F47-7D7C0983255D}"/>
              </a:ext>
            </a:extLst>
          </p:cNvPr>
          <p:cNvSpPr>
            <a:spLocks noGrp="1"/>
          </p:cNvSpPr>
          <p:nvPr>
            <p:ph type="ctrTitle"/>
          </p:nvPr>
        </p:nvSpPr>
        <p:spPr/>
        <p:txBody>
          <a:bodyPr/>
          <a:lstStyle/>
          <a:p>
            <a:r>
              <a:rPr lang="en-US" dirty="0"/>
              <a:t>Draft</a:t>
            </a:r>
            <a:endParaRPr lang="en-GB" dirty="0"/>
          </a:p>
        </p:txBody>
      </p:sp>
      <p:sp>
        <p:nvSpPr>
          <p:cNvPr id="3" name="Subtitle 2">
            <a:extLst>
              <a:ext uri="{FF2B5EF4-FFF2-40B4-BE49-F238E27FC236}">
                <a16:creationId xmlns:a16="http://schemas.microsoft.com/office/drawing/2014/main" id="{0294140D-9516-3AB9-2F3E-311C9830F6A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26456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8E8F8-5ACF-6BA2-046D-9834AA6E6892}"/>
              </a:ext>
            </a:extLst>
          </p:cNvPr>
          <p:cNvSpPr>
            <a:spLocks noGrp="1"/>
          </p:cNvSpPr>
          <p:nvPr>
            <p:ph type="title"/>
          </p:nvPr>
        </p:nvSpPr>
        <p:spPr/>
        <p:txBody>
          <a:bodyPr>
            <a:normAutofit/>
          </a:bodyPr>
          <a:lstStyle/>
          <a:p>
            <a:r>
              <a:rPr lang="en-US" sz="3600" b="1" dirty="0">
                <a:effectLst/>
                <a:latin typeface="Times New Roman" panose="02020603050405020304" pitchFamily="18" charset="0"/>
                <a:ea typeface="Times New Roman" panose="02020603050405020304" pitchFamily="18" charset="0"/>
              </a:rPr>
              <a:t>Effectiveness of leadership of Jeff Bezos</a:t>
            </a:r>
            <a:endParaRPr lang="en-US" sz="3600" dirty="0"/>
          </a:p>
        </p:txBody>
      </p:sp>
      <p:sp>
        <p:nvSpPr>
          <p:cNvPr id="3" name="Content Placeholder 2">
            <a:extLst>
              <a:ext uri="{FF2B5EF4-FFF2-40B4-BE49-F238E27FC236}">
                <a16:creationId xmlns:a16="http://schemas.microsoft.com/office/drawing/2014/main" id="{963008FD-E6C1-D68B-2C60-3AA5CB25550F}"/>
              </a:ext>
            </a:extLst>
          </p:cNvPr>
          <p:cNvSpPr>
            <a:spLocks noGrp="1"/>
          </p:cNvSpPr>
          <p:nvPr>
            <p:ph idx="1"/>
          </p:nvPr>
        </p:nvSpPr>
        <p:spPr>
          <a:xfrm>
            <a:off x="935398" y="1949212"/>
            <a:ext cx="7514122" cy="3814980"/>
          </a:xfrm>
        </p:spPr>
        <p:txBody>
          <a:bodyPr>
            <a:normAutofit/>
          </a:bodyPr>
          <a:lstStyle/>
          <a:p>
            <a:pPr algn="just"/>
            <a:r>
              <a:rPr lang="en-US" sz="1800" dirty="0">
                <a:effectLst/>
                <a:latin typeface="Times New Roman" panose="02020603050405020304" pitchFamily="18" charset="0"/>
                <a:ea typeface="Times New Roman" panose="02020603050405020304" pitchFamily="18" charset="0"/>
              </a:rPr>
              <a:t>Jeff Bezos was determined to take the company to the next level as soon as the company was founded. </a:t>
            </a:r>
          </a:p>
          <a:p>
            <a:pPr algn="just"/>
            <a:r>
              <a:rPr lang="en-US" sz="1800" dirty="0">
                <a:effectLst/>
                <a:latin typeface="Times New Roman" panose="02020603050405020304" pitchFamily="18" charset="0"/>
                <a:ea typeface="Times New Roman" panose="02020603050405020304" pitchFamily="18" charset="0"/>
              </a:rPr>
              <a:t>As soon as the company was founded in 1994, he set up the rules and codified his innovative ideas to their workers so that they could understand the goal of the task easily (Kantor and </a:t>
            </a:r>
            <a:r>
              <a:rPr lang="en-US" sz="1800" dirty="0" err="1">
                <a:effectLst/>
                <a:latin typeface="Times New Roman" panose="02020603050405020304" pitchFamily="18" charset="0"/>
                <a:ea typeface="Times New Roman" panose="02020603050405020304" pitchFamily="18" charset="0"/>
              </a:rPr>
              <a:t>Streitfeld</a:t>
            </a:r>
            <a:r>
              <a:rPr lang="en-US" sz="1800" dirty="0">
                <a:effectLst/>
                <a:latin typeface="Times New Roman" panose="02020603050405020304" pitchFamily="18" charset="0"/>
                <a:ea typeface="Times New Roman" panose="02020603050405020304" pitchFamily="18" charset="0"/>
              </a:rPr>
              <a:t>, 2015). </a:t>
            </a:r>
          </a:p>
          <a:p>
            <a:pPr algn="just"/>
            <a:r>
              <a:rPr lang="en-US" sz="1800" dirty="0">
                <a:effectLst/>
                <a:latin typeface="Times New Roman" panose="02020603050405020304" pitchFamily="18" charset="0"/>
                <a:ea typeface="Times New Roman" panose="02020603050405020304" pitchFamily="18" charset="0"/>
              </a:rPr>
              <a:t>He was a person who highly believes in the motivation to drive effective results by motivating and encouraging people. He always communicates with their team members to present his ideas to make sure that workers do not make any mistakes and understand their responsibilities which makes him an effective leader.</a:t>
            </a:r>
            <a:endParaRPr lang="en-US" sz="1800" dirty="0">
              <a:effectLst/>
              <a:latin typeface="Arial" panose="020B0604020202020204" pitchFamily="34" charset="0"/>
              <a:ea typeface="Arial" panose="020B0604020202020204" pitchFamily="34" charset="0"/>
            </a:endParaRPr>
          </a:p>
          <a:p>
            <a:pPr marL="0" indent="0" algn="just">
              <a:buNone/>
            </a:pPr>
            <a:endParaRPr lang="en-US" dirty="0"/>
          </a:p>
        </p:txBody>
      </p:sp>
      <p:pic>
        <p:nvPicPr>
          <p:cNvPr id="12290" name="Picture 2" descr="Leadership and Management - People Development Magazine">
            <a:extLst>
              <a:ext uri="{FF2B5EF4-FFF2-40B4-BE49-F238E27FC236}">
                <a16:creationId xmlns:a16="http://schemas.microsoft.com/office/drawing/2014/main" id="{2965AACF-8912-9318-0C1E-8855F29C51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85185" y="1949212"/>
            <a:ext cx="3082724" cy="38149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2968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05B5C-5B40-8CAC-1749-512075EDB90B}"/>
              </a:ext>
            </a:extLst>
          </p:cNvPr>
          <p:cNvSpPr>
            <a:spLocks noGrp="1"/>
          </p:cNvSpPr>
          <p:nvPr>
            <p:ph type="title"/>
          </p:nvPr>
        </p:nvSpPr>
        <p:spPr/>
        <p:txBody>
          <a:bodyPr/>
          <a:lstStyle/>
          <a:p>
            <a:r>
              <a:rPr lang="en-US" sz="3200" b="1" dirty="0">
                <a:effectLst/>
                <a:latin typeface="Times New Roman" panose="02020603050405020304" pitchFamily="18" charset="0"/>
                <a:ea typeface="Times New Roman" panose="02020603050405020304" pitchFamily="18" charset="0"/>
              </a:rPr>
              <a:t>Effectiveness of leadership of Jeff Bezos</a:t>
            </a:r>
            <a:endParaRPr lang="en-US" dirty="0"/>
          </a:p>
        </p:txBody>
      </p:sp>
      <p:sp>
        <p:nvSpPr>
          <p:cNvPr id="3" name="Content Placeholder 2">
            <a:extLst>
              <a:ext uri="{FF2B5EF4-FFF2-40B4-BE49-F238E27FC236}">
                <a16:creationId xmlns:a16="http://schemas.microsoft.com/office/drawing/2014/main" id="{59807A1C-F0C3-66D2-F28C-DE2D69111CBF}"/>
              </a:ext>
            </a:extLst>
          </p:cNvPr>
          <p:cNvSpPr>
            <a:spLocks noGrp="1"/>
          </p:cNvSpPr>
          <p:nvPr>
            <p:ph idx="1"/>
          </p:nvPr>
        </p:nvSpPr>
        <p:spPr>
          <a:xfrm>
            <a:off x="847494" y="1839951"/>
            <a:ext cx="6367346" cy="4064725"/>
          </a:xfrm>
        </p:spPr>
        <p:txBody>
          <a:bodyPr>
            <a:normAutofit/>
          </a:bodyPr>
          <a:lstStyle/>
          <a:p>
            <a:pPr algn="just"/>
            <a:r>
              <a:rPr lang="en-US" sz="1800" dirty="0">
                <a:effectLst/>
                <a:latin typeface="Times New Roman" panose="02020603050405020304" pitchFamily="18" charset="0"/>
                <a:ea typeface="Times New Roman" panose="02020603050405020304" pitchFamily="18" charset="0"/>
              </a:rPr>
              <a:t>Through his effective leadership and transformational leadership style, he was able to inspire the employees and were able to make a profit during the Covid-19 pandemic 2020-2021 and benefitted Amazon by making a fortune of around 13 billion dollars in only one day. </a:t>
            </a:r>
          </a:p>
          <a:p>
            <a:pPr algn="just"/>
            <a:r>
              <a:rPr lang="en-US" sz="1800" dirty="0">
                <a:effectLst/>
                <a:latin typeface="Times New Roman" panose="02020603050405020304" pitchFamily="18" charset="0"/>
                <a:ea typeface="Times New Roman" panose="02020603050405020304" pitchFamily="18" charset="0"/>
              </a:rPr>
              <a:t>The shares of the company increased by 70 % starting from January 2020 (</a:t>
            </a:r>
            <a:r>
              <a:rPr lang="en-US" sz="1800" dirty="0" err="1">
                <a:effectLst/>
                <a:latin typeface="Times New Roman" panose="02020603050405020304" pitchFamily="18" charset="0"/>
                <a:ea typeface="Times New Roman" panose="02020603050405020304" pitchFamily="18" charset="0"/>
              </a:rPr>
              <a:t>Neate</a:t>
            </a:r>
            <a:r>
              <a:rPr lang="en-US" sz="1800" dirty="0">
                <a:effectLst/>
                <a:latin typeface="Times New Roman" panose="02020603050405020304" pitchFamily="18" charset="0"/>
                <a:ea typeface="Times New Roman" panose="02020603050405020304" pitchFamily="18" charset="0"/>
              </a:rPr>
              <a:t>, 2020). </a:t>
            </a:r>
          </a:p>
          <a:p>
            <a:pPr algn="just"/>
            <a:r>
              <a:rPr lang="en-US" sz="1800" dirty="0">
                <a:effectLst/>
                <a:latin typeface="Times New Roman" panose="02020603050405020304" pitchFamily="18" charset="0"/>
                <a:ea typeface="Times New Roman" panose="02020603050405020304" pitchFamily="18" charset="0"/>
              </a:rPr>
              <a:t>Through his effective leadership and following the principles of leadership he was able to grow his wealth by 74 billion dollars. </a:t>
            </a:r>
          </a:p>
          <a:p>
            <a:pPr algn="just"/>
            <a:r>
              <a:rPr lang="en-US" sz="1800" dirty="0">
                <a:effectLst/>
                <a:latin typeface="Times New Roman" panose="02020603050405020304" pitchFamily="18" charset="0"/>
                <a:ea typeface="Times New Roman" panose="02020603050405020304" pitchFamily="18" charset="0"/>
              </a:rPr>
              <a:t>Setting up the long-term goal and vision of the organisation and effectively communicating with their employees makes him an effective leader.</a:t>
            </a:r>
            <a:endParaRPr lang="en-US" dirty="0"/>
          </a:p>
        </p:txBody>
      </p:sp>
      <p:pic>
        <p:nvPicPr>
          <p:cNvPr id="13314" name="Picture 2" descr="The Difference Between Leaders &amp; Managers- Lolly Daskal">
            <a:extLst>
              <a:ext uri="{FF2B5EF4-FFF2-40B4-BE49-F238E27FC236}">
                <a16:creationId xmlns:a16="http://schemas.microsoft.com/office/drawing/2014/main" id="{17492A79-7284-2C62-97C1-BC123DB44A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7541" y="2171768"/>
            <a:ext cx="4269698" cy="3509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5940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0816-5E7C-21D6-BCE5-7A66889A1505}"/>
              </a:ext>
            </a:extLst>
          </p:cNvPr>
          <p:cNvSpPr>
            <a:spLocks noGrp="1"/>
          </p:cNvSpPr>
          <p:nvPr>
            <p:ph type="title"/>
          </p:nvPr>
        </p:nvSpPr>
        <p:spPr/>
        <p:txBody>
          <a:bodyPr/>
          <a:lstStyle/>
          <a:p>
            <a:r>
              <a:rPr lang="en-US" sz="3200" b="1" dirty="0">
                <a:effectLst/>
                <a:latin typeface="Times New Roman" panose="02020603050405020304" pitchFamily="18" charset="0"/>
                <a:ea typeface="Times New Roman" panose="02020603050405020304" pitchFamily="18" charset="0"/>
              </a:rPr>
              <a:t>Effectiveness of leadership of Jeff Bezos</a:t>
            </a:r>
            <a:endParaRPr lang="en-US" dirty="0"/>
          </a:p>
        </p:txBody>
      </p:sp>
      <p:sp>
        <p:nvSpPr>
          <p:cNvPr id="3" name="Content Placeholder 2">
            <a:extLst>
              <a:ext uri="{FF2B5EF4-FFF2-40B4-BE49-F238E27FC236}">
                <a16:creationId xmlns:a16="http://schemas.microsoft.com/office/drawing/2014/main" id="{43AE8D44-38C3-6738-6191-C160113C1EB0}"/>
              </a:ext>
            </a:extLst>
          </p:cNvPr>
          <p:cNvSpPr>
            <a:spLocks noGrp="1"/>
          </p:cNvSpPr>
          <p:nvPr>
            <p:ph idx="1"/>
          </p:nvPr>
        </p:nvSpPr>
        <p:spPr>
          <a:xfrm>
            <a:off x="4886793" y="2171769"/>
            <a:ext cx="7060368" cy="3614434"/>
          </a:xfrm>
        </p:spPr>
        <p:txBody>
          <a:bodyPr>
            <a:normAutofit/>
          </a:bodyPr>
          <a:lstStyle/>
          <a:p>
            <a:pPr algn="just"/>
            <a:r>
              <a:rPr lang="en-US" sz="1800" dirty="0">
                <a:effectLst/>
                <a:latin typeface="Times New Roman" panose="02020603050405020304" pitchFamily="18" charset="0"/>
                <a:ea typeface="Times New Roman" panose="02020603050405020304" pitchFamily="18" charset="0"/>
              </a:rPr>
              <a:t>The leadership of Jeff Bezos of Amazon was effective as it focuses on both its employees and customers and highly believes that a business cannot grow without their help. </a:t>
            </a:r>
          </a:p>
          <a:p>
            <a:pPr algn="just"/>
            <a:r>
              <a:rPr lang="en-US" sz="1800" dirty="0" err="1">
                <a:effectLst/>
                <a:latin typeface="Times New Roman" panose="02020603050405020304" pitchFamily="18" charset="0"/>
                <a:ea typeface="Times New Roman" panose="02020603050405020304" pitchFamily="18" charset="0"/>
              </a:rPr>
              <a:t>Bezoss</a:t>
            </a:r>
            <a:r>
              <a:rPr lang="en-US" sz="1800" dirty="0">
                <a:effectLst/>
                <a:latin typeface="Times New Roman" panose="02020603050405020304" pitchFamily="18" charset="0"/>
                <a:ea typeface="Times New Roman" panose="02020603050405020304" pitchFamily="18" charset="0"/>
              </a:rPr>
              <a:t> highly believes in motivating the idea of productivity, teamwork, and adaptability to enhance the organisation's performance and culture within the workplace (Jain, 2022).</a:t>
            </a:r>
          </a:p>
          <a:p>
            <a:pPr algn="just"/>
            <a:r>
              <a:rPr lang="en-US" sz="1800" dirty="0">
                <a:effectLst/>
                <a:latin typeface="Times New Roman" panose="02020603050405020304" pitchFamily="18" charset="0"/>
                <a:ea typeface="Times New Roman" panose="02020603050405020304" pitchFamily="18" charset="0"/>
              </a:rPr>
              <a:t>Through his management and leadership profited the company by generating a net income of 33.364 billion dollars in 2022 (Macrotrends, 2022).</a:t>
            </a:r>
            <a:endParaRPr lang="en-US" sz="1800" dirty="0">
              <a:effectLst/>
              <a:latin typeface="Arial" panose="020B0604020202020204" pitchFamily="34" charset="0"/>
              <a:ea typeface="Arial" panose="020B0604020202020204" pitchFamily="34" charset="0"/>
            </a:endParaRPr>
          </a:p>
          <a:p>
            <a:pPr marL="0" indent="0" algn="just">
              <a:buNone/>
            </a:pPr>
            <a:endParaRPr lang="en-US" dirty="0"/>
          </a:p>
        </p:txBody>
      </p:sp>
      <p:pic>
        <p:nvPicPr>
          <p:cNvPr id="14338" name="Picture 2" descr="The fours I's of transformational leadership (Bass, 1985, 1990, 1995, 2008)  | Download Scientific Diagram">
            <a:extLst>
              <a:ext uri="{FF2B5EF4-FFF2-40B4-BE49-F238E27FC236}">
                <a16:creationId xmlns:a16="http://schemas.microsoft.com/office/drawing/2014/main" id="{4A115FE4-DF21-4941-3540-19FB0B4240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458" y="2171769"/>
            <a:ext cx="3867461" cy="3321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2756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A3D8A-2361-174C-EFCF-134CF4FA0E0D}"/>
              </a:ext>
            </a:extLst>
          </p:cNvPr>
          <p:cNvSpPr>
            <a:spLocks noGrp="1"/>
          </p:cNvSpPr>
          <p:nvPr>
            <p:ph type="title"/>
          </p:nvPr>
        </p:nvSpPr>
        <p:spPr/>
        <p:txBody>
          <a:bodyPr>
            <a:noAutofit/>
          </a:bodyPr>
          <a:lstStyle/>
          <a:p>
            <a:r>
              <a:rPr lang="en-US" sz="3600" b="1" dirty="0">
                <a:effectLst/>
                <a:latin typeface="Times New Roman" panose="02020603050405020304" pitchFamily="18" charset="0"/>
                <a:ea typeface="Times New Roman" panose="02020603050405020304" pitchFamily="18" charset="0"/>
              </a:rPr>
              <a:t>Interpretation of leadership theories and perspective</a:t>
            </a:r>
            <a:endParaRPr lang="en-US" sz="3600" dirty="0"/>
          </a:p>
        </p:txBody>
      </p:sp>
      <p:sp>
        <p:nvSpPr>
          <p:cNvPr id="3" name="Content Placeholder 2">
            <a:extLst>
              <a:ext uri="{FF2B5EF4-FFF2-40B4-BE49-F238E27FC236}">
                <a16:creationId xmlns:a16="http://schemas.microsoft.com/office/drawing/2014/main" id="{162D5B30-6983-1CAE-7232-EBBF366AAF90}"/>
              </a:ext>
            </a:extLst>
          </p:cNvPr>
          <p:cNvSpPr>
            <a:spLocks noGrp="1"/>
          </p:cNvSpPr>
          <p:nvPr>
            <p:ph idx="1"/>
          </p:nvPr>
        </p:nvSpPr>
        <p:spPr>
          <a:xfrm>
            <a:off x="4257207" y="2002559"/>
            <a:ext cx="7659973" cy="3860360"/>
          </a:xfrm>
        </p:spPr>
        <p:txBody>
          <a:bodyPr>
            <a:noAutofit/>
          </a:bodyPr>
          <a:lstStyle/>
          <a:p>
            <a:pPr algn="just"/>
            <a:r>
              <a:rPr lang="en-GB" sz="1600" dirty="0">
                <a:solidFill>
                  <a:srgbClr val="000000"/>
                </a:solidFill>
                <a:effectLst/>
                <a:latin typeface="Times New Roman" panose="02020603050405020304" pitchFamily="18" charset="0"/>
                <a:ea typeface="Times New Roman" panose="02020603050405020304" pitchFamily="18" charset="0"/>
                <a:cs typeface="Tahoma" panose="020B0604030504040204" pitchFamily="34" charset="0"/>
              </a:rPr>
              <a:t>Jeff Bezos acknowledged the risks, evaluated the difficulties, and was constantly looking for ways to improve. His priority has always been the customer, customer satisfaction, this is most likely why, at each meeting, he separates an empty chair for the customers. (</a:t>
            </a:r>
            <a:r>
              <a:rPr lang="en-GB" sz="1600" dirty="0" err="1">
                <a:solidFill>
                  <a:srgbClr val="000000"/>
                </a:solidFill>
                <a:effectLst/>
                <a:latin typeface="Times New Roman" panose="02020603050405020304" pitchFamily="18" charset="0"/>
                <a:ea typeface="Times New Roman" panose="02020603050405020304" pitchFamily="18" charset="0"/>
                <a:cs typeface="Tahoma" panose="020B0604030504040204" pitchFamily="34" charset="0"/>
              </a:rPr>
              <a:t>Alqassimi</a:t>
            </a:r>
            <a:r>
              <a:rPr lang="en-GB" sz="1600" dirty="0">
                <a:solidFill>
                  <a:srgbClr val="000000"/>
                </a:solidFill>
                <a:effectLst/>
                <a:latin typeface="Times New Roman" panose="02020603050405020304" pitchFamily="18" charset="0"/>
                <a:ea typeface="Times New Roman" panose="02020603050405020304" pitchFamily="18" charset="0"/>
                <a:cs typeface="Tahoma" panose="020B0604030504040204" pitchFamily="34" charset="0"/>
              </a:rPr>
              <a:t> and </a:t>
            </a:r>
            <a:r>
              <a:rPr lang="en-GB" sz="1600" dirty="0" err="1">
                <a:solidFill>
                  <a:srgbClr val="000000"/>
                </a:solidFill>
                <a:effectLst/>
                <a:latin typeface="Times New Roman" panose="02020603050405020304" pitchFamily="18" charset="0"/>
                <a:ea typeface="Times New Roman" panose="02020603050405020304" pitchFamily="18" charset="0"/>
                <a:cs typeface="Tahoma" panose="020B0604030504040204" pitchFamily="34" charset="0"/>
              </a:rPr>
              <a:t>Upadhayay</a:t>
            </a:r>
            <a:r>
              <a:rPr lang="en-GB" sz="1600" dirty="0">
                <a:solidFill>
                  <a:srgbClr val="000000"/>
                </a:solidFill>
                <a:effectLst/>
                <a:latin typeface="Times New Roman" panose="02020603050405020304" pitchFamily="18" charset="0"/>
                <a:ea typeface="Times New Roman" panose="02020603050405020304" pitchFamily="18" charset="0"/>
                <a:cs typeface="Tahoma" panose="020B0604030504040204" pitchFamily="34" charset="0"/>
              </a:rPr>
              <a:t>, 2018)</a:t>
            </a:r>
            <a:r>
              <a:rPr lang="en-GB" sz="1600" dirty="0">
                <a:effectLst/>
                <a:latin typeface="Times New Roman" panose="02020603050405020304" pitchFamily="18" charset="0"/>
                <a:ea typeface="Times New Roman" panose="02020603050405020304" pitchFamily="18" charset="0"/>
                <a:cs typeface="Tahoma" panose="020B0604030504040204" pitchFamily="34" charset="0"/>
              </a:rPr>
              <a:t>.</a:t>
            </a:r>
          </a:p>
          <a:p>
            <a:pPr algn="just"/>
            <a:r>
              <a:rPr lang="en-GB" sz="1600" dirty="0">
                <a:solidFill>
                  <a:srgbClr val="000000"/>
                </a:solidFill>
                <a:latin typeface="Times New Roman" panose="02020603050405020304" pitchFamily="18" charset="0"/>
              </a:rPr>
              <a:t>As mentioned above, customers are at the </a:t>
            </a:r>
            <a:r>
              <a:rPr lang="en-GB" sz="1600" dirty="0" err="1">
                <a:solidFill>
                  <a:srgbClr val="000000"/>
                </a:solidFill>
                <a:latin typeface="Times New Roman" panose="02020603050405020304" pitchFamily="18" charset="0"/>
              </a:rPr>
              <a:t>center</a:t>
            </a:r>
            <a:r>
              <a:rPr lang="en-GB" sz="1600" dirty="0">
                <a:solidFill>
                  <a:srgbClr val="000000"/>
                </a:solidFill>
                <a:latin typeface="Times New Roman" panose="02020603050405020304" pitchFamily="18" charset="0"/>
              </a:rPr>
              <a:t> of every aspect of Amazon’s work and every team member is expected to enhance the customer obsessed mindset (Denning, 2022).</a:t>
            </a:r>
            <a:endParaRPr lang="en-US" sz="1600" dirty="0">
              <a:latin typeface="Times New Roman" panose="02020603050405020304" pitchFamily="18" charset="0"/>
              <a:ea typeface="Times New Roman" panose="02020603050405020304" pitchFamily="18" charset="0"/>
            </a:endParaRPr>
          </a:p>
          <a:p>
            <a:pPr algn="just"/>
            <a:r>
              <a:rPr lang="en-US" sz="1600" dirty="0">
                <a:effectLst/>
                <a:latin typeface="Times New Roman" panose="02020603050405020304" pitchFamily="18" charset="0"/>
                <a:ea typeface="Times New Roman" panose="02020603050405020304" pitchFamily="18" charset="0"/>
              </a:rPr>
              <a:t>Jeff Bezos follows the transformational leadership style which is based on the relational theories of leadership. </a:t>
            </a:r>
          </a:p>
          <a:p>
            <a:pPr algn="just"/>
            <a:r>
              <a:rPr lang="en-US" sz="1600" dirty="0">
                <a:effectLst/>
                <a:latin typeface="Times New Roman" panose="02020603050405020304" pitchFamily="18" charset="0"/>
                <a:ea typeface="Times New Roman" panose="02020603050405020304" pitchFamily="18" charset="0"/>
              </a:rPr>
              <a:t>This leadership theory helps him to inspire and motivate the team members to work towards specific goals, and thus, accomplish the business objectives. </a:t>
            </a:r>
          </a:p>
        </p:txBody>
      </p:sp>
      <p:pic>
        <p:nvPicPr>
          <p:cNvPr id="3074" name="Picture 2" descr="Theories of leadership – indiafreenotes">
            <a:extLst>
              <a:ext uri="{FF2B5EF4-FFF2-40B4-BE49-F238E27FC236}">
                <a16:creationId xmlns:a16="http://schemas.microsoft.com/office/drawing/2014/main" id="{1A249176-9EA5-5EEF-09A1-A17F974262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479" y="2171770"/>
            <a:ext cx="4020727" cy="3521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854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5E9E4-0D84-1235-37BC-89B44BB6CDDD}"/>
              </a:ext>
            </a:extLst>
          </p:cNvPr>
          <p:cNvSpPr>
            <a:spLocks noGrp="1"/>
          </p:cNvSpPr>
          <p:nvPr>
            <p:ph type="title"/>
          </p:nvPr>
        </p:nvSpPr>
        <p:spPr>
          <a:xfrm>
            <a:off x="1034851" y="943077"/>
            <a:ext cx="9603275" cy="1049235"/>
          </a:xfrm>
        </p:spPr>
        <p:txBody>
          <a:bodyPr/>
          <a:lstStyle/>
          <a:p>
            <a:r>
              <a:rPr lang="en-US" sz="3200" b="1" dirty="0">
                <a:effectLst/>
                <a:latin typeface="Times New Roman" panose="02020603050405020304" pitchFamily="18" charset="0"/>
                <a:ea typeface="Times New Roman" panose="02020603050405020304" pitchFamily="18" charset="0"/>
              </a:rPr>
              <a:t>Interpretation of leadership theories and perspective</a:t>
            </a:r>
            <a:endParaRPr lang="en-GB" dirty="0"/>
          </a:p>
        </p:txBody>
      </p:sp>
      <p:graphicFrame>
        <p:nvGraphicFramePr>
          <p:cNvPr id="17" name="Diagram 16">
            <a:extLst>
              <a:ext uri="{FF2B5EF4-FFF2-40B4-BE49-F238E27FC236}">
                <a16:creationId xmlns:a16="http://schemas.microsoft.com/office/drawing/2014/main" id="{F1ED5CD0-BF25-B0E6-2AF1-1FC2E1E14D7B}"/>
              </a:ext>
            </a:extLst>
          </p:cNvPr>
          <p:cNvGraphicFramePr/>
          <p:nvPr/>
        </p:nvGraphicFramePr>
        <p:xfrm>
          <a:off x="2510126" y="1467694"/>
          <a:ext cx="8128000" cy="4632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Arrow: Pentagon 17">
            <a:extLst>
              <a:ext uri="{FF2B5EF4-FFF2-40B4-BE49-F238E27FC236}">
                <a16:creationId xmlns:a16="http://schemas.microsoft.com/office/drawing/2014/main" id="{BBD535B9-185E-18C7-F7F2-042F9138A99D}"/>
              </a:ext>
            </a:extLst>
          </p:cNvPr>
          <p:cNvSpPr/>
          <p:nvPr/>
        </p:nvSpPr>
        <p:spPr>
          <a:xfrm>
            <a:off x="1226634" y="3100039"/>
            <a:ext cx="3133493" cy="1338146"/>
          </a:xfrm>
          <a:prstGeom prst="homePlat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b="1" dirty="0"/>
              <a:t>PRINCIPLES OF TRANSFORMATIONAL LEADERSHIP</a:t>
            </a:r>
            <a:endParaRPr lang="en-GB" b="1" dirty="0"/>
          </a:p>
        </p:txBody>
      </p:sp>
    </p:spTree>
    <p:extLst>
      <p:ext uri="{BB962C8B-B14F-4D97-AF65-F5344CB8AC3E}">
        <p14:creationId xmlns:p14="http://schemas.microsoft.com/office/powerpoint/2010/main" val="1953340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D69B5-C5BE-E2D9-B84A-5BC9A62D208F}"/>
              </a:ext>
            </a:extLst>
          </p:cNvPr>
          <p:cNvSpPr>
            <a:spLocks noGrp="1"/>
          </p:cNvSpPr>
          <p:nvPr>
            <p:ph type="title"/>
          </p:nvPr>
        </p:nvSpPr>
        <p:spPr/>
        <p:txBody>
          <a:bodyPr/>
          <a:lstStyle/>
          <a:p>
            <a:r>
              <a:rPr lang="en-US" sz="3200" b="1" dirty="0">
                <a:effectLst/>
                <a:latin typeface="Times New Roman" panose="02020603050405020304" pitchFamily="18" charset="0"/>
                <a:ea typeface="Times New Roman" panose="02020603050405020304" pitchFamily="18" charset="0"/>
              </a:rPr>
              <a:t>Interpretation of leadership theories and perspective</a:t>
            </a:r>
            <a:endParaRPr lang="en-US" dirty="0"/>
          </a:p>
        </p:txBody>
      </p:sp>
      <p:sp>
        <p:nvSpPr>
          <p:cNvPr id="3" name="Content Placeholder 2">
            <a:extLst>
              <a:ext uri="{FF2B5EF4-FFF2-40B4-BE49-F238E27FC236}">
                <a16:creationId xmlns:a16="http://schemas.microsoft.com/office/drawing/2014/main" id="{40DAA31F-6AF7-0F45-9033-81D2B93A9186}"/>
              </a:ext>
            </a:extLst>
          </p:cNvPr>
          <p:cNvSpPr>
            <a:spLocks noGrp="1"/>
          </p:cNvSpPr>
          <p:nvPr>
            <p:ph idx="1"/>
          </p:nvPr>
        </p:nvSpPr>
        <p:spPr>
          <a:xfrm>
            <a:off x="802888" y="1778217"/>
            <a:ext cx="10805532" cy="3674729"/>
          </a:xfrm>
        </p:spPr>
        <p:txBody>
          <a:bodyPr>
            <a:normAutofit/>
          </a:bodyPr>
          <a:lstStyle/>
          <a:p>
            <a:pPr marL="0" algn="just">
              <a:lnSpc>
                <a:spcPct val="150000"/>
              </a:lnSpc>
              <a:spcBef>
                <a:spcPts val="0"/>
              </a:spcBef>
            </a:pPr>
            <a:r>
              <a:rPr lang="en-US" sz="1800" dirty="0">
                <a:effectLst/>
                <a:latin typeface="Times New Roman" panose="02020603050405020304" pitchFamily="18" charset="0"/>
                <a:ea typeface="Times New Roman" panose="02020603050405020304" pitchFamily="18" charset="0"/>
              </a:rPr>
              <a:t>Participative leadership theory is another theory that can help leaders to become effective.</a:t>
            </a:r>
            <a:r>
              <a:rPr lang="en-US" sz="1800" dirty="0">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ahoma" panose="020B0604030504040204" pitchFamily="34" charset="0"/>
              </a:rPr>
              <a:t>Through this leadership style, the leaders take the inputs or ask the opinions of their employees and encourage them to participate in the decision process and present their ideas which was not the case under the leadership of Jeff Bezos </a:t>
            </a:r>
            <a:r>
              <a:rPr lang="en-US" sz="1800" dirty="0">
                <a:effectLst/>
                <a:latin typeface="Times New Roman" panose="02020603050405020304" pitchFamily="18" charset="0"/>
                <a:ea typeface="Times New Roman" panose="02020603050405020304" pitchFamily="18" charset="0"/>
              </a:rPr>
              <a:t>(Cherry, 2022).</a:t>
            </a:r>
          </a:p>
          <a:p>
            <a:pPr marL="0" indent="0" algn="just">
              <a:lnSpc>
                <a:spcPct val="150000"/>
              </a:lnSpc>
              <a:spcBef>
                <a:spcPts val="0"/>
              </a:spcBef>
              <a:buNone/>
            </a:pPr>
            <a:endParaRPr lang="en-US" sz="18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GB" sz="1800" b="0" dirty="0">
                <a:solidFill>
                  <a:srgbClr val="000000"/>
                </a:solidFill>
                <a:effectLst/>
                <a:latin typeface="Times New Roman" panose="02020603050405020304" pitchFamily="18" charset="0"/>
              </a:rPr>
              <a:t>There have been reports of long hours, harsh working conditions, and a workplace that drives employees to their boundaries. Amazon’s culture is well known as a demanding one and “cutthroat corporate culture is no secret” (SHOULD YOU BE MORE LIKE BEZOS?: EBSCOhost, 2021).</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017733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1CF9D-A535-2964-5221-5894D0B64302}"/>
              </a:ext>
            </a:extLst>
          </p:cNvPr>
          <p:cNvSpPr>
            <a:spLocks noGrp="1"/>
          </p:cNvSpPr>
          <p:nvPr>
            <p:ph type="title"/>
          </p:nvPr>
        </p:nvSpPr>
        <p:spPr/>
        <p:txBody>
          <a:bodyPr/>
          <a:lstStyle/>
          <a:p>
            <a:r>
              <a:rPr lang="en-US" sz="3200" b="1" dirty="0">
                <a:effectLst/>
                <a:latin typeface="Times New Roman" panose="02020603050405020304" pitchFamily="18" charset="0"/>
                <a:ea typeface="Times New Roman" panose="02020603050405020304" pitchFamily="18" charset="0"/>
              </a:rPr>
              <a:t>Interpretation of leadership theories and perspective</a:t>
            </a:r>
            <a:endParaRPr lang="en-GB" dirty="0"/>
          </a:p>
        </p:txBody>
      </p:sp>
      <p:sp>
        <p:nvSpPr>
          <p:cNvPr id="3" name="Content Placeholder 2">
            <a:extLst>
              <a:ext uri="{FF2B5EF4-FFF2-40B4-BE49-F238E27FC236}">
                <a16:creationId xmlns:a16="http://schemas.microsoft.com/office/drawing/2014/main" id="{52B786B0-BA31-BECB-269A-AF79683F6AD7}"/>
              </a:ext>
            </a:extLst>
          </p:cNvPr>
          <p:cNvSpPr>
            <a:spLocks noGrp="1"/>
          </p:cNvSpPr>
          <p:nvPr>
            <p:ph idx="1"/>
          </p:nvPr>
        </p:nvSpPr>
        <p:spPr>
          <a:xfrm>
            <a:off x="1130271" y="2171769"/>
            <a:ext cx="6006510" cy="3258875"/>
          </a:xfrm>
        </p:spPr>
        <p:txBody>
          <a:bodyPr>
            <a:normAutofit lnSpcReduction="10000"/>
          </a:bodyPr>
          <a:lstStyle/>
          <a:p>
            <a:pPr marL="0" algn="just">
              <a:lnSpc>
                <a:spcPct val="150000"/>
              </a:lnSpc>
              <a:spcBef>
                <a:spcPts val="0"/>
              </a:spcBef>
            </a:pPr>
            <a:r>
              <a:rPr lang="en-US" sz="2000" dirty="0">
                <a:effectLst/>
                <a:latin typeface="Times New Roman" panose="02020603050405020304" pitchFamily="18" charset="0"/>
                <a:ea typeface="Times New Roman" panose="02020603050405020304" pitchFamily="18" charset="0"/>
              </a:rPr>
              <a:t>Another theory of leadership is Situational Leadership Theory. </a:t>
            </a:r>
          </a:p>
          <a:p>
            <a:pPr marL="0" indent="0" algn="just">
              <a:lnSpc>
                <a:spcPct val="150000"/>
              </a:lnSpc>
              <a:spcBef>
                <a:spcPts val="0"/>
              </a:spcBef>
              <a:buNone/>
            </a:pPr>
            <a:endParaRPr lang="en-US" sz="2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2000" dirty="0">
                <a:effectLst/>
                <a:latin typeface="Times New Roman" panose="02020603050405020304" pitchFamily="18" charset="0"/>
                <a:ea typeface="Times New Roman" panose="02020603050405020304" pitchFamily="18" charset="0"/>
              </a:rPr>
              <a:t>Based on this theory leaders can choose different leadership styles based on the situation and circumstances that can benefit the company in the long term. </a:t>
            </a:r>
          </a:p>
          <a:p>
            <a:pPr marL="0" indent="0">
              <a:buNone/>
            </a:pPr>
            <a:endParaRPr lang="en-GB" dirty="0"/>
          </a:p>
        </p:txBody>
      </p:sp>
      <p:pic>
        <p:nvPicPr>
          <p:cNvPr id="5" name="Picture 4">
            <a:extLst>
              <a:ext uri="{FF2B5EF4-FFF2-40B4-BE49-F238E27FC236}">
                <a16:creationId xmlns:a16="http://schemas.microsoft.com/office/drawing/2014/main" id="{26166CA6-7686-498B-E545-B607D1B636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0745" y="1462329"/>
            <a:ext cx="4049547" cy="4686364"/>
          </a:xfrm>
          <a:prstGeom prst="rect">
            <a:avLst/>
          </a:prstGeom>
        </p:spPr>
      </p:pic>
    </p:spTree>
    <p:extLst>
      <p:ext uri="{BB962C8B-B14F-4D97-AF65-F5344CB8AC3E}">
        <p14:creationId xmlns:p14="http://schemas.microsoft.com/office/powerpoint/2010/main" val="3816897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7867B-CD20-6489-0DA8-7757AC279E2A}"/>
              </a:ext>
            </a:extLst>
          </p:cNvPr>
          <p:cNvSpPr>
            <a:spLocks noGrp="1"/>
          </p:cNvSpPr>
          <p:nvPr>
            <p:ph type="title"/>
          </p:nvPr>
        </p:nvSpPr>
        <p:spPr/>
        <p:txBody>
          <a:bodyPr/>
          <a:lstStyle/>
          <a:p>
            <a:r>
              <a:rPr lang="en-US" dirty="0"/>
              <a:t>Student 4</a:t>
            </a:r>
            <a:endParaRPr lang="en-GB" dirty="0"/>
          </a:p>
        </p:txBody>
      </p:sp>
      <p:sp>
        <p:nvSpPr>
          <p:cNvPr id="3" name="Content Placeholder 2">
            <a:extLst>
              <a:ext uri="{FF2B5EF4-FFF2-40B4-BE49-F238E27FC236}">
                <a16:creationId xmlns:a16="http://schemas.microsoft.com/office/drawing/2014/main" id="{A29BCDAB-2061-0CBB-EE0D-0D70933F9CCF}"/>
              </a:ext>
            </a:extLst>
          </p:cNvPr>
          <p:cNvSpPr>
            <a:spLocks noGrp="1"/>
          </p:cNvSpPr>
          <p:nvPr>
            <p:ph idx="1"/>
          </p:nvPr>
        </p:nvSpPr>
        <p:spPr/>
        <p:txBody>
          <a:bodyPr>
            <a:normAutofit lnSpcReduction="10000"/>
          </a:bodyPr>
          <a:lstStyle/>
          <a:p>
            <a:pPr marL="111760" algn="just">
              <a:lnSpc>
                <a:spcPct val="150000"/>
              </a:lnSpc>
              <a:spcAft>
                <a:spcPts val="1000"/>
              </a:spcAft>
            </a:pPr>
            <a:r>
              <a:rPr lang="en-GB" sz="1800" b="1" dirty="0">
                <a:effectLst/>
                <a:latin typeface="Times New Roman" panose="02020603050405020304" pitchFamily="18" charset="0"/>
                <a:ea typeface="Times New Roman" panose="02020603050405020304" pitchFamily="18" charset="0"/>
                <a:cs typeface="Tahoma" panose="020B0604030504040204" pitchFamily="34" charset="0"/>
              </a:rPr>
              <a:t>Effectiveness of leadership of Jeff Bezos</a:t>
            </a:r>
            <a:endParaRPr lang="en-GB" sz="1800" dirty="0">
              <a:effectLst/>
              <a:latin typeface="Times New Roman" panose="02020603050405020304" pitchFamily="18" charset="0"/>
              <a:ea typeface="Times New Roman" panose="02020603050405020304" pitchFamily="18" charset="0"/>
              <a:cs typeface="Tahoma" panose="020B0604030504040204" pitchFamily="34" charset="0"/>
            </a:endParaRP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cs typeface="Tahoma" panose="020B0604030504040204" pitchFamily="34" charset="0"/>
              </a:rPr>
              <a:t>The effectiveness of Jeff Bezos's leadership is seen through how he motivates and encourages the workers to complete the task and think out of the box and through communicating effectively with them makes him an effective leader. His leadership style and effective monitoring of all the processes help in the expansion of the company. Being an innovator, he launches various products one of which is Amazon Alexa the best example of his innovative work based on home products which was an innovative idea as no one imagined the AI-based virtual assistant before 2013 (</a:t>
            </a:r>
            <a:r>
              <a:rPr lang="en-GB" sz="1800" dirty="0" err="1">
                <a:effectLst/>
                <a:latin typeface="Times New Roman" panose="02020603050405020304" pitchFamily="18" charset="0"/>
                <a:ea typeface="Times New Roman" panose="02020603050405020304" pitchFamily="18" charset="0"/>
                <a:cs typeface="Tahoma" panose="020B0604030504040204" pitchFamily="34" charset="0"/>
              </a:rPr>
              <a:t>Quellmalz</a:t>
            </a:r>
            <a:r>
              <a:rPr lang="en-GB" sz="1800" dirty="0">
                <a:effectLst/>
                <a:latin typeface="Times New Roman" panose="02020603050405020304" pitchFamily="18" charset="0"/>
                <a:ea typeface="Times New Roman" panose="02020603050405020304" pitchFamily="18" charset="0"/>
                <a:cs typeface="Tahoma" panose="020B0604030504040204" pitchFamily="34" charset="0"/>
              </a:rPr>
              <a:t>, 2021). This innovative product dominated the marketplace. This came public in 2014 November and started capturing the attention of the people through its unique features in 2017 and made a revenue of more than 20 million by selling them and accounted for around 62% of market capital shares (</a:t>
            </a:r>
            <a:r>
              <a:rPr lang="en-GB" sz="1800" dirty="0" err="1">
                <a:effectLst/>
                <a:latin typeface="Times New Roman" panose="02020603050405020304" pitchFamily="18" charset="0"/>
                <a:ea typeface="Times New Roman" panose="02020603050405020304" pitchFamily="18" charset="0"/>
                <a:cs typeface="Tahoma" panose="020B0604030504040204" pitchFamily="34" charset="0"/>
              </a:rPr>
              <a:t>Stasha</a:t>
            </a:r>
            <a:r>
              <a:rPr lang="en-GB" sz="1800" dirty="0">
                <a:effectLst/>
                <a:latin typeface="Times New Roman" panose="02020603050405020304" pitchFamily="18" charset="0"/>
                <a:ea typeface="Times New Roman" panose="02020603050405020304" pitchFamily="18" charset="0"/>
                <a:cs typeface="Tahoma" panose="020B0604030504040204" pitchFamily="34" charset="0"/>
              </a:rPr>
              <a:t>, 2022). </a:t>
            </a:r>
          </a:p>
        </p:txBody>
      </p:sp>
    </p:spTree>
    <p:extLst>
      <p:ext uri="{BB962C8B-B14F-4D97-AF65-F5344CB8AC3E}">
        <p14:creationId xmlns:p14="http://schemas.microsoft.com/office/powerpoint/2010/main" val="1244459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BFC658-42F1-6A2B-4ABB-7AB6F8059F1A}"/>
              </a:ext>
            </a:extLst>
          </p:cNvPr>
          <p:cNvSpPr>
            <a:spLocks noGrp="1"/>
          </p:cNvSpPr>
          <p:nvPr>
            <p:ph idx="1"/>
          </p:nvPr>
        </p:nvSpPr>
        <p:spPr>
          <a:xfrm>
            <a:off x="838200" y="457200"/>
            <a:ext cx="10515600" cy="5719763"/>
          </a:xfrm>
        </p:spPr>
        <p:txBody>
          <a:bodyPr>
            <a:normAutofit/>
          </a:bodyPr>
          <a:lstStyle/>
          <a:p>
            <a:r>
              <a:rPr lang="en-GB" sz="1800" dirty="0">
                <a:effectLst/>
                <a:latin typeface="Times New Roman" panose="02020603050405020304" pitchFamily="18" charset="0"/>
                <a:ea typeface="Times New Roman" panose="02020603050405020304" pitchFamily="18" charset="0"/>
                <a:cs typeface="Tahoma" panose="020B0604030504040204" pitchFamily="34" charset="0"/>
              </a:rPr>
              <a:t>It is observed that through his innovative approach, decision-making of focusing on the customers instead of competitors helps him to grow and expand Amazon globally. He keeps innovating new products such as Kindle, a device which enables customers to read the eBook, download and buy them, and estimated to make a profit of 5 billion dollars in 2014 in 2015, it generated a revenue of 105 billion dollars and accounts for 270,000 employees. Again, through the help of him who established the Blue Ocean to establish space travel has profited the company and in 2013 he acquired the Washington Post (Liza, 2022). His effectiveness can be seen through the success he brought to the company and Amazon currently accounts for a market capitalization of 2022 943.24 billion dollars and is positioned as the fifth largest company globally (Amazon, 2022b).</a:t>
            </a:r>
          </a:p>
          <a:p>
            <a:r>
              <a:rPr lang="en-GB" sz="1800" dirty="0">
                <a:effectLst/>
                <a:latin typeface="Times New Roman" panose="02020603050405020304" pitchFamily="18" charset="0"/>
                <a:ea typeface="Times New Roman" panose="02020603050405020304" pitchFamily="18" charset="0"/>
                <a:cs typeface="Tahoma" panose="020B0604030504040204" pitchFamily="34" charset="0"/>
              </a:rPr>
              <a:t>This explains the further effectiveness of his leadership. Through his leadership style, he instils and inspires people to work beyond their limits and produce a result which helps the company to accomplish its goal (</a:t>
            </a:r>
            <a:r>
              <a:rPr lang="en-GB" sz="1800" dirty="0" err="1">
                <a:effectLst/>
                <a:latin typeface="Times New Roman" panose="02020603050405020304" pitchFamily="18" charset="0"/>
                <a:ea typeface="Times New Roman" panose="02020603050405020304" pitchFamily="18" charset="0"/>
                <a:cs typeface="Tahoma" panose="020B0604030504040204" pitchFamily="34" charset="0"/>
              </a:rPr>
              <a:t>Neate</a:t>
            </a:r>
            <a:r>
              <a:rPr lang="en-GB" sz="1800" dirty="0">
                <a:effectLst/>
                <a:latin typeface="Times New Roman" panose="02020603050405020304" pitchFamily="18" charset="0"/>
                <a:ea typeface="Times New Roman" panose="02020603050405020304" pitchFamily="18" charset="0"/>
                <a:cs typeface="Tahoma" panose="020B0604030504040204" pitchFamily="34" charset="0"/>
              </a:rPr>
              <a:t>, 2020). Through his effective leadership, he started his career repairing equipment and fixation of windmills in Texas and opened his own business company Amazon went public in 1998 and currently it is regarded as one of the biggest online retailer companies in the world globally. Because of its effectiveness, good management, and leadership practice he was regarded as the fifth richest person in 2015 globally by selling around 1 million shares which he generated from the Amazon business and earned around 532 million dollars. Following leadership principles such as embracing failure and not giving up on the projects helps him to bring more products and services to the marketplace (Sattar, 2021). </a:t>
            </a:r>
          </a:p>
          <a:p>
            <a:endParaRPr lang="en-GB" dirty="0"/>
          </a:p>
        </p:txBody>
      </p:sp>
    </p:spTree>
    <p:extLst>
      <p:ext uri="{BB962C8B-B14F-4D97-AF65-F5344CB8AC3E}">
        <p14:creationId xmlns:p14="http://schemas.microsoft.com/office/powerpoint/2010/main" val="536799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BB26F-FBA7-7037-CB61-1C29C4B07EE4}"/>
              </a:ext>
            </a:extLst>
          </p:cNvPr>
          <p:cNvSpPr>
            <a:spLocks noGrp="1"/>
          </p:cNvSpPr>
          <p:nvPr>
            <p:ph type="title"/>
          </p:nvPr>
        </p:nvSpPr>
        <p:spPr/>
        <p:txBody>
          <a:bodyPr/>
          <a:lstStyle/>
          <a:p>
            <a:r>
              <a:rPr lang="en-US" dirty="0"/>
              <a:t>Student 5</a:t>
            </a:r>
            <a:endParaRPr lang="en-GB" dirty="0"/>
          </a:p>
        </p:txBody>
      </p:sp>
      <p:sp>
        <p:nvSpPr>
          <p:cNvPr id="3" name="Content Placeholder 2">
            <a:extLst>
              <a:ext uri="{FF2B5EF4-FFF2-40B4-BE49-F238E27FC236}">
                <a16:creationId xmlns:a16="http://schemas.microsoft.com/office/drawing/2014/main" id="{5892FBCB-DD1F-0684-4FAE-4592F6505346}"/>
              </a:ext>
            </a:extLst>
          </p:cNvPr>
          <p:cNvSpPr>
            <a:spLocks noGrp="1"/>
          </p:cNvSpPr>
          <p:nvPr>
            <p:ph idx="1"/>
          </p:nvPr>
        </p:nvSpPr>
        <p:spPr/>
        <p:txBody>
          <a:bodyPr>
            <a:normAutofit lnSpcReduction="10000"/>
          </a:bodyPr>
          <a:lstStyle/>
          <a:p>
            <a:r>
              <a:rPr lang="en-GB" sz="1800" dirty="0">
                <a:solidFill>
                  <a:srgbClr val="000000"/>
                </a:solidFill>
                <a:effectLst/>
                <a:latin typeface="Times New Roman" panose="02020603050405020304" pitchFamily="18" charset="0"/>
                <a:ea typeface="Times New Roman" panose="02020603050405020304" pitchFamily="18" charset="0"/>
                <a:cs typeface="Tahoma" panose="020B0604030504040204" pitchFamily="34" charset="0"/>
              </a:rPr>
              <a:t>Jeff Bezos’s journey was neither straightforward nor linear. He acknowledged the risks, evaluated the difficulties, and was constantly looking for ways to improve. His priority has always been the customer, customer satisfaction, this is most likely why, at each meeting, he separates an empty chair for the customers. (</a:t>
            </a:r>
            <a:r>
              <a:rPr lang="en-GB" sz="1800" dirty="0" err="1">
                <a:solidFill>
                  <a:srgbClr val="000000"/>
                </a:solidFill>
                <a:effectLst/>
                <a:latin typeface="Times New Roman" panose="02020603050405020304" pitchFamily="18" charset="0"/>
                <a:ea typeface="Times New Roman" panose="02020603050405020304" pitchFamily="18" charset="0"/>
                <a:cs typeface="Tahoma" panose="020B0604030504040204" pitchFamily="34" charset="0"/>
              </a:rPr>
              <a:t>Alqassimi</a:t>
            </a:r>
            <a:r>
              <a:rPr lang="en-GB" sz="1800" dirty="0">
                <a:solidFill>
                  <a:srgbClr val="000000"/>
                </a:solidFill>
                <a:effectLst/>
                <a:latin typeface="Times New Roman" panose="02020603050405020304" pitchFamily="18" charset="0"/>
                <a:ea typeface="Times New Roman" panose="02020603050405020304" pitchFamily="18" charset="0"/>
                <a:cs typeface="Tahoma" panose="020B0604030504040204" pitchFamily="34" charset="0"/>
              </a:rPr>
              <a:t> and </a:t>
            </a:r>
            <a:r>
              <a:rPr lang="en-GB" sz="1800" dirty="0" err="1">
                <a:solidFill>
                  <a:srgbClr val="000000"/>
                </a:solidFill>
                <a:effectLst/>
                <a:latin typeface="Times New Roman" panose="02020603050405020304" pitchFamily="18" charset="0"/>
                <a:ea typeface="Times New Roman" panose="02020603050405020304" pitchFamily="18" charset="0"/>
                <a:cs typeface="Tahoma" panose="020B0604030504040204" pitchFamily="34" charset="0"/>
              </a:rPr>
              <a:t>Upadhayay</a:t>
            </a:r>
            <a:r>
              <a:rPr lang="en-GB" sz="1800" dirty="0">
                <a:solidFill>
                  <a:srgbClr val="000000"/>
                </a:solidFill>
                <a:effectLst/>
                <a:latin typeface="Times New Roman" panose="02020603050405020304" pitchFamily="18" charset="0"/>
                <a:ea typeface="Times New Roman" panose="02020603050405020304" pitchFamily="18" charset="0"/>
                <a:cs typeface="Tahoma" panose="020B0604030504040204" pitchFamily="34" charset="0"/>
              </a:rPr>
              <a:t>, 2018)</a:t>
            </a:r>
            <a:r>
              <a:rPr lang="en-GB" sz="1800" dirty="0">
                <a:effectLst/>
                <a:latin typeface="Times New Roman" panose="02020603050405020304" pitchFamily="18" charset="0"/>
                <a:ea typeface="Times New Roman" panose="02020603050405020304" pitchFamily="18" charset="0"/>
                <a:cs typeface="Tahoma" panose="020B0604030504040204" pitchFamily="34" charset="0"/>
              </a:rPr>
              <a:t>. This outlines the leadership style of Jeff Bezos and which leadership theory he follows. It is found that he is following the relationship theory as he motivates and inspires their employees which leads to changes in the social system as well as in individuals' behaviours and life. Through this leadership theory, he was able to set the moral standards and ethics within the company and able to bring out the best in their employees which benefited Amazon by increasing their organisational performance and productivity and, thus, helped in the development of the company from being a small business</a:t>
            </a:r>
            <a:r>
              <a:rPr lang="en-GB" sz="1800" dirty="0">
                <a:solidFill>
                  <a:srgbClr val="FF0000"/>
                </a:solidFill>
                <a:effectLst/>
                <a:latin typeface="Times New Roman" panose="02020603050405020304" pitchFamily="18" charset="0"/>
                <a:ea typeface="Times New Roman" panose="02020603050405020304" pitchFamily="18" charset="0"/>
                <a:cs typeface="Tahoma" panose="020B0604030504040204" pitchFamily="34" charset="0"/>
              </a:rPr>
              <a:t> </a:t>
            </a:r>
            <a:r>
              <a:rPr lang="en-GB" sz="1800" dirty="0">
                <a:effectLst/>
                <a:latin typeface="Times New Roman" panose="02020603050405020304" pitchFamily="18" charset="0"/>
                <a:ea typeface="Times New Roman" panose="02020603050405020304" pitchFamily="18" charset="0"/>
                <a:cs typeface="Tahoma" panose="020B0604030504040204" pitchFamily="34" charset="0"/>
              </a:rPr>
              <a:t>into the fifth valuable company in the world globally. The perspective and vision that a transformational leader has is closely related to his passion and purpose. A strong indication of the team's direction is made by transformational leaders in their communication. While exploring which leadership theory applies to Jeff Bezos, a better understanding of other theories of leadership was also acquired. It also discusses other leadership theories such as participative theories. Based on this theory of leadership style, the leaders of the organisations follow the democratic leadership style to lead a group of people and work towards the company goals. Through this leadership style, the leaders take the inputs or ask the opinions of their employees and encourage them to participate in the decision process and present their ideas which was not the case under the leadership of Jeff Bezos (Cherry, 2022).</a:t>
            </a:r>
          </a:p>
        </p:txBody>
      </p:sp>
    </p:spTree>
    <p:extLst>
      <p:ext uri="{BB962C8B-B14F-4D97-AF65-F5344CB8AC3E}">
        <p14:creationId xmlns:p14="http://schemas.microsoft.com/office/powerpoint/2010/main" val="994012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E2F974-3D7C-4394-9B0C-954ABF5779FD}"/>
              </a:ext>
            </a:extLst>
          </p:cNvPr>
          <p:cNvSpPr>
            <a:spLocks noGrp="1"/>
          </p:cNvSpPr>
          <p:nvPr>
            <p:ph idx="1"/>
          </p:nvPr>
        </p:nvSpPr>
        <p:spPr>
          <a:xfrm>
            <a:off x="838200" y="419878"/>
            <a:ext cx="10515600" cy="5757085"/>
          </a:xfrm>
        </p:spPr>
        <p:txBody>
          <a:bodyPr>
            <a:normAutofit fontScale="85000" lnSpcReduction="20000"/>
          </a:bodyPr>
          <a:lstStyle/>
          <a:p>
            <a:pPr marL="111760" algn="just">
              <a:lnSpc>
                <a:spcPct val="150000"/>
              </a:lnSpc>
              <a:spcAft>
                <a:spcPts val="1000"/>
              </a:spcAft>
            </a:pPr>
            <a:r>
              <a:rPr lang="en-GB" sz="1800" b="1" dirty="0">
                <a:effectLst/>
                <a:latin typeface="Times New Roman" panose="02020603050405020304" pitchFamily="18" charset="0"/>
                <a:ea typeface="Times New Roman" panose="02020603050405020304" pitchFamily="18" charset="0"/>
                <a:cs typeface="Tahoma" panose="020B0604030504040204" pitchFamily="34" charset="0"/>
              </a:rPr>
              <a:t>Interpretation of leadership theories and perspective</a:t>
            </a:r>
            <a:endParaRPr lang="en-GB" sz="1800" dirty="0">
              <a:effectLst/>
              <a:latin typeface="Times New Roman" panose="02020603050405020304" pitchFamily="18" charset="0"/>
              <a:ea typeface="Times New Roman" panose="02020603050405020304" pitchFamily="18" charset="0"/>
              <a:cs typeface="Tahoma" panose="020B0604030504040204" pitchFamily="34" charset="0"/>
            </a:endParaRP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cs typeface="Tahoma" panose="020B0604030504040204" pitchFamily="34" charset="0"/>
              </a:rPr>
              <a:t>This demonstrates other leadership theories such as Situational leadership theory which helps the leaders of the organisations to change their leadership style based on the situations so that they can be effective leaders. Another theory of leadership is contingency. This theory of leadership implies the best practice for leaders to apply various leadership styles based on the changing environment and the situation of the company. Based on this theory no leadership style is best practice in all the scenarios and they must change their leadership styles after analysing the performance of the members, the attitude of the members towards the work, analysing the market situation and based on this analysis adopting the best styles which suit the situation (Cherry, 2022). </a:t>
            </a:r>
          </a:p>
          <a:p>
            <a:pPr marL="111760" algn="just">
              <a:lnSpc>
                <a:spcPct val="150000"/>
              </a:lnSpc>
              <a:spcAft>
                <a:spcPts val="1000"/>
              </a:spcAft>
            </a:pPr>
            <a:r>
              <a:rPr lang="en-GB" sz="1800" b="1" dirty="0">
                <a:effectLst/>
                <a:latin typeface="Times New Roman" panose="02020603050405020304" pitchFamily="18" charset="0"/>
                <a:ea typeface="Times New Roman" panose="02020603050405020304" pitchFamily="18" charset="0"/>
                <a:cs typeface="Tahoma" panose="020B0604030504040204" pitchFamily="34" charset="0"/>
              </a:rPr>
              <a:t>Slide 15. Conclusion</a:t>
            </a:r>
            <a:endParaRPr lang="en-GB" sz="1800" dirty="0">
              <a:effectLst/>
              <a:latin typeface="Times New Roman" panose="02020603050405020304" pitchFamily="18" charset="0"/>
              <a:ea typeface="Times New Roman" panose="02020603050405020304" pitchFamily="18" charset="0"/>
              <a:cs typeface="Tahoma" panose="020B0604030504040204" pitchFamily="34" charset="0"/>
            </a:endParaRP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cs typeface="Tahoma" panose="020B0604030504040204" pitchFamily="34" charset="0"/>
              </a:rPr>
              <a:t>This assessment explores leadership and management practices by analysing the case study of Jeff Bezos and its effectiveness of leadership. After the exploration, it is observed that he follows the autocratic style because of its high standards and great innovation and likes to self-monitor all the processes. It is also observed that he is task-oriented and inspires people towards change through his transformational leadership style. He possesses various traits and qualities such as self-confidence, innovative mindset, determinants, and so on and follows the leadership principles and established 14 principles of leadership for all the leaders of Amazon. A conclusion is drawn that Jeff Bezos the co-founder and ex-CEO of Amazon is an effective leader by following transformational leadership styles to motivate employees within the organisation and helps the company to generate more revenues by launching innovative products such as Amazon Kindle and Amazon Alexa.</a:t>
            </a:r>
          </a:p>
        </p:txBody>
      </p:sp>
    </p:spTree>
    <p:extLst>
      <p:ext uri="{BB962C8B-B14F-4D97-AF65-F5344CB8AC3E}">
        <p14:creationId xmlns:p14="http://schemas.microsoft.com/office/powerpoint/2010/main" val="18758747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1903</Words>
  <Application>Microsoft Office PowerPoint</Application>
  <PresentationFormat>Widescreen</PresentationFormat>
  <Paragraphs>58</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Draft</vt:lpstr>
      <vt:lpstr>Effectiveness of leadership of Jeff Bezos</vt:lpstr>
      <vt:lpstr>Effectiveness of leadership of Jeff Bezos</vt:lpstr>
      <vt:lpstr>Effectiveness of leadership of Jeff Bezos</vt:lpstr>
      <vt:lpstr>Interpretation of leadership theories and perspective</vt:lpstr>
      <vt:lpstr>Interpretation of leadership theories and perspective</vt:lpstr>
      <vt:lpstr>Interpretation of leadership theories and perspective</vt:lpstr>
      <vt:lpstr>Interpretation of leadership theories and perspective</vt:lpstr>
      <vt:lpstr>Student 4</vt:lpstr>
      <vt:lpstr>PowerPoint Presentation</vt:lpstr>
      <vt:lpstr>Student 5</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Grigoras (1921553)</dc:creator>
  <cp:lastModifiedBy>Andreea Grigoras (1921553)</cp:lastModifiedBy>
  <cp:revision>4</cp:revision>
  <dcterms:created xsi:type="dcterms:W3CDTF">2022-11-22T22:39:38Z</dcterms:created>
  <dcterms:modified xsi:type="dcterms:W3CDTF">2022-11-22T22:44:01Z</dcterms:modified>
</cp:coreProperties>
</file>