
<file path=[Content_Types].xml><?xml version="1.0" encoding="utf-8"?>
<Types xmlns="http://schemas.openxmlformats.org/package/2006/content-types">
  <Default Extension="gif" ContentType="image/gif"/>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17" r:id="rId4"/>
  </p:sldMasterIdLst>
  <p:notesMasterIdLst>
    <p:notesMasterId r:id="rId27"/>
  </p:notesMasterIdLst>
  <p:handoutMasterIdLst>
    <p:handoutMasterId r:id="rId28"/>
  </p:handoutMasterIdLst>
  <p:sldIdLst>
    <p:sldId id="1865" r:id="rId5"/>
    <p:sldId id="1866" r:id="rId6"/>
    <p:sldId id="1871" r:id="rId7"/>
    <p:sldId id="257" r:id="rId8"/>
    <p:sldId id="1874" r:id="rId9"/>
    <p:sldId id="1867" r:id="rId10"/>
    <p:sldId id="1875" r:id="rId11"/>
    <p:sldId id="1869" r:id="rId12"/>
    <p:sldId id="1872" r:id="rId13"/>
    <p:sldId id="266" r:id="rId14"/>
    <p:sldId id="1876" r:id="rId15"/>
    <p:sldId id="1873" r:id="rId16"/>
    <p:sldId id="269" r:id="rId17"/>
    <p:sldId id="276" r:id="rId18"/>
    <p:sldId id="1870" r:id="rId19"/>
    <p:sldId id="271" r:id="rId20"/>
    <p:sldId id="1877" r:id="rId21"/>
    <p:sldId id="1880" r:id="rId22"/>
    <p:sldId id="1878" r:id="rId23"/>
    <p:sldId id="1879" r:id="rId24"/>
    <p:sldId id="1881" r:id="rId25"/>
    <p:sldId id="277" r:id="rId26"/>
  </p:sldIdLst>
  <p:sldSz cx="12192000" cy="6858000"/>
  <p:notesSz cx="6858000" cy="9144000"/>
  <p:defaultTextStyle>
    <a:defPPr>
      <a:defRPr lang="en-US"/>
    </a:defPPr>
    <a:lvl1pPr algn="l" rtl="0" fontAlgn="base">
      <a:spcBef>
        <a:spcPct val="0"/>
      </a:spcBef>
      <a:spcAft>
        <a:spcPct val="0"/>
      </a:spcAft>
      <a:defRPr kern="1200">
        <a:solidFill>
          <a:schemeClr val="tx1"/>
        </a:solidFill>
        <a:latin typeface="Arial" panose="020B0604020202020204" pitchFamily="34" charset="0"/>
        <a:ea typeface="+mn-ea"/>
        <a:cs typeface="+mn-cs"/>
      </a:defRPr>
    </a:lvl1pPr>
    <a:lvl2pPr marL="457200" algn="l" rtl="0" fontAlgn="base">
      <a:spcBef>
        <a:spcPct val="0"/>
      </a:spcBef>
      <a:spcAft>
        <a:spcPct val="0"/>
      </a:spcAft>
      <a:defRPr kern="1200">
        <a:solidFill>
          <a:schemeClr val="tx1"/>
        </a:solidFill>
        <a:latin typeface="Arial" panose="020B0604020202020204" pitchFamily="34" charset="0"/>
        <a:ea typeface="+mn-ea"/>
        <a:cs typeface="+mn-cs"/>
      </a:defRPr>
    </a:lvl2pPr>
    <a:lvl3pPr marL="914400" algn="l" rtl="0" fontAlgn="base">
      <a:spcBef>
        <a:spcPct val="0"/>
      </a:spcBef>
      <a:spcAft>
        <a:spcPct val="0"/>
      </a:spcAft>
      <a:defRPr kern="1200">
        <a:solidFill>
          <a:schemeClr val="tx1"/>
        </a:solidFill>
        <a:latin typeface="Arial" panose="020B0604020202020204" pitchFamily="34" charset="0"/>
        <a:ea typeface="+mn-ea"/>
        <a:cs typeface="+mn-cs"/>
      </a:defRPr>
    </a:lvl3pPr>
    <a:lvl4pPr marL="1371600" algn="l" rtl="0" fontAlgn="base">
      <a:spcBef>
        <a:spcPct val="0"/>
      </a:spcBef>
      <a:spcAft>
        <a:spcPct val="0"/>
      </a:spcAft>
      <a:defRPr kern="1200">
        <a:solidFill>
          <a:schemeClr val="tx1"/>
        </a:solidFill>
        <a:latin typeface="Arial" panose="020B0604020202020204" pitchFamily="34" charset="0"/>
        <a:ea typeface="+mn-ea"/>
        <a:cs typeface="+mn-cs"/>
      </a:defRPr>
    </a:lvl4pPr>
    <a:lvl5pPr marL="1828800" algn="l" rtl="0" fontAlgn="base">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521415D9-36F7-43E2-AB2F-B90AF26B5E84}">
      <p14:sectionLst xmlns:p14="http://schemas.microsoft.com/office/powerpoint/2010/main">
        <p14:section name="Set 1" id="{1CA46CF7-019E-4A07-AEE4-E178E9B912FC}">
          <p14:sldIdLst>
            <p14:sldId id="1865"/>
            <p14:sldId id="1866"/>
            <p14:sldId id="1871"/>
            <p14:sldId id="257"/>
            <p14:sldId id="1874"/>
            <p14:sldId id="1867"/>
            <p14:sldId id="1875"/>
            <p14:sldId id="1869"/>
            <p14:sldId id="1872"/>
            <p14:sldId id="266"/>
            <p14:sldId id="1876"/>
            <p14:sldId id="1873"/>
            <p14:sldId id="269"/>
            <p14:sldId id="276"/>
            <p14:sldId id="1870"/>
            <p14:sldId id="271"/>
            <p14:sldId id="1877"/>
            <p14:sldId id="1880"/>
            <p14:sldId id="1878"/>
            <p14:sldId id="1879"/>
            <p14:sldId id="1881"/>
            <p14:sldId id="277"/>
          </p14:sldIdLst>
        </p14:section>
      </p14:sectionLst>
    </p:ext>
    <p:ext uri="{EFAFB233-063F-42B5-8137-9DF3F51BA10A}">
      <p15:sldGuideLst xmlns:p15="http://schemas.microsoft.com/office/powerpoint/2012/main">
        <p15:guide id="1" orient="horz" pos="2184" userDrawn="1">
          <p15:clr>
            <a:srgbClr val="A4A3A4"/>
          </p15:clr>
        </p15:guide>
        <p15:guide id="2" pos="552" userDrawn="1">
          <p15:clr>
            <a:srgbClr val="A4A3A4"/>
          </p15:clr>
        </p15:guide>
        <p15:guide id="3" pos="7200" userDrawn="1">
          <p15:clr>
            <a:srgbClr val="A4A3A4"/>
          </p15:clr>
        </p15:guide>
        <p15:guide id="4" pos="4368"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5C68"/>
    <a:srgbClr val="FF2625"/>
    <a:srgbClr val="007788"/>
    <a:srgbClr val="297C2A"/>
    <a:srgbClr val="FE4387"/>
    <a:srgbClr val="F69000"/>
    <a:srgbClr val="01C2D1"/>
    <a:srgbClr val="D6D734"/>
    <a:srgbClr val="3B2E58"/>
    <a:srgbClr val="6B292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84854D3-2217-95C1-8F06-C62AFB214BF6}" v="41" dt="2026-10-08T09:03:19.420"/>
    <p1510:client id="{C55B2C60-B565-64E0-DAA3-2BE0A3B31F5F}" v="84" dt="2026-10-08T09:20:45.36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41" autoAdjust="0"/>
  </p:normalViewPr>
  <p:slideViewPr>
    <p:cSldViewPr snapToGrid="0">
      <p:cViewPr varScale="1">
        <p:scale>
          <a:sx n="98" d="100"/>
          <a:sy n="98" d="100"/>
        </p:scale>
        <p:origin x="78" y="234"/>
      </p:cViewPr>
      <p:guideLst>
        <p:guide orient="horz" pos="2184"/>
        <p:guide pos="552"/>
        <p:guide pos="7200"/>
        <p:guide pos="4368"/>
      </p:guideLst>
    </p:cSldViewPr>
  </p:slideViewPr>
  <p:outlineViewPr>
    <p:cViewPr>
      <p:scale>
        <a:sx n="33" d="100"/>
        <a:sy n="33" d="100"/>
      </p:scale>
      <p:origin x="0" y="-2448"/>
    </p:cViewPr>
  </p:outlineViewPr>
  <p:notesTextViewPr>
    <p:cViewPr>
      <p:scale>
        <a:sx n="1" d="1"/>
        <a:sy n="1" d="1"/>
      </p:scale>
      <p:origin x="0" y="0"/>
    </p:cViewPr>
  </p:notesTextViewPr>
  <p:sorterViewPr>
    <p:cViewPr>
      <p:scale>
        <a:sx n="60" d="100"/>
        <a:sy n="60" d="100"/>
      </p:scale>
      <p:origin x="0" y="0"/>
    </p:cViewPr>
  </p:sorterViewPr>
  <p:notesViewPr>
    <p:cSldViewPr snapToGrid="0">
      <p:cViewPr varScale="1">
        <p:scale>
          <a:sx n="48" d="100"/>
          <a:sy n="48" d="100"/>
        </p:scale>
        <p:origin x="2684" y="36"/>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notesMaster" Target="notesMasters/notesMaster1.xml"/><Relationship Id="rId30" Type="http://schemas.openxmlformats.org/officeDocument/2006/relationships/viewProps" Target="viewProps.xml"/><Relationship Id="rId8" Type="http://schemas.openxmlformats.org/officeDocument/2006/relationships/slide" Target="slides/slide4.xml"/></Relationships>
</file>

<file path=ppt/diagrams/colors1.xml><?xml version="1.0" encoding="utf-8"?>
<dgm:colorsDef xmlns:dgm="http://schemas.openxmlformats.org/drawingml/2006/diagram" xmlns:a="http://schemas.openxmlformats.org/drawingml/2006/main" uniqueId="urn:microsoft.com/office/officeart/2005/8/colors/colorful4#1">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0NoLn">
    <dgm:fillClrLst meth="repeat">
      <a:schemeClr val="accent3"/>
    </dgm:fillClrLst>
    <dgm:linClrLst meth="repeat">
      <a:schemeClr val="lt1">
        <a:alpha val="0"/>
      </a:schemeClr>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node1NoLn">
    <dgm:fillClrLst>
      <a:schemeClr val="accent4"/>
      <a:schemeClr val="accent5"/>
    </dgm:fillClrLst>
    <dgm:linClrLst meth="repeat">
      <a:schemeClr val="lt1">
        <a:alpha val="0"/>
      </a:schemeClr>
    </dgm:linClrLst>
    <dgm:effectClrLst/>
    <dgm:txLinClrLst/>
    <dgm:txFillClrLst/>
    <dgm:txEffectClrLst/>
  </dgm:styleLbl>
  <dgm:styleLbl name="ltNode1NoLn">
    <dgm:fillClrLst>
      <a:schemeClr val="accent4">
        <a:tint val="75000"/>
      </a:schemeClr>
      <a:schemeClr val="accent5">
        <a:tint val="75000"/>
      </a:schemeClr>
    </dgm:fillClrLst>
    <dgm:linClrLst meth="repeat">
      <a:schemeClr val="lt1">
        <a:alpha val="0"/>
      </a:schemeClr>
    </dgm:linClrLst>
    <dgm:effectClrLst/>
    <dgm:txLinClrLst/>
    <dgm:txFillClrLst meth="repeat">
      <a:schemeClr val="dk1"/>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2NoLn">
    <dgm:fillClrLst>
      <a:schemeClr val="accent5"/>
    </dgm:fillClrLst>
    <dgm:linClrLst meth="repeat">
      <a:schemeClr val="lt1">
        <a:alpha val="0"/>
      </a:schemeClr>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3NoLn">
    <dgm:fillClrLst>
      <a:schemeClr val="accent6"/>
    </dgm:fillClrLst>
    <dgm:linClrLst meth="repeat">
      <a:schemeClr val="lt1">
        <a:alpha val="0"/>
      </a:schemeClr>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node4NoLn">
    <dgm:fillClrLst>
      <a:schemeClr val="accent1"/>
    </dgm:fillClrLst>
    <dgm:linClrLst meth="repeat">
      <a:schemeClr val="lt1">
        <a:alpha val="0"/>
      </a:schemeClr>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revTxLt">
    <dgm:fillClrLst meth="repeat">
      <a:schemeClr val="lt1">
        <a:alpha val="0"/>
      </a:schemeClr>
    </dgm:fillClrLst>
    <dgm:linClrLst meth="repeat">
      <a:schemeClr val="dk1">
        <a:alpha val="0"/>
      </a:schemeClr>
    </dgm:linClrLst>
    <dgm:effectClrLst/>
    <dgm:txLinClrLst/>
    <dgm:txFillClrLst/>
    <dgm:txEffectClrLst/>
  </dgm:styleLbl>
</dgm:colorsDef>
</file>

<file path=ppt/diagrams/data1.xml><?xml version="1.0" encoding="utf-8"?>
<dgm:dataModel xmlns:dgm="http://schemas.openxmlformats.org/drawingml/2006/diagram" xmlns:a="http://schemas.openxmlformats.org/drawingml/2006/main">
  <dgm:ptLst>
    <dgm:pt modelId="{9E3B56F2-DE1F-4EB6-9C0C-808BCE37C3F4}" type="doc">
      <dgm:prSet loTypeId="urn:microsoft.com/office/officeart/2005/8/layout/process1" loCatId="process" qsTypeId="urn:microsoft.com/office/officeart/2005/8/quickstyle/simple1#1" qsCatId="simple" csTypeId="urn:microsoft.com/office/officeart/2005/8/colors/colorful4#1" csCatId="colorful" phldr="1"/>
      <dgm:spPr/>
      <dgm:t>
        <a:bodyPr/>
        <a:lstStyle/>
        <a:p>
          <a:endParaRPr lang="en-GB"/>
        </a:p>
      </dgm:t>
    </dgm:pt>
    <dgm:pt modelId="{0F7FBA3D-6CC2-4842-A006-7A44BC73B3E8}">
      <dgm:prSet phldrT="[Text]" custT="1"/>
      <dgm:spPr/>
      <dgm:t>
        <a:bodyPr/>
        <a:lstStyle/>
        <a:p>
          <a:r>
            <a:rPr lang="en-GB" sz="2400" b="1" dirty="0"/>
            <a:t>Is it current</a:t>
          </a:r>
          <a:r>
            <a:rPr lang="en-GB" sz="2800" b="1" dirty="0"/>
            <a:t>?</a:t>
          </a:r>
          <a:endParaRPr lang="en-GB" sz="2800" dirty="0"/>
        </a:p>
      </dgm:t>
    </dgm:pt>
    <dgm:pt modelId="{77B704AA-64A5-4715-B464-EFC60189AC77}" type="parTrans" cxnId="{21E515FB-886E-4A08-8614-FAA2A20AD0DD}">
      <dgm:prSet/>
      <dgm:spPr/>
      <dgm:t>
        <a:bodyPr/>
        <a:lstStyle/>
        <a:p>
          <a:endParaRPr lang="en-GB"/>
        </a:p>
      </dgm:t>
    </dgm:pt>
    <dgm:pt modelId="{835C05F0-5B7F-4FA9-B2E5-6406952F2787}" type="sibTrans" cxnId="{21E515FB-886E-4A08-8614-FAA2A20AD0DD}">
      <dgm:prSet custT="1"/>
      <dgm:spPr/>
      <dgm:t>
        <a:bodyPr/>
        <a:lstStyle/>
        <a:p>
          <a:endParaRPr lang="en-GB" sz="2000"/>
        </a:p>
      </dgm:t>
    </dgm:pt>
    <dgm:pt modelId="{D0393DED-7EB1-4406-9920-827332F58E94}">
      <dgm:prSet phldrT="[Text]" custT="1"/>
      <dgm:spPr/>
      <dgm:t>
        <a:bodyPr/>
        <a:lstStyle/>
        <a:p>
          <a:r>
            <a:rPr lang="en-GB" sz="2800" b="1" dirty="0"/>
            <a:t>Is it </a:t>
          </a:r>
          <a:r>
            <a:rPr lang="en-GB" sz="2400" b="1" dirty="0"/>
            <a:t>relevant</a:t>
          </a:r>
          <a:r>
            <a:rPr lang="en-GB" sz="2800" b="1" dirty="0"/>
            <a:t>?</a:t>
          </a:r>
          <a:endParaRPr lang="en-GB" sz="2800" dirty="0"/>
        </a:p>
      </dgm:t>
    </dgm:pt>
    <dgm:pt modelId="{EAEC458B-7948-440D-ABD5-203449F47A06}" type="parTrans" cxnId="{1BDD9259-D29D-482D-97DF-03D07FCBFAF5}">
      <dgm:prSet/>
      <dgm:spPr/>
      <dgm:t>
        <a:bodyPr/>
        <a:lstStyle/>
        <a:p>
          <a:endParaRPr lang="en-GB"/>
        </a:p>
      </dgm:t>
    </dgm:pt>
    <dgm:pt modelId="{801B188A-2F8A-4D72-9C01-11C3E8611353}" type="sibTrans" cxnId="{1BDD9259-D29D-482D-97DF-03D07FCBFAF5}">
      <dgm:prSet custT="1"/>
      <dgm:spPr/>
      <dgm:t>
        <a:bodyPr/>
        <a:lstStyle/>
        <a:p>
          <a:endParaRPr lang="en-GB" sz="2000"/>
        </a:p>
      </dgm:t>
    </dgm:pt>
    <dgm:pt modelId="{79491034-9A1A-4C24-AE9C-73D8DBC9B5F5}">
      <dgm:prSet phldrT="[Text]" custT="1"/>
      <dgm:spPr/>
      <dgm:t>
        <a:bodyPr/>
        <a:lstStyle/>
        <a:p>
          <a:r>
            <a:rPr lang="en-GB" sz="2400" b="1" dirty="0"/>
            <a:t>Who is behind it?</a:t>
          </a:r>
          <a:endParaRPr lang="en-GB" sz="2400" dirty="0"/>
        </a:p>
      </dgm:t>
    </dgm:pt>
    <dgm:pt modelId="{857C2DF6-797B-4CB7-A343-9D53625A20AD}" type="parTrans" cxnId="{78ECDC15-05BD-4B82-9185-5C4C25DDEA91}">
      <dgm:prSet/>
      <dgm:spPr/>
      <dgm:t>
        <a:bodyPr/>
        <a:lstStyle/>
        <a:p>
          <a:endParaRPr lang="en-GB"/>
        </a:p>
      </dgm:t>
    </dgm:pt>
    <dgm:pt modelId="{DC0B57DD-28A3-4482-B742-ED7B425082FB}" type="sibTrans" cxnId="{78ECDC15-05BD-4B82-9185-5C4C25DDEA91}">
      <dgm:prSet custT="1"/>
      <dgm:spPr/>
      <dgm:t>
        <a:bodyPr/>
        <a:lstStyle/>
        <a:p>
          <a:endParaRPr lang="en-GB" sz="2000"/>
        </a:p>
      </dgm:t>
    </dgm:pt>
    <dgm:pt modelId="{489619A4-F8AA-479D-9405-557795BCC87A}">
      <dgm:prSet phldrT="[Text]" custT="1"/>
      <dgm:spPr/>
      <dgm:t>
        <a:bodyPr/>
        <a:lstStyle/>
        <a:p>
          <a:r>
            <a:rPr lang="en-GB" sz="2400" b="1"/>
            <a:t>What supports it?</a:t>
          </a:r>
          <a:endParaRPr lang="en-GB" sz="2400" dirty="0"/>
        </a:p>
      </dgm:t>
    </dgm:pt>
    <dgm:pt modelId="{74076E07-9D47-48E8-84AA-8253E58BCB70}" type="parTrans" cxnId="{14977907-3822-45D9-9AD5-A7C301802622}">
      <dgm:prSet/>
      <dgm:spPr/>
      <dgm:t>
        <a:bodyPr/>
        <a:lstStyle/>
        <a:p>
          <a:endParaRPr lang="en-GB"/>
        </a:p>
      </dgm:t>
    </dgm:pt>
    <dgm:pt modelId="{C8C719F3-8D7A-4133-90DD-48FED2745E7E}" type="sibTrans" cxnId="{14977907-3822-45D9-9AD5-A7C301802622}">
      <dgm:prSet custT="1"/>
      <dgm:spPr/>
      <dgm:t>
        <a:bodyPr/>
        <a:lstStyle/>
        <a:p>
          <a:endParaRPr lang="en-GB" sz="2000"/>
        </a:p>
      </dgm:t>
    </dgm:pt>
    <dgm:pt modelId="{2407C245-D5EC-4B14-8039-0626D055767D}">
      <dgm:prSet phldrT="[Text]" custT="1"/>
      <dgm:spPr/>
      <dgm:t>
        <a:bodyPr/>
        <a:lstStyle/>
        <a:p>
          <a:r>
            <a:rPr lang="en-GB" sz="2400" b="1" dirty="0"/>
            <a:t>What is its </a:t>
          </a:r>
          <a:r>
            <a:rPr lang="en-GB" sz="2000" b="1" dirty="0"/>
            <a:t>purpose</a:t>
          </a:r>
          <a:r>
            <a:rPr lang="en-GB" sz="2400" b="1" dirty="0"/>
            <a:t>?</a:t>
          </a:r>
          <a:endParaRPr lang="en-GB" sz="2400" dirty="0"/>
        </a:p>
      </dgm:t>
    </dgm:pt>
    <dgm:pt modelId="{77AF80D1-EBE9-40B4-B819-B02AEEF8FD98}" type="parTrans" cxnId="{93F06B23-923B-46FA-8DFE-051A758356FA}">
      <dgm:prSet/>
      <dgm:spPr/>
      <dgm:t>
        <a:bodyPr/>
        <a:lstStyle/>
        <a:p>
          <a:endParaRPr lang="en-GB"/>
        </a:p>
      </dgm:t>
    </dgm:pt>
    <dgm:pt modelId="{4CDD0014-C10E-4148-8E98-0A4BB1785F23}" type="sibTrans" cxnId="{93F06B23-923B-46FA-8DFE-051A758356FA}">
      <dgm:prSet/>
      <dgm:spPr/>
      <dgm:t>
        <a:bodyPr/>
        <a:lstStyle/>
        <a:p>
          <a:endParaRPr lang="en-GB"/>
        </a:p>
      </dgm:t>
    </dgm:pt>
    <dgm:pt modelId="{9F82AB16-1F5A-4F5F-878E-13740387CA4B}" type="pres">
      <dgm:prSet presAssocID="{9E3B56F2-DE1F-4EB6-9C0C-808BCE37C3F4}" presName="Name0" presStyleCnt="0">
        <dgm:presLayoutVars>
          <dgm:dir/>
          <dgm:resizeHandles val="exact"/>
        </dgm:presLayoutVars>
      </dgm:prSet>
      <dgm:spPr/>
    </dgm:pt>
    <dgm:pt modelId="{DC06CF21-9DBC-4999-A67D-885634C9FC90}" type="pres">
      <dgm:prSet presAssocID="{0F7FBA3D-6CC2-4842-A006-7A44BC73B3E8}" presName="node" presStyleLbl="node1" presStyleIdx="0" presStyleCnt="5">
        <dgm:presLayoutVars>
          <dgm:bulletEnabled val="1"/>
        </dgm:presLayoutVars>
      </dgm:prSet>
      <dgm:spPr/>
    </dgm:pt>
    <dgm:pt modelId="{C5439F47-5C6C-4FA2-8197-AA76F3E8F624}" type="pres">
      <dgm:prSet presAssocID="{835C05F0-5B7F-4FA9-B2E5-6406952F2787}" presName="sibTrans" presStyleLbl="sibTrans2D1" presStyleIdx="0" presStyleCnt="4"/>
      <dgm:spPr/>
    </dgm:pt>
    <dgm:pt modelId="{CEEDD841-53ED-4734-A110-D7001D768843}" type="pres">
      <dgm:prSet presAssocID="{835C05F0-5B7F-4FA9-B2E5-6406952F2787}" presName="connectorText" presStyleLbl="sibTrans2D1" presStyleIdx="0" presStyleCnt="4"/>
      <dgm:spPr/>
    </dgm:pt>
    <dgm:pt modelId="{8F122FE0-7574-45D3-BEBB-54B73F684381}" type="pres">
      <dgm:prSet presAssocID="{D0393DED-7EB1-4406-9920-827332F58E94}" presName="node" presStyleLbl="node1" presStyleIdx="1" presStyleCnt="5">
        <dgm:presLayoutVars>
          <dgm:bulletEnabled val="1"/>
        </dgm:presLayoutVars>
      </dgm:prSet>
      <dgm:spPr/>
    </dgm:pt>
    <dgm:pt modelId="{F03F60B9-E888-4A83-B07A-B5C934E0F50E}" type="pres">
      <dgm:prSet presAssocID="{801B188A-2F8A-4D72-9C01-11C3E8611353}" presName="sibTrans" presStyleLbl="sibTrans2D1" presStyleIdx="1" presStyleCnt="4"/>
      <dgm:spPr/>
    </dgm:pt>
    <dgm:pt modelId="{A528BCAE-0D4E-442B-A914-86D52097DB12}" type="pres">
      <dgm:prSet presAssocID="{801B188A-2F8A-4D72-9C01-11C3E8611353}" presName="connectorText" presStyleLbl="sibTrans2D1" presStyleIdx="1" presStyleCnt="4"/>
      <dgm:spPr/>
    </dgm:pt>
    <dgm:pt modelId="{2B1B43CD-B83F-4000-AAA9-1F9C2B9FE2A7}" type="pres">
      <dgm:prSet presAssocID="{79491034-9A1A-4C24-AE9C-73D8DBC9B5F5}" presName="node" presStyleLbl="node1" presStyleIdx="2" presStyleCnt="5">
        <dgm:presLayoutVars>
          <dgm:bulletEnabled val="1"/>
        </dgm:presLayoutVars>
      </dgm:prSet>
      <dgm:spPr/>
    </dgm:pt>
    <dgm:pt modelId="{10C451DC-785E-4CCD-90BD-921D44B9D208}" type="pres">
      <dgm:prSet presAssocID="{DC0B57DD-28A3-4482-B742-ED7B425082FB}" presName="sibTrans" presStyleLbl="sibTrans2D1" presStyleIdx="2" presStyleCnt="4"/>
      <dgm:spPr/>
    </dgm:pt>
    <dgm:pt modelId="{04F93F41-9528-4883-937E-D9315F1F10E7}" type="pres">
      <dgm:prSet presAssocID="{DC0B57DD-28A3-4482-B742-ED7B425082FB}" presName="connectorText" presStyleLbl="sibTrans2D1" presStyleIdx="2" presStyleCnt="4"/>
      <dgm:spPr/>
    </dgm:pt>
    <dgm:pt modelId="{A07EA7C2-3D3D-47DE-80F0-A6463DC387DA}" type="pres">
      <dgm:prSet presAssocID="{489619A4-F8AA-479D-9405-557795BCC87A}" presName="node" presStyleLbl="node1" presStyleIdx="3" presStyleCnt="5">
        <dgm:presLayoutVars>
          <dgm:bulletEnabled val="1"/>
        </dgm:presLayoutVars>
      </dgm:prSet>
      <dgm:spPr/>
    </dgm:pt>
    <dgm:pt modelId="{EDD43039-F244-44CA-8837-B521B18BF0BA}" type="pres">
      <dgm:prSet presAssocID="{C8C719F3-8D7A-4133-90DD-48FED2745E7E}" presName="sibTrans" presStyleLbl="sibTrans2D1" presStyleIdx="3" presStyleCnt="4"/>
      <dgm:spPr/>
    </dgm:pt>
    <dgm:pt modelId="{9041620F-4850-4D1D-9B4C-BC18F4CE3C10}" type="pres">
      <dgm:prSet presAssocID="{C8C719F3-8D7A-4133-90DD-48FED2745E7E}" presName="connectorText" presStyleLbl="sibTrans2D1" presStyleIdx="3" presStyleCnt="4"/>
      <dgm:spPr/>
    </dgm:pt>
    <dgm:pt modelId="{DFEDEFD6-BE35-4F5A-8195-5AA1A8E40975}" type="pres">
      <dgm:prSet presAssocID="{2407C245-D5EC-4B14-8039-0626D055767D}" presName="node" presStyleLbl="node1" presStyleIdx="4" presStyleCnt="5">
        <dgm:presLayoutVars>
          <dgm:bulletEnabled val="1"/>
        </dgm:presLayoutVars>
      </dgm:prSet>
      <dgm:spPr/>
    </dgm:pt>
  </dgm:ptLst>
  <dgm:cxnLst>
    <dgm:cxn modelId="{EF52E503-217C-46A4-A5D6-AFF23EB1EF76}" type="presOf" srcId="{C8C719F3-8D7A-4133-90DD-48FED2745E7E}" destId="{EDD43039-F244-44CA-8837-B521B18BF0BA}" srcOrd="0" destOrd="0" presId="urn:microsoft.com/office/officeart/2005/8/layout/process1"/>
    <dgm:cxn modelId="{14977907-3822-45D9-9AD5-A7C301802622}" srcId="{9E3B56F2-DE1F-4EB6-9C0C-808BCE37C3F4}" destId="{489619A4-F8AA-479D-9405-557795BCC87A}" srcOrd="3" destOrd="0" parTransId="{74076E07-9D47-48E8-84AA-8253E58BCB70}" sibTransId="{C8C719F3-8D7A-4133-90DD-48FED2745E7E}"/>
    <dgm:cxn modelId="{78ECDC15-05BD-4B82-9185-5C4C25DDEA91}" srcId="{9E3B56F2-DE1F-4EB6-9C0C-808BCE37C3F4}" destId="{79491034-9A1A-4C24-AE9C-73D8DBC9B5F5}" srcOrd="2" destOrd="0" parTransId="{857C2DF6-797B-4CB7-A343-9D53625A20AD}" sibTransId="{DC0B57DD-28A3-4482-B742-ED7B425082FB}"/>
    <dgm:cxn modelId="{93F06B23-923B-46FA-8DFE-051A758356FA}" srcId="{9E3B56F2-DE1F-4EB6-9C0C-808BCE37C3F4}" destId="{2407C245-D5EC-4B14-8039-0626D055767D}" srcOrd="4" destOrd="0" parTransId="{77AF80D1-EBE9-40B4-B819-B02AEEF8FD98}" sibTransId="{4CDD0014-C10E-4148-8E98-0A4BB1785F23}"/>
    <dgm:cxn modelId="{BA695623-B0BC-4BFD-B111-CD1384E478C9}" type="presOf" srcId="{9E3B56F2-DE1F-4EB6-9C0C-808BCE37C3F4}" destId="{9F82AB16-1F5A-4F5F-878E-13740387CA4B}" srcOrd="0" destOrd="0" presId="urn:microsoft.com/office/officeart/2005/8/layout/process1"/>
    <dgm:cxn modelId="{55A16F34-F664-46B2-9681-EC7944E355C8}" type="presOf" srcId="{2407C245-D5EC-4B14-8039-0626D055767D}" destId="{DFEDEFD6-BE35-4F5A-8195-5AA1A8E40975}" srcOrd="0" destOrd="0" presId="urn:microsoft.com/office/officeart/2005/8/layout/process1"/>
    <dgm:cxn modelId="{42AE145F-FB3A-440F-A533-0A8B4296B4C6}" type="presOf" srcId="{835C05F0-5B7F-4FA9-B2E5-6406952F2787}" destId="{CEEDD841-53ED-4734-A110-D7001D768843}" srcOrd="1" destOrd="0" presId="urn:microsoft.com/office/officeart/2005/8/layout/process1"/>
    <dgm:cxn modelId="{E3009848-FD32-4CCB-BF57-7D248F4127F6}" type="presOf" srcId="{0F7FBA3D-6CC2-4842-A006-7A44BC73B3E8}" destId="{DC06CF21-9DBC-4999-A67D-885634C9FC90}" srcOrd="0" destOrd="0" presId="urn:microsoft.com/office/officeart/2005/8/layout/process1"/>
    <dgm:cxn modelId="{31EF7656-2154-4D2C-AF65-F9B901F453E9}" type="presOf" srcId="{C8C719F3-8D7A-4133-90DD-48FED2745E7E}" destId="{9041620F-4850-4D1D-9B4C-BC18F4CE3C10}" srcOrd="1" destOrd="0" presId="urn:microsoft.com/office/officeart/2005/8/layout/process1"/>
    <dgm:cxn modelId="{1BDD9259-D29D-482D-97DF-03D07FCBFAF5}" srcId="{9E3B56F2-DE1F-4EB6-9C0C-808BCE37C3F4}" destId="{D0393DED-7EB1-4406-9920-827332F58E94}" srcOrd="1" destOrd="0" parTransId="{EAEC458B-7948-440D-ABD5-203449F47A06}" sibTransId="{801B188A-2F8A-4D72-9C01-11C3E8611353}"/>
    <dgm:cxn modelId="{AA267C7E-A86F-4421-9D82-852BBE9B5740}" type="presOf" srcId="{835C05F0-5B7F-4FA9-B2E5-6406952F2787}" destId="{C5439F47-5C6C-4FA2-8197-AA76F3E8F624}" srcOrd="0" destOrd="0" presId="urn:microsoft.com/office/officeart/2005/8/layout/process1"/>
    <dgm:cxn modelId="{525A8F94-378C-4D82-81BD-D83CCC2625BE}" type="presOf" srcId="{489619A4-F8AA-479D-9405-557795BCC87A}" destId="{A07EA7C2-3D3D-47DE-80F0-A6463DC387DA}" srcOrd="0" destOrd="0" presId="urn:microsoft.com/office/officeart/2005/8/layout/process1"/>
    <dgm:cxn modelId="{AD22609B-F060-4B66-9136-5E887589764B}" type="presOf" srcId="{DC0B57DD-28A3-4482-B742-ED7B425082FB}" destId="{10C451DC-785E-4CCD-90BD-921D44B9D208}" srcOrd="0" destOrd="0" presId="urn:microsoft.com/office/officeart/2005/8/layout/process1"/>
    <dgm:cxn modelId="{36622EA3-A945-40A9-9F5A-D0B65CBC3616}" type="presOf" srcId="{801B188A-2F8A-4D72-9C01-11C3E8611353}" destId="{F03F60B9-E888-4A83-B07A-B5C934E0F50E}" srcOrd="0" destOrd="0" presId="urn:microsoft.com/office/officeart/2005/8/layout/process1"/>
    <dgm:cxn modelId="{C6492BC9-429D-4A3B-AE96-59E19F09AC90}" type="presOf" srcId="{79491034-9A1A-4C24-AE9C-73D8DBC9B5F5}" destId="{2B1B43CD-B83F-4000-AAA9-1F9C2B9FE2A7}" srcOrd="0" destOrd="0" presId="urn:microsoft.com/office/officeart/2005/8/layout/process1"/>
    <dgm:cxn modelId="{8B7E7AF0-21E1-41EE-8257-088A686CF45D}" type="presOf" srcId="{D0393DED-7EB1-4406-9920-827332F58E94}" destId="{8F122FE0-7574-45D3-BEBB-54B73F684381}" srcOrd="0" destOrd="0" presId="urn:microsoft.com/office/officeart/2005/8/layout/process1"/>
    <dgm:cxn modelId="{58E3EBF5-40C6-480D-BD4B-E5291A50A6FE}" type="presOf" srcId="{DC0B57DD-28A3-4482-B742-ED7B425082FB}" destId="{04F93F41-9528-4883-937E-D9315F1F10E7}" srcOrd="1" destOrd="0" presId="urn:microsoft.com/office/officeart/2005/8/layout/process1"/>
    <dgm:cxn modelId="{16E562F9-1A84-47C7-B2C2-18B66888242F}" type="presOf" srcId="{801B188A-2F8A-4D72-9C01-11C3E8611353}" destId="{A528BCAE-0D4E-442B-A914-86D52097DB12}" srcOrd="1" destOrd="0" presId="urn:microsoft.com/office/officeart/2005/8/layout/process1"/>
    <dgm:cxn modelId="{21E515FB-886E-4A08-8614-FAA2A20AD0DD}" srcId="{9E3B56F2-DE1F-4EB6-9C0C-808BCE37C3F4}" destId="{0F7FBA3D-6CC2-4842-A006-7A44BC73B3E8}" srcOrd="0" destOrd="0" parTransId="{77B704AA-64A5-4715-B464-EFC60189AC77}" sibTransId="{835C05F0-5B7F-4FA9-B2E5-6406952F2787}"/>
    <dgm:cxn modelId="{CB337344-057E-4441-A043-776F8EA2DB05}" type="presParOf" srcId="{9F82AB16-1F5A-4F5F-878E-13740387CA4B}" destId="{DC06CF21-9DBC-4999-A67D-885634C9FC90}" srcOrd="0" destOrd="0" presId="urn:microsoft.com/office/officeart/2005/8/layout/process1"/>
    <dgm:cxn modelId="{C5164784-2CBE-4D07-82A9-D3F883D6DAE7}" type="presParOf" srcId="{9F82AB16-1F5A-4F5F-878E-13740387CA4B}" destId="{C5439F47-5C6C-4FA2-8197-AA76F3E8F624}" srcOrd="1" destOrd="0" presId="urn:microsoft.com/office/officeart/2005/8/layout/process1"/>
    <dgm:cxn modelId="{9B2CA050-0302-48AF-A849-480463D49183}" type="presParOf" srcId="{C5439F47-5C6C-4FA2-8197-AA76F3E8F624}" destId="{CEEDD841-53ED-4734-A110-D7001D768843}" srcOrd="0" destOrd="0" presId="urn:microsoft.com/office/officeart/2005/8/layout/process1"/>
    <dgm:cxn modelId="{614EAE8E-13EF-4225-AE38-03C137C75212}" type="presParOf" srcId="{9F82AB16-1F5A-4F5F-878E-13740387CA4B}" destId="{8F122FE0-7574-45D3-BEBB-54B73F684381}" srcOrd="2" destOrd="0" presId="urn:microsoft.com/office/officeart/2005/8/layout/process1"/>
    <dgm:cxn modelId="{2AB5A52F-81B5-45C0-A166-2CEAB0BC5BCF}" type="presParOf" srcId="{9F82AB16-1F5A-4F5F-878E-13740387CA4B}" destId="{F03F60B9-E888-4A83-B07A-B5C934E0F50E}" srcOrd="3" destOrd="0" presId="urn:microsoft.com/office/officeart/2005/8/layout/process1"/>
    <dgm:cxn modelId="{403373E6-4F44-4B6B-91F5-D944F7EEE69C}" type="presParOf" srcId="{F03F60B9-E888-4A83-B07A-B5C934E0F50E}" destId="{A528BCAE-0D4E-442B-A914-86D52097DB12}" srcOrd="0" destOrd="0" presId="urn:microsoft.com/office/officeart/2005/8/layout/process1"/>
    <dgm:cxn modelId="{4B9AAD56-B0F1-4E41-802B-0FF08282E5E1}" type="presParOf" srcId="{9F82AB16-1F5A-4F5F-878E-13740387CA4B}" destId="{2B1B43CD-B83F-4000-AAA9-1F9C2B9FE2A7}" srcOrd="4" destOrd="0" presId="urn:microsoft.com/office/officeart/2005/8/layout/process1"/>
    <dgm:cxn modelId="{D7F39981-AE58-46DD-82AB-92F394F0653E}" type="presParOf" srcId="{9F82AB16-1F5A-4F5F-878E-13740387CA4B}" destId="{10C451DC-785E-4CCD-90BD-921D44B9D208}" srcOrd="5" destOrd="0" presId="urn:microsoft.com/office/officeart/2005/8/layout/process1"/>
    <dgm:cxn modelId="{2B5ACB44-28D9-461B-80BB-CCB5898AC0ED}" type="presParOf" srcId="{10C451DC-785E-4CCD-90BD-921D44B9D208}" destId="{04F93F41-9528-4883-937E-D9315F1F10E7}" srcOrd="0" destOrd="0" presId="urn:microsoft.com/office/officeart/2005/8/layout/process1"/>
    <dgm:cxn modelId="{B9BEF6CD-69A5-457F-97E3-466770A2ECAD}" type="presParOf" srcId="{9F82AB16-1F5A-4F5F-878E-13740387CA4B}" destId="{A07EA7C2-3D3D-47DE-80F0-A6463DC387DA}" srcOrd="6" destOrd="0" presId="urn:microsoft.com/office/officeart/2005/8/layout/process1"/>
    <dgm:cxn modelId="{B92278A5-01D7-42A2-A62A-76E9BC0D466D}" type="presParOf" srcId="{9F82AB16-1F5A-4F5F-878E-13740387CA4B}" destId="{EDD43039-F244-44CA-8837-B521B18BF0BA}" srcOrd="7" destOrd="0" presId="urn:microsoft.com/office/officeart/2005/8/layout/process1"/>
    <dgm:cxn modelId="{EDE869D4-F888-45DE-B7D4-46D090E28DF4}" type="presParOf" srcId="{EDD43039-F244-44CA-8837-B521B18BF0BA}" destId="{9041620F-4850-4D1D-9B4C-BC18F4CE3C10}" srcOrd="0" destOrd="0" presId="urn:microsoft.com/office/officeart/2005/8/layout/process1"/>
    <dgm:cxn modelId="{E6A990B3-75AD-43CD-8D79-D47DF8712974}" type="presParOf" srcId="{9F82AB16-1F5A-4F5F-878E-13740387CA4B}" destId="{DFEDEFD6-BE35-4F5A-8195-5AA1A8E40975}" srcOrd="8"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C06CF21-9DBC-4999-A67D-885634C9FC90}">
      <dsp:nvSpPr>
        <dsp:cNvPr id="0" name=""/>
        <dsp:cNvSpPr/>
      </dsp:nvSpPr>
      <dsp:spPr>
        <a:xfrm>
          <a:off x="5455" y="2381111"/>
          <a:ext cx="1691199" cy="1370434"/>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dirty="0"/>
            <a:t>Is it current</a:t>
          </a:r>
          <a:r>
            <a:rPr lang="en-GB" sz="2800" b="1" kern="1200" dirty="0"/>
            <a:t>?</a:t>
          </a:r>
          <a:endParaRPr lang="en-GB" sz="2800" kern="1200" dirty="0"/>
        </a:p>
      </dsp:txBody>
      <dsp:txXfrm>
        <a:off x="45594" y="2421250"/>
        <a:ext cx="1610921" cy="1290156"/>
      </dsp:txXfrm>
    </dsp:sp>
    <dsp:sp modelId="{C5439F47-5C6C-4FA2-8197-AA76F3E8F624}">
      <dsp:nvSpPr>
        <dsp:cNvPr id="0" name=""/>
        <dsp:cNvSpPr/>
      </dsp:nvSpPr>
      <dsp:spPr>
        <a:xfrm>
          <a:off x="1865774" y="2856619"/>
          <a:ext cx="358534" cy="419417"/>
        </a:xfrm>
        <a:prstGeom prst="rightArrow">
          <a:avLst>
            <a:gd name="adj1" fmla="val 60000"/>
            <a:gd name="adj2" fmla="val 5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GB" sz="2000" kern="1200"/>
        </a:p>
      </dsp:txBody>
      <dsp:txXfrm>
        <a:off x="1865774" y="2940502"/>
        <a:ext cx="250974" cy="251651"/>
      </dsp:txXfrm>
    </dsp:sp>
    <dsp:sp modelId="{8F122FE0-7574-45D3-BEBB-54B73F684381}">
      <dsp:nvSpPr>
        <dsp:cNvPr id="0" name=""/>
        <dsp:cNvSpPr/>
      </dsp:nvSpPr>
      <dsp:spPr>
        <a:xfrm>
          <a:off x="2373134" y="2381111"/>
          <a:ext cx="1691199" cy="1370434"/>
        </a:xfrm>
        <a:prstGeom prst="roundRect">
          <a:avLst>
            <a:gd name="adj" fmla="val 10000"/>
          </a:avLst>
        </a:prstGeom>
        <a:solidFill>
          <a:schemeClr val="accent4">
            <a:hueOff val="-217957"/>
            <a:satOff val="-2806"/>
            <a:lumOff val="-14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b="1" kern="1200" dirty="0"/>
            <a:t>Is it </a:t>
          </a:r>
          <a:r>
            <a:rPr lang="en-GB" sz="2400" b="1" kern="1200" dirty="0"/>
            <a:t>relevant</a:t>
          </a:r>
          <a:r>
            <a:rPr lang="en-GB" sz="2800" b="1" kern="1200" dirty="0"/>
            <a:t>?</a:t>
          </a:r>
          <a:endParaRPr lang="en-GB" sz="2800" kern="1200" dirty="0"/>
        </a:p>
      </dsp:txBody>
      <dsp:txXfrm>
        <a:off x="2413273" y="2421250"/>
        <a:ext cx="1610921" cy="1290156"/>
      </dsp:txXfrm>
    </dsp:sp>
    <dsp:sp modelId="{F03F60B9-E888-4A83-B07A-B5C934E0F50E}">
      <dsp:nvSpPr>
        <dsp:cNvPr id="0" name=""/>
        <dsp:cNvSpPr/>
      </dsp:nvSpPr>
      <dsp:spPr>
        <a:xfrm>
          <a:off x="4233453" y="2856619"/>
          <a:ext cx="358534" cy="419417"/>
        </a:xfrm>
        <a:prstGeom prst="rightArrow">
          <a:avLst>
            <a:gd name="adj1" fmla="val 60000"/>
            <a:gd name="adj2" fmla="val 50000"/>
          </a:avLst>
        </a:prstGeom>
        <a:solidFill>
          <a:schemeClr val="accent4">
            <a:hueOff val="-290609"/>
            <a:satOff val="-3742"/>
            <a:lumOff val="-1896"/>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GB" sz="2000" kern="1200"/>
        </a:p>
      </dsp:txBody>
      <dsp:txXfrm>
        <a:off x="4233453" y="2940502"/>
        <a:ext cx="250974" cy="251651"/>
      </dsp:txXfrm>
    </dsp:sp>
    <dsp:sp modelId="{2B1B43CD-B83F-4000-AAA9-1F9C2B9FE2A7}">
      <dsp:nvSpPr>
        <dsp:cNvPr id="0" name=""/>
        <dsp:cNvSpPr/>
      </dsp:nvSpPr>
      <dsp:spPr>
        <a:xfrm>
          <a:off x="4740812" y="2381111"/>
          <a:ext cx="1691199" cy="1370434"/>
        </a:xfrm>
        <a:prstGeom prst="roundRect">
          <a:avLst>
            <a:gd name="adj" fmla="val 10000"/>
          </a:avLst>
        </a:prstGeom>
        <a:solidFill>
          <a:schemeClr val="accent4">
            <a:hueOff val="-435913"/>
            <a:satOff val="-5612"/>
            <a:lumOff val="-2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dirty="0"/>
            <a:t>Who is behind it?</a:t>
          </a:r>
          <a:endParaRPr lang="en-GB" sz="2400" kern="1200" dirty="0"/>
        </a:p>
      </dsp:txBody>
      <dsp:txXfrm>
        <a:off x="4780951" y="2421250"/>
        <a:ext cx="1610921" cy="1290156"/>
      </dsp:txXfrm>
    </dsp:sp>
    <dsp:sp modelId="{10C451DC-785E-4CCD-90BD-921D44B9D208}">
      <dsp:nvSpPr>
        <dsp:cNvPr id="0" name=""/>
        <dsp:cNvSpPr/>
      </dsp:nvSpPr>
      <dsp:spPr>
        <a:xfrm>
          <a:off x="6601131" y="2856619"/>
          <a:ext cx="358534" cy="419417"/>
        </a:xfrm>
        <a:prstGeom prst="rightArrow">
          <a:avLst>
            <a:gd name="adj1" fmla="val 60000"/>
            <a:gd name="adj2" fmla="val 50000"/>
          </a:avLst>
        </a:prstGeom>
        <a:solidFill>
          <a:schemeClr val="accent4">
            <a:hueOff val="-581217"/>
            <a:satOff val="-7483"/>
            <a:lumOff val="-3791"/>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GB" sz="2000" kern="1200"/>
        </a:p>
      </dsp:txBody>
      <dsp:txXfrm>
        <a:off x="6601131" y="2940502"/>
        <a:ext cx="250974" cy="251651"/>
      </dsp:txXfrm>
    </dsp:sp>
    <dsp:sp modelId="{A07EA7C2-3D3D-47DE-80F0-A6463DC387DA}">
      <dsp:nvSpPr>
        <dsp:cNvPr id="0" name=""/>
        <dsp:cNvSpPr/>
      </dsp:nvSpPr>
      <dsp:spPr>
        <a:xfrm>
          <a:off x="7108491" y="2381111"/>
          <a:ext cx="1691199" cy="1370434"/>
        </a:xfrm>
        <a:prstGeom prst="roundRect">
          <a:avLst>
            <a:gd name="adj" fmla="val 10000"/>
          </a:avLst>
        </a:prstGeom>
        <a:solidFill>
          <a:schemeClr val="accent4">
            <a:hueOff val="-653870"/>
            <a:satOff val="-8419"/>
            <a:lumOff val="-42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a:t>What supports it?</a:t>
          </a:r>
          <a:endParaRPr lang="en-GB" sz="2400" kern="1200" dirty="0"/>
        </a:p>
      </dsp:txBody>
      <dsp:txXfrm>
        <a:off x="7148630" y="2421250"/>
        <a:ext cx="1610921" cy="1290156"/>
      </dsp:txXfrm>
    </dsp:sp>
    <dsp:sp modelId="{EDD43039-F244-44CA-8837-B521B18BF0BA}">
      <dsp:nvSpPr>
        <dsp:cNvPr id="0" name=""/>
        <dsp:cNvSpPr/>
      </dsp:nvSpPr>
      <dsp:spPr>
        <a:xfrm>
          <a:off x="8968810" y="2856619"/>
          <a:ext cx="358534" cy="419417"/>
        </a:xfrm>
        <a:prstGeom prst="rightArrow">
          <a:avLst>
            <a:gd name="adj1" fmla="val 60000"/>
            <a:gd name="adj2" fmla="val 50000"/>
          </a:avLst>
        </a:prstGeom>
        <a:solidFill>
          <a:schemeClr val="accent4">
            <a:hueOff val="-871826"/>
            <a:satOff val="-11225"/>
            <a:lumOff val="-5687"/>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GB" sz="2000" kern="1200"/>
        </a:p>
      </dsp:txBody>
      <dsp:txXfrm>
        <a:off x="8968810" y="2940502"/>
        <a:ext cx="250974" cy="251651"/>
      </dsp:txXfrm>
    </dsp:sp>
    <dsp:sp modelId="{DFEDEFD6-BE35-4F5A-8195-5AA1A8E40975}">
      <dsp:nvSpPr>
        <dsp:cNvPr id="0" name=""/>
        <dsp:cNvSpPr/>
      </dsp:nvSpPr>
      <dsp:spPr>
        <a:xfrm>
          <a:off x="9476170" y="2381111"/>
          <a:ext cx="1691199" cy="1370434"/>
        </a:xfrm>
        <a:prstGeom prst="roundRect">
          <a:avLst>
            <a:gd name="adj" fmla="val 10000"/>
          </a:avLst>
        </a:prstGeom>
        <a:solidFill>
          <a:schemeClr val="accent4">
            <a:hueOff val="-871826"/>
            <a:satOff val="-11225"/>
            <a:lumOff val="-568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dirty="0"/>
            <a:t>What is its </a:t>
          </a:r>
          <a:r>
            <a:rPr lang="en-GB" sz="2000" b="1" kern="1200" dirty="0"/>
            <a:t>purpose</a:t>
          </a:r>
          <a:r>
            <a:rPr lang="en-GB" sz="2400" b="1" kern="1200" dirty="0"/>
            <a:t>?</a:t>
          </a:r>
          <a:endParaRPr lang="en-GB" sz="2400" kern="1200" dirty="0"/>
        </a:p>
      </dsp:txBody>
      <dsp:txXfrm>
        <a:off x="9516309" y="2421250"/>
        <a:ext cx="1610921" cy="1290156"/>
      </dsp:txXfrm>
    </dsp:sp>
  </dsp:spTree>
</dsp:drawing>
</file>

<file path=ppt/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ltNode1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revTxLt">
    <dgm:scene3d>
      <a:camera prst="orthographicFront"/>
      <a:lightRig rig="threePt" dir="t"/>
    </dgm:scene3d>
    <dgm:sp3d/>
    <dgm:txPr/>
    <dgm:style>
      <a:lnRef idx="0">
        <a:scrgbClr r="0" g="0" b="0"/>
      </a:lnRef>
      <a:fillRef idx="0">
        <a:scrgbClr r="0" g="0" b="0"/>
      </a:fillRef>
      <a:effectRef idx="0">
        <a:scrgbClr r="0" g="0" b="0"/>
      </a:effectRef>
      <a:fontRef idx="minor">
        <a:schemeClr val="lt1"/>
      </a:fontRef>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0E63EFB-A45E-45D2-917C-2262C9B2BC02}"/>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277B3576-EAA7-4886-8787-F094B8D8EE2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78E40A2C-D4F8-447C-8646-65B623846323}" type="datetimeFigureOut">
              <a:rPr lang="en-US" smtClean="0"/>
              <a:t>10/8/2026</a:t>
            </a:fld>
            <a:endParaRPr lang="en-US" dirty="0"/>
          </a:p>
        </p:txBody>
      </p:sp>
      <p:sp>
        <p:nvSpPr>
          <p:cNvPr id="4" name="Footer Placeholder 3">
            <a:extLst>
              <a:ext uri="{FF2B5EF4-FFF2-40B4-BE49-F238E27FC236}">
                <a16:creationId xmlns:a16="http://schemas.microsoft.com/office/drawing/2014/main" id="{92269D18-8FB0-418D-B70C-328BCC812579}"/>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ADE3EAB1-782C-4544-A059-833371A45B2B}"/>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E0CE8B11-E9E4-46BC-B69D-DFCBD15173AE}" type="slidenum">
              <a:rPr lang="en-US" smtClean="0"/>
              <a:t>‹#›</a:t>
            </a:fld>
            <a:endParaRPr lang="en-US" dirty="0"/>
          </a:p>
        </p:txBody>
      </p:sp>
    </p:spTree>
    <p:extLst>
      <p:ext uri="{BB962C8B-B14F-4D97-AF65-F5344CB8AC3E}">
        <p14:creationId xmlns:p14="http://schemas.microsoft.com/office/powerpoint/2010/main" val="320381424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22" name="Rectangle 2">
            <a:extLst>
              <a:ext uri="{FF2B5EF4-FFF2-40B4-BE49-F238E27FC236}">
                <a16:creationId xmlns:a16="http://schemas.microsoft.com/office/drawing/2014/main" id="{D9F622F8-1824-4338-8C3C-5529D3BDEF4A}"/>
              </a:ext>
            </a:extLst>
          </p:cNvPr>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smtClean="0">
                <a:latin typeface="Arial" charset="0"/>
              </a:defRPr>
            </a:lvl1pPr>
          </a:lstStyle>
          <a:p>
            <a:pPr>
              <a:defRPr/>
            </a:pPr>
            <a:endParaRPr lang="en-US" dirty="0"/>
          </a:p>
        </p:txBody>
      </p:sp>
      <p:sp>
        <p:nvSpPr>
          <p:cNvPr id="30723" name="Rectangle 3">
            <a:extLst>
              <a:ext uri="{FF2B5EF4-FFF2-40B4-BE49-F238E27FC236}">
                <a16:creationId xmlns:a16="http://schemas.microsoft.com/office/drawing/2014/main" id="{618DDD53-BB38-4118-BC75-9CE27D49C550}"/>
              </a:ext>
            </a:extLst>
          </p:cNvPr>
          <p:cNvSpPr>
            <a:spLocks noGrp="1" noChangeArrowheads="1"/>
          </p:cNvSpPr>
          <p:nvPr>
            <p:ph type="dt"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smtClean="0">
                <a:latin typeface="Arial" charset="0"/>
              </a:defRPr>
            </a:lvl1pPr>
          </a:lstStyle>
          <a:p>
            <a:pPr>
              <a:defRPr/>
            </a:pPr>
            <a:endParaRPr lang="en-US" dirty="0"/>
          </a:p>
        </p:txBody>
      </p:sp>
      <p:sp>
        <p:nvSpPr>
          <p:cNvPr id="14340" name="Rectangle 4">
            <a:extLst>
              <a:ext uri="{FF2B5EF4-FFF2-40B4-BE49-F238E27FC236}">
                <a16:creationId xmlns:a16="http://schemas.microsoft.com/office/drawing/2014/main" id="{6C03B6F7-B1AE-4118-ABA2-FFEC9B8F0E9C}"/>
              </a:ext>
            </a:extLst>
          </p:cNvPr>
          <p:cNvSpPr>
            <a:spLocks noGrp="1" noRot="1" noChangeAspect="1" noChangeArrowheads="1" noTextEdit="1"/>
          </p:cNvSpPr>
          <p:nvPr>
            <p:ph type="sldImg" idx="2"/>
          </p:nvPr>
        </p:nvSpPr>
        <p:spPr bwMode="auto">
          <a:xfrm>
            <a:off x="381000" y="685800"/>
            <a:ext cx="6096000" cy="34290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0725" name="Rectangle 5">
            <a:extLst>
              <a:ext uri="{FF2B5EF4-FFF2-40B4-BE49-F238E27FC236}">
                <a16:creationId xmlns:a16="http://schemas.microsoft.com/office/drawing/2014/main" id="{646F5356-BDE8-43C1-9587-85323D02B191}"/>
              </a:ext>
            </a:extLst>
          </p:cNvPr>
          <p:cNvSpPr>
            <a:spLocks noGrp="1" noChangeArrowheads="1"/>
          </p:cNvSpPr>
          <p:nvPr>
            <p:ph type="body" sz="quarter" idx="3"/>
          </p:nvPr>
        </p:nvSpPr>
        <p:spPr bwMode="auto">
          <a:xfrm>
            <a:off x="685800" y="4343400"/>
            <a:ext cx="5486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30726" name="Rectangle 6">
            <a:extLst>
              <a:ext uri="{FF2B5EF4-FFF2-40B4-BE49-F238E27FC236}">
                <a16:creationId xmlns:a16="http://schemas.microsoft.com/office/drawing/2014/main" id="{89912C35-11A9-4DA7-8476-F1823F658CAA}"/>
              </a:ext>
            </a:extLst>
          </p:cNvPr>
          <p:cNvSpPr>
            <a:spLocks noGrp="1" noChangeArrowheads="1"/>
          </p:cNvSpPr>
          <p:nvPr>
            <p:ph type="ftr" sz="quarter" idx="4"/>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smtClean="0">
                <a:latin typeface="Arial" charset="0"/>
              </a:defRPr>
            </a:lvl1pPr>
          </a:lstStyle>
          <a:p>
            <a:pPr>
              <a:defRPr/>
            </a:pPr>
            <a:endParaRPr lang="en-US" dirty="0"/>
          </a:p>
        </p:txBody>
      </p:sp>
      <p:sp>
        <p:nvSpPr>
          <p:cNvPr id="30727" name="Rectangle 7">
            <a:extLst>
              <a:ext uri="{FF2B5EF4-FFF2-40B4-BE49-F238E27FC236}">
                <a16:creationId xmlns:a16="http://schemas.microsoft.com/office/drawing/2014/main" id="{7180ED79-CEC3-4FB9-B511-8597B20A0C10}"/>
              </a:ext>
            </a:extLst>
          </p:cNvPr>
          <p:cNvSpPr>
            <a:spLocks noGrp="1" noChangeArrowheads="1"/>
          </p:cNvSpPr>
          <p:nvPr>
            <p:ph type="sldNum" sz="quarter" idx="5"/>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fld id="{6DEB7EE2-04A2-4FB2-9625-C9C73AC4D32F}" type="slidenum">
              <a:rPr lang="en-US" altLang="en-US"/>
              <a:pPr/>
              <a:t>‹#›</a:t>
            </a:fld>
            <a:endParaRPr lang="en-US" altLang="en-US" dirty="0"/>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n-ea"/>
        <a:cs typeface="+mn-cs"/>
      </a:defRPr>
    </a:lvl1pPr>
    <a:lvl2pPr marL="457200" algn="l" rtl="0" eaLnBrk="0" fontAlgn="base" hangingPunct="0">
      <a:spcBef>
        <a:spcPct val="30000"/>
      </a:spcBef>
      <a:spcAft>
        <a:spcPct val="0"/>
      </a:spcAft>
      <a:defRPr sz="1200" kern="1200">
        <a:solidFill>
          <a:schemeClr val="tx1"/>
        </a:solidFill>
        <a:latin typeface="Arial" charset="0"/>
        <a:ea typeface="+mn-ea"/>
        <a:cs typeface="+mn-cs"/>
      </a:defRPr>
    </a:lvl2pPr>
    <a:lvl3pPr marL="914400" algn="l" rtl="0" eaLnBrk="0" fontAlgn="base" hangingPunct="0">
      <a:spcBef>
        <a:spcPct val="30000"/>
      </a:spcBef>
      <a:spcAft>
        <a:spcPct val="0"/>
      </a:spcAft>
      <a:defRPr sz="1200" kern="1200">
        <a:solidFill>
          <a:schemeClr val="tx1"/>
        </a:solidFill>
        <a:latin typeface="Arial" charset="0"/>
        <a:ea typeface="+mn-ea"/>
        <a:cs typeface="+mn-cs"/>
      </a:defRPr>
    </a:lvl3pPr>
    <a:lvl4pPr marL="1371600" algn="l" rtl="0" eaLnBrk="0" fontAlgn="base" hangingPunct="0">
      <a:spcBef>
        <a:spcPct val="30000"/>
      </a:spcBef>
      <a:spcAft>
        <a:spcPct val="0"/>
      </a:spcAft>
      <a:defRPr sz="1200" kern="1200">
        <a:solidFill>
          <a:schemeClr val="tx1"/>
        </a:solidFill>
        <a:latin typeface="Arial" charset="0"/>
        <a:ea typeface="+mn-ea"/>
        <a:cs typeface="+mn-cs"/>
      </a:defRPr>
    </a:lvl4pPr>
    <a:lvl5pPr marL="1828800" algn="l" rtl="0" eaLnBrk="0" fontAlgn="base" hangingPunct="0">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7">
            <a:extLst>
              <a:ext uri="{FF2B5EF4-FFF2-40B4-BE49-F238E27FC236}">
                <a16:creationId xmlns:a16="http://schemas.microsoft.com/office/drawing/2014/main" id="{FA4671F7-4D2C-4B1E-AED7-24676BE8B496}"/>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947842D7-C728-4EBD-982B-B8BE79E4DBBE}" type="slidenum">
              <a:rPr lang="en-US" altLang="en-US"/>
              <a:pPr eaLnBrk="1" hangingPunct="1"/>
              <a:t>1</a:t>
            </a:fld>
            <a:endParaRPr lang="en-US" altLang="en-US" dirty="0"/>
          </a:p>
        </p:txBody>
      </p:sp>
      <p:sp>
        <p:nvSpPr>
          <p:cNvPr id="15363" name="Rectangle 2">
            <a:extLst>
              <a:ext uri="{FF2B5EF4-FFF2-40B4-BE49-F238E27FC236}">
                <a16:creationId xmlns:a16="http://schemas.microsoft.com/office/drawing/2014/main" id="{D8E83BD0-7AE4-4323-9047-FC368929C520}"/>
              </a:ext>
            </a:extLst>
          </p:cNvPr>
          <p:cNvSpPr>
            <a:spLocks noGrp="1" noRot="1" noChangeAspect="1" noChangeArrowheads="1" noTextEdit="1"/>
          </p:cNvSpPr>
          <p:nvPr>
            <p:ph type="sldImg"/>
          </p:nvPr>
        </p:nvSpPr>
        <p:spPr>
          <a:ln/>
        </p:spPr>
      </p:sp>
      <p:sp>
        <p:nvSpPr>
          <p:cNvPr id="15364" name="Rectangle 3">
            <a:extLst>
              <a:ext uri="{FF2B5EF4-FFF2-40B4-BE49-F238E27FC236}">
                <a16:creationId xmlns:a16="http://schemas.microsoft.com/office/drawing/2014/main" id="{FDECF5EC-C5EC-4723-8F4F-A75A20018F65}"/>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latin typeface="Arial" panose="020B0604020202020204" pitchFamily="34" charset="0"/>
            </a:endParaRPr>
          </a:p>
        </p:txBody>
      </p:sp>
    </p:spTree>
    <p:extLst>
      <p:ext uri="{BB962C8B-B14F-4D97-AF65-F5344CB8AC3E}">
        <p14:creationId xmlns:p14="http://schemas.microsoft.com/office/powerpoint/2010/main" val="31933504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endParaRPr/>
          </a:p>
        </p:txBody>
      </p:sp>
      <p:sp>
        <p:nvSpPr>
          <p:cNvPr id="4" name="Slide Number Placeholder 3"/>
          <p:cNvSpPr>
            <a:spLocks noGrp="1"/>
          </p:cNvSpPr>
          <p:nvPr>
            <p:ph type="sldNum" sz="quarter" idx="5"/>
          </p:nvPr>
        </p:nvSpPr>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01487871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Invite a quick show of hands: believable / unsure / not believable. Do not reveal a “correct” answer yet. Emphasise public safety and professional responsibility. (3 minutes)</a:t>
            </a:r>
          </a:p>
          <a:p>
            <a:endParaRPr/>
          </a:p>
          <a:p>
            <a:r>
              <a:t>[Sources]</a:t>
            </a:r>
          </a:p>
          <a:p>
            <a:r>
              <a:t>- NHS England (2020) NHS chief warns social media is fertile ground for quacks, charlatans and cranks.</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endParaRPr/>
          </a:p>
        </p:txBody>
      </p:sp>
      <p:sp>
        <p:nvSpPr>
          <p:cNvPr id="4" name="Slide Number Placeholder 3"/>
          <p:cNvSpPr>
            <a:spLocks noGrp="1"/>
          </p:cNvSpPr>
          <p:nvPr>
            <p:ph type="sldNum" sz="quarter" idx="5"/>
          </p:nvPr>
        </p:nvSpPr>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DEB7EE2-04A2-4FB2-9625-C9C73AC4D32F}" type="slidenum">
              <a:rPr lang="en-US" altLang="en-US" smtClean="0"/>
              <a:pPr/>
              <a:t>6</a:t>
            </a:fld>
            <a:endParaRPr lang="en-US" altLang="en-US" dirty="0"/>
          </a:p>
        </p:txBody>
      </p:sp>
    </p:spTree>
    <p:extLst>
      <p:ext uri="{BB962C8B-B14F-4D97-AF65-F5344CB8AC3E}">
        <p14:creationId xmlns:p14="http://schemas.microsoft.com/office/powerpoint/2010/main" val="57067224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DEB7EE2-04A2-4FB2-9625-C9C73AC4D32F}" type="slidenum">
              <a:rPr lang="en-US" altLang="en-US" smtClean="0"/>
              <a:pPr/>
              <a:t>7</a:t>
            </a:fld>
            <a:endParaRPr lang="en-US" altLang="en-US" dirty="0"/>
          </a:p>
        </p:txBody>
      </p:sp>
    </p:spTree>
    <p:extLst>
      <p:ext uri="{BB962C8B-B14F-4D97-AF65-F5344CB8AC3E}">
        <p14:creationId xmlns:p14="http://schemas.microsoft.com/office/powerpoint/2010/main" val="139391087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DEB7EE2-04A2-4FB2-9625-C9C73AC4D32F}" type="slidenum">
              <a:rPr lang="en-US" altLang="en-US" smtClean="0"/>
              <a:pPr/>
              <a:t>8</a:t>
            </a:fld>
            <a:endParaRPr lang="en-US" altLang="en-US" dirty="0"/>
          </a:p>
        </p:txBody>
      </p:sp>
    </p:spTree>
    <p:extLst>
      <p:ext uri="{BB962C8B-B14F-4D97-AF65-F5344CB8AC3E}">
        <p14:creationId xmlns:p14="http://schemas.microsoft.com/office/powerpoint/2010/main" val="318773707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423644102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Distinguish authority from status or confidence. Check whether expertise matches the precise topic. (3 minutes)</a:t>
            </a:r>
          </a:p>
          <a:p>
            <a:endParaRPr/>
          </a:p>
          <a:p>
            <a:r>
              <a:t>[Sources]</a:t>
            </a:r>
          </a:p>
          <a:p>
            <a:r>
              <a:t>- No external sources; teaching content created for this session.</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endParaRPr/>
          </a:p>
        </p:txBody>
      </p:sp>
      <p:sp>
        <p:nvSpPr>
          <p:cNvPr id="4" name="Slide Number Placeholder 3"/>
          <p:cNvSpPr>
            <a:spLocks noGrp="1"/>
          </p:cNvSpPr>
          <p:nvPr>
            <p:ph type="sldNum" sz="quarter" idx="5"/>
          </p:nvPr>
        </p:nvSpPr>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endParaRPr/>
          </a:p>
        </p:txBody>
      </p:sp>
      <p:sp>
        <p:nvSpPr>
          <p:cNvPr id="4" name="Slide Number Placeholder 3"/>
          <p:cNvSpPr>
            <a:spLocks noGrp="1"/>
          </p:cNvSpPr>
          <p:nvPr>
            <p:ph type="sldNum" sz="quarter" idx="5"/>
          </p:nvPr>
        </p:nvSpPr>
        <p:spPr/>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Demonstrate verbally: open a questionable site, then imagine a new tab searching the organisation’s name plus “about”, “funding” or “review”. (3 minutes)</a:t>
            </a:r>
          </a:p>
          <a:p>
            <a:endParaRPr/>
          </a:p>
          <a:p>
            <a:r>
              <a:t>[Sources]</a:t>
            </a:r>
          </a:p>
          <a:p>
            <a:r>
              <a:t>- Caulfield, M. (2019) SIFT (The Four Moves).</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Learners complete the sentence individually. Collect responses or ask for two volunteers. Use answers to plan the next session. (2 minutes)</a:t>
            </a:r>
          </a:p>
          <a:p>
            <a:endParaRPr/>
          </a:p>
          <a:p>
            <a:r>
              <a:t>[Sources]</a:t>
            </a:r>
          </a:p>
          <a:p>
            <a:r>
              <a:t>- No external sources; teaching content created for this session.</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endParaRPr/>
          </a:p>
        </p:txBody>
      </p:sp>
      <p:sp>
        <p:nvSpPr>
          <p:cNvPr id="4" name="Slide Number Placeholder 3"/>
          <p:cNvSpPr>
            <a:spLocks noGrp="1"/>
          </p:cNvSpPr>
          <p:nvPr>
            <p:ph type="sldNum" sz="quarter" idx="5"/>
          </p:nvPr>
        </p:nvSpPr>
        <p:spPr/>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Explain author/organisation + year in text, then full details alphabetically in the reference list. Local programme guidance may vary, so learners should use their institution’s Harvard guide. (3 minutes)</a:t>
            </a:r>
          </a:p>
          <a:p>
            <a:endParaRPr/>
          </a:p>
          <a:p>
            <a:r>
              <a:t>[Sources]</a:t>
            </a:r>
          </a:p>
          <a:p>
            <a:r>
              <a:t>- CILIP Information Literacy Group (2018) CILIP definition of information literacy.</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endParaRPr/>
          </a:p>
        </p:txBody>
      </p:sp>
      <p:sp>
        <p:nvSpPr>
          <p:cNvPr id="4" name="Slide Number Placeholder 3"/>
          <p:cNvSpPr>
            <a:spLocks noGrp="1"/>
          </p:cNvSpPr>
          <p:nvPr>
            <p:ph type="sldNum" sz="quarter" idx="5"/>
          </p:nvPr>
        </p:nvSpPr>
        <p:spPr/>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endParaRPr/>
          </a:p>
        </p:txBody>
      </p:sp>
      <p:sp>
        <p:nvSpPr>
          <p:cNvPr id="4" name="Slide Number Placeholder 3"/>
          <p:cNvSpPr>
            <a:spLocks noGrp="1"/>
          </p:cNvSpPr>
          <p:nvPr>
            <p:ph type="sldNum" sz="quarter" idx="5"/>
          </p:nvPr>
        </p:nvSpPr>
        <p:spPr/>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endParaRPr/>
          </a:p>
        </p:txBody>
      </p:sp>
      <p:sp>
        <p:nvSpPr>
          <p:cNvPr id="4" name="Slide Number Placeholder 3"/>
          <p:cNvSpPr>
            <a:spLocks noGrp="1"/>
          </p:cNvSpPr>
          <p:nvPr>
            <p:ph type="sldNum" sz="quarter" idx="5"/>
          </p:nvPr>
        </p:nvSpPr>
        <p:spPr/>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DAC38ED-4B1F-4FC1-5DE2-F34CABE0791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D31EFEA-EE25-5B93-D6B0-D66A4C44C9F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1A9B897-E428-6979-233C-2FB61CEAD842}"/>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DCFBF72D-EEBE-24AE-A663-B784DA0368E7}"/>
              </a:ext>
            </a:extLst>
          </p:cNvPr>
          <p:cNvSpPr>
            <a:spLocks noGrp="1"/>
          </p:cNvSpPr>
          <p:nvPr>
            <p:ph type="sldNum" sz="quarter" idx="5"/>
          </p:nvPr>
        </p:nvSpPr>
        <p:spPr/>
        <p:txBody>
          <a:bodyPr/>
          <a:lstStyle/>
          <a:p>
            <a:fld id="{6DEB7EE2-04A2-4FB2-9625-C9C73AC4D32F}" type="slidenum">
              <a:rPr lang="en-US" altLang="en-US" smtClean="0"/>
              <a:pPr/>
              <a:t>20</a:t>
            </a:fld>
            <a:endParaRPr lang="en-US" altLang="en-US" dirty="0"/>
          </a:p>
        </p:txBody>
      </p:sp>
    </p:spTree>
    <p:extLst>
      <p:ext uri="{BB962C8B-B14F-4D97-AF65-F5344CB8AC3E}">
        <p14:creationId xmlns:p14="http://schemas.microsoft.com/office/powerpoint/2010/main" val="160803789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endParaRPr/>
          </a:p>
        </p:txBody>
      </p:sp>
      <p:sp>
        <p:nvSpPr>
          <p:cNvPr id="4" name="Slide Number Placeholder 3"/>
          <p:cNvSpPr>
            <a:spLocks noGrp="1"/>
          </p:cNvSpPr>
          <p:nvPr>
            <p:ph type="sldNum" sz="quarter" idx="5"/>
          </p:nvPr>
        </p:nvSpPr>
        <p:spPr/>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This is the final slide and the full Harvard-style reference list for the session. Adjust punctuation only if the institution’s house Harvard guide differs.</a:t>
            </a:r>
          </a:p>
          <a:p>
            <a:endParaRPr/>
          </a:p>
          <a:p>
            <a:r>
              <a:t>[Sources]</a:t>
            </a:r>
          </a:p>
          <a:p>
            <a:r>
              <a:t>- Blakeslee, S. (2004) ‘The CRAAP Test’, LOEX Quarterly, 31(3), article 4. Available at: https://commons.emich.edu/loexquarterly/vol31/iss3/4/ (Accessed: 27 August 2026).</a:t>
            </a:r>
          </a:p>
          <a:p>
            <a:r>
              <a:t>- Caulfield, M. (2019) SIFT (The Four Moves). Available at: https://hapgood.us/2019/06/19/sift-the-four-moves/ (Accessed: 27 August 2026).</a:t>
            </a:r>
          </a:p>
          <a:p>
            <a:r>
              <a:t>- CILIP Information Literacy Group (2018) CILIP definition of information literacy. Available at: https://infolit.org.uk/ILdefinitionCILIP2018.pdf (Accessed: 27 August 2026).</a:t>
            </a:r>
          </a:p>
          <a:p>
            <a:r>
              <a:t>- NHS (n.d.) Herbal medicines. Available at: https://www.nhs.uk/conditions/herbal-medicines/ (Accessed: 27 August 2026).</a:t>
            </a:r>
          </a:p>
          <a:p>
            <a:r>
              <a:t>- NHS England (2020) NHS chief warns social media is fertile ground for quacks, charlatans and cranks. Available at: https://www.england.nhs.uk/2020/01/nhs-chief-warns-social-media-is-fertile-ground-for-quacks-charlatans-and-cranks/ (Accessed: 27 August 2026).</a:t>
            </a:r>
          </a:p>
          <a:p>
            <a:r>
              <a:t>- NHS England Knowledge and Library Services (n.d.) Health information: Misinformation UnMASKED. Available at: https://library.nhs.uk/health-information/ (Accessed: 27 August 2026).</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sv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sv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sv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sv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sv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7.sv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7.sv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sv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9.sv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
    <p:bg>
      <p:bgPr>
        <a:solidFill>
          <a:schemeClr val="accent1"/>
        </a:solidFill>
        <a:effectLst/>
      </p:bgPr>
    </p:bg>
    <p:spTree>
      <p:nvGrpSpPr>
        <p:cNvPr id="1" name=""/>
        <p:cNvGrpSpPr/>
        <p:nvPr/>
      </p:nvGrpSpPr>
      <p:grpSpPr>
        <a:xfrm>
          <a:off x="0" y="0"/>
          <a:ext cx="0" cy="0"/>
          <a:chOff x="0" y="0"/>
          <a:chExt cx="0" cy="0"/>
        </a:xfrm>
      </p:grpSpPr>
      <p:sp>
        <p:nvSpPr>
          <p:cNvPr id="13" name="Title 12">
            <a:extLst>
              <a:ext uri="{FF2B5EF4-FFF2-40B4-BE49-F238E27FC236}">
                <a16:creationId xmlns:a16="http://schemas.microsoft.com/office/drawing/2014/main" id="{CFA415FA-D077-4CB7-8CBC-8F39C7C51748}"/>
              </a:ext>
            </a:extLst>
          </p:cNvPr>
          <p:cNvSpPr>
            <a:spLocks noGrp="1"/>
          </p:cNvSpPr>
          <p:nvPr>
            <p:ph type="title" hasCustomPrompt="1"/>
          </p:nvPr>
        </p:nvSpPr>
        <p:spPr>
          <a:xfrm>
            <a:off x="3840480" y="2770632"/>
            <a:ext cx="7443216" cy="1325563"/>
          </a:xfrm>
        </p:spPr>
        <p:txBody>
          <a:bodyPr anchor="ctr">
            <a:normAutofit/>
          </a:bodyPr>
          <a:lstStyle>
            <a:lvl1pPr algn="ctr">
              <a:defRPr sz="4800" b="1"/>
            </a:lvl1pPr>
          </a:lstStyle>
          <a:p>
            <a:r>
              <a:rPr lang="en-US" dirty="0"/>
              <a:t>Click to add title</a:t>
            </a:r>
          </a:p>
        </p:txBody>
      </p:sp>
      <p:pic>
        <p:nvPicPr>
          <p:cNvPr id="2" name="Graphic 1">
            <a:extLst>
              <a:ext uri="{FF2B5EF4-FFF2-40B4-BE49-F238E27FC236}">
                <a16:creationId xmlns:a16="http://schemas.microsoft.com/office/drawing/2014/main" id="{4484D66F-7657-44F5-BAE9-F676B76CBA76}"/>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flipH="1">
            <a:off x="0" y="0"/>
            <a:ext cx="3800475" cy="6858000"/>
          </a:xfrm>
          <a:prstGeom prst="rect">
            <a:avLst/>
          </a:prstGeom>
        </p:spPr>
      </p:pic>
    </p:spTree>
    <p:extLst>
      <p:ext uri="{BB962C8B-B14F-4D97-AF65-F5344CB8AC3E}">
        <p14:creationId xmlns:p14="http://schemas.microsoft.com/office/powerpoint/2010/main" val="2950308505"/>
      </p:ext>
    </p:extLst>
  </p:cSld>
  <p:clrMapOvr>
    <a:masterClrMapping/>
  </p:clrMapOvr>
  <p:extLst>
    <p:ext uri="{DCECCB84-F9BA-43D5-87BE-67443E8EF086}">
      <p15:sldGuideLst xmlns:p15="http://schemas.microsoft.com/office/powerpoint/2012/main">
        <p15:guide id="1" pos="2808"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One Photo Content">
    <p:bg>
      <p:bgPr>
        <a:solidFill>
          <a:schemeClr val="accent3"/>
        </a:solidFill>
        <a:effectLst/>
      </p:bgPr>
    </p:bg>
    <p:spTree>
      <p:nvGrpSpPr>
        <p:cNvPr id="1" name=""/>
        <p:cNvGrpSpPr/>
        <p:nvPr/>
      </p:nvGrpSpPr>
      <p:grpSpPr>
        <a:xfrm>
          <a:off x="0" y="0"/>
          <a:ext cx="0" cy="0"/>
          <a:chOff x="0" y="0"/>
          <a:chExt cx="0" cy="0"/>
        </a:xfrm>
      </p:grpSpPr>
      <p:sp>
        <p:nvSpPr>
          <p:cNvPr id="16" name="Text Placeholder 15">
            <a:extLst>
              <a:ext uri="{FF2B5EF4-FFF2-40B4-BE49-F238E27FC236}">
                <a16:creationId xmlns:a16="http://schemas.microsoft.com/office/drawing/2014/main" id="{8498B63D-F60C-4A9D-8D3E-0C7CD748FEDE}"/>
              </a:ext>
            </a:extLst>
          </p:cNvPr>
          <p:cNvSpPr>
            <a:spLocks noGrp="1"/>
          </p:cNvSpPr>
          <p:nvPr>
            <p:ph type="body" sz="quarter" idx="11"/>
          </p:nvPr>
        </p:nvSpPr>
        <p:spPr>
          <a:xfrm>
            <a:off x="762000" y="1905000"/>
            <a:ext cx="5334000" cy="3276600"/>
          </a:xfrm>
        </p:spPr>
        <p:txBody>
          <a:bodyPr/>
          <a:lstStyle>
            <a:lvl1pPr marL="0" indent="0">
              <a:buNone/>
              <a:defRPr sz="1800" b="1">
                <a:solidFill>
                  <a:schemeClr val="accent1"/>
                </a:solidFill>
              </a:defRPr>
            </a:lvl1pPr>
            <a:lvl2pPr marL="283464" indent="-283464">
              <a:spcBef>
                <a:spcPts val="1000"/>
              </a:spcBef>
              <a:defRPr sz="1800">
                <a:solidFill>
                  <a:schemeClr val="accent1"/>
                </a:solidFill>
              </a:defRPr>
            </a:lvl2pPr>
          </a:lstStyle>
          <a:p>
            <a:pPr lvl="0"/>
            <a:r>
              <a:rPr lang="en-US"/>
              <a:t>Click to edit Master text styles</a:t>
            </a:r>
          </a:p>
          <a:p>
            <a:pPr lvl="1"/>
            <a:r>
              <a:rPr lang="en-US"/>
              <a:t>Second level</a:t>
            </a:r>
          </a:p>
        </p:txBody>
      </p:sp>
      <p:sp>
        <p:nvSpPr>
          <p:cNvPr id="14" name="Picture Placeholder 13">
            <a:extLst>
              <a:ext uri="{FF2B5EF4-FFF2-40B4-BE49-F238E27FC236}">
                <a16:creationId xmlns:a16="http://schemas.microsoft.com/office/drawing/2014/main" id="{9B1932CF-F265-4AEE-8704-F42C01AFB479}"/>
              </a:ext>
            </a:extLst>
          </p:cNvPr>
          <p:cNvSpPr>
            <a:spLocks noGrp="1"/>
          </p:cNvSpPr>
          <p:nvPr>
            <p:ph type="pic" sz="quarter" idx="10"/>
          </p:nvPr>
        </p:nvSpPr>
        <p:spPr>
          <a:xfrm>
            <a:off x="7202624" y="715962"/>
            <a:ext cx="4227375" cy="4727907"/>
          </a:xfrm>
          <a:solidFill>
            <a:schemeClr val="accent3">
              <a:lumMod val="75000"/>
            </a:schemeClr>
          </a:solidFill>
        </p:spPr>
        <p:txBody>
          <a:bodyPr/>
          <a:lstStyle>
            <a:lvl1pPr algn="ctr">
              <a:buNone/>
              <a:defRPr sz="1600"/>
            </a:lvl1pPr>
          </a:lstStyle>
          <a:p>
            <a:r>
              <a:rPr lang="en-US"/>
              <a:t>Click icon to add picture</a:t>
            </a:r>
            <a:endParaRPr lang="en-US" dirty="0"/>
          </a:p>
        </p:txBody>
      </p:sp>
      <p:sp>
        <p:nvSpPr>
          <p:cNvPr id="3" name="Title 2">
            <a:extLst>
              <a:ext uri="{FF2B5EF4-FFF2-40B4-BE49-F238E27FC236}">
                <a16:creationId xmlns:a16="http://schemas.microsoft.com/office/drawing/2014/main" id="{164D0D78-72DF-43BD-8B4F-DE52DA013C52}"/>
              </a:ext>
            </a:extLst>
          </p:cNvPr>
          <p:cNvSpPr>
            <a:spLocks noGrp="1"/>
          </p:cNvSpPr>
          <p:nvPr>
            <p:ph type="title"/>
          </p:nvPr>
        </p:nvSpPr>
        <p:spPr>
          <a:xfrm>
            <a:off x="762000" y="715961"/>
            <a:ext cx="5334000" cy="1189038"/>
          </a:xfrm>
        </p:spPr>
        <p:txBody>
          <a:bodyPr vert="horz" lIns="91440" tIns="45720" rIns="91440" bIns="45720" rtlCol="0" anchor="t">
            <a:normAutofit/>
          </a:bodyPr>
          <a:lstStyle>
            <a:lvl1pPr>
              <a:defRPr lang="en-US" sz="4000">
                <a:solidFill>
                  <a:schemeClr val="accent1"/>
                </a:solidFill>
                <a:ea typeface="+mn-ea"/>
                <a:cs typeface="+mn-cs"/>
              </a:defRPr>
            </a:lvl1pPr>
          </a:lstStyle>
          <a:p>
            <a:pPr marL="0" lvl="0" indent="0">
              <a:spcBef>
                <a:spcPts val="1000"/>
              </a:spcBef>
              <a:buFont typeface="Arial" panose="020B0604020202020204" pitchFamily="34" charset="0"/>
            </a:pPr>
            <a:r>
              <a:rPr lang="en-US"/>
              <a:t>Click to edit Master title style</a:t>
            </a:r>
            <a:endParaRPr lang="en-US" dirty="0"/>
          </a:p>
        </p:txBody>
      </p:sp>
      <p:pic>
        <p:nvPicPr>
          <p:cNvPr id="2" name="Graphic 1">
            <a:extLst>
              <a:ext uri="{FF2B5EF4-FFF2-40B4-BE49-F238E27FC236}">
                <a16:creationId xmlns:a16="http://schemas.microsoft.com/office/drawing/2014/main" id="{DAFD71A9-C105-43A7-88DA-9FFC5174CC16}"/>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0" y="6000750"/>
            <a:ext cx="12192000" cy="857250"/>
          </a:xfrm>
          <a:prstGeom prst="rect">
            <a:avLst/>
          </a:prstGeom>
        </p:spPr>
      </p:pic>
    </p:spTree>
    <p:extLst>
      <p:ext uri="{BB962C8B-B14F-4D97-AF65-F5344CB8AC3E}">
        <p14:creationId xmlns:p14="http://schemas.microsoft.com/office/powerpoint/2010/main" val="652059179"/>
      </p:ext>
    </p:extLst>
  </p:cSld>
  <p:clrMapOvr>
    <a:masterClrMapping/>
  </p:clrMapOvr>
  <p:extLst>
    <p:ext uri="{DCECCB84-F9BA-43D5-87BE-67443E8EF086}">
      <p15:sldGuideLst xmlns:p15="http://schemas.microsoft.com/office/powerpoint/2012/main">
        <p15:guide id="1" pos="480"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wo Photo Content">
    <p:bg>
      <p:bgPr>
        <a:solidFill>
          <a:schemeClr val="accent3"/>
        </a:solidFill>
        <a:effectLst/>
      </p:bgPr>
    </p:bg>
    <p:spTree>
      <p:nvGrpSpPr>
        <p:cNvPr id="1" name=""/>
        <p:cNvGrpSpPr/>
        <p:nvPr/>
      </p:nvGrpSpPr>
      <p:grpSpPr>
        <a:xfrm>
          <a:off x="0" y="0"/>
          <a:ext cx="0" cy="0"/>
          <a:chOff x="0" y="0"/>
          <a:chExt cx="0" cy="0"/>
        </a:xfrm>
      </p:grpSpPr>
      <p:sp>
        <p:nvSpPr>
          <p:cNvPr id="16" name="Text Placeholder 15">
            <a:extLst>
              <a:ext uri="{FF2B5EF4-FFF2-40B4-BE49-F238E27FC236}">
                <a16:creationId xmlns:a16="http://schemas.microsoft.com/office/drawing/2014/main" id="{8498B63D-F60C-4A9D-8D3E-0C7CD748FEDE}"/>
              </a:ext>
            </a:extLst>
          </p:cNvPr>
          <p:cNvSpPr>
            <a:spLocks noGrp="1"/>
          </p:cNvSpPr>
          <p:nvPr>
            <p:ph type="body" sz="quarter" idx="11"/>
          </p:nvPr>
        </p:nvSpPr>
        <p:spPr>
          <a:xfrm>
            <a:off x="762000" y="1905000"/>
            <a:ext cx="5334000" cy="3276600"/>
          </a:xfrm>
        </p:spPr>
        <p:txBody>
          <a:bodyPr/>
          <a:lstStyle>
            <a:lvl1pPr marL="0" indent="0">
              <a:buNone/>
              <a:defRPr sz="1800" b="1">
                <a:solidFill>
                  <a:schemeClr val="accent1"/>
                </a:solidFill>
              </a:defRPr>
            </a:lvl1pPr>
            <a:lvl2pPr marL="283464" indent="-283464">
              <a:spcBef>
                <a:spcPts val="1000"/>
              </a:spcBef>
              <a:defRPr sz="1800">
                <a:solidFill>
                  <a:schemeClr val="accent1"/>
                </a:solidFill>
              </a:defRPr>
            </a:lvl2pPr>
          </a:lstStyle>
          <a:p>
            <a:pPr lvl="0"/>
            <a:r>
              <a:rPr lang="en-US"/>
              <a:t>Click to edit Master text styles</a:t>
            </a:r>
          </a:p>
          <a:p>
            <a:pPr lvl="1"/>
            <a:r>
              <a:rPr lang="en-US"/>
              <a:t>Second level</a:t>
            </a:r>
          </a:p>
        </p:txBody>
      </p:sp>
      <p:sp>
        <p:nvSpPr>
          <p:cNvPr id="8" name="Picture Placeholder 13">
            <a:extLst>
              <a:ext uri="{FF2B5EF4-FFF2-40B4-BE49-F238E27FC236}">
                <a16:creationId xmlns:a16="http://schemas.microsoft.com/office/drawing/2014/main" id="{89E410BA-B0FE-4F0E-8BE5-D33CC016635B}"/>
              </a:ext>
            </a:extLst>
          </p:cNvPr>
          <p:cNvSpPr>
            <a:spLocks noGrp="1"/>
          </p:cNvSpPr>
          <p:nvPr>
            <p:ph type="pic" sz="quarter" idx="13"/>
          </p:nvPr>
        </p:nvSpPr>
        <p:spPr>
          <a:xfrm>
            <a:off x="6858000" y="3444081"/>
            <a:ext cx="4572000" cy="2362200"/>
          </a:xfrm>
          <a:solidFill>
            <a:schemeClr val="accent3">
              <a:lumMod val="75000"/>
            </a:schemeClr>
          </a:solidFill>
        </p:spPr>
        <p:txBody>
          <a:bodyPr/>
          <a:lstStyle>
            <a:lvl1pPr algn="ctr">
              <a:buNone/>
              <a:defRPr sz="1600"/>
            </a:lvl1pPr>
          </a:lstStyle>
          <a:p>
            <a:r>
              <a:rPr lang="en-US"/>
              <a:t>Click icon to add picture</a:t>
            </a:r>
            <a:endParaRPr lang="en-US" dirty="0"/>
          </a:p>
        </p:txBody>
      </p:sp>
      <p:sp>
        <p:nvSpPr>
          <p:cNvPr id="9" name="Picture Placeholder 13">
            <a:extLst>
              <a:ext uri="{FF2B5EF4-FFF2-40B4-BE49-F238E27FC236}">
                <a16:creationId xmlns:a16="http://schemas.microsoft.com/office/drawing/2014/main" id="{827A95C0-AE8D-46E1-9EF9-64504CBEF99E}"/>
              </a:ext>
            </a:extLst>
          </p:cNvPr>
          <p:cNvSpPr>
            <a:spLocks noGrp="1"/>
          </p:cNvSpPr>
          <p:nvPr>
            <p:ph type="pic" sz="quarter" idx="14"/>
          </p:nvPr>
        </p:nvSpPr>
        <p:spPr>
          <a:xfrm>
            <a:off x="6858000" y="715963"/>
            <a:ext cx="4572000" cy="2362200"/>
          </a:xfrm>
          <a:solidFill>
            <a:schemeClr val="accent3">
              <a:lumMod val="75000"/>
            </a:schemeClr>
          </a:solidFill>
        </p:spPr>
        <p:txBody>
          <a:bodyPr/>
          <a:lstStyle>
            <a:lvl1pPr algn="ctr">
              <a:buNone/>
              <a:defRPr sz="1600"/>
            </a:lvl1pPr>
          </a:lstStyle>
          <a:p>
            <a:r>
              <a:rPr lang="en-US"/>
              <a:t>Click icon to add picture</a:t>
            </a:r>
            <a:endParaRPr lang="en-US" dirty="0"/>
          </a:p>
        </p:txBody>
      </p:sp>
      <p:pic>
        <p:nvPicPr>
          <p:cNvPr id="2" name="Graphic 1">
            <a:extLst>
              <a:ext uri="{FF2B5EF4-FFF2-40B4-BE49-F238E27FC236}">
                <a16:creationId xmlns:a16="http://schemas.microsoft.com/office/drawing/2014/main" id="{074AC9B3-247D-45E3-9C91-C248ADAFBAFA}"/>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0" y="6000750"/>
            <a:ext cx="12192000" cy="857250"/>
          </a:xfrm>
          <a:prstGeom prst="rect">
            <a:avLst/>
          </a:prstGeom>
        </p:spPr>
      </p:pic>
      <p:sp>
        <p:nvSpPr>
          <p:cNvPr id="3" name="Title 2">
            <a:extLst>
              <a:ext uri="{FF2B5EF4-FFF2-40B4-BE49-F238E27FC236}">
                <a16:creationId xmlns:a16="http://schemas.microsoft.com/office/drawing/2014/main" id="{BB8295CA-882D-4533-80DA-6D6EA01257A6}"/>
              </a:ext>
            </a:extLst>
          </p:cNvPr>
          <p:cNvSpPr>
            <a:spLocks noGrp="1"/>
          </p:cNvSpPr>
          <p:nvPr>
            <p:ph type="title"/>
          </p:nvPr>
        </p:nvSpPr>
        <p:spPr>
          <a:xfrm>
            <a:off x="762000" y="715961"/>
            <a:ext cx="5334000" cy="1189038"/>
          </a:xfrm>
        </p:spPr>
        <p:txBody>
          <a:bodyPr vert="horz" lIns="91440" tIns="45720" rIns="91440" bIns="45720" rtlCol="0" anchor="t">
            <a:normAutofit/>
          </a:bodyPr>
          <a:lstStyle>
            <a:lvl1pPr>
              <a:defRPr lang="en-US" sz="4000">
                <a:solidFill>
                  <a:schemeClr val="accent1"/>
                </a:solidFill>
                <a:ea typeface="+mn-ea"/>
                <a:cs typeface="+mn-cs"/>
              </a:defRPr>
            </a:lvl1pPr>
          </a:lstStyle>
          <a:p>
            <a:pPr marL="0" lvl="0" indent="0">
              <a:spcBef>
                <a:spcPts val="1000"/>
              </a:spcBef>
              <a:buFont typeface="Arial" panose="020B0604020202020204" pitchFamily="34" charset="0"/>
            </a:pPr>
            <a:r>
              <a:rPr lang="en-US"/>
              <a:t>Click to edit Master title style</a:t>
            </a:r>
            <a:endParaRPr lang="en-US" dirty="0"/>
          </a:p>
        </p:txBody>
      </p:sp>
    </p:spTree>
    <p:extLst>
      <p:ext uri="{BB962C8B-B14F-4D97-AF65-F5344CB8AC3E}">
        <p14:creationId xmlns:p14="http://schemas.microsoft.com/office/powerpoint/2010/main" val="1587292952"/>
      </p:ext>
    </p:extLst>
  </p:cSld>
  <p:clrMapOvr>
    <a:masterClrMapping/>
  </p:clrMapOvr>
  <p:extLst>
    <p:ext uri="{DCECCB84-F9BA-43D5-87BE-67443E8EF086}">
      <p15:sldGuideLst xmlns:p15="http://schemas.microsoft.com/office/powerpoint/2012/main">
        <p15:guide id="1" orient="horz" pos="3672" userDrawn="1">
          <p15:clr>
            <a:srgbClr val="FBAE40"/>
          </p15:clr>
        </p15:guide>
        <p15:guide id="2" pos="3840"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Right Pattern Content">
    <p:bg>
      <p:bgPr>
        <a:solidFill>
          <a:schemeClr val="accent2"/>
        </a:solidFill>
        <a:effectLst/>
      </p:bgPr>
    </p:bg>
    <p:spTree>
      <p:nvGrpSpPr>
        <p:cNvPr id="1" name=""/>
        <p:cNvGrpSpPr/>
        <p:nvPr/>
      </p:nvGrpSpPr>
      <p:grpSpPr>
        <a:xfrm>
          <a:off x="0" y="0"/>
          <a:ext cx="0" cy="0"/>
          <a:chOff x="0" y="0"/>
          <a:chExt cx="0" cy="0"/>
        </a:xfrm>
      </p:grpSpPr>
      <p:sp>
        <p:nvSpPr>
          <p:cNvPr id="12" name="Text Placeholder 15">
            <a:extLst>
              <a:ext uri="{FF2B5EF4-FFF2-40B4-BE49-F238E27FC236}">
                <a16:creationId xmlns:a16="http://schemas.microsoft.com/office/drawing/2014/main" id="{E8DBED36-2461-46D0-AF71-79E0064B3758}"/>
              </a:ext>
            </a:extLst>
          </p:cNvPr>
          <p:cNvSpPr>
            <a:spLocks noGrp="1"/>
          </p:cNvSpPr>
          <p:nvPr>
            <p:ph type="body" sz="quarter" idx="11"/>
          </p:nvPr>
        </p:nvSpPr>
        <p:spPr>
          <a:xfrm>
            <a:off x="762000" y="1905000"/>
            <a:ext cx="6477000" cy="3276600"/>
          </a:xfrm>
        </p:spPr>
        <p:txBody>
          <a:bodyPr/>
          <a:lstStyle>
            <a:lvl1pPr marL="0" indent="0">
              <a:buNone/>
              <a:defRPr sz="1800" b="1">
                <a:solidFill>
                  <a:schemeClr val="tx1"/>
                </a:solidFill>
              </a:defRPr>
            </a:lvl1pPr>
            <a:lvl2pPr marL="283464" indent="-283464">
              <a:spcBef>
                <a:spcPts val="1000"/>
              </a:spcBef>
              <a:defRPr sz="1800">
                <a:solidFill>
                  <a:schemeClr val="tx1"/>
                </a:solidFill>
              </a:defRPr>
            </a:lvl2pPr>
          </a:lstStyle>
          <a:p>
            <a:pPr lvl="0"/>
            <a:r>
              <a:rPr lang="en-US"/>
              <a:t>Click to edit Master text styles</a:t>
            </a:r>
          </a:p>
          <a:p>
            <a:pPr lvl="1"/>
            <a:r>
              <a:rPr lang="en-US"/>
              <a:t>Second level</a:t>
            </a:r>
          </a:p>
        </p:txBody>
      </p:sp>
      <p:pic>
        <p:nvPicPr>
          <p:cNvPr id="8" name="Graphic 7" hidden="1">
            <a:extLst>
              <a:ext uri="{FF2B5EF4-FFF2-40B4-BE49-F238E27FC236}">
                <a16:creationId xmlns:a16="http://schemas.microsoft.com/office/drawing/2014/main" id="{606CCDFE-8488-471E-A2E2-3C7504F25FFB}"/>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8633874" y="0"/>
            <a:ext cx="3558126" cy="6858000"/>
          </a:xfrm>
          <a:prstGeom prst="rect">
            <a:avLst/>
          </a:prstGeom>
        </p:spPr>
      </p:pic>
      <p:pic>
        <p:nvPicPr>
          <p:cNvPr id="7" name="Graphic 6">
            <a:extLst>
              <a:ext uri="{FF2B5EF4-FFF2-40B4-BE49-F238E27FC236}">
                <a16:creationId xmlns:a16="http://schemas.microsoft.com/office/drawing/2014/main" id="{9A7A9776-2781-49A6-AD44-CE45C0543F4D}"/>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8382000" y="0"/>
            <a:ext cx="3810000" cy="6858000"/>
          </a:xfrm>
          <a:prstGeom prst="rect">
            <a:avLst/>
          </a:prstGeom>
        </p:spPr>
      </p:pic>
      <p:sp>
        <p:nvSpPr>
          <p:cNvPr id="2" name="Title 1">
            <a:extLst>
              <a:ext uri="{FF2B5EF4-FFF2-40B4-BE49-F238E27FC236}">
                <a16:creationId xmlns:a16="http://schemas.microsoft.com/office/drawing/2014/main" id="{EA2FE0FB-930A-4056-8430-A6353A5DA863}"/>
              </a:ext>
            </a:extLst>
          </p:cNvPr>
          <p:cNvSpPr>
            <a:spLocks noGrp="1"/>
          </p:cNvSpPr>
          <p:nvPr>
            <p:ph type="title"/>
          </p:nvPr>
        </p:nvSpPr>
        <p:spPr>
          <a:xfrm>
            <a:off x="762000" y="715961"/>
            <a:ext cx="6477000" cy="1189038"/>
          </a:xfrm>
        </p:spPr>
        <p:txBody>
          <a:bodyPr vert="horz" lIns="91440" tIns="45720" rIns="91440" bIns="45720" rtlCol="0" anchor="t">
            <a:normAutofit/>
          </a:bodyPr>
          <a:lstStyle>
            <a:lvl1pPr>
              <a:defRPr lang="en-US" sz="4000">
                <a:ea typeface="+mn-ea"/>
                <a:cs typeface="+mn-cs"/>
              </a:defRPr>
            </a:lvl1pPr>
          </a:lstStyle>
          <a:p>
            <a:pPr marL="0" lvl="0" indent="0">
              <a:spcBef>
                <a:spcPts val="1000"/>
              </a:spcBef>
              <a:buFont typeface="Arial" panose="020B0604020202020204" pitchFamily="34" charset="0"/>
            </a:pPr>
            <a:r>
              <a:rPr lang="en-US"/>
              <a:t>Click to edit Master title style</a:t>
            </a:r>
            <a:endParaRPr lang="en-US" dirty="0"/>
          </a:p>
        </p:txBody>
      </p:sp>
    </p:spTree>
    <p:extLst>
      <p:ext uri="{BB962C8B-B14F-4D97-AF65-F5344CB8AC3E}">
        <p14:creationId xmlns:p14="http://schemas.microsoft.com/office/powerpoint/2010/main" val="14292812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2" pos="6127">
          <p15:clr>
            <a:srgbClr val="5ACBF0"/>
          </p15:clr>
        </p15:guide>
        <p15:guide id="3" orient="horz" pos="2240" userDrawn="1">
          <p15:clr>
            <a:srgbClr val="5ACBF0"/>
          </p15:clr>
        </p15:guide>
        <p15:guide id="4" orient="horz" pos="2487" userDrawn="1">
          <p15:clr>
            <a:srgbClr val="5ACBF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Right Pattern Content Yellow">
    <p:bg>
      <p:bgPr>
        <a:solidFill>
          <a:schemeClr val="accent3"/>
        </a:solidFill>
        <a:effectLst/>
      </p:bgPr>
    </p:bg>
    <p:spTree>
      <p:nvGrpSpPr>
        <p:cNvPr id="1" name=""/>
        <p:cNvGrpSpPr/>
        <p:nvPr/>
      </p:nvGrpSpPr>
      <p:grpSpPr>
        <a:xfrm>
          <a:off x="0" y="0"/>
          <a:ext cx="0" cy="0"/>
          <a:chOff x="0" y="0"/>
          <a:chExt cx="0" cy="0"/>
        </a:xfrm>
      </p:grpSpPr>
      <p:sp>
        <p:nvSpPr>
          <p:cNvPr id="12" name="Text Placeholder 15">
            <a:extLst>
              <a:ext uri="{FF2B5EF4-FFF2-40B4-BE49-F238E27FC236}">
                <a16:creationId xmlns:a16="http://schemas.microsoft.com/office/drawing/2014/main" id="{E8DBED36-2461-46D0-AF71-79E0064B3758}"/>
              </a:ext>
            </a:extLst>
          </p:cNvPr>
          <p:cNvSpPr>
            <a:spLocks noGrp="1"/>
          </p:cNvSpPr>
          <p:nvPr>
            <p:ph type="body" sz="quarter" idx="11"/>
          </p:nvPr>
        </p:nvSpPr>
        <p:spPr>
          <a:xfrm>
            <a:off x="762000" y="1905000"/>
            <a:ext cx="6477000" cy="3276600"/>
          </a:xfrm>
        </p:spPr>
        <p:txBody>
          <a:bodyPr/>
          <a:lstStyle>
            <a:lvl1pPr marL="0" indent="0">
              <a:buNone/>
              <a:defRPr sz="1800" b="1">
                <a:solidFill>
                  <a:schemeClr val="accent1"/>
                </a:solidFill>
              </a:defRPr>
            </a:lvl1pPr>
            <a:lvl2pPr marL="283464" indent="-283464">
              <a:spcBef>
                <a:spcPts val="1000"/>
              </a:spcBef>
              <a:defRPr sz="1800">
                <a:solidFill>
                  <a:schemeClr val="accent1"/>
                </a:solidFill>
              </a:defRPr>
            </a:lvl2pPr>
          </a:lstStyle>
          <a:p>
            <a:pPr lvl="0"/>
            <a:r>
              <a:rPr lang="en-US"/>
              <a:t>Click to edit Master text styles</a:t>
            </a:r>
          </a:p>
          <a:p>
            <a:pPr lvl="1"/>
            <a:r>
              <a:rPr lang="en-US"/>
              <a:t>Second level</a:t>
            </a:r>
          </a:p>
        </p:txBody>
      </p:sp>
      <p:pic>
        <p:nvPicPr>
          <p:cNvPr id="8" name="Graphic 7" hidden="1">
            <a:extLst>
              <a:ext uri="{FF2B5EF4-FFF2-40B4-BE49-F238E27FC236}">
                <a16:creationId xmlns:a16="http://schemas.microsoft.com/office/drawing/2014/main" id="{606CCDFE-8488-471E-A2E2-3C7504F25FFB}"/>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8633874" y="0"/>
            <a:ext cx="3558126" cy="6858000"/>
          </a:xfrm>
          <a:prstGeom prst="rect">
            <a:avLst/>
          </a:prstGeom>
        </p:spPr>
      </p:pic>
      <p:pic>
        <p:nvPicPr>
          <p:cNvPr id="7" name="Graphic 6">
            <a:extLst>
              <a:ext uri="{FF2B5EF4-FFF2-40B4-BE49-F238E27FC236}">
                <a16:creationId xmlns:a16="http://schemas.microsoft.com/office/drawing/2014/main" id="{9A7A9776-2781-49A6-AD44-CE45C0543F4D}"/>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8382000" y="0"/>
            <a:ext cx="3810000" cy="6858000"/>
          </a:xfrm>
          <a:prstGeom prst="rect">
            <a:avLst/>
          </a:prstGeom>
        </p:spPr>
      </p:pic>
      <p:sp>
        <p:nvSpPr>
          <p:cNvPr id="2" name="Title 1">
            <a:extLst>
              <a:ext uri="{FF2B5EF4-FFF2-40B4-BE49-F238E27FC236}">
                <a16:creationId xmlns:a16="http://schemas.microsoft.com/office/drawing/2014/main" id="{EA2FE0FB-930A-4056-8430-A6353A5DA863}"/>
              </a:ext>
            </a:extLst>
          </p:cNvPr>
          <p:cNvSpPr>
            <a:spLocks noGrp="1"/>
          </p:cNvSpPr>
          <p:nvPr>
            <p:ph type="title"/>
          </p:nvPr>
        </p:nvSpPr>
        <p:spPr>
          <a:xfrm>
            <a:off x="762000" y="715961"/>
            <a:ext cx="6477000" cy="1189038"/>
          </a:xfrm>
        </p:spPr>
        <p:txBody>
          <a:bodyPr vert="horz" lIns="91440" tIns="45720" rIns="91440" bIns="45720" rtlCol="0" anchor="t">
            <a:normAutofit/>
          </a:bodyPr>
          <a:lstStyle>
            <a:lvl1pPr>
              <a:defRPr lang="en-US" sz="4000">
                <a:solidFill>
                  <a:schemeClr val="accent1"/>
                </a:solidFill>
                <a:ea typeface="+mn-ea"/>
                <a:cs typeface="+mn-cs"/>
              </a:defRPr>
            </a:lvl1pPr>
          </a:lstStyle>
          <a:p>
            <a:pPr marL="0" lvl="0" indent="0">
              <a:spcBef>
                <a:spcPts val="1000"/>
              </a:spcBef>
              <a:buFont typeface="Arial" panose="020B0604020202020204" pitchFamily="34" charset="0"/>
            </a:pPr>
            <a:r>
              <a:rPr lang="en-US"/>
              <a:t>Click to edit Master title style</a:t>
            </a:r>
            <a:endParaRPr lang="en-US" dirty="0"/>
          </a:p>
        </p:txBody>
      </p:sp>
    </p:spTree>
    <p:extLst>
      <p:ext uri="{BB962C8B-B14F-4D97-AF65-F5344CB8AC3E}">
        <p14:creationId xmlns:p14="http://schemas.microsoft.com/office/powerpoint/2010/main" val="20024996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2" pos="6127">
          <p15:clr>
            <a:srgbClr val="5ACBF0"/>
          </p15:clr>
        </p15:guide>
        <p15:guide id="3" orient="horz" pos="2240" userDrawn="1">
          <p15:clr>
            <a:srgbClr val="5ACBF0"/>
          </p15:clr>
        </p15:guide>
        <p15:guide id="4" orient="horz" pos="2487" userDrawn="1">
          <p15:clr>
            <a:srgbClr val="5ACBF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Left Pattern Content">
    <p:bg>
      <p:bgPr>
        <a:solidFill>
          <a:schemeClr val="accent2"/>
        </a:solidFill>
        <a:effectLst/>
      </p:bgPr>
    </p:bg>
    <p:spTree>
      <p:nvGrpSpPr>
        <p:cNvPr id="1" name=""/>
        <p:cNvGrpSpPr/>
        <p:nvPr/>
      </p:nvGrpSpPr>
      <p:grpSpPr>
        <a:xfrm>
          <a:off x="0" y="0"/>
          <a:ext cx="0" cy="0"/>
          <a:chOff x="0" y="0"/>
          <a:chExt cx="0" cy="0"/>
        </a:xfrm>
      </p:grpSpPr>
      <p:sp>
        <p:nvSpPr>
          <p:cNvPr id="12" name="Text Placeholder 15">
            <a:extLst>
              <a:ext uri="{FF2B5EF4-FFF2-40B4-BE49-F238E27FC236}">
                <a16:creationId xmlns:a16="http://schemas.microsoft.com/office/drawing/2014/main" id="{E8DBED36-2461-46D0-AF71-79E0064B3758}"/>
              </a:ext>
            </a:extLst>
          </p:cNvPr>
          <p:cNvSpPr>
            <a:spLocks noGrp="1"/>
          </p:cNvSpPr>
          <p:nvPr>
            <p:ph type="body" sz="quarter" idx="11"/>
          </p:nvPr>
        </p:nvSpPr>
        <p:spPr>
          <a:xfrm>
            <a:off x="4533900" y="1905000"/>
            <a:ext cx="6955734" cy="3276600"/>
          </a:xfrm>
        </p:spPr>
        <p:txBody>
          <a:bodyPr/>
          <a:lstStyle>
            <a:lvl1pPr marL="0" indent="0">
              <a:buNone/>
              <a:defRPr sz="1800" b="1">
                <a:solidFill>
                  <a:schemeClr val="tx1"/>
                </a:solidFill>
              </a:defRPr>
            </a:lvl1pPr>
            <a:lvl2pPr marL="283464" indent="-283464">
              <a:spcBef>
                <a:spcPts val="1000"/>
              </a:spcBef>
              <a:defRPr sz="1800">
                <a:solidFill>
                  <a:schemeClr val="tx1"/>
                </a:solidFill>
              </a:defRPr>
            </a:lvl2pPr>
          </a:lstStyle>
          <a:p>
            <a:pPr lvl="0"/>
            <a:r>
              <a:rPr lang="en-US"/>
              <a:t>Click to edit Master text styles</a:t>
            </a:r>
          </a:p>
          <a:p>
            <a:pPr lvl="1"/>
            <a:r>
              <a:rPr lang="en-US"/>
              <a:t>Second level</a:t>
            </a:r>
          </a:p>
        </p:txBody>
      </p:sp>
      <p:pic>
        <p:nvPicPr>
          <p:cNvPr id="13" name="Graphic 12" hidden="1">
            <a:extLst>
              <a:ext uri="{FF2B5EF4-FFF2-40B4-BE49-F238E27FC236}">
                <a16:creationId xmlns:a16="http://schemas.microsoft.com/office/drawing/2014/main" id="{8393C3A4-D09E-47EB-B9F0-C1DDDEB3B18F}"/>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flipH="1">
            <a:off x="0" y="0"/>
            <a:ext cx="3810000" cy="6858000"/>
          </a:xfrm>
          <a:prstGeom prst="rect">
            <a:avLst/>
          </a:prstGeom>
        </p:spPr>
      </p:pic>
      <p:pic>
        <p:nvPicPr>
          <p:cNvPr id="8" name="Graphic 7">
            <a:extLst>
              <a:ext uri="{FF2B5EF4-FFF2-40B4-BE49-F238E27FC236}">
                <a16:creationId xmlns:a16="http://schemas.microsoft.com/office/drawing/2014/main" id="{B829B5F1-1C12-4A1B-A83C-BFE17D26D9C0}"/>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0" y="0"/>
            <a:ext cx="3810000" cy="6858000"/>
          </a:xfrm>
          <a:prstGeom prst="rect">
            <a:avLst/>
          </a:prstGeom>
        </p:spPr>
      </p:pic>
      <p:sp>
        <p:nvSpPr>
          <p:cNvPr id="2" name="Title 1">
            <a:extLst>
              <a:ext uri="{FF2B5EF4-FFF2-40B4-BE49-F238E27FC236}">
                <a16:creationId xmlns:a16="http://schemas.microsoft.com/office/drawing/2014/main" id="{0D62E947-C679-46EB-896A-20E355781CAF}"/>
              </a:ext>
            </a:extLst>
          </p:cNvPr>
          <p:cNvSpPr>
            <a:spLocks noGrp="1"/>
          </p:cNvSpPr>
          <p:nvPr>
            <p:ph type="title"/>
          </p:nvPr>
        </p:nvSpPr>
        <p:spPr>
          <a:xfrm>
            <a:off x="4533898" y="715961"/>
            <a:ext cx="6955735" cy="1189038"/>
          </a:xfrm>
        </p:spPr>
        <p:txBody>
          <a:bodyPr vert="horz" lIns="91440" tIns="45720" rIns="91440" bIns="45720" rtlCol="0" anchor="t">
            <a:normAutofit/>
          </a:bodyPr>
          <a:lstStyle>
            <a:lvl1pPr>
              <a:defRPr lang="en-US" sz="4000" i="0" cap="none" spc="-50" baseline="0">
                <a:ln w="3175">
                  <a:noFill/>
                </a:ln>
                <a:solidFill>
                  <a:schemeClr val="tx1"/>
                </a:solidFill>
                <a:effectLst/>
                <a:ea typeface="+mn-ea"/>
                <a:cs typeface="Segoe UI" pitchFamily="34" charset="0"/>
              </a:defRPr>
            </a:lvl1pPr>
          </a:lstStyle>
          <a:p>
            <a:pPr marL="0" lvl="0" indent="0">
              <a:spcBef>
                <a:spcPts val="1000"/>
              </a:spcBef>
              <a:buFont typeface="Arial" panose="020B0604020202020204" pitchFamily="34" charset="0"/>
            </a:pPr>
            <a:r>
              <a:rPr lang="en-US"/>
              <a:t>Click to edit Master title style</a:t>
            </a:r>
            <a:endParaRPr lang="en-US" dirty="0"/>
          </a:p>
        </p:txBody>
      </p:sp>
    </p:spTree>
    <p:extLst>
      <p:ext uri="{BB962C8B-B14F-4D97-AF65-F5344CB8AC3E}">
        <p14:creationId xmlns:p14="http://schemas.microsoft.com/office/powerpoint/2010/main" val="22041986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2" pos="2856" userDrawn="1">
          <p15:clr>
            <a:srgbClr val="5ACBF0"/>
          </p15:clr>
        </p15:guide>
        <p15:guide id="3" orient="horz" pos="2240" userDrawn="1">
          <p15:clr>
            <a:srgbClr val="5ACBF0"/>
          </p15:clr>
        </p15:guide>
        <p15:guide id="4" orient="horz" pos="2487" userDrawn="1">
          <p15:clr>
            <a:srgbClr val="5ACBF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Left Pattern Content Yellow">
    <p:bg>
      <p:bgPr>
        <a:solidFill>
          <a:schemeClr val="accent3"/>
        </a:solidFill>
        <a:effectLst/>
      </p:bgPr>
    </p:bg>
    <p:spTree>
      <p:nvGrpSpPr>
        <p:cNvPr id="1" name=""/>
        <p:cNvGrpSpPr/>
        <p:nvPr/>
      </p:nvGrpSpPr>
      <p:grpSpPr>
        <a:xfrm>
          <a:off x="0" y="0"/>
          <a:ext cx="0" cy="0"/>
          <a:chOff x="0" y="0"/>
          <a:chExt cx="0" cy="0"/>
        </a:xfrm>
      </p:grpSpPr>
      <p:sp>
        <p:nvSpPr>
          <p:cNvPr id="12" name="Text Placeholder 15">
            <a:extLst>
              <a:ext uri="{FF2B5EF4-FFF2-40B4-BE49-F238E27FC236}">
                <a16:creationId xmlns:a16="http://schemas.microsoft.com/office/drawing/2014/main" id="{E8DBED36-2461-46D0-AF71-79E0064B3758}"/>
              </a:ext>
            </a:extLst>
          </p:cNvPr>
          <p:cNvSpPr>
            <a:spLocks noGrp="1"/>
          </p:cNvSpPr>
          <p:nvPr>
            <p:ph type="body" sz="quarter" idx="11"/>
          </p:nvPr>
        </p:nvSpPr>
        <p:spPr>
          <a:xfrm>
            <a:off x="4533900" y="1905000"/>
            <a:ext cx="6955734" cy="3276600"/>
          </a:xfrm>
        </p:spPr>
        <p:txBody>
          <a:bodyPr/>
          <a:lstStyle>
            <a:lvl1pPr marL="0" indent="0">
              <a:buNone/>
              <a:defRPr sz="1800" b="1">
                <a:solidFill>
                  <a:schemeClr val="accent1"/>
                </a:solidFill>
              </a:defRPr>
            </a:lvl1pPr>
            <a:lvl2pPr marL="283464" indent="-283464">
              <a:spcBef>
                <a:spcPts val="1000"/>
              </a:spcBef>
              <a:defRPr sz="1800">
                <a:solidFill>
                  <a:schemeClr val="accent1"/>
                </a:solidFill>
              </a:defRPr>
            </a:lvl2pPr>
          </a:lstStyle>
          <a:p>
            <a:pPr lvl="0"/>
            <a:r>
              <a:rPr lang="en-US"/>
              <a:t>Click to edit Master text styles</a:t>
            </a:r>
          </a:p>
          <a:p>
            <a:pPr lvl="1"/>
            <a:r>
              <a:rPr lang="en-US"/>
              <a:t>Second level</a:t>
            </a:r>
          </a:p>
        </p:txBody>
      </p:sp>
      <p:pic>
        <p:nvPicPr>
          <p:cNvPr id="13" name="Graphic 12" hidden="1">
            <a:extLst>
              <a:ext uri="{FF2B5EF4-FFF2-40B4-BE49-F238E27FC236}">
                <a16:creationId xmlns:a16="http://schemas.microsoft.com/office/drawing/2014/main" id="{8393C3A4-D09E-47EB-B9F0-C1DDDEB3B18F}"/>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flipH="1">
            <a:off x="0" y="0"/>
            <a:ext cx="3810000" cy="6858000"/>
          </a:xfrm>
          <a:prstGeom prst="rect">
            <a:avLst/>
          </a:prstGeom>
        </p:spPr>
      </p:pic>
      <p:pic>
        <p:nvPicPr>
          <p:cNvPr id="8" name="Graphic 7">
            <a:extLst>
              <a:ext uri="{FF2B5EF4-FFF2-40B4-BE49-F238E27FC236}">
                <a16:creationId xmlns:a16="http://schemas.microsoft.com/office/drawing/2014/main" id="{B829B5F1-1C12-4A1B-A83C-BFE17D26D9C0}"/>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0" y="0"/>
            <a:ext cx="3810000" cy="6858000"/>
          </a:xfrm>
          <a:prstGeom prst="rect">
            <a:avLst/>
          </a:prstGeom>
        </p:spPr>
      </p:pic>
      <p:sp>
        <p:nvSpPr>
          <p:cNvPr id="2" name="Title 1">
            <a:extLst>
              <a:ext uri="{FF2B5EF4-FFF2-40B4-BE49-F238E27FC236}">
                <a16:creationId xmlns:a16="http://schemas.microsoft.com/office/drawing/2014/main" id="{0D62E947-C679-46EB-896A-20E355781CAF}"/>
              </a:ext>
            </a:extLst>
          </p:cNvPr>
          <p:cNvSpPr>
            <a:spLocks noGrp="1"/>
          </p:cNvSpPr>
          <p:nvPr>
            <p:ph type="title"/>
          </p:nvPr>
        </p:nvSpPr>
        <p:spPr>
          <a:xfrm>
            <a:off x="4533898" y="715961"/>
            <a:ext cx="6955735" cy="1189038"/>
          </a:xfrm>
        </p:spPr>
        <p:txBody>
          <a:bodyPr vert="horz" lIns="91440" tIns="45720" rIns="91440" bIns="45720" rtlCol="0" anchor="t">
            <a:normAutofit/>
          </a:bodyPr>
          <a:lstStyle>
            <a:lvl1pPr>
              <a:defRPr lang="en-US" sz="4000" i="0" cap="none" spc="-50" baseline="0">
                <a:ln w="3175">
                  <a:noFill/>
                </a:ln>
                <a:solidFill>
                  <a:schemeClr val="accent1"/>
                </a:solidFill>
                <a:effectLst/>
                <a:ea typeface="+mn-ea"/>
                <a:cs typeface="Segoe UI" pitchFamily="34" charset="0"/>
              </a:defRPr>
            </a:lvl1pPr>
          </a:lstStyle>
          <a:p>
            <a:pPr marL="0" lvl="0" indent="0">
              <a:spcBef>
                <a:spcPts val="1000"/>
              </a:spcBef>
              <a:buFont typeface="Arial" panose="020B0604020202020204" pitchFamily="34" charset="0"/>
            </a:pPr>
            <a:r>
              <a:rPr lang="en-US"/>
              <a:t>Click to edit Master title style</a:t>
            </a:r>
            <a:endParaRPr lang="en-US" dirty="0"/>
          </a:p>
        </p:txBody>
      </p:sp>
    </p:spTree>
    <p:extLst>
      <p:ext uri="{BB962C8B-B14F-4D97-AF65-F5344CB8AC3E}">
        <p14:creationId xmlns:p14="http://schemas.microsoft.com/office/powerpoint/2010/main" val="7531999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2" pos="2856" userDrawn="1">
          <p15:clr>
            <a:srgbClr val="5ACBF0"/>
          </p15:clr>
        </p15:guide>
        <p15:guide id="3" orient="horz" pos="2240" userDrawn="1">
          <p15:clr>
            <a:srgbClr val="5ACBF0"/>
          </p15:clr>
        </p15:guide>
        <p15:guide id="4" orient="horz" pos="2487" userDrawn="1">
          <p15:clr>
            <a:srgbClr val="5ACBF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onfetti Content Purple">
    <p:bg>
      <p:bgPr>
        <a:solidFill>
          <a:schemeClr val="accent1"/>
        </a:solidFill>
        <a:effectLst/>
      </p:bgPr>
    </p:bg>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3D9303A2-B30A-054C-B809-053B909E125F}"/>
              </a:ext>
            </a:extLst>
          </p:cNvPr>
          <p:cNvSpPr>
            <a:spLocks noGrp="1"/>
          </p:cNvSpPr>
          <p:nvPr>
            <p:ph type="title" hasCustomPrompt="1"/>
          </p:nvPr>
        </p:nvSpPr>
        <p:spPr>
          <a:xfrm>
            <a:off x="1525301" y="1975104"/>
            <a:ext cx="9141397" cy="615553"/>
          </a:xfrm>
          <a:noFill/>
        </p:spPr>
        <p:txBody>
          <a:bodyPr wrap="square" lIns="0" tIns="0" rIns="0" bIns="0" anchor="b" anchorCtr="0">
            <a:spAutoFit/>
          </a:bodyPr>
          <a:lstStyle>
            <a:lvl1pPr algn="ctr" defTabSz="932742" rtl="0" eaLnBrk="1" latinLnBrk="0" hangingPunct="1">
              <a:lnSpc>
                <a:spcPct val="100000"/>
              </a:lnSpc>
              <a:spcBef>
                <a:spcPct val="0"/>
              </a:spcBef>
              <a:buNone/>
              <a:defRPr lang="en-US" sz="4000" b="1" i="0" kern="1200" cap="none" spc="-50" baseline="0" dirty="0">
                <a:ln w="3175">
                  <a:noFill/>
                </a:ln>
                <a:solidFill>
                  <a:schemeClr val="accent3"/>
                </a:solidFill>
                <a:effectLst/>
                <a:latin typeface="+mn-lt"/>
                <a:ea typeface="+mn-ea"/>
                <a:cs typeface="Segoe UI" pitchFamily="34" charset="0"/>
              </a:defRPr>
            </a:lvl1pPr>
          </a:lstStyle>
          <a:p>
            <a:r>
              <a:rPr lang="en-US" dirty="0"/>
              <a:t>Section title with border</a:t>
            </a:r>
          </a:p>
        </p:txBody>
      </p:sp>
      <p:sp>
        <p:nvSpPr>
          <p:cNvPr id="6" name="Text Placeholder 4">
            <a:extLst>
              <a:ext uri="{FF2B5EF4-FFF2-40B4-BE49-F238E27FC236}">
                <a16:creationId xmlns:a16="http://schemas.microsoft.com/office/drawing/2014/main" id="{10F58DD1-3970-D84D-8040-EF33B0971D59}"/>
              </a:ext>
            </a:extLst>
          </p:cNvPr>
          <p:cNvSpPr>
            <a:spLocks noGrp="1"/>
          </p:cNvSpPr>
          <p:nvPr>
            <p:ph type="body" sz="quarter" idx="12" hasCustomPrompt="1"/>
          </p:nvPr>
        </p:nvSpPr>
        <p:spPr>
          <a:xfrm>
            <a:off x="2196307" y="3260705"/>
            <a:ext cx="7799387" cy="1534757"/>
          </a:xfrm>
          <a:prstGeom prst="rect">
            <a:avLst/>
          </a:prstGeom>
          <a:noFill/>
        </p:spPr>
        <p:txBody>
          <a:bodyPr wrap="square" lIns="0" tIns="0" rIns="0" bIns="0">
            <a:noAutofit/>
          </a:bodyPr>
          <a:lstStyle>
            <a:lvl1pPr marL="0" indent="0" algn="ctr">
              <a:spcBef>
                <a:spcPts val="0"/>
              </a:spcBef>
              <a:spcAft>
                <a:spcPts val="0"/>
              </a:spcAft>
              <a:buFont typeface="Arial" panose="020B0604020202020204" pitchFamily="34" charset="0"/>
              <a:buNone/>
              <a:defRPr lang="en-US" sz="1800" kern="1200" dirty="0">
                <a:solidFill>
                  <a:schemeClr val="tx1"/>
                </a:solidFill>
                <a:latin typeface="+mn-lt"/>
                <a:ea typeface="+mn-ea"/>
                <a:cs typeface="+mn-cs"/>
              </a:defRPr>
            </a:lvl1pPr>
          </a:lstStyle>
          <a:p>
            <a:pPr lvl="0"/>
            <a:r>
              <a:rPr lang="en-US" dirty="0"/>
              <a:t>Insert content here</a:t>
            </a:r>
          </a:p>
        </p:txBody>
      </p:sp>
      <p:pic>
        <p:nvPicPr>
          <p:cNvPr id="3" name="Graphic 2">
            <a:extLst>
              <a:ext uri="{FF2B5EF4-FFF2-40B4-BE49-F238E27FC236}">
                <a16:creationId xmlns:a16="http://schemas.microsoft.com/office/drawing/2014/main" id="{EEE98737-74D2-46C7-8655-74871A420396}"/>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0" y="131248"/>
            <a:ext cx="12192000" cy="428625"/>
          </a:xfrm>
          <a:prstGeom prst="rect">
            <a:avLst/>
          </a:prstGeom>
        </p:spPr>
      </p:pic>
      <p:pic>
        <p:nvPicPr>
          <p:cNvPr id="4" name="Graphic 3">
            <a:extLst>
              <a:ext uri="{FF2B5EF4-FFF2-40B4-BE49-F238E27FC236}">
                <a16:creationId xmlns:a16="http://schemas.microsoft.com/office/drawing/2014/main" id="{7146B861-BC3C-4898-95DE-944AB08755D4}"/>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0" y="6340659"/>
            <a:ext cx="12192000" cy="428625"/>
          </a:xfrm>
          <a:prstGeom prst="rect">
            <a:avLst/>
          </a:prstGeom>
        </p:spPr>
      </p:pic>
    </p:spTree>
    <p:extLst>
      <p:ext uri="{BB962C8B-B14F-4D97-AF65-F5344CB8AC3E}">
        <p14:creationId xmlns:p14="http://schemas.microsoft.com/office/powerpoint/2010/main" val="28426441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4104" userDrawn="1">
          <p15:clr>
            <a:srgbClr val="FBAE40"/>
          </p15:clr>
        </p15:guide>
        <p15:guide id="2" pos="6127">
          <p15:clr>
            <a:srgbClr val="5ACBF0"/>
          </p15:clr>
        </p15:guide>
        <p15:guide id="3" orient="horz" pos="216" userDrawn="1">
          <p15:clr>
            <a:srgbClr val="5ACBF0"/>
          </p15:clr>
        </p15:guide>
        <p15:guide id="4" orient="horz" pos="1560" userDrawn="1">
          <p15:clr>
            <a:srgbClr val="5ACBF0"/>
          </p15:clr>
        </p15:guide>
        <p15:guide id="5" orient="horz" pos="3936" userDrawn="1">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onfetti Content Blue">
    <p:bg>
      <p:bgPr>
        <a:solidFill>
          <a:schemeClr val="accent2"/>
        </a:solidFill>
        <a:effectLst/>
      </p:bgPr>
    </p:bg>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3D9303A2-B30A-054C-B809-053B909E125F}"/>
              </a:ext>
            </a:extLst>
          </p:cNvPr>
          <p:cNvSpPr>
            <a:spLocks noGrp="1"/>
          </p:cNvSpPr>
          <p:nvPr>
            <p:ph type="title" hasCustomPrompt="1"/>
          </p:nvPr>
        </p:nvSpPr>
        <p:spPr>
          <a:xfrm>
            <a:off x="1525301" y="1975104"/>
            <a:ext cx="9141397" cy="615553"/>
          </a:xfrm>
          <a:noFill/>
        </p:spPr>
        <p:txBody>
          <a:bodyPr wrap="square" lIns="0" tIns="0" rIns="0" bIns="0" anchor="b" anchorCtr="0">
            <a:spAutoFit/>
          </a:bodyPr>
          <a:lstStyle>
            <a:lvl1pPr algn="ctr" defTabSz="932742" rtl="0" eaLnBrk="1" latinLnBrk="0" hangingPunct="1">
              <a:lnSpc>
                <a:spcPct val="100000"/>
              </a:lnSpc>
              <a:spcBef>
                <a:spcPct val="0"/>
              </a:spcBef>
              <a:buNone/>
              <a:defRPr lang="en-US" sz="4000" b="1" i="0" kern="1200" cap="none" spc="-50" baseline="0" dirty="0">
                <a:ln w="3175">
                  <a:noFill/>
                </a:ln>
                <a:solidFill>
                  <a:schemeClr val="tx1"/>
                </a:solidFill>
                <a:effectLst/>
                <a:latin typeface="+mn-lt"/>
                <a:ea typeface="+mn-ea"/>
                <a:cs typeface="Segoe UI" pitchFamily="34" charset="0"/>
              </a:defRPr>
            </a:lvl1pPr>
          </a:lstStyle>
          <a:p>
            <a:r>
              <a:rPr lang="en-US" dirty="0"/>
              <a:t>Section title with border</a:t>
            </a:r>
          </a:p>
        </p:txBody>
      </p:sp>
      <p:sp>
        <p:nvSpPr>
          <p:cNvPr id="6" name="Text Placeholder 4">
            <a:extLst>
              <a:ext uri="{FF2B5EF4-FFF2-40B4-BE49-F238E27FC236}">
                <a16:creationId xmlns:a16="http://schemas.microsoft.com/office/drawing/2014/main" id="{10F58DD1-3970-D84D-8040-EF33B0971D59}"/>
              </a:ext>
            </a:extLst>
          </p:cNvPr>
          <p:cNvSpPr>
            <a:spLocks noGrp="1"/>
          </p:cNvSpPr>
          <p:nvPr>
            <p:ph type="body" sz="quarter" idx="12" hasCustomPrompt="1"/>
          </p:nvPr>
        </p:nvSpPr>
        <p:spPr>
          <a:xfrm>
            <a:off x="2196307" y="3260705"/>
            <a:ext cx="7799387" cy="1534757"/>
          </a:xfrm>
          <a:prstGeom prst="rect">
            <a:avLst/>
          </a:prstGeom>
          <a:noFill/>
        </p:spPr>
        <p:txBody>
          <a:bodyPr wrap="square" lIns="0" tIns="0" rIns="0" bIns="0">
            <a:noAutofit/>
          </a:bodyPr>
          <a:lstStyle>
            <a:lvl1pPr marL="0" indent="0" algn="ctr">
              <a:spcBef>
                <a:spcPts val="0"/>
              </a:spcBef>
              <a:spcAft>
                <a:spcPts val="0"/>
              </a:spcAft>
              <a:buFont typeface="Arial" panose="020B0604020202020204" pitchFamily="34" charset="0"/>
              <a:buNone/>
              <a:defRPr lang="en-US" sz="1800" kern="1200" dirty="0">
                <a:solidFill>
                  <a:schemeClr val="tx1"/>
                </a:solidFill>
                <a:latin typeface="+mn-lt"/>
                <a:ea typeface="+mn-ea"/>
                <a:cs typeface="+mn-cs"/>
              </a:defRPr>
            </a:lvl1pPr>
          </a:lstStyle>
          <a:p>
            <a:pPr lvl="0"/>
            <a:r>
              <a:rPr lang="en-US"/>
              <a:t>Insert content here</a:t>
            </a:r>
          </a:p>
        </p:txBody>
      </p:sp>
      <p:pic>
        <p:nvPicPr>
          <p:cNvPr id="3" name="Graphic 2">
            <a:extLst>
              <a:ext uri="{FF2B5EF4-FFF2-40B4-BE49-F238E27FC236}">
                <a16:creationId xmlns:a16="http://schemas.microsoft.com/office/drawing/2014/main" id="{B4FBE5B2-2D6A-4DC6-9944-CF3D7EC50A40}"/>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0" y="131248"/>
            <a:ext cx="12192000" cy="428625"/>
          </a:xfrm>
          <a:prstGeom prst="rect">
            <a:avLst/>
          </a:prstGeom>
        </p:spPr>
      </p:pic>
      <p:pic>
        <p:nvPicPr>
          <p:cNvPr id="8" name="Graphic 7">
            <a:extLst>
              <a:ext uri="{FF2B5EF4-FFF2-40B4-BE49-F238E27FC236}">
                <a16:creationId xmlns:a16="http://schemas.microsoft.com/office/drawing/2014/main" id="{B9407BD0-C2EE-44A7-8749-433953FD1FD4}"/>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0" y="6340659"/>
            <a:ext cx="12192000" cy="428625"/>
          </a:xfrm>
          <a:prstGeom prst="rect">
            <a:avLst/>
          </a:prstGeom>
        </p:spPr>
      </p:pic>
    </p:spTree>
    <p:extLst>
      <p:ext uri="{BB962C8B-B14F-4D97-AF65-F5344CB8AC3E}">
        <p14:creationId xmlns:p14="http://schemas.microsoft.com/office/powerpoint/2010/main" val="37010566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384" userDrawn="1">
          <p15:clr>
            <a:srgbClr val="FBAE40"/>
          </p15:clr>
        </p15:guide>
        <p15:guide id="2" pos="6127">
          <p15:clr>
            <a:srgbClr val="5ACBF0"/>
          </p15:clr>
        </p15:guide>
        <p15:guide id="3" orient="horz" pos="216" userDrawn="1">
          <p15:clr>
            <a:srgbClr val="5ACBF0"/>
          </p15:clr>
        </p15:guide>
        <p15:guide id="4" orient="horz" pos="4128" userDrawn="1">
          <p15:clr>
            <a:srgbClr val="5ACBF0"/>
          </p15:clr>
        </p15:guide>
        <p15:guide id="5" orient="horz" pos="3936" userDrawn="1">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Bottom Pattern Black">
    <p:bg>
      <p:bgPr>
        <a:solidFill>
          <a:schemeClr val="accent1"/>
        </a:solidFill>
        <a:effectLst/>
      </p:bgPr>
    </p:bg>
    <p:spTree>
      <p:nvGrpSpPr>
        <p:cNvPr id="1" name=""/>
        <p:cNvGrpSpPr/>
        <p:nvPr/>
      </p:nvGrpSpPr>
      <p:grpSpPr>
        <a:xfrm>
          <a:off x="0" y="0"/>
          <a:ext cx="0" cy="0"/>
          <a:chOff x="0" y="0"/>
          <a:chExt cx="0" cy="0"/>
        </a:xfrm>
      </p:grpSpPr>
      <p:sp>
        <p:nvSpPr>
          <p:cNvPr id="14" name="Text Placeholder 4">
            <a:extLst>
              <a:ext uri="{FF2B5EF4-FFF2-40B4-BE49-F238E27FC236}">
                <a16:creationId xmlns:a16="http://schemas.microsoft.com/office/drawing/2014/main" id="{1EEF53A4-35A6-4E43-B220-67DA381C5910}"/>
              </a:ext>
            </a:extLst>
          </p:cNvPr>
          <p:cNvSpPr>
            <a:spLocks noGrp="1"/>
          </p:cNvSpPr>
          <p:nvPr>
            <p:ph type="body" sz="quarter" idx="12" hasCustomPrompt="1"/>
          </p:nvPr>
        </p:nvSpPr>
        <p:spPr>
          <a:xfrm>
            <a:off x="2196307" y="3260705"/>
            <a:ext cx="7799387" cy="1534757"/>
          </a:xfrm>
          <a:prstGeom prst="rect">
            <a:avLst/>
          </a:prstGeom>
          <a:noFill/>
        </p:spPr>
        <p:txBody>
          <a:bodyPr wrap="square" lIns="0" tIns="0" rIns="0" bIns="0">
            <a:noAutofit/>
          </a:bodyPr>
          <a:lstStyle>
            <a:lvl1pPr marL="0" indent="0" algn="ctr">
              <a:spcBef>
                <a:spcPts val="0"/>
              </a:spcBef>
              <a:spcAft>
                <a:spcPts val="0"/>
              </a:spcAft>
              <a:buFont typeface="Arial" panose="020B0604020202020204" pitchFamily="34" charset="0"/>
              <a:buNone/>
              <a:defRPr lang="en-US" sz="1800" kern="1200" dirty="0">
                <a:solidFill>
                  <a:schemeClr val="tx1"/>
                </a:solidFill>
                <a:latin typeface="+mn-lt"/>
                <a:ea typeface="+mn-ea"/>
                <a:cs typeface="+mn-cs"/>
              </a:defRPr>
            </a:lvl1pPr>
          </a:lstStyle>
          <a:p>
            <a:pPr lvl="0"/>
            <a:r>
              <a:rPr lang="en-US"/>
              <a:t>Insert content here</a:t>
            </a:r>
          </a:p>
        </p:txBody>
      </p:sp>
      <p:sp>
        <p:nvSpPr>
          <p:cNvPr id="5" name="Title 1">
            <a:extLst>
              <a:ext uri="{FF2B5EF4-FFF2-40B4-BE49-F238E27FC236}">
                <a16:creationId xmlns:a16="http://schemas.microsoft.com/office/drawing/2014/main" id="{07724906-4405-47F4-B533-7291B003B0A2}"/>
              </a:ext>
            </a:extLst>
          </p:cNvPr>
          <p:cNvSpPr>
            <a:spLocks noGrp="1"/>
          </p:cNvSpPr>
          <p:nvPr>
            <p:ph type="title" hasCustomPrompt="1"/>
          </p:nvPr>
        </p:nvSpPr>
        <p:spPr>
          <a:xfrm>
            <a:off x="1525301" y="1975104"/>
            <a:ext cx="9141397" cy="615553"/>
          </a:xfrm>
          <a:noFill/>
        </p:spPr>
        <p:txBody>
          <a:bodyPr wrap="square" lIns="0" tIns="0" rIns="0" bIns="0" anchor="b" anchorCtr="0">
            <a:spAutoFit/>
          </a:bodyPr>
          <a:lstStyle>
            <a:lvl1pPr algn="ctr" defTabSz="932742" rtl="0" eaLnBrk="1" latinLnBrk="0" hangingPunct="1">
              <a:lnSpc>
                <a:spcPct val="100000"/>
              </a:lnSpc>
              <a:spcBef>
                <a:spcPct val="0"/>
              </a:spcBef>
              <a:buNone/>
              <a:defRPr lang="en-US" sz="4000" b="1" i="0" kern="1200" cap="none" spc="-50" baseline="0" dirty="0">
                <a:ln w="3175">
                  <a:noFill/>
                </a:ln>
                <a:solidFill>
                  <a:schemeClr val="tx1"/>
                </a:solidFill>
                <a:effectLst/>
                <a:latin typeface="+mn-lt"/>
                <a:ea typeface="+mn-ea"/>
                <a:cs typeface="Segoe UI" pitchFamily="34" charset="0"/>
              </a:defRPr>
            </a:lvl1pPr>
          </a:lstStyle>
          <a:p>
            <a:r>
              <a:rPr lang="en-US" dirty="0"/>
              <a:t>Insert Text Here</a:t>
            </a:r>
          </a:p>
        </p:txBody>
      </p:sp>
      <p:pic>
        <p:nvPicPr>
          <p:cNvPr id="6" name="Graphic 5" hidden="1">
            <a:extLst>
              <a:ext uri="{FF2B5EF4-FFF2-40B4-BE49-F238E27FC236}">
                <a16:creationId xmlns:a16="http://schemas.microsoft.com/office/drawing/2014/main" id="{1979441F-BDF5-41C8-933A-7E284F67033B}"/>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0" y="5852905"/>
            <a:ext cx="12192000" cy="857250"/>
          </a:xfrm>
          <a:prstGeom prst="rect">
            <a:avLst/>
          </a:prstGeom>
        </p:spPr>
      </p:pic>
      <p:pic>
        <p:nvPicPr>
          <p:cNvPr id="2" name="Graphic 1">
            <a:extLst>
              <a:ext uri="{FF2B5EF4-FFF2-40B4-BE49-F238E27FC236}">
                <a16:creationId xmlns:a16="http://schemas.microsoft.com/office/drawing/2014/main" id="{E4C7544D-BD57-4504-AC5A-951E353C248D}"/>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0" y="5833855"/>
            <a:ext cx="12192000" cy="876300"/>
          </a:xfrm>
          <a:prstGeom prst="rect">
            <a:avLst/>
          </a:prstGeom>
        </p:spPr>
      </p:pic>
    </p:spTree>
    <p:extLst>
      <p:ext uri="{BB962C8B-B14F-4D97-AF65-F5344CB8AC3E}">
        <p14:creationId xmlns:p14="http://schemas.microsoft.com/office/powerpoint/2010/main" val="2418781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Bottom Pattern White">
    <p:bg>
      <p:bgPr>
        <a:solidFill>
          <a:schemeClr val="accent1"/>
        </a:solidFill>
        <a:effectLst/>
      </p:bgPr>
    </p:bg>
    <p:spTree>
      <p:nvGrpSpPr>
        <p:cNvPr id="1" name=""/>
        <p:cNvGrpSpPr/>
        <p:nvPr/>
      </p:nvGrpSpPr>
      <p:grpSpPr>
        <a:xfrm>
          <a:off x="0" y="0"/>
          <a:ext cx="0" cy="0"/>
          <a:chOff x="0" y="0"/>
          <a:chExt cx="0" cy="0"/>
        </a:xfrm>
      </p:grpSpPr>
      <p:sp>
        <p:nvSpPr>
          <p:cNvPr id="13" name="Title 1">
            <a:extLst>
              <a:ext uri="{FF2B5EF4-FFF2-40B4-BE49-F238E27FC236}">
                <a16:creationId xmlns:a16="http://schemas.microsoft.com/office/drawing/2014/main" id="{BC00585D-E155-409A-899A-29BDF4E57FD3}"/>
              </a:ext>
            </a:extLst>
          </p:cNvPr>
          <p:cNvSpPr>
            <a:spLocks noGrp="1"/>
          </p:cNvSpPr>
          <p:nvPr>
            <p:ph type="title" hasCustomPrompt="1"/>
          </p:nvPr>
        </p:nvSpPr>
        <p:spPr>
          <a:xfrm>
            <a:off x="762000" y="716577"/>
            <a:ext cx="10668000" cy="615553"/>
          </a:xfrm>
          <a:noFill/>
        </p:spPr>
        <p:txBody>
          <a:bodyPr wrap="square" lIns="0" tIns="0" rIns="0" bIns="0" anchor="b" anchorCtr="0">
            <a:spAutoFit/>
          </a:bodyPr>
          <a:lstStyle>
            <a:lvl1pPr algn="l" defTabSz="932742" rtl="0" eaLnBrk="1" latinLnBrk="0" hangingPunct="1">
              <a:lnSpc>
                <a:spcPct val="100000"/>
              </a:lnSpc>
              <a:spcBef>
                <a:spcPct val="0"/>
              </a:spcBef>
              <a:buNone/>
              <a:defRPr lang="en-US" sz="4000" b="1" i="0" kern="1200" cap="none" spc="-50" baseline="0" dirty="0">
                <a:ln w="3175">
                  <a:noFill/>
                </a:ln>
                <a:solidFill>
                  <a:schemeClr val="accent3"/>
                </a:solidFill>
                <a:effectLst/>
                <a:latin typeface="+mj-lt"/>
                <a:ea typeface="+mn-ea"/>
                <a:cs typeface="Segoe UI" pitchFamily="34" charset="0"/>
              </a:defRPr>
            </a:lvl1pPr>
          </a:lstStyle>
          <a:p>
            <a:r>
              <a:rPr lang="en-US" dirty="0"/>
              <a:t>Insert text here</a:t>
            </a:r>
          </a:p>
        </p:txBody>
      </p:sp>
      <p:sp>
        <p:nvSpPr>
          <p:cNvPr id="5" name="Text Placeholder 4">
            <a:extLst>
              <a:ext uri="{FF2B5EF4-FFF2-40B4-BE49-F238E27FC236}">
                <a16:creationId xmlns:a16="http://schemas.microsoft.com/office/drawing/2014/main" id="{2D944D9B-AA15-4DB5-AE58-0FA514F6FE87}"/>
              </a:ext>
            </a:extLst>
          </p:cNvPr>
          <p:cNvSpPr>
            <a:spLocks noGrp="1"/>
          </p:cNvSpPr>
          <p:nvPr>
            <p:ph type="body" sz="quarter" idx="13" hasCustomPrompt="1"/>
          </p:nvPr>
        </p:nvSpPr>
        <p:spPr>
          <a:xfrm>
            <a:off x="762000" y="1790699"/>
            <a:ext cx="10668000" cy="685800"/>
          </a:xfrm>
          <a:prstGeom prst="rect">
            <a:avLst/>
          </a:prstGeom>
          <a:noFill/>
        </p:spPr>
        <p:txBody>
          <a:bodyPr wrap="square" lIns="0" tIns="0" rIns="0" bIns="0">
            <a:noAutofit/>
          </a:bodyPr>
          <a:lstStyle>
            <a:lvl1pPr marL="0" indent="0" algn="l">
              <a:spcBef>
                <a:spcPts val="0"/>
              </a:spcBef>
              <a:spcAft>
                <a:spcPts val="0"/>
              </a:spcAft>
              <a:buFont typeface="Arial" panose="020B0604020202020204" pitchFamily="34" charset="0"/>
              <a:buNone/>
              <a:defRPr lang="en-US" sz="1800" kern="1200" dirty="0">
                <a:solidFill>
                  <a:schemeClr val="tx1"/>
                </a:solidFill>
                <a:latin typeface="+mn-lt"/>
                <a:ea typeface="+mn-ea"/>
                <a:cs typeface="+mn-cs"/>
              </a:defRPr>
            </a:lvl1pPr>
          </a:lstStyle>
          <a:p>
            <a:pPr lvl="0"/>
            <a:r>
              <a:rPr lang="en-US"/>
              <a:t>Insert content here</a:t>
            </a:r>
          </a:p>
        </p:txBody>
      </p:sp>
      <p:pic>
        <p:nvPicPr>
          <p:cNvPr id="12" name="Graphic 11">
            <a:extLst>
              <a:ext uri="{FF2B5EF4-FFF2-40B4-BE49-F238E27FC236}">
                <a16:creationId xmlns:a16="http://schemas.microsoft.com/office/drawing/2014/main" id="{9066358F-3531-4B96-B041-02BD184014A9}"/>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0" y="5833855"/>
            <a:ext cx="12192000" cy="876300"/>
          </a:xfrm>
          <a:prstGeom prst="rect">
            <a:avLst/>
          </a:prstGeom>
        </p:spPr>
      </p:pic>
    </p:spTree>
    <p:extLst>
      <p:ext uri="{BB962C8B-B14F-4D97-AF65-F5344CB8AC3E}">
        <p14:creationId xmlns:p14="http://schemas.microsoft.com/office/powerpoint/2010/main" val="164420417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Smart Art">
    <p:bg>
      <p:bgPr>
        <a:solidFill>
          <a:schemeClr val="accent2"/>
        </a:solidFill>
        <a:effectLst/>
      </p:bgPr>
    </p:bg>
    <p:spTree>
      <p:nvGrpSpPr>
        <p:cNvPr id="1" name=""/>
        <p:cNvGrpSpPr/>
        <p:nvPr/>
      </p:nvGrpSpPr>
      <p:grpSpPr>
        <a:xfrm>
          <a:off x="0" y="0"/>
          <a:ext cx="0" cy="0"/>
          <a:chOff x="0" y="0"/>
          <a:chExt cx="0" cy="0"/>
        </a:xfrm>
      </p:grpSpPr>
      <p:sp>
        <p:nvSpPr>
          <p:cNvPr id="19" name="Text Placeholder 4">
            <a:extLst>
              <a:ext uri="{FF2B5EF4-FFF2-40B4-BE49-F238E27FC236}">
                <a16:creationId xmlns:a16="http://schemas.microsoft.com/office/drawing/2014/main" id="{3E65ED86-A26C-479A-8393-0BFDCBCD43F2}"/>
              </a:ext>
            </a:extLst>
          </p:cNvPr>
          <p:cNvSpPr>
            <a:spLocks noGrp="1"/>
          </p:cNvSpPr>
          <p:nvPr>
            <p:ph type="body" sz="quarter" idx="13" hasCustomPrompt="1"/>
          </p:nvPr>
        </p:nvSpPr>
        <p:spPr>
          <a:xfrm>
            <a:off x="762000" y="1783952"/>
            <a:ext cx="10668000" cy="1111648"/>
          </a:xfrm>
          <a:prstGeom prst="rect">
            <a:avLst/>
          </a:prstGeom>
          <a:noFill/>
        </p:spPr>
        <p:txBody>
          <a:bodyPr wrap="square" lIns="0" tIns="0" rIns="0" bIns="0">
            <a:noAutofit/>
          </a:bodyPr>
          <a:lstStyle>
            <a:lvl1pPr marL="0" indent="0" algn="l">
              <a:spcBef>
                <a:spcPts val="0"/>
              </a:spcBef>
              <a:spcAft>
                <a:spcPts val="0"/>
              </a:spcAft>
              <a:buFont typeface="Arial" panose="020B0604020202020204" pitchFamily="34" charset="0"/>
              <a:buNone/>
              <a:defRPr lang="en-US" sz="1800" kern="1200" dirty="0">
                <a:solidFill>
                  <a:schemeClr val="tx1"/>
                </a:solidFill>
                <a:latin typeface="+mn-lt"/>
                <a:ea typeface="+mn-ea"/>
                <a:cs typeface="+mn-cs"/>
              </a:defRPr>
            </a:lvl1pPr>
          </a:lstStyle>
          <a:p>
            <a:pPr lvl="0"/>
            <a:r>
              <a:rPr lang="en-US"/>
              <a:t>Insert content here</a:t>
            </a:r>
          </a:p>
        </p:txBody>
      </p:sp>
      <p:sp>
        <p:nvSpPr>
          <p:cNvPr id="2" name="Title 1">
            <a:extLst>
              <a:ext uri="{FF2B5EF4-FFF2-40B4-BE49-F238E27FC236}">
                <a16:creationId xmlns:a16="http://schemas.microsoft.com/office/drawing/2014/main" id="{A07E4664-9EEE-4A2F-B223-5F295C6BFB16}"/>
              </a:ext>
            </a:extLst>
          </p:cNvPr>
          <p:cNvSpPr>
            <a:spLocks noGrp="1"/>
          </p:cNvSpPr>
          <p:nvPr>
            <p:ph type="title"/>
          </p:nvPr>
        </p:nvSpPr>
        <p:spPr>
          <a:xfrm>
            <a:off x="761999" y="715964"/>
            <a:ext cx="10667999" cy="646332"/>
          </a:xfrm>
        </p:spPr>
        <p:txBody>
          <a:bodyPr vert="horz" lIns="0" tIns="45720" rIns="91440" bIns="45720" rtlCol="0">
            <a:normAutofit/>
          </a:bodyPr>
          <a:lstStyle>
            <a:lvl1pPr>
              <a:defRPr lang="en-US" sz="4000" dirty="0">
                <a:solidFill>
                  <a:schemeClr val="accent3"/>
                </a:solidFill>
                <a:latin typeface="+mj-lt"/>
                <a:ea typeface="+mn-ea"/>
                <a:cs typeface="+mn-cs"/>
              </a:defRPr>
            </a:lvl1pPr>
          </a:lstStyle>
          <a:p>
            <a:pPr marL="0" lvl="0" indent="0">
              <a:spcBef>
                <a:spcPts val="1000"/>
              </a:spcBef>
              <a:buFont typeface="Arial" panose="020B0604020202020204" pitchFamily="34" charset="0"/>
            </a:pPr>
            <a:r>
              <a:rPr lang="en-US"/>
              <a:t>Click to edit Master title style</a:t>
            </a:r>
            <a:endParaRPr lang="en-US" dirty="0"/>
          </a:p>
        </p:txBody>
      </p:sp>
    </p:spTree>
    <p:extLst>
      <p:ext uri="{BB962C8B-B14F-4D97-AF65-F5344CB8AC3E}">
        <p14:creationId xmlns:p14="http://schemas.microsoft.com/office/powerpoint/2010/main" val="9815128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blank" preserve="1">
  <p:cSld name="Blank">
    <p:bg>
      <p:bgPr>
        <a:solidFill>
          <a:schemeClr val="accent1"/>
        </a:solidFill>
        <a:effectLst/>
      </p:bgPr>
    </p:bg>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0A1B9BC-7BE7-4893-90FD-CC95830FD8F2}" type="datetimeFigureOut">
              <a:rPr lang="en-US" smtClean="0"/>
              <a:t>10/8/2026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2715270E-046A-4C23-BC98-E307A7DD6BE8}" type="slidenum">
              <a:rPr lang="en-US" smtClean="0"/>
              <a:t>‹#›</a:t>
            </a:fld>
            <a:endParaRPr lang="en-US" dirty="0"/>
          </a:p>
        </p:txBody>
      </p:sp>
    </p:spTree>
    <p:extLst>
      <p:ext uri="{BB962C8B-B14F-4D97-AF65-F5344CB8AC3E}">
        <p14:creationId xmlns:p14="http://schemas.microsoft.com/office/powerpoint/2010/main" val="42032122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3249440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accent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364696-E1F3-49EF-AEC8-730A16D9A23F}" type="datetimeFigureOut">
              <a:rPr lang="en-US" altLang="en-US" smtClean="0"/>
              <a:pPr/>
              <a:t>10/8/2026</a:t>
            </a:fld>
            <a:endParaRPr lang="en-US" alt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lt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402A1B0-4691-41D9-84E0-69D594EAA3FE}" type="slidenum">
              <a:rPr lang="en-US" altLang="en-US" smtClean="0"/>
              <a:pPr/>
              <a:t>‹#›</a:t>
            </a:fld>
            <a:endParaRPr lang="en-US" altLang="en-US" dirty="0"/>
          </a:p>
        </p:txBody>
      </p:sp>
    </p:spTree>
    <p:extLst>
      <p:ext uri="{BB962C8B-B14F-4D97-AF65-F5344CB8AC3E}">
        <p14:creationId xmlns:p14="http://schemas.microsoft.com/office/powerpoint/2010/main" val="1595586410"/>
      </p:ext>
    </p:extLst>
  </p:cSld>
  <p:clrMap bg1="dk1" tx1="lt1" bg2="dk2" tx2="lt2" accent1="accent1" accent2="accent2" accent3="accent3" accent4="accent4" accent5="accent5" accent6="accent6" hlink="hlink" folHlink="folHlink"/>
  <p:sldLayoutIdLst>
    <p:sldLayoutId id="2147483718" r:id="rId1"/>
    <p:sldLayoutId id="2147483719" r:id="rId2"/>
    <p:sldLayoutId id="2147483720" r:id="rId3"/>
    <p:sldLayoutId id="2147483721" r:id="rId4"/>
    <p:sldLayoutId id="2147483729" r:id="rId5"/>
    <p:sldLayoutId id="2147483730" r:id="rId6"/>
    <p:sldLayoutId id="2147483722" r:id="rId7"/>
    <p:sldLayoutId id="2147483723" r:id="rId8"/>
    <p:sldLayoutId id="2147483724" r:id="rId9"/>
    <p:sldLayoutId id="2147483725" r:id="rId10"/>
    <p:sldLayoutId id="2147483726" r:id="rId11"/>
    <p:sldLayoutId id="2147483727" r:id="rId12"/>
    <p:sldLayoutId id="2147483728" r:id="rId13"/>
    <p:sldLayoutId id="2147483731" r:id="rId14"/>
  </p:sldLayoutIdLst>
  <p:txStyles>
    <p:titleStyle>
      <a:lvl1pPr algn="l" defTabSz="914400" rtl="0" eaLnBrk="1" latinLnBrk="0" hangingPunct="1">
        <a:lnSpc>
          <a:spcPct val="90000"/>
        </a:lnSpc>
        <a:spcBef>
          <a:spcPct val="0"/>
        </a:spcBef>
        <a:buNone/>
        <a:defRPr sz="4400" b="1" kern="1200">
          <a:solidFill>
            <a:schemeClr val="tx1"/>
          </a:solidFill>
          <a:latin typeface="+mn-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0.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4.xml"/><Relationship Id="rId1" Type="http://schemas.openxmlformats.org/officeDocument/2006/relationships/slideLayout" Target="../slideLayouts/slideLayout1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8.xml"/></Relationships>
</file>

<file path=ppt/slides/_rels/slide21.xml.rels><?xml version="1.0" encoding="UTF-8" standalone="yes"?>
<Relationships xmlns="http://schemas.openxmlformats.org/package/2006/relationships"><Relationship Id="rId3" Type="http://schemas.openxmlformats.org/officeDocument/2006/relationships/image" Target="../media/image10.gif"/><Relationship Id="rId2" Type="http://schemas.openxmlformats.org/officeDocument/2006/relationships/notesSlide" Target="../notesSlides/notesSlide21.xml"/><Relationship Id="rId1" Type="http://schemas.openxmlformats.org/officeDocument/2006/relationships/slideLayout" Target="../slideLayouts/slideLayout8.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Rounded Corners 2">
            <a:extLst>
              <a:ext uri="{FF2B5EF4-FFF2-40B4-BE49-F238E27FC236}">
                <a16:creationId xmlns:a16="http://schemas.microsoft.com/office/drawing/2014/main" id="{1A2BEF3C-D821-07AD-F595-EA8CD15EC6C2}"/>
              </a:ext>
            </a:extLst>
          </p:cNvPr>
          <p:cNvSpPr>
            <a:spLocks noGrp="1"/>
          </p:cNvSpPr>
          <p:nvPr/>
        </p:nvSpPr>
        <p:spPr>
          <a:xfrm>
            <a:off x="5769864" y="197358"/>
            <a:ext cx="3714750" cy="323850"/>
          </a:xfrm>
          <a:prstGeom prst="roundRect">
            <a:avLst>
              <a:gd name="adj" fmla="val 35294"/>
            </a:avLst>
          </a:prstGeom>
          <a:solidFill>
            <a:srgbClr val="D1E9FF"/>
          </a:solidFill>
          <a:ln w="0">
            <a:noFill/>
            <a:prstDash val="solid"/>
          </a:ln>
        </p:spPr>
        <p:txBody>
          <a:bodyPr/>
          <a:lstStyle/>
          <a:p>
            <a:endParaRPr lang="en-GB"/>
          </a:p>
        </p:txBody>
      </p:sp>
      <p:sp>
        <p:nvSpPr>
          <p:cNvPr id="5" name="Rectangle 4">
            <a:extLst>
              <a:ext uri="{FF2B5EF4-FFF2-40B4-BE49-F238E27FC236}">
                <a16:creationId xmlns:a16="http://schemas.microsoft.com/office/drawing/2014/main" id="{3A04E372-4948-C00F-0A1E-F681DC14CC3A}"/>
              </a:ext>
            </a:extLst>
          </p:cNvPr>
          <p:cNvSpPr>
            <a:spLocks noGrp="1"/>
          </p:cNvSpPr>
          <p:nvPr/>
        </p:nvSpPr>
        <p:spPr>
          <a:xfrm>
            <a:off x="5769864" y="211645"/>
            <a:ext cx="3486150" cy="323850"/>
          </a:xfrm>
          <a:prstGeom prst="rect">
            <a:avLst/>
          </a:prstGeom>
          <a:noFill/>
          <a:ln w="0">
            <a:noFill/>
            <a:prstDash val="solid"/>
          </a:ln>
        </p:spPr>
        <p:txBody>
          <a:bodyPr lIns="91440" tIns="45720" rIns="91440" bIns="45720" anchor="ctr"/>
          <a:lstStyle/>
          <a:p>
            <a:pPr algn="ctr">
              <a:defRPr sz="1125" b="1">
                <a:solidFill>
                  <a:srgbClr val="1849A9"/>
                </a:solidFill>
              </a:defRPr>
            </a:pPr>
            <a:r>
              <a:rPr sz="1100" b="1">
                <a:solidFill>
                  <a:srgbClr val="1849A9"/>
                </a:solidFill>
                <a:latin typeface="Arial"/>
                <a:cs typeface="Arial"/>
              </a:rPr>
              <a:t>LEVEL 4 • FIRE AND RESCUE </a:t>
            </a:r>
            <a:endParaRPr lang="en-US" sz="1100" b="1">
              <a:solidFill>
                <a:srgbClr val="1849A9"/>
              </a:solidFill>
              <a:latin typeface="Arial"/>
              <a:cs typeface="Arial"/>
            </a:endParaRPr>
          </a:p>
        </p:txBody>
      </p:sp>
      <p:sp>
        <p:nvSpPr>
          <p:cNvPr id="8" name="Rectangle 7">
            <a:extLst>
              <a:ext uri="{FF2B5EF4-FFF2-40B4-BE49-F238E27FC236}">
                <a16:creationId xmlns:a16="http://schemas.microsoft.com/office/drawing/2014/main" id="{F554F596-E8D6-4DBB-343F-E7EDD3832AE0}"/>
              </a:ext>
            </a:extLst>
          </p:cNvPr>
          <p:cNvSpPr>
            <a:spLocks noGrp="1"/>
          </p:cNvSpPr>
          <p:nvPr/>
        </p:nvSpPr>
        <p:spPr>
          <a:xfrm>
            <a:off x="4315968" y="1000601"/>
            <a:ext cx="7048500" cy="2571750"/>
          </a:xfrm>
          <a:prstGeom prst="rect">
            <a:avLst/>
          </a:prstGeom>
          <a:noFill/>
          <a:ln w="0">
            <a:noFill/>
            <a:prstDash val="solid"/>
          </a:ln>
        </p:spPr>
        <p:txBody>
          <a:bodyPr anchor="ctr"/>
          <a:lstStyle/>
          <a:p>
            <a:pPr algn="l">
              <a:defRPr sz="4350" b="1">
                <a:solidFill>
                  <a:srgbClr val="101828"/>
                </a:solidFill>
              </a:defRPr>
            </a:pPr>
            <a:r>
              <a:rPr sz="4800" b="1" dirty="0">
                <a:solidFill>
                  <a:schemeClr val="tx1">
                    <a:lumMod val="95000"/>
                  </a:schemeClr>
                </a:solidFill>
              </a:rPr>
              <a:t>Finding, evaluating</a:t>
            </a:r>
          </a:p>
          <a:p>
            <a:pPr algn="l">
              <a:defRPr sz="4350" b="1">
                <a:solidFill>
                  <a:srgbClr val="101828"/>
                </a:solidFill>
              </a:defRPr>
            </a:pPr>
            <a:r>
              <a:rPr sz="4800" b="1" dirty="0">
                <a:solidFill>
                  <a:schemeClr val="tx1">
                    <a:lumMod val="95000"/>
                  </a:schemeClr>
                </a:solidFill>
              </a:rPr>
              <a:t>and communicating</a:t>
            </a:r>
          </a:p>
          <a:p>
            <a:pPr algn="l">
              <a:defRPr sz="4350" b="1">
                <a:solidFill>
                  <a:srgbClr val="101828"/>
                </a:solidFill>
              </a:defRPr>
            </a:pPr>
            <a:r>
              <a:rPr sz="4800" b="1" dirty="0">
                <a:solidFill>
                  <a:schemeClr val="tx1">
                    <a:lumMod val="95000"/>
                  </a:schemeClr>
                </a:solidFill>
              </a:rPr>
              <a:t>information</a:t>
            </a:r>
          </a:p>
        </p:txBody>
      </p:sp>
      <p:sp>
        <p:nvSpPr>
          <p:cNvPr id="10" name="Rectangle 9">
            <a:extLst>
              <a:ext uri="{FF2B5EF4-FFF2-40B4-BE49-F238E27FC236}">
                <a16:creationId xmlns:a16="http://schemas.microsoft.com/office/drawing/2014/main" id="{0FACBA3E-9B49-F069-14FB-56D13B3F3055}"/>
              </a:ext>
            </a:extLst>
          </p:cNvPr>
          <p:cNvSpPr>
            <a:spLocks noGrp="1"/>
          </p:cNvSpPr>
          <p:nvPr/>
        </p:nvSpPr>
        <p:spPr>
          <a:xfrm>
            <a:off x="4133088" y="4037457"/>
            <a:ext cx="6191250" cy="857250"/>
          </a:xfrm>
          <a:prstGeom prst="rect">
            <a:avLst/>
          </a:prstGeom>
          <a:noFill/>
          <a:ln w="0">
            <a:noFill/>
            <a:prstDash val="solid"/>
          </a:ln>
        </p:spPr>
        <p:txBody>
          <a:bodyPr anchor="ctr"/>
          <a:lstStyle/>
          <a:p>
            <a:pPr algn="l">
              <a:defRPr sz="1800" b="0">
                <a:solidFill>
                  <a:srgbClr val="475467"/>
                </a:solidFill>
              </a:defRPr>
            </a:pPr>
            <a:r>
              <a:rPr lang="en-GB" sz="2800" b="0" dirty="0">
                <a:solidFill>
                  <a:schemeClr val="tx1">
                    <a:lumMod val="95000"/>
                  </a:schemeClr>
                </a:solidFill>
              </a:rPr>
              <a:t>Different types of information and identifying what you can trust</a:t>
            </a:r>
            <a:r>
              <a:rPr sz="2800" b="0" dirty="0">
                <a:solidFill>
                  <a:schemeClr val="tx1">
                    <a:lumMod val="95000"/>
                  </a:schemeClr>
                </a:solidFill>
              </a:rPr>
              <a:t>.</a:t>
            </a:r>
          </a:p>
        </p:txBody>
      </p:sp>
    </p:spTree>
    <p:extLst>
      <p:ext uri="{BB962C8B-B14F-4D97-AF65-F5344CB8AC3E}">
        <p14:creationId xmlns:p14="http://schemas.microsoft.com/office/powerpoint/2010/main" val="26475253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C2A6E4DE-0103-D71B-AECE-E754E739F4CE}"/>
              </a:ext>
            </a:extLst>
          </p:cNvPr>
          <p:cNvSpPr>
            <a:spLocks noGrp="1"/>
          </p:cNvSpPr>
          <p:nvPr/>
        </p:nvSpPr>
        <p:spPr>
          <a:xfrm>
            <a:off x="2304288" y="378714"/>
            <a:ext cx="10820400" cy="552450"/>
          </a:xfrm>
          <a:prstGeom prst="rect">
            <a:avLst/>
          </a:prstGeom>
          <a:noFill/>
          <a:ln w="0">
            <a:noFill/>
            <a:prstDash val="solid"/>
          </a:ln>
        </p:spPr>
        <p:txBody>
          <a:bodyPr anchor="ctr"/>
          <a:lstStyle/>
          <a:p>
            <a:pPr algn="l">
              <a:defRPr sz="2850" b="1">
                <a:solidFill>
                  <a:srgbClr val="101828"/>
                </a:solidFill>
              </a:defRPr>
            </a:pPr>
            <a:r>
              <a:rPr lang="en-GB" sz="3600" b="1" dirty="0">
                <a:solidFill>
                  <a:srgbClr val="101828"/>
                </a:solidFill>
              </a:rPr>
              <a:t>Learning outcomes:</a:t>
            </a:r>
            <a:endParaRPr sz="3600" b="1" dirty="0">
              <a:solidFill>
                <a:srgbClr val="101828"/>
              </a:solidFill>
            </a:endParaRPr>
          </a:p>
        </p:txBody>
      </p:sp>
      <p:sp>
        <p:nvSpPr>
          <p:cNvPr id="8" name="Rectangle 7">
            <a:extLst>
              <a:ext uri="{FF2B5EF4-FFF2-40B4-BE49-F238E27FC236}">
                <a16:creationId xmlns:a16="http://schemas.microsoft.com/office/drawing/2014/main" id="{E6F4D4E3-6D39-56E6-0BF8-C38099947395}"/>
              </a:ext>
            </a:extLst>
          </p:cNvPr>
          <p:cNvSpPr>
            <a:spLocks noGrp="1"/>
          </p:cNvSpPr>
          <p:nvPr/>
        </p:nvSpPr>
        <p:spPr>
          <a:xfrm>
            <a:off x="0" y="1350264"/>
            <a:ext cx="10820400" cy="19050"/>
          </a:xfrm>
          <a:prstGeom prst="rect">
            <a:avLst/>
          </a:prstGeom>
          <a:solidFill>
            <a:srgbClr val="D0D5DD"/>
          </a:solidFill>
          <a:ln w="0">
            <a:noFill/>
            <a:prstDash val="solid"/>
          </a:ln>
        </p:spPr>
        <p:txBody>
          <a:bodyPr/>
          <a:lstStyle/>
          <a:p>
            <a:endParaRPr lang="en-GB" sz="2400"/>
          </a:p>
        </p:txBody>
      </p:sp>
      <p:sp>
        <p:nvSpPr>
          <p:cNvPr id="10" name="Rectangle 9">
            <a:extLst>
              <a:ext uri="{FF2B5EF4-FFF2-40B4-BE49-F238E27FC236}">
                <a16:creationId xmlns:a16="http://schemas.microsoft.com/office/drawing/2014/main" id="{F79E8F6F-DF94-F033-57EF-EEF7447B7B05}"/>
              </a:ext>
            </a:extLst>
          </p:cNvPr>
          <p:cNvSpPr>
            <a:spLocks noGrp="1"/>
          </p:cNvSpPr>
          <p:nvPr/>
        </p:nvSpPr>
        <p:spPr>
          <a:xfrm>
            <a:off x="10363200" y="6484239"/>
            <a:ext cx="457200" cy="190500"/>
          </a:xfrm>
          <a:prstGeom prst="rect">
            <a:avLst/>
          </a:prstGeom>
          <a:noFill/>
          <a:ln w="0">
            <a:noFill/>
            <a:prstDash val="solid"/>
          </a:ln>
        </p:spPr>
        <p:txBody>
          <a:bodyPr anchor="ctr"/>
          <a:lstStyle/>
          <a:p>
            <a:pPr algn="r">
              <a:defRPr sz="900" b="1">
                <a:solidFill>
                  <a:srgbClr val="475467"/>
                </a:solidFill>
              </a:defRPr>
            </a:pPr>
            <a:r>
              <a:rPr sz="1050" b="1">
                <a:solidFill>
                  <a:srgbClr val="475467"/>
                </a:solidFill>
              </a:rPr>
              <a:t>03</a:t>
            </a:r>
          </a:p>
        </p:txBody>
      </p:sp>
      <p:sp>
        <p:nvSpPr>
          <p:cNvPr id="13" name="Rectangle 12">
            <a:extLst>
              <a:ext uri="{FF2B5EF4-FFF2-40B4-BE49-F238E27FC236}">
                <a16:creationId xmlns:a16="http://schemas.microsoft.com/office/drawing/2014/main" id="{E9643E9B-3F62-23CA-A1FE-CE1F247E0BB9}"/>
              </a:ext>
            </a:extLst>
          </p:cNvPr>
          <p:cNvSpPr>
            <a:spLocks noGrp="1"/>
          </p:cNvSpPr>
          <p:nvPr/>
        </p:nvSpPr>
        <p:spPr>
          <a:xfrm>
            <a:off x="114300" y="1788414"/>
            <a:ext cx="685800" cy="590550"/>
          </a:xfrm>
          <a:prstGeom prst="rect">
            <a:avLst/>
          </a:prstGeom>
          <a:noFill/>
          <a:ln w="0">
            <a:noFill/>
            <a:prstDash val="solid"/>
          </a:ln>
        </p:spPr>
        <p:txBody>
          <a:bodyPr anchor="ctr"/>
          <a:lstStyle/>
          <a:p>
            <a:pPr algn="ctr">
              <a:defRPr sz="3450" b="1">
                <a:solidFill>
                  <a:srgbClr val="2E90FA"/>
                </a:solidFill>
              </a:defRPr>
            </a:pPr>
            <a:r>
              <a:rPr sz="4000" b="1">
                <a:solidFill>
                  <a:srgbClr val="2E90FA"/>
                </a:solidFill>
              </a:rPr>
              <a:t>1</a:t>
            </a:r>
          </a:p>
        </p:txBody>
      </p:sp>
      <p:sp>
        <p:nvSpPr>
          <p:cNvPr id="17" name="Rectangle 16">
            <a:extLst>
              <a:ext uri="{FF2B5EF4-FFF2-40B4-BE49-F238E27FC236}">
                <a16:creationId xmlns:a16="http://schemas.microsoft.com/office/drawing/2014/main" id="{34CE82C4-B58D-FCC8-9517-A87A4F177C28}"/>
              </a:ext>
            </a:extLst>
          </p:cNvPr>
          <p:cNvSpPr>
            <a:spLocks noGrp="1"/>
          </p:cNvSpPr>
          <p:nvPr/>
        </p:nvSpPr>
        <p:spPr>
          <a:xfrm>
            <a:off x="800100" y="1826133"/>
            <a:ext cx="8096250" cy="590550"/>
          </a:xfrm>
          <a:prstGeom prst="rect">
            <a:avLst/>
          </a:prstGeom>
          <a:noFill/>
          <a:ln w="0">
            <a:noFill/>
            <a:prstDash val="solid"/>
          </a:ln>
        </p:spPr>
        <p:txBody>
          <a:bodyPr anchor="ctr"/>
          <a:lstStyle/>
          <a:p>
            <a:pPr algn="l">
              <a:defRPr sz="1875" b="0">
                <a:solidFill>
                  <a:srgbClr val="101828"/>
                </a:solidFill>
              </a:defRPr>
            </a:pPr>
            <a:r>
              <a:rPr sz="2400" b="0" dirty="0" err="1">
                <a:solidFill>
                  <a:srgbClr val="101828"/>
                </a:solidFill>
              </a:rPr>
              <a:t>Recognise</a:t>
            </a:r>
            <a:r>
              <a:rPr sz="2400" b="0" dirty="0">
                <a:solidFill>
                  <a:srgbClr val="101828"/>
                </a:solidFill>
              </a:rPr>
              <a:t> different types and formats of information</a:t>
            </a:r>
          </a:p>
        </p:txBody>
      </p:sp>
      <p:sp>
        <p:nvSpPr>
          <p:cNvPr id="19" name="Rectangle 18">
            <a:extLst>
              <a:ext uri="{FF2B5EF4-FFF2-40B4-BE49-F238E27FC236}">
                <a16:creationId xmlns:a16="http://schemas.microsoft.com/office/drawing/2014/main" id="{06D51CB9-74DE-501B-BD80-AC2A1F7E85FA}"/>
              </a:ext>
            </a:extLst>
          </p:cNvPr>
          <p:cNvSpPr>
            <a:spLocks noGrp="1"/>
          </p:cNvSpPr>
          <p:nvPr/>
        </p:nvSpPr>
        <p:spPr>
          <a:xfrm>
            <a:off x="114300" y="2874264"/>
            <a:ext cx="685800" cy="590550"/>
          </a:xfrm>
          <a:prstGeom prst="rect">
            <a:avLst/>
          </a:prstGeom>
          <a:noFill/>
          <a:ln w="0">
            <a:noFill/>
            <a:prstDash val="solid"/>
          </a:ln>
        </p:spPr>
        <p:txBody>
          <a:bodyPr anchor="ctr"/>
          <a:lstStyle/>
          <a:p>
            <a:pPr algn="ctr">
              <a:defRPr sz="3450" b="1">
                <a:solidFill>
                  <a:srgbClr val="2E90FA"/>
                </a:solidFill>
              </a:defRPr>
            </a:pPr>
            <a:r>
              <a:rPr sz="4000" b="1">
                <a:solidFill>
                  <a:srgbClr val="2E90FA"/>
                </a:solidFill>
              </a:rPr>
              <a:t>2</a:t>
            </a:r>
          </a:p>
        </p:txBody>
      </p:sp>
      <p:sp>
        <p:nvSpPr>
          <p:cNvPr id="23" name="Rectangle 22">
            <a:extLst>
              <a:ext uri="{FF2B5EF4-FFF2-40B4-BE49-F238E27FC236}">
                <a16:creationId xmlns:a16="http://schemas.microsoft.com/office/drawing/2014/main" id="{FF070EFE-BF35-A787-D845-CBE621381C18}"/>
              </a:ext>
            </a:extLst>
          </p:cNvPr>
          <p:cNvSpPr>
            <a:spLocks noGrp="1"/>
          </p:cNvSpPr>
          <p:nvPr/>
        </p:nvSpPr>
        <p:spPr>
          <a:xfrm>
            <a:off x="800100" y="2873502"/>
            <a:ext cx="8096250" cy="590550"/>
          </a:xfrm>
          <a:prstGeom prst="rect">
            <a:avLst/>
          </a:prstGeom>
          <a:noFill/>
          <a:ln w="0">
            <a:noFill/>
            <a:prstDash val="solid"/>
          </a:ln>
        </p:spPr>
        <p:txBody>
          <a:bodyPr anchor="ctr"/>
          <a:lstStyle/>
          <a:p>
            <a:pPr algn="l">
              <a:defRPr sz="1875" b="0">
                <a:solidFill>
                  <a:srgbClr val="101828"/>
                </a:solidFill>
              </a:defRPr>
            </a:pPr>
            <a:r>
              <a:rPr sz="2400" b="0" dirty="0">
                <a:solidFill>
                  <a:srgbClr val="101828"/>
                </a:solidFill>
              </a:rPr>
              <a:t>Match a source to a fire and rescue purpose</a:t>
            </a:r>
          </a:p>
        </p:txBody>
      </p:sp>
      <p:sp>
        <p:nvSpPr>
          <p:cNvPr id="25" name="Rectangle 24">
            <a:extLst>
              <a:ext uri="{FF2B5EF4-FFF2-40B4-BE49-F238E27FC236}">
                <a16:creationId xmlns:a16="http://schemas.microsoft.com/office/drawing/2014/main" id="{AAFE8377-761A-F8FF-AA87-3BC4E582EA61}"/>
              </a:ext>
            </a:extLst>
          </p:cNvPr>
          <p:cNvSpPr>
            <a:spLocks noGrp="1"/>
          </p:cNvSpPr>
          <p:nvPr/>
        </p:nvSpPr>
        <p:spPr>
          <a:xfrm>
            <a:off x="114300" y="3960114"/>
            <a:ext cx="685800" cy="590550"/>
          </a:xfrm>
          <a:prstGeom prst="rect">
            <a:avLst/>
          </a:prstGeom>
          <a:noFill/>
          <a:ln w="0">
            <a:noFill/>
            <a:prstDash val="solid"/>
          </a:ln>
        </p:spPr>
        <p:txBody>
          <a:bodyPr anchor="ctr"/>
          <a:lstStyle/>
          <a:p>
            <a:pPr algn="ctr">
              <a:defRPr sz="3450" b="1">
                <a:solidFill>
                  <a:srgbClr val="2E90FA"/>
                </a:solidFill>
              </a:defRPr>
            </a:pPr>
            <a:r>
              <a:rPr sz="4000" b="1">
                <a:solidFill>
                  <a:srgbClr val="2E90FA"/>
                </a:solidFill>
              </a:rPr>
              <a:t>3</a:t>
            </a:r>
          </a:p>
        </p:txBody>
      </p:sp>
      <p:sp>
        <p:nvSpPr>
          <p:cNvPr id="29" name="Rectangle 28">
            <a:extLst>
              <a:ext uri="{FF2B5EF4-FFF2-40B4-BE49-F238E27FC236}">
                <a16:creationId xmlns:a16="http://schemas.microsoft.com/office/drawing/2014/main" id="{54082E02-A530-6D6C-4269-FC3F674A7319}"/>
              </a:ext>
            </a:extLst>
          </p:cNvPr>
          <p:cNvSpPr>
            <a:spLocks noGrp="1"/>
          </p:cNvSpPr>
          <p:nvPr/>
        </p:nvSpPr>
        <p:spPr>
          <a:xfrm>
            <a:off x="800100" y="3960876"/>
            <a:ext cx="7502652" cy="590550"/>
          </a:xfrm>
          <a:prstGeom prst="rect">
            <a:avLst/>
          </a:prstGeom>
          <a:noFill/>
          <a:ln w="0">
            <a:noFill/>
            <a:prstDash val="solid"/>
          </a:ln>
        </p:spPr>
        <p:txBody>
          <a:bodyPr anchor="ctr"/>
          <a:lstStyle/>
          <a:p>
            <a:pPr algn="l">
              <a:defRPr sz="1875" b="0">
                <a:solidFill>
                  <a:srgbClr val="101828"/>
                </a:solidFill>
              </a:defRPr>
            </a:pPr>
            <a:r>
              <a:rPr sz="2400" b="0" dirty="0">
                <a:solidFill>
                  <a:srgbClr val="101828"/>
                </a:solidFill>
              </a:rPr>
              <a:t>Use five checks to judge whether a source is trustworthy</a:t>
            </a:r>
          </a:p>
        </p:txBody>
      </p:sp>
      <p:sp>
        <p:nvSpPr>
          <p:cNvPr id="31" name="Rectangle 30">
            <a:extLst>
              <a:ext uri="{FF2B5EF4-FFF2-40B4-BE49-F238E27FC236}">
                <a16:creationId xmlns:a16="http://schemas.microsoft.com/office/drawing/2014/main" id="{B40F219F-4FAA-D4E6-714E-849C872D4AA8}"/>
              </a:ext>
            </a:extLst>
          </p:cNvPr>
          <p:cNvSpPr>
            <a:spLocks noGrp="1"/>
          </p:cNvSpPr>
          <p:nvPr/>
        </p:nvSpPr>
        <p:spPr>
          <a:xfrm>
            <a:off x="114300" y="5045964"/>
            <a:ext cx="685800" cy="590550"/>
          </a:xfrm>
          <a:prstGeom prst="rect">
            <a:avLst/>
          </a:prstGeom>
          <a:noFill/>
          <a:ln w="0">
            <a:noFill/>
            <a:prstDash val="solid"/>
          </a:ln>
        </p:spPr>
        <p:txBody>
          <a:bodyPr anchor="ctr"/>
          <a:lstStyle/>
          <a:p>
            <a:pPr algn="ctr">
              <a:defRPr sz="3450" b="1">
                <a:solidFill>
                  <a:srgbClr val="2E90FA"/>
                </a:solidFill>
              </a:defRPr>
            </a:pPr>
            <a:r>
              <a:rPr sz="4000" b="1">
                <a:solidFill>
                  <a:srgbClr val="2E90FA"/>
                </a:solidFill>
              </a:rPr>
              <a:t>4</a:t>
            </a:r>
          </a:p>
        </p:txBody>
      </p:sp>
      <p:sp>
        <p:nvSpPr>
          <p:cNvPr id="35" name="Rectangle 34">
            <a:extLst>
              <a:ext uri="{FF2B5EF4-FFF2-40B4-BE49-F238E27FC236}">
                <a16:creationId xmlns:a16="http://schemas.microsoft.com/office/drawing/2014/main" id="{4F1A9F74-C551-D1B3-5981-33D8A629FF92}"/>
              </a:ext>
            </a:extLst>
          </p:cNvPr>
          <p:cNvSpPr>
            <a:spLocks noGrp="1"/>
          </p:cNvSpPr>
          <p:nvPr/>
        </p:nvSpPr>
        <p:spPr>
          <a:xfrm>
            <a:off x="800100" y="5045964"/>
            <a:ext cx="8096250" cy="590550"/>
          </a:xfrm>
          <a:prstGeom prst="rect">
            <a:avLst/>
          </a:prstGeom>
          <a:noFill/>
          <a:ln w="0">
            <a:noFill/>
            <a:prstDash val="solid"/>
          </a:ln>
        </p:spPr>
        <p:txBody>
          <a:bodyPr anchor="ctr"/>
          <a:lstStyle/>
          <a:p>
            <a:pPr algn="l">
              <a:defRPr sz="1875" b="1">
                <a:solidFill>
                  <a:srgbClr val="101828"/>
                </a:solidFill>
              </a:defRPr>
            </a:pPr>
            <a:r>
              <a:rPr sz="2400" dirty="0">
                <a:solidFill>
                  <a:srgbClr val="101828"/>
                </a:solidFill>
              </a:rPr>
              <a:t>Communicate a claim clearly, ethically and with a reference</a:t>
            </a:r>
          </a:p>
        </p:txBody>
      </p:sp>
    </p:spTree>
    <p:extLst>
      <p:ext uri="{BB962C8B-B14F-4D97-AF65-F5344CB8AC3E}">
        <p14:creationId xmlns:p14="http://schemas.microsoft.com/office/powerpoint/2010/main" val="39519041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96DB916-B1D0-8C34-3D0D-871AB5C7C684}"/>
              </a:ext>
            </a:extLst>
          </p:cNvPr>
          <p:cNvSpPr>
            <a:spLocks noGrp="1"/>
          </p:cNvSpPr>
          <p:nvPr/>
        </p:nvSpPr>
        <p:spPr>
          <a:xfrm>
            <a:off x="2313432" y="114300"/>
            <a:ext cx="7854696" cy="533400"/>
          </a:xfrm>
          <a:prstGeom prst="rect">
            <a:avLst/>
          </a:prstGeom>
          <a:noFill/>
          <a:ln w="0">
            <a:noFill/>
            <a:prstDash val="solid"/>
          </a:ln>
        </p:spPr>
        <p:txBody>
          <a:bodyPr anchor="ctr"/>
          <a:lstStyle/>
          <a:p>
            <a:pPr algn="ctr">
              <a:defRPr sz="975" b="1">
                <a:solidFill>
                  <a:srgbClr val="2E90FA"/>
                </a:solidFill>
              </a:defRPr>
            </a:pPr>
            <a:r>
              <a:rPr sz="1600" b="1" dirty="0">
                <a:solidFill>
                  <a:schemeClr val="tx1">
                    <a:lumMod val="95000"/>
                  </a:schemeClr>
                </a:solidFill>
              </a:rPr>
              <a:t>TWO USEFUL DISTINCTIONS</a:t>
            </a:r>
          </a:p>
        </p:txBody>
      </p:sp>
      <p:sp>
        <p:nvSpPr>
          <p:cNvPr id="11" name="Rectangle 10">
            <a:extLst>
              <a:ext uri="{FF2B5EF4-FFF2-40B4-BE49-F238E27FC236}">
                <a16:creationId xmlns:a16="http://schemas.microsoft.com/office/drawing/2014/main" id="{37832A44-E0A9-5761-3D18-42634F6FE028}"/>
              </a:ext>
            </a:extLst>
          </p:cNvPr>
          <p:cNvSpPr>
            <a:spLocks noGrp="1"/>
          </p:cNvSpPr>
          <p:nvPr/>
        </p:nvSpPr>
        <p:spPr>
          <a:xfrm>
            <a:off x="685800" y="647700"/>
            <a:ext cx="10820400" cy="552450"/>
          </a:xfrm>
          <a:prstGeom prst="rect">
            <a:avLst/>
          </a:prstGeom>
          <a:noFill/>
          <a:ln w="0">
            <a:noFill/>
            <a:prstDash val="solid"/>
          </a:ln>
        </p:spPr>
        <p:txBody>
          <a:bodyPr anchor="ctr"/>
          <a:lstStyle/>
          <a:p>
            <a:pPr algn="ctr">
              <a:defRPr sz="2850" b="1">
                <a:solidFill>
                  <a:srgbClr val="101828"/>
                </a:solidFill>
              </a:defRPr>
            </a:pPr>
            <a:r>
              <a:rPr sz="2800" b="1" dirty="0">
                <a:solidFill>
                  <a:srgbClr val="101828"/>
                </a:solidFill>
              </a:rPr>
              <a:t>Information is content; the format is how it reaches you</a:t>
            </a:r>
          </a:p>
        </p:txBody>
      </p:sp>
      <p:sp>
        <p:nvSpPr>
          <p:cNvPr id="13" name="Rectangle 12">
            <a:extLst>
              <a:ext uri="{FF2B5EF4-FFF2-40B4-BE49-F238E27FC236}">
                <a16:creationId xmlns:a16="http://schemas.microsoft.com/office/drawing/2014/main" id="{7738F5CC-C4D7-10A2-BFA0-8AA1EC4AA7E0}"/>
              </a:ext>
            </a:extLst>
          </p:cNvPr>
          <p:cNvSpPr>
            <a:spLocks noGrp="1"/>
          </p:cNvSpPr>
          <p:nvPr/>
        </p:nvSpPr>
        <p:spPr>
          <a:xfrm>
            <a:off x="685800" y="1514475"/>
            <a:ext cx="10820400" cy="19050"/>
          </a:xfrm>
          <a:prstGeom prst="rect">
            <a:avLst/>
          </a:prstGeom>
          <a:solidFill>
            <a:srgbClr val="D0D5DD"/>
          </a:solidFill>
          <a:ln w="0">
            <a:noFill/>
            <a:prstDash val="solid"/>
          </a:ln>
        </p:spPr>
        <p:txBody>
          <a:bodyPr/>
          <a:lstStyle/>
          <a:p>
            <a:endParaRPr lang="en-GB" sz="2400"/>
          </a:p>
        </p:txBody>
      </p:sp>
      <p:sp>
        <p:nvSpPr>
          <p:cNvPr id="15" name="Rectangle 14">
            <a:extLst>
              <a:ext uri="{FF2B5EF4-FFF2-40B4-BE49-F238E27FC236}">
                <a16:creationId xmlns:a16="http://schemas.microsoft.com/office/drawing/2014/main" id="{1628366C-50F6-8BF0-6D5A-FCA89B5C84B6}"/>
              </a:ext>
            </a:extLst>
          </p:cNvPr>
          <p:cNvSpPr>
            <a:spLocks noGrp="1"/>
          </p:cNvSpPr>
          <p:nvPr/>
        </p:nvSpPr>
        <p:spPr>
          <a:xfrm>
            <a:off x="11049000" y="6429375"/>
            <a:ext cx="457200" cy="190500"/>
          </a:xfrm>
          <a:prstGeom prst="rect">
            <a:avLst/>
          </a:prstGeom>
          <a:noFill/>
          <a:ln w="0">
            <a:noFill/>
            <a:prstDash val="solid"/>
          </a:ln>
        </p:spPr>
        <p:txBody>
          <a:bodyPr anchor="ctr"/>
          <a:lstStyle/>
          <a:p>
            <a:pPr algn="r">
              <a:defRPr sz="900" b="1">
                <a:solidFill>
                  <a:srgbClr val="475467"/>
                </a:solidFill>
              </a:defRPr>
            </a:pPr>
            <a:r>
              <a:rPr sz="1050" b="1">
                <a:solidFill>
                  <a:srgbClr val="475467"/>
                </a:solidFill>
              </a:rPr>
              <a:t>05</a:t>
            </a:r>
          </a:p>
        </p:txBody>
      </p:sp>
      <p:sp>
        <p:nvSpPr>
          <p:cNvPr id="18" name="Rectangle 17">
            <a:extLst>
              <a:ext uri="{FF2B5EF4-FFF2-40B4-BE49-F238E27FC236}">
                <a16:creationId xmlns:a16="http://schemas.microsoft.com/office/drawing/2014/main" id="{FDAD2450-20ED-FA42-D61E-A757877F1C79}"/>
              </a:ext>
            </a:extLst>
          </p:cNvPr>
          <p:cNvSpPr>
            <a:spLocks noGrp="1"/>
          </p:cNvSpPr>
          <p:nvPr/>
        </p:nvSpPr>
        <p:spPr>
          <a:xfrm>
            <a:off x="781050" y="1676400"/>
            <a:ext cx="4762500" cy="400050"/>
          </a:xfrm>
          <a:prstGeom prst="rect">
            <a:avLst/>
          </a:prstGeom>
          <a:noFill/>
          <a:ln w="0">
            <a:noFill/>
            <a:prstDash val="solid"/>
          </a:ln>
        </p:spPr>
        <p:txBody>
          <a:bodyPr anchor="ctr"/>
          <a:lstStyle/>
          <a:p>
            <a:pPr algn="l">
              <a:defRPr sz="1950" b="1">
                <a:solidFill>
                  <a:srgbClr val="1849A9"/>
                </a:solidFill>
              </a:defRPr>
            </a:pPr>
            <a:r>
              <a:rPr sz="2400" b="1">
                <a:solidFill>
                  <a:srgbClr val="1849A9"/>
                </a:solidFill>
              </a:rPr>
              <a:t>TYPE: what kind of content?</a:t>
            </a:r>
          </a:p>
        </p:txBody>
      </p:sp>
      <p:sp>
        <p:nvSpPr>
          <p:cNvPr id="20" name="Rectangle 19">
            <a:extLst>
              <a:ext uri="{FF2B5EF4-FFF2-40B4-BE49-F238E27FC236}">
                <a16:creationId xmlns:a16="http://schemas.microsoft.com/office/drawing/2014/main" id="{0898E302-4CF9-5342-BA86-BB8341C2E180}"/>
              </a:ext>
            </a:extLst>
          </p:cNvPr>
          <p:cNvSpPr>
            <a:spLocks noGrp="1"/>
          </p:cNvSpPr>
          <p:nvPr/>
        </p:nvSpPr>
        <p:spPr>
          <a:xfrm>
            <a:off x="781050" y="2247900"/>
            <a:ext cx="228600" cy="342900"/>
          </a:xfrm>
          <a:prstGeom prst="rect">
            <a:avLst/>
          </a:prstGeom>
          <a:noFill/>
          <a:ln w="0">
            <a:noFill/>
            <a:prstDash val="solid"/>
          </a:ln>
        </p:spPr>
        <p:txBody>
          <a:bodyPr anchor="ctr"/>
          <a:lstStyle/>
          <a:p>
            <a:pPr algn="l">
              <a:defRPr sz="1500" b="1">
                <a:solidFill>
                  <a:srgbClr val="2E90FA"/>
                </a:solidFill>
              </a:defRPr>
            </a:pPr>
            <a:r>
              <a:rPr b="1">
                <a:solidFill>
                  <a:srgbClr val="2E90FA"/>
                </a:solidFill>
              </a:rPr>
              <a:t>•</a:t>
            </a:r>
          </a:p>
        </p:txBody>
      </p:sp>
      <p:sp>
        <p:nvSpPr>
          <p:cNvPr id="22" name="Rectangle 21">
            <a:extLst>
              <a:ext uri="{FF2B5EF4-FFF2-40B4-BE49-F238E27FC236}">
                <a16:creationId xmlns:a16="http://schemas.microsoft.com/office/drawing/2014/main" id="{8D25418F-C91A-BAD3-773E-D7C0D03F4B62}"/>
              </a:ext>
            </a:extLst>
          </p:cNvPr>
          <p:cNvSpPr>
            <a:spLocks noGrp="1"/>
          </p:cNvSpPr>
          <p:nvPr/>
        </p:nvSpPr>
        <p:spPr>
          <a:xfrm>
            <a:off x="1066800" y="2247900"/>
            <a:ext cx="4476750" cy="400050"/>
          </a:xfrm>
          <a:prstGeom prst="rect">
            <a:avLst/>
          </a:prstGeom>
          <a:noFill/>
          <a:ln w="0">
            <a:noFill/>
            <a:prstDash val="solid"/>
          </a:ln>
        </p:spPr>
        <p:txBody>
          <a:bodyPr anchor="ctr"/>
          <a:lstStyle/>
          <a:p>
            <a:pPr algn="l">
              <a:defRPr sz="1500" b="0">
                <a:solidFill>
                  <a:srgbClr val="101828"/>
                </a:solidFill>
              </a:defRPr>
            </a:pPr>
            <a:r>
              <a:rPr b="0">
                <a:solidFill>
                  <a:srgbClr val="101828"/>
                </a:solidFill>
              </a:rPr>
              <a:t>Facts: claims that can be checked</a:t>
            </a:r>
          </a:p>
        </p:txBody>
      </p:sp>
      <p:sp>
        <p:nvSpPr>
          <p:cNvPr id="24" name="Rectangle 23">
            <a:extLst>
              <a:ext uri="{FF2B5EF4-FFF2-40B4-BE49-F238E27FC236}">
                <a16:creationId xmlns:a16="http://schemas.microsoft.com/office/drawing/2014/main" id="{52791B2B-FA12-07C7-4664-5F9BD20B6AE2}"/>
              </a:ext>
            </a:extLst>
          </p:cNvPr>
          <p:cNvSpPr>
            <a:spLocks noGrp="1"/>
          </p:cNvSpPr>
          <p:nvPr/>
        </p:nvSpPr>
        <p:spPr>
          <a:xfrm>
            <a:off x="781050" y="2819400"/>
            <a:ext cx="228600" cy="342900"/>
          </a:xfrm>
          <a:prstGeom prst="rect">
            <a:avLst/>
          </a:prstGeom>
          <a:noFill/>
          <a:ln w="0">
            <a:noFill/>
            <a:prstDash val="solid"/>
          </a:ln>
        </p:spPr>
        <p:txBody>
          <a:bodyPr anchor="ctr"/>
          <a:lstStyle/>
          <a:p>
            <a:pPr algn="l">
              <a:defRPr sz="1500" b="1">
                <a:solidFill>
                  <a:srgbClr val="2E90FA"/>
                </a:solidFill>
              </a:defRPr>
            </a:pPr>
            <a:r>
              <a:rPr b="1">
                <a:solidFill>
                  <a:srgbClr val="2E90FA"/>
                </a:solidFill>
              </a:rPr>
              <a:t>•</a:t>
            </a:r>
          </a:p>
        </p:txBody>
      </p:sp>
      <p:sp>
        <p:nvSpPr>
          <p:cNvPr id="26" name="Rectangle 25">
            <a:extLst>
              <a:ext uri="{FF2B5EF4-FFF2-40B4-BE49-F238E27FC236}">
                <a16:creationId xmlns:a16="http://schemas.microsoft.com/office/drawing/2014/main" id="{A428BCD8-CCC5-76AF-4830-A6B57D546406}"/>
              </a:ext>
            </a:extLst>
          </p:cNvPr>
          <p:cNvSpPr>
            <a:spLocks noGrp="1"/>
          </p:cNvSpPr>
          <p:nvPr/>
        </p:nvSpPr>
        <p:spPr>
          <a:xfrm>
            <a:off x="1066800" y="2819400"/>
            <a:ext cx="4476750" cy="400050"/>
          </a:xfrm>
          <a:prstGeom prst="rect">
            <a:avLst/>
          </a:prstGeom>
          <a:noFill/>
          <a:ln w="0">
            <a:noFill/>
            <a:prstDash val="solid"/>
          </a:ln>
        </p:spPr>
        <p:txBody>
          <a:bodyPr anchor="ctr"/>
          <a:lstStyle/>
          <a:p>
            <a:pPr algn="l">
              <a:defRPr sz="1500" b="0">
                <a:solidFill>
                  <a:srgbClr val="101828"/>
                </a:solidFill>
              </a:defRPr>
            </a:pPr>
            <a:r>
              <a:rPr b="0">
                <a:solidFill>
                  <a:srgbClr val="101828"/>
                </a:solidFill>
              </a:rPr>
              <a:t>Data: numbers, measurements or records</a:t>
            </a:r>
          </a:p>
        </p:txBody>
      </p:sp>
      <p:sp>
        <p:nvSpPr>
          <p:cNvPr id="28" name="Rectangle 27">
            <a:extLst>
              <a:ext uri="{FF2B5EF4-FFF2-40B4-BE49-F238E27FC236}">
                <a16:creationId xmlns:a16="http://schemas.microsoft.com/office/drawing/2014/main" id="{9BB75B6F-A137-AA94-7CA0-7D855B1197C0}"/>
              </a:ext>
            </a:extLst>
          </p:cNvPr>
          <p:cNvSpPr>
            <a:spLocks noGrp="1"/>
          </p:cNvSpPr>
          <p:nvPr/>
        </p:nvSpPr>
        <p:spPr>
          <a:xfrm>
            <a:off x="781050" y="3390900"/>
            <a:ext cx="228600" cy="342900"/>
          </a:xfrm>
          <a:prstGeom prst="rect">
            <a:avLst/>
          </a:prstGeom>
          <a:noFill/>
          <a:ln w="0">
            <a:noFill/>
            <a:prstDash val="solid"/>
          </a:ln>
        </p:spPr>
        <p:txBody>
          <a:bodyPr anchor="ctr"/>
          <a:lstStyle/>
          <a:p>
            <a:pPr algn="l">
              <a:defRPr sz="1500" b="1">
                <a:solidFill>
                  <a:srgbClr val="2E90FA"/>
                </a:solidFill>
              </a:defRPr>
            </a:pPr>
            <a:r>
              <a:rPr b="1">
                <a:solidFill>
                  <a:srgbClr val="2E90FA"/>
                </a:solidFill>
              </a:rPr>
              <a:t>•</a:t>
            </a:r>
          </a:p>
        </p:txBody>
      </p:sp>
      <p:sp>
        <p:nvSpPr>
          <p:cNvPr id="30" name="Rectangle 29">
            <a:extLst>
              <a:ext uri="{FF2B5EF4-FFF2-40B4-BE49-F238E27FC236}">
                <a16:creationId xmlns:a16="http://schemas.microsoft.com/office/drawing/2014/main" id="{359E8976-1543-798C-77BB-2DFF1C899F85}"/>
              </a:ext>
            </a:extLst>
          </p:cNvPr>
          <p:cNvSpPr>
            <a:spLocks noGrp="1"/>
          </p:cNvSpPr>
          <p:nvPr/>
        </p:nvSpPr>
        <p:spPr>
          <a:xfrm>
            <a:off x="1066800" y="3390900"/>
            <a:ext cx="4476750" cy="400050"/>
          </a:xfrm>
          <a:prstGeom prst="rect">
            <a:avLst/>
          </a:prstGeom>
          <a:noFill/>
          <a:ln w="0">
            <a:noFill/>
            <a:prstDash val="solid"/>
          </a:ln>
        </p:spPr>
        <p:txBody>
          <a:bodyPr anchor="ctr"/>
          <a:lstStyle/>
          <a:p>
            <a:pPr algn="l">
              <a:defRPr sz="1500" b="0">
                <a:solidFill>
                  <a:srgbClr val="101828"/>
                </a:solidFill>
              </a:defRPr>
            </a:pPr>
            <a:r>
              <a:rPr b="0">
                <a:solidFill>
                  <a:srgbClr val="101828"/>
                </a:solidFill>
              </a:rPr>
              <a:t>Opinion: a view or interpretation</a:t>
            </a:r>
          </a:p>
        </p:txBody>
      </p:sp>
      <p:sp>
        <p:nvSpPr>
          <p:cNvPr id="32" name="Rectangle 31">
            <a:extLst>
              <a:ext uri="{FF2B5EF4-FFF2-40B4-BE49-F238E27FC236}">
                <a16:creationId xmlns:a16="http://schemas.microsoft.com/office/drawing/2014/main" id="{BFA1673A-7417-B44D-E71B-74F24032571A}"/>
              </a:ext>
            </a:extLst>
          </p:cNvPr>
          <p:cNvSpPr>
            <a:spLocks noGrp="1"/>
          </p:cNvSpPr>
          <p:nvPr/>
        </p:nvSpPr>
        <p:spPr>
          <a:xfrm>
            <a:off x="781050" y="3962400"/>
            <a:ext cx="228600" cy="342900"/>
          </a:xfrm>
          <a:prstGeom prst="rect">
            <a:avLst/>
          </a:prstGeom>
          <a:noFill/>
          <a:ln w="0">
            <a:noFill/>
            <a:prstDash val="solid"/>
          </a:ln>
        </p:spPr>
        <p:txBody>
          <a:bodyPr anchor="ctr"/>
          <a:lstStyle/>
          <a:p>
            <a:pPr algn="l">
              <a:defRPr sz="1500" b="1">
                <a:solidFill>
                  <a:srgbClr val="2E90FA"/>
                </a:solidFill>
              </a:defRPr>
            </a:pPr>
            <a:r>
              <a:rPr b="1">
                <a:solidFill>
                  <a:srgbClr val="2E90FA"/>
                </a:solidFill>
              </a:rPr>
              <a:t>•</a:t>
            </a:r>
          </a:p>
        </p:txBody>
      </p:sp>
      <p:sp>
        <p:nvSpPr>
          <p:cNvPr id="34" name="Rectangle 33">
            <a:extLst>
              <a:ext uri="{FF2B5EF4-FFF2-40B4-BE49-F238E27FC236}">
                <a16:creationId xmlns:a16="http://schemas.microsoft.com/office/drawing/2014/main" id="{A2B6C625-3695-E79F-4B49-B36F4E55CBF5}"/>
              </a:ext>
            </a:extLst>
          </p:cNvPr>
          <p:cNvSpPr>
            <a:spLocks noGrp="1"/>
          </p:cNvSpPr>
          <p:nvPr/>
        </p:nvSpPr>
        <p:spPr>
          <a:xfrm>
            <a:off x="1066800" y="3962400"/>
            <a:ext cx="4476750" cy="400050"/>
          </a:xfrm>
          <a:prstGeom prst="rect">
            <a:avLst/>
          </a:prstGeom>
          <a:noFill/>
          <a:ln w="0">
            <a:noFill/>
            <a:prstDash val="solid"/>
          </a:ln>
        </p:spPr>
        <p:txBody>
          <a:bodyPr anchor="ctr"/>
          <a:lstStyle/>
          <a:p>
            <a:pPr algn="l">
              <a:defRPr sz="1500" b="0">
                <a:solidFill>
                  <a:srgbClr val="101828"/>
                </a:solidFill>
              </a:defRPr>
            </a:pPr>
            <a:r>
              <a:rPr b="0">
                <a:solidFill>
                  <a:srgbClr val="101828"/>
                </a:solidFill>
              </a:rPr>
              <a:t>Experience: a person’s account</a:t>
            </a:r>
          </a:p>
        </p:txBody>
      </p:sp>
      <p:sp>
        <p:nvSpPr>
          <p:cNvPr id="36" name="Rectangle 35">
            <a:extLst>
              <a:ext uri="{FF2B5EF4-FFF2-40B4-BE49-F238E27FC236}">
                <a16:creationId xmlns:a16="http://schemas.microsoft.com/office/drawing/2014/main" id="{CE0E3D71-62B5-DDFB-2017-CEDAFF62E414}"/>
              </a:ext>
            </a:extLst>
          </p:cNvPr>
          <p:cNvSpPr>
            <a:spLocks noGrp="1"/>
          </p:cNvSpPr>
          <p:nvPr/>
        </p:nvSpPr>
        <p:spPr>
          <a:xfrm>
            <a:off x="781050" y="4533900"/>
            <a:ext cx="228600" cy="342900"/>
          </a:xfrm>
          <a:prstGeom prst="rect">
            <a:avLst/>
          </a:prstGeom>
          <a:noFill/>
          <a:ln w="0">
            <a:noFill/>
            <a:prstDash val="solid"/>
          </a:ln>
        </p:spPr>
        <p:txBody>
          <a:bodyPr anchor="ctr"/>
          <a:lstStyle/>
          <a:p>
            <a:pPr algn="l">
              <a:defRPr sz="1500" b="1">
                <a:solidFill>
                  <a:srgbClr val="2E90FA"/>
                </a:solidFill>
              </a:defRPr>
            </a:pPr>
            <a:r>
              <a:rPr b="1">
                <a:solidFill>
                  <a:srgbClr val="2E90FA"/>
                </a:solidFill>
              </a:rPr>
              <a:t>•</a:t>
            </a:r>
          </a:p>
        </p:txBody>
      </p:sp>
      <p:sp>
        <p:nvSpPr>
          <p:cNvPr id="38" name="Rectangle 37">
            <a:extLst>
              <a:ext uri="{FF2B5EF4-FFF2-40B4-BE49-F238E27FC236}">
                <a16:creationId xmlns:a16="http://schemas.microsoft.com/office/drawing/2014/main" id="{2A7FFECC-EC39-FB42-E624-283E2DE86BC0}"/>
              </a:ext>
            </a:extLst>
          </p:cNvPr>
          <p:cNvSpPr>
            <a:spLocks noGrp="1"/>
          </p:cNvSpPr>
          <p:nvPr/>
        </p:nvSpPr>
        <p:spPr>
          <a:xfrm>
            <a:off x="1066800" y="4533900"/>
            <a:ext cx="4476750" cy="400050"/>
          </a:xfrm>
          <a:prstGeom prst="rect">
            <a:avLst/>
          </a:prstGeom>
          <a:noFill/>
          <a:ln w="0">
            <a:noFill/>
            <a:prstDash val="solid"/>
          </a:ln>
        </p:spPr>
        <p:txBody>
          <a:bodyPr anchor="ctr"/>
          <a:lstStyle/>
          <a:p>
            <a:pPr algn="l">
              <a:defRPr sz="1500" b="0">
                <a:solidFill>
                  <a:srgbClr val="101828"/>
                </a:solidFill>
              </a:defRPr>
            </a:pPr>
            <a:r>
              <a:rPr b="0">
                <a:solidFill>
                  <a:srgbClr val="101828"/>
                </a:solidFill>
              </a:rPr>
              <a:t>Guidance: recommended action</a:t>
            </a:r>
          </a:p>
        </p:txBody>
      </p:sp>
      <p:sp>
        <p:nvSpPr>
          <p:cNvPr id="40" name="Rectangle 39">
            <a:extLst>
              <a:ext uri="{FF2B5EF4-FFF2-40B4-BE49-F238E27FC236}">
                <a16:creationId xmlns:a16="http://schemas.microsoft.com/office/drawing/2014/main" id="{468A910F-D7F1-FF4B-CA89-A115045D8AEF}"/>
              </a:ext>
            </a:extLst>
          </p:cNvPr>
          <p:cNvSpPr>
            <a:spLocks noGrp="1"/>
          </p:cNvSpPr>
          <p:nvPr/>
        </p:nvSpPr>
        <p:spPr>
          <a:xfrm>
            <a:off x="6076950" y="1619250"/>
            <a:ext cx="19050" cy="3810000"/>
          </a:xfrm>
          <a:prstGeom prst="rect">
            <a:avLst/>
          </a:prstGeom>
          <a:solidFill>
            <a:srgbClr val="D0D5DD"/>
          </a:solidFill>
          <a:ln w="0">
            <a:noFill/>
            <a:prstDash val="solid"/>
          </a:ln>
        </p:spPr>
        <p:txBody>
          <a:bodyPr/>
          <a:lstStyle/>
          <a:p>
            <a:endParaRPr lang="en-GB" sz="2400"/>
          </a:p>
        </p:txBody>
      </p:sp>
      <p:sp>
        <p:nvSpPr>
          <p:cNvPr id="42" name="Rectangle 41">
            <a:extLst>
              <a:ext uri="{FF2B5EF4-FFF2-40B4-BE49-F238E27FC236}">
                <a16:creationId xmlns:a16="http://schemas.microsoft.com/office/drawing/2014/main" id="{52EBDD91-9314-C89F-B7D8-D7CF6B069FBB}"/>
              </a:ext>
            </a:extLst>
          </p:cNvPr>
          <p:cNvSpPr>
            <a:spLocks noGrp="1"/>
          </p:cNvSpPr>
          <p:nvPr/>
        </p:nvSpPr>
        <p:spPr>
          <a:xfrm>
            <a:off x="6572250" y="1676400"/>
            <a:ext cx="4762500" cy="400050"/>
          </a:xfrm>
          <a:prstGeom prst="rect">
            <a:avLst/>
          </a:prstGeom>
          <a:noFill/>
          <a:ln w="0">
            <a:noFill/>
            <a:prstDash val="solid"/>
          </a:ln>
        </p:spPr>
        <p:txBody>
          <a:bodyPr anchor="ctr"/>
          <a:lstStyle/>
          <a:p>
            <a:pPr algn="l">
              <a:defRPr sz="1950" b="1">
                <a:solidFill>
                  <a:srgbClr val="0E9384"/>
                </a:solidFill>
              </a:defRPr>
            </a:pPr>
            <a:r>
              <a:rPr sz="2400" b="1" dirty="0">
                <a:solidFill>
                  <a:srgbClr val="002060"/>
                </a:solidFill>
              </a:rPr>
              <a:t>FORMAT: how is it presented?</a:t>
            </a:r>
          </a:p>
        </p:txBody>
      </p:sp>
      <p:sp>
        <p:nvSpPr>
          <p:cNvPr id="44" name="Rectangle 43">
            <a:extLst>
              <a:ext uri="{FF2B5EF4-FFF2-40B4-BE49-F238E27FC236}">
                <a16:creationId xmlns:a16="http://schemas.microsoft.com/office/drawing/2014/main" id="{2ABA3EE4-0BFF-2A53-065F-9AFB7770CB77}"/>
              </a:ext>
            </a:extLst>
          </p:cNvPr>
          <p:cNvSpPr>
            <a:spLocks noGrp="1"/>
          </p:cNvSpPr>
          <p:nvPr/>
        </p:nvSpPr>
        <p:spPr>
          <a:xfrm>
            <a:off x="6572250" y="2247900"/>
            <a:ext cx="228600" cy="342900"/>
          </a:xfrm>
          <a:prstGeom prst="rect">
            <a:avLst/>
          </a:prstGeom>
          <a:noFill/>
          <a:ln w="0">
            <a:noFill/>
            <a:prstDash val="solid"/>
          </a:ln>
        </p:spPr>
        <p:txBody>
          <a:bodyPr anchor="ctr"/>
          <a:lstStyle/>
          <a:p>
            <a:pPr algn="l">
              <a:defRPr sz="1500" b="1">
                <a:solidFill>
                  <a:srgbClr val="2E90FA"/>
                </a:solidFill>
              </a:defRPr>
            </a:pPr>
            <a:r>
              <a:rPr b="1">
                <a:solidFill>
                  <a:srgbClr val="2E90FA"/>
                </a:solidFill>
              </a:rPr>
              <a:t>•</a:t>
            </a:r>
          </a:p>
        </p:txBody>
      </p:sp>
      <p:sp>
        <p:nvSpPr>
          <p:cNvPr id="46" name="Rectangle 45">
            <a:extLst>
              <a:ext uri="{FF2B5EF4-FFF2-40B4-BE49-F238E27FC236}">
                <a16:creationId xmlns:a16="http://schemas.microsoft.com/office/drawing/2014/main" id="{DA4BFD42-4951-F9E6-A542-1DDDDAFAAE81}"/>
              </a:ext>
            </a:extLst>
          </p:cNvPr>
          <p:cNvSpPr>
            <a:spLocks noGrp="1"/>
          </p:cNvSpPr>
          <p:nvPr/>
        </p:nvSpPr>
        <p:spPr>
          <a:xfrm>
            <a:off x="6858000" y="2247900"/>
            <a:ext cx="4476750" cy="400050"/>
          </a:xfrm>
          <a:prstGeom prst="rect">
            <a:avLst/>
          </a:prstGeom>
          <a:noFill/>
          <a:ln w="0">
            <a:noFill/>
            <a:prstDash val="solid"/>
          </a:ln>
        </p:spPr>
        <p:txBody>
          <a:bodyPr anchor="ctr"/>
          <a:lstStyle/>
          <a:p>
            <a:pPr algn="l">
              <a:defRPr sz="1500" b="0">
                <a:solidFill>
                  <a:srgbClr val="101828"/>
                </a:solidFill>
              </a:defRPr>
            </a:pPr>
            <a:r>
              <a:rPr b="0">
                <a:solidFill>
                  <a:srgbClr val="101828"/>
                </a:solidFill>
              </a:rPr>
              <a:t>Journal article or report</a:t>
            </a:r>
          </a:p>
        </p:txBody>
      </p:sp>
      <p:sp>
        <p:nvSpPr>
          <p:cNvPr id="48" name="Rectangle 47">
            <a:extLst>
              <a:ext uri="{FF2B5EF4-FFF2-40B4-BE49-F238E27FC236}">
                <a16:creationId xmlns:a16="http://schemas.microsoft.com/office/drawing/2014/main" id="{DE09D232-C799-490D-6106-B1D15B4A3F28}"/>
              </a:ext>
            </a:extLst>
          </p:cNvPr>
          <p:cNvSpPr>
            <a:spLocks noGrp="1"/>
          </p:cNvSpPr>
          <p:nvPr/>
        </p:nvSpPr>
        <p:spPr>
          <a:xfrm>
            <a:off x="6572250" y="2819400"/>
            <a:ext cx="228600" cy="342900"/>
          </a:xfrm>
          <a:prstGeom prst="rect">
            <a:avLst/>
          </a:prstGeom>
          <a:noFill/>
          <a:ln w="0">
            <a:noFill/>
            <a:prstDash val="solid"/>
          </a:ln>
        </p:spPr>
        <p:txBody>
          <a:bodyPr anchor="ctr"/>
          <a:lstStyle/>
          <a:p>
            <a:pPr algn="l">
              <a:defRPr sz="1500" b="1">
                <a:solidFill>
                  <a:srgbClr val="2E90FA"/>
                </a:solidFill>
              </a:defRPr>
            </a:pPr>
            <a:r>
              <a:rPr b="1">
                <a:solidFill>
                  <a:srgbClr val="2E90FA"/>
                </a:solidFill>
              </a:rPr>
              <a:t>•</a:t>
            </a:r>
          </a:p>
        </p:txBody>
      </p:sp>
      <p:sp>
        <p:nvSpPr>
          <p:cNvPr id="50" name="Rectangle 49">
            <a:extLst>
              <a:ext uri="{FF2B5EF4-FFF2-40B4-BE49-F238E27FC236}">
                <a16:creationId xmlns:a16="http://schemas.microsoft.com/office/drawing/2014/main" id="{47DE1DF3-A7A9-0C85-B9CB-BC92A59936D4}"/>
              </a:ext>
            </a:extLst>
          </p:cNvPr>
          <p:cNvSpPr>
            <a:spLocks noGrp="1"/>
          </p:cNvSpPr>
          <p:nvPr/>
        </p:nvSpPr>
        <p:spPr>
          <a:xfrm>
            <a:off x="6858000" y="2819400"/>
            <a:ext cx="4476750" cy="400050"/>
          </a:xfrm>
          <a:prstGeom prst="rect">
            <a:avLst/>
          </a:prstGeom>
          <a:noFill/>
          <a:ln w="0">
            <a:noFill/>
            <a:prstDash val="solid"/>
          </a:ln>
        </p:spPr>
        <p:txBody>
          <a:bodyPr anchor="ctr"/>
          <a:lstStyle/>
          <a:p>
            <a:pPr algn="l">
              <a:defRPr sz="1500" b="0">
                <a:solidFill>
                  <a:srgbClr val="101828"/>
                </a:solidFill>
              </a:defRPr>
            </a:pPr>
            <a:r>
              <a:rPr b="0" dirty="0">
                <a:solidFill>
                  <a:srgbClr val="101828"/>
                </a:solidFill>
              </a:rPr>
              <a:t>Book or textbook</a:t>
            </a:r>
          </a:p>
        </p:txBody>
      </p:sp>
      <p:sp>
        <p:nvSpPr>
          <p:cNvPr id="52" name="Rectangle 51">
            <a:extLst>
              <a:ext uri="{FF2B5EF4-FFF2-40B4-BE49-F238E27FC236}">
                <a16:creationId xmlns:a16="http://schemas.microsoft.com/office/drawing/2014/main" id="{946CC728-114B-E80F-2515-7D1B38FE21C2}"/>
              </a:ext>
            </a:extLst>
          </p:cNvPr>
          <p:cNvSpPr>
            <a:spLocks noGrp="1"/>
          </p:cNvSpPr>
          <p:nvPr/>
        </p:nvSpPr>
        <p:spPr>
          <a:xfrm>
            <a:off x="6572250" y="3390900"/>
            <a:ext cx="228600" cy="342900"/>
          </a:xfrm>
          <a:prstGeom prst="rect">
            <a:avLst/>
          </a:prstGeom>
          <a:noFill/>
          <a:ln w="0">
            <a:noFill/>
            <a:prstDash val="solid"/>
          </a:ln>
        </p:spPr>
        <p:txBody>
          <a:bodyPr anchor="ctr"/>
          <a:lstStyle/>
          <a:p>
            <a:pPr algn="l">
              <a:defRPr sz="1500" b="1">
                <a:solidFill>
                  <a:srgbClr val="2E90FA"/>
                </a:solidFill>
              </a:defRPr>
            </a:pPr>
            <a:r>
              <a:rPr b="1">
                <a:solidFill>
                  <a:srgbClr val="2E90FA"/>
                </a:solidFill>
              </a:rPr>
              <a:t>•</a:t>
            </a:r>
          </a:p>
        </p:txBody>
      </p:sp>
      <p:sp>
        <p:nvSpPr>
          <p:cNvPr id="54" name="Rectangle 53">
            <a:extLst>
              <a:ext uri="{FF2B5EF4-FFF2-40B4-BE49-F238E27FC236}">
                <a16:creationId xmlns:a16="http://schemas.microsoft.com/office/drawing/2014/main" id="{65D31622-1A41-16AC-319A-FC8DAF14476F}"/>
              </a:ext>
            </a:extLst>
          </p:cNvPr>
          <p:cNvSpPr>
            <a:spLocks noGrp="1"/>
          </p:cNvSpPr>
          <p:nvPr/>
        </p:nvSpPr>
        <p:spPr>
          <a:xfrm>
            <a:off x="6858000" y="3390900"/>
            <a:ext cx="4476750" cy="400050"/>
          </a:xfrm>
          <a:prstGeom prst="rect">
            <a:avLst/>
          </a:prstGeom>
          <a:noFill/>
          <a:ln w="0">
            <a:noFill/>
            <a:prstDash val="solid"/>
          </a:ln>
        </p:spPr>
        <p:txBody>
          <a:bodyPr anchor="ctr"/>
          <a:lstStyle/>
          <a:p>
            <a:pPr algn="l">
              <a:defRPr sz="1500" b="0">
                <a:solidFill>
                  <a:srgbClr val="101828"/>
                </a:solidFill>
              </a:defRPr>
            </a:pPr>
            <a:r>
              <a:rPr b="0">
                <a:solidFill>
                  <a:srgbClr val="101828"/>
                </a:solidFill>
              </a:rPr>
              <a:t>Webpage or leaflet</a:t>
            </a:r>
          </a:p>
        </p:txBody>
      </p:sp>
      <p:sp>
        <p:nvSpPr>
          <p:cNvPr id="56" name="Rectangle 55">
            <a:extLst>
              <a:ext uri="{FF2B5EF4-FFF2-40B4-BE49-F238E27FC236}">
                <a16:creationId xmlns:a16="http://schemas.microsoft.com/office/drawing/2014/main" id="{B42BFBA4-C8A5-62E7-18B1-DD4F2980A96B}"/>
              </a:ext>
            </a:extLst>
          </p:cNvPr>
          <p:cNvSpPr>
            <a:spLocks noGrp="1"/>
          </p:cNvSpPr>
          <p:nvPr/>
        </p:nvSpPr>
        <p:spPr>
          <a:xfrm>
            <a:off x="6572250" y="3962400"/>
            <a:ext cx="228600" cy="342900"/>
          </a:xfrm>
          <a:prstGeom prst="rect">
            <a:avLst/>
          </a:prstGeom>
          <a:noFill/>
          <a:ln w="0">
            <a:noFill/>
            <a:prstDash val="solid"/>
          </a:ln>
        </p:spPr>
        <p:txBody>
          <a:bodyPr anchor="ctr"/>
          <a:lstStyle/>
          <a:p>
            <a:pPr algn="l">
              <a:defRPr sz="1500" b="1">
                <a:solidFill>
                  <a:srgbClr val="2E90FA"/>
                </a:solidFill>
              </a:defRPr>
            </a:pPr>
            <a:r>
              <a:rPr b="1">
                <a:solidFill>
                  <a:srgbClr val="2E90FA"/>
                </a:solidFill>
              </a:rPr>
              <a:t>•</a:t>
            </a:r>
          </a:p>
        </p:txBody>
      </p:sp>
      <p:sp>
        <p:nvSpPr>
          <p:cNvPr id="58" name="Rectangle 57">
            <a:extLst>
              <a:ext uri="{FF2B5EF4-FFF2-40B4-BE49-F238E27FC236}">
                <a16:creationId xmlns:a16="http://schemas.microsoft.com/office/drawing/2014/main" id="{0039484F-71F8-3103-6ABE-6BFB6B4CA903}"/>
              </a:ext>
            </a:extLst>
          </p:cNvPr>
          <p:cNvSpPr>
            <a:spLocks noGrp="1"/>
          </p:cNvSpPr>
          <p:nvPr/>
        </p:nvSpPr>
        <p:spPr>
          <a:xfrm>
            <a:off x="6858000" y="3962400"/>
            <a:ext cx="4476750" cy="400050"/>
          </a:xfrm>
          <a:prstGeom prst="rect">
            <a:avLst/>
          </a:prstGeom>
          <a:noFill/>
          <a:ln w="0">
            <a:noFill/>
            <a:prstDash val="solid"/>
          </a:ln>
        </p:spPr>
        <p:txBody>
          <a:bodyPr anchor="ctr"/>
          <a:lstStyle/>
          <a:p>
            <a:pPr algn="l">
              <a:defRPr sz="1500" b="0">
                <a:solidFill>
                  <a:srgbClr val="101828"/>
                </a:solidFill>
              </a:defRPr>
            </a:pPr>
            <a:r>
              <a:rPr b="0">
                <a:solidFill>
                  <a:srgbClr val="101828"/>
                </a:solidFill>
              </a:rPr>
              <a:t>Video, podcast or social post</a:t>
            </a:r>
          </a:p>
        </p:txBody>
      </p:sp>
      <p:sp>
        <p:nvSpPr>
          <p:cNvPr id="60" name="Rectangle 59">
            <a:extLst>
              <a:ext uri="{FF2B5EF4-FFF2-40B4-BE49-F238E27FC236}">
                <a16:creationId xmlns:a16="http://schemas.microsoft.com/office/drawing/2014/main" id="{4277715F-3E10-C20A-63EA-AB1B84C96233}"/>
              </a:ext>
            </a:extLst>
          </p:cNvPr>
          <p:cNvSpPr>
            <a:spLocks noGrp="1"/>
          </p:cNvSpPr>
          <p:nvPr/>
        </p:nvSpPr>
        <p:spPr>
          <a:xfrm>
            <a:off x="6572250" y="4533900"/>
            <a:ext cx="228600" cy="342900"/>
          </a:xfrm>
          <a:prstGeom prst="rect">
            <a:avLst/>
          </a:prstGeom>
          <a:noFill/>
          <a:ln w="0">
            <a:noFill/>
            <a:prstDash val="solid"/>
          </a:ln>
        </p:spPr>
        <p:txBody>
          <a:bodyPr anchor="ctr"/>
          <a:lstStyle/>
          <a:p>
            <a:pPr algn="l">
              <a:defRPr sz="1500" b="1">
                <a:solidFill>
                  <a:srgbClr val="2E90FA"/>
                </a:solidFill>
              </a:defRPr>
            </a:pPr>
            <a:r>
              <a:rPr b="1">
                <a:solidFill>
                  <a:srgbClr val="2E90FA"/>
                </a:solidFill>
              </a:rPr>
              <a:t>•</a:t>
            </a:r>
          </a:p>
        </p:txBody>
      </p:sp>
      <p:sp>
        <p:nvSpPr>
          <p:cNvPr id="62" name="Rectangle 61">
            <a:extLst>
              <a:ext uri="{FF2B5EF4-FFF2-40B4-BE49-F238E27FC236}">
                <a16:creationId xmlns:a16="http://schemas.microsoft.com/office/drawing/2014/main" id="{94A20497-1F4C-0E26-9C52-6EC864203F64}"/>
              </a:ext>
            </a:extLst>
          </p:cNvPr>
          <p:cNvSpPr>
            <a:spLocks noGrp="1"/>
          </p:cNvSpPr>
          <p:nvPr/>
        </p:nvSpPr>
        <p:spPr>
          <a:xfrm>
            <a:off x="6858000" y="4533900"/>
            <a:ext cx="4476750" cy="400050"/>
          </a:xfrm>
          <a:prstGeom prst="rect">
            <a:avLst/>
          </a:prstGeom>
          <a:noFill/>
          <a:ln w="0">
            <a:noFill/>
            <a:prstDash val="solid"/>
          </a:ln>
        </p:spPr>
        <p:txBody>
          <a:bodyPr anchor="ctr"/>
          <a:lstStyle/>
          <a:p>
            <a:pPr algn="l">
              <a:defRPr sz="1500" b="0">
                <a:solidFill>
                  <a:srgbClr val="101828"/>
                </a:solidFill>
              </a:defRPr>
            </a:pPr>
            <a:r>
              <a:rPr b="0">
                <a:solidFill>
                  <a:srgbClr val="101828"/>
                </a:solidFill>
              </a:rPr>
              <a:t>Conversation, interview or lecture</a:t>
            </a:r>
          </a:p>
        </p:txBody>
      </p:sp>
      <p:sp>
        <p:nvSpPr>
          <p:cNvPr id="64" name="Rectangle 63">
            <a:extLst>
              <a:ext uri="{FF2B5EF4-FFF2-40B4-BE49-F238E27FC236}">
                <a16:creationId xmlns:a16="http://schemas.microsoft.com/office/drawing/2014/main" id="{03A9BE16-C3A6-B588-E3C4-855A1ACA689F}"/>
              </a:ext>
            </a:extLst>
          </p:cNvPr>
          <p:cNvSpPr>
            <a:spLocks noGrp="1"/>
          </p:cNvSpPr>
          <p:nvPr/>
        </p:nvSpPr>
        <p:spPr>
          <a:xfrm>
            <a:off x="781050" y="5829300"/>
            <a:ext cx="10477500" cy="762000"/>
          </a:xfrm>
          <a:prstGeom prst="rect">
            <a:avLst/>
          </a:prstGeom>
          <a:noFill/>
          <a:ln w="0">
            <a:noFill/>
            <a:prstDash val="solid"/>
          </a:ln>
        </p:spPr>
        <p:txBody>
          <a:bodyPr anchor="ctr"/>
          <a:lstStyle/>
          <a:p>
            <a:pPr algn="ctr">
              <a:defRPr sz="1650" b="1">
                <a:solidFill>
                  <a:srgbClr val="F79009"/>
                </a:solidFill>
              </a:defRPr>
            </a:pPr>
            <a:r>
              <a:rPr b="1" dirty="0">
                <a:solidFill>
                  <a:schemeClr val="tx1">
                    <a:lumMod val="95000"/>
                  </a:schemeClr>
                </a:solidFill>
              </a:rPr>
              <a:t>One source can contain several types of information.</a:t>
            </a:r>
          </a:p>
        </p:txBody>
      </p:sp>
    </p:spTree>
    <p:extLst>
      <p:ext uri="{BB962C8B-B14F-4D97-AF65-F5344CB8AC3E}">
        <p14:creationId xmlns:p14="http://schemas.microsoft.com/office/powerpoint/2010/main" val="26707958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204A945-0E86-4BBB-895A-3B201E119660}"/>
              </a:ext>
            </a:extLst>
          </p:cNvPr>
          <p:cNvSpPr>
            <a:spLocks noGrp="1"/>
          </p:cNvSpPr>
          <p:nvPr/>
        </p:nvSpPr>
        <p:spPr>
          <a:xfrm>
            <a:off x="685800" y="381000"/>
            <a:ext cx="10820400" cy="552450"/>
          </a:xfrm>
          <a:prstGeom prst="rect">
            <a:avLst/>
          </a:prstGeom>
          <a:noFill/>
          <a:ln w="0">
            <a:noFill/>
            <a:prstDash val="solid"/>
          </a:ln>
        </p:spPr>
        <p:txBody>
          <a:bodyPr anchor="ctr"/>
          <a:lstStyle/>
          <a:p>
            <a:pPr algn="l">
              <a:defRPr sz="2850" b="1">
                <a:solidFill>
                  <a:srgbClr val="101828"/>
                </a:solidFill>
              </a:defRPr>
            </a:pPr>
            <a:r>
              <a:rPr sz="4400" b="1" dirty="0">
                <a:solidFill>
                  <a:schemeClr val="tx1">
                    <a:lumMod val="85000"/>
                  </a:schemeClr>
                </a:solidFill>
              </a:rPr>
              <a:t>A believable post is not always a safe source</a:t>
            </a:r>
          </a:p>
        </p:txBody>
      </p:sp>
      <p:sp>
        <p:nvSpPr>
          <p:cNvPr id="3" name="Rectangle 2">
            <a:extLst>
              <a:ext uri="{FF2B5EF4-FFF2-40B4-BE49-F238E27FC236}">
                <a16:creationId xmlns:a16="http://schemas.microsoft.com/office/drawing/2014/main" id="{0A036A06-0466-4238-8D19-03DA6F12A1D3}"/>
              </a:ext>
            </a:extLst>
          </p:cNvPr>
          <p:cNvSpPr>
            <a:spLocks noGrp="1"/>
          </p:cNvSpPr>
          <p:nvPr/>
        </p:nvSpPr>
        <p:spPr>
          <a:xfrm>
            <a:off x="685800" y="1295400"/>
            <a:ext cx="10820400" cy="19050"/>
          </a:xfrm>
          <a:prstGeom prst="rect">
            <a:avLst/>
          </a:prstGeom>
          <a:solidFill>
            <a:srgbClr val="D0D5DD"/>
          </a:solidFill>
          <a:ln w="0">
            <a:noFill/>
            <a:prstDash val="solid"/>
          </a:ln>
        </p:spPr>
        <p:txBody>
          <a:bodyPr/>
          <a:lstStyle/>
          <a:p>
            <a:endParaRPr lang="en-GB" sz="2400"/>
          </a:p>
        </p:txBody>
      </p:sp>
      <p:sp>
        <p:nvSpPr>
          <p:cNvPr id="4" name="Rectangle 3">
            <a:extLst>
              <a:ext uri="{FF2B5EF4-FFF2-40B4-BE49-F238E27FC236}">
                <a16:creationId xmlns:a16="http://schemas.microsoft.com/office/drawing/2014/main" id="{91419AEB-C397-4A8A-9F88-3DA679A6E540}"/>
              </a:ext>
            </a:extLst>
          </p:cNvPr>
          <p:cNvSpPr>
            <a:spLocks noGrp="1"/>
          </p:cNvSpPr>
          <p:nvPr/>
        </p:nvSpPr>
        <p:spPr>
          <a:xfrm>
            <a:off x="11049000" y="6429375"/>
            <a:ext cx="457200" cy="190500"/>
          </a:xfrm>
          <a:prstGeom prst="rect">
            <a:avLst/>
          </a:prstGeom>
          <a:noFill/>
          <a:ln w="0">
            <a:noFill/>
            <a:prstDash val="solid"/>
          </a:ln>
        </p:spPr>
        <p:txBody>
          <a:bodyPr anchor="ctr"/>
          <a:lstStyle/>
          <a:p>
            <a:pPr algn="r">
              <a:defRPr sz="900" b="1">
                <a:solidFill>
                  <a:srgbClr val="475467"/>
                </a:solidFill>
              </a:defRPr>
            </a:pPr>
            <a:r>
              <a:rPr sz="1050" b="1">
                <a:solidFill>
                  <a:srgbClr val="475467"/>
                </a:solidFill>
              </a:rPr>
              <a:t>02</a:t>
            </a:r>
          </a:p>
        </p:txBody>
      </p:sp>
      <p:sp>
        <p:nvSpPr>
          <p:cNvPr id="5" name="Rectangle 4">
            <a:extLst>
              <a:ext uri="{FF2B5EF4-FFF2-40B4-BE49-F238E27FC236}">
                <a16:creationId xmlns:a16="http://schemas.microsoft.com/office/drawing/2014/main" id="{F2E7350F-5AF7-4D57-9C28-03EF67C0EC0D}"/>
              </a:ext>
            </a:extLst>
          </p:cNvPr>
          <p:cNvSpPr>
            <a:spLocks noGrp="1"/>
          </p:cNvSpPr>
          <p:nvPr/>
        </p:nvSpPr>
        <p:spPr>
          <a:xfrm>
            <a:off x="857250" y="2228850"/>
            <a:ext cx="6096000" cy="876300"/>
          </a:xfrm>
          <a:prstGeom prst="rect">
            <a:avLst/>
          </a:prstGeom>
          <a:noFill/>
          <a:ln w="0">
            <a:noFill/>
            <a:prstDash val="solid"/>
          </a:ln>
        </p:spPr>
        <p:txBody>
          <a:bodyPr anchor="ctr"/>
          <a:lstStyle/>
          <a:p>
            <a:pPr algn="l">
              <a:defRPr sz="2550" b="1">
                <a:solidFill>
                  <a:srgbClr val="101828"/>
                </a:solidFill>
              </a:defRPr>
            </a:pPr>
            <a:r>
              <a:rPr sz="3200" b="1" dirty="0">
                <a:solidFill>
                  <a:schemeClr val="tx1">
                    <a:lumMod val="95000"/>
                  </a:schemeClr>
                </a:solidFill>
              </a:rPr>
              <a:t>“You should always throw water on a kitchen fire.”</a:t>
            </a:r>
          </a:p>
        </p:txBody>
      </p:sp>
      <p:sp>
        <p:nvSpPr>
          <p:cNvPr id="6" name="Rectangle 5">
            <a:extLst>
              <a:ext uri="{FF2B5EF4-FFF2-40B4-BE49-F238E27FC236}">
                <a16:creationId xmlns:a16="http://schemas.microsoft.com/office/drawing/2014/main" id="{F58983CF-674A-443E-AB0B-0F357074259A}"/>
              </a:ext>
            </a:extLst>
          </p:cNvPr>
          <p:cNvSpPr>
            <a:spLocks noGrp="1"/>
          </p:cNvSpPr>
          <p:nvPr/>
        </p:nvSpPr>
        <p:spPr>
          <a:xfrm>
            <a:off x="838200" y="3137154"/>
            <a:ext cx="5905500" cy="1901190"/>
          </a:xfrm>
          <a:prstGeom prst="rect">
            <a:avLst/>
          </a:prstGeom>
          <a:noFill/>
          <a:ln w="0">
            <a:noFill/>
            <a:prstDash val="solid"/>
          </a:ln>
        </p:spPr>
        <p:txBody>
          <a:bodyPr anchor="ctr"/>
          <a:lstStyle/>
          <a:p>
            <a:pPr algn="l">
              <a:defRPr sz="1725" b="0">
                <a:solidFill>
                  <a:srgbClr val="475467"/>
                </a:solidFill>
              </a:defRPr>
            </a:pPr>
            <a:r>
              <a:rPr b="0" dirty="0">
                <a:solidFill>
                  <a:schemeClr val="tx1">
                    <a:lumMod val="95000"/>
                  </a:schemeClr>
                </a:solidFill>
              </a:rPr>
              <a:t>The clip has 1.2 million views, confident language and hundreds of approving comments.</a:t>
            </a:r>
          </a:p>
        </p:txBody>
      </p:sp>
      <p:sp>
        <p:nvSpPr>
          <p:cNvPr id="7" name="Rectangle 6">
            <a:extLst>
              <a:ext uri="{FF2B5EF4-FFF2-40B4-BE49-F238E27FC236}">
                <a16:creationId xmlns:a16="http://schemas.microsoft.com/office/drawing/2014/main" id="{5E3F316C-21F8-452E-B62B-BE65F07D9B66}"/>
              </a:ext>
            </a:extLst>
          </p:cNvPr>
          <p:cNvSpPr>
            <a:spLocks noGrp="1"/>
          </p:cNvSpPr>
          <p:nvPr/>
        </p:nvSpPr>
        <p:spPr>
          <a:xfrm>
            <a:off x="7524750" y="1676400"/>
            <a:ext cx="3981450" cy="3429000"/>
          </a:xfrm>
          <a:prstGeom prst="rect">
            <a:avLst/>
          </a:prstGeom>
          <a:solidFill>
            <a:srgbClr val="F2F4F7"/>
          </a:solidFill>
          <a:ln w="0">
            <a:noFill/>
            <a:prstDash val="solid"/>
          </a:ln>
        </p:spPr>
        <p:txBody>
          <a:bodyPr/>
          <a:lstStyle/>
          <a:p>
            <a:endParaRPr lang="en-GB" sz="2400"/>
          </a:p>
        </p:txBody>
      </p:sp>
      <p:sp>
        <p:nvSpPr>
          <p:cNvPr id="8" name="Rectangle 7">
            <a:extLst>
              <a:ext uri="{FF2B5EF4-FFF2-40B4-BE49-F238E27FC236}">
                <a16:creationId xmlns:a16="http://schemas.microsoft.com/office/drawing/2014/main" id="{C0DD6F73-CE48-431E-AA7C-3D2AC327951E}"/>
              </a:ext>
            </a:extLst>
          </p:cNvPr>
          <p:cNvSpPr>
            <a:spLocks noGrp="1"/>
          </p:cNvSpPr>
          <p:nvPr/>
        </p:nvSpPr>
        <p:spPr>
          <a:xfrm>
            <a:off x="7867650" y="2000250"/>
            <a:ext cx="3282796" cy="344278"/>
          </a:xfrm>
          <a:prstGeom prst="rect">
            <a:avLst/>
          </a:prstGeom>
          <a:noFill/>
          <a:ln w="0">
            <a:noFill/>
            <a:prstDash val="solid"/>
          </a:ln>
        </p:spPr>
        <p:txBody>
          <a:bodyPr lIns="91440" tIns="45720" rIns="91440" bIns="45720" anchor="ctr"/>
          <a:lstStyle/>
          <a:p>
            <a:pPr algn="l">
              <a:defRPr sz="1800" b="1">
                <a:solidFill>
                  <a:srgbClr val="101828"/>
                </a:solidFill>
              </a:defRPr>
            </a:pPr>
            <a:r>
              <a:rPr sz="2400" b="1">
                <a:solidFill>
                  <a:srgbClr val="101828"/>
                </a:solidFill>
              </a:rPr>
              <a:t>Before you share it…</a:t>
            </a:r>
          </a:p>
          <a:p>
            <a:pPr>
              <a:defRPr sz="1800" b="1">
                <a:solidFill>
                  <a:srgbClr val="101828"/>
                </a:solidFill>
              </a:defRPr>
            </a:pPr>
            <a:endParaRPr lang="en-GB" sz="2400" b="1" dirty="0">
              <a:solidFill>
                <a:srgbClr val="101828"/>
              </a:solidFill>
              <a:cs typeface="Arial"/>
            </a:endParaRPr>
          </a:p>
        </p:txBody>
      </p:sp>
      <p:sp>
        <p:nvSpPr>
          <p:cNvPr id="9" name="Rectangle 8">
            <a:extLst>
              <a:ext uri="{FF2B5EF4-FFF2-40B4-BE49-F238E27FC236}">
                <a16:creationId xmlns:a16="http://schemas.microsoft.com/office/drawing/2014/main" id="{83D963B4-24C9-49EB-B04A-A051A147050E}"/>
              </a:ext>
            </a:extLst>
          </p:cNvPr>
          <p:cNvSpPr>
            <a:spLocks noGrp="1"/>
          </p:cNvSpPr>
          <p:nvPr/>
        </p:nvSpPr>
        <p:spPr>
          <a:xfrm>
            <a:off x="7867650" y="2609850"/>
            <a:ext cx="228600" cy="342900"/>
          </a:xfrm>
          <a:prstGeom prst="rect">
            <a:avLst/>
          </a:prstGeom>
          <a:noFill/>
          <a:ln w="0">
            <a:noFill/>
            <a:prstDash val="solid"/>
          </a:ln>
        </p:spPr>
        <p:txBody>
          <a:bodyPr anchor="ctr"/>
          <a:lstStyle/>
          <a:p>
            <a:pPr algn="l">
              <a:defRPr sz="1425" b="1">
                <a:solidFill>
                  <a:srgbClr val="2E90FA"/>
                </a:solidFill>
              </a:defRPr>
            </a:pPr>
            <a:r>
              <a:rPr b="1">
                <a:solidFill>
                  <a:srgbClr val="2E90FA"/>
                </a:solidFill>
              </a:rPr>
              <a:t>•</a:t>
            </a:r>
          </a:p>
        </p:txBody>
      </p:sp>
      <p:sp>
        <p:nvSpPr>
          <p:cNvPr id="10" name="Rectangle 9">
            <a:extLst>
              <a:ext uri="{FF2B5EF4-FFF2-40B4-BE49-F238E27FC236}">
                <a16:creationId xmlns:a16="http://schemas.microsoft.com/office/drawing/2014/main" id="{DC98117A-528B-46DB-9B2F-D30E58BDE304}"/>
              </a:ext>
            </a:extLst>
          </p:cNvPr>
          <p:cNvSpPr>
            <a:spLocks noGrp="1"/>
          </p:cNvSpPr>
          <p:nvPr/>
        </p:nvSpPr>
        <p:spPr>
          <a:xfrm>
            <a:off x="8153400" y="2609850"/>
            <a:ext cx="2438400" cy="400050"/>
          </a:xfrm>
          <a:prstGeom prst="rect">
            <a:avLst/>
          </a:prstGeom>
          <a:noFill/>
          <a:ln w="0">
            <a:noFill/>
            <a:prstDash val="solid"/>
          </a:ln>
        </p:spPr>
        <p:txBody>
          <a:bodyPr anchor="ctr"/>
          <a:lstStyle/>
          <a:p>
            <a:pPr algn="l">
              <a:defRPr sz="1425" b="0">
                <a:solidFill>
                  <a:srgbClr val="101828"/>
                </a:solidFill>
              </a:defRPr>
            </a:pPr>
            <a:r>
              <a:rPr sz="1600" b="0" dirty="0">
                <a:solidFill>
                  <a:srgbClr val="101828"/>
                </a:solidFill>
              </a:rPr>
              <a:t>Who created it?</a:t>
            </a:r>
          </a:p>
        </p:txBody>
      </p:sp>
      <p:sp>
        <p:nvSpPr>
          <p:cNvPr id="11" name="Rectangle 10">
            <a:extLst>
              <a:ext uri="{FF2B5EF4-FFF2-40B4-BE49-F238E27FC236}">
                <a16:creationId xmlns:a16="http://schemas.microsoft.com/office/drawing/2014/main" id="{184E11A9-93D1-43E6-82BA-B2D884EC648C}"/>
              </a:ext>
            </a:extLst>
          </p:cNvPr>
          <p:cNvSpPr>
            <a:spLocks noGrp="1"/>
          </p:cNvSpPr>
          <p:nvPr/>
        </p:nvSpPr>
        <p:spPr>
          <a:xfrm>
            <a:off x="7867650" y="3105150"/>
            <a:ext cx="228600" cy="342900"/>
          </a:xfrm>
          <a:prstGeom prst="rect">
            <a:avLst/>
          </a:prstGeom>
          <a:noFill/>
          <a:ln w="0">
            <a:noFill/>
            <a:prstDash val="solid"/>
          </a:ln>
        </p:spPr>
        <p:txBody>
          <a:bodyPr anchor="ctr"/>
          <a:lstStyle/>
          <a:p>
            <a:pPr algn="l">
              <a:defRPr sz="1425" b="1">
                <a:solidFill>
                  <a:srgbClr val="2E90FA"/>
                </a:solidFill>
              </a:defRPr>
            </a:pPr>
            <a:r>
              <a:rPr b="1">
                <a:solidFill>
                  <a:srgbClr val="2E90FA"/>
                </a:solidFill>
              </a:rPr>
              <a:t>•</a:t>
            </a:r>
          </a:p>
        </p:txBody>
      </p:sp>
      <p:sp>
        <p:nvSpPr>
          <p:cNvPr id="12" name="Rectangle 11">
            <a:extLst>
              <a:ext uri="{FF2B5EF4-FFF2-40B4-BE49-F238E27FC236}">
                <a16:creationId xmlns:a16="http://schemas.microsoft.com/office/drawing/2014/main" id="{B233BF87-16C7-4F5D-8EA2-621EE37F5696}"/>
              </a:ext>
            </a:extLst>
          </p:cNvPr>
          <p:cNvSpPr>
            <a:spLocks noGrp="1"/>
          </p:cNvSpPr>
          <p:nvPr/>
        </p:nvSpPr>
        <p:spPr>
          <a:xfrm>
            <a:off x="8153400" y="3105150"/>
            <a:ext cx="2438400" cy="400050"/>
          </a:xfrm>
          <a:prstGeom prst="rect">
            <a:avLst/>
          </a:prstGeom>
          <a:noFill/>
          <a:ln w="0">
            <a:noFill/>
            <a:prstDash val="solid"/>
          </a:ln>
        </p:spPr>
        <p:txBody>
          <a:bodyPr anchor="ctr"/>
          <a:lstStyle/>
          <a:p>
            <a:pPr algn="l">
              <a:defRPr sz="1425" b="0">
                <a:solidFill>
                  <a:srgbClr val="101828"/>
                </a:solidFill>
              </a:defRPr>
            </a:pPr>
            <a:r>
              <a:rPr sz="1600" b="0" dirty="0">
                <a:solidFill>
                  <a:srgbClr val="101828"/>
                </a:solidFill>
              </a:rPr>
              <a:t>What evidence supports it?</a:t>
            </a:r>
          </a:p>
        </p:txBody>
      </p:sp>
      <p:sp>
        <p:nvSpPr>
          <p:cNvPr id="13" name="Rectangle 12">
            <a:extLst>
              <a:ext uri="{FF2B5EF4-FFF2-40B4-BE49-F238E27FC236}">
                <a16:creationId xmlns:a16="http://schemas.microsoft.com/office/drawing/2014/main" id="{C1333BB2-6A9D-456F-BABB-2C20464B40C1}"/>
              </a:ext>
            </a:extLst>
          </p:cNvPr>
          <p:cNvSpPr>
            <a:spLocks noGrp="1"/>
          </p:cNvSpPr>
          <p:nvPr/>
        </p:nvSpPr>
        <p:spPr>
          <a:xfrm>
            <a:off x="7867650" y="3600450"/>
            <a:ext cx="228600" cy="342900"/>
          </a:xfrm>
          <a:prstGeom prst="rect">
            <a:avLst/>
          </a:prstGeom>
          <a:noFill/>
          <a:ln w="0">
            <a:noFill/>
            <a:prstDash val="solid"/>
          </a:ln>
        </p:spPr>
        <p:txBody>
          <a:bodyPr anchor="ctr"/>
          <a:lstStyle/>
          <a:p>
            <a:pPr algn="l">
              <a:defRPr sz="1425" b="1">
                <a:solidFill>
                  <a:srgbClr val="2E90FA"/>
                </a:solidFill>
              </a:defRPr>
            </a:pPr>
            <a:r>
              <a:rPr b="1">
                <a:solidFill>
                  <a:srgbClr val="2E90FA"/>
                </a:solidFill>
              </a:rPr>
              <a:t>•</a:t>
            </a:r>
          </a:p>
        </p:txBody>
      </p:sp>
      <p:sp>
        <p:nvSpPr>
          <p:cNvPr id="14" name="Rectangle 13">
            <a:extLst>
              <a:ext uri="{FF2B5EF4-FFF2-40B4-BE49-F238E27FC236}">
                <a16:creationId xmlns:a16="http://schemas.microsoft.com/office/drawing/2014/main" id="{EB7C9E44-AC95-48F0-B761-E3A996F968F4}"/>
              </a:ext>
            </a:extLst>
          </p:cNvPr>
          <p:cNvSpPr>
            <a:spLocks noGrp="1"/>
          </p:cNvSpPr>
          <p:nvPr/>
        </p:nvSpPr>
        <p:spPr>
          <a:xfrm>
            <a:off x="8153400" y="3600450"/>
            <a:ext cx="2438400" cy="400050"/>
          </a:xfrm>
          <a:prstGeom prst="rect">
            <a:avLst/>
          </a:prstGeom>
          <a:noFill/>
          <a:ln w="0">
            <a:noFill/>
            <a:prstDash val="solid"/>
          </a:ln>
        </p:spPr>
        <p:txBody>
          <a:bodyPr anchor="ctr"/>
          <a:lstStyle/>
          <a:p>
            <a:pPr algn="l">
              <a:defRPr sz="1425" b="0">
                <a:solidFill>
                  <a:srgbClr val="101828"/>
                </a:solidFill>
              </a:defRPr>
            </a:pPr>
            <a:r>
              <a:rPr sz="1600" b="0" dirty="0">
                <a:solidFill>
                  <a:srgbClr val="101828"/>
                </a:solidFill>
              </a:rPr>
              <a:t>Could acting on it cause harm?</a:t>
            </a:r>
          </a:p>
        </p:txBody>
      </p:sp>
      <p:sp>
        <p:nvSpPr>
          <p:cNvPr id="15" name="Rectangle 14">
            <a:extLst>
              <a:ext uri="{FF2B5EF4-FFF2-40B4-BE49-F238E27FC236}">
                <a16:creationId xmlns:a16="http://schemas.microsoft.com/office/drawing/2014/main" id="{07DF457A-1914-404E-8E8D-2888EC99A930}"/>
              </a:ext>
            </a:extLst>
          </p:cNvPr>
          <p:cNvSpPr>
            <a:spLocks noGrp="1"/>
          </p:cNvSpPr>
          <p:nvPr/>
        </p:nvSpPr>
        <p:spPr>
          <a:xfrm>
            <a:off x="7867650" y="4095750"/>
            <a:ext cx="228600" cy="342900"/>
          </a:xfrm>
          <a:prstGeom prst="rect">
            <a:avLst/>
          </a:prstGeom>
          <a:noFill/>
          <a:ln w="0">
            <a:noFill/>
            <a:prstDash val="solid"/>
          </a:ln>
        </p:spPr>
        <p:txBody>
          <a:bodyPr anchor="ctr"/>
          <a:lstStyle/>
          <a:p>
            <a:pPr algn="l">
              <a:defRPr sz="1425" b="1">
                <a:solidFill>
                  <a:srgbClr val="2E90FA"/>
                </a:solidFill>
              </a:defRPr>
            </a:pPr>
            <a:r>
              <a:rPr b="1">
                <a:solidFill>
                  <a:srgbClr val="2E90FA"/>
                </a:solidFill>
              </a:rPr>
              <a:t>•</a:t>
            </a:r>
          </a:p>
        </p:txBody>
      </p:sp>
      <p:sp>
        <p:nvSpPr>
          <p:cNvPr id="16" name="Rectangle 15">
            <a:extLst>
              <a:ext uri="{FF2B5EF4-FFF2-40B4-BE49-F238E27FC236}">
                <a16:creationId xmlns:a16="http://schemas.microsoft.com/office/drawing/2014/main" id="{40FB7444-5DF6-4A29-B7E8-6C97765FD2C4}"/>
              </a:ext>
            </a:extLst>
          </p:cNvPr>
          <p:cNvSpPr>
            <a:spLocks noGrp="1"/>
          </p:cNvSpPr>
          <p:nvPr/>
        </p:nvSpPr>
        <p:spPr>
          <a:xfrm>
            <a:off x="8153400" y="4095750"/>
            <a:ext cx="2438400" cy="400050"/>
          </a:xfrm>
          <a:prstGeom prst="rect">
            <a:avLst/>
          </a:prstGeom>
          <a:noFill/>
          <a:ln w="0">
            <a:noFill/>
            <a:prstDash val="solid"/>
          </a:ln>
        </p:spPr>
        <p:txBody>
          <a:bodyPr anchor="ctr"/>
          <a:lstStyle/>
          <a:p>
            <a:pPr algn="l">
              <a:defRPr sz="1425" b="0">
                <a:solidFill>
                  <a:srgbClr val="101828"/>
                </a:solidFill>
              </a:defRPr>
            </a:pPr>
            <a:r>
              <a:rPr sz="1600" b="0" dirty="0">
                <a:solidFill>
                  <a:srgbClr val="101828"/>
                </a:solidFill>
              </a:rPr>
              <a:t>What do trusted sources say?</a:t>
            </a:r>
          </a:p>
        </p:txBody>
      </p:sp>
      <p:sp>
        <p:nvSpPr>
          <p:cNvPr id="17" name="Rectangle 16">
            <a:extLst>
              <a:ext uri="{FF2B5EF4-FFF2-40B4-BE49-F238E27FC236}">
                <a16:creationId xmlns:a16="http://schemas.microsoft.com/office/drawing/2014/main" id="{98DBFE9E-3F86-4BB9-A591-787F900BDCF5}"/>
              </a:ext>
            </a:extLst>
          </p:cNvPr>
          <p:cNvSpPr>
            <a:spLocks noGrp="1"/>
          </p:cNvSpPr>
          <p:nvPr/>
        </p:nvSpPr>
        <p:spPr>
          <a:xfrm>
            <a:off x="1286256" y="5632704"/>
            <a:ext cx="10003316" cy="855413"/>
          </a:xfrm>
          <a:prstGeom prst="rect">
            <a:avLst/>
          </a:prstGeom>
          <a:noFill/>
          <a:ln w="0">
            <a:noFill/>
            <a:prstDash val="solid"/>
          </a:ln>
        </p:spPr>
        <p:txBody>
          <a:bodyPr lIns="91440" tIns="45720" rIns="91440" bIns="45720" anchor="ctr"/>
          <a:lstStyle/>
          <a:p>
            <a:pPr algn="ctr">
              <a:defRPr sz="2250" b="1">
                <a:solidFill>
                  <a:srgbClr val="D92D20"/>
                </a:solidFill>
              </a:defRPr>
            </a:pPr>
            <a:r>
              <a:rPr sz="3600" b="1" dirty="0">
                <a:solidFill>
                  <a:schemeClr val="accent1">
                    <a:lumMod val="20000"/>
                    <a:lumOff val="80000"/>
                  </a:schemeClr>
                </a:solidFill>
                <a:latin typeface="Arial"/>
                <a:cs typeface="Arial"/>
              </a:rPr>
              <a:t>Popularity shows reach, not proof of safe fire </a:t>
            </a:r>
            <a:r>
              <a:rPr lang="en-GB" sz="3600" b="1">
                <a:solidFill>
                  <a:schemeClr val="accent1">
                    <a:lumMod val="20000"/>
                    <a:lumOff val="80000"/>
                  </a:schemeClr>
                </a:solidFill>
                <a:latin typeface="Arial"/>
                <a:cs typeface="Arial"/>
              </a:rPr>
              <a:t>advice.</a:t>
            </a:r>
          </a:p>
        </p:txBody>
      </p:sp>
    </p:spTree>
    <p:extLst>
      <p:ext uri="{BB962C8B-B14F-4D97-AF65-F5344CB8AC3E}">
        <p14:creationId xmlns:p14="http://schemas.microsoft.com/office/powerpoint/2010/main" val="17529597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D9E38B3-4686-8247-9625-49018D29F408}"/>
              </a:ext>
            </a:extLst>
          </p:cNvPr>
          <p:cNvSpPr>
            <a:spLocks noGrp="1"/>
          </p:cNvSpPr>
          <p:nvPr>
            <p:ph type="title"/>
          </p:nvPr>
        </p:nvSpPr>
        <p:spPr>
          <a:xfrm>
            <a:off x="1076706" y="609601"/>
            <a:ext cx="9848087" cy="741807"/>
          </a:xfrm>
        </p:spPr>
        <p:txBody>
          <a:bodyPr>
            <a:noAutofit/>
          </a:bodyPr>
          <a:lstStyle/>
          <a:p>
            <a:pPr algn="ctr"/>
            <a:r>
              <a:rPr lang="en-US" b="1" dirty="0">
                <a:solidFill>
                  <a:schemeClr val="tx1"/>
                </a:solidFill>
              </a:rPr>
              <a:t>How close to the source is the evidence?</a:t>
            </a:r>
          </a:p>
        </p:txBody>
      </p:sp>
      <p:sp>
        <p:nvSpPr>
          <p:cNvPr id="7" name="Rectangle 6">
            <a:extLst>
              <a:ext uri="{FF2B5EF4-FFF2-40B4-BE49-F238E27FC236}">
                <a16:creationId xmlns:a16="http://schemas.microsoft.com/office/drawing/2014/main" id="{905CDEAD-5135-ADC8-0B51-01D7BE47261A}"/>
              </a:ext>
            </a:extLst>
          </p:cNvPr>
          <p:cNvSpPr>
            <a:spLocks noGrp="1"/>
          </p:cNvSpPr>
          <p:nvPr/>
        </p:nvSpPr>
        <p:spPr>
          <a:xfrm>
            <a:off x="1261872" y="5667375"/>
            <a:ext cx="10820400" cy="552450"/>
          </a:xfrm>
          <a:prstGeom prst="rect">
            <a:avLst/>
          </a:prstGeom>
          <a:noFill/>
          <a:ln w="0">
            <a:noFill/>
            <a:prstDash val="solid"/>
          </a:ln>
        </p:spPr>
        <p:txBody>
          <a:bodyPr anchor="ctr"/>
          <a:lstStyle/>
          <a:p>
            <a:pPr algn="l">
              <a:defRPr sz="2850" b="1">
                <a:solidFill>
                  <a:srgbClr val="101828"/>
                </a:solidFill>
              </a:defRPr>
            </a:pPr>
            <a:r>
              <a:rPr sz="2800" b="1" dirty="0">
                <a:solidFill>
                  <a:srgbClr val="101828"/>
                </a:solidFill>
              </a:rPr>
              <a:t>Primary, secondary and tertiary sources do different jobs</a:t>
            </a:r>
          </a:p>
        </p:txBody>
      </p:sp>
      <p:sp>
        <p:nvSpPr>
          <p:cNvPr id="9" name="Rectangle 8">
            <a:extLst>
              <a:ext uri="{FF2B5EF4-FFF2-40B4-BE49-F238E27FC236}">
                <a16:creationId xmlns:a16="http://schemas.microsoft.com/office/drawing/2014/main" id="{B2C6CA89-A179-F419-38C2-F43252CB5E1C}"/>
              </a:ext>
            </a:extLst>
          </p:cNvPr>
          <p:cNvSpPr>
            <a:spLocks noGrp="1"/>
          </p:cNvSpPr>
          <p:nvPr/>
        </p:nvSpPr>
        <p:spPr>
          <a:xfrm>
            <a:off x="685800" y="1295400"/>
            <a:ext cx="10820400" cy="19050"/>
          </a:xfrm>
          <a:prstGeom prst="rect">
            <a:avLst/>
          </a:prstGeom>
          <a:solidFill>
            <a:srgbClr val="D0D5DD"/>
          </a:solidFill>
          <a:ln w="0">
            <a:noFill/>
            <a:prstDash val="solid"/>
          </a:ln>
        </p:spPr>
        <p:txBody>
          <a:bodyPr/>
          <a:lstStyle/>
          <a:p>
            <a:endParaRPr lang="en-GB"/>
          </a:p>
        </p:txBody>
      </p:sp>
      <p:sp>
        <p:nvSpPr>
          <p:cNvPr id="11" name="Rectangle 10">
            <a:extLst>
              <a:ext uri="{FF2B5EF4-FFF2-40B4-BE49-F238E27FC236}">
                <a16:creationId xmlns:a16="http://schemas.microsoft.com/office/drawing/2014/main" id="{3E9D1329-09EE-0B8A-E408-8156E94B1E7D}"/>
              </a:ext>
            </a:extLst>
          </p:cNvPr>
          <p:cNvSpPr>
            <a:spLocks noGrp="1"/>
          </p:cNvSpPr>
          <p:nvPr/>
        </p:nvSpPr>
        <p:spPr>
          <a:xfrm>
            <a:off x="11049000" y="6429375"/>
            <a:ext cx="457200" cy="190500"/>
          </a:xfrm>
          <a:prstGeom prst="rect">
            <a:avLst/>
          </a:prstGeom>
          <a:noFill/>
          <a:ln w="0">
            <a:noFill/>
            <a:prstDash val="solid"/>
          </a:ln>
        </p:spPr>
        <p:txBody>
          <a:bodyPr anchor="ctr"/>
          <a:lstStyle/>
          <a:p>
            <a:pPr algn="r">
              <a:defRPr sz="900" b="1">
                <a:solidFill>
                  <a:srgbClr val="475467"/>
                </a:solidFill>
              </a:defRPr>
            </a:pPr>
            <a:r>
              <a:rPr sz="900" b="1">
                <a:solidFill>
                  <a:srgbClr val="475467"/>
                </a:solidFill>
              </a:rPr>
              <a:t>06</a:t>
            </a:r>
          </a:p>
        </p:txBody>
      </p:sp>
      <p:sp>
        <p:nvSpPr>
          <p:cNvPr id="13" name="Rectangle 12">
            <a:extLst>
              <a:ext uri="{FF2B5EF4-FFF2-40B4-BE49-F238E27FC236}">
                <a16:creationId xmlns:a16="http://schemas.microsoft.com/office/drawing/2014/main" id="{ED6C3D9C-0288-7CDE-E095-4ECE795C044D}"/>
              </a:ext>
            </a:extLst>
          </p:cNvPr>
          <p:cNvSpPr>
            <a:spLocks noGrp="1"/>
          </p:cNvSpPr>
          <p:nvPr/>
        </p:nvSpPr>
        <p:spPr>
          <a:xfrm>
            <a:off x="723900" y="1752600"/>
            <a:ext cx="3238500" cy="3429000"/>
          </a:xfrm>
          <a:prstGeom prst="rect">
            <a:avLst/>
          </a:prstGeom>
          <a:solidFill>
            <a:srgbClr val="F2F4F7"/>
          </a:solidFill>
          <a:ln w="0">
            <a:noFill/>
            <a:prstDash val="solid"/>
          </a:ln>
        </p:spPr>
        <p:txBody>
          <a:bodyPr/>
          <a:lstStyle/>
          <a:p>
            <a:endParaRPr lang="en-GB"/>
          </a:p>
        </p:txBody>
      </p:sp>
      <p:sp>
        <p:nvSpPr>
          <p:cNvPr id="15" name="Rectangle 14">
            <a:extLst>
              <a:ext uri="{FF2B5EF4-FFF2-40B4-BE49-F238E27FC236}">
                <a16:creationId xmlns:a16="http://schemas.microsoft.com/office/drawing/2014/main" id="{25572F23-0DB6-B658-D755-54A2411796A6}"/>
              </a:ext>
            </a:extLst>
          </p:cNvPr>
          <p:cNvSpPr>
            <a:spLocks noGrp="1"/>
          </p:cNvSpPr>
          <p:nvPr/>
        </p:nvSpPr>
        <p:spPr>
          <a:xfrm>
            <a:off x="723900" y="1752600"/>
            <a:ext cx="3238500" cy="95250"/>
          </a:xfrm>
          <a:prstGeom prst="rect">
            <a:avLst/>
          </a:prstGeom>
          <a:solidFill>
            <a:srgbClr val="2E90FA"/>
          </a:solidFill>
          <a:ln w="0">
            <a:noFill/>
            <a:prstDash val="solid"/>
          </a:ln>
        </p:spPr>
        <p:txBody>
          <a:bodyPr/>
          <a:lstStyle/>
          <a:p>
            <a:endParaRPr lang="en-GB"/>
          </a:p>
        </p:txBody>
      </p:sp>
      <p:sp>
        <p:nvSpPr>
          <p:cNvPr id="17" name="Rectangle 16">
            <a:extLst>
              <a:ext uri="{FF2B5EF4-FFF2-40B4-BE49-F238E27FC236}">
                <a16:creationId xmlns:a16="http://schemas.microsoft.com/office/drawing/2014/main" id="{D1A1D1D5-826A-CCB2-D087-B461A62FFD54}"/>
              </a:ext>
            </a:extLst>
          </p:cNvPr>
          <p:cNvSpPr>
            <a:spLocks noGrp="1"/>
          </p:cNvSpPr>
          <p:nvPr/>
        </p:nvSpPr>
        <p:spPr>
          <a:xfrm>
            <a:off x="990600" y="2038350"/>
            <a:ext cx="2667000" cy="323850"/>
          </a:xfrm>
          <a:prstGeom prst="rect">
            <a:avLst/>
          </a:prstGeom>
          <a:noFill/>
          <a:ln w="0">
            <a:noFill/>
            <a:prstDash val="solid"/>
          </a:ln>
        </p:spPr>
        <p:txBody>
          <a:bodyPr anchor="ctr"/>
          <a:lstStyle/>
          <a:p>
            <a:pPr algn="l">
              <a:defRPr sz="1725" b="1">
                <a:solidFill>
                  <a:srgbClr val="2E90FA"/>
                </a:solidFill>
              </a:defRPr>
            </a:pPr>
            <a:r>
              <a:rPr sz="1400" b="1">
                <a:solidFill>
                  <a:srgbClr val="2E90FA"/>
                </a:solidFill>
              </a:rPr>
              <a:t>PRIMARY</a:t>
            </a:r>
          </a:p>
        </p:txBody>
      </p:sp>
      <p:sp>
        <p:nvSpPr>
          <p:cNvPr id="19" name="Rectangle 18">
            <a:extLst>
              <a:ext uri="{FF2B5EF4-FFF2-40B4-BE49-F238E27FC236}">
                <a16:creationId xmlns:a16="http://schemas.microsoft.com/office/drawing/2014/main" id="{B89FC1C1-E347-A06E-5730-8EF2FF6CE673}"/>
              </a:ext>
            </a:extLst>
          </p:cNvPr>
          <p:cNvSpPr>
            <a:spLocks noGrp="1"/>
          </p:cNvSpPr>
          <p:nvPr/>
        </p:nvSpPr>
        <p:spPr>
          <a:xfrm>
            <a:off x="990600" y="2533649"/>
            <a:ext cx="2667000" cy="471863"/>
          </a:xfrm>
          <a:prstGeom prst="rect">
            <a:avLst/>
          </a:prstGeom>
          <a:noFill/>
          <a:ln w="0">
            <a:noFill/>
            <a:prstDash val="solid"/>
          </a:ln>
        </p:spPr>
        <p:txBody>
          <a:bodyPr anchor="ctr"/>
          <a:lstStyle/>
          <a:p>
            <a:pPr algn="l">
              <a:defRPr sz="1500" b="1">
                <a:solidFill>
                  <a:srgbClr val="101828"/>
                </a:solidFill>
              </a:defRPr>
            </a:pPr>
            <a:r>
              <a:rPr sz="1600" b="1" dirty="0">
                <a:solidFill>
                  <a:srgbClr val="101828"/>
                </a:solidFill>
              </a:rPr>
              <a:t>Original evidence</a:t>
            </a:r>
          </a:p>
        </p:txBody>
      </p:sp>
      <p:sp>
        <p:nvSpPr>
          <p:cNvPr id="21" name="Rectangle 20">
            <a:extLst>
              <a:ext uri="{FF2B5EF4-FFF2-40B4-BE49-F238E27FC236}">
                <a16:creationId xmlns:a16="http://schemas.microsoft.com/office/drawing/2014/main" id="{5C27F968-8D0B-1D79-7525-01D947C38529}"/>
              </a:ext>
            </a:extLst>
          </p:cNvPr>
          <p:cNvSpPr>
            <a:spLocks noGrp="1"/>
          </p:cNvSpPr>
          <p:nvPr/>
        </p:nvSpPr>
        <p:spPr>
          <a:xfrm>
            <a:off x="990600" y="3105150"/>
            <a:ext cx="2667000" cy="1371600"/>
          </a:xfrm>
          <a:prstGeom prst="rect">
            <a:avLst/>
          </a:prstGeom>
          <a:noFill/>
          <a:ln w="0">
            <a:noFill/>
            <a:prstDash val="solid"/>
          </a:ln>
        </p:spPr>
        <p:txBody>
          <a:bodyPr lIns="91440" tIns="45720" rIns="91440" bIns="45720" anchor="ctr"/>
          <a:lstStyle/>
          <a:p>
            <a:pPr algn="l">
              <a:defRPr sz="1650" b="0">
                <a:solidFill>
                  <a:srgbClr val="475467"/>
                </a:solidFill>
              </a:defRPr>
            </a:pPr>
            <a:r>
              <a:rPr b="0" dirty="0">
                <a:solidFill>
                  <a:srgbClr val="475467"/>
                </a:solidFill>
                <a:latin typeface="Arial"/>
                <a:cs typeface="Arial"/>
              </a:rPr>
              <a:t>Fire incident report
Survey of home safety visits
Fire incident dataset</a:t>
            </a:r>
          </a:p>
          <a:p>
            <a:pPr>
              <a:defRPr sz="1650" b="0">
                <a:solidFill>
                  <a:srgbClr val="475467"/>
                </a:solidFill>
              </a:defRPr>
            </a:pPr>
            <a:r>
              <a:rPr lang="en-GB">
                <a:solidFill>
                  <a:srgbClr val="475467"/>
                </a:solidFill>
                <a:latin typeface="Arial"/>
                <a:cs typeface="Arial"/>
              </a:rPr>
              <a:t>Fire and Rescue Journal (Ebsco)</a:t>
            </a:r>
            <a:endParaRPr b="0" dirty="0">
              <a:solidFill>
                <a:srgbClr val="475467"/>
              </a:solidFill>
            </a:endParaRPr>
          </a:p>
          <a:p>
            <a:pPr>
              <a:defRPr sz="1650" b="0">
                <a:solidFill>
                  <a:srgbClr val="475467"/>
                </a:solidFill>
              </a:defRPr>
            </a:pPr>
            <a:endParaRPr lang="en-GB" dirty="0">
              <a:solidFill>
                <a:srgbClr val="475467"/>
              </a:solidFill>
              <a:cs typeface="Arial" panose="020B0604020202020204" pitchFamily="34" charset="0"/>
            </a:endParaRPr>
          </a:p>
        </p:txBody>
      </p:sp>
      <p:sp>
        <p:nvSpPr>
          <p:cNvPr id="23" name="Rectangle 22">
            <a:extLst>
              <a:ext uri="{FF2B5EF4-FFF2-40B4-BE49-F238E27FC236}">
                <a16:creationId xmlns:a16="http://schemas.microsoft.com/office/drawing/2014/main" id="{D3050E68-419C-1D48-CE1C-9FA65C68F4A9}"/>
              </a:ext>
            </a:extLst>
          </p:cNvPr>
          <p:cNvSpPr>
            <a:spLocks noGrp="1"/>
          </p:cNvSpPr>
          <p:nvPr/>
        </p:nvSpPr>
        <p:spPr>
          <a:xfrm>
            <a:off x="4381500" y="1752600"/>
            <a:ext cx="3238500" cy="3429000"/>
          </a:xfrm>
          <a:prstGeom prst="rect">
            <a:avLst/>
          </a:prstGeom>
          <a:solidFill>
            <a:srgbClr val="F2F4F7"/>
          </a:solidFill>
          <a:ln w="0">
            <a:noFill/>
            <a:prstDash val="solid"/>
          </a:ln>
        </p:spPr>
        <p:txBody>
          <a:bodyPr/>
          <a:lstStyle/>
          <a:p>
            <a:endParaRPr lang="en-GB"/>
          </a:p>
        </p:txBody>
      </p:sp>
      <p:sp>
        <p:nvSpPr>
          <p:cNvPr id="25" name="Rectangle 24">
            <a:extLst>
              <a:ext uri="{FF2B5EF4-FFF2-40B4-BE49-F238E27FC236}">
                <a16:creationId xmlns:a16="http://schemas.microsoft.com/office/drawing/2014/main" id="{7E2786DA-6F86-CA4E-0645-798E42E1F7A1}"/>
              </a:ext>
            </a:extLst>
          </p:cNvPr>
          <p:cNvSpPr>
            <a:spLocks noGrp="1"/>
          </p:cNvSpPr>
          <p:nvPr/>
        </p:nvSpPr>
        <p:spPr>
          <a:xfrm>
            <a:off x="4381500" y="1752600"/>
            <a:ext cx="3238500" cy="95250"/>
          </a:xfrm>
          <a:prstGeom prst="rect">
            <a:avLst/>
          </a:prstGeom>
          <a:solidFill>
            <a:srgbClr val="0E9384"/>
          </a:solidFill>
          <a:ln w="0">
            <a:noFill/>
            <a:prstDash val="solid"/>
          </a:ln>
        </p:spPr>
        <p:txBody>
          <a:bodyPr/>
          <a:lstStyle/>
          <a:p>
            <a:endParaRPr lang="en-GB"/>
          </a:p>
        </p:txBody>
      </p:sp>
      <p:sp>
        <p:nvSpPr>
          <p:cNvPr id="27" name="Rectangle 26">
            <a:extLst>
              <a:ext uri="{FF2B5EF4-FFF2-40B4-BE49-F238E27FC236}">
                <a16:creationId xmlns:a16="http://schemas.microsoft.com/office/drawing/2014/main" id="{CA3A3E12-1A09-1387-B956-60DE855CAF41}"/>
              </a:ext>
            </a:extLst>
          </p:cNvPr>
          <p:cNvSpPr>
            <a:spLocks noGrp="1"/>
          </p:cNvSpPr>
          <p:nvPr/>
        </p:nvSpPr>
        <p:spPr>
          <a:xfrm>
            <a:off x="4648200" y="2038350"/>
            <a:ext cx="2667000" cy="323850"/>
          </a:xfrm>
          <a:prstGeom prst="rect">
            <a:avLst/>
          </a:prstGeom>
          <a:noFill/>
          <a:ln w="0">
            <a:noFill/>
            <a:prstDash val="solid"/>
          </a:ln>
        </p:spPr>
        <p:txBody>
          <a:bodyPr anchor="ctr"/>
          <a:lstStyle/>
          <a:p>
            <a:pPr algn="l">
              <a:defRPr sz="1725" b="1">
                <a:solidFill>
                  <a:srgbClr val="0E9384"/>
                </a:solidFill>
              </a:defRPr>
            </a:pPr>
            <a:r>
              <a:rPr sz="1400" b="1">
                <a:solidFill>
                  <a:srgbClr val="0E9384"/>
                </a:solidFill>
              </a:rPr>
              <a:t>SECONDARY</a:t>
            </a:r>
          </a:p>
        </p:txBody>
      </p:sp>
      <p:sp>
        <p:nvSpPr>
          <p:cNvPr id="29" name="Rectangle 28">
            <a:extLst>
              <a:ext uri="{FF2B5EF4-FFF2-40B4-BE49-F238E27FC236}">
                <a16:creationId xmlns:a16="http://schemas.microsoft.com/office/drawing/2014/main" id="{5C66744F-9877-1FF7-0C0D-C8B772A82BC4}"/>
              </a:ext>
            </a:extLst>
          </p:cNvPr>
          <p:cNvSpPr>
            <a:spLocks noGrp="1"/>
          </p:cNvSpPr>
          <p:nvPr/>
        </p:nvSpPr>
        <p:spPr>
          <a:xfrm>
            <a:off x="4667250" y="2607655"/>
            <a:ext cx="2667000" cy="323850"/>
          </a:xfrm>
          <a:prstGeom prst="rect">
            <a:avLst/>
          </a:prstGeom>
          <a:noFill/>
          <a:ln w="0">
            <a:noFill/>
            <a:prstDash val="solid"/>
          </a:ln>
        </p:spPr>
        <p:txBody>
          <a:bodyPr anchor="ctr"/>
          <a:lstStyle/>
          <a:p>
            <a:pPr algn="l">
              <a:defRPr sz="1500" b="1">
                <a:solidFill>
                  <a:srgbClr val="101828"/>
                </a:solidFill>
              </a:defRPr>
            </a:pPr>
            <a:r>
              <a:rPr sz="1600" b="1" dirty="0">
                <a:solidFill>
                  <a:srgbClr val="101828"/>
                </a:solidFill>
              </a:rPr>
              <a:t>Analysis of evidence</a:t>
            </a:r>
          </a:p>
        </p:txBody>
      </p:sp>
      <p:sp>
        <p:nvSpPr>
          <p:cNvPr id="31" name="Rectangle 30">
            <a:extLst>
              <a:ext uri="{FF2B5EF4-FFF2-40B4-BE49-F238E27FC236}">
                <a16:creationId xmlns:a16="http://schemas.microsoft.com/office/drawing/2014/main" id="{31E00870-2E82-FF8E-6EA6-4A762894DAF0}"/>
              </a:ext>
            </a:extLst>
          </p:cNvPr>
          <p:cNvSpPr>
            <a:spLocks noGrp="1"/>
          </p:cNvSpPr>
          <p:nvPr/>
        </p:nvSpPr>
        <p:spPr>
          <a:xfrm>
            <a:off x="4648200" y="3105150"/>
            <a:ext cx="2667000" cy="1371600"/>
          </a:xfrm>
          <a:prstGeom prst="rect">
            <a:avLst/>
          </a:prstGeom>
          <a:noFill/>
          <a:ln w="0">
            <a:noFill/>
            <a:prstDash val="solid"/>
          </a:ln>
        </p:spPr>
        <p:txBody>
          <a:bodyPr lIns="91440" tIns="45720" rIns="91440" bIns="45720" anchor="ctr"/>
          <a:lstStyle/>
          <a:p>
            <a:pPr algn="l">
              <a:defRPr sz="1650" b="0">
                <a:solidFill>
                  <a:srgbClr val="475467"/>
                </a:solidFill>
              </a:defRPr>
            </a:pPr>
            <a:r>
              <a:rPr b="0" dirty="0">
                <a:solidFill>
                  <a:srgbClr val="475467"/>
                </a:solidFill>
                <a:latin typeface="Arial"/>
                <a:cs typeface="Arial"/>
              </a:rPr>
              <a:t>Research review
Fire safety policy analysis
</a:t>
            </a:r>
            <a:r>
              <a:rPr b="0">
                <a:solidFill>
                  <a:srgbClr val="475467"/>
                </a:solidFill>
                <a:latin typeface="Arial"/>
                <a:cs typeface="Arial"/>
              </a:rPr>
              <a:t>Academic textbook </a:t>
            </a:r>
            <a:endParaRPr lang="en-US" b="0">
              <a:solidFill>
                <a:srgbClr val="475467"/>
              </a:solidFill>
              <a:latin typeface="Arial"/>
              <a:cs typeface="Arial"/>
            </a:endParaRPr>
          </a:p>
          <a:p>
            <a:pPr algn="l">
              <a:defRPr sz="1650" b="0">
                <a:solidFill>
                  <a:srgbClr val="475467"/>
                </a:solidFill>
              </a:defRPr>
            </a:pPr>
            <a:endParaRPr b="0" dirty="0">
              <a:solidFill>
                <a:srgbClr val="475467"/>
              </a:solidFill>
            </a:endParaRPr>
          </a:p>
          <a:p>
            <a:pPr algn="l">
              <a:defRPr sz="1650" b="0">
                <a:solidFill>
                  <a:srgbClr val="475467"/>
                </a:solidFill>
              </a:defRPr>
            </a:pPr>
            <a:endParaRPr b="0" dirty="0">
              <a:solidFill>
                <a:srgbClr val="475467"/>
              </a:solidFill>
            </a:endParaRPr>
          </a:p>
        </p:txBody>
      </p:sp>
      <p:sp>
        <p:nvSpPr>
          <p:cNvPr id="33" name="Rectangle 32">
            <a:extLst>
              <a:ext uri="{FF2B5EF4-FFF2-40B4-BE49-F238E27FC236}">
                <a16:creationId xmlns:a16="http://schemas.microsoft.com/office/drawing/2014/main" id="{1DBFD06E-11EE-FB4F-8923-3F9BDAB7F89E}"/>
              </a:ext>
            </a:extLst>
          </p:cNvPr>
          <p:cNvSpPr>
            <a:spLocks noGrp="1"/>
          </p:cNvSpPr>
          <p:nvPr/>
        </p:nvSpPr>
        <p:spPr>
          <a:xfrm>
            <a:off x="8039100" y="1752600"/>
            <a:ext cx="3238500" cy="3429000"/>
          </a:xfrm>
          <a:prstGeom prst="rect">
            <a:avLst/>
          </a:prstGeom>
          <a:solidFill>
            <a:srgbClr val="F2F4F7"/>
          </a:solidFill>
          <a:ln w="0">
            <a:noFill/>
            <a:prstDash val="solid"/>
          </a:ln>
        </p:spPr>
        <p:txBody>
          <a:bodyPr/>
          <a:lstStyle/>
          <a:p>
            <a:endParaRPr lang="en-GB"/>
          </a:p>
        </p:txBody>
      </p:sp>
      <p:sp>
        <p:nvSpPr>
          <p:cNvPr id="35" name="Rectangle 34">
            <a:extLst>
              <a:ext uri="{FF2B5EF4-FFF2-40B4-BE49-F238E27FC236}">
                <a16:creationId xmlns:a16="http://schemas.microsoft.com/office/drawing/2014/main" id="{7E25ACCB-B229-35C1-3B1F-46B595966BDB}"/>
              </a:ext>
            </a:extLst>
          </p:cNvPr>
          <p:cNvSpPr>
            <a:spLocks noGrp="1"/>
          </p:cNvSpPr>
          <p:nvPr/>
        </p:nvSpPr>
        <p:spPr>
          <a:xfrm>
            <a:off x="8039100" y="1752600"/>
            <a:ext cx="3238500" cy="95250"/>
          </a:xfrm>
          <a:prstGeom prst="rect">
            <a:avLst/>
          </a:prstGeom>
          <a:solidFill>
            <a:srgbClr val="F79009"/>
          </a:solidFill>
          <a:ln w="0">
            <a:noFill/>
            <a:prstDash val="solid"/>
          </a:ln>
        </p:spPr>
        <p:txBody>
          <a:bodyPr/>
          <a:lstStyle/>
          <a:p>
            <a:endParaRPr lang="en-GB"/>
          </a:p>
        </p:txBody>
      </p:sp>
      <p:sp>
        <p:nvSpPr>
          <p:cNvPr id="37" name="Rectangle 36">
            <a:extLst>
              <a:ext uri="{FF2B5EF4-FFF2-40B4-BE49-F238E27FC236}">
                <a16:creationId xmlns:a16="http://schemas.microsoft.com/office/drawing/2014/main" id="{96E15AE9-1B25-7E4F-E4B0-DBAD0F5AF0E7}"/>
              </a:ext>
            </a:extLst>
          </p:cNvPr>
          <p:cNvSpPr>
            <a:spLocks noGrp="1"/>
          </p:cNvSpPr>
          <p:nvPr/>
        </p:nvSpPr>
        <p:spPr>
          <a:xfrm>
            <a:off x="8305800" y="2038350"/>
            <a:ext cx="2667000" cy="323850"/>
          </a:xfrm>
          <a:prstGeom prst="rect">
            <a:avLst/>
          </a:prstGeom>
          <a:noFill/>
          <a:ln w="0">
            <a:noFill/>
            <a:prstDash val="solid"/>
          </a:ln>
        </p:spPr>
        <p:txBody>
          <a:bodyPr anchor="ctr"/>
          <a:lstStyle/>
          <a:p>
            <a:pPr algn="l">
              <a:defRPr sz="1725" b="1">
                <a:solidFill>
                  <a:srgbClr val="F79009"/>
                </a:solidFill>
              </a:defRPr>
            </a:pPr>
            <a:r>
              <a:rPr sz="1400" b="1">
                <a:solidFill>
                  <a:srgbClr val="F79009"/>
                </a:solidFill>
              </a:rPr>
              <a:t>TERTIARY</a:t>
            </a:r>
          </a:p>
        </p:txBody>
      </p:sp>
      <p:sp>
        <p:nvSpPr>
          <p:cNvPr id="39" name="Rectangle 38">
            <a:extLst>
              <a:ext uri="{FF2B5EF4-FFF2-40B4-BE49-F238E27FC236}">
                <a16:creationId xmlns:a16="http://schemas.microsoft.com/office/drawing/2014/main" id="{9C702B35-1855-F869-A8A1-7D47E2C62CF8}"/>
              </a:ext>
            </a:extLst>
          </p:cNvPr>
          <p:cNvSpPr>
            <a:spLocks noGrp="1"/>
          </p:cNvSpPr>
          <p:nvPr/>
        </p:nvSpPr>
        <p:spPr>
          <a:xfrm>
            <a:off x="8305800" y="2619000"/>
            <a:ext cx="2667000" cy="323850"/>
          </a:xfrm>
          <a:prstGeom prst="rect">
            <a:avLst/>
          </a:prstGeom>
          <a:noFill/>
          <a:ln w="0">
            <a:noFill/>
            <a:prstDash val="solid"/>
          </a:ln>
        </p:spPr>
        <p:txBody>
          <a:bodyPr anchor="ctr"/>
          <a:lstStyle/>
          <a:p>
            <a:pPr algn="l">
              <a:defRPr sz="1500" b="1">
                <a:solidFill>
                  <a:srgbClr val="101828"/>
                </a:solidFill>
              </a:defRPr>
            </a:pPr>
            <a:r>
              <a:rPr sz="1600" b="1" dirty="0">
                <a:solidFill>
                  <a:srgbClr val="101828"/>
                </a:solidFill>
              </a:rPr>
              <a:t>Overview or quick access</a:t>
            </a:r>
          </a:p>
        </p:txBody>
      </p:sp>
      <p:sp>
        <p:nvSpPr>
          <p:cNvPr id="41" name="Rectangle 40">
            <a:extLst>
              <a:ext uri="{FF2B5EF4-FFF2-40B4-BE49-F238E27FC236}">
                <a16:creationId xmlns:a16="http://schemas.microsoft.com/office/drawing/2014/main" id="{C1E02FAB-33D3-F9D5-79C8-F4B9ED8B24B9}"/>
              </a:ext>
            </a:extLst>
          </p:cNvPr>
          <p:cNvSpPr>
            <a:spLocks noGrp="1"/>
          </p:cNvSpPr>
          <p:nvPr/>
        </p:nvSpPr>
        <p:spPr>
          <a:xfrm>
            <a:off x="8305800" y="3105150"/>
            <a:ext cx="2667000" cy="1371600"/>
          </a:xfrm>
          <a:prstGeom prst="rect">
            <a:avLst/>
          </a:prstGeom>
          <a:noFill/>
          <a:ln w="0">
            <a:noFill/>
            <a:prstDash val="solid"/>
          </a:ln>
        </p:spPr>
        <p:txBody>
          <a:bodyPr anchor="ctr"/>
          <a:lstStyle/>
          <a:p>
            <a:pPr algn="l">
              <a:defRPr sz="1650" b="0">
                <a:solidFill>
                  <a:srgbClr val="475467"/>
                </a:solidFill>
              </a:defRPr>
            </a:pPr>
            <a:r>
              <a:rPr b="0" dirty="0">
                <a:solidFill>
                  <a:srgbClr val="475467"/>
                </a:solidFill>
              </a:rPr>
              <a:t>Encyclopedia
Revision guide
General fire safety webpage</a:t>
            </a:r>
          </a:p>
          <a:p>
            <a:pPr algn="l">
              <a:defRPr sz="1650" b="0">
                <a:solidFill>
                  <a:srgbClr val="475467"/>
                </a:solidFill>
              </a:defRPr>
            </a:pPr>
            <a:endParaRPr b="0" dirty="0">
              <a:solidFill>
                <a:srgbClr val="475467"/>
              </a:solidFill>
            </a:endParaRPr>
          </a:p>
          <a:p>
            <a:pPr algn="l">
              <a:defRPr sz="1650" b="0">
                <a:solidFill>
                  <a:srgbClr val="475467"/>
                </a:solidFill>
              </a:defRPr>
            </a:pPr>
            <a:endParaRPr b="0" dirty="0">
              <a:solidFill>
                <a:srgbClr val="475467"/>
              </a:solidFill>
            </a:endParaRPr>
          </a:p>
        </p:txBody>
      </p:sp>
      <p:sp>
        <p:nvSpPr>
          <p:cNvPr id="43" name="Rectangle 42">
            <a:extLst>
              <a:ext uri="{FF2B5EF4-FFF2-40B4-BE49-F238E27FC236}">
                <a16:creationId xmlns:a16="http://schemas.microsoft.com/office/drawing/2014/main" id="{B7ED068D-C8AB-19AE-37F8-C4C04F6A3983}"/>
              </a:ext>
            </a:extLst>
          </p:cNvPr>
          <p:cNvSpPr>
            <a:spLocks noGrp="1"/>
          </p:cNvSpPr>
          <p:nvPr/>
        </p:nvSpPr>
        <p:spPr>
          <a:xfrm>
            <a:off x="723900" y="5281237"/>
            <a:ext cx="10553700" cy="400050"/>
          </a:xfrm>
          <a:prstGeom prst="rect">
            <a:avLst/>
          </a:prstGeom>
          <a:noFill/>
          <a:ln w="0">
            <a:noFill/>
            <a:prstDash val="solid"/>
          </a:ln>
        </p:spPr>
        <p:txBody>
          <a:bodyPr anchor="ctr"/>
          <a:lstStyle/>
          <a:p>
            <a:pPr algn="ctr">
              <a:defRPr sz="1800" b="1">
                <a:solidFill>
                  <a:srgbClr val="101828"/>
                </a:solidFill>
              </a:defRPr>
            </a:pPr>
            <a:r>
              <a:rPr sz="3200" b="1" dirty="0">
                <a:solidFill>
                  <a:srgbClr val="101828"/>
                </a:solidFill>
              </a:rPr>
              <a:t>“Closer” is not automatically “better”:</a:t>
            </a:r>
          </a:p>
        </p:txBody>
      </p:sp>
    </p:spTree>
    <p:extLst>
      <p:ext uri="{BB962C8B-B14F-4D97-AF65-F5344CB8AC3E}">
        <p14:creationId xmlns:p14="http://schemas.microsoft.com/office/powerpoint/2010/main" val="37244891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E3BB5E6-3518-3469-A1B6-A4D7361404C7}"/>
              </a:ext>
            </a:extLst>
          </p:cNvPr>
          <p:cNvSpPr>
            <a:spLocks noGrp="1"/>
          </p:cNvSpPr>
          <p:nvPr/>
        </p:nvSpPr>
        <p:spPr>
          <a:xfrm>
            <a:off x="685800" y="647700"/>
            <a:ext cx="10820400" cy="552450"/>
          </a:xfrm>
          <a:prstGeom prst="rect">
            <a:avLst/>
          </a:prstGeom>
          <a:noFill/>
          <a:ln w="0">
            <a:noFill/>
            <a:prstDash val="solid"/>
          </a:ln>
        </p:spPr>
        <p:txBody>
          <a:bodyPr anchor="ctr"/>
          <a:lstStyle/>
          <a:p>
            <a:pPr algn="ctr">
              <a:defRPr sz="2850" b="1">
                <a:solidFill>
                  <a:srgbClr val="101828"/>
                </a:solidFill>
              </a:defRPr>
            </a:pPr>
            <a:r>
              <a:rPr lang="en-GB" sz="2850" b="1" dirty="0">
                <a:solidFill>
                  <a:schemeClr val="accent1">
                    <a:lumMod val="20000"/>
                    <a:lumOff val="80000"/>
                  </a:schemeClr>
                </a:solidFill>
              </a:rPr>
              <a:t>Choosing a helpful source: </a:t>
            </a:r>
            <a:r>
              <a:rPr sz="2850" b="1" dirty="0">
                <a:solidFill>
                  <a:schemeClr val="accent1">
                    <a:lumMod val="20000"/>
                    <a:lumOff val="80000"/>
                  </a:schemeClr>
                </a:solidFill>
              </a:rPr>
              <a:t>Start with what you are trying to find out</a:t>
            </a:r>
          </a:p>
        </p:txBody>
      </p:sp>
      <p:sp>
        <p:nvSpPr>
          <p:cNvPr id="11" name="Rectangle 10">
            <a:extLst>
              <a:ext uri="{FF2B5EF4-FFF2-40B4-BE49-F238E27FC236}">
                <a16:creationId xmlns:a16="http://schemas.microsoft.com/office/drawing/2014/main" id="{7790FB6B-958E-6DFE-0CA3-E2B8ADA8D76A}"/>
              </a:ext>
            </a:extLst>
          </p:cNvPr>
          <p:cNvSpPr>
            <a:spLocks noGrp="1"/>
          </p:cNvSpPr>
          <p:nvPr/>
        </p:nvSpPr>
        <p:spPr>
          <a:xfrm>
            <a:off x="685800" y="1295400"/>
            <a:ext cx="10820400" cy="19050"/>
          </a:xfrm>
          <a:prstGeom prst="rect">
            <a:avLst/>
          </a:prstGeom>
          <a:solidFill>
            <a:srgbClr val="D0D5DD"/>
          </a:solidFill>
          <a:ln w="0">
            <a:noFill/>
            <a:prstDash val="solid"/>
          </a:ln>
        </p:spPr>
        <p:txBody>
          <a:bodyPr/>
          <a:lstStyle/>
          <a:p>
            <a:endParaRPr lang="en-GB">
              <a:solidFill>
                <a:schemeClr val="accent1">
                  <a:lumMod val="20000"/>
                  <a:lumOff val="80000"/>
                </a:schemeClr>
              </a:solidFill>
            </a:endParaRPr>
          </a:p>
        </p:txBody>
      </p:sp>
      <p:sp>
        <p:nvSpPr>
          <p:cNvPr id="57" name="Rectangle 56">
            <a:extLst>
              <a:ext uri="{FF2B5EF4-FFF2-40B4-BE49-F238E27FC236}">
                <a16:creationId xmlns:a16="http://schemas.microsoft.com/office/drawing/2014/main" id="{B262C469-3A03-68FF-A0C3-4C986DC9DC8E}"/>
              </a:ext>
            </a:extLst>
          </p:cNvPr>
          <p:cNvSpPr>
            <a:spLocks noGrp="1"/>
          </p:cNvSpPr>
          <p:nvPr/>
        </p:nvSpPr>
        <p:spPr>
          <a:xfrm>
            <a:off x="1066800" y="5753100"/>
            <a:ext cx="10058400" cy="304800"/>
          </a:xfrm>
          <a:prstGeom prst="rect">
            <a:avLst/>
          </a:prstGeom>
          <a:noFill/>
          <a:ln w="0">
            <a:noFill/>
            <a:prstDash val="solid"/>
          </a:ln>
        </p:spPr>
        <p:txBody>
          <a:bodyPr anchor="ctr"/>
          <a:lstStyle/>
          <a:p>
            <a:pPr algn="ctr">
              <a:defRPr sz="1650" b="1">
                <a:solidFill>
                  <a:srgbClr val="F79009"/>
                </a:solidFill>
              </a:defRPr>
            </a:pPr>
            <a:r>
              <a:rPr b="1" dirty="0">
                <a:solidFill>
                  <a:schemeClr val="accent1">
                    <a:lumMod val="20000"/>
                    <a:lumOff val="80000"/>
                  </a:schemeClr>
                </a:solidFill>
              </a:rPr>
              <a:t>There is no single “best” source</a:t>
            </a:r>
            <a:r>
              <a:rPr lang="en-GB" b="1" dirty="0">
                <a:solidFill>
                  <a:schemeClr val="accent1">
                    <a:lumMod val="20000"/>
                    <a:lumOff val="80000"/>
                  </a:schemeClr>
                </a:solidFill>
              </a:rPr>
              <a:t>, </a:t>
            </a:r>
            <a:r>
              <a:rPr b="1" dirty="0">
                <a:solidFill>
                  <a:schemeClr val="accent1">
                    <a:lumMod val="20000"/>
                    <a:lumOff val="80000"/>
                  </a:schemeClr>
                </a:solidFill>
              </a:rPr>
              <a:t>the right choice depends on your question.</a:t>
            </a:r>
          </a:p>
        </p:txBody>
      </p:sp>
      <p:graphicFrame>
        <p:nvGraphicFramePr>
          <p:cNvPr id="58" name="Table 57">
            <a:extLst>
              <a:ext uri="{FF2B5EF4-FFF2-40B4-BE49-F238E27FC236}">
                <a16:creationId xmlns:a16="http://schemas.microsoft.com/office/drawing/2014/main" id="{F1CFE5FA-222C-EB92-0208-330F64C91625}"/>
              </a:ext>
            </a:extLst>
          </p:cNvPr>
          <p:cNvGraphicFramePr>
            <a:graphicFrameLocks noGrp="1"/>
          </p:cNvGraphicFramePr>
          <p:nvPr>
            <p:extLst>
              <p:ext uri="{D42A27DB-BD31-4B8C-83A1-F6EECF244321}">
                <p14:modId xmlns:p14="http://schemas.microsoft.com/office/powerpoint/2010/main" val="3416001497"/>
              </p:ext>
            </p:extLst>
          </p:nvPr>
        </p:nvGraphicFramePr>
        <p:xfrm>
          <a:off x="585216" y="1409700"/>
          <a:ext cx="11036808" cy="4297116"/>
        </p:xfrm>
        <a:graphic>
          <a:graphicData uri="http://schemas.openxmlformats.org/drawingml/2006/table">
            <a:tbl>
              <a:tblPr firstRow="1" bandRow="1">
                <a:tableStyleId>{21E4AEA4-8DFA-4A89-87EB-49C32662AFE0}</a:tableStyleId>
              </a:tblPr>
              <a:tblGrid>
                <a:gridCol w="3678936">
                  <a:extLst>
                    <a:ext uri="{9D8B030D-6E8A-4147-A177-3AD203B41FA5}">
                      <a16:colId xmlns:a16="http://schemas.microsoft.com/office/drawing/2014/main" val="1780519509"/>
                    </a:ext>
                  </a:extLst>
                </a:gridCol>
                <a:gridCol w="3678936">
                  <a:extLst>
                    <a:ext uri="{9D8B030D-6E8A-4147-A177-3AD203B41FA5}">
                      <a16:colId xmlns:a16="http://schemas.microsoft.com/office/drawing/2014/main" val="3942174545"/>
                    </a:ext>
                  </a:extLst>
                </a:gridCol>
                <a:gridCol w="3678936">
                  <a:extLst>
                    <a:ext uri="{9D8B030D-6E8A-4147-A177-3AD203B41FA5}">
                      <a16:colId xmlns:a16="http://schemas.microsoft.com/office/drawing/2014/main" val="562137528"/>
                    </a:ext>
                  </a:extLst>
                </a:gridCol>
              </a:tblGrid>
              <a:tr h="267998">
                <a:tc>
                  <a:txBody>
                    <a:bodyPr/>
                    <a:lstStyle/>
                    <a:p>
                      <a:r>
                        <a:rPr lang="en-GB" sz="1600" dirty="0">
                          <a:solidFill>
                            <a:schemeClr val="bg1"/>
                          </a:solidFill>
                        </a:rPr>
                        <a:t>The question</a:t>
                      </a:r>
                    </a:p>
                  </a:txBody>
                  <a:tcPr/>
                </a:tc>
                <a:tc>
                  <a:txBody>
                    <a:bodyPr/>
                    <a:lstStyle/>
                    <a:p>
                      <a:r>
                        <a:rPr lang="en-GB" sz="1600" dirty="0">
                          <a:solidFill>
                            <a:schemeClr val="bg1"/>
                          </a:solidFill>
                        </a:rPr>
                        <a:t>A helpful place to start</a:t>
                      </a:r>
                    </a:p>
                  </a:txBody>
                  <a:tcPr/>
                </a:tc>
                <a:tc>
                  <a:txBody>
                    <a:bodyPr/>
                    <a:lstStyle/>
                    <a:p>
                      <a:r>
                        <a:rPr lang="en-GB" sz="1600" dirty="0">
                          <a:solidFill>
                            <a:schemeClr val="bg1"/>
                          </a:solidFill>
                        </a:rPr>
                        <a:t>Why it helps</a:t>
                      </a:r>
                    </a:p>
                  </a:txBody>
                  <a:tcPr/>
                </a:tc>
                <a:extLst>
                  <a:ext uri="{0D108BD9-81ED-4DB2-BD59-A6C34878D82A}">
                    <a16:rowId xmlns:a16="http://schemas.microsoft.com/office/drawing/2014/main" val="2936696123"/>
                  </a:ext>
                </a:extLst>
              </a:tr>
              <a:tr h="66999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b="1" dirty="0">
                          <a:solidFill>
                            <a:srgbClr val="005C68"/>
                          </a:solidFill>
                        </a:rPr>
                        <a:t>“What is compartmentation?”</a:t>
                      </a:r>
                    </a:p>
                    <a:p>
                      <a:endParaRPr lang="en-GB" sz="1600" dirty="0">
                        <a:solidFill>
                          <a:srgbClr val="005C68"/>
                        </a:solidFill>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b="1" dirty="0">
                          <a:solidFill>
                            <a:srgbClr val="005C68"/>
                          </a:solidFill>
                        </a:rPr>
                        <a:t>A fire safety textbook or official guidance</a:t>
                      </a:r>
                    </a:p>
                    <a:p>
                      <a:endParaRPr lang="en-GB" sz="1600" dirty="0">
                        <a:solidFill>
                          <a:srgbClr val="005C68"/>
                        </a:solidFill>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b="0" dirty="0">
                          <a:solidFill>
                            <a:srgbClr val="005C68"/>
                          </a:solidFill>
                        </a:rPr>
                        <a:t>Gives a clear, checked introduction</a:t>
                      </a:r>
                    </a:p>
                    <a:p>
                      <a:endParaRPr lang="en-GB" sz="1600" dirty="0">
                        <a:solidFill>
                          <a:srgbClr val="005C68"/>
                        </a:solidFill>
                      </a:endParaRPr>
                    </a:p>
                  </a:txBody>
                  <a:tcPr/>
                </a:tc>
                <a:extLst>
                  <a:ext uri="{0D108BD9-81ED-4DB2-BD59-A6C34878D82A}">
                    <a16:rowId xmlns:a16="http://schemas.microsoft.com/office/drawing/2014/main" val="1378139042"/>
                  </a:ext>
                </a:extLst>
              </a:tr>
              <a:tr h="66999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b="1" dirty="0">
                          <a:solidFill>
                            <a:srgbClr val="005C68"/>
                          </a:solidFill>
                        </a:rPr>
                        <a:t>“Which intervention works best?”</a:t>
                      </a:r>
                    </a:p>
                    <a:p>
                      <a:endParaRPr lang="en-GB" sz="1600" dirty="0">
                        <a:solidFill>
                          <a:srgbClr val="005C68"/>
                        </a:solidFill>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b="1" dirty="0">
                          <a:solidFill>
                            <a:srgbClr val="005C68"/>
                          </a:solidFill>
                        </a:rPr>
                        <a:t>A research review or guidance</a:t>
                      </a:r>
                    </a:p>
                    <a:p>
                      <a:endParaRPr lang="en-GB" sz="1600" dirty="0">
                        <a:solidFill>
                          <a:srgbClr val="005C68"/>
                        </a:solidFill>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b="0" dirty="0">
                          <a:solidFill>
                            <a:srgbClr val="005C68"/>
                          </a:solidFill>
                        </a:rPr>
                        <a:t>Brings together evidence</a:t>
                      </a:r>
                    </a:p>
                    <a:p>
                      <a:endParaRPr lang="en-GB" sz="1600" dirty="0">
                        <a:solidFill>
                          <a:srgbClr val="005C68"/>
                        </a:solidFill>
                      </a:endParaRPr>
                    </a:p>
                  </a:txBody>
                  <a:tcPr/>
                </a:tc>
                <a:extLst>
                  <a:ext uri="{0D108BD9-81ED-4DB2-BD59-A6C34878D82A}">
                    <a16:rowId xmlns:a16="http://schemas.microsoft.com/office/drawing/2014/main" val="2553663501"/>
                  </a:ext>
                </a:extLst>
              </a:tr>
              <a:tr h="66999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b="1" dirty="0">
                          <a:solidFill>
                            <a:srgbClr val="005C68"/>
                          </a:solidFill>
                        </a:rPr>
                        <a:t>“What happened at this incident?”</a:t>
                      </a:r>
                    </a:p>
                    <a:p>
                      <a:endParaRPr lang="en-GB" sz="1600" dirty="0">
                        <a:solidFill>
                          <a:srgbClr val="005C68"/>
                        </a:solidFill>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b="1" dirty="0">
                          <a:solidFill>
                            <a:srgbClr val="005C68"/>
                          </a:solidFill>
                        </a:rPr>
                        <a:t>Official incident report or witness account</a:t>
                      </a:r>
                    </a:p>
                    <a:p>
                      <a:endParaRPr lang="en-GB" sz="1600" dirty="0">
                        <a:solidFill>
                          <a:srgbClr val="005C68"/>
                        </a:solidFill>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b="0" dirty="0">
                          <a:solidFill>
                            <a:srgbClr val="005C68"/>
                          </a:solidFill>
                        </a:rPr>
                        <a:t>Distinguishes evidence from experience</a:t>
                      </a:r>
                    </a:p>
                    <a:p>
                      <a:endParaRPr lang="en-GB" sz="1600" dirty="0">
                        <a:solidFill>
                          <a:srgbClr val="005C68"/>
                        </a:solidFill>
                      </a:endParaRPr>
                    </a:p>
                  </a:txBody>
                  <a:tcPr/>
                </a:tc>
                <a:extLst>
                  <a:ext uri="{0D108BD9-81ED-4DB2-BD59-A6C34878D82A}">
                    <a16:rowId xmlns:a16="http://schemas.microsoft.com/office/drawing/2014/main" val="1946850579"/>
                  </a:ext>
                </a:extLst>
              </a:tr>
              <a:tr h="66999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b="1" dirty="0">
                          <a:solidFill>
                            <a:srgbClr val="005C68"/>
                          </a:solidFill>
                        </a:rPr>
                        <a:t>“What procedure applies here?”</a:t>
                      </a:r>
                    </a:p>
                    <a:p>
                      <a:endParaRPr lang="en-GB" sz="1600" dirty="0">
                        <a:solidFill>
                          <a:srgbClr val="005C68"/>
                        </a:solidFill>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b="1" dirty="0">
                          <a:solidFill>
                            <a:srgbClr val="005C68"/>
                          </a:solidFill>
                        </a:rPr>
                        <a:t>Current service policy or national guidance</a:t>
                      </a:r>
                    </a:p>
                    <a:p>
                      <a:endParaRPr lang="en-GB" sz="1600" dirty="0">
                        <a:solidFill>
                          <a:srgbClr val="005C68"/>
                        </a:solidFill>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b="0" dirty="0">
                          <a:solidFill>
                            <a:srgbClr val="005C68"/>
                          </a:solidFill>
                        </a:rPr>
                        <a:t>Explains requirements for the setting</a:t>
                      </a:r>
                    </a:p>
                    <a:p>
                      <a:endParaRPr lang="en-GB" sz="1600" dirty="0">
                        <a:solidFill>
                          <a:srgbClr val="005C68"/>
                        </a:solidFill>
                      </a:endParaRPr>
                    </a:p>
                  </a:txBody>
                  <a:tcPr/>
                </a:tc>
                <a:extLst>
                  <a:ext uri="{0D108BD9-81ED-4DB2-BD59-A6C34878D82A}">
                    <a16:rowId xmlns:a16="http://schemas.microsoft.com/office/drawing/2014/main" val="4276635570"/>
                  </a:ext>
                </a:extLst>
              </a:tr>
              <a:tr h="66999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b="1" dirty="0">
                          <a:solidFill>
                            <a:srgbClr val="005C68"/>
                          </a:solidFill>
                        </a:rPr>
                        <a:t>“How common are dwelling fires?”</a:t>
                      </a:r>
                    </a:p>
                    <a:p>
                      <a:endParaRPr lang="en-GB" sz="1600" dirty="0">
                        <a:solidFill>
                          <a:srgbClr val="005C68"/>
                        </a:solidFill>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b="1" dirty="0">
                          <a:solidFill>
                            <a:srgbClr val="005C68"/>
                          </a:solidFill>
                        </a:rPr>
                        <a:t>Home Office or Welsh Government statistics</a:t>
                      </a:r>
                    </a:p>
                    <a:p>
                      <a:endParaRPr lang="en-GB" sz="1600" dirty="0">
                        <a:solidFill>
                          <a:srgbClr val="005C68"/>
                        </a:solidFill>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b="0" dirty="0">
                          <a:solidFill>
                            <a:srgbClr val="005C68"/>
                          </a:solidFill>
                        </a:rPr>
                        <a:t>Summarises recorded incidents</a:t>
                      </a:r>
                    </a:p>
                    <a:p>
                      <a:endParaRPr lang="en-GB" sz="1600" dirty="0">
                        <a:solidFill>
                          <a:srgbClr val="005C68"/>
                        </a:solidFill>
                      </a:endParaRPr>
                    </a:p>
                  </a:txBody>
                  <a:tcPr/>
                </a:tc>
                <a:extLst>
                  <a:ext uri="{0D108BD9-81ED-4DB2-BD59-A6C34878D82A}">
                    <a16:rowId xmlns:a16="http://schemas.microsoft.com/office/drawing/2014/main" val="1813924310"/>
                  </a:ext>
                </a:extLst>
              </a:tr>
            </a:tbl>
          </a:graphicData>
        </a:graphic>
      </p:graphicFrame>
    </p:spTree>
    <p:extLst>
      <p:ext uri="{BB962C8B-B14F-4D97-AF65-F5344CB8AC3E}">
        <p14:creationId xmlns:p14="http://schemas.microsoft.com/office/powerpoint/2010/main" val="42516215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AF4E541C-26FB-ADC8-5E28-AE55381FD4F5}"/>
              </a:ext>
            </a:extLst>
          </p:cNvPr>
          <p:cNvSpPr>
            <a:spLocks noGrp="1"/>
          </p:cNvSpPr>
          <p:nvPr/>
        </p:nvSpPr>
        <p:spPr>
          <a:xfrm>
            <a:off x="685800" y="266700"/>
            <a:ext cx="10820400" cy="552450"/>
          </a:xfrm>
          <a:prstGeom prst="rect">
            <a:avLst/>
          </a:prstGeom>
          <a:noFill/>
          <a:ln w="0">
            <a:noFill/>
            <a:prstDash val="solid"/>
          </a:ln>
        </p:spPr>
        <p:txBody>
          <a:bodyPr anchor="ctr"/>
          <a:lstStyle/>
          <a:p>
            <a:pPr algn="ctr">
              <a:defRPr sz="2850" b="1">
                <a:solidFill>
                  <a:srgbClr val="101828"/>
                </a:solidFill>
              </a:defRPr>
            </a:pPr>
            <a:r>
              <a:rPr sz="3200" b="1" dirty="0">
                <a:solidFill>
                  <a:schemeClr val="tx1">
                    <a:lumMod val="95000"/>
                  </a:schemeClr>
                </a:solidFill>
              </a:rPr>
              <a:t>Not every credible source is suitable for every task</a:t>
            </a:r>
          </a:p>
        </p:txBody>
      </p:sp>
      <p:sp>
        <p:nvSpPr>
          <p:cNvPr id="6" name="Rectangle 5">
            <a:extLst>
              <a:ext uri="{FF2B5EF4-FFF2-40B4-BE49-F238E27FC236}">
                <a16:creationId xmlns:a16="http://schemas.microsoft.com/office/drawing/2014/main" id="{34877180-556F-A98B-D0E4-A8E48BD08AE4}"/>
              </a:ext>
            </a:extLst>
          </p:cNvPr>
          <p:cNvSpPr>
            <a:spLocks noGrp="1"/>
          </p:cNvSpPr>
          <p:nvPr/>
        </p:nvSpPr>
        <p:spPr>
          <a:xfrm>
            <a:off x="685800" y="1295400"/>
            <a:ext cx="10820400" cy="19050"/>
          </a:xfrm>
          <a:prstGeom prst="rect">
            <a:avLst/>
          </a:prstGeom>
          <a:solidFill>
            <a:srgbClr val="D0D5DD"/>
          </a:solidFill>
          <a:ln w="0">
            <a:noFill/>
            <a:prstDash val="solid"/>
          </a:ln>
        </p:spPr>
        <p:txBody>
          <a:bodyPr/>
          <a:lstStyle/>
          <a:p>
            <a:endParaRPr lang="en-GB"/>
          </a:p>
        </p:txBody>
      </p:sp>
      <p:sp>
        <p:nvSpPr>
          <p:cNvPr id="9" name="Rectangle 8">
            <a:extLst>
              <a:ext uri="{FF2B5EF4-FFF2-40B4-BE49-F238E27FC236}">
                <a16:creationId xmlns:a16="http://schemas.microsoft.com/office/drawing/2014/main" id="{83AC00C2-0943-7D28-810F-8240B5D4CBD6}"/>
              </a:ext>
            </a:extLst>
          </p:cNvPr>
          <p:cNvSpPr>
            <a:spLocks noGrp="1"/>
          </p:cNvSpPr>
          <p:nvPr/>
        </p:nvSpPr>
        <p:spPr>
          <a:xfrm>
            <a:off x="11049000" y="6429375"/>
            <a:ext cx="457200" cy="190500"/>
          </a:xfrm>
          <a:prstGeom prst="rect">
            <a:avLst/>
          </a:prstGeom>
          <a:noFill/>
          <a:ln w="0">
            <a:noFill/>
            <a:prstDash val="solid"/>
          </a:ln>
        </p:spPr>
        <p:txBody>
          <a:bodyPr anchor="ctr"/>
          <a:lstStyle/>
          <a:p>
            <a:pPr algn="r">
              <a:defRPr sz="900" b="1">
                <a:solidFill>
                  <a:srgbClr val="475467"/>
                </a:solidFill>
              </a:defRPr>
            </a:pPr>
            <a:r>
              <a:rPr sz="900" b="1">
                <a:solidFill>
                  <a:srgbClr val="475467"/>
                </a:solidFill>
              </a:rPr>
              <a:t>08</a:t>
            </a:r>
          </a:p>
        </p:txBody>
      </p:sp>
      <p:sp>
        <p:nvSpPr>
          <p:cNvPr id="11" name="Rectangle 10">
            <a:extLst>
              <a:ext uri="{FF2B5EF4-FFF2-40B4-BE49-F238E27FC236}">
                <a16:creationId xmlns:a16="http://schemas.microsoft.com/office/drawing/2014/main" id="{0AA051E7-3525-E663-D41E-7EE35F218E34}"/>
              </a:ext>
            </a:extLst>
          </p:cNvPr>
          <p:cNvSpPr>
            <a:spLocks noGrp="1"/>
          </p:cNvSpPr>
          <p:nvPr/>
        </p:nvSpPr>
        <p:spPr>
          <a:xfrm>
            <a:off x="762000" y="1657350"/>
            <a:ext cx="3905250" cy="304800"/>
          </a:xfrm>
          <a:prstGeom prst="rect">
            <a:avLst/>
          </a:prstGeom>
          <a:noFill/>
          <a:ln w="0">
            <a:noFill/>
            <a:prstDash val="solid"/>
          </a:ln>
        </p:spPr>
        <p:txBody>
          <a:bodyPr anchor="ctr"/>
          <a:lstStyle/>
          <a:p>
            <a:pPr algn="l">
              <a:defRPr sz="1425" b="1">
                <a:solidFill>
                  <a:srgbClr val="0E9384"/>
                </a:solidFill>
              </a:defRPr>
            </a:pPr>
            <a:r>
              <a:rPr sz="1425" b="1">
                <a:solidFill>
                  <a:srgbClr val="0E9384"/>
                </a:solidFill>
              </a:rPr>
              <a:t>Usually stronger for assessed work</a:t>
            </a:r>
          </a:p>
        </p:txBody>
      </p:sp>
      <p:sp>
        <p:nvSpPr>
          <p:cNvPr id="13" name="Rectangle 12">
            <a:extLst>
              <a:ext uri="{FF2B5EF4-FFF2-40B4-BE49-F238E27FC236}">
                <a16:creationId xmlns:a16="http://schemas.microsoft.com/office/drawing/2014/main" id="{8809F8FB-A0C6-8A69-7E41-DF98DEE9A658}"/>
              </a:ext>
            </a:extLst>
          </p:cNvPr>
          <p:cNvSpPr>
            <a:spLocks noGrp="1"/>
          </p:cNvSpPr>
          <p:nvPr/>
        </p:nvSpPr>
        <p:spPr>
          <a:xfrm>
            <a:off x="7524750" y="1657350"/>
            <a:ext cx="3810000" cy="304800"/>
          </a:xfrm>
          <a:prstGeom prst="rect">
            <a:avLst/>
          </a:prstGeom>
          <a:noFill/>
          <a:ln w="0">
            <a:noFill/>
            <a:prstDash val="solid"/>
          </a:ln>
        </p:spPr>
        <p:txBody>
          <a:bodyPr anchor="ctr"/>
          <a:lstStyle/>
          <a:p>
            <a:pPr algn="r">
              <a:defRPr sz="1425" b="1">
                <a:solidFill>
                  <a:srgbClr val="F79009"/>
                </a:solidFill>
              </a:defRPr>
            </a:pPr>
            <a:r>
              <a:rPr sz="1425" b="1">
                <a:solidFill>
                  <a:srgbClr val="F79009"/>
                </a:solidFill>
              </a:rPr>
              <a:t>Useful with more checking</a:t>
            </a:r>
          </a:p>
        </p:txBody>
      </p:sp>
      <p:sp>
        <p:nvSpPr>
          <p:cNvPr id="15" name="Rectangle 14">
            <a:extLst>
              <a:ext uri="{FF2B5EF4-FFF2-40B4-BE49-F238E27FC236}">
                <a16:creationId xmlns:a16="http://schemas.microsoft.com/office/drawing/2014/main" id="{E74F553E-3C2C-1F18-6944-3F7576D03823}"/>
              </a:ext>
            </a:extLst>
          </p:cNvPr>
          <p:cNvSpPr>
            <a:spLocks noGrp="1"/>
          </p:cNvSpPr>
          <p:nvPr/>
        </p:nvSpPr>
        <p:spPr>
          <a:xfrm>
            <a:off x="876300" y="2209800"/>
            <a:ext cx="10248900" cy="114300"/>
          </a:xfrm>
          <a:prstGeom prst="rect">
            <a:avLst/>
          </a:prstGeom>
          <a:solidFill>
            <a:srgbClr val="D1E9FF"/>
          </a:solidFill>
          <a:ln w="0">
            <a:noFill/>
            <a:prstDash val="solid"/>
          </a:ln>
        </p:spPr>
        <p:txBody>
          <a:bodyPr/>
          <a:lstStyle/>
          <a:p>
            <a:endParaRPr lang="en-GB"/>
          </a:p>
        </p:txBody>
      </p:sp>
      <p:sp>
        <p:nvSpPr>
          <p:cNvPr id="17" name="Rectangle 16">
            <a:extLst>
              <a:ext uri="{FF2B5EF4-FFF2-40B4-BE49-F238E27FC236}">
                <a16:creationId xmlns:a16="http://schemas.microsoft.com/office/drawing/2014/main" id="{DE806A8B-05AC-D29A-3A67-48201B63AF1C}"/>
              </a:ext>
            </a:extLst>
          </p:cNvPr>
          <p:cNvSpPr>
            <a:spLocks noGrp="1"/>
          </p:cNvSpPr>
          <p:nvPr/>
        </p:nvSpPr>
        <p:spPr>
          <a:xfrm>
            <a:off x="876300" y="2209800"/>
            <a:ext cx="5143500" cy="114300"/>
          </a:xfrm>
          <a:prstGeom prst="rect">
            <a:avLst/>
          </a:prstGeom>
          <a:solidFill>
            <a:srgbClr val="0E9384"/>
          </a:solidFill>
          <a:ln w="0">
            <a:noFill/>
            <a:prstDash val="solid"/>
          </a:ln>
        </p:spPr>
        <p:txBody>
          <a:bodyPr/>
          <a:lstStyle/>
          <a:p>
            <a:endParaRPr lang="en-GB"/>
          </a:p>
        </p:txBody>
      </p:sp>
      <p:sp>
        <p:nvSpPr>
          <p:cNvPr id="19" name="Rectangle 18">
            <a:extLst>
              <a:ext uri="{FF2B5EF4-FFF2-40B4-BE49-F238E27FC236}">
                <a16:creationId xmlns:a16="http://schemas.microsoft.com/office/drawing/2014/main" id="{D98964E6-0F7B-D204-9297-D5ED8AB8DFAE}"/>
              </a:ext>
            </a:extLst>
          </p:cNvPr>
          <p:cNvSpPr>
            <a:spLocks noGrp="1"/>
          </p:cNvSpPr>
          <p:nvPr/>
        </p:nvSpPr>
        <p:spPr>
          <a:xfrm>
            <a:off x="876300" y="2095500"/>
            <a:ext cx="190500" cy="342900"/>
          </a:xfrm>
          <a:prstGeom prst="rect">
            <a:avLst/>
          </a:prstGeom>
          <a:solidFill>
            <a:srgbClr val="0E9384"/>
          </a:solidFill>
          <a:ln w="0">
            <a:noFill/>
            <a:prstDash val="solid"/>
          </a:ln>
        </p:spPr>
        <p:txBody>
          <a:bodyPr/>
          <a:lstStyle/>
          <a:p>
            <a:endParaRPr lang="en-GB"/>
          </a:p>
        </p:txBody>
      </p:sp>
      <p:sp>
        <p:nvSpPr>
          <p:cNvPr id="21" name="Rectangle 20">
            <a:extLst>
              <a:ext uri="{FF2B5EF4-FFF2-40B4-BE49-F238E27FC236}">
                <a16:creationId xmlns:a16="http://schemas.microsoft.com/office/drawing/2014/main" id="{22645086-862D-3BB5-F5FF-6511E2153895}"/>
              </a:ext>
            </a:extLst>
          </p:cNvPr>
          <p:cNvSpPr>
            <a:spLocks noGrp="1"/>
          </p:cNvSpPr>
          <p:nvPr/>
        </p:nvSpPr>
        <p:spPr>
          <a:xfrm>
            <a:off x="419100" y="2686050"/>
            <a:ext cx="1104900" cy="723900"/>
          </a:xfrm>
          <a:prstGeom prst="rect">
            <a:avLst/>
          </a:prstGeom>
          <a:noFill/>
          <a:ln w="0">
            <a:noFill/>
            <a:prstDash val="solid"/>
          </a:ln>
        </p:spPr>
        <p:txBody>
          <a:bodyPr anchor="ctr"/>
          <a:lstStyle/>
          <a:p>
            <a:pPr algn="ctr">
              <a:defRPr sz="1350" b="1">
                <a:solidFill>
                  <a:srgbClr val="101828"/>
                </a:solidFill>
              </a:defRPr>
            </a:pPr>
            <a:r>
              <a:rPr sz="1350" b="1" dirty="0">
                <a:solidFill>
                  <a:schemeClr val="tx1">
                    <a:lumMod val="95000"/>
                  </a:schemeClr>
                </a:solidFill>
              </a:rPr>
              <a:t>Peer-reviewed</a:t>
            </a:r>
          </a:p>
          <a:p>
            <a:pPr algn="ctr">
              <a:defRPr sz="1350" b="1">
                <a:solidFill>
                  <a:srgbClr val="101828"/>
                </a:solidFill>
              </a:defRPr>
            </a:pPr>
            <a:r>
              <a:rPr sz="1350" b="1" dirty="0">
                <a:solidFill>
                  <a:schemeClr val="tx1">
                    <a:lumMod val="95000"/>
                  </a:schemeClr>
                </a:solidFill>
              </a:rPr>
              <a:t>research</a:t>
            </a:r>
          </a:p>
        </p:txBody>
      </p:sp>
      <p:sp>
        <p:nvSpPr>
          <p:cNvPr id="23" name="Rectangle 22">
            <a:extLst>
              <a:ext uri="{FF2B5EF4-FFF2-40B4-BE49-F238E27FC236}">
                <a16:creationId xmlns:a16="http://schemas.microsoft.com/office/drawing/2014/main" id="{089CCBFA-07C3-7E57-A948-0B9BDB3F5746}"/>
              </a:ext>
            </a:extLst>
          </p:cNvPr>
          <p:cNvSpPr>
            <a:spLocks noGrp="1"/>
          </p:cNvSpPr>
          <p:nvPr/>
        </p:nvSpPr>
        <p:spPr>
          <a:xfrm>
            <a:off x="2724150" y="2095500"/>
            <a:ext cx="190500" cy="342900"/>
          </a:xfrm>
          <a:prstGeom prst="rect">
            <a:avLst/>
          </a:prstGeom>
          <a:solidFill>
            <a:srgbClr val="0E9384"/>
          </a:solidFill>
          <a:ln w="0">
            <a:noFill/>
            <a:prstDash val="solid"/>
          </a:ln>
        </p:spPr>
        <p:txBody>
          <a:bodyPr/>
          <a:lstStyle/>
          <a:p>
            <a:endParaRPr lang="en-GB"/>
          </a:p>
        </p:txBody>
      </p:sp>
      <p:sp>
        <p:nvSpPr>
          <p:cNvPr id="25" name="Rectangle 24">
            <a:extLst>
              <a:ext uri="{FF2B5EF4-FFF2-40B4-BE49-F238E27FC236}">
                <a16:creationId xmlns:a16="http://schemas.microsoft.com/office/drawing/2014/main" id="{7F2E396D-0EAB-747A-4E54-CD04C4D514BF}"/>
              </a:ext>
            </a:extLst>
          </p:cNvPr>
          <p:cNvSpPr>
            <a:spLocks noGrp="1"/>
          </p:cNvSpPr>
          <p:nvPr/>
        </p:nvSpPr>
        <p:spPr>
          <a:xfrm>
            <a:off x="2266950" y="2686050"/>
            <a:ext cx="1261872" cy="723900"/>
          </a:xfrm>
          <a:prstGeom prst="rect">
            <a:avLst/>
          </a:prstGeom>
          <a:noFill/>
          <a:ln w="0">
            <a:noFill/>
            <a:prstDash val="solid"/>
          </a:ln>
        </p:spPr>
        <p:txBody>
          <a:bodyPr anchor="ctr"/>
          <a:lstStyle/>
          <a:p>
            <a:pPr algn="ctr">
              <a:defRPr sz="1350" b="1">
                <a:solidFill>
                  <a:srgbClr val="101828"/>
                </a:solidFill>
              </a:defRPr>
            </a:pPr>
            <a:r>
              <a:rPr sz="1350" b="1" dirty="0">
                <a:solidFill>
                  <a:schemeClr val="tx1">
                    <a:lumMod val="95000"/>
                  </a:schemeClr>
                </a:solidFill>
              </a:rPr>
              <a:t>Government /
FRS guidance</a:t>
            </a:r>
          </a:p>
          <a:p>
            <a:pPr algn="ctr">
              <a:defRPr sz="1350" b="1">
                <a:solidFill>
                  <a:srgbClr val="101828"/>
                </a:solidFill>
              </a:defRPr>
            </a:pPr>
            <a:endParaRPr sz="1350" b="1" dirty="0">
              <a:solidFill>
                <a:schemeClr val="tx1">
                  <a:lumMod val="95000"/>
                </a:schemeClr>
              </a:solidFill>
            </a:endParaRPr>
          </a:p>
        </p:txBody>
      </p:sp>
      <p:sp>
        <p:nvSpPr>
          <p:cNvPr id="27" name="Rectangle 26">
            <a:extLst>
              <a:ext uri="{FF2B5EF4-FFF2-40B4-BE49-F238E27FC236}">
                <a16:creationId xmlns:a16="http://schemas.microsoft.com/office/drawing/2014/main" id="{5C7AC266-4472-1E8B-4AB4-0E8DB42B5724}"/>
              </a:ext>
            </a:extLst>
          </p:cNvPr>
          <p:cNvSpPr>
            <a:spLocks noGrp="1"/>
          </p:cNvSpPr>
          <p:nvPr/>
        </p:nvSpPr>
        <p:spPr>
          <a:xfrm>
            <a:off x="4572000" y="2095500"/>
            <a:ext cx="190500" cy="342900"/>
          </a:xfrm>
          <a:prstGeom prst="rect">
            <a:avLst/>
          </a:prstGeom>
          <a:solidFill>
            <a:srgbClr val="0E9384"/>
          </a:solidFill>
          <a:ln w="0">
            <a:noFill/>
            <a:prstDash val="solid"/>
          </a:ln>
        </p:spPr>
        <p:txBody>
          <a:bodyPr/>
          <a:lstStyle/>
          <a:p>
            <a:endParaRPr lang="en-GB"/>
          </a:p>
        </p:txBody>
      </p:sp>
      <p:sp>
        <p:nvSpPr>
          <p:cNvPr id="29" name="Rectangle 28">
            <a:extLst>
              <a:ext uri="{FF2B5EF4-FFF2-40B4-BE49-F238E27FC236}">
                <a16:creationId xmlns:a16="http://schemas.microsoft.com/office/drawing/2014/main" id="{BADDEEB6-A298-205C-4D25-29C2F4A6C66B}"/>
              </a:ext>
            </a:extLst>
          </p:cNvPr>
          <p:cNvSpPr>
            <a:spLocks noGrp="1"/>
          </p:cNvSpPr>
          <p:nvPr/>
        </p:nvSpPr>
        <p:spPr>
          <a:xfrm>
            <a:off x="4114800" y="2686050"/>
            <a:ext cx="1261872" cy="723900"/>
          </a:xfrm>
          <a:prstGeom prst="rect">
            <a:avLst/>
          </a:prstGeom>
          <a:noFill/>
          <a:ln w="0">
            <a:noFill/>
            <a:prstDash val="solid"/>
          </a:ln>
        </p:spPr>
        <p:txBody>
          <a:bodyPr anchor="ctr"/>
          <a:lstStyle/>
          <a:p>
            <a:pPr algn="ctr">
              <a:defRPr sz="1350" b="1">
                <a:solidFill>
                  <a:srgbClr val="101828"/>
                </a:solidFill>
              </a:defRPr>
            </a:pPr>
            <a:r>
              <a:rPr sz="1350" b="1" dirty="0">
                <a:solidFill>
                  <a:schemeClr val="tx1">
                    <a:lumMod val="95000"/>
                  </a:schemeClr>
                </a:solidFill>
              </a:rPr>
              <a:t>Professional</a:t>
            </a:r>
          </a:p>
          <a:p>
            <a:pPr algn="ctr">
              <a:defRPr sz="1350" b="1">
                <a:solidFill>
                  <a:srgbClr val="101828"/>
                </a:solidFill>
              </a:defRPr>
            </a:pPr>
            <a:r>
              <a:rPr sz="1350" b="1" dirty="0">
                <a:solidFill>
                  <a:schemeClr val="tx1">
                    <a:lumMod val="95000"/>
                  </a:schemeClr>
                </a:solidFill>
              </a:rPr>
              <a:t>body</a:t>
            </a:r>
          </a:p>
        </p:txBody>
      </p:sp>
      <p:sp>
        <p:nvSpPr>
          <p:cNvPr id="31" name="Rectangle 30">
            <a:extLst>
              <a:ext uri="{FF2B5EF4-FFF2-40B4-BE49-F238E27FC236}">
                <a16:creationId xmlns:a16="http://schemas.microsoft.com/office/drawing/2014/main" id="{4CCA9013-EDE8-303A-4744-CFD82D868887}"/>
              </a:ext>
            </a:extLst>
          </p:cNvPr>
          <p:cNvSpPr>
            <a:spLocks noGrp="1"/>
          </p:cNvSpPr>
          <p:nvPr/>
        </p:nvSpPr>
        <p:spPr>
          <a:xfrm>
            <a:off x="6419850" y="2095500"/>
            <a:ext cx="190500" cy="342900"/>
          </a:xfrm>
          <a:prstGeom prst="rect">
            <a:avLst/>
          </a:prstGeom>
          <a:solidFill>
            <a:srgbClr val="F79009"/>
          </a:solidFill>
          <a:ln w="0">
            <a:noFill/>
            <a:prstDash val="solid"/>
          </a:ln>
        </p:spPr>
        <p:txBody>
          <a:bodyPr/>
          <a:lstStyle/>
          <a:p>
            <a:endParaRPr lang="en-GB"/>
          </a:p>
        </p:txBody>
      </p:sp>
      <p:sp>
        <p:nvSpPr>
          <p:cNvPr id="33" name="Rectangle 32">
            <a:extLst>
              <a:ext uri="{FF2B5EF4-FFF2-40B4-BE49-F238E27FC236}">
                <a16:creationId xmlns:a16="http://schemas.microsoft.com/office/drawing/2014/main" id="{FA6CDDE4-A8A7-8C36-F816-80BCAC0286F6}"/>
              </a:ext>
            </a:extLst>
          </p:cNvPr>
          <p:cNvSpPr>
            <a:spLocks noGrp="1"/>
          </p:cNvSpPr>
          <p:nvPr/>
        </p:nvSpPr>
        <p:spPr>
          <a:xfrm>
            <a:off x="5962650" y="2686050"/>
            <a:ext cx="1104900" cy="723900"/>
          </a:xfrm>
          <a:prstGeom prst="rect">
            <a:avLst/>
          </a:prstGeom>
          <a:noFill/>
          <a:ln w="0">
            <a:noFill/>
            <a:prstDash val="solid"/>
          </a:ln>
        </p:spPr>
        <p:txBody>
          <a:bodyPr anchor="ctr"/>
          <a:lstStyle/>
          <a:p>
            <a:pPr algn="ctr">
              <a:defRPr sz="1350" b="0">
                <a:solidFill>
                  <a:srgbClr val="101828"/>
                </a:solidFill>
              </a:defRPr>
            </a:pPr>
            <a:r>
              <a:rPr sz="1350" b="0" dirty="0">
                <a:solidFill>
                  <a:schemeClr val="tx1">
                    <a:lumMod val="95000"/>
                  </a:schemeClr>
                </a:solidFill>
              </a:rPr>
              <a:t>Reputable</a:t>
            </a:r>
          </a:p>
          <a:p>
            <a:pPr algn="ctr">
              <a:defRPr sz="1350" b="0">
                <a:solidFill>
                  <a:srgbClr val="101828"/>
                </a:solidFill>
              </a:defRPr>
            </a:pPr>
            <a:r>
              <a:rPr sz="1350" b="0" dirty="0">
                <a:solidFill>
                  <a:schemeClr val="tx1">
                    <a:lumMod val="95000"/>
                  </a:schemeClr>
                </a:solidFill>
              </a:rPr>
              <a:t>news</a:t>
            </a:r>
          </a:p>
        </p:txBody>
      </p:sp>
      <p:sp>
        <p:nvSpPr>
          <p:cNvPr id="35" name="Rectangle 34">
            <a:extLst>
              <a:ext uri="{FF2B5EF4-FFF2-40B4-BE49-F238E27FC236}">
                <a16:creationId xmlns:a16="http://schemas.microsoft.com/office/drawing/2014/main" id="{AF01ECFE-4E12-68DB-68D2-9A852234A201}"/>
              </a:ext>
            </a:extLst>
          </p:cNvPr>
          <p:cNvSpPr>
            <a:spLocks noGrp="1"/>
          </p:cNvSpPr>
          <p:nvPr/>
        </p:nvSpPr>
        <p:spPr>
          <a:xfrm>
            <a:off x="8267700" y="2095500"/>
            <a:ext cx="190500" cy="342900"/>
          </a:xfrm>
          <a:prstGeom prst="rect">
            <a:avLst/>
          </a:prstGeom>
          <a:solidFill>
            <a:srgbClr val="F79009"/>
          </a:solidFill>
          <a:ln w="0">
            <a:noFill/>
            <a:prstDash val="solid"/>
          </a:ln>
        </p:spPr>
        <p:txBody>
          <a:bodyPr/>
          <a:lstStyle/>
          <a:p>
            <a:endParaRPr lang="en-GB"/>
          </a:p>
        </p:txBody>
      </p:sp>
      <p:sp>
        <p:nvSpPr>
          <p:cNvPr id="37" name="Rectangle 36">
            <a:extLst>
              <a:ext uri="{FF2B5EF4-FFF2-40B4-BE49-F238E27FC236}">
                <a16:creationId xmlns:a16="http://schemas.microsoft.com/office/drawing/2014/main" id="{19016ACF-38DB-E070-AA6F-504EBC62C386}"/>
              </a:ext>
            </a:extLst>
          </p:cNvPr>
          <p:cNvSpPr>
            <a:spLocks noGrp="1"/>
          </p:cNvSpPr>
          <p:nvPr/>
        </p:nvSpPr>
        <p:spPr>
          <a:xfrm>
            <a:off x="7810500" y="2686050"/>
            <a:ext cx="1104900" cy="723900"/>
          </a:xfrm>
          <a:prstGeom prst="rect">
            <a:avLst/>
          </a:prstGeom>
          <a:noFill/>
          <a:ln w="0">
            <a:noFill/>
            <a:prstDash val="solid"/>
          </a:ln>
        </p:spPr>
        <p:txBody>
          <a:bodyPr anchor="ctr"/>
          <a:lstStyle/>
          <a:p>
            <a:pPr algn="ctr">
              <a:defRPr sz="1350" b="0">
                <a:solidFill>
                  <a:srgbClr val="101828"/>
                </a:solidFill>
              </a:defRPr>
            </a:pPr>
            <a:r>
              <a:rPr sz="1350" b="0" dirty="0">
                <a:solidFill>
                  <a:schemeClr val="tx1">
                    <a:lumMod val="95000"/>
                  </a:schemeClr>
                </a:solidFill>
              </a:rPr>
              <a:t>General</a:t>
            </a:r>
          </a:p>
          <a:p>
            <a:pPr algn="ctr">
              <a:defRPr sz="1350" b="0">
                <a:solidFill>
                  <a:srgbClr val="101828"/>
                </a:solidFill>
              </a:defRPr>
            </a:pPr>
            <a:r>
              <a:rPr sz="1350" b="0" dirty="0">
                <a:solidFill>
                  <a:schemeClr val="tx1">
                    <a:lumMod val="95000"/>
                  </a:schemeClr>
                </a:solidFill>
              </a:rPr>
              <a:t>website</a:t>
            </a:r>
          </a:p>
        </p:txBody>
      </p:sp>
      <p:sp>
        <p:nvSpPr>
          <p:cNvPr id="39" name="Rectangle 38">
            <a:extLst>
              <a:ext uri="{FF2B5EF4-FFF2-40B4-BE49-F238E27FC236}">
                <a16:creationId xmlns:a16="http://schemas.microsoft.com/office/drawing/2014/main" id="{A9F5861F-E6EF-365E-5EFA-F7C54E707307}"/>
              </a:ext>
            </a:extLst>
          </p:cNvPr>
          <p:cNvSpPr>
            <a:spLocks noGrp="1"/>
          </p:cNvSpPr>
          <p:nvPr/>
        </p:nvSpPr>
        <p:spPr>
          <a:xfrm>
            <a:off x="10115550" y="2095500"/>
            <a:ext cx="190500" cy="342900"/>
          </a:xfrm>
          <a:prstGeom prst="rect">
            <a:avLst/>
          </a:prstGeom>
          <a:solidFill>
            <a:srgbClr val="FF0000"/>
          </a:solidFill>
          <a:ln w="0">
            <a:noFill/>
            <a:prstDash val="solid"/>
          </a:ln>
        </p:spPr>
        <p:txBody>
          <a:bodyPr/>
          <a:lstStyle/>
          <a:p>
            <a:endParaRPr lang="en-GB"/>
          </a:p>
        </p:txBody>
      </p:sp>
      <p:sp>
        <p:nvSpPr>
          <p:cNvPr id="41" name="Rectangle 40">
            <a:extLst>
              <a:ext uri="{FF2B5EF4-FFF2-40B4-BE49-F238E27FC236}">
                <a16:creationId xmlns:a16="http://schemas.microsoft.com/office/drawing/2014/main" id="{B783CED1-A268-A340-2253-FFBDAC181D26}"/>
              </a:ext>
            </a:extLst>
          </p:cNvPr>
          <p:cNvSpPr>
            <a:spLocks noGrp="1"/>
          </p:cNvSpPr>
          <p:nvPr/>
        </p:nvSpPr>
        <p:spPr>
          <a:xfrm>
            <a:off x="9658350" y="2686050"/>
            <a:ext cx="1104900" cy="723900"/>
          </a:xfrm>
          <a:prstGeom prst="rect">
            <a:avLst/>
          </a:prstGeom>
          <a:noFill/>
          <a:ln w="0">
            <a:noFill/>
            <a:prstDash val="solid"/>
          </a:ln>
        </p:spPr>
        <p:txBody>
          <a:bodyPr anchor="ctr"/>
          <a:lstStyle/>
          <a:p>
            <a:pPr algn="ctr">
              <a:defRPr sz="1350" b="0">
                <a:solidFill>
                  <a:srgbClr val="101828"/>
                </a:solidFill>
              </a:defRPr>
            </a:pPr>
            <a:r>
              <a:rPr sz="1350" b="0" dirty="0">
                <a:solidFill>
                  <a:schemeClr val="tx1">
                    <a:lumMod val="95000"/>
                  </a:schemeClr>
                </a:solidFill>
              </a:rPr>
              <a:t>Social post /</a:t>
            </a:r>
          </a:p>
          <a:p>
            <a:pPr algn="ctr">
              <a:defRPr sz="1350" b="0">
                <a:solidFill>
                  <a:srgbClr val="101828"/>
                </a:solidFill>
              </a:defRPr>
            </a:pPr>
            <a:r>
              <a:rPr sz="1350" b="0" dirty="0">
                <a:solidFill>
                  <a:schemeClr val="tx1">
                    <a:lumMod val="95000"/>
                  </a:schemeClr>
                </a:solidFill>
              </a:rPr>
              <a:t>AI answer</a:t>
            </a:r>
          </a:p>
        </p:txBody>
      </p:sp>
      <p:sp>
        <p:nvSpPr>
          <p:cNvPr id="43" name="Rectangle 42">
            <a:extLst>
              <a:ext uri="{FF2B5EF4-FFF2-40B4-BE49-F238E27FC236}">
                <a16:creationId xmlns:a16="http://schemas.microsoft.com/office/drawing/2014/main" id="{A03E137E-6CC5-75F5-181F-10D082DACC87}"/>
              </a:ext>
            </a:extLst>
          </p:cNvPr>
          <p:cNvSpPr>
            <a:spLocks noGrp="1"/>
          </p:cNvSpPr>
          <p:nvPr/>
        </p:nvSpPr>
        <p:spPr>
          <a:xfrm>
            <a:off x="1257300" y="4152900"/>
            <a:ext cx="9677400" cy="685800"/>
          </a:xfrm>
          <a:prstGeom prst="rect">
            <a:avLst/>
          </a:prstGeom>
          <a:noFill/>
          <a:ln w="0">
            <a:noFill/>
            <a:prstDash val="solid"/>
          </a:ln>
        </p:spPr>
        <p:txBody>
          <a:bodyPr anchor="ctr"/>
          <a:lstStyle/>
          <a:p>
            <a:pPr algn="ctr">
              <a:defRPr sz="2250" b="1">
                <a:solidFill>
                  <a:srgbClr val="101828"/>
                </a:solidFill>
              </a:defRPr>
            </a:pPr>
            <a:r>
              <a:rPr sz="2800" b="1" dirty="0">
                <a:solidFill>
                  <a:schemeClr val="tx1">
                    <a:lumMod val="95000"/>
                  </a:schemeClr>
                </a:solidFill>
              </a:rPr>
              <a:t>Check the author, evidence and purpose</a:t>
            </a:r>
            <a:r>
              <a:rPr lang="en-GB" sz="2800" b="1" dirty="0">
                <a:solidFill>
                  <a:schemeClr val="tx1">
                    <a:lumMod val="95000"/>
                  </a:schemeClr>
                </a:solidFill>
              </a:rPr>
              <a:t>, </a:t>
            </a:r>
            <a:r>
              <a:rPr sz="2800" b="1" dirty="0">
                <a:solidFill>
                  <a:schemeClr val="tx1">
                    <a:lumMod val="95000"/>
                  </a:schemeClr>
                </a:solidFill>
              </a:rPr>
              <a:t>do not judge by appearance alone.</a:t>
            </a:r>
          </a:p>
        </p:txBody>
      </p:sp>
    </p:spTree>
    <p:extLst>
      <p:ext uri="{BB962C8B-B14F-4D97-AF65-F5344CB8AC3E}">
        <p14:creationId xmlns:p14="http://schemas.microsoft.com/office/powerpoint/2010/main" val="24437855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0B2D9156-71A5-9E48-A9F3-1C5B8727033B}"/>
              </a:ext>
            </a:extLst>
          </p:cNvPr>
          <p:cNvSpPr>
            <a:spLocks noGrp="1"/>
          </p:cNvSpPr>
          <p:nvPr/>
        </p:nvSpPr>
        <p:spPr>
          <a:xfrm>
            <a:off x="770272" y="442913"/>
            <a:ext cx="11518134" cy="552450"/>
          </a:xfrm>
          <a:prstGeom prst="rect">
            <a:avLst/>
          </a:prstGeom>
          <a:noFill/>
          <a:ln w="0">
            <a:noFill/>
            <a:prstDash val="solid"/>
          </a:ln>
        </p:spPr>
        <p:txBody>
          <a:bodyPr anchor="ctr"/>
          <a:lstStyle/>
          <a:p>
            <a:pPr algn="l">
              <a:defRPr sz="2850" b="1">
                <a:solidFill>
                  <a:srgbClr val="101828"/>
                </a:solidFill>
              </a:defRPr>
            </a:pPr>
            <a:r>
              <a:rPr lang="en-GB" sz="4000" b="1" dirty="0">
                <a:solidFill>
                  <a:schemeClr val="accent3">
                    <a:lumMod val="75000"/>
                  </a:schemeClr>
                </a:solidFill>
              </a:rPr>
              <a:t>Quality checking: Introduction to</a:t>
            </a:r>
            <a:r>
              <a:rPr sz="4000" b="1" dirty="0">
                <a:solidFill>
                  <a:schemeClr val="accent3">
                    <a:lumMod val="75000"/>
                  </a:schemeClr>
                </a:solidFill>
              </a:rPr>
              <a:t> CRAAP as five questions</a:t>
            </a:r>
            <a:r>
              <a:rPr lang="en-GB" sz="4000" b="1" dirty="0">
                <a:solidFill>
                  <a:schemeClr val="accent3">
                    <a:lumMod val="75000"/>
                  </a:schemeClr>
                </a:solidFill>
              </a:rPr>
              <a:t>.</a:t>
            </a:r>
            <a:endParaRPr sz="4000" b="1" dirty="0">
              <a:solidFill>
                <a:schemeClr val="accent3">
                  <a:lumMod val="75000"/>
                </a:schemeClr>
              </a:solidFill>
            </a:endParaRPr>
          </a:p>
        </p:txBody>
      </p:sp>
      <p:sp>
        <p:nvSpPr>
          <p:cNvPr id="14" name="Rectangle 13">
            <a:extLst>
              <a:ext uri="{FF2B5EF4-FFF2-40B4-BE49-F238E27FC236}">
                <a16:creationId xmlns:a16="http://schemas.microsoft.com/office/drawing/2014/main" id="{DA4B0514-F5BA-F29C-9092-EC263B122D38}"/>
              </a:ext>
            </a:extLst>
          </p:cNvPr>
          <p:cNvSpPr>
            <a:spLocks noGrp="1"/>
          </p:cNvSpPr>
          <p:nvPr/>
        </p:nvSpPr>
        <p:spPr>
          <a:xfrm>
            <a:off x="685800" y="1436751"/>
            <a:ext cx="10820400" cy="19050"/>
          </a:xfrm>
          <a:prstGeom prst="rect">
            <a:avLst/>
          </a:prstGeom>
          <a:solidFill>
            <a:srgbClr val="D0D5DD"/>
          </a:solidFill>
          <a:ln w="0">
            <a:noFill/>
            <a:prstDash val="solid"/>
          </a:ln>
        </p:spPr>
        <p:txBody>
          <a:bodyPr/>
          <a:lstStyle/>
          <a:p>
            <a:endParaRPr lang="en-GB"/>
          </a:p>
        </p:txBody>
      </p:sp>
      <p:sp>
        <p:nvSpPr>
          <p:cNvPr id="16" name="Rectangle 15">
            <a:extLst>
              <a:ext uri="{FF2B5EF4-FFF2-40B4-BE49-F238E27FC236}">
                <a16:creationId xmlns:a16="http://schemas.microsoft.com/office/drawing/2014/main" id="{B64CF01E-E13B-DEF9-D3B1-51220B43C478}"/>
              </a:ext>
            </a:extLst>
          </p:cNvPr>
          <p:cNvSpPr>
            <a:spLocks noGrp="1"/>
          </p:cNvSpPr>
          <p:nvPr/>
        </p:nvSpPr>
        <p:spPr>
          <a:xfrm>
            <a:off x="11049000" y="6429375"/>
            <a:ext cx="457200" cy="190500"/>
          </a:xfrm>
          <a:prstGeom prst="rect">
            <a:avLst/>
          </a:prstGeom>
          <a:noFill/>
          <a:ln w="0">
            <a:noFill/>
            <a:prstDash val="solid"/>
          </a:ln>
        </p:spPr>
        <p:txBody>
          <a:bodyPr anchor="ctr"/>
          <a:lstStyle/>
          <a:p>
            <a:pPr algn="r">
              <a:defRPr sz="900" b="1">
                <a:solidFill>
                  <a:srgbClr val="475467"/>
                </a:solidFill>
              </a:defRPr>
            </a:pPr>
            <a:r>
              <a:rPr sz="900" b="1">
                <a:solidFill>
                  <a:srgbClr val="475467"/>
                </a:solidFill>
              </a:rPr>
              <a:t>09</a:t>
            </a:r>
          </a:p>
        </p:txBody>
      </p:sp>
      <p:sp>
        <p:nvSpPr>
          <p:cNvPr id="18" name="Rectangle 17">
            <a:extLst>
              <a:ext uri="{FF2B5EF4-FFF2-40B4-BE49-F238E27FC236}">
                <a16:creationId xmlns:a16="http://schemas.microsoft.com/office/drawing/2014/main" id="{03C781CF-232F-D770-83AC-1A84D85D6A9B}"/>
              </a:ext>
            </a:extLst>
          </p:cNvPr>
          <p:cNvSpPr>
            <a:spLocks noGrp="1"/>
          </p:cNvSpPr>
          <p:nvPr/>
        </p:nvSpPr>
        <p:spPr>
          <a:xfrm>
            <a:off x="762000" y="1600200"/>
            <a:ext cx="647700" cy="609600"/>
          </a:xfrm>
          <a:prstGeom prst="rect">
            <a:avLst/>
          </a:prstGeom>
          <a:noFill/>
          <a:ln w="0">
            <a:noFill/>
            <a:prstDash val="solid"/>
          </a:ln>
        </p:spPr>
        <p:txBody>
          <a:bodyPr anchor="ctr"/>
          <a:lstStyle/>
          <a:p>
            <a:pPr algn="ctr">
              <a:defRPr sz="3150" b="1">
                <a:solidFill>
                  <a:srgbClr val="2E90FA"/>
                </a:solidFill>
              </a:defRPr>
            </a:pPr>
            <a:r>
              <a:rPr sz="3150" b="1">
                <a:solidFill>
                  <a:srgbClr val="2E90FA"/>
                </a:solidFill>
              </a:rPr>
              <a:t>C</a:t>
            </a:r>
          </a:p>
        </p:txBody>
      </p:sp>
      <p:sp>
        <p:nvSpPr>
          <p:cNvPr id="20" name="Rectangle 19">
            <a:extLst>
              <a:ext uri="{FF2B5EF4-FFF2-40B4-BE49-F238E27FC236}">
                <a16:creationId xmlns:a16="http://schemas.microsoft.com/office/drawing/2014/main" id="{2768F8CA-9F34-8F5E-3DAA-21353E10D338}"/>
              </a:ext>
            </a:extLst>
          </p:cNvPr>
          <p:cNvSpPr>
            <a:spLocks noGrp="1"/>
          </p:cNvSpPr>
          <p:nvPr/>
        </p:nvSpPr>
        <p:spPr>
          <a:xfrm>
            <a:off x="1676400" y="1600200"/>
            <a:ext cx="2190750" cy="609600"/>
          </a:xfrm>
          <a:prstGeom prst="rect">
            <a:avLst/>
          </a:prstGeom>
          <a:noFill/>
          <a:ln w="0">
            <a:noFill/>
            <a:prstDash val="solid"/>
          </a:ln>
        </p:spPr>
        <p:txBody>
          <a:bodyPr anchor="ctr"/>
          <a:lstStyle/>
          <a:p>
            <a:pPr algn="l">
              <a:defRPr sz="1800" b="1">
                <a:solidFill>
                  <a:srgbClr val="101828"/>
                </a:solidFill>
              </a:defRPr>
            </a:pPr>
            <a:r>
              <a:rPr sz="2400" dirty="0">
                <a:solidFill>
                  <a:srgbClr val="00B0F0"/>
                </a:solidFill>
              </a:rPr>
              <a:t>Currency</a:t>
            </a:r>
          </a:p>
        </p:txBody>
      </p:sp>
      <p:sp>
        <p:nvSpPr>
          <p:cNvPr id="22" name="Rectangle 21">
            <a:extLst>
              <a:ext uri="{FF2B5EF4-FFF2-40B4-BE49-F238E27FC236}">
                <a16:creationId xmlns:a16="http://schemas.microsoft.com/office/drawing/2014/main" id="{D033291F-3591-F332-CDDC-9195BC544E04}"/>
              </a:ext>
            </a:extLst>
          </p:cNvPr>
          <p:cNvSpPr>
            <a:spLocks noGrp="1"/>
          </p:cNvSpPr>
          <p:nvPr/>
        </p:nvSpPr>
        <p:spPr>
          <a:xfrm>
            <a:off x="4000500" y="1600200"/>
            <a:ext cx="6953250" cy="609600"/>
          </a:xfrm>
          <a:prstGeom prst="rect">
            <a:avLst/>
          </a:prstGeom>
          <a:noFill/>
          <a:ln w="0">
            <a:noFill/>
            <a:prstDash val="solid"/>
          </a:ln>
        </p:spPr>
        <p:txBody>
          <a:bodyPr anchor="ctr"/>
          <a:lstStyle/>
          <a:p>
            <a:pPr algn="l">
              <a:defRPr sz="1650" b="0">
                <a:solidFill>
                  <a:srgbClr val="475467"/>
                </a:solidFill>
              </a:defRPr>
            </a:pPr>
            <a:r>
              <a:rPr sz="1650" b="0" dirty="0">
                <a:solidFill>
                  <a:srgbClr val="FFC000"/>
                </a:solidFill>
              </a:rPr>
              <a:t>Is it up to date enough?</a:t>
            </a:r>
          </a:p>
        </p:txBody>
      </p:sp>
      <p:sp>
        <p:nvSpPr>
          <p:cNvPr id="24" name="Rectangle 23">
            <a:extLst>
              <a:ext uri="{FF2B5EF4-FFF2-40B4-BE49-F238E27FC236}">
                <a16:creationId xmlns:a16="http://schemas.microsoft.com/office/drawing/2014/main" id="{C8C6CA1A-DB93-99AF-5EDB-C4F848763E62}"/>
              </a:ext>
            </a:extLst>
          </p:cNvPr>
          <p:cNvSpPr>
            <a:spLocks noGrp="1"/>
          </p:cNvSpPr>
          <p:nvPr/>
        </p:nvSpPr>
        <p:spPr>
          <a:xfrm>
            <a:off x="1676400" y="2247900"/>
            <a:ext cx="9277350" cy="9525"/>
          </a:xfrm>
          <a:prstGeom prst="rect">
            <a:avLst/>
          </a:prstGeom>
          <a:solidFill>
            <a:srgbClr val="D0D5DD"/>
          </a:solidFill>
          <a:ln w="0">
            <a:noFill/>
            <a:prstDash val="solid"/>
          </a:ln>
        </p:spPr>
        <p:txBody>
          <a:bodyPr/>
          <a:lstStyle/>
          <a:p>
            <a:endParaRPr lang="en-GB"/>
          </a:p>
        </p:txBody>
      </p:sp>
      <p:sp>
        <p:nvSpPr>
          <p:cNvPr id="26" name="Rectangle 25">
            <a:extLst>
              <a:ext uri="{FF2B5EF4-FFF2-40B4-BE49-F238E27FC236}">
                <a16:creationId xmlns:a16="http://schemas.microsoft.com/office/drawing/2014/main" id="{85B4D8FB-135B-A0FB-1198-37A356FD3FD4}"/>
              </a:ext>
            </a:extLst>
          </p:cNvPr>
          <p:cNvSpPr>
            <a:spLocks noGrp="1"/>
          </p:cNvSpPr>
          <p:nvPr/>
        </p:nvSpPr>
        <p:spPr>
          <a:xfrm>
            <a:off x="762000" y="2438400"/>
            <a:ext cx="647700" cy="609600"/>
          </a:xfrm>
          <a:prstGeom prst="rect">
            <a:avLst/>
          </a:prstGeom>
          <a:noFill/>
          <a:ln w="0">
            <a:noFill/>
            <a:prstDash val="solid"/>
          </a:ln>
        </p:spPr>
        <p:txBody>
          <a:bodyPr anchor="ctr"/>
          <a:lstStyle/>
          <a:p>
            <a:pPr algn="ctr">
              <a:defRPr sz="3150" b="1">
                <a:solidFill>
                  <a:srgbClr val="0E9384"/>
                </a:solidFill>
              </a:defRPr>
            </a:pPr>
            <a:r>
              <a:rPr sz="3150" b="1">
                <a:solidFill>
                  <a:srgbClr val="0E9384"/>
                </a:solidFill>
              </a:rPr>
              <a:t>R</a:t>
            </a:r>
          </a:p>
        </p:txBody>
      </p:sp>
      <p:sp>
        <p:nvSpPr>
          <p:cNvPr id="28" name="Rectangle 27">
            <a:extLst>
              <a:ext uri="{FF2B5EF4-FFF2-40B4-BE49-F238E27FC236}">
                <a16:creationId xmlns:a16="http://schemas.microsoft.com/office/drawing/2014/main" id="{1D6FD91B-19A1-70FD-3236-7E5B1355ED8D}"/>
              </a:ext>
            </a:extLst>
          </p:cNvPr>
          <p:cNvSpPr>
            <a:spLocks noGrp="1"/>
          </p:cNvSpPr>
          <p:nvPr/>
        </p:nvSpPr>
        <p:spPr>
          <a:xfrm>
            <a:off x="1676400" y="2438400"/>
            <a:ext cx="2190750" cy="609600"/>
          </a:xfrm>
          <a:prstGeom prst="rect">
            <a:avLst/>
          </a:prstGeom>
          <a:noFill/>
          <a:ln w="0">
            <a:noFill/>
            <a:prstDash val="solid"/>
          </a:ln>
        </p:spPr>
        <p:txBody>
          <a:bodyPr anchor="ctr"/>
          <a:lstStyle/>
          <a:p>
            <a:pPr algn="l">
              <a:defRPr sz="1800" b="1">
                <a:solidFill>
                  <a:srgbClr val="101828"/>
                </a:solidFill>
              </a:defRPr>
            </a:pPr>
            <a:r>
              <a:rPr sz="2400" b="1" dirty="0">
                <a:solidFill>
                  <a:schemeClr val="accent2">
                    <a:lumMod val="75000"/>
                  </a:schemeClr>
                </a:solidFill>
              </a:rPr>
              <a:t>Relevance</a:t>
            </a:r>
          </a:p>
        </p:txBody>
      </p:sp>
      <p:sp>
        <p:nvSpPr>
          <p:cNvPr id="30" name="Rectangle 29">
            <a:extLst>
              <a:ext uri="{FF2B5EF4-FFF2-40B4-BE49-F238E27FC236}">
                <a16:creationId xmlns:a16="http://schemas.microsoft.com/office/drawing/2014/main" id="{5883159F-7F5E-EE5E-B014-DFEFD8BEEC3A}"/>
              </a:ext>
            </a:extLst>
          </p:cNvPr>
          <p:cNvSpPr>
            <a:spLocks noGrp="1"/>
          </p:cNvSpPr>
          <p:nvPr/>
        </p:nvSpPr>
        <p:spPr>
          <a:xfrm>
            <a:off x="4000500" y="2438400"/>
            <a:ext cx="6953250" cy="609600"/>
          </a:xfrm>
          <a:prstGeom prst="rect">
            <a:avLst/>
          </a:prstGeom>
          <a:noFill/>
          <a:ln w="0">
            <a:noFill/>
            <a:prstDash val="solid"/>
          </a:ln>
        </p:spPr>
        <p:txBody>
          <a:bodyPr anchor="ctr"/>
          <a:lstStyle/>
          <a:p>
            <a:pPr algn="l">
              <a:defRPr sz="1650" b="0">
                <a:solidFill>
                  <a:srgbClr val="475467"/>
                </a:solidFill>
              </a:defRPr>
            </a:pPr>
            <a:r>
              <a:rPr sz="1650" b="0" dirty="0">
                <a:solidFill>
                  <a:srgbClr val="FFC000"/>
                </a:solidFill>
              </a:rPr>
              <a:t>Does it answer this question?</a:t>
            </a:r>
          </a:p>
        </p:txBody>
      </p:sp>
      <p:sp>
        <p:nvSpPr>
          <p:cNvPr id="32" name="Rectangle 31">
            <a:extLst>
              <a:ext uri="{FF2B5EF4-FFF2-40B4-BE49-F238E27FC236}">
                <a16:creationId xmlns:a16="http://schemas.microsoft.com/office/drawing/2014/main" id="{BE458C6B-5CAF-C6B8-49DD-AF085EF41BF8}"/>
              </a:ext>
            </a:extLst>
          </p:cNvPr>
          <p:cNvSpPr>
            <a:spLocks noGrp="1"/>
          </p:cNvSpPr>
          <p:nvPr/>
        </p:nvSpPr>
        <p:spPr>
          <a:xfrm>
            <a:off x="1676400" y="3086100"/>
            <a:ext cx="9277350" cy="9525"/>
          </a:xfrm>
          <a:prstGeom prst="rect">
            <a:avLst/>
          </a:prstGeom>
          <a:solidFill>
            <a:srgbClr val="D0D5DD"/>
          </a:solidFill>
          <a:ln w="0">
            <a:noFill/>
            <a:prstDash val="solid"/>
          </a:ln>
        </p:spPr>
        <p:txBody>
          <a:bodyPr/>
          <a:lstStyle/>
          <a:p>
            <a:endParaRPr lang="en-GB"/>
          </a:p>
        </p:txBody>
      </p:sp>
      <p:sp>
        <p:nvSpPr>
          <p:cNvPr id="34" name="Rectangle 33">
            <a:extLst>
              <a:ext uri="{FF2B5EF4-FFF2-40B4-BE49-F238E27FC236}">
                <a16:creationId xmlns:a16="http://schemas.microsoft.com/office/drawing/2014/main" id="{C4130760-BA39-2F07-83C0-20AB09281F34}"/>
              </a:ext>
            </a:extLst>
          </p:cNvPr>
          <p:cNvSpPr>
            <a:spLocks noGrp="1"/>
          </p:cNvSpPr>
          <p:nvPr/>
        </p:nvSpPr>
        <p:spPr>
          <a:xfrm>
            <a:off x="762000" y="3276600"/>
            <a:ext cx="647700" cy="609600"/>
          </a:xfrm>
          <a:prstGeom prst="rect">
            <a:avLst/>
          </a:prstGeom>
          <a:noFill/>
          <a:ln w="0">
            <a:noFill/>
            <a:prstDash val="solid"/>
          </a:ln>
        </p:spPr>
        <p:txBody>
          <a:bodyPr anchor="ctr"/>
          <a:lstStyle/>
          <a:p>
            <a:pPr algn="ctr">
              <a:defRPr sz="3150" b="1">
                <a:solidFill>
                  <a:srgbClr val="1849A9"/>
                </a:solidFill>
              </a:defRPr>
            </a:pPr>
            <a:r>
              <a:rPr sz="3150" b="1">
                <a:solidFill>
                  <a:srgbClr val="1849A9"/>
                </a:solidFill>
              </a:rPr>
              <a:t>A</a:t>
            </a:r>
          </a:p>
        </p:txBody>
      </p:sp>
      <p:sp>
        <p:nvSpPr>
          <p:cNvPr id="36" name="Rectangle 35">
            <a:extLst>
              <a:ext uri="{FF2B5EF4-FFF2-40B4-BE49-F238E27FC236}">
                <a16:creationId xmlns:a16="http://schemas.microsoft.com/office/drawing/2014/main" id="{DDADDCAC-5054-6635-0270-030691BD8BAB}"/>
              </a:ext>
            </a:extLst>
          </p:cNvPr>
          <p:cNvSpPr>
            <a:spLocks noGrp="1"/>
          </p:cNvSpPr>
          <p:nvPr/>
        </p:nvSpPr>
        <p:spPr>
          <a:xfrm>
            <a:off x="1676400" y="3276600"/>
            <a:ext cx="2190750" cy="609600"/>
          </a:xfrm>
          <a:prstGeom prst="rect">
            <a:avLst/>
          </a:prstGeom>
          <a:noFill/>
          <a:ln w="0">
            <a:noFill/>
            <a:prstDash val="solid"/>
          </a:ln>
        </p:spPr>
        <p:txBody>
          <a:bodyPr anchor="ctr"/>
          <a:lstStyle/>
          <a:p>
            <a:pPr algn="l">
              <a:defRPr sz="1800" b="1">
                <a:solidFill>
                  <a:srgbClr val="101828"/>
                </a:solidFill>
              </a:defRPr>
            </a:pPr>
            <a:r>
              <a:rPr sz="2400" b="1" dirty="0">
                <a:solidFill>
                  <a:srgbClr val="0070C0"/>
                </a:solidFill>
              </a:rPr>
              <a:t>Authority</a:t>
            </a:r>
            <a:endParaRPr sz="2000" b="1" dirty="0">
              <a:solidFill>
                <a:srgbClr val="0070C0"/>
              </a:solidFill>
            </a:endParaRPr>
          </a:p>
        </p:txBody>
      </p:sp>
      <p:sp>
        <p:nvSpPr>
          <p:cNvPr id="38" name="Rectangle 37">
            <a:extLst>
              <a:ext uri="{FF2B5EF4-FFF2-40B4-BE49-F238E27FC236}">
                <a16:creationId xmlns:a16="http://schemas.microsoft.com/office/drawing/2014/main" id="{21D455E2-E470-DD92-D68E-44028B974AE2}"/>
              </a:ext>
            </a:extLst>
          </p:cNvPr>
          <p:cNvSpPr>
            <a:spLocks noGrp="1"/>
          </p:cNvSpPr>
          <p:nvPr/>
        </p:nvSpPr>
        <p:spPr>
          <a:xfrm>
            <a:off x="4000500" y="3276600"/>
            <a:ext cx="6953250" cy="609600"/>
          </a:xfrm>
          <a:prstGeom prst="rect">
            <a:avLst/>
          </a:prstGeom>
          <a:noFill/>
          <a:ln w="0">
            <a:noFill/>
            <a:prstDash val="solid"/>
          </a:ln>
        </p:spPr>
        <p:txBody>
          <a:bodyPr anchor="ctr"/>
          <a:lstStyle/>
          <a:p>
            <a:pPr algn="l">
              <a:defRPr sz="1650" b="0">
                <a:solidFill>
                  <a:srgbClr val="475467"/>
                </a:solidFill>
              </a:defRPr>
            </a:pPr>
            <a:r>
              <a:rPr sz="1650" b="0" dirty="0">
                <a:solidFill>
                  <a:srgbClr val="FFC000"/>
                </a:solidFill>
              </a:rPr>
              <a:t>Who created </a:t>
            </a:r>
            <a:r>
              <a:rPr sz="1650" b="0" dirty="0" err="1">
                <a:solidFill>
                  <a:srgbClr val="FFC000"/>
                </a:solidFill>
              </a:rPr>
              <a:t>i</a:t>
            </a:r>
            <a:r>
              <a:rPr lang="en-GB" sz="1650" b="0" dirty="0">
                <a:solidFill>
                  <a:srgbClr val="FFC000"/>
                </a:solidFill>
              </a:rPr>
              <a:t>t </a:t>
            </a:r>
            <a:r>
              <a:rPr sz="1650" b="0" dirty="0">
                <a:solidFill>
                  <a:srgbClr val="FFC000"/>
                </a:solidFill>
              </a:rPr>
              <a:t>and why trust them?</a:t>
            </a:r>
          </a:p>
        </p:txBody>
      </p:sp>
      <p:sp>
        <p:nvSpPr>
          <p:cNvPr id="40" name="Rectangle 39">
            <a:extLst>
              <a:ext uri="{FF2B5EF4-FFF2-40B4-BE49-F238E27FC236}">
                <a16:creationId xmlns:a16="http://schemas.microsoft.com/office/drawing/2014/main" id="{4D73E1B3-0B22-5D96-F225-6AA290CF8FC3}"/>
              </a:ext>
            </a:extLst>
          </p:cNvPr>
          <p:cNvSpPr>
            <a:spLocks noGrp="1"/>
          </p:cNvSpPr>
          <p:nvPr/>
        </p:nvSpPr>
        <p:spPr>
          <a:xfrm>
            <a:off x="1676400" y="3924300"/>
            <a:ext cx="9277350" cy="9525"/>
          </a:xfrm>
          <a:prstGeom prst="rect">
            <a:avLst/>
          </a:prstGeom>
          <a:solidFill>
            <a:srgbClr val="D0D5DD"/>
          </a:solidFill>
          <a:ln w="0">
            <a:noFill/>
            <a:prstDash val="solid"/>
          </a:ln>
        </p:spPr>
        <p:txBody>
          <a:bodyPr/>
          <a:lstStyle/>
          <a:p>
            <a:endParaRPr lang="en-GB"/>
          </a:p>
        </p:txBody>
      </p:sp>
      <p:sp>
        <p:nvSpPr>
          <p:cNvPr id="42" name="Rectangle 41">
            <a:extLst>
              <a:ext uri="{FF2B5EF4-FFF2-40B4-BE49-F238E27FC236}">
                <a16:creationId xmlns:a16="http://schemas.microsoft.com/office/drawing/2014/main" id="{6467CC72-692E-6E29-49D5-0F81792EC198}"/>
              </a:ext>
            </a:extLst>
          </p:cNvPr>
          <p:cNvSpPr>
            <a:spLocks noGrp="1"/>
          </p:cNvSpPr>
          <p:nvPr/>
        </p:nvSpPr>
        <p:spPr>
          <a:xfrm>
            <a:off x="762000" y="4114800"/>
            <a:ext cx="647700" cy="609600"/>
          </a:xfrm>
          <a:prstGeom prst="rect">
            <a:avLst/>
          </a:prstGeom>
          <a:noFill/>
          <a:ln w="0">
            <a:noFill/>
            <a:prstDash val="solid"/>
          </a:ln>
        </p:spPr>
        <p:txBody>
          <a:bodyPr anchor="ctr"/>
          <a:lstStyle/>
          <a:p>
            <a:pPr algn="ctr">
              <a:defRPr sz="3150" b="1">
                <a:solidFill>
                  <a:srgbClr val="F79009"/>
                </a:solidFill>
              </a:defRPr>
            </a:pPr>
            <a:r>
              <a:rPr sz="3150" b="1">
                <a:solidFill>
                  <a:srgbClr val="F79009"/>
                </a:solidFill>
              </a:rPr>
              <a:t>A</a:t>
            </a:r>
          </a:p>
        </p:txBody>
      </p:sp>
      <p:sp>
        <p:nvSpPr>
          <p:cNvPr id="44" name="Rectangle 43">
            <a:extLst>
              <a:ext uri="{FF2B5EF4-FFF2-40B4-BE49-F238E27FC236}">
                <a16:creationId xmlns:a16="http://schemas.microsoft.com/office/drawing/2014/main" id="{C28B6C20-6C15-5593-9F01-E0B1BC2D1021}"/>
              </a:ext>
            </a:extLst>
          </p:cNvPr>
          <p:cNvSpPr>
            <a:spLocks noGrp="1"/>
          </p:cNvSpPr>
          <p:nvPr/>
        </p:nvSpPr>
        <p:spPr>
          <a:xfrm>
            <a:off x="1676400" y="4114800"/>
            <a:ext cx="2190750" cy="609600"/>
          </a:xfrm>
          <a:prstGeom prst="rect">
            <a:avLst/>
          </a:prstGeom>
          <a:noFill/>
          <a:ln w="0">
            <a:noFill/>
            <a:prstDash val="solid"/>
          </a:ln>
        </p:spPr>
        <p:txBody>
          <a:bodyPr anchor="ctr"/>
          <a:lstStyle/>
          <a:p>
            <a:pPr algn="l">
              <a:defRPr sz="1800" b="1">
                <a:solidFill>
                  <a:srgbClr val="101828"/>
                </a:solidFill>
              </a:defRPr>
            </a:pPr>
            <a:r>
              <a:rPr sz="2400" b="1" dirty="0">
                <a:solidFill>
                  <a:schemeClr val="accent4">
                    <a:lumMod val="75000"/>
                  </a:schemeClr>
                </a:solidFill>
              </a:rPr>
              <a:t>Accuracy</a:t>
            </a:r>
            <a:endParaRPr sz="2000" b="1" dirty="0">
              <a:solidFill>
                <a:schemeClr val="accent4">
                  <a:lumMod val="75000"/>
                </a:schemeClr>
              </a:solidFill>
            </a:endParaRPr>
          </a:p>
        </p:txBody>
      </p:sp>
      <p:sp>
        <p:nvSpPr>
          <p:cNvPr id="46" name="Rectangle 45">
            <a:extLst>
              <a:ext uri="{FF2B5EF4-FFF2-40B4-BE49-F238E27FC236}">
                <a16:creationId xmlns:a16="http://schemas.microsoft.com/office/drawing/2014/main" id="{FA994051-AB93-9B7B-7740-5B38B0D0A3F1}"/>
              </a:ext>
            </a:extLst>
          </p:cNvPr>
          <p:cNvSpPr>
            <a:spLocks noGrp="1"/>
          </p:cNvSpPr>
          <p:nvPr/>
        </p:nvSpPr>
        <p:spPr>
          <a:xfrm>
            <a:off x="4000500" y="4114800"/>
            <a:ext cx="6953250" cy="609600"/>
          </a:xfrm>
          <a:prstGeom prst="rect">
            <a:avLst/>
          </a:prstGeom>
          <a:noFill/>
          <a:ln w="0">
            <a:noFill/>
            <a:prstDash val="solid"/>
          </a:ln>
        </p:spPr>
        <p:txBody>
          <a:bodyPr anchor="ctr"/>
          <a:lstStyle/>
          <a:p>
            <a:pPr algn="l">
              <a:defRPr sz="1650" b="0">
                <a:solidFill>
                  <a:srgbClr val="475467"/>
                </a:solidFill>
              </a:defRPr>
            </a:pPr>
            <a:r>
              <a:rPr sz="1650" b="0" dirty="0">
                <a:solidFill>
                  <a:srgbClr val="FFC000"/>
                </a:solidFill>
              </a:rPr>
              <a:t>Can the claims be checked?</a:t>
            </a:r>
          </a:p>
        </p:txBody>
      </p:sp>
      <p:sp>
        <p:nvSpPr>
          <p:cNvPr id="48" name="Rectangle 47">
            <a:extLst>
              <a:ext uri="{FF2B5EF4-FFF2-40B4-BE49-F238E27FC236}">
                <a16:creationId xmlns:a16="http://schemas.microsoft.com/office/drawing/2014/main" id="{E54CBAFE-DBC1-5E27-6EEA-8CD5AE8E7D49}"/>
              </a:ext>
            </a:extLst>
          </p:cNvPr>
          <p:cNvSpPr>
            <a:spLocks noGrp="1"/>
          </p:cNvSpPr>
          <p:nvPr/>
        </p:nvSpPr>
        <p:spPr>
          <a:xfrm>
            <a:off x="1676400" y="4762500"/>
            <a:ext cx="9277350" cy="9525"/>
          </a:xfrm>
          <a:prstGeom prst="rect">
            <a:avLst/>
          </a:prstGeom>
          <a:solidFill>
            <a:srgbClr val="D0D5DD"/>
          </a:solidFill>
          <a:ln w="0">
            <a:noFill/>
            <a:prstDash val="solid"/>
          </a:ln>
        </p:spPr>
        <p:txBody>
          <a:bodyPr/>
          <a:lstStyle/>
          <a:p>
            <a:endParaRPr lang="en-GB"/>
          </a:p>
        </p:txBody>
      </p:sp>
      <p:sp>
        <p:nvSpPr>
          <p:cNvPr id="50" name="Rectangle 49">
            <a:extLst>
              <a:ext uri="{FF2B5EF4-FFF2-40B4-BE49-F238E27FC236}">
                <a16:creationId xmlns:a16="http://schemas.microsoft.com/office/drawing/2014/main" id="{90FA7118-8D58-DAEC-4A2C-B4EFCD4FF889}"/>
              </a:ext>
            </a:extLst>
          </p:cNvPr>
          <p:cNvSpPr>
            <a:spLocks noGrp="1"/>
          </p:cNvSpPr>
          <p:nvPr/>
        </p:nvSpPr>
        <p:spPr>
          <a:xfrm>
            <a:off x="762000" y="4953000"/>
            <a:ext cx="647700" cy="609600"/>
          </a:xfrm>
          <a:prstGeom prst="rect">
            <a:avLst/>
          </a:prstGeom>
          <a:noFill/>
          <a:ln w="0">
            <a:noFill/>
            <a:prstDash val="solid"/>
          </a:ln>
        </p:spPr>
        <p:txBody>
          <a:bodyPr anchor="ctr"/>
          <a:lstStyle/>
          <a:p>
            <a:pPr algn="ctr">
              <a:defRPr sz="3150" b="1">
                <a:solidFill>
                  <a:srgbClr val="D92D20"/>
                </a:solidFill>
              </a:defRPr>
            </a:pPr>
            <a:r>
              <a:rPr sz="3150" b="1">
                <a:solidFill>
                  <a:srgbClr val="D92D20"/>
                </a:solidFill>
              </a:rPr>
              <a:t>P</a:t>
            </a:r>
          </a:p>
        </p:txBody>
      </p:sp>
      <p:sp>
        <p:nvSpPr>
          <p:cNvPr id="52" name="Rectangle 51">
            <a:extLst>
              <a:ext uri="{FF2B5EF4-FFF2-40B4-BE49-F238E27FC236}">
                <a16:creationId xmlns:a16="http://schemas.microsoft.com/office/drawing/2014/main" id="{248632E1-AE94-F4ED-B425-5CC11A1A666D}"/>
              </a:ext>
            </a:extLst>
          </p:cNvPr>
          <p:cNvSpPr>
            <a:spLocks noGrp="1"/>
          </p:cNvSpPr>
          <p:nvPr/>
        </p:nvSpPr>
        <p:spPr>
          <a:xfrm>
            <a:off x="1676400" y="4953000"/>
            <a:ext cx="2190750" cy="609600"/>
          </a:xfrm>
          <a:prstGeom prst="rect">
            <a:avLst/>
          </a:prstGeom>
          <a:noFill/>
          <a:ln w="0">
            <a:noFill/>
            <a:prstDash val="solid"/>
          </a:ln>
        </p:spPr>
        <p:txBody>
          <a:bodyPr anchor="ctr"/>
          <a:lstStyle/>
          <a:p>
            <a:pPr algn="l">
              <a:defRPr sz="1800" b="1">
                <a:solidFill>
                  <a:srgbClr val="101828"/>
                </a:solidFill>
              </a:defRPr>
            </a:pPr>
            <a:r>
              <a:rPr sz="2400" b="1" dirty="0">
                <a:solidFill>
                  <a:srgbClr val="FF0000"/>
                </a:solidFill>
              </a:rPr>
              <a:t>Purpose</a:t>
            </a:r>
            <a:endParaRPr sz="2000" b="1" dirty="0">
              <a:solidFill>
                <a:srgbClr val="FF0000"/>
              </a:solidFill>
            </a:endParaRPr>
          </a:p>
        </p:txBody>
      </p:sp>
      <p:sp>
        <p:nvSpPr>
          <p:cNvPr id="54" name="Rectangle 53">
            <a:extLst>
              <a:ext uri="{FF2B5EF4-FFF2-40B4-BE49-F238E27FC236}">
                <a16:creationId xmlns:a16="http://schemas.microsoft.com/office/drawing/2014/main" id="{1B9ABE84-5DB9-23BC-14E0-2FB7149E457B}"/>
              </a:ext>
            </a:extLst>
          </p:cNvPr>
          <p:cNvSpPr>
            <a:spLocks noGrp="1"/>
          </p:cNvSpPr>
          <p:nvPr/>
        </p:nvSpPr>
        <p:spPr>
          <a:xfrm>
            <a:off x="4000500" y="4953000"/>
            <a:ext cx="6953250" cy="609600"/>
          </a:xfrm>
          <a:prstGeom prst="rect">
            <a:avLst/>
          </a:prstGeom>
          <a:noFill/>
          <a:ln w="0">
            <a:noFill/>
            <a:prstDash val="solid"/>
          </a:ln>
        </p:spPr>
        <p:txBody>
          <a:bodyPr anchor="ctr"/>
          <a:lstStyle/>
          <a:p>
            <a:pPr algn="l">
              <a:defRPr sz="1650" b="0">
                <a:solidFill>
                  <a:srgbClr val="475467"/>
                </a:solidFill>
              </a:defRPr>
            </a:pPr>
            <a:r>
              <a:rPr sz="1650" b="0" dirty="0">
                <a:solidFill>
                  <a:srgbClr val="FFC000"/>
                </a:solidFill>
              </a:rPr>
              <a:t>To inform, sell, persuade or entertain?</a:t>
            </a:r>
          </a:p>
        </p:txBody>
      </p:sp>
      <p:sp>
        <p:nvSpPr>
          <p:cNvPr id="56" name="Rectangle 55">
            <a:extLst>
              <a:ext uri="{FF2B5EF4-FFF2-40B4-BE49-F238E27FC236}">
                <a16:creationId xmlns:a16="http://schemas.microsoft.com/office/drawing/2014/main" id="{84BF6D61-F3CD-1A2B-BBDB-D346A846D125}"/>
              </a:ext>
            </a:extLst>
          </p:cNvPr>
          <p:cNvSpPr>
            <a:spLocks noGrp="1"/>
          </p:cNvSpPr>
          <p:nvPr/>
        </p:nvSpPr>
        <p:spPr>
          <a:xfrm>
            <a:off x="1676400" y="5600700"/>
            <a:ext cx="9277350" cy="9525"/>
          </a:xfrm>
          <a:prstGeom prst="rect">
            <a:avLst/>
          </a:prstGeom>
          <a:solidFill>
            <a:srgbClr val="D0D5DD"/>
          </a:solidFill>
          <a:ln w="0">
            <a:noFill/>
            <a:prstDash val="solid"/>
          </a:ln>
        </p:spPr>
        <p:txBody>
          <a:bodyPr/>
          <a:lstStyle/>
          <a:p>
            <a:endParaRPr lang="en-GB"/>
          </a:p>
        </p:txBody>
      </p:sp>
    </p:spTree>
    <p:extLst>
      <p:ext uri="{BB962C8B-B14F-4D97-AF65-F5344CB8AC3E}">
        <p14:creationId xmlns:p14="http://schemas.microsoft.com/office/powerpoint/2010/main" val="41697890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3"/>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7A081DA-4028-4204-A51C-7F62D45B6450}"/>
              </a:ext>
            </a:extLst>
          </p:cNvPr>
          <p:cNvSpPr>
            <a:spLocks noGrp="1"/>
          </p:cNvSpPr>
          <p:nvPr>
            <p:ph type="title"/>
          </p:nvPr>
        </p:nvSpPr>
        <p:spPr>
          <a:xfrm>
            <a:off x="756857" y="316293"/>
            <a:ext cx="5334000" cy="1189038"/>
          </a:xfrm>
        </p:spPr>
        <p:txBody>
          <a:bodyPr>
            <a:noAutofit/>
          </a:bodyPr>
          <a:lstStyle/>
          <a:p>
            <a:pPr algn="ctr"/>
            <a:r>
              <a:rPr lang="en-US" sz="4400" dirty="0">
                <a:solidFill>
                  <a:srgbClr val="0070C0"/>
                </a:solidFill>
              </a:rPr>
              <a:t>Checks 1 and 2:</a:t>
            </a:r>
            <a:br>
              <a:rPr lang="en-US" sz="4400" dirty="0">
                <a:solidFill>
                  <a:srgbClr val="0070C0"/>
                </a:solidFill>
              </a:rPr>
            </a:br>
            <a:br>
              <a:rPr lang="en-US" sz="4400" dirty="0">
                <a:solidFill>
                  <a:srgbClr val="0070C0"/>
                </a:solidFill>
              </a:rPr>
            </a:br>
            <a:r>
              <a:rPr lang="en-GB" sz="4400" dirty="0">
                <a:solidFill>
                  <a:srgbClr val="0070C0"/>
                </a:solidFill>
              </a:rPr>
              <a:t>Currency and Relevance</a:t>
            </a:r>
            <a:br>
              <a:rPr lang="en-US" altLang="en-US" sz="4400" dirty="0">
                <a:solidFill>
                  <a:srgbClr val="0070C0"/>
                </a:solidFill>
              </a:rPr>
            </a:br>
            <a:endParaRPr lang="en-US" sz="4400" dirty="0">
              <a:solidFill>
                <a:srgbClr val="0070C0"/>
              </a:solidFill>
            </a:endParaRPr>
          </a:p>
        </p:txBody>
      </p:sp>
      <p:sp>
        <p:nvSpPr>
          <p:cNvPr id="14" name="Rectangle 13">
            <a:extLst>
              <a:ext uri="{FF2B5EF4-FFF2-40B4-BE49-F238E27FC236}">
                <a16:creationId xmlns:a16="http://schemas.microsoft.com/office/drawing/2014/main" id="{74E9478B-23C3-7A4F-4D3C-1218FFEC5BC9}"/>
              </a:ext>
            </a:extLst>
          </p:cNvPr>
          <p:cNvSpPr>
            <a:spLocks noGrp="1"/>
          </p:cNvSpPr>
          <p:nvPr/>
        </p:nvSpPr>
        <p:spPr>
          <a:xfrm>
            <a:off x="11049000" y="6429375"/>
            <a:ext cx="457200" cy="190500"/>
          </a:xfrm>
          <a:prstGeom prst="rect">
            <a:avLst/>
          </a:prstGeom>
          <a:noFill/>
          <a:ln w="0">
            <a:noFill/>
            <a:prstDash val="solid"/>
          </a:ln>
        </p:spPr>
        <p:txBody>
          <a:bodyPr anchor="ctr"/>
          <a:lstStyle/>
          <a:p>
            <a:pPr algn="r">
              <a:defRPr sz="900" b="1">
                <a:solidFill>
                  <a:srgbClr val="475467"/>
                </a:solidFill>
              </a:defRPr>
            </a:pPr>
            <a:r>
              <a:rPr sz="900" b="1">
                <a:solidFill>
                  <a:srgbClr val="475467"/>
                </a:solidFill>
              </a:rPr>
              <a:t>10</a:t>
            </a:r>
          </a:p>
        </p:txBody>
      </p:sp>
      <p:sp>
        <p:nvSpPr>
          <p:cNvPr id="16" name="Rectangle 15">
            <a:extLst>
              <a:ext uri="{FF2B5EF4-FFF2-40B4-BE49-F238E27FC236}">
                <a16:creationId xmlns:a16="http://schemas.microsoft.com/office/drawing/2014/main" id="{86AEDC7B-1069-080C-9B0F-89936BB14761}"/>
              </a:ext>
            </a:extLst>
          </p:cNvPr>
          <p:cNvSpPr>
            <a:spLocks noGrp="1"/>
          </p:cNvSpPr>
          <p:nvPr/>
        </p:nvSpPr>
        <p:spPr>
          <a:xfrm>
            <a:off x="7824216" y="689769"/>
            <a:ext cx="4095750" cy="361950"/>
          </a:xfrm>
          <a:prstGeom prst="rect">
            <a:avLst/>
          </a:prstGeom>
          <a:noFill/>
          <a:ln w="0">
            <a:noFill/>
            <a:prstDash val="solid"/>
          </a:ln>
        </p:spPr>
        <p:txBody>
          <a:bodyPr anchor="ctr"/>
          <a:lstStyle/>
          <a:p>
            <a:pPr algn="l">
              <a:defRPr sz="1875" b="1">
                <a:solidFill>
                  <a:srgbClr val="2E90FA"/>
                </a:solidFill>
              </a:defRPr>
            </a:pPr>
            <a:r>
              <a:rPr sz="1875" b="1" dirty="0">
                <a:solidFill>
                  <a:srgbClr val="2E90FA"/>
                </a:solidFill>
              </a:rPr>
              <a:t>CURRENT ENOUGH?</a:t>
            </a:r>
          </a:p>
        </p:txBody>
      </p:sp>
      <p:sp>
        <p:nvSpPr>
          <p:cNvPr id="20" name="Rectangle 19">
            <a:extLst>
              <a:ext uri="{FF2B5EF4-FFF2-40B4-BE49-F238E27FC236}">
                <a16:creationId xmlns:a16="http://schemas.microsoft.com/office/drawing/2014/main" id="{27DA5676-9D9A-6614-A9B7-3D93E47BA391}"/>
              </a:ext>
            </a:extLst>
          </p:cNvPr>
          <p:cNvSpPr>
            <a:spLocks noGrp="1"/>
          </p:cNvSpPr>
          <p:nvPr/>
        </p:nvSpPr>
        <p:spPr>
          <a:xfrm>
            <a:off x="7811262" y="1052100"/>
            <a:ext cx="4000500" cy="400050"/>
          </a:xfrm>
          <a:prstGeom prst="rect">
            <a:avLst/>
          </a:prstGeom>
          <a:noFill/>
          <a:ln w="0">
            <a:noFill/>
            <a:prstDash val="solid"/>
          </a:ln>
        </p:spPr>
        <p:txBody>
          <a:bodyPr anchor="ctr"/>
          <a:lstStyle/>
          <a:p>
            <a:pPr algn="l">
              <a:defRPr sz="1500" b="0">
                <a:solidFill>
                  <a:srgbClr val="101828"/>
                </a:solidFill>
              </a:defRPr>
            </a:pPr>
            <a:r>
              <a:rPr sz="1500" b="0" dirty="0">
                <a:solidFill>
                  <a:srgbClr val="101828"/>
                </a:solidFill>
              </a:rPr>
              <a:t>Publication and update date</a:t>
            </a:r>
          </a:p>
        </p:txBody>
      </p:sp>
      <p:sp>
        <p:nvSpPr>
          <p:cNvPr id="24" name="Rectangle 23">
            <a:extLst>
              <a:ext uri="{FF2B5EF4-FFF2-40B4-BE49-F238E27FC236}">
                <a16:creationId xmlns:a16="http://schemas.microsoft.com/office/drawing/2014/main" id="{42172BAA-75A7-A676-4230-EFDB8E2446D4}"/>
              </a:ext>
            </a:extLst>
          </p:cNvPr>
          <p:cNvSpPr>
            <a:spLocks noGrp="1"/>
          </p:cNvSpPr>
          <p:nvPr/>
        </p:nvSpPr>
        <p:spPr>
          <a:xfrm>
            <a:off x="7674483" y="1505331"/>
            <a:ext cx="4000500" cy="400050"/>
          </a:xfrm>
          <a:prstGeom prst="rect">
            <a:avLst/>
          </a:prstGeom>
          <a:noFill/>
          <a:ln w="0">
            <a:noFill/>
            <a:prstDash val="solid"/>
          </a:ln>
        </p:spPr>
        <p:txBody>
          <a:bodyPr anchor="ctr"/>
          <a:lstStyle/>
          <a:p>
            <a:pPr algn="l">
              <a:defRPr sz="1500" b="0">
                <a:solidFill>
                  <a:srgbClr val="101828"/>
                </a:solidFill>
              </a:defRPr>
            </a:pPr>
            <a:r>
              <a:rPr sz="1500" b="0" dirty="0">
                <a:solidFill>
                  <a:srgbClr val="101828"/>
                </a:solidFill>
              </a:rPr>
              <a:t>Are links and guidance still active?</a:t>
            </a:r>
          </a:p>
        </p:txBody>
      </p:sp>
      <p:sp>
        <p:nvSpPr>
          <p:cNvPr id="28" name="Rectangle 27">
            <a:extLst>
              <a:ext uri="{FF2B5EF4-FFF2-40B4-BE49-F238E27FC236}">
                <a16:creationId xmlns:a16="http://schemas.microsoft.com/office/drawing/2014/main" id="{5974A24B-AE1C-B653-018F-7575D0BFC3EC}"/>
              </a:ext>
            </a:extLst>
          </p:cNvPr>
          <p:cNvSpPr>
            <a:spLocks noGrp="1"/>
          </p:cNvSpPr>
          <p:nvPr/>
        </p:nvSpPr>
        <p:spPr>
          <a:xfrm>
            <a:off x="7486650" y="2066544"/>
            <a:ext cx="4000500" cy="400050"/>
          </a:xfrm>
          <a:prstGeom prst="rect">
            <a:avLst/>
          </a:prstGeom>
          <a:noFill/>
          <a:ln w="0">
            <a:noFill/>
            <a:prstDash val="solid"/>
          </a:ln>
        </p:spPr>
        <p:txBody>
          <a:bodyPr anchor="ctr"/>
          <a:lstStyle/>
          <a:p>
            <a:pPr algn="l">
              <a:defRPr sz="1500" b="0">
                <a:solidFill>
                  <a:srgbClr val="101828"/>
                </a:solidFill>
              </a:defRPr>
            </a:pPr>
            <a:r>
              <a:rPr sz="1500" b="0" dirty="0">
                <a:solidFill>
                  <a:srgbClr val="101828"/>
                </a:solidFill>
              </a:rPr>
              <a:t>Fast-changing topic or stable history?</a:t>
            </a:r>
          </a:p>
        </p:txBody>
      </p:sp>
      <p:sp>
        <p:nvSpPr>
          <p:cNvPr id="30" name="Rectangle 29">
            <a:extLst>
              <a:ext uri="{FF2B5EF4-FFF2-40B4-BE49-F238E27FC236}">
                <a16:creationId xmlns:a16="http://schemas.microsoft.com/office/drawing/2014/main" id="{E790EB85-D8B4-DF3E-B2DE-E1050DEB1A34}"/>
              </a:ext>
            </a:extLst>
          </p:cNvPr>
          <p:cNvSpPr>
            <a:spLocks noGrp="1"/>
          </p:cNvSpPr>
          <p:nvPr/>
        </p:nvSpPr>
        <p:spPr>
          <a:xfrm>
            <a:off x="7716012" y="3476625"/>
            <a:ext cx="4095750" cy="361950"/>
          </a:xfrm>
          <a:prstGeom prst="rect">
            <a:avLst/>
          </a:prstGeom>
          <a:noFill/>
          <a:ln w="0">
            <a:noFill/>
            <a:prstDash val="solid"/>
          </a:ln>
        </p:spPr>
        <p:txBody>
          <a:bodyPr anchor="ctr"/>
          <a:lstStyle/>
          <a:p>
            <a:pPr algn="l">
              <a:defRPr sz="1875" b="1">
                <a:solidFill>
                  <a:srgbClr val="0E9384"/>
                </a:solidFill>
              </a:defRPr>
            </a:pPr>
            <a:r>
              <a:rPr sz="1875" b="1" dirty="0">
                <a:solidFill>
                  <a:srgbClr val="0E9384"/>
                </a:solidFill>
              </a:rPr>
              <a:t>RELEVANT ENOUGH?</a:t>
            </a:r>
          </a:p>
        </p:txBody>
      </p:sp>
      <p:sp>
        <p:nvSpPr>
          <p:cNvPr id="34" name="Rectangle 33">
            <a:extLst>
              <a:ext uri="{FF2B5EF4-FFF2-40B4-BE49-F238E27FC236}">
                <a16:creationId xmlns:a16="http://schemas.microsoft.com/office/drawing/2014/main" id="{7A3176D7-8D15-F809-BA86-3EDF2F79385F}"/>
              </a:ext>
            </a:extLst>
          </p:cNvPr>
          <p:cNvSpPr>
            <a:spLocks noGrp="1"/>
          </p:cNvSpPr>
          <p:nvPr/>
        </p:nvSpPr>
        <p:spPr>
          <a:xfrm>
            <a:off x="7620381" y="4219575"/>
            <a:ext cx="4000500" cy="400050"/>
          </a:xfrm>
          <a:prstGeom prst="rect">
            <a:avLst/>
          </a:prstGeom>
          <a:noFill/>
          <a:ln w="0">
            <a:noFill/>
            <a:prstDash val="solid"/>
          </a:ln>
        </p:spPr>
        <p:txBody>
          <a:bodyPr anchor="ctr"/>
          <a:lstStyle/>
          <a:p>
            <a:pPr algn="l">
              <a:defRPr sz="1500" b="0">
                <a:solidFill>
                  <a:srgbClr val="101828"/>
                </a:solidFill>
              </a:defRPr>
            </a:pPr>
            <a:r>
              <a:rPr sz="1500" b="0" dirty="0">
                <a:solidFill>
                  <a:srgbClr val="101828"/>
                </a:solidFill>
              </a:rPr>
              <a:t>Directly answers your question</a:t>
            </a:r>
          </a:p>
        </p:txBody>
      </p:sp>
      <p:sp>
        <p:nvSpPr>
          <p:cNvPr id="38" name="Rectangle 37">
            <a:extLst>
              <a:ext uri="{FF2B5EF4-FFF2-40B4-BE49-F238E27FC236}">
                <a16:creationId xmlns:a16="http://schemas.microsoft.com/office/drawing/2014/main" id="{851BDAC8-7A21-3C53-3B5D-94B4B397BBA5}"/>
              </a:ext>
            </a:extLst>
          </p:cNvPr>
          <p:cNvSpPr>
            <a:spLocks noGrp="1"/>
          </p:cNvSpPr>
          <p:nvPr/>
        </p:nvSpPr>
        <p:spPr>
          <a:xfrm>
            <a:off x="7674483" y="4922075"/>
            <a:ext cx="4000500" cy="400050"/>
          </a:xfrm>
          <a:prstGeom prst="rect">
            <a:avLst/>
          </a:prstGeom>
          <a:noFill/>
          <a:ln w="0">
            <a:noFill/>
            <a:prstDash val="solid"/>
          </a:ln>
        </p:spPr>
        <p:txBody>
          <a:bodyPr anchor="ctr"/>
          <a:lstStyle/>
          <a:p>
            <a:pPr algn="l">
              <a:defRPr sz="1500" b="0">
                <a:solidFill>
                  <a:srgbClr val="101828"/>
                </a:solidFill>
              </a:defRPr>
            </a:pPr>
            <a:r>
              <a:rPr sz="1500" b="0" dirty="0">
                <a:solidFill>
                  <a:srgbClr val="101828"/>
                </a:solidFill>
              </a:rPr>
              <a:t>Right population and setting</a:t>
            </a:r>
          </a:p>
        </p:txBody>
      </p:sp>
      <p:sp>
        <p:nvSpPr>
          <p:cNvPr id="40" name="Rectangle 39">
            <a:extLst>
              <a:ext uri="{FF2B5EF4-FFF2-40B4-BE49-F238E27FC236}">
                <a16:creationId xmlns:a16="http://schemas.microsoft.com/office/drawing/2014/main" id="{BE21AC76-593A-0234-AB6D-800F5EA895FB}"/>
              </a:ext>
            </a:extLst>
          </p:cNvPr>
          <p:cNvSpPr>
            <a:spLocks noGrp="1"/>
          </p:cNvSpPr>
          <p:nvPr/>
        </p:nvSpPr>
        <p:spPr>
          <a:xfrm>
            <a:off x="6572250" y="3657600"/>
            <a:ext cx="285750" cy="342900"/>
          </a:xfrm>
          <a:prstGeom prst="rect">
            <a:avLst/>
          </a:prstGeom>
          <a:noFill/>
          <a:ln w="0">
            <a:noFill/>
            <a:prstDash val="solid"/>
          </a:ln>
        </p:spPr>
        <p:txBody>
          <a:bodyPr anchor="ctr"/>
          <a:lstStyle/>
          <a:p>
            <a:pPr algn="l">
              <a:defRPr sz="1500" b="1">
                <a:solidFill>
                  <a:srgbClr val="2E90FA"/>
                </a:solidFill>
              </a:defRPr>
            </a:pPr>
            <a:endParaRPr sz="1500" b="1" dirty="0">
              <a:solidFill>
                <a:srgbClr val="2E90FA"/>
              </a:solidFill>
            </a:endParaRPr>
          </a:p>
        </p:txBody>
      </p:sp>
      <p:sp>
        <p:nvSpPr>
          <p:cNvPr id="42" name="Rectangle 41">
            <a:extLst>
              <a:ext uri="{FF2B5EF4-FFF2-40B4-BE49-F238E27FC236}">
                <a16:creationId xmlns:a16="http://schemas.microsoft.com/office/drawing/2014/main" id="{FC9AF6BF-8EF0-CA4E-0B9B-B72C40177A1C}"/>
              </a:ext>
            </a:extLst>
          </p:cNvPr>
          <p:cNvSpPr>
            <a:spLocks noGrp="1"/>
          </p:cNvSpPr>
          <p:nvPr/>
        </p:nvSpPr>
        <p:spPr>
          <a:xfrm>
            <a:off x="7919466" y="3817175"/>
            <a:ext cx="4000500" cy="400050"/>
          </a:xfrm>
          <a:prstGeom prst="rect">
            <a:avLst/>
          </a:prstGeom>
          <a:noFill/>
          <a:ln w="0">
            <a:noFill/>
            <a:prstDash val="solid"/>
          </a:ln>
        </p:spPr>
        <p:txBody>
          <a:bodyPr anchor="ctr"/>
          <a:lstStyle/>
          <a:p>
            <a:pPr algn="l">
              <a:defRPr sz="1500" b="0">
                <a:solidFill>
                  <a:srgbClr val="101828"/>
                </a:solidFill>
              </a:defRPr>
            </a:pPr>
            <a:r>
              <a:rPr sz="1500" b="0" dirty="0">
                <a:solidFill>
                  <a:srgbClr val="101828"/>
                </a:solidFill>
              </a:rPr>
              <a:t>Right depth for the task</a:t>
            </a:r>
          </a:p>
        </p:txBody>
      </p:sp>
      <p:sp>
        <p:nvSpPr>
          <p:cNvPr id="44" name="Rectangle 43">
            <a:extLst>
              <a:ext uri="{FF2B5EF4-FFF2-40B4-BE49-F238E27FC236}">
                <a16:creationId xmlns:a16="http://schemas.microsoft.com/office/drawing/2014/main" id="{EB708077-FBA8-4761-7E3C-03CCB2360501}"/>
              </a:ext>
            </a:extLst>
          </p:cNvPr>
          <p:cNvSpPr>
            <a:spLocks noGrp="1"/>
          </p:cNvSpPr>
          <p:nvPr/>
        </p:nvSpPr>
        <p:spPr>
          <a:xfrm>
            <a:off x="323851" y="3099054"/>
            <a:ext cx="6200012" cy="1792985"/>
          </a:xfrm>
          <a:prstGeom prst="rect">
            <a:avLst/>
          </a:prstGeom>
          <a:solidFill>
            <a:srgbClr val="F2F4F7"/>
          </a:solidFill>
          <a:ln w="0">
            <a:noFill/>
            <a:prstDash val="solid"/>
          </a:ln>
        </p:spPr>
        <p:txBody>
          <a:bodyPr/>
          <a:lstStyle/>
          <a:p>
            <a:endParaRPr lang="en-GB"/>
          </a:p>
        </p:txBody>
      </p:sp>
      <p:sp>
        <p:nvSpPr>
          <p:cNvPr id="46" name="Rectangle 45">
            <a:extLst>
              <a:ext uri="{FF2B5EF4-FFF2-40B4-BE49-F238E27FC236}">
                <a16:creationId xmlns:a16="http://schemas.microsoft.com/office/drawing/2014/main" id="{9C902107-2659-B53D-C2AA-725F8D5C0D1E}"/>
              </a:ext>
            </a:extLst>
          </p:cNvPr>
          <p:cNvSpPr>
            <a:spLocks noGrp="1"/>
          </p:cNvSpPr>
          <p:nvPr/>
        </p:nvSpPr>
        <p:spPr>
          <a:xfrm>
            <a:off x="493394" y="3143249"/>
            <a:ext cx="1938909" cy="673925"/>
          </a:xfrm>
          <a:prstGeom prst="rect">
            <a:avLst/>
          </a:prstGeom>
          <a:noFill/>
          <a:ln w="0">
            <a:noFill/>
            <a:prstDash val="solid"/>
          </a:ln>
        </p:spPr>
        <p:txBody>
          <a:bodyPr lIns="91440" tIns="45720" rIns="91440" bIns="45720" anchor="ctr"/>
          <a:lstStyle/>
          <a:p>
            <a:pPr algn="l">
              <a:defRPr sz="1350" b="1">
                <a:solidFill>
                  <a:srgbClr val="1849A9"/>
                </a:solidFill>
              </a:defRPr>
            </a:pPr>
            <a:r>
              <a:rPr sz="1600" b="1" dirty="0">
                <a:solidFill>
                  <a:srgbClr val="1849A9"/>
                </a:solidFill>
              </a:rPr>
              <a:t>Example</a:t>
            </a:r>
          </a:p>
          <a:p>
            <a:pPr>
              <a:defRPr sz="1350" b="1">
                <a:solidFill>
                  <a:srgbClr val="1849A9"/>
                </a:solidFill>
              </a:defRPr>
            </a:pPr>
            <a:endParaRPr lang="en-GB" sz="1600" b="1" dirty="0">
              <a:solidFill>
                <a:srgbClr val="1849A9"/>
              </a:solidFill>
              <a:cs typeface="Arial"/>
            </a:endParaRPr>
          </a:p>
        </p:txBody>
      </p:sp>
      <p:sp>
        <p:nvSpPr>
          <p:cNvPr id="48" name="Rectangle 47">
            <a:extLst>
              <a:ext uri="{FF2B5EF4-FFF2-40B4-BE49-F238E27FC236}">
                <a16:creationId xmlns:a16="http://schemas.microsoft.com/office/drawing/2014/main" id="{A67C4339-36C3-CB40-3CA6-95E1AF22DB35}"/>
              </a:ext>
            </a:extLst>
          </p:cNvPr>
          <p:cNvSpPr>
            <a:spLocks noGrp="1"/>
          </p:cNvSpPr>
          <p:nvPr/>
        </p:nvSpPr>
        <p:spPr>
          <a:xfrm>
            <a:off x="334335" y="3493703"/>
            <a:ext cx="6050669" cy="1153464"/>
          </a:xfrm>
          <a:prstGeom prst="rect">
            <a:avLst/>
          </a:prstGeom>
          <a:noFill/>
          <a:ln w="0">
            <a:noFill/>
            <a:prstDash val="solid"/>
          </a:ln>
        </p:spPr>
        <p:txBody>
          <a:bodyPr lIns="91440" tIns="45720" rIns="91440" bIns="45720" anchor="ctr"/>
          <a:lstStyle/>
          <a:p>
            <a:pPr algn="l">
              <a:defRPr sz="1650" b="1">
                <a:solidFill>
                  <a:srgbClr val="101828"/>
                </a:solidFill>
              </a:defRPr>
            </a:pPr>
            <a:r>
              <a:rPr b="1" dirty="0">
                <a:solidFill>
                  <a:srgbClr val="101828"/>
                </a:solidFill>
                <a:latin typeface="Arial"/>
                <a:cs typeface="Arial"/>
              </a:rPr>
              <a:t>A 2016 fire safety policy may have been authoritative but </a:t>
            </a:r>
            <a:r>
              <a:rPr lang="en-GB" b="1">
                <a:solidFill>
                  <a:srgbClr val="101828"/>
                </a:solidFill>
                <a:latin typeface="Arial"/>
                <a:cs typeface="Arial"/>
              </a:rPr>
              <a:t>could</a:t>
            </a:r>
            <a:r>
              <a:rPr b="1">
                <a:solidFill>
                  <a:srgbClr val="101828"/>
                </a:solidFill>
                <a:latin typeface="Arial"/>
                <a:cs typeface="Arial"/>
              </a:rPr>
              <a:t> be unsuitable if updated legislation or local </a:t>
            </a:r>
            <a:r>
              <a:rPr b="1" dirty="0">
                <a:solidFill>
                  <a:srgbClr val="101828"/>
                </a:solidFill>
                <a:latin typeface="Arial"/>
                <a:cs typeface="Arial"/>
              </a:rPr>
              <a:t>guidance has replaced it.</a:t>
            </a:r>
          </a:p>
        </p:txBody>
      </p:sp>
    </p:spTree>
    <p:extLst>
      <p:ext uri="{BB962C8B-B14F-4D97-AF65-F5344CB8AC3E}">
        <p14:creationId xmlns:p14="http://schemas.microsoft.com/office/powerpoint/2010/main" val="6686635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60336F5-B76D-428B-82CE-1BB198BDC79F}"/>
              </a:ext>
            </a:extLst>
          </p:cNvPr>
          <p:cNvSpPr>
            <a:spLocks noGrp="1"/>
          </p:cNvSpPr>
          <p:nvPr/>
        </p:nvSpPr>
        <p:spPr>
          <a:xfrm>
            <a:off x="685800" y="457200"/>
            <a:ext cx="11105002" cy="552450"/>
          </a:xfrm>
          <a:prstGeom prst="rect">
            <a:avLst/>
          </a:prstGeom>
          <a:noFill/>
          <a:ln w="0">
            <a:noFill/>
            <a:prstDash val="solid"/>
          </a:ln>
        </p:spPr>
        <p:txBody>
          <a:bodyPr anchor="ctr"/>
          <a:lstStyle/>
          <a:p>
            <a:pPr algn="l">
              <a:defRPr sz="2850" b="1">
                <a:solidFill>
                  <a:srgbClr val="101828"/>
                </a:solidFill>
              </a:defRPr>
            </a:pPr>
            <a:r>
              <a:rPr lang="en-GB" sz="3600" b="1" dirty="0">
                <a:solidFill>
                  <a:schemeClr val="tx1">
                    <a:lumMod val="95000"/>
                  </a:schemeClr>
                </a:solidFill>
              </a:rPr>
              <a:t>Check 3: </a:t>
            </a:r>
            <a:r>
              <a:rPr sz="3600" b="1" dirty="0">
                <a:solidFill>
                  <a:schemeClr val="tx1">
                    <a:lumMod val="95000"/>
                  </a:schemeClr>
                </a:solidFill>
              </a:rPr>
              <a:t>Authority means relevant expertise and accountability</a:t>
            </a:r>
          </a:p>
        </p:txBody>
      </p:sp>
      <p:sp>
        <p:nvSpPr>
          <p:cNvPr id="3" name="Rectangle 2">
            <a:extLst>
              <a:ext uri="{FF2B5EF4-FFF2-40B4-BE49-F238E27FC236}">
                <a16:creationId xmlns:a16="http://schemas.microsoft.com/office/drawing/2014/main" id="{06762079-9F6D-488D-8AC7-A7CF2925C9F9}"/>
              </a:ext>
            </a:extLst>
          </p:cNvPr>
          <p:cNvSpPr>
            <a:spLocks noGrp="1"/>
          </p:cNvSpPr>
          <p:nvPr/>
        </p:nvSpPr>
        <p:spPr>
          <a:xfrm>
            <a:off x="685800" y="1295400"/>
            <a:ext cx="10820400" cy="19050"/>
          </a:xfrm>
          <a:prstGeom prst="rect">
            <a:avLst/>
          </a:prstGeom>
          <a:solidFill>
            <a:srgbClr val="D0D5DD"/>
          </a:solidFill>
          <a:ln w="0">
            <a:noFill/>
            <a:prstDash val="solid"/>
          </a:ln>
        </p:spPr>
        <p:txBody>
          <a:bodyPr/>
          <a:lstStyle/>
          <a:p>
            <a:endParaRPr lang="en-GB"/>
          </a:p>
        </p:txBody>
      </p:sp>
      <p:sp>
        <p:nvSpPr>
          <p:cNvPr id="4" name="Rectangle 3">
            <a:extLst>
              <a:ext uri="{FF2B5EF4-FFF2-40B4-BE49-F238E27FC236}">
                <a16:creationId xmlns:a16="http://schemas.microsoft.com/office/drawing/2014/main" id="{C5DF42E1-31D2-4263-BD4B-EA1CEB9E6DDF}"/>
              </a:ext>
            </a:extLst>
          </p:cNvPr>
          <p:cNvSpPr>
            <a:spLocks noGrp="1"/>
          </p:cNvSpPr>
          <p:nvPr/>
        </p:nvSpPr>
        <p:spPr>
          <a:xfrm>
            <a:off x="11049000" y="6429375"/>
            <a:ext cx="457200" cy="190500"/>
          </a:xfrm>
          <a:prstGeom prst="rect">
            <a:avLst/>
          </a:prstGeom>
          <a:noFill/>
          <a:ln w="0">
            <a:noFill/>
            <a:prstDash val="solid"/>
          </a:ln>
        </p:spPr>
        <p:txBody>
          <a:bodyPr anchor="ctr"/>
          <a:lstStyle/>
          <a:p>
            <a:pPr algn="r">
              <a:defRPr sz="900" b="1">
                <a:solidFill>
                  <a:srgbClr val="475467"/>
                </a:solidFill>
              </a:defRPr>
            </a:pPr>
            <a:r>
              <a:rPr sz="900" b="1">
                <a:solidFill>
                  <a:srgbClr val="475467"/>
                </a:solidFill>
              </a:rPr>
              <a:t>11</a:t>
            </a:r>
          </a:p>
        </p:txBody>
      </p:sp>
      <p:sp>
        <p:nvSpPr>
          <p:cNvPr id="5" name="Rectangle 4">
            <a:extLst>
              <a:ext uri="{FF2B5EF4-FFF2-40B4-BE49-F238E27FC236}">
                <a16:creationId xmlns:a16="http://schemas.microsoft.com/office/drawing/2014/main" id="{5EBEB9BE-80E2-47FB-A9F0-3241BD5B78BF}"/>
              </a:ext>
            </a:extLst>
          </p:cNvPr>
          <p:cNvSpPr>
            <a:spLocks noGrp="1"/>
          </p:cNvSpPr>
          <p:nvPr/>
        </p:nvSpPr>
        <p:spPr>
          <a:xfrm>
            <a:off x="800100" y="1676400"/>
            <a:ext cx="2857500" cy="361950"/>
          </a:xfrm>
          <a:prstGeom prst="rect">
            <a:avLst/>
          </a:prstGeom>
          <a:noFill/>
          <a:ln w="0">
            <a:noFill/>
            <a:prstDash val="solid"/>
          </a:ln>
        </p:spPr>
        <p:txBody>
          <a:bodyPr anchor="ctr"/>
          <a:lstStyle/>
          <a:p>
            <a:pPr algn="l">
              <a:defRPr sz="1950" b="1">
                <a:solidFill>
                  <a:srgbClr val="1849A9"/>
                </a:solidFill>
              </a:defRPr>
            </a:pPr>
            <a:r>
              <a:rPr sz="1950" b="1" dirty="0">
                <a:solidFill>
                  <a:schemeClr val="accent3">
                    <a:lumMod val="75000"/>
                  </a:schemeClr>
                </a:solidFill>
              </a:rPr>
              <a:t>Look for</a:t>
            </a:r>
          </a:p>
        </p:txBody>
      </p:sp>
      <p:sp>
        <p:nvSpPr>
          <p:cNvPr id="6" name="Rectangle 5">
            <a:extLst>
              <a:ext uri="{FF2B5EF4-FFF2-40B4-BE49-F238E27FC236}">
                <a16:creationId xmlns:a16="http://schemas.microsoft.com/office/drawing/2014/main" id="{36D1352F-1D2C-415E-9A74-698F4F3F9135}"/>
              </a:ext>
            </a:extLst>
          </p:cNvPr>
          <p:cNvSpPr>
            <a:spLocks noGrp="1"/>
          </p:cNvSpPr>
          <p:nvPr/>
        </p:nvSpPr>
        <p:spPr>
          <a:xfrm>
            <a:off x="800100" y="2247900"/>
            <a:ext cx="228600" cy="342900"/>
          </a:xfrm>
          <a:prstGeom prst="rect">
            <a:avLst/>
          </a:prstGeom>
          <a:noFill/>
          <a:ln w="0">
            <a:noFill/>
            <a:prstDash val="solid"/>
          </a:ln>
        </p:spPr>
        <p:txBody>
          <a:bodyPr anchor="ctr"/>
          <a:lstStyle/>
          <a:p>
            <a:pPr algn="l">
              <a:defRPr sz="1500" b="1">
                <a:solidFill>
                  <a:srgbClr val="2E90FA"/>
                </a:solidFill>
              </a:defRPr>
            </a:pPr>
            <a:r>
              <a:rPr sz="1500" b="1">
                <a:solidFill>
                  <a:srgbClr val="2E90FA"/>
                </a:solidFill>
              </a:rPr>
              <a:t>•</a:t>
            </a:r>
          </a:p>
        </p:txBody>
      </p:sp>
      <p:sp>
        <p:nvSpPr>
          <p:cNvPr id="7" name="Rectangle 6">
            <a:extLst>
              <a:ext uri="{FF2B5EF4-FFF2-40B4-BE49-F238E27FC236}">
                <a16:creationId xmlns:a16="http://schemas.microsoft.com/office/drawing/2014/main" id="{7938F8ED-FEFC-47D8-9D59-C3997296DB29}"/>
              </a:ext>
            </a:extLst>
          </p:cNvPr>
          <p:cNvSpPr>
            <a:spLocks noGrp="1"/>
          </p:cNvSpPr>
          <p:nvPr/>
        </p:nvSpPr>
        <p:spPr>
          <a:xfrm>
            <a:off x="1085850" y="2247900"/>
            <a:ext cx="4476750" cy="400050"/>
          </a:xfrm>
          <a:prstGeom prst="rect">
            <a:avLst/>
          </a:prstGeom>
          <a:noFill/>
          <a:ln w="0">
            <a:noFill/>
            <a:prstDash val="solid"/>
          </a:ln>
        </p:spPr>
        <p:txBody>
          <a:bodyPr lIns="91440" tIns="45720" rIns="91440" bIns="45720" anchor="ctr"/>
          <a:lstStyle/>
          <a:p>
            <a:pPr algn="l">
              <a:defRPr sz="1500" b="0">
                <a:solidFill>
                  <a:srgbClr val="101828"/>
                </a:solidFill>
              </a:defRPr>
            </a:pPr>
            <a:r>
              <a:rPr sz="1600" b="1" dirty="0">
                <a:solidFill>
                  <a:schemeClr val="accent3">
                    <a:lumMod val="75000"/>
                  </a:schemeClr>
                </a:solidFill>
                <a:latin typeface="Arial"/>
                <a:cs typeface="Arial"/>
              </a:rPr>
              <a:t>Named author or </a:t>
            </a:r>
            <a:r>
              <a:rPr lang="en-GB" sz="1600" b="1">
                <a:solidFill>
                  <a:schemeClr val="accent3">
                    <a:lumMod val="75000"/>
                  </a:schemeClr>
                </a:solidFill>
                <a:latin typeface="Arial"/>
                <a:cs typeface="Arial"/>
              </a:rPr>
              <a:t>organisation</a:t>
            </a:r>
          </a:p>
        </p:txBody>
      </p:sp>
      <p:sp>
        <p:nvSpPr>
          <p:cNvPr id="8" name="Rectangle 7">
            <a:extLst>
              <a:ext uri="{FF2B5EF4-FFF2-40B4-BE49-F238E27FC236}">
                <a16:creationId xmlns:a16="http://schemas.microsoft.com/office/drawing/2014/main" id="{5F01DF94-D2A8-4A30-ACF9-57C0CE0ACA18}"/>
              </a:ext>
            </a:extLst>
          </p:cNvPr>
          <p:cNvSpPr>
            <a:spLocks noGrp="1"/>
          </p:cNvSpPr>
          <p:nvPr/>
        </p:nvSpPr>
        <p:spPr>
          <a:xfrm>
            <a:off x="800100" y="2876550"/>
            <a:ext cx="228600" cy="342900"/>
          </a:xfrm>
          <a:prstGeom prst="rect">
            <a:avLst/>
          </a:prstGeom>
          <a:noFill/>
          <a:ln w="0">
            <a:noFill/>
            <a:prstDash val="solid"/>
          </a:ln>
        </p:spPr>
        <p:txBody>
          <a:bodyPr anchor="ctr"/>
          <a:lstStyle/>
          <a:p>
            <a:pPr algn="l">
              <a:defRPr sz="1500" b="1">
                <a:solidFill>
                  <a:srgbClr val="2E90FA"/>
                </a:solidFill>
              </a:defRPr>
            </a:pPr>
            <a:r>
              <a:rPr sz="1500" b="1">
                <a:solidFill>
                  <a:srgbClr val="2E90FA"/>
                </a:solidFill>
              </a:rPr>
              <a:t>•</a:t>
            </a:r>
          </a:p>
        </p:txBody>
      </p:sp>
      <p:sp>
        <p:nvSpPr>
          <p:cNvPr id="9" name="Rectangle 8">
            <a:extLst>
              <a:ext uri="{FF2B5EF4-FFF2-40B4-BE49-F238E27FC236}">
                <a16:creationId xmlns:a16="http://schemas.microsoft.com/office/drawing/2014/main" id="{347FDEDA-D76A-453F-814E-13FE8A410968}"/>
              </a:ext>
            </a:extLst>
          </p:cNvPr>
          <p:cNvSpPr>
            <a:spLocks noGrp="1"/>
          </p:cNvSpPr>
          <p:nvPr/>
        </p:nvSpPr>
        <p:spPr>
          <a:xfrm>
            <a:off x="1085850" y="2876550"/>
            <a:ext cx="4476750" cy="400050"/>
          </a:xfrm>
          <a:prstGeom prst="rect">
            <a:avLst/>
          </a:prstGeom>
          <a:noFill/>
          <a:ln w="0">
            <a:noFill/>
            <a:prstDash val="solid"/>
          </a:ln>
        </p:spPr>
        <p:txBody>
          <a:bodyPr anchor="ctr"/>
          <a:lstStyle/>
          <a:p>
            <a:pPr algn="l">
              <a:defRPr sz="1500" b="0">
                <a:solidFill>
                  <a:srgbClr val="101828"/>
                </a:solidFill>
              </a:defRPr>
            </a:pPr>
            <a:r>
              <a:rPr sz="1600" b="1" dirty="0">
                <a:solidFill>
                  <a:schemeClr val="accent3">
                    <a:lumMod val="75000"/>
                  </a:schemeClr>
                </a:solidFill>
              </a:rPr>
              <a:t>Relevant qualifications or </a:t>
            </a:r>
            <a:r>
              <a:rPr b="1" dirty="0">
                <a:solidFill>
                  <a:schemeClr val="accent3">
                    <a:lumMod val="75000"/>
                  </a:schemeClr>
                </a:solidFill>
              </a:rPr>
              <a:t>role</a:t>
            </a:r>
            <a:endParaRPr sz="1600" b="1" dirty="0">
              <a:solidFill>
                <a:schemeClr val="accent3">
                  <a:lumMod val="75000"/>
                </a:schemeClr>
              </a:solidFill>
            </a:endParaRPr>
          </a:p>
        </p:txBody>
      </p:sp>
      <p:sp>
        <p:nvSpPr>
          <p:cNvPr id="10" name="Rectangle 9">
            <a:extLst>
              <a:ext uri="{FF2B5EF4-FFF2-40B4-BE49-F238E27FC236}">
                <a16:creationId xmlns:a16="http://schemas.microsoft.com/office/drawing/2014/main" id="{89798653-82F3-4DC6-8281-686E06A1A35A}"/>
              </a:ext>
            </a:extLst>
          </p:cNvPr>
          <p:cNvSpPr>
            <a:spLocks noGrp="1"/>
          </p:cNvSpPr>
          <p:nvPr/>
        </p:nvSpPr>
        <p:spPr>
          <a:xfrm>
            <a:off x="800100" y="3505200"/>
            <a:ext cx="228600" cy="342900"/>
          </a:xfrm>
          <a:prstGeom prst="rect">
            <a:avLst/>
          </a:prstGeom>
          <a:noFill/>
          <a:ln w="0">
            <a:noFill/>
            <a:prstDash val="solid"/>
          </a:ln>
        </p:spPr>
        <p:txBody>
          <a:bodyPr anchor="ctr"/>
          <a:lstStyle/>
          <a:p>
            <a:pPr algn="l">
              <a:defRPr sz="1500" b="1">
                <a:solidFill>
                  <a:srgbClr val="2E90FA"/>
                </a:solidFill>
              </a:defRPr>
            </a:pPr>
            <a:r>
              <a:rPr sz="1500" b="1">
                <a:solidFill>
                  <a:srgbClr val="2E90FA"/>
                </a:solidFill>
              </a:rPr>
              <a:t>•</a:t>
            </a:r>
          </a:p>
        </p:txBody>
      </p:sp>
      <p:sp>
        <p:nvSpPr>
          <p:cNvPr id="11" name="Rectangle 10">
            <a:extLst>
              <a:ext uri="{FF2B5EF4-FFF2-40B4-BE49-F238E27FC236}">
                <a16:creationId xmlns:a16="http://schemas.microsoft.com/office/drawing/2014/main" id="{C374FBEF-A989-4F44-966A-5B76A6D7530F}"/>
              </a:ext>
            </a:extLst>
          </p:cNvPr>
          <p:cNvSpPr>
            <a:spLocks noGrp="1"/>
          </p:cNvSpPr>
          <p:nvPr/>
        </p:nvSpPr>
        <p:spPr>
          <a:xfrm>
            <a:off x="1085850" y="3505200"/>
            <a:ext cx="4476750" cy="400050"/>
          </a:xfrm>
          <a:prstGeom prst="rect">
            <a:avLst/>
          </a:prstGeom>
          <a:noFill/>
          <a:ln w="0">
            <a:noFill/>
            <a:prstDash val="solid"/>
          </a:ln>
        </p:spPr>
        <p:txBody>
          <a:bodyPr lIns="91440" tIns="45720" rIns="91440" bIns="45720" anchor="ctr"/>
          <a:lstStyle/>
          <a:p>
            <a:pPr algn="l">
              <a:defRPr sz="1500" b="0">
                <a:solidFill>
                  <a:srgbClr val="101828"/>
                </a:solidFill>
              </a:defRPr>
            </a:pPr>
            <a:r>
              <a:rPr sz="1600" b="1" dirty="0">
                <a:solidFill>
                  <a:schemeClr val="accent3">
                    <a:lumMod val="75000"/>
                  </a:schemeClr>
                </a:solidFill>
                <a:latin typeface="Arial"/>
                <a:cs typeface="Arial"/>
              </a:rPr>
              <a:t>Publisher or </a:t>
            </a:r>
            <a:r>
              <a:rPr lang="en-GB" sz="1600" b="1">
                <a:solidFill>
                  <a:schemeClr val="accent3">
                    <a:lumMod val="75000"/>
                  </a:schemeClr>
                </a:solidFill>
                <a:latin typeface="Arial"/>
                <a:cs typeface="Arial"/>
              </a:rPr>
              <a:t>organisation</a:t>
            </a:r>
            <a:r>
              <a:rPr sz="1600" b="1" dirty="0">
                <a:solidFill>
                  <a:schemeClr val="accent3">
                    <a:lumMod val="75000"/>
                  </a:schemeClr>
                </a:solidFill>
                <a:latin typeface="Arial"/>
                <a:cs typeface="Arial"/>
              </a:rPr>
              <a:t> you can verify</a:t>
            </a:r>
          </a:p>
        </p:txBody>
      </p:sp>
      <p:sp>
        <p:nvSpPr>
          <p:cNvPr id="12" name="Rectangle 11">
            <a:extLst>
              <a:ext uri="{FF2B5EF4-FFF2-40B4-BE49-F238E27FC236}">
                <a16:creationId xmlns:a16="http://schemas.microsoft.com/office/drawing/2014/main" id="{886656F1-156A-4A3F-84EC-089C17D84601}"/>
              </a:ext>
            </a:extLst>
          </p:cNvPr>
          <p:cNvSpPr>
            <a:spLocks noGrp="1"/>
          </p:cNvSpPr>
          <p:nvPr/>
        </p:nvSpPr>
        <p:spPr>
          <a:xfrm>
            <a:off x="800100" y="4133850"/>
            <a:ext cx="228600" cy="342900"/>
          </a:xfrm>
          <a:prstGeom prst="rect">
            <a:avLst/>
          </a:prstGeom>
          <a:noFill/>
          <a:ln w="0">
            <a:noFill/>
            <a:prstDash val="solid"/>
          </a:ln>
        </p:spPr>
        <p:txBody>
          <a:bodyPr anchor="ctr"/>
          <a:lstStyle/>
          <a:p>
            <a:pPr algn="l">
              <a:defRPr sz="1500" b="1">
                <a:solidFill>
                  <a:srgbClr val="2E90FA"/>
                </a:solidFill>
              </a:defRPr>
            </a:pPr>
            <a:r>
              <a:rPr sz="1500" b="1">
                <a:solidFill>
                  <a:srgbClr val="2E90FA"/>
                </a:solidFill>
              </a:rPr>
              <a:t>•</a:t>
            </a:r>
          </a:p>
        </p:txBody>
      </p:sp>
      <p:sp>
        <p:nvSpPr>
          <p:cNvPr id="13" name="Rectangle 12">
            <a:extLst>
              <a:ext uri="{FF2B5EF4-FFF2-40B4-BE49-F238E27FC236}">
                <a16:creationId xmlns:a16="http://schemas.microsoft.com/office/drawing/2014/main" id="{066B9C8B-1CB2-4E45-9F9F-C9F6AA16E920}"/>
              </a:ext>
            </a:extLst>
          </p:cNvPr>
          <p:cNvSpPr>
            <a:spLocks noGrp="1"/>
          </p:cNvSpPr>
          <p:nvPr/>
        </p:nvSpPr>
        <p:spPr>
          <a:xfrm>
            <a:off x="1085850" y="4133850"/>
            <a:ext cx="4476750" cy="400050"/>
          </a:xfrm>
          <a:prstGeom prst="rect">
            <a:avLst/>
          </a:prstGeom>
          <a:noFill/>
          <a:ln w="0">
            <a:noFill/>
            <a:prstDash val="solid"/>
          </a:ln>
        </p:spPr>
        <p:txBody>
          <a:bodyPr anchor="ctr"/>
          <a:lstStyle/>
          <a:p>
            <a:pPr algn="l">
              <a:defRPr sz="1500" b="0">
                <a:solidFill>
                  <a:srgbClr val="101828"/>
                </a:solidFill>
              </a:defRPr>
            </a:pPr>
            <a:r>
              <a:rPr sz="1600" b="1" dirty="0">
                <a:solidFill>
                  <a:schemeClr val="accent3">
                    <a:lumMod val="75000"/>
                  </a:schemeClr>
                </a:solidFill>
              </a:rPr>
              <a:t>Contact details, editorial process or accountability</a:t>
            </a:r>
          </a:p>
        </p:txBody>
      </p:sp>
      <p:sp>
        <p:nvSpPr>
          <p:cNvPr id="14" name="Rectangle 13">
            <a:extLst>
              <a:ext uri="{FF2B5EF4-FFF2-40B4-BE49-F238E27FC236}">
                <a16:creationId xmlns:a16="http://schemas.microsoft.com/office/drawing/2014/main" id="{CB833685-047B-425F-92B0-BE51C97C62FC}"/>
              </a:ext>
            </a:extLst>
          </p:cNvPr>
          <p:cNvSpPr>
            <a:spLocks noGrp="1"/>
          </p:cNvSpPr>
          <p:nvPr/>
        </p:nvSpPr>
        <p:spPr>
          <a:xfrm>
            <a:off x="6339078" y="1758696"/>
            <a:ext cx="4610100" cy="3181350"/>
          </a:xfrm>
          <a:prstGeom prst="rect">
            <a:avLst/>
          </a:prstGeom>
          <a:solidFill>
            <a:srgbClr val="F2F4F7"/>
          </a:solidFill>
          <a:ln w="0">
            <a:noFill/>
            <a:prstDash val="solid"/>
          </a:ln>
        </p:spPr>
        <p:txBody>
          <a:bodyPr/>
          <a:lstStyle/>
          <a:p>
            <a:endParaRPr lang="en-GB"/>
          </a:p>
        </p:txBody>
      </p:sp>
      <p:sp>
        <p:nvSpPr>
          <p:cNvPr id="15" name="Rectangle 14">
            <a:extLst>
              <a:ext uri="{FF2B5EF4-FFF2-40B4-BE49-F238E27FC236}">
                <a16:creationId xmlns:a16="http://schemas.microsoft.com/office/drawing/2014/main" id="{2AE46423-F11D-4555-A5D1-35C1D6E6A539}"/>
              </a:ext>
            </a:extLst>
          </p:cNvPr>
          <p:cNvSpPr>
            <a:spLocks noGrp="1"/>
          </p:cNvSpPr>
          <p:nvPr/>
        </p:nvSpPr>
        <p:spPr>
          <a:xfrm>
            <a:off x="6572250" y="2038350"/>
            <a:ext cx="3905250" cy="342900"/>
          </a:xfrm>
          <a:prstGeom prst="rect">
            <a:avLst/>
          </a:prstGeom>
          <a:noFill/>
          <a:ln w="0">
            <a:noFill/>
            <a:prstDash val="solid"/>
          </a:ln>
        </p:spPr>
        <p:txBody>
          <a:bodyPr anchor="ctr"/>
          <a:lstStyle/>
          <a:p>
            <a:pPr algn="l">
              <a:defRPr sz="1725" b="1">
                <a:solidFill>
                  <a:srgbClr val="0E9384"/>
                </a:solidFill>
              </a:defRPr>
            </a:pPr>
            <a:r>
              <a:rPr sz="1725" b="1" dirty="0">
                <a:solidFill>
                  <a:srgbClr val="0E9384"/>
                </a:solidFill>
              </a:rPr>
              <a:t>Ask </a:t>
            </a:r>
            <a:r>
              <a:rPr lang="en-GB" sz="1725" b="1" dirty="0">
                <a:solidFill>
                  <a:srgbClr val="0E9384"/>
                </a:solidFill>
              </a:rPr>
              <a:t>the question:</a:t>
            </a:r>
            <a:endParaRPr sz="1725" b="1" dirty="0">
              <a:solidFill>
                <a:srgbClr val="0E9384"/>
              </a:solidFill>
            </a:endParaRPr>
          </a:p>
        </p:txBody>
      </p:sp>
      <p:sp>
        <p:nvSpPr>
          <p:cNvPr id="16" name="Rectangle 15">
            <a:extLst>
              <a:ext uri="{FF2B5EF4-FFF2-40B4-BE49-F238E27FC236}">
                <a16:creationId xmlns:a16="http://schemas.microsoft.com/office/drawing/2014/main" id="{B0216386-958C-496C-84D3-4511030D4A37}"/>
              </a:ext>
            </a:extLst>
          </p:cNvPr>
          <p:cNvSpPr>
            <a:spLocks noGrp="1"/>
          </p:cNvSpPr>
          <p:nvPr/>
        </p:nvSpPr>
        <p:spPr>
          <a:xfrm>
            <a:off x="6572250" y="2628900"/>
            <a:ext cx="3810000" cy="1257300"/>
          </a:xfrm>
          <a:prstGeom prst="rect">
            <a:avLst/>
          </a:prstGeom>
          <a:noFill/>
          <a:ln w="0">
            <a:noFill/>
            <a:prstDash val="solid"/>
          </a:ln>
        </p:spPr>
        <p:txBody>
          <a:bodyPr lIns="91440" tIns="45720" rIns="91440" bIns="45720" anchor="ctr"/>
          <a:lstStyle/>
          <a:p>
            <a:pPr algn="l">
              <a:defRPr sz="2325" b="1">
                <a:solidFill>
                  <a:srgbClr val="101828"/>
                </a:solidFill>
              </a:defRPr>
            </a:pPr>
            <a:r>
              <a:rPr sz="2300" b="1" dirty="0">
                <a:solidFill>
                  <a:srgbClr val="101828"/>
                </a:solidFill>
                <a:latin typeface="Arial"/>
                <a:cs typeface="Arial"/>
              </a:rPr>
              <a:t>“What makes this person or </a:t>
            </a:r>
            <a:r>
              <a:rPr lang="en-GB" sz="2300" b="1">
                <a:solidFill>
                  <a:srgbClr val="101828"/>
                </a:solidFill>
                <a:latin typeface="Arial"/>
                <a:cs typeface="Arial"/>
              </a:rPr>
              <a:t>organisation</a:t>
            </a:r>
            <a:r>
              <a:rPr sz="2300" b="1" dirty="0">
                <a:solidFill>
                  <a:srgbClr val="101828"/>
                </a:solidFill>
                <a:latin typeface="Arial"/>
                <a:cs typeface="Arial"/>
              </a:rPr>
              <a:t> qualified to make this particular claim?”</a:t>
            </a:r>
          </a:p>
        </p:txBody>
      </p:sp>
      <p:sp>
        <p:nvSpPr>
          <p:cNvPr id="17" name="Rectangle 16">
            <a:extLst>
              <a:ext uri="{FF2B5EF4-FFF2-40B4-BE49-F238E27FC236}">
                <a16:creationId xmlns:a16="http://schemas.microsoft.com/office/drawing/2014/main" id="{8CADB8D9-5EB7-4B67-8DA9-7D71FED4D567}"/>
              </a:ext>
            </a:extLst>
          </p:cNvPr>
          <p:cNvSpPr>
            <a:spLocks noGrp="1"/>
          </p:cNvSpPr>
          <p:nvPr/>
        </p:nvSpPr>
        <p:spPr>
          <a:xfrm>
            <a:off x="6572250" y="4294742"/>
            <a:ext cx="4149686" cy="496714"/>
          </a:xfrm>
          <a:prstGeom prst="rect">
            <a:avLst/>
          </a:prstGeom>
          <a:noFill/>
          <a:ln w="0">
            <a:noFill/>
            <a:prstDash val="solid"/>
          </a:ln>
        </p:spPr>
        <p:txBody>
          <a:bodyPr anchor="ctr"/>
          <a:lstStyle/>
          <a:p>
            <a:pPr algn="l">
              <a:defRPr sz="1425" b="1">
                <a:solidFill>
                  <a:srgbClr val="D92D20"/>
                </a:solidFill>
              </a:defRPr>
            </a:pPr>
            <a:r>
              <a:rPr sz="1600" b="1" dirty="0">
                <a:solidFill>
                  <a:srgbClr val="0070C0"/>
                </a:solidFill>
              </a:rPr>
              <a:t>A firefighter is not automatically a specialist in every area of fire science, legislation or building safety.</a:t>
            </a:r>
          </a:p>
        </p:txBody>
      </p:sp>
    </p:spTree>
    <p:extLst>
      <p:ext uri="{BB962C8B-B14F-4D97-AF65-F5344CB8AC3E}">
        <p14:creationId xmlns:p14="http://schemas.microsoft.com/office/powerpoint/2010/main" val="3336039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C399AE34-62C5-7C70-3E47-D72D44FDBB26}"/>
              </a:ext>
            </a:extLst>
          </p:cNvPr>
          <p:cNvSpPr>
            <a:spLocks noGrp="1"/>
          </p:cNvSpPr>
          <p:nvPr/>
        </p:nvSpPr>
        <p:spPr>
          <a:xfrm>
            <a:off x="4215384" y="125411"/>
            <a:ext cx="7290816" cy="1074739"/>
          </a:xfrm>
          <a:prstGeom prst="rect">
            <a:avLst/>
          </a:prstGeom>
          <a:noFill/>
          <a:ln w="0">
            <a:noFill/>
            <a:prstDash val="solid"/>
          </a:ln>
        </p:spPr>
        <p:txBody>
          <a:bodyPr anchor="ctr"/>
          <a:lstStyle/>
          <a:p>
            <a:pPr algn="ctr">
              <a:defRPr sz="2850" b="1">
                <a:solidFill>
                  <a:srgbClr val="101828"/>
                </a:solidFill>
              </a:defRPr>
            </a:pPr>
            <a:r>
              <a:rPr lang="en-GB" sz="4000" b="1" dirty="0">
                <a:solidFill>
                  <a:schemeClr val="tx1">
                    <a:lumMod val="95000"/>
                  </a:schemeClr>
                </a:solidFill>
              </a:rPr>
              <a:t> Check 4: </a:t>
            </a:r>
            <a:r>
              <a:rPr sz="4000" b="1" dirty="0">
                <a:solidFill>
                  <a:schemeClr val="tx1">
                    <a:lumMod val="95000"/>
                  </a:schemeClr>
                </a:solidFill>
              </a:rPr>
              <a:t>Accuracy is visible in the evidence trail</a:t>
            </a:r>
          </a:p>
        </p:txBody>
      </p:sp>
      <p:sp>
        <p:nvSpPr>
          <p:cNvPr id="15" name="Rectangle 14">
            <a:extLst>
              <a:ext uri="{FF2B5EF4-FFF2-40B4-BE49-F238E27FC236}">
                <a16:creationId xmlns:a16="http://schemas.microsoft.com/office/drawing/2014/main" id="{86640406-E3F9-CEDF-834E-F9E61EDDC1BE}"/>
              </a:ext>
            </a:extLst>
          </p:cNvPr>
          <p:cNvSpPr>
            <a:spLocks noGrp="1"/>
          </p:cNvSpPr>
          <p:nvPr/>
        </p:nvSpPr>
        <p:spPr>
          <a:xfrm>
            <a:off x="11049000" y="6429375"/>
            <a:ext cx="457200" cy="190500"/>
          </a:xfrm>
          <a:prstGeom prst="rect">
            <a:avLst/>
          </a:prstGeom>
          <a:noFill/>
          <a:ln w="0">
            <a:noFill/>
            <a:prstDash val="solid"/>
          </a:ln>
        </p:spPr>
        <p:txBody>
          <a:bodyPr anchor="ctr"/>
          <a:lstStyle/>
          <a:p>
            <a:pPr algn="r">
              <a:defRPr sz="900" b="1">
                <a:solidFill>
                  <a:srgbClr val="475467"/>
                </a:solidFill>
              </a:defRPr>
            </a:pPr>
            <a:r>
              <a:rPr sz="1100" b="1">
                <a:solidFill>
                  <a:srgbClr val="475467"/>
                </a:solidFill>
              </a:rPr>
              <a:t>12</a:t>
            </a:r>
          </a:p>
        </p:txBody>
      </p:sp>
      <p:sp>
        <p:nvSpPr>
          <p:cNvPr id="17" name="Rectangle 16">
            <a:extLst>
              <a:ext uri="{FF2B5EF4-FFF2-40B4-BE49-F238E27FC236}">
                <a16:creationId xmlns:a16="http://schemas.microsoft.com/office/drawing/2014/main" id="{3638B92F-3372-25F3-E900-5A23C409F945}"/>
              </a:ext>
            </a:extLst>
          </p:cNvPr>
          <p:cNvSpPr>
            <a:spLocks noGrp="1"/>
          </p:cNvSpPr>
          <p:nvPr/>
        </p:nvSpPr>
        <p:spPr>
          <a:xfrm>
            <a:off x="4254246" y="1657350"/>
            <a:ext cx="4476750" cy="361950"/>
          </a:xfrm>
          <a:prstGeom prst="rect">
            <a:avLst/>
          </a:prstGeom>
          <a:noFill/>
          <a:ln w="0">
            <a:noFill/>
            <a:prstDash val="solid"/>
          </a:ln>
        </p:spPr>
        <p:txBody>
          <a:bodyPr anchor="ctr"/>
          <a:lstStyle/>
          <a:p>
            <a:pPr algn="l">
              <a:defRPr sz="1875" b="1">
                <a:solidFill>
                  <a:srgbClr val="0E9384"/>
                </a:solidFill>
              </a:defRPr>
            </a:pPr>
            <a:r>
              <a:rPr sz="2800" b="1" dirty="0">
                <a:solidFill>
                  <a:srgbClr val="92D050"/>
                </a:solidFill>
              </a:rPr>
              <a:t>GREEN FLAGS</a:t>
            </a:r>
          </a:p>
        </p:txBody>
      </p:sp>
      <p:sp>
        <p:nvSpPr>
          <p:cNvPr id="21" name="Rectangle 20">
            <a:extLst>
              <a:ext uri="{FF2B5EF4-FFF2-40B4-BE49-F238E27FC236}">
                <a16:creationId xmlns:a16="http://schemas.microsoft.com/office/drawing/2014/main" id="{E7A3562C-BCD8-B637-507B-9CB2B29BC800}"/>
              </a:ext>
            </a:extLst>
          </p:cNvPr>
          <p:cNvSpPr>
            <a:spLocks noGrp="1"/>
          </p:cNvSpPr>
          <p:nvPr/>
        </p:nvSpPr>
        <p:spPr>
          <a:xfrm>
            <a:off x="4444746" y="2142744"/>
            <a:ext cx="4286250" cy="400050"/>
          </a:xfrm>
          <a:prstGeom prst="rect">
            <a:avLst/>
          </a:prstGeom>
          <a:noFill/>
          <a:ln w="0">
            <a:noFill/>
            <a:prstDash val="solid"/>
          </a:ln>
        </p:spPr>
        <p:txBody>
          <a:bodyPr anchor="ctr"/>
          <a:lstStyle/>
          <a:p>
            <a:pPr algn="l">
              <a:defRPr sz="1425" b="0">
                <a:solidFill>
                  <a:srgbClr val="101828"/>
                </a:solidFill>
              </a:defRPr>
            </a:pPr>
            <a:r>
              <a:rPr sz="1600" b="0" dirty="0">
                <a:solidFill>
                  <a:srgbClr val="101828"/>
                </a:solidFill>
              </a:rPr>
              <a:t>Claims link to evidence</a:t>
            </a:r>
          </a:p>
        </p:txBody>
      </p:sp>
      <p:sp>
        <p:nvSpPr>
          <p:cNvPr id="25" name="Rectangle 24">
            <a:extLst>
              <a:ext uri="{FF2B5EF4-FFF2-40B4-BE49-F238E27FC236}">
                <a16:creationId xmlns:a16="http://schemas.microsoft.com/office/drawing/2014/main" id="{F62B1900-3324-AA64-D207-BA1CEC71AC7A}"/>
              </a:ext>
            </a:extLst>
          </p:cNvPr>
          <p:cNvSpPr>
            <a:spLocks noGrp="1"/>
          </p:cNvSpPr>
          <p:nvPr/>
        </p:nvSpPr>
        <p:spPr>
          <a:xfrm>
            <a:off x="4215384" y="2696908"/>
            <a:ext cx="4286250" cy="400050"/>
          </a:xfrm>
          <a:prstGeom prst="rect">
            <a:avLst/>
          </a:prstGeom>
          <a:noFill/>
          <a:ln w="0">
            <a:noFill/>
            <a:prstDash val="solid"/>
          </a:ln>
        </p:spPr>
        <p:txBody>
          <a:bodyPr anchor="ctr"/>
          <a:lstStyle/>
          <a:p>
            <a:pPr algn="l">
              <a:defRPr sz="1425" b="0">
                <a:solidFill>
                  <a:srgbClr val="101828"/>
                </a:solidFill>
              </a:defRPr>
            </a:pPr>
            <a:r>
              <a:rPr sz="1600" b="0" dirty="0">
                <a:solidFill>
                  <a:srgbClr val="101828"/>
                </a:solidFill>
              </a:rPr>
              <a:t>Methods or data are explained</a:t>
            </a:r>
          </a:p>
        </p:txBody>
      </p:sp>
      <p:sp>
        <p:nvSpPr>
          <p:cNvPr id="29" name="Rectangle 28">
            <a:extLst>
              <a:ext uri="{FF2B5EF4-FFF2-40B4-BE49-F238E27FC236}">
                <a16:creationId xmlns:a16="http://schemas.microsoft.com/office/drawing/2014/main" id="{0EEA6AE4-B7F8-A7D0-CEFD-973508A353C2}"/>
              </a:ext>
            </a:extLst>
          </p:cNvPr>
          <p:cNvSpPr>
            <a:spLocks noGrp="1"/>
          </p:cNvSpPr>
          <p:nvPr/>
        </p:nvSpPr>
        <p:spPr>
          <a:xfrm>
            <a:off x="3973449" y="3270695"/>
            <a:ext cx="4286250" cy="400050"/>
          </a:xfrm>
          <a:prstGeom prst="rect">
            <a:avLst/>
          </a:prstGeom>
          <a:noFill/>
          <a:ln w="0">
            <a:noFill/>
            <a:prstDash val="solid"/>
          </a:ln>
        </p:spPr>
        <p:txBody>
          <a:bodyPr anchor="ctr"/>
          <a:lstStyle/>
          <a:p>
            <a:pPr algn="l">
              <a:defRPr sz="1425" b="0">
                <a:solidFill>
                  <a:srgbClr val="101828"/>
                </a:solidFill>
              </a:defRPr>
            </a:pPr>
            <a:r>
              <a:rPr sz="1600" b="0" dirty="0">
                <a:solidFill>
                  <a:srgbClr val="101828"/>
                </a:solidFill>
              </a:rPr>
              <a:t>Limits and uncertainty are acknowledged</a:t>
            </a:r>
          </a:p>
        </p:txBody>
      </p:sp>
      <p:sp>
        <p:nvSpPr>
          <p:cNvPr id="33" name="Rectangle 32">
            <a:extLst>
              <a:ext uri="{FF2B5EF4-FFF2-40B4-BE49-F238E27FC236}">
                <a16:creationId xmlns:a16="http://schemas.microsoft.com/office/drawing/2014/main" id="{1581C122-471F-9EBC-00BE-03C2C59EBC8D}"/>
              </a:ext>
            </a:extLst>
          </p:cNvPr>
          <p:cNvSpPr>
            <a:spLocks noGrp="1"/>
          </p:cNvSpPr>
          <p:nvPr/>
        </p:nvSpPr>
        <p:spPr>
          <a:xfrm>
            <a:off x="3973449" y="3844482"/>
            <a:ext cx="4286250" cy="400050"/>
          </a:xfrm>
          <a:prstGeom prst="rect">
            <a:avLst/>
          </a:prstGeom>
          <a:noFill/>
          <a:ln w="0">
            <a:noFill/>
            <a:prstDash val="solid"/>
          </a:ln>
        </p:spPr>
        <p:txBody>
          <a:bodyPr anchor="ctr"/>
          <a:lstStyle/>
          <a:p>
            <a:pPr algn="l">
              <a:defRPr sz="1425" b="0">
                <a:solidFill>
                  <a:srgbClr val="101828"/>
                </a:solidFill>
              </a:defRPr>
            </a:pPr>
            <a:r>
              <a:rPr sz="1600" b="0" dirty="0">
                <a:solidFill>
                  <a:srgbClr val="101828"/>
                </a:solidFill>
              </a:rPr>
              <a:t>Other credible sources broadly agree</a:t>
            </a:r>
          </a:p>
        </p:txBody>
      </p:sp>
      <p:sp>
        <p:nvSpPr>
          <p:cNvPr id="35" name="Rectangle 34">
            <a:extLst>
              <a:ext uri="{FF2B5EF4-FFF2-40B4-BE49-F238E27FC236}">
                <a16:creationId xmlns:a16="http://schemas.microsoft.com/office/drawing/2014/main" id="{3562BB89-A44E-B292-D008-B317D8425A73}"/>
              </a:ext>
            </a:extLst>
          </p:cNvPr>
          <p:cNvSpPr>
            <a:spLocks noGrp="1"/>
          </p:cNvSpPr>
          <p:nvPr/>
        </p:nvSpPr>
        <p:spPr>
          <a:xfrm>
            <a:off x="8810625" y="1714500"/>
            <a:ext cx="4476750" cy="361950"/>
          </a:xfrm>
          <a:prstGeom prst="rect">
            <a:avLst/>
          </a:prstGeom>
          <a:noFill/>
          <a:ln w="0">
            <a:noFill/>
            <a:prstDash val="solid"/>
          </a:ln>
        </p:spPr>
        <p:txBody>
          <a:bodyPr anchor="ctr"/>
          <a:lstStyle/>
          <a:p>
            <a:pPr algn="l">
              <a:defRPr sz="1875" b="1">
                <a:solidFill>
                  <a:srgbClr val="D92D20"/>
                </a:solidFill>
              </a:defRPr>
            </a:pPr>
            <a:r>
              <a:rPr sz="2800" b="1" dirty="0">
                <a:solidFill>
                  <a:srgbClr val="D92D20"/>
                </a:solidFill>
              </a:rPr>
              <a:t>WARNING SIGNS</a:t>
            </a:r>
          </a:p>
        </p:txBody>
      </p:sp>
      <p:sp>
        <p:nvSpPr>
          <p:cNvPr id="39" name="Rectangle 38">
            <a:extLst>
              <a:ext uri="{FF2B5EF4-FFF2-40B4-BE49-F238E27FC236}">
                <a16:creationId xmlns:a16="http://schemas.microsoft.com/office/drawing/2014/main" id="{C082B660-CE89-EBF0-DE62-BE14CEC15B73}"/>
              </a:ext>
            </a:extLst>
          </p:cNvPr>
          <p:cNvSpPr>
            <a:spLocks noGrp="1"/>
          </p:cNvSpPr>
          <p:nvPr/>
        </p:nvSpPr>
        <p:spPr>
          <a:xfrm>
            <a:off x="9363075" y="2127504"/>
            <a:ext cx="4286250" cy="400050"/>
          </a:xfrm>
          <a:prstGeom prst="rect">
            <a:avLst/>
          </a:prstGeom>
          <a:noFill/>
          <a:ln w="0">
            <a:noFill/>
            <a:prstDash val="solid"/>
          </a:ln>
        </p:spPr>
        <p:txBody>
          <a:bodyPr anchor="ctr"/>
          <a:lstStyle/>
          <a:p>
            <a:pPr algn="l">
              <a:defRPr sz="1425" b="0">
                <a:solidFill>
                  <a:srgbClr val="101828"/>
                </a:solidFill>
              </a:defRPr>
            </a:pPr>
            <a:r>
              <a:rPr sz="1600" b="0" dirty="0">
                <a:solidFill>
                  <a:srgbClr val="101828"/>
                </a:solidFill>
              </a:rPr>
              <a:t>“Everyone knows…”</a:t>
            </a:r>
          </a:p>
        </p:txBody>
      </p:sp>
      <p:sp>
        <p:nvSpPr>
          <p:cNvPr id="43" name="Rectangle 42">
            <a:extLst>
              <a:ext uri="{FF2B5EF4-FFF2-40B4-BE49-F238E27FC236}">
                <a16:creationId xmlns:a16="http://schemas.microsoft.com/office/drawing/2014/main" id="{EBA21645-0B7C-C985-B2B5-9ACD041B7DDB}"/>
              </a:ext>
            </a:extLst>
          </p:cNvPr>
          <p:cNvSpPr>
            <a:spLocks noGrp="1"/>
          </p:cNvSpPr>
          <p:nvPr/>
        </p:nvSpPr>
        <p:spPr>
          <a:xfrm>
            <a:off x="9001125" y="2578608"/>
            <a:ext cx="4286250" cy="400050"/>
          </a:xfrm>
          <a:prstGeom prst="rect">
            <a:avLst/>
          </a:prstGeom>
          <a:noFill/>
          <a:ln w="0">
            <a:noFill/>
            <a:prstDash val="solid"/>
          </a:ln>
        </p:spPr>
        <p:txBody>
          <a:bodyPr anchor="ctr"/>
          <a:lstStyle/>
          <a:p>
            <a:pPr algn="l">
              <a:defRPr sz="1425" b="0">
                <a:solidFill>
                  <a:srgbClr val="101828"/>
                </a:solidFill>
              </a:defRPr>
            </a:pPr>
            <a:r>
              <a:rPr sz="1600" b="0" dirty="0">
                <a:solidFill>
                  <a:srgbClr val="101828"/>
                </a:solidFill>
              </a:rPr>
              <a:t>No author, date or references</a:t>
            </a:r>
          </a:p>
        </p:txBody>
      </p:sp>
      <p:sp>
        <p:nvSpPr>
          <p:cNvPr id="47" name="Rectangle 46">
            <a:extLst>
              <a:ext uri="{FF2B5EF4-FFF2-40B4-BE49-F238E27FC236}">
                <a16:creationId xmlns:a16="http://schemas.microsoft.com/office/drawing/2014/main" id="{4B24F2EF-A8CA-5E4F-FF1D-70190DDE41FB}"/>
              </a:ext>
            </a:extLst>
          </p:cNvPr>
          <p:cNvSpPr>
            <a:spLocks noGrp="1"/>
          </p:cNvSpPr>
          <p:nvPr/>
        </p:nvSpPr>
        <p:spPr>
          <a:xfrm>
            <a:off x="9393936" y="3188970"/>
            <a:ext cx="2112264" cy="400050"/>
          </a:xfrm>
          <a:prstGeom prst="rect">
            <a:avLst/>
          </a:prstGeom>
          <a:noFill/>
          <a:ln w="0">
            <a:noFill/>
            <a:prstDash val="solid"/>
          </a:ln>
        </p:spPr>
        <p:txBody>
          <a:bodyPr anchor="ctr"/>
          <a:lstStyle/>
          <a:p>
            <a:pPr algn="ctr">
              <a:defRPr sz="1425" b="0">
                <a:solidFill>
                  <a:srgbClr val="101828"/>
                </a:solidFill>
              </a:defRPr>
            </a:pPr>
            <a:r>
              <a:rPr sz="1600" b="0" dirty="0">
                <a:solidFill>
                  <a:srgbClr val="101828"/>
                </a:solidFill>
              </a:rPr>
              <a:t>One dramatic story proves a general claim</a:t>
            </a:r>
          </a:p>
        </p:txBody>
      </p:sp>
      <p:sp>
        <p:nvSpPr>
          <p:cNvPr id="51" name="Rectangle 50">
            <a:extLst>
              <a:ext uri="{FF2B5EF4-FFF2-40B4-BE49-F238E27FC236}">
                <a16:creationId xmlns:a16="http://schemas.microsoft.com/office/drawing/2014/main" id="{F6C7FA40-5199-9BF7-9DEA-4246A0652883}"/>
              </a:ext>
            </a:extLst>
          </p:cNvPr>
          <p:cNvSpPr>
            <a:spLocks noGrp="1"/>
          </p:cNvSpPr>
          <p:nvPr/>
        </p:nvSpPr>
        <p:spPr>
          <a:xfrm>
            <a:off x="9200388" y="3919062"/>
            <a:ext cx="2499360" cy="400050"/>
          </a:xfrm>
          <a:prstGeom prst="rect">
            <a:avLst/>
          </a:prstGeom>
          <a:noFill/>
          <a:ln w="0">
            <a:noFill/>
            <a:prstDash val="solid"/>
          </a:ln>
        </p:spPr>
        <p:txBody>
          <a:bodyPr anchor="ctr"/>
          <a:lstStyle/>
          <a:p>
            <a:pPr algn="ctr">
              <a:defRPr sz="1425" b="0">
                <a:solidFill>
                  <a:srgbClr val="101828"/>
                </a:solidFill>
              </a:defRPr>
            </a:pPr>
            <a:r>
              <a:rPr sz="1600" b="0" dirty="0">
                <a:solidFill>
                  <a:srgbClr val="101828"/>
                </a:solidFill>
              </a:rPr>
              <a:t>Certainty, fear or miracle language</a:t>
            </a:r>
          </a:p>
        </p:txBody>
      </p:sp>
      <p:sp>
        <p:nvSpPr>
          <p:cNvPr id="53" name="Rectangle 52">
            <a:extLst>
              <a:ext uri="{FF2B5EF4-FFF2-40B4-BE49-F238E27FC236}">
                <a16:creationId xmlns:a16="http://schemas.microsoft.com/office/drawing/2014/main" id="{A1E6AC45-6B53-9C61-FDEB-4FA3BA48544F}"/>
              </a:ext>
            </a:extLst>
          </p:cNvPr>
          <p:cNvSpPr>
            <a:spLocks noGrp="1"/>
          </p:cNvSpPr>
          <p:nvPr/>
        </p:nvSpPr>
        <p:spPr>
          <a:xfrm>
            <a:off x="5013198" y="5367528"/>
            <a:ext cx="6493002" cy="1490472"/>
          </a:xfrm>
          <a:prstGeom prst="rect">
            <a:avLst/>
          </a:prstGeom>
          <a:noFill/>
          <a:ln w="0">
            <a:noFill/>
            <a:prstDash val="solid"/>
          </a:ln>
        </p:spPr>
        <p:txBody>
          <a:bodyPr anchor="ctr"/>
          <a:lstStyle/>
          <a:p>
            <a:pPr algn="ctr">
              <a:defRPr sz="1650" b="1">
                <a:solidFill>
                  <a:srgbClr val="101828"/>
                </a:solidFill>
              </a:defRPr>
            </a:pPr>
            <a:r>
              <a:rPr b="1" dirty="0">
                <a:solidFill>
                  <a:srgbClr val="101828"/>
                </a:solidFill>
              </a:rPr>
              <a:t>An eyewitness account may explain an experience, but it cannot establish a universal fire safety rule.</a:t>
            </a:r>
          </a:p>
        </p:txBody>
      </p:sp>
    </p:spTree>
    <p:extLst>
      <p:ext uri="{BB962C8B-B14F-4D97-AF65-F5344CB8AC3E}">
        <p14:creationId xmlns:p14="http://schemas.microsoft.com/office/powerpoint/2010/main" val="1320098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3"/>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DB84655-4595-10EA-4909-D945D75C5995}"/>
              </a:ext>
            </a:extLst>
          </p:cNvPr>
          <p:cNvSpPr>
            <a:spLocks noGrp="1"/>
          </p:cNvSpPr>
          <p:nvPr/>
        </p:nvSpPr>
        <p:spPr>
          <a:xfrm>
            <a:off x="457200" y="400050"/>
            <a:ext cx="7562088" cy="552450"/>
          </a:xfrm>
          <a:prstGeom prst="rect">
            <a:avLst/>
          </a:prstGeom>
          <a:noFill/>
          <a:ln w="0">
            <a:noFill/>
            <a:prstDash val="solid"/>
          </a:ln>
        </p:spPr>
        <p:txBody>
          <a:bodyPr anchor="ctr"/>
          <a:lstStyle/>
          <a:p>
            <a:pPr algn="l">
              <a:defRPr sz="2850" b="1">
                <a:solidFill>
                  <a:srgbClr val="101828"/>
                </a:solidFill>
              </a:defRPr>
            </a:pPr>
            <a:r>
              <a:rPr lang="en-GB" sz="2850" b="1" dirty="0">
                <a:solidFill>
                  <a:srgbClr val="101828"/>
                </a:solidFill>
              </a:rPr>
              <a:t>Check 5: </a:t>
            </a:r>
            <a:r>
              <a:rPr sz="2850" b="1" dirty="0">
                <a:solidFill>
                  <a:srgbClr val="101828"/>
                </a:solidFill>
              </a:rPr>
              <a:t>Purpose shapes what is selected, omitted and </a:t>
            </a:r>
            <a:r>
              <a:rPr sz="2850" b="1" dirty="0" err="1">
                <a:solidFill>
                  <a:srgbClr val="101828"/>
                </a:solidFill>
              </a:rPr>
              <a:t>emphasised</a:t>
            </a:r>
            <a:endParaRPr sz="2850" b="1" dirty="0">
              <a:solidFill>
                <a:srgbClr val="101828"/>
              </a:solidFill>
            </a:endParaRPr>
          </a:p>
        </p:txBody>
      </p:sp>
      <p:sp>
        <p:nvSpPr>
          <p:cNvPr id="11" name="Rectangle 10">
            <a:extLst>
              <a:ext uri="{FF2B5EF4-FFF2-40B4-BE49-F238E27FC236}">
                <a16:creationId xmlns:a16="http://schemas.microsoft.com/office/drawing/2014/main" id="{1493D87C-DCE0-93D0-C83E-8362E200B2F8}"/>
              </a:ext>
            </a:extLst>
          </p:cNvPr>
          <p:cNvSpPr>
            <a:spLocks noGrp="1"/>
          </p:cNvSpPr>
          <p:nvPr/>
        </p:nvSpPr>
        <p:spPr>
          <a:xfrm>
            <a:off x="11049000" y="6429375"/>
            <a:ext cx="457200" cy="190500"/>
          </a:xfrm>
          <a:prstGeom prst="rect">
            <a:avLst/>
          </a:prstGeom>
          <a:noFill/>
          <a:ln w="0">
            <a:noFill/>
            <a:prstDash val="solid"/>
          </a:ln>
        </p:spPr>
        <p:txBody>
          <a:bodyPr anchor="ctr"/>
          <a:lstStyle/>
          <a:p>
            <a:pPr algn="r">
              <a:defRPr sz="900" b="1">
                <a:solidFill>
                  <a:srgbClr val="475467"/>
                </a:solidFill>
              </a:defRPr>
            </a:pPr>
            <a:r>
              <a:rPr sz="900" b="1">
                <a:solidFill>
                  <a:srgbClr val="475467"/>
                </a:solidFill>
              </a:rPr>
              <a:t>13</a:t>
            </a:r>
          </a:p>
        </p:txBody>
      </p:sp>
      <p:sp>
        <p:nvSpPr>
          <p:cNvPr id="13" name="Rectangle 12">
            <a:extLst>
              <a:ext uri="{FF2B5EF4-FFF2-40B4-BE49-F238E27FC236}">
                <a16:creationId xmlns:a16="http://schemas.microsoft.com/office/drawing/2014/main" id="{2560A577-1E0C-18D3-32C7-438FF320D973}"/>
              </a:ext>
            </a:extLst>
          </p:cNvPr>
          <p:cNvSpPr>
            <a:spLocks noGrp="1"/>
          </p:cNvSpPr>
          <p:nvPr/>
        </p:nvSpPr>
        <p:spPr>
          <a:xfrm>
            <a:off x="99822" y="1885950"/>
            <a:ext cx="1809750" cy="419100"/>
          </a:xfrm>
          <a:prstGeom prst="rect">
            <a:avLst/>
          </a:prstGeom>
          <a:noFill/>
          <a:ln w="0">
            <a:noFill/>
            <a:prstDash val="solid"/>
          </a:ln>
        </p:spPr>
        <p:txBody>
          <a:bodyPr anchor="ctr"/>
          <a:lstStyle/>
          <a:p>
            <a:pPr algn="ctr">
              <a:defRPr sz="2025" b="1">
                <a:solidFill>
                  <a:srgbClr val="0E9384"/>
                </a:solidFill>
              </a:defRPr>
            </a:pPr>
            <a:r>
              <a:rPr sz="2025" b="1" dirty="0">
                <a:solidFill>
                  <a:srgbClr val="0E9384"/>
                </a:solidFill>
              </a:rPr>
              <a:t>INFORM</a:t>
            </a:r>
          </a:p>
        </p:txBody>
      </p:sp>
      <p:sp>
        <p:nvSpPr>
          <p:cNvPr id="15" name="Rectangle 14">
            <a:extLst>
              <a:ext uri="{FF2B5EF4-FFF2-40B4-BE49-F238E27FC236}">
                <a16:creationId xmlns:a16="http://schemas.microsoft.com/office/drawing/2014/main" id="{EDB34EEB-1295-E918-3B58-1496816A84B4}"/>
              </a:ext>
            </a:extLst>
          </p:cNvPr>
          <p:cNvSpPr>
            <a:spLocks noGrp="1"/>
          </p:cNvSpPr>
          <p:nvPr/>
        </p:nvSpPr>
        <p:spPr>
          <a:xfrm>
            <a:off x="1504950" y="2552700"/>
            <a:ext cx="1809750" cy="419100"/>
          </a:xfrm>
          <a:prstGeom prst="rect">
            <a:avLst/>
          </a:prstGeom>
          <a:noFill/>
          <a:ln w="0">
            <a:noFill/>
            <a:prstDash val="solid"/>
          </a:ln>
        </p:spPr>
        <p:txBody>
          <a:bodyPr anchor="ctr"/>
          <a:lstStyle/>
          <a:p>
            <a:pPr algn="ctr">
              <a:defRPr sz="2025" b="1">
                <a:solidFill>
                  <a:srgbClr val="F79009"/>
                </a:solidFill>
              </a:defRPr>
            </a:pPr>
            <a:r>
              <a:rPr sz="2025" b="1" dirty="0">
                <a:solidFill>
                  <a:srgbClr val="F79009"/>
                </a:solidFill>
              </a:rPr>
              <a:t>SELL</a:t>
            </a:r>
          </a:p>
        </p:txBody>
      </p:sp>
      <p:sp>
        <p:nvSpPr>
          <p:cNvPr id="17" name="Rectangle 16">
            <a:extLst>
              <a:ext uri="{FF2B5EF4-FFF2-40B4-BE49-F238E27FC236}">
                <a16:creationId xmlns:a16="http://schemas.microsoft.com/office/drawing/2014/main" id="{95A7AD1A-AC2E-D54D-4728-3850ADDCEF62}"/>
              </a:ext>
            </a:extLst>
          </p:cNvPr>
          <p:cNvSpPr>
            <a:spLocks noGrp="1"/>
          </p:cNvSpPr>
          <p:nvPr/>
        </p:nvSpPr>
        <p:spPr>
          <a:xfrm>
            <a:off x="3201162" y="3422142"/>
            <a:ext cx="1809750" cy="419100"/>
          </a:xfrm>
          <a:prstGeom prst="rect">
            <a:avLst/>
          </a:prstGeom>
          <a:noFill/>
          <a:ln w="0">
            <a:noFill/>
            <a:prstDash val="solid"/>
          </a:ln>
        </p:spPr>
        <p:txBody>
          <a:bodyPr anchor="ctr"/>
          <a:lstStyle/>
          <a:p>
            <a:pPr algn="ctr">
              <a:defRPr sz="2025" b="1">
                <a:solidFill>
                  <a:srgbClr val="D92D20"/>
                </a:solidFill>
              </a:defRPr>
            </a:pPr>
            <a:r>
              <a:rPr sz="2025" b="1" dirty="0">
                <a:solidFill>
                  <a:srgbClr val="D92D20"/>
                </a:solidFill>
              </a:rPr>
              <a:t>PERSUADE</a:t>
            </a:r>
          </a:p>
        </p:txBody>
      </p:sp>
      <p:sp>
        <p:nvSpPr>
          <p:cNvPr id="19" name="Rectangle 18">
            <a:extLst>
              <a:ext uri="{FF2B5EF4-FFF2-40B4-BE49-F238E27FC236}">
                <a16:creationId xmlns:a16="http://schemas.microsoft.com/office/drawing/2014/main" id="{F90C713D-E644-E9CF-C649-8C354877884C}"/>
              </a:ext>
            </a:extLst>
          </p:cNvPr>
          <p:cNvSpPr>
            <a:spLocks noGrp="1"/>
          </p:cNvSpPr>
          <p:nvPr/>
        </p:nvSpPr>
        <p:spPr>
          <a:xfrm>
            <a:off x="5154168" y="4171950"/>
            <a:ext cx="2381250" cy="419100"/>
          </a:xfrm>
          <a:prstGeom prst="rect">
            <a:avLst/>
          </a:prstGeom>
          <a:noFill/>
          <a:ln w="0">
            <a:noFill/>
            <a:prstDash val="solid"/>
          </a:ln>
        </p:spPr>
        <p:txBody>
          <a:bodyPr anchor="ctr"/>
          <a:lstStyle/>
          <a:p>
            <a:pPr algn="ctr">
              <a:defRPr sz="2025" b="1">
                <a:solidFill>
                  <a:srgbClr val="1849A9"/>
                </a:solidFill>
              </a:defRPr>
            </a:pPr>
            <a:r>
              <a:rPr sz="2025" b="1" dirty="0">
                <a:solidFill>
                  <a:srgbClr val="1849A9"/>
                </a:solidFill>
              </a:rPr>
              <a:t>ENTERTAIN</a:t>
            </a:r>
          </a:p>
        </p:txBody>
      </p:sp>
      <p:sp>
        <p:nvSpPr>
          <p:cNvPr id="27" name="Rectangle 26">
            <a:extLst>
              <a:ext uri="{FF2B5EF4-FFF2-40B4-BE49-F238E27FC236}">
                <a16:creationId xmlns:a16="http://schemas.microsoft.com/office/drawing/2014/main" id="{F9F8201E-7F43-099B-3E80-43F2F1ED53B7}"/>
              </a:ext>
            </a:extLst>
          </p:cNvPr>
          <p:cNvSpPr>
            <a:spLocks noGrp="1"/>
          </p:cNvSpPr>
          <p:nvPr/>
        </p:nvSpPr>
        <p:spPr>
          <a:xfrm>
            <a:off x="118110" y="4743450"/>
            <a:ext cx="8839200" cy="647700"/>
          </a:xfrm>
          <a:prstGeom prst="rect">
            <a:avLst/>
          </a:prstGeom>
          <a:noFill/>
          <a:ln w="0">
            <a:noFill/>
            <a:prstDash val="solid"/>
          </a:ln>
        </p:spPr>
        <p:txBody>
          <a:bodyPr anchor="ctr"/>
          <a:lstStyle/>
          <a:p>
            <a:pPr algn="ctr">
              <a:defRPr sz="2700" b="1">
                <a:solidFill>
                  <a:srgbClr val="101828"/>
                </a:solidFill>
              </a:defRPr>
            </a:pPr>
            <a:r>
              <a:rPr sz="2700" b="1" dirty="0">
                <a:solidFill>
                  <a:srgbClr val="101828"/>
                </a:solidFill>
              </a:rPr>
              <a:t>Who benefits if I believe or act on this?</a:t>
            </a:r>
          </a:p>
        </p:txBody>
      </p:sp>
      <p:sp>
        <p:nvSpPr>
          <p:cNvPr id="29" name="Rectangle 28">
            <a:extLst>
              <a:ext uri="{FF2B5EF4-FFF2-40B4-BE49-F238E27FC236}">
                <a16:creationId xmlns:a16="http://schemas.microsoft.com/office/drawing/2014/main" id="{CD75DE44-5824-89ED-DA01-1C0A0255C9F0}"/>
              </a:ext>
            </a:extLst>
          </p:cNvPr>
          <p:cNvSpPr>
            <a:spLocks noGrp="1"/>
          </p:cNvSpPr>
          <p:nvPr/>
        </p:nvSpPr>
        <p:spPr>
          <a:xfrm>
            <a:off x="674370" y="5522976"/>
            <a:ext cx="7726680" cy="830199"/>
          </a:xfrm>
          <a:prstGeom prst="rect">
            <a:avLst/>
          </a:prstGeom>
          <a:noFill/>
          <a:ln w="0">
            <a:noFill/>
            <a:prstDash val="solid"/>
          </a:ln>
        </p:spPr>
        <p:txBody>
          <a:bodyPr anchor="ctr"/>
          <a:lstStyle/>
          <a:p>
            <a:pPr algn="ctr">
              <a:defRPr sz="1650" b="0">
                <a:solidFill>
                  <a:srgbClr val="475467"/>
                </a:solidFill>
              </a:defRPr>
            </a:pPr>
            <a:r>
              <a:rPr b="0" dirty="0">
                <a:solidFill>
                  <a:srgbClr val="475467"/>
                </a:solidFill>
              </a:rPr>
              <a:t>Bias does not automatically make a source useless. It means you read it with context and compare it</a:t>
            </a:r>
            <a:r>
              <a:rPr sz="1650" b="0" dirty="0">
                <a:solidFill>
                  <a:srgbClr val="475467"/>
                </a:solidFill>
              </a:rPr>
              <a:t>.</a:t>
            </a:r>
          </a:p>
        </p:txBody>
      </p:sp>
    </p:spTree>
    <p:extLst>
      <p:ext uri="{BB962C8B-B14F-4D97-AF65-F5344CB8AC3E}">
        <p14:creationId xmlns:p14="http://schemas.microsoft.com/office/powerpoint/2010/main" val="30994329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39FE2D04-CC70-4420-80FE-5CBF3B8CD8A1}"/>
              </a:ext>
            </a:extLst>
          </p:cNvPr>
          <p:cNvSpPr>
            <a:spLocks noGrp="1"/>
          </p:cNvSpPr>
          <p:nvPr/>
        </p:nvSpPr>
        <p:spPr>
          <a:xfrm>
            <a:off x="685800" y="647700"/>
            <a:ext cx="10820400" cy="552450"/>
          </a:xfrm>
          <a:prstGeom prst="rect">
            <a:avLst/>
          </a:prstGeom>
          <a:noFill/>
          <a:ln w="0">
            <a:noFill/>
            <a:prstDash val="solid"/>
          </a:ln>
        </p:spPr>
        <p:txBody>
          <a:bodyPr anchor="ctr"/>
          <a:lstStyle/>
          <a:p>
            <a:pPr algn="l">
              <a:defRPr sz="2850" b="1">
                <a:solidFill>
                  <a:srgbClr val="101828"/>
                </a:solidFill>
              </a:defRPr>
            </a:pPr>
            <a:r>
              <a:rPr sz="3600" b="1" dirty="0">
                <a:solidFill>
                  <a:schemeClr val="accent3"/>
                </a:solidFill>
              </a:rPr>
              <a:t>Leave the page: check what other sources say</a:t>
            </a:r>
          </a:p>
        </p:txBody>
      </p:sp>
      <p:sp>
        <p:nvSpPr>
          <p:cNvPr id="3" name="Rectangle 2">
            <a:extLst>
              <a:ext uri="{FF2B5EF4-FFF2-40B4-BE49-F238E27FC236}">
                <a16:creationId xmlns:a16="http://schemas.microsoft.com/office/drawing/2014/main" id="{BAC8D6C6-9C54-4BA9-9031-D9A5EAE8EC06}"/>
              </a:ext>
            </a:extLst>
          </p:cNvPr>
          <p:cNvSpPr>
            <a:spLocks noGrp="1"/>
          </p:cNvSpPr>
          <p:nvPr/>
        </p:nvSpPr>
        <p:spPr>
          <a:xfrm>
            <a:off x="685800" y="1295400"/>
            <a:ext cx="10820400" cy="19050"/>
          </a:xfrm>
          <a:prstGeom prst="rect">
            <a:avLst/>
          </a:prstGeom>
          <a:solidFill>
            <a:srgbClr val="D0D5DD"/>
          </a:solidFill>
          <a:ln w="0">
            <a:noFill/>
            <a:prstDash val="solid"/>
          </a:ln>
        </p:spPr>
        <p:txBody>
          <a:bodyPr/>
          <a:lstStyle/>
          <a:p>
            <a:endParaRPr lang="en-GB"/>
          </a:p>
        </p:txBody>
      </p:sp>
      <p:sp>
        <p:nvSpPr>
          <p:cNvPr id="4" name="Rectangle 3">
            <a:extLst>
              <a:ext uri="{FF2B5EF4-FFF2-40B4-BE49-F238E27FC236}">
                <a16:creationId xmlns:a16="http://schemas.microsoft.com/office/drawing/2014/main" id="{63D8D3A8-E7C5-4054-86F5-9F08A446251F}"/>
              </a:ext>
            </a:extLst>
          </p:cNvPr>
          <p:cNvSpPr>
            <a:spLocks noGrp="1"/>
          </p:cNvSpPr>
          <p:nvPr/>
        </p:nvSpPr>
        <p:spPr>
          <a:xfrm>
            <a:off x="11049000" y="6429375"/>
            <a:ext cx="457200" cy="190500"/>
          </a:xfrm>
          <a:prstGeom prst="rect">
            <a:avLst/>
          </a:prstGeom>
          <a:noFill/>
          <a:ln w="0">
            <a:noFill/>
            <a:prstDash val="solid"/>
          </a:ln>
        </p:spPr>
        <p:txBody>
          <a:bodyPr anchor="ctr"/>
          <a:lstStyle/>
          <a:p>
            <a:pPr algn="r">
              <a:defRPr sz="900" b="1">
                <a:solidFill>
                  <a:srgbClr val="475467"/>
                </a:solidFill>
              </a:defRPr>
            </a:pPr>
            <a:r>
              <a:rPr sz="900" b="1">
                <a:solidFill>
                  <a:srgbClr val="475467"/>
                </a:solidFill>
              </a:rPr>
              <a:t>14</a:t>
            </a:r>
          </a:p>
        </p:txBody>
      </p:sp>
      <p:sp>
        <p:nvSpPr>
          <p:cNvPr id="5" name="Rectangle 4">
            <a:extLst>
              <a:ext uri="{FF2B5EF4-FFF2-40B4-BE49-F238E27FC236}">
                <a16:creationId xmlns:a16="http://schemas.microsoft.com/office/drawing/2014/main" id="{42FB5059-5CE6-4E6E-B6FE-0B54E935E6BD}"/>
              </a:ext>
            </a:extLst>
          </p:cNvPr>
          <p:cNvSpPr>
            <a:spLocks noGrp="1"/>
          </p:cNvSpPr>
          <p:nvPr/>
        </p:nvSpPr>
        <p:spPr>
          <a:xfrm>
            <a:off x="685800" y="1790700"/>
            <a:ext cx="2476500" cy="3048000"/>
          </a:xfrm>
          <a:prstGeom prst="rect">
            <a:avLst/>
          </a:prstGeom>
          <a:solidFill>
            <a:srgbClr val="D1E9FF"/>
          </a:solidFill>
          <a:ln w="0">
            <a:noFill/>
            <a:prstDash val="solid"/>
          </a:ln>
        </p:spPr>
        <p:txBody>
          <a:bodyPr/>
          <a:lstStyle/>
          <a:p>
            <a:endParaRPr lang="en-GB"/>
          </a:p>
        </p:txBody>
      </p:sp>
      <p:sp>
        <p:nvSpPr>
          <p:cNvPr id="6" name="Rectangle 5">
            <a:extLst>
              <a:ext uri="{FF2B5EF4-FFF2-40B4-BE49-F238E27FC236}">
                <a16:creationId xmlns:a16="http://schemas.microsoft.com/office/drawing/2014/main" id="{392863E0-F523-4027-A5AE-AE9F4F22B06D}"/>
              </a:ext>
            </a:extLst>
          </p:cNvPr>
          <p:cNvSpPr>
            <a:spLocks noGrp="1"/>
          </p:cNvSpPr>
          <p:nvPr/>
        </p:nvSpPr>
        <p:spPr>
          <a:xfrm>
            <a:off x="914400" y="2095500"/>
            <a:ext cx="2019300" cy="361950"/>
          </a:xfrm>
          <a:prstGeom prst="rect">
            <a:avLst/>
          </a:prstGeom>
          <a:noFill/>
          <a:ln w="0">
            <a:noFill/>
            <a:prstDash val="solid"/>
          </a:ln>
        </p:spPr>
        <p:txBody>
          <a:bodyPr anchor="ctr"/>
          <a:lstStyle/>
          <a:p>
            <a:pPr algn="l">
              <a:defRPr sz="1800" b="1">
                <a:solidFill>
                  <a:srgbClr val="2E90FA"/>
                </a:solidFill>
              </a:defRPr>
            </a:pPr>
            <a:r>
              <a:rPr sz="1800" b="1">
                <a:solidFill>
                  <a:srgbClr val="2E90FA"/>
                </a:solidFill>
              </a:rPr>
              <a:t>STOP</a:t>
            </a:r>
          </a:p>
        </p:txBody>
      </p:sp>
      <p:sp>
        <p:nvSpPr>
          <p:cNvPr id="7" name="Rectangle 6">
            <a:extLst>
              <a:ext uri="{FF2B5EF4-FFF2-40B4-BE49-F238E27FC236}">
                <a16:creationId xmlns:a16="http://schemas.microsoft.com/office/drawing/2014/main" id="{CD396337-F8CD-456F-A552-96AF82EA3EA3}"/>
              </a:ext>
            </a:extLst>
          </p:cNvPr>
          <p:cNvSpPr>
            <a:spLocks noGrp="1"/>
          </p:cNvSpPr>
          <p:nvPr/>
        </p:nvSpPr>
        <p:spPr>
          <a:xfrm>
            <a:off x="914400" y="2647950"/>
            <a:ext cx="495300" cy="495300"/>
          </a:xfrm>
          <a:prstGeom prst="rect">
            <a:avLst/>
          </a:prstGeom>
          <a:noFill/>
          <a:ln w="0">
            <a:noFill/>
            <a:prstDash val="solid"/>
          </a:ln>
        </p:spPr>
        <p:txBody>
          <a:bodyPr anchor="ctr"/>
          <a:lstStyle/>
          <a:p>
            <a:pPr algn="l">
              <a:defRPr sz="2700" b="1">
                <a:solidFill>
                  <a:srgbClr val="101828"/>
                </a:solidFill>
              </a:defRPr>
            </a:pPr>
            <a:r>
              <a:rPr sz="2700" b="1">
                <a:solidFill>
                  <a:srgbClr val="101828"/>
                </a:solidFill>
              </a:rPr>
              <a:t>1</a:t>
            </a:r>
          </a:p>
        </p:txBody>
      </p:sp>
      <p:sp>
        <p:nvSpPr>
          <p:cNvPr id="8" name="Rectangle 7">
            <a:extLst>
              <a:ext uri="{FF2B5EF4-FFF2-40B4-BE49-F238E27FC236}">
                <a16:creationId xmlns:a16="http://schemas.microsoft.com/office/drawing/2014/main" id="{3620F7D7-5D48-44EB-B6D4-7268A9BFBADA}"/>
              </a:ext>
            </a:extLst>
          </p:cNvPr>
          <p:cNvSpPr>
            <a:spLocks noGrp="1"/>
          </p:cNvSpPr>
          <p:nvPr/>
        </p:nvSpPr>
        <p:spPr>
          <a:xfrm>
            <a:off x="914400" y="3352800"/>
            <a:ext cx="2019300" cy="990600"/>
          </a:xfrm>
          <a:prstGeom prst="rect">
            <a:avLst/>
          </a:prstGeom>
          <a:noFill/>
          <a:ln w="0">
            <a:noFill/>
            <a:prstDash val="solid"/>
          </a:ln>
        </p:spPr>
        <p:txBody>
          <a:bodyPr anchor="ctr"/>
          <a:lstStyle/>
          <a:p>
            <a:pPr algn="l">
              <a:defRPr sz="1575" b="0">
                <a:solidFill>
                  <a:srgbClr val="475467"/>
                </a:solidFill>
              </a:defRPr>
            </a:pPr>
            <a:r>
              <a:rPr sz="1575" b="0" dirty="0">
                <a:solidFill>
                  <a:srgbClr val="475467"/>
                </a:solidFill>
              </a:rPr>
              <a:t>Notice your reaction. Do not share yet.</a:t>
            </a:r>
          </a:p>
        </p:txBody>
      </p:sp>
      <p:sp>
        <p:nvSpPr>
          <p:cNvPr id="9" name="Rectangle 8">
            <a:extLst>
              <a:ext uri="{FF2B5EF4-FFF2-40B4-BE49-F238E27FC236}">
                <a16:creationId xmlns:a16="http://schemas.microsoft.com/office/drawing/2014/main" id="{F5664D54-55E6-49C9-B587-3B40944D926B}"/>
              </a:ext>
            </a:extLst>
          </p:cNvPr>
          <p:cNvSpPr>
            <a:spLocks noGrp="1"/>
          </p:cNvSpPr>
          <p:nvPr/>
        </p:nvSpPr>
        <p:spPr>
          <a:xfrm>
            <a:off x="3409950" y="1790700"/>
            <a:ext cx="2476500" cy="3048000"/>
          </a:xfrm>
          <a:prstGeom prst="rect">
            <a:avLst/>
          </a:prstGeom>
          <a:solidFill>
            <a:srgbClr val="F2F4F7"/>
          </a:solidFill>
          <a:ln w="0">
            <a:noFill/>
            <a:prstDash val="solid"/>
          </a:ln>
        </p:spPr>
        <p:txBody>
          <a:bodyPr/>
          <a:lstStyle/>
          <a:p>
            <a:endParaRPr lang="en-GB"/>
          </a:p>
        </p:txBody>
      </p:sp>
      <p:sp>
        <p:nvSpPr>
          <p:cNvPr id="10" name="Rectangle 9">
            <a:extLst>
              <a:ext uri="{FF2B5EF4-FFF2-40B4-BE49-F238E27FC236}">
                <a16:creationId xmlns:a16="http://schemas.microsoft.com/office/drawing/2014/main" id="{8AF6057A-CC7B-4C15-87C7-2211D041F4E0}"/>
              </a:ext>
            </a:extLst>
          </p:cNvPr>
          <p:cNvSpPr>
            <a:spLocks noGrp="1"/>
          </p:cNvSpPr>
          <p:nvPr/>
        </p:nvSpPr>
        <p:spPr>
          <a:xfrm>
            <a:off x="3638550" y="2095500"/>
            <a:ext cx="2019300" cy="361950"/>
          </a:xfrm>
          <a:prstGeom prst="rect">
            <a:avLst/>
          </a:prstGeom>
          <a:noFill/>
          <a:ln w="0">
            <a:noFill/>
            <a:prstDash val="solid"/>
          </a:ln>
        </p:spPr>
        <p:txBody>
          <a:bodyPr anchor="ctr"/>
          <a:lstStyle/>
          <a:p>
            <a:pPr algn="l">
              <a:defRPr sz="1800" b="1">
                <a:solidFill>
                  <a:srgbClr val="0E9384"/>
                </a:solidFill>
              </a:defRPr>
            </a:pPr>
            <a:r>
              <a:rPr sz="1800" b="1">
                <a:solidFill>
                  <a:srgbClr val="0E9384"/>
                </a:solidFill>
              </a:rPr>
              <a:t>INVESTIGATE</a:t>
            </a:r>
          </a:p>
        </p:txBody>
      </p:sp>
      <p:sp>
        <p:nvSpPr>
          <p:cNvPr id="11" name="Rectangle 10">
            <a:extLst>
              <a:ext uri="{FF2B5EF4-FFF2-40B4-BE49-F238E27FC236}">
                <a16:creationId xmlns:a16="http://schemas.microsoft.com/office/drawing/2014/main" id="{43ABC678-FB65-47AF-8CE4-21DC30BA6D17}"/>
              </a:ext>
            </a:extLst>
          </p:cNvPr>
          <p:cNvSpPr>
            <a:spLocks noGrp="1"/>
          </p:cNvSpPr>
          <p:nvPr/>
        </p:nvSpPr>
        <p:spPr>
          <a:xfrm>
            <a:off x="3638550" y="2647950"/>
            <a:ext cx="495300" cy="495300"/>
          </a:xfrm>
          <a:prstGeom prst="rect">
            <a:avLst/>
          </a:prstGeom>
          <a:noFill/>
          <a:ln w="0">
            <a:noFill/>
            <a:prstDash val="solid"/>
          </a:ln>
        </p:spPr>
        <p:txBody>
          <a:bodyPr anchor="ctr"/>
          <a:lstStyle/>
          <a:p>
            <a:pPr algn="l">
              <a:defRPr sz="2700" b="1">
                <a:solidFill>
                  <a:srgbClr val="101828"/>
                </a:solidFill>
              </a:defRPr>
            </a:pPr>
            <a:r>
              <a:rPr sz="2700" b="1">
                <a:solidFill>
                  <a:srgbClr val="101828"/>
                </a:solidFill>
              </a:rPr>
              <a:t>2</a:t>
            </a:r>
          </a:p>
        </p:txBody>
      </p:sp>
      <p:sp>
        <p:nvSpPr>
          <p:cNvPr id="12" name="Rectangle 11">
            <a:extLst>
              <a:ext uri="{FF2B5EF4-FFF2-40B4-BE49-F238E27FC236}">
                <a16:creationId xmlns:a16="http://schemas.microsoft.com/office/drawing/2014/main" id="{1BD1E9CD-67F7-400E-B780-5FABF423F8D2}"/>
              </a:ext>
            </a:extLst>
          </p:cNvPr>
          <p:cNvSpPr>
            <a:spLocks noGrp="1"/>
          </p:cNvSpPr>
          <p:nvPr/>
        </p:nvSpPr>
        <p:spPr>
          <a:xfrm>
            <a:off x="3638550" y="3352800"/>
            <a:ext cx="2019300" cy="990600"/>
          </a:xfrm>
          <a:prstGeom prst="rect">
            <a:avLst/>
          </a:prstGeom>
          <a:noFill/>
          <a:ln w="0">
            <a:noFill/>
            <a:prstDash val="solid"/>
          </a:ln>
        </p:spPr>
        <p:txBody>
          <a:bodyPr lIns="91440" tIns="45720" rIns="91440" bIns="45720" anchor="ctr"/>
          <a:lstStyle/>
          <a:p>
            <a:pPr algn="l">
              <a:defRPr sz="1575" b="0">
                <a:solidFill>
                  <a:srgbClr val="475467"/>
                </a:solidFill>
              </a:defRPr>
            </a:pPr>
            <a:r>
              <a:rPr sz="1550" b="0" dirty="0">
                <a:solidFill>
                  <a:srgbClr val="475467"/>
                </a:solidFill>
                <a:latin typeface="Arial"/>
                <a:cs typeface="Arial"/>
              </a:rPr>
              <a:t>Search the author or </a:t>
            </a:r>
            <a:r>
              <a:rPr lang="en-GB" sz="1550" b="0">
                <a:solidFill>
                  <a:srgbClr val="475467"/>
                </a:solidFill>
                <a:latin typeface="Arial"/>
                <a:cs typeface="Arial"/>
              </a:rPr>
              <a:t>organisation</a:t>
            </a:r>
            <a:r>
              <a:rPr sz="1550" b="0">
                <a:solidFill>
                  <a:srgbClr val="475467"/>
                </a:solidFill>
                <a:latin typeface="Arial"/>
                <a:cs typeface="Arial"/>
              </a:rPr>
              <a:t>.</a:t>
            </a:r>
          </a:p>
        </p:txBody>
      </p:sp>
      <p:sp>
        <p:nvSpPr>
          <p:cNvPr id="13" name="Rectangle 12">
            <a:extLst>
              <a:ext uri="{FF2B5EF4-FFF2-40B4-BE49-F238E27FC236}">
                <a16:creationId xmlns:a16="http://schemas.microsoft.com/office/drawing/2014/main" id="{CE869358-46D1-4C47-89CC-4A23DE356D88}"/>
              </a:ext>
            </a:extLst>
          </p:cNvPr>
          <p:cNvSpPr>
            <a:spLocks noGrp="1"/>
          </p:cNvSpPr>
          <p:nvPr/>
        </p:nvSpPr>
        <p:spPr>
          <a:xfrm>
            <a:off x="6134100" y="1790700"/>
            <a:ext cx="2476500" cy="3048000"/>
          </a:xfrm>
          <a:prstGeom prst="rect">
            <a:avLst/>
          </a:prstGeom>
          <a:solidFill>
            <a:srgbClr val="F2F4F7"/>
          </a:solidFill>
          <a:ln w="0">
            <a:noFill/>
            <a:prstDash val="solid"/>
          </a:ln>
        </p:spPr>
        <p:txBody>
          <a:bodyPr/>
          <a:lstStyle/>
          <a:p>
            <a:endParaRPr lang="en-GB"/>
          </a:p>
        </p:txBody>
      </p:sp>
      <p:sp>
        <p:nvSpPr>
          <p:cNvPr id="14" name="Rectangle 13">
            <a:extLst>
              <a:ext uri="{FF2B5EF4-FFF2-40B4-BE49-F238E27FC236}">
                <a16:creationId xmlns:a16="http://schemas.microsoft.com/office/drawing/2014/main" id="{9B2E3E8D-B724-4063-B0E5-83E027AEB5A4}"/>
              </a:ext>
            </a:extLst>
          </p:cNvPr>
          <p:cNvSpPr>
            <a:spLocks noGrp="1"/>
          </p:cNvSpPr>
          <p:nvPr/>
        </p:nvSpPr>
        <p:spPr>
          <a:xfrm>
            <a:off x="6362700" y="2095500"/>
            <a:ext cx="2019300" cy="361950"/>
          </a:xfrm>
          <a:prstGeom prst="rect">
            <a:avLst/>
          </a:prstGeom>
          <a:noFill/>
          <a:ln w="0">
            <a:noFill/>
            <a:prstDash val="solid"/>
          </a:ln>
        </p:spPr>
        <p:txBody>
          <a:bodyPr anchor="ctr"/>
          <a:lstStyle/>
          <a:p>
            <a:pPr algn="l">
              <a:defRPr sz="1800" b="1">
                <a:solidFill>
                  <a:srgbClr val="1849A9"/>
                </a:solidFill>
              </a:defRPr>
            </a:pPr>
            <a:r>
              <a:rPr sz="1800" b="1">
                <a:solidFill>
                  <a:srgbClr val="1849A9"/>
                </a:solidFill>
              </a:rPr>
              <a:t>FIND</a:t>
            </a:r>
          </a:p>
        </p:txBody>
      </p:sp>
      <p:sp>
        <p:nvSpPr>
          <p:cNvPr id="15" name="Rectangle 14">
            <a:extLst>
              <a:ext uri="{FF2B5EF4-FFF2-40B4-BE49-F238E27FC236}">
                <a16:creationId xmlns:a16="http://schemas.microsoft.com/office/drawing/2014/main" id="{CE6543AB-21B8-4EE7-A3BA-9F68565078C5}"/>
              </a:ext>
            </a:extLst>
          </p:cNvPr>
          <p:cNvSpPr>
            <a:spLocks noGrp="1"/>
          </p:cNvSpPr>
          <p:nvPr/>
        </p:nvSpPr>
        <p:spPr>
          <a:xfrm>
            <a:off x="6362700" y="2647950"/>
            <a:ext cx="495300" cy="495300"/>
          </a:xfrm>
          <a:prstGeom prst="rect">
            <a:avLst/>
          </a:prstGeom>
          <a:noFill/>
          <a:ln w="0">
            <a:noFill/>
            <a:prstDash val="solid"/>
          </a:ln>
        </p:spPr>
        <p:txBody>
          <a:bodyPr anchor="ctr"/>
          <a:lstStyle/>
          <a:p>
            <a:pPr algn="l">
              <a:defRPr sz="2700" b="1">
                <a:solidFill>
                  <a:srgbClr val="101828"/>
                </a:solidFill>
              </a:defRPr>
            </a:pPr>
            <a:r>
              <a:rPr sz="2700" b="1">
                <a:solidFill>
                  <a:srgbClr val="101828"/>
                </a:solidFill>
              </a:rPr>
              <a:t>3</a:t>
            </a:r>
          </a:p>
        </p:txBody>
      </p:sp>
      <p:sp>
        <p:nvSpPr>
          <p:cNvPr id="16" name="Rectangle 15">
            <a:extLst>
              <a:ext uri="{FF2B5EF4-FFF2-40B4-BE49-F238E27FC236}">
                <a16:creationId xmlns:a16="http://schemas.microsoft.com/office/drawing/2014/main" id="{AE5306C8-F045-446E-9737-F643F302FDAE}"/>
              </a:ext>
            </a:extLst>
          </p:cNvPr>
          <p:cNvSpPr>
            <a:spLocks noGrp="1"/>
          </p:cNvSpPr>
          <p:nvPr/>
        </p:nvSpPr>
        <p:spPr>
          <a:xfrm>
            <a:off x="6362700" y="3352800"/>
            <a:ext cx="2019300" cy="990600"/>
          </a:xfrm>
          <a:prstGeom prst="rect">
            <a:avLst/>
          </a:prstGeom>
          <a:noFill/>
          <a:ln w="0">
            <a:noFill/>
            <a:prstDash val="solid"/>
          </a:ln>
        </p:spPr>
        <p:txBody>
          <a:bodyPr anchor="ctr"/>
          <a:lstStyle/>
          <a:p>
            <a:pPr algn="l">
              <a:defRPr sz="1575" b="0">
                <a:solidFill>
                  <a:srgbClr val="475467"/>
                </a:solidFill>
              </a:defRPr>
            </a:pPr>
            <a:r>
              <a:rPr sz="1575" b="0">
                <a:solidFill>
                  <a:srgbClr val="475467"/>
                </a:solidFill>
              </a:rPr>
              <a:t>Look for better, independent coverage.</a:t>
            </a:r>
          </a:p>
        </p:txBody>
      </p:sp>
      <p:sp>
        <p:nvSpPr>
          <p:cNvPr id="17" name="Rectangle 16">
            <a:extLst>
              <a:ext uri="{FF2B5EF4-FFF2-40B4-BE49-F238E27FC236}">
                <a16:creationId xmlns:a16="http://schemas.microsoft.com/office/drawing/2014/main" id="{1C1226CC-9A40-4BFA-BF4E-30D435F72D99}"/>
              </a:ext>
            </a:extLst>
          </p:cNvPr>
          <p:cNvSpPr>
            <a:spLocks noGrp="1"/>
          </p:cNvSpPr>
          <p:nvPr/>
        </p:nvSpPr>
        <p:spPr>
          <a:xfrm>
            <a:off x="8858250" y="1790700"/>
            <a:ext cx="2476500" cy="3048000"/>
          </a:xfrm>
          <a:prstGeom prst="rect">
            <a:avLst/>
          </a:prstGeom>
          <a:solidFill>
            <a:srgbClr val="F2F4F7"/>
          </a:solidFill>
          <a:ln w="0">
            <a:noFill/>
            <a:prstDash val="solid"/>
          </a:ln>
        </p:spPr>
        <p:txBody>
          <a:bodyPr/>
          <a:lstStyle/>
          <a:p>
            <a:endParaRPr lang="en-GB"/>
          </a:p>
        </p:txBody>
      </p:sp>
      <p:sp>
        <p:nvSpPr>
          <p:cNvPr id="18" name="Rectangle 17">
            <a:extLst>
              <a:ext uri="{FF2B5EF4-FFF2-40B4-BE49-F238E27FC236}">
                <a16:creationId xmlns:a16="http://schemas.microsoft.com/office/drawing/2014/main" id="{E56BD3F5-A5F2-45F9-B7A4-A8D0025C12C0}"/>
              </a:ext>
            </a:extLst>
          </p:cNvPr>
          <p:cNvSpPr>
            <a:spLocks noGrp="1"/>
          </p:cNvSpPr>
          <p:nvPr/>
        </p:nvSpPr>
        <p:spPr>
          <a:xfrm>
            <a:off x="9086850" y="2095500"/>
            <a:ext cx="2019300" cy="361950"/>
          </a:xfrm>
          <a:prstGeom prst="rect">
            <a:avLst/>
          </a:prstGeom>
          <a:noFill/>
          <a:ln w="0">
            <a:noFill/>
            <a:prstDash val="solid"/>
          </a:ln>
        </p:spPr>
        <p:txBody>
          <a:bodyPr anchor="ctr"/>
          <a:lstStyle/>
          <a:p>
            <a:pPr algn="l">
              <a:defRPr sz="1800" b="1">
                <a:solidFill>
                  <a:srgbClr val="F79009"/>
                </a:solidFill>
              </a:defRPr>
            </a:pPr>
            <a:r>
              <a:rPr sz="1800" b="1">
                <a:solidFill>
                  <a:srgbClr val="F79009"/>
                </a:solidFill>
              </a:rPr>
              <a:t>TRACE</a:t>
            </a:r>
          </a:p>
        </p:txBody>
      </p:sp>
      <p:sp>
        <p:nvSpPr>
          <p:cNvPr id="19" name="Rectangle 18">
            <a:extLst>
              <a:ext uri="{FF2B5EF4-FFF2-40B4-BE49-F238E27FC236}">
                <a16:creationId xmlns:a16="http://schemas.microsoft.com/office/drawing/2014/main" id="{BE1AF3A4-2198-408C-BF5A-CEDDED6A8CE7}"/>
              </a:ext>
            </a:extLst>
          </p:cNvPr>
          <p:cNvSpPr>
            <a:spLocks noGrp="1"/>
          </p:cNvSpPr>
          <p:nvPr/>
        </p:nvSpPr>
        <p:spPr>
          <a:xfrm>
            <a:off x="9086850" y="2647950"/>
            <a:ext cx="495300" cy="495300"/>
          </a:xfrm>
          <a:prstGeom prst="rect">
            <a:avLst/>
          </a:prstGeom>
          <a:noFill/>
          <a:ln w="0">
            <a:noFill/>
            <a:prstDash val="solid"/>
          </a:ln>
        </p:spPr>
        <p:txBody>
          <a:bodyPr anchor="ctr"/>
          <a:lstStyle/>
          <a:p>
            <a:pPr algn="l">
              <a:defRPr sz="2700" b="1">
                <a:solidFill>
                  <a:srgbClr val="101828"/>
                </a:solidFill>
              </a:defRPr>
            </a:pPr>
            <a:r>
              <a:rPr sz="2700" b="1">
                <a:solidFill>
                  <a:srgbClr val="101828"/>
                </a:solidFill>
              </a:rPr>
              <a:t>4</a:t>
            </a:r>
          </a:p>
        </p:txBody>
      </p:sp>
      <p:sp>
        <p:nvSpPr>
          <p:cNvPr id="20" name="Rectangle 19">
            <a:extLst>
              <a:ext uri="{FF2B5EF4-FFF2-40B4-BE49-F238E27FC236}">
                <a16:creationId xmlns:a16="http://schemas.microsoft.com/office/drawing/2014/main" id="{32E0A0D1-22D4-4818-8EA1-6D5F1AD1DE61}"/>
              </a:ext>
            </a:extLst>
          </p:cNvPr>
          <p:cNvSpPr>
            <a:spLocks noGrp="1"/>
          </p:cNvSpPr>
          <p:nvPr/>
        </p:nvSpPr>
        <p:spPr>
          <a:xfrm>
            <a:off x="9086850" y="3352800"/>
            <a:ext cx="2019300" cy="990600"/>
          </a:xfrm>
          <a:prstGeom prst="rect">
            <a:avLst/>
          </a:prstGeom>
          <a:noFill/>
          <a:ln w="0">
            <a:noFill/>
            <a:prstDash val="solid"/>
          </a:ln>
        </p:spPr>
        <p:txBody>
          <a:bodyPr anchor="ctr"/>
          <a:lstStyle/>
          <a:p>
            <a:pPr algn="l">
              <a:defRPr sz="1575" b="0">
                <a:solidFill>
                  <a:srgbClr val="475467"/>
                </a:solidFill>
              </a:defRPr>
            </a:pPr>
            <a:r>
              <a:rPr sz="1575" b="0">
                <a:solidFill>
                  <a:srgbClr val="475467"/>
                </a:solidFill>
              </a:rPr>
              <a:t>Follow the claim back to original evidence.</a:t>
            </a:r>
          </a:p>
        </p:txBody>
      </p:sp>
      <p:sp>
        <p:nvSpPr>
          <p:cNvPr id="21" name="Rectangle 20">
            <a:extLst>
              <a:ext uri="{FF2B5EF4-FFF2-40B4-BE49-F238E27FC236}">
                <a16:creationId xmlns:a16="http://schemas.microsoft.com/office/drawing/2014/main" id="{F68E59AB-8DE9-41F1-9D68-663D4A27D4F1}"/>
              </a:ext>
            </a:extLst>
          </p:cNvPr>
          <p:cNvSpPr>
            <a:spLocks noGrp="1"/>
          </p:cNvSpPr>
          <p:nvPr/>
        </p:nvSpPr>
        <p:spPr>
          <a:xfrm>
            <a:off x="1352550" y="5295899"/>
            <a:ext cx="9486900" cy="1133475"/>
          </a:xfrm>
          <a:prstGeom prst="rect">
            <a:avLst/>
          </a:prstGeom>
          <a:noFill/>
          <a:ln w="0">
            <a:noFill/>
            <a:prstDash val="solid"/>
          </a:ln>
        </p:spPr>
        <p:txBody>
          <a:bodyPr anchor="ctr"/>
          <a:lstStyle/>
          <a:p>
            <a:pPr algn="ctr">
              <a:defRPr sz="1875" b="1">
                <a:solidFill>
                  <a:srgbClr val="101828"/>
                </a:solidFill>
              </a:defRPr>
            </a:pPr>
            <a:r>
              <a:rPr sz="2800" b="1" dirty="0">
                <a:solidFill>
                  <a:schemeClr val="accent3"/>
                </a:solidFill>
              </a:rPr>
              <a:t>Reading “about” a source is often faster than reading every word “within” it.</a:t>
            </a:r>
          </a:p>
        </p:txBody>
      </p:sp>
    </p:spTree>
    <p:extLst>
      <p:ext uri="{BB962C8B-B14F-4D97-AF65-F5344CB8AC3E}">
        <p14:creationId xmlns:p14="http://schemas.microsoft.com/office/powerpoint/2010/main" val="39104072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D6682410-3D19-45B8-A7F7-9A46A1E86073}"/>
              </a:ext>
            </a:extLst>
          </p:cNvPr>
          <p:cNvSpPr>
            <a:spLocks noGrp="1"/>
          </p:cNvSpPr>
          <p:nvPr/>
        </p:nvSpPr>
        <p:spPr>
          <a:xfrm>
            <a:off x="685800" y="1295400"/>
            <a:ext cx="10820400" cy="19050"/>
          </a:xfrm>
          <a:prstGeom prst="rect">
            <a:avLst/>
          </a:prstGeom>
          <a:solidFill>
            <a:srgbClr val="D0D5DD"/>
          </a:solidFill>
          <a:ln w="0">
            <a:noFill/>
            <a:prstDash val="solid"/>
          </a:ln>
        </p:spPr>
        <p:txBody>
          <a:bodyPr/>
          <a:lstStyle/>
          <a:p>
            <a:endParaRPr lang="en-GB" sz="3600"/>
          </a:p>
        </p:txBody>
      </p:sp>
      <p:sp>
        <p:nvSpPr>
          <p:cNvPr id="4" name="Rectangle 3">
            <a:extLst>
              <a:ext uri="{FF2B5EF4-FFF2-40B4-BE49-F238E27FC236}">
                <a16:creationId xmlns:a16="http://schemas.microsoft.com/office/drawing/2014/main" id="{CAE190E9-7531-43F5-9A66-8BFB88F9399E}"/>
              </a:ext>
            </a:extLst>
          </p:cNvPr>
          <p:cNvSpPr>
            <a:spLocks noGrp="1"/>
          </p:cNvSpPr>
          <p:nvPr/>
        </p:nvSpPr>
        <p:spPr>
          <a:xfrm>
            <a:off x="11049000" y="6429375"/>
            <a:ext cx="457200" cy="190500"/>
          </a:xfrm>
          <a:prstGeom prst="rect">
            <a:avLst/>
          </a:prstGeom>
          <a:noFill/>
          <a:ln w="0">
            <a:noFill/>
            <a:prstDash val="solid"/>
          </a:ln>
        </p:spPr>
        <p:txBody>
          <a:bodyPr anchor="ctr"/>
          <a:lstStyle/>
          <a:p>
            <a:pPr algn="r">
              <a:defRPr sz="900" b="1">
                <a:solidFill>
                  <a:srgbClr val="475467"/>
                </a:solidFill>
              </a:defRPr>
            </a:pPr>
            <a:r>
              <a:rPr sz="1400" b="1">
                <a:solidFill>
                  <a:srgbClr val="475467"/>
                </a:solidFill>
              </a:rPr>
              <a:t>21</a:t>
            </a:r>
          </a:p>
        </p:txBody>
      </p:sp>
      <p:sp>
        <p:nvSpPr>
          <p:cNvPr id="5" name="Rectangle 4">
            <a:extLst>
              <a:ext uri="{FF2B5EF4-FFF2-40B4-BE49-F238E27FC236}">
                <a16:creationId xmlns:a16="http://schemas.microsoft.com/office/drawing/2014/main" id="{FE15F1C7-3ACA-49EE-9108-6E7E13BE165D}"/>
              </a:ext>
            </a:extLst>
          </p:cNvPr>
          <p:cNvSpPr>
            <a:spLocks noGrp="1"/>
          </p:cNvSpPr>
          <p:nvPr/>
        </p:nvSpPr>
        <p:spPr>
          <a:xfrm>
            <a:off x="1524000" y="530802"/>
            <a:ext cx="9541525" cy="389082"/>
          </a:xfrm>
          <a:prstGeom prst="rect">
            <a:avLst/>
          </a:prstGeom>
          <a:noFill/>
          <a:ln w="0">
            <a:noFill/>
            <a:prstDash val="solid"/>
          </a:ln>
        </p:spPr>
        <p:txBody>
          <a:bodyPr anchor="ctr"/>
          <a:lstStyle/>
          <a:p>
            <a:pPr algn="ctr">
              <a:defRPr sz="2100" b="1">
                <a:solidFill>
                  <a:srgbClr val="101828"/>
                </a:solidFill>
              </a:defRPr>
            </a:pPr>
            <a:r>
              <a:rPr sz="4400" b="1" dirty="0">
                <a:solidFill>
                  <a:schemeClr val="tx1">
                    <a:lumMod val="95000"/>
                  </a:schemeClr>
                </a:solidFill>
              </a:rPr>
              <a:t>Before you use or share a source, ask:</a:t>
            </a:r>
          </a:p>
        </p:txBody>
      </p:sp>
      <p:sp>
        <p:nvSpPr>
          <p:cNvPr id="6" name="Rectangle 5">
            <a:extLst>
              <a:ext uri="{FF2B5EF4-FFF2-40B4-BE49-F238E27FC236}">
                <a16:creationId xmlns:a16="http://schemas.microsoft.com/office/drawing/2014/main" id="{13790EEE-B039-4F15-9C42-9C40F62E1CD7}"/>
              </a:ext>
            </a:extLst>
          </p:cNvPr>
          <p:cNvSpPr>
            <a:spLocks noGrp="1"/>
          </p:cNvSpPr>
          <p:nvPr/>
        </p:nvSpPr>
        <p:spPr>
          <a:xfrm>
            <a:off x="333375" y="1977159"/>
            <a:ext cx="2381250" cy="476250"/>
          </a:xfrm>
          <a:prstGeom prst="rect">
            <a:avLst/>
          </a:prstGeom>
          <a:noFill/>
          <a:ln w="0">
            <a:noFill/>
            <a:prstDash val="solid"/>
          </a:ln>
        </p:spPr>
        <p:txBody>
          <a:bodyPr anchor="ctr"/>
          <a:lstStyle/>
          <a:p>
            <a:pPr algn="ctr">
              <a:defRPr sz="2025" b="1">
                <a:solidFill>
                  <a:srgbClr val="2E90FA"/>
                </a:solidFill>
              </a:defRPr>
            </a:pPr>
            <a:endParaRPr sz="4000" b="1" dirty="0">
              <a:solidFill>
                <a:srgbClr val="2E90FA"/>
              </a:solidFill>
            </a:endParaRPr>
          </a:p>
        </p:txBody>
      </p:sp>
      <p:sp>
        <p:nvSpPr>
          <p:cNvPr id="7" name="Rectangle 6">
            <a:extLst>
              <a:ext uri="{FF2B5EF4-FFF2-40B4-BE49-F238E27FC236}">
                <a16:creationId xmlns:a16="http://schemas.microsoft.com/office/drawing/2014/main" id="{AA67BDBF-F3C2-48A7-80BA-3F675AD9FC7D}"/>
              </a:ext>
            </a:extLst>
          </p:cNvPr>
          <p:cNvSpPr>
            <a:spLocks noGrp="1"/>
          </p:cNvSpPr>
          <p:nvPr/>
        </p:nvSpPr>
        <p:spPr>
          <a:xfrm>
            <a:off x="3600450" y="2590223"/>
            <a:ext cx="2381250" cy="476250"/>
          </a:xfrm>
          <a:prstGeom prst="rect">
            <a:avLst/>
          </a:prstGeom>
          <a:noFill/>
          <a:ln w="0">
            <a:noFill/>
            <a:prstDash val="solid"/>
          </a:ln>
        </p:spPr>
        <p:txBody>
          <a:bodyPr anchor="ctr"/>
          <a:lstStyle/>
          <a:p>
            <a:pPr algn="ctr">
              <a:defRPr sz="2025" b="1">
                <a:solidFill>
                  <a:srgbClr val="0E9384"/>
                </a:solidFill>
              </a:defRPr>
            </a:pPr>
            <a:endParaRPr sz="4000" b="1" dirty="0">
              <a:solidFill>
                <a:srgbClr val="0E9384"/>
              </a:solidFill>
            </a:endParaRPr>
          </a:p>
        </p:txBody>
      </p:sp>
      <p:sp>
        <p:nvSpPr>
          <p:cNvPr id="8" name="Rectangle 7">
            <a:extLst>
              <a:ext uri="{FF2B5EF4-FFF2-40B4-BE49-F238E27FC236}">
                <a16:creationId xmlns:a16="http://schemas.microsoft.com/office/drawing/2014/main" id="{A941E784-0FBD-4330-BC69-67866166D219}"/>
              </a:ext>
            </a:extLst>
          </p:cNvPr>
          <p:cNvSpPr>
            <a:spLocks noGrp="1"/>
          </p:cNvSpPr>
          <p:nvPr/>
        </p:nvSpPr>
        <p:spPr>
          <a:xfrm>
            <a:off x="6632864" y="2543752"/>
            <a:ext cx="2381250" cy="476250"/>
          </a:xfrm>
          <a:prstGeom prst="rect">
            <a:avLst/>
          </a:prstGeom>
          <a:noFill/>
          <a:ln w="0">
            <a:noFill/>
            <a:prstDash val="solid"/>
          </a:ln>
        </p:spPr>
        <p:txBody>
          <a:bodyPr anchor="ctr"/>
          <a:lstStyle/>
          <a:p>
            <a:pPr algn="ctr">
              <a:defRPr sz="2025" b="1">
                <a:solidFill>
                  <a:srgbClr val="1849A9"/>
                </a:solidFill>
              </a:defRPr>
            </a:pPr>
            <a:endParaRPr sz="4000" b="1" dirty="0">
              <a:solidFill>
                <a:srgbClr val="1849A9"/>
              </a:solidFill>
            </a:endParaRPr>
          </a:p>
        </p:txBody>
      </p:sp>
      <p:sp>
        <p:nvSpPr>
          <p:cNvPr id="9" name="Rectangle 8">
            <a:extLst>
              <a:ext uri="{FF2B5EF4-FFF2-40B4-BE49-F238E27FC236}">
                <a16:creationId xmlns:a16="http://schemas.microsoft.com/office/drawing/2014/main" id="{04707821-AF90-4670-8FF4-FE90279CA978}"/>
              </a:ext>
            </a:extLst>
          </p:cNvPr>
          <p:cNvSpPr>
            <a:spLocks noGrp="1"/>
          </p:cNvSpPr>
          <p:nvPr/>
        </p:nvSpPr>
        <p:spPr>
          <a:xfrm>
            <a:off x="9332768" y="2000250"/>
            <a:ext cx="2381250" cy="476250"/>
          </a:xfrm>
          <a:prstGeom prst="rect">
            <a:avLst/>
          </a:prstGeom>
          <a:noFill/>
          <a:ln w="0">
            <a:noFill/>
            <a:prstDash val="solid"/>
          </a:ln>
        </p:spPr>
        <p:txBody>
          <a:bodyPr anchor="ctr"/>
          <a:lstStyle/>
          <a:p>
            <a:pPr algn="ctr">
              <a:defRPr sz="2025" b="1">
                <a:solidFill>
                  <a:srgbClr val="F79009"/>
                </a:solidFill>
              </a:defRPr>
            </a:pPr>
            <a:endParaRPr sz="4000" b="1" dirty="0">
              <a:solidFill>
                <a:srgbClr val="F79009"/>
              </a:solidFill>
            </a:endParaRPr>
          </a:p>
        </p:txBody>
      </p:sp>
      <p:graphicFrame>
        <p:nvGraphicFramePr>
          <p:cNvPr id="11" name="Diagram 10">
            <a:extLst>
              <a:ext uri="{FF2B5EF4-FFF2-40B4-BE49-F238E27FC236}">
                <a16:creationId xmlns:a16="http://schemas.microsoft.com/office/drawing/2014/main" id="{00078066-76A4-D8FE-81CA-91265D73D8FE}"/>
              </a:ext>
            </a:extLst>
          </p:cNvPr>
          <p:cNvGraphicFramePr/>
          <p:nvPr>
            <p:extLst>
              <p:ext uri="{D42A27DB-BD31-4B8C-83A1-F6EECF244321}">
                <p14:modId xmlns:p14="http://schemas.microsoft.com/office/powerpoint/2010/main" val="158487054"/>
              </p:ext>
            </p:extLst>
          </p:nvPr>
        </p:nvGraphicFramePr>
        <p:xfrm>
          <a:off x="685799" y="725343"/>
          <a:ext cx="11172825" cy="613265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8437423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 name="Rectangle 62">
            <a:extLst>
              <a:ext uri="{FF2B5EF4-FFF2-40B4-BE49-F238E27FC236}">
                <a16:creationId xmlns:a16="http://schemas.microsoft.com/office/drawing/2014/main" id="{A51E45DF-945F-18F0-2479-426B40EEEB8F}"/>
              </a:ext>
            </a:extLst>
          </p:cNvPr>
          <p:cNvSpPr>
            <a:spLocks noGrp="1"/>
          </p:cNvSpPr>
          <p:nvPr/>
        </p:nvSpPr>
        <p:spPr>
          <a:xfrm>
            <a:off x="4197096" y="118872"/>
            <a:ext cx="7309104" cy="1081278"/>
          </a:xfrm>
          <a:prstGeom prst="rect">
            <a:avLst/>
          </a:prstGeom>
          <a:noFill/>
          <a:ln w="0">
            <a:noFill/>
            <a:prstDash val="solid"/>
          </a:ln>
        </p:spPr>
        <p:txBody>
          <a:bodyPr anchor="ctr"/>
          <a:lstStyle/>
          <a:p>
            <a:pPr algn="l">
              <a:defRPr sz="2850" b="1">
                <a:solidFill>
                  <a:srgbClr val="101828"/>
                </a:solidFill>
              </a:defRPr>
            </a:pPr>
            <a:r>
              <a:rPr lang="en-GB" sz="2800" b="1" dirty="0">
                <a:solidFill>
                  <a:srgbClr val="101828"/>
                </a:solidFill>
              </a:rPr>
              <a:t>Communicate what you found: </a:t>
            </a:r>
            <a:r>
              <a:rPr sz="2800" b="1" dirty="0">
                <a:solidFill>
                  <a:srgbClr val="101828"/>
                </a:solidFill>
              </a:rPr>
              <a:t>A strong claim is clear, cautious and traceable</a:t>
            </a:r>
          </a:p>
        </p:txBody>
      </p:sp>
      <p:sp>
        <p:nvSpPr>
          <p:cNvPr id="67" name="Rectangle 66">
            <a:extLst>
              <a:ext uri="{FF2B5EF4-FFF2-40B4-BE49-F238E27FC236}">
                <a16:creationId xmlns:a16="http://schemas.microsoft.com/office/drawing/2014/main" id="{257AAEA7-9631-AC6A-8B67-31CCE1263FA3}"/>
              </a:ext>
            </a:extLst>
          </p:cNvPr>
          <p:cNvSpPr>
            <a:spLocks noGrp="1"/>
          </p:cNvSpPr>
          <p:nvPr/>
        </p:nvSpPr>
        <p:spPr>
          <a:xfrm>
            <a:off x="11049000" y="6429375"/>
            <a:ext cx="457200" cy="190500"/>
          </a:xfrm>
          <a:prstGeom prst="rect">
            <a:avLst/>
          </a:prstGeom>
          <a:noFill/>
          <a:ln w="0">
            <a:noFill/>
            <a:prstDash val="solid"/>
          </a:ln>
        </p:spPr>
        <p:txBody>
          <a:bodyPr anchor="ctr"/>
          <a:lstStyle/>
          <a:p>
            <a:pPr algn="r">
              <a:defRPr sz="900" b="1">
                <a:solidFill>
                  <a:srgbClr val="475467"/>
                </a:solidFill>
              </a:defRPr>
            </a:pPr>
            <a:r>
              <a:rPr sz="1000" b="1">
                <a:solidFill>
                  <a:srgbClr val="475467"/>
                </a:solidFill>
              </a:rPr>
              <a:t>15</a:t>
            </a:r>
          </a:p>
        </p:txBody>
      </p:sp>
      <p:sp>
        <p:nvSpPr>
          <p:cNvPr id="69" name="Rectangle 68">
            <a:extLst>
              <a:ext uri="{FF2B5EF4-FFF2-40B4-BE49-F238E27FC236}">
                <a16:creationId xmlns:a16="http://schemas.microsoft.com/office/drawing/2014/main" id="{B3817CC3-E045-D8D8-F3F4-EAB6A8EF1B02}"/>
              </a:ext>
            </a:extLst>
          </p:cNvPr>
          <p:cNvSpPr>
            <a:spLocks noGrp="1"/>
          </p:cNvSpPr>
          <p:nvPr/>
        </p:nvSpPr>
        <p:spPr>
          <a:xfrm>
            <a:off x="4059174" y="1714309"/>
            <a:ext cx="2095500" cy="361950"/>
          </a:xfrm>
          <a:prstGeom prst="rect">
            <a:avLst/>
          </a:prstGeom>
          <a:noFill/>
          <a:ln w="0">
            <a:noFill/>
            <a:prstDash val="solid"/>
          </a:ln>
        </p:spPr>
        <p:txBody>
          <a:bodyPr anchor="ctr"/>
          <a:lstStyle/>
          <a:p>
            <a:pPr algn="l">
              <a:defRPr sz="1800" b="1">
                <a:solidFill>
                  <a:srgbClr val="2E90FA"/>
                </a:solidFill>
              </a:defRPr>
            </a:pPr>
            <a:r>
              <a:rPr sz="2000" b="1" dirty="0">
                <a:solidFill>
                  <a:srgbClr val="2E90FA"/>
                </a:solidFill>
              </a:rPr>
              <a:t>1  CLAIM</a:t>
            </a:r>
          </a:p>
        </p:txBody>
      </p:sp>
      <p:sp>
        <p:nvSpPr>
          <p:cNvPr id="71" name="Rectangle 70">
            <a:extLst>
              <a:ext uri="{FF2B5EF4-FFF2-40B4-BE49-F238E27FC236}">
                <a16:creationId xmlns:a16="http://schemas.microsoft.com/office/drawing/2014/main" id="{06D1F7C0-8294-1268-3BBD-9F32210A9176}"/>
              </a:ext>
            </a:extLst>
          </p:cNvPr>
          <p:cNvSpPr>
            <a:spLocks noGrp="1"/>
          </p:cNvSpPr>
          <p:nvPr/>
        </p:nvSpPr>
        <p:spPr>
          <a:xfrm>
            <a:off x="6096000" y="1714500"/>
            <a:ext cx="3790840" cy="361950"/>
          </a:xfrm>
          <a:prstGeom prst="rect">
            <a:avLst/>
          </a:prstGeom>
          <a:noFill/>
          <a:ln w="0">
            <a:noFill/>
            <a:prstDash val="solid"/>
          </a:ln>
        </p:spPr>
        <p:txBody>
          <a:bodyPr anchor="ctr"/>
          <a:lstStyle/>
          <a:p>
            <a:pPr algn="l">
              <a:defRPr sz="1650" b="0">
                <a:solidFill>
                  <a:srgbClr val="101828"/>
                </a:solidFill>
              </a:defRPr>
            </a:pPr>
            <a:r>
              <a:rPr b="0" dirty="0">
                <a:solidFill>
                  <a:srgbClr val="101828"/>
                </a:solidFill>
              </a:rPr>
              <a:t>State the key point in your own words.</a:t>
            </a:r>
          </a:p>
        </p:txBody>
      </p:sp>
      <p:sp>
        <p:nvSpPr>
          <p:cNvPr id="75" name="Rectangle 74">
            <a:extLst>
              <a:ext uri="{FF2B5EF4-FFF2-40B4-BE49-F238E27FC236}">
                <a16:creationId xmlns:a16="http://schemas.microsoft.com/office/drawing/2014/main" id="{3601C2E3-2907-614D-9F00-85205ECBA62F}"/>
              </a:ext>
            </a:extLst>
          </p:cNvPr>
          <p:cNvSpPr>
            <a:spLocks noGrp="1"/>
          </p:cNvSpPr>
          <p:nvPr/>
        </p:nvSpPr>
        <p:spPr>
          <a:xfrm>
            <a:off x="4059174" y="2624138"/>
            <a:ext cx="2095500" cy="361950"/>
          </a:xfrm>
          <a:prstGeom prst="rect">
            <a:avLst/>
          </a:prstGeom>
          <a:noFill/>
          <a:ln w="0">
            <a:noFill/>
            <a:prstDash val="solid"/>
          </a:ln>
        </p:spPr>
        <p:txBody>
          <a:bodyPr anchor="ctr"/>
          <a:lstStyle/>
          <a:p>
            <a:pPr algn="l">
              <a:defRPr sz="1800" b="1">
                <a:solidFill>
                  <a:srgbClr val="0E9384"/>
                </a:solidFill>
              </a:defRPr>
            </a:pPr>
            <a:r>
              <a:rPr sz="2000" b="1" dirty="0">
                <a:solidFill>
                  <a:srgbClr val="0E9384"/>
                </a:solidFill>
              </a:rPr>
              <a:t>2  EVIDENCE</a:t>
            </a:r>
          </a:p>
        </p:txBody>
      </p:sp>
      <p:sp>
        <p:nvSpPr>
          <p:cNvPr id="77" name="Rectangle 76">
            <a:extLst>
              <a:ext uri="{FF2B5EF4-FFF2-40B4-BE49-F238E27FC236}">
                <a16:creationId xmlns:a16="http://schemas.microsoft.com/office/drawing/2014/main" id="{21473702-D6A7-9C78-C2AE-67447C5494B6}"/>
              </a:ext>
            </a:extLst>
          </p:cNvPr>
          <p:cNvSpPr>
            <a:spLocks noGrp="1"/>
          </p:cNvSpPr>
          <p:nvPr/>
        </p:nvSpPr>
        <p:spPr>
          <a:xfrm>
            <a:off x="6096000" y="2624138"/>
            <a:ext cx="7048500" cy="361950"/>
          </a:xfrm>
          <a:prstGeom prst="rect">
            <a:avLst/>
          </a:prstGeom>
          <a:noFill/>
          <a:ln w="0">
            <a:noFill/>
            <a:prstDash val="solid"/>
          </a:ln>
        </p:spPr>
        <p:txBody>
          <a:bodyPr anchor="ctr"/>
          <a:lstStyle/>
          <a:p>
            <a:pPr algn="l">
              <a:defRPr sz="1650" b="0">
                <a:solidFill>
                  <a:srgbClr val="101828"/>
                </a:solidFill>
              </a:defRPr>
            </a:pPr>
            <a:r>
              <a:rPr b="0" dirty="0">
                <a:solidFill>
                  <a:srgbClr val="101828"/>
                </a:solidFill>
              </a:rPr>
              <a:t>Name the source and the evidence supporting the point.</a:t>
            </a:r>
          </a:p>
        </p:txBody>
      </p:sp>
      <p:sp>
        <p:nvSpPr>
          <p:cNvPr id="81" name="Rectangle 80">
            <a:extLst>
              <a:ext uri="{FF2B5EF4-FFF2-40B4-BE49-F238E27FC236}">
                <a16:creationId xmlns:a16="http://schemas.microsoft.com/office/drawing/2014/main" id="{AA1EACAA-EEC4-EA01-6C03-77FF6F16A1B2}"/>
              </a:ext>
            </a:extLst>
          </p:cNvPr>
          <p:cNvSpPr>
            <a:spLocks noGrp="1"/>
          </p:cNvSpPr>
          <p:nvPr/>
        </p:nvSpPr>
        <p:spPr>
          <a:xfrm>
            <a:off x="4059174" y="3500438"/>
            <a:ext cx="2095500" cy="361950"/>
          </a:xfrm>
          <a:prstGeom prst="rect">
            <a:avLst/>
          </a:prstGeom>
          <a:noFill/>
          <a:ln w="0">
            <a:noFill/>
            <a:prstDash val="solid"/>
          </a:ln>
        </p:spPr>
        <p:txBody>
          <a:bodyPr anchor="ctr"/>
          <a:lstStyle/>
          <a:p>
            <a:pPr algn="l">
              <a:defRPr sz="1800" b="1">
                <a:solidFill>
                  <a:srgbClr val="1849A9"/>
                </a:solidFill>
              </a:defRPr>
            </a:pPr>
            <a:r>
              <a:rPr sz="2000" b="1" dirty="0">
                <a:solidFill>
                  <a:srgbClr val="1849A9"/>
                </a:solidFill>
              </a:rPr>
              <a:t>3  MEANING</a:t>
            </a:r>
          </a:p>
        </p:txBody>
      </p:sp>
      <p:sp>
        <p:nvSpPr>
          <p:cNvPr id="83" name="Rectangle 82">
            <a:extLst>
              <a:ext uri="{FF2B5EF4-FFF2-40B4-BE49-F238E27FC236}">
                <a16:creationId xmlns:a16="http://schemas.microsoft.com/office/drawing/2014/main" id="{F999300B-7B21-9B97-38CD-B194DAAA8B96}"/>
              </a:ext>
            </a:extLst>
          </p:cNvPr>
          <p:cNvSpPr>
            <a:spLocks noGrp="1"/>
          </p:cNvSpPr>
          <p:nvPr/>
        </p:nvSpPr>
        <p:spPr>
          <a:xfrm>
            <a:off x="6093787" y="3434795"/>
            <a:ext cx="5955995" cy="536383"/>
          </a:xfrm>
          <a:prstGeom prst="rect">
            <a:avLst/>
          </a:prstGeom>
          <a:noFill/>
          <a:ln w="0">
            <a:noFill/>
            <a:prstDash val="solid"/>
          </a:ln>
        </p:spPr>
        <p:txBody>
          <a:bodyPr anchor="ctr"/>
          <a:lstStyle/>
          <a:p>
            <a:pPr algn="l">
              <a:defRPr sz="1650" b="0">
                <a:solidFill>
                  <a:srgbClr val="101828"/>
                </a:solidFill>
              </a:defRPr>
            </a:pPr>
            <a:r>
              <a:rPr b="0" dirty="0">
                <a:solidFill>
                  <a:srgbClr val="101828"/>
                </a:solidFill>
              </a:rPr>
              <a:t>Explain why it matters for public safety, fire and rescue practice or the assignment.</a:t>
            </a:r>
          </a:p>
        </p:txBody>
      </p:sp>
      <p:sp>
        <p:nvSpPr>
          <p:cNvPr id="87" name="Rectangle 86">
            <a:extLst>
              <a:ext uri="{FF2B5EF4-FFF2-40B4-BE49-F238E27FC236}">
                <a16:creationId xmlns:a16="http://schemas.microsoft.com/office/drawing/2014/main" id="{AE838F54-24A8-1C16-75CB-A1C9EEE095A0}"/>
              </a:ext>
            </a:extLst>
          </p:cNvPr>
          <p:cNvSpPr>
            <a:spLocks noGrp="1"/>
          </p:cNvSpPr>
          <p:nvPr/>
        </p:nvSpPr>
        <p:spPr>
          <a:xfrm>
            <a:off x="4197096" y="4410075"/>
            <a:ext cx="2095500" cy="361950"/>
          </a:xfrm>
          <a:prstGeom prst="rect">
            <a:avLst/>
          </a:prstGeom>
          <a:noFill/>
          <a:ln w="0">
            <a:noFill/>
            <a:prstDash val="solid"/>
          </a:ln>
        </p:spPr>
        <p:txBody>
          <a:bodyPr anchor="ctr"/>
          <a:lstStyle/>
          <a:p>
            <a:pPr algn="l">
              <a:defRPr sz="1800" b="1">
                <a:solidFill>
                  <a:srgbClr val="F79009"/>
                </a:solidFill>
              </a:defRPr>
            </a:pPr>
            <a:r>
              <a:rPr sz="2000" b="1" dirty="0">
                <a:solidFill>
                  <a:srgbClr val="F79009"/>
                </a:solidFill>
              </a:rPr>
              <a:t>4  LIMIT</a:t>
            </a:r>
          </a:p>
        </p:txBody>
      </p:sp>
      <p:sp>
        <p:nvSpPr>
          <p:cNvPr id="89" name="Rectangle 88">
            <a:extLst>
              <a:ext uri="{FF2B5EF4-FFF2-40B4-BE49-F238E27FC236}">
                <a16:creationId xmlns:a16="http://schemas.microsoft.com/office/drawing/2014/main" id="{69DB5714-480A-4AE6-3C63-FE73991CC9B6}"/>
              </a:ext>
            </a:extLst>
          </p:cNvPr>
          <p:cNvSpPr>
            <a:spLocks noGrp="1"/>
          </p:cNvSpPr>
          <p:nvPr/>
        </p:nvSpPr>
        <p:spPr>
          <a:xfrm>
            <a:off x="6096000" y="4319397"/>
            <a:ext cx="7048500" cy="361950"/>
          </a:xfrm>
          <a:prstGeom prst="rect">
            <a:avLst/>
          </a:prstGeom>
          <a:noFill/>
          <a:ln w="0">
            <a:noFill/>
            <a:prstDash val="solid"/>
          </a:ln>
        </p:spPr>
        <p:txBody>
          <a:bodyPr anchor="ctr"/>
          <a:lstStyle/>
          <a:p>
            <a:pPr algn="l">
              <a:defRPr sz="1650" b="0">
                <a:solidFill>
                  <a:srgbClr val="101828"/>
                </a:solidFill>
              </a:defRPr>
            </a:pPr>
            <a:r>
              <a:rPr b="0" dirty="0">
                <a:solidFill>
                  <a:srgbClr val="101828"/>
                </a:solidFill>
              </a:rPr>
              <a:t>Acknowledge uncertainty, scope or missing evidence.</a:t>
            </a:r>
          </a:p>
        </p:txBody>
      </p:sp>
      <p:sp>
        <p:nvSpPr>
          <p:cNvPr id="93" name="Rectangle 92">
            <a:extLst>
              <a:ext uri="{FF2B5EF4-FFF2-40B4-BE49-F238E27FC236}">
                <a16:creationId xmlns:a16="http://schemas.microsoft.com/office/drawing/2014/main" id="{4079DA9C-612B-73D5-C81D-08A2DD578B32}"/>
              </a:ext>
            </a:extLst>
          </p:cNvPr>
          <p:cNvSpPr>
            <a:spLocks noGrp="1"/>
          </p:cNvSpPr>
          <p:nvPr/>
        </p:nvSpPr>
        <p:spPr>
          <a:xfrm>
            <a:off x="4076700" y="5814631"/>
            <a:ext cx="7429500" cy="400050"/>
          </a:xfrm>
          <a:prstGeom prst="rect">
            <a:avLst/>
          </a:prstGeom>
          <a:noFill/>
          <a:ln w="0">
            <a:noFill/>
            <a:prstDash val="solid"/>
          </a:ln>
        </p:spPr>
        <p:txBody>
          <a:bodyPr anchor="ctr"/>
          <a:lstStyle/>
          <a:p>
            <a:pPr algn="ctr">
              <a:defRPr sz="1800" b="1">
                <a:solidFill>
                  <a:srgbClr val="475467"/>
                </a:solidFill>
              </a:defRPr>
            </a:pPr>
            <a:r>
              <a:rPr lang="en-GB" sz="2000" b="1" dirty="0">
                <a:solidFill>
                  <a:srgbClr val="475467"/>
                </a:solidFill>
              </a:rPr>
              <a:t>(CILIP Information Literacy Group, 2018)</a:t>
            </a:r>
          </a:p>
        </p:txBody>
      </p:sp>
    </p:spTree>
    <p:extLst>
      <p:ext uri="{BB962C8B-B14F-4D97-AF65-F5344CB8AC3E}">
        <p14:creationId xmlns:p14="http://schemas.microsoft.com/office/powerpoint/2010/main" val="18406771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A525E95-502D-4F6D-88D5-5826EFEB9DC7}"/>
              </a:ext>
            </a:extLst>
          </p:cNvPr>
          <p:cNvSpPr>
            <a:spLocks noGrp="1"/>
          </p:cNvSpPr>
          <p:nvPr/>
        </p:nvSpPr>
        <p:spPr>
          <a:xfrm>
            <a:off x="685800" y="647700"/>
            <a:ext cx="10820400" cy="552450"/>
          </a:xfrm>
          <a:prstGeom prst="rect">
            <a:avLst/>
          </a:prstGeom>
          <a:noFill/>
          <a:ln w="0">
            <a:noFill/>
            <a:prstDash val="solid"/>
          </a:ln>
        </p:spPr>
        <p:txBody>
          <a:bodyPr anchor="ctr"/>
          <a:lstStyle/>
          <a:p>
            <a:pPr algn="l">
              <a:defRPr sz="2850" b="1">
                <a:solidFill>
                  <a:srgbClr val="101828"/>
                </a:solidFill>
              </a:defRPr>
            </a:pPr>
            <a:r>
              <a:rPr sz="3200" b="1" dirty="0">
                <a:solidFill>
                  <a:schemeClr val="tx1">
                    <a:lumMod val="95000"/>
                  </a:schemeClr>
                </a:solidFill>
              </a:rPr>
              <a:t>Referencing shows where an idea came from</a:t>
            </a:r>
          </a:p>
        </p:txBody>
      </p:sp>
      <p:sp>
        <p:nvSpPr>
          <p:cNvPr id="3" name="Rectangle 2">
            <a:extLst>
              <a:ext uri="{FF2B5EF4-FFF2-40B4-BE49-F238E27FC236}">
                <a16:creationId xmlns:a16="http://schemas.microsoft.com/office/drawing/2014/main" id="{19262FF6-C149-4CA5-9A20-5BD9721E9700}"/>
              </a:ext>
            </a:extLst>
          </p:cNvPr>
          <p:cNvSpPr>
            <a:spLocks noGrp="1"/>
          </p:cNvSpPr>
          <p:nvPr/>
        </p:nvSpPr>
        <p:spPr>
          <a:xfrm>
            <a:off x="685800" y="1295400"/>
            <a:ext cx="10820400" cy="19050"/>
          </a:xfrm>
          <a:prstGeom prst="rect">
            <a:avLst/>
          </a:prstGeom>
          <a:solidFill>
            <a:srgbClr val="D0D5DD"/>
          </a:solidFill>
          <a:ln w="0">
            <a:noFill/>
            <a:prstDash val="solid"/>
          </a:ln>
        </p:spPr>
        <p:txBody>
          <a:bodyPr/>
          <a:lstStyle/>
          <a:p>
            <a:endParaRPr lang="en-GB"/>
          </a:p>
        </p:txBody>
      </p:sp>
      <p:sp>
        <p:nvSpPr>
          <p:cNvPr id="4" name="Rectangle 3">
            <a:extLst>
              <a:ext uri="{FF2B5EF4-FFF2-40B4-BE49-F238E27FC236}">
                <a16:creationId xmlns:a16="http://schemas.microsoft.com/office/drawing/2014/main" id="{42CA2F42-225F-45CB-8413-FF967450965D}"/>
              </a:ext>
            </a:extLst>
          </p:cNvPr>
          <p:cNvSpPr>
            <a:spLocks noGrp="1"/>
          </p:cNvSpPr>
          <p:nvPr/>
        </p:nvSpPr>
        <p:spPr>
          <a:xfrm>
            <a:off x="11049000" y="6429375"/>
            <a:ext cx="457200" cy="190500"/>
          </a:xfrm>
          <a:prstGeom prst="rect">
            <a:avLst/>
          </a:prstGeom>
          <a:noFill/>
          <a:ln w="0">
            <a:noFill/>
            <a:prstDash val="solid"/>
          </a:ln>
        </p:spPr>
        <p:txBody>
          <a:bodyPr anchor="ctr"/>
          <a:lstStyle/>
          <a:p>
            <a:pPr algn="r">
              <a:defRPr sz="900" b="1">
                <a:solidFill>
                  <a:srgbClr val="475467"/>
                </a:solidFill>
              </a:defRPr>
            </a:pPr>
            <a:r>
              <a:rPr sz="900" b="1">
                <a:solidFill>
                  <a:srgbClr val="475467"/>
                </a:solidFill>
              </a:rPr>
              <a:t>16</a:t>
            </a:r>
          </a:p>
        </p:txBody>
      </p:sp>
      <p:sp>
        <p:nvSpPr>
          <p:cNvPr id="5" name="Rectangle 4">
            <a:extLst>
              <a:ext uri="{FF2B5EF4-FFF2-40B4-BE49-F238E27FC236}">
                <a16:creationId xmlns:a16="http://schemas.microsoft.com/office/drawing/2014/main" id="{897122CE-07A1-4304-B9D8-12D58DB6B910}"/>
              </a:ext>
            </a:extLst>
          </p:cNvPr>
          <p:cNvSpPr>
            <a:spLocks noGrp="1"/>
          </p:cNvSpPr>
          <p:nvPr/>
        </p:nvSpPr>
        <p:spPr>
          <a:xfrm>
            <a:off x="819150" y="1752600"/>
            <a:ext cx="3810000" cy="342900"/>
          </a:xfrm>
          <a:prstGeom prst="rect">
            <a:avLst/>
          </a:prstGeom>
          <a:noFill/>
          <a:ln w="0">
            <a:noFill/>
            <a:prstDash val="solid"/>
          </a:ln>
        </p:spPr>
        <p:txBody>
          <a:bodyPr anchor="ctr"/>
          <a:lstStyle/>
          <a:p>
            <a:pPr algn="l">
              <a:defRPr sz="1800" b="1">
                <a:solidFill>
                  <a:srgbClr val="1849A9"/>
                </a:solidFill>
              </a:defRPr>
            </a:pPr>
            <a:r>
              <a:rPr sz="1800" b="1" dirty="0">
                <a:solidFill>
                  <a:srgbClr val="1849A9"/>
                </a:solidFill>
              </a:rPr>
              <a:t>IN YOUR SENTENCE</a:t>
            </a:r>
          </a:p>
        </p:txBody>
      </p:sp>
      <p:sp>
        <p:nvSpPr>
          <p:cNvPr id="6" name="Rectangle 5">
            <a:extLst>
              <a:ext uri="{FF2B5EF4-FFF2-40B4-BE49-F238E27FC236}">
                <a16:creationId xmlns:a16="http://schemas.microsoft.com/office/drawing/2014/main" id="{6760C9E2-CC09-4387-BFA3-AAC875982AC5}"/>
              </a:ext>
            </a:extLst>
          </p:cNvPr>
          <p:cNvSpPr>
            <a:spLocks noGrp="1"/>
          </p:cNvSpPr>
          <p:nvPr/>
        </p:nvSpPr>
        <p:spPr>
          <a:xfrm>
            <a:off x="781050" y="2247900"/>
            <a:ext cx="4686300" cy="1066800"/>
          </a:xfrm>
          <a:prstGeom prst="rect">
            <a:avLst/>
          </a:prstGeom>
          <a:solidFill>
            <a:srgbClr val="F2F4F7"/>
          </a:solidFill>
          <a:ln w="0">
            <a:noFill/>
            <a:prstDash val="solid"/>
          </a:ln>
        </p:spPr>
        <p:txBody>
          <a:bodyPr/>
          <a:lstStyle/>
          <a:p>
            <a:endParaRPr lang="en-GB"/>
          </a:p>
        </p:txBody>
      </p:sp>
      <p:sp>
        <p:nvSpPr>
          <p:cNvPr id="7" name="Rectangle 6">
            <a:extLst>
              <a:ext uri="{FF2B5EF4-FFF2-40B4-BE49-F238E27FC236}">
                <a16:creationId xmlns:a16="http://schemas.microsoft.com/office/drawing/2014/main" id="{A0C39BEA-0484-49D0-9E77-32D3654196E0}"/>
              </a:ext>
            </a:extLst>
          </p:cNvPr>
          <p:cNvSpPr>
            <a:spLocks noGrp="1"/>
          </p:cNvSpPr>
          <p:nvPr/>
        </p:nvSpPr>
        <p:spPr>
          <a:xfrm>
            <a:off x="1009650" y="2400300"/>
            <a:ext cx="4229100" cy="781050"/>
          </a:xfrm>
          <a:prstGeom prst="rect">
            <a:avLst/>
          </a:prstGeom>
          <a:noFill/>
          <a:ln w="0">
            <a:noFill/>
            <a:prstDash val="solid"/>
          </a:ln>
        </p:spPr>
        <p:txBody>
          <a:bodyPr anchor="ctr"/>
          <a:lstStyle/>
          <a:p>
            <a:pPr algn="l">
              <a:defRPr sz="1575" b="0">
                <a:solidFill>
                  <a:srgbClr val="101828"/>
                </a:solidFill>
              </a:defRPr>
            </a:pPr>
            <a:r>
              <a:rPr sz="1575" b="0">
                <a:solidFill>
                  <a:srgbClr val="101828"/>
                </a:solidFill>
              </a:rPr>
              <a:t>Information literacy involves critical and balanced judgement (CILIP Information Literacy Group, 2018).</a:t>
            </a:r>
          </a:p>
        </p:txBody>
      </p:sp>
      <p:sp>
        <p:nvSpPr>
          <p:cNvPr id="8" name="Rectangle 7">
            <a:extLst>
              <a:ext uri="{FF2B5EF4-FFF2-40B4-BE49-F238E27FC236}">
                <a16:creationId xmlns:a16="http://schemas.microsoft.com/office/drawing/2014/main" id="{556A3578-97C5-4CD9-9E4D-829CDCB25BFC}"/>
              </a:ext>
            </a:extLst>
          </p:cNvPr>
          <p:cNvSpPr>
            <a:spLocks noGrp="1"/>
          </p:cNvSpPr>
          <p:nvPr/>
        </p:nvSpPr>
        <p:spPr>
          <a:xfrm>
            <a:off x="6134100" y="1752600"/>
            <a:ext cx="4381500" cy="342900"/>
          </a:xfrm>
          <a:prstGeom prst="rect">
            <a:avLst/>
          </a:prstGeom>
          <a:noFill/>
          <a:ln w="0">
            <a:noFill/>
            <a:prstDash val="solid"/>
          </a:ln>
        </p:spPr>
        <p:txBody>
          <a:bodyPr anchor="ctr"/>
          <a:lstStyle/>
          <a:p>
            <a:pPr algn="l">
              <a:defRPr sz="1800" b="1">
                <a:solidFill>
                  <a:srgbClr val="0E9384"/>
                </a:solidFill>
              </a:defRPr>
            </a:pPr>
            <a:r>
              <a:rPr sz="1800" b="1">
                <a:solidFill>
                  <a:srgbClr val="0E9384"/>
                </a:solidFill>
              </a:rPr>
              <a:t>IN THE REFERENCE LIST</a:t>
            </a:r>
          </a:p>
        </p:txBody>
      </p:sp>
      <p:sp>
        <p:nvSpPr>
          <p:cNvPr id="9" name="Rectangle 8">
            <a:extLst>
              <a:ext uri="{FF2B5EF4-FFF2-40B4-BE49-F238E27FC236}">
                <a16:creationId xmlns:a16="http://schemas.microsoft.com/office/drawing/2014/main" id="{61A2EF33-F45A-4D02-9A21-337D8AE142E6}"/>
              </a:ext>
            </a:extLst>
          </p:cNvPr>
          <p:cNvSpPr>
            <a:spLocks noGrp="1"/>
          </p:cNvSpPr>
          <p:nvPr/>
        </p:nvSpPr>
        <p:spPr>
          <a:xfrm>
            <a:off x="6096000" y="2247900"/>
            <a:ext cx="4857750" cy="1771650"/>
          </a:xfrm>
          <a:prstGeom prst="rect">
            <a:avLst/>
          </a:prstGeom>
          <a:solidFill>
            <a:srgbClr val="F2F4F7"/>
          </a:solidFill>
          <a:ln w="0">
            <a:noFill/>
            <a:prstDash val="solid"/>
          </a:ln>
        </p:spPr>
        <p:txBody>
          <a:bodyPr/>
          <a:lstStyle/>
          <a:p>
            <a:endParaRPr lang="en-GB"/>
          </a:p>
        </p:txBody>
      </p:sp>
      <p:sp>
        <p:nvSpPr>
          <p:cNvPr id="10" name="Rectangle 9">
            <a:extLst>
              <a:ext uri="{FF2B5EF4-FFF2-40B4-BE49-F238E27FC236}">
                <a16:creationId xmlns:a16="http://schemas.microsoft.com/office/drawing/2014/main" id="{6862DE02-1BD3-4100-9D36-C8344A7D5E9A}"/>
              </a:ext>
            </a:extLst>
          </p:cNvPr>
          <p:cNvSpPr>
            <a:spLocks noGrp="1"/>
          </p:cNvSpPr>
          <p:nvPr/>
        </p:nvSpPr>
        <p:spPr>
          <a:xfrm>
            <a:off x="6324600" y="2400300"/>
            <a:ext cx="4400550" cy="1466850"/>
          </a:xfrm>
          <a:prstGeom prst="rect">
            <a:avLst/>
          </a:prstGeom>
          <a:noFill/>
          <a:ln w="0">
            <a:noFill/>
            <a:prstDash val="solid"/>
          </a:ln>
        </p:spPr>
        <p:txBody>
          <a:bodyPr anchor="ctr"/>
          <a:lstStyle/>
          <a:p>
            <a:pPr algn="l">
              <a:defRPr sz="1350" b="0">
                <a:solidFill>
                  <a:srgbClr val="101828"/>
                </a:solidFill>
              </a:defRPr>
            </a:pPr>
            <a:r>
              <a:rPr sz="1350" b="0" dirty="0">
                <a:solidFill>
                  <a:srgbClr val="101828"/>
                </a:solidFill>
              </a:rPr>
              <a:t>CILIP Information Literacy Group (2018) CILIP definition of information literacy. Available at: https://infolit.org.uk/ILdefinitionCILIP2018.pdf (Accessed: 27 August 2026).</a:t>
            </a:r>
          </a:p>
        </p:txBody>
      </p:sp>
      <p:sp>
        <p:nvSpPr>
          <p:cNvPr id="11" name="Rectangle 10">
            <a:extLst>
              <a:ext uri="{FF2B5EF4-FFF2-40B4-BE49-F238E27FC236}">
                <a16:creationId xmlns:a16="http://schemas.microsoft.com/office/drawing/2014/main" id="{F02BE3B9-4CA4-4D00-9079-D3E2F640865E}"/>
              </a:ext>
            </a:extLst>
          </p:cNvPr>
          <p:cNvSpPr>
            <a:spLocks noGrp="1"/>
          </p:cNvSpPr>
          <p:nvPr/>
        </p:nvSpPr>
        <p:spPr>
          <a:xfrm>
            <a:off x="1127760" y="4799076"/>
            <a:ext cx="9296400" cy="609600"/>
          </a:xfrm>
          <a:prstGeom prst="rect">
            <a:avLst/>
          </a:prstGeom>
          <a:noFill/>
          <a:ln w="0">
            <a:noFill/>
            <a:prstDash val="solid"/>
          </a:ln>
        </p:spPr>
        <p:txBody>
          <a:bodyPr anchor="ctr"/>
          <a:lstStyle/>
          <a:p>
            <a:pPr algn="ctr">
              <a:defRPr sz="2100" b="1">
                <a:solidFill>
                  <a:srgbClr val="101828"/>
                </a:solidFill>
              </a:defRPr>
            </a:pPr>
            <a:r>
              <a:rPr sz="2800" b="1" dirty="0">
                <a:solidFill>
                  <a:schemeClr val="accent3"/>
                </a:solidFill>
              </a:rPr>
              <a:t>Paraphrase the idea, cite the author and year, then give full details at the end.</a:t>
            </a:r>
            <a:endParaRPr lang="en-GB" sz="2800" b="1" dirty="0">
              <a:solidFill>
                <a:schemeClr val="accent3"/>
              </a:solidFill>
            </a:endParaRPr>
          </a:p>
          <a:p>
            <a:pPr algn="ctr">
              <a:defRPr sz="2100" b="1">
                <a:solidFill>
                  <a:srgbClr val="101828"/>
                </a:solidFill>
              </a:defRPr>
            </a:pPr>
            <a:r>
              <a:rPr lang="en-GB" sz="2800" b="1" dirty="0">
                <a:solidFill>
                  <a:schemeClr val="accent3"/>
                </a:solidFill>
              </a:rPr>
              <a:t>You will be covering how to reference in your academic skills module.</a:t>
            </a:r>
            <a:endParaRPr sz="2800" b="1" dirty="0">
              <a:solidFill>
                <a:schemeClr val="accent3"/>
              </a:solidFill>
            </a:endParaRPr>
          </a:p>
        </p:txBody>
      </p:sp>
    </p:spTree>
    <p:extLst>
      <p:ext uri="{BB962C8B-B14F-4D97-AF65-F5344CB8AC3E}">
        <p14:creationId xmlns:p14="http://schemas.microsoft.com/office/powerpoint/2010/main" val="19214769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7B504C8-7FCB-8D17-0168-AC0CFE1AA045}"/>
            </a:ext>
          </a:extLst>
        </p:cNvPr>
        <p:cNvGrpSpPr/>
        <p:nvPr/>
      </p:nvGrpSpPr>
      <p:grpSpPr>
        <a:xfrm>
          <a:off x="0" y="0"/>
          <a:ext cx="0" cy="0"/>
          <a:chOff x="0" y="0"/>
          <a:chExt cx="0" cy="0"/>
        </a:xfrm>
      </p:grpSpPr>
      <p:sp>
        <p:nvSpPr>
          <p:cNvPr id="3" name="Rectangle 2">
            <a:extLst>
              <a:ext uri="{FF2B5EF4-FFF2-40B4-BE49-F238E27FC236}">
                <a16:creationId xmlns:a16="http://schemas.microsoft.com/office/drawing/2014/main" id="{A2AFC0D9-B5A0-5FC2-AF5E-1BD85207BB5B}"/>
              </a:ext>
            </a:extLst>
          </p:cNvPr>
          <p:cNvSpPr>
            <a:spLocks noGrp="1"/>
          </p:cNvSpPr>
          <p:nvPr/>
        </p:nvSpPr>
        <p:spPr>
          <a:xfrm>
            <a:off x="4690872" y="1499616"/>
            <a:ext cx="6777228" cy="4937760"/>
          </a:xfrm>
          <a:prstGeom prst="rect">
            <a:avLst/>
          </a:prstGeom>
          <a:solidFill>
            <a:srgbClr val="D1E9FF"/>
          </a:solidFill>
          <a:ln w="0">
            <a:noFill/>
            <a:prstDash val="solid"/>
          </a:ln>
        </p:spPr>
        <p:txBody>
          <a:bodyPr lIns="91440" tIns="45720" rIns="91440" bIns="45720" anchor="t"/>
          <a:lstStyle/>
          <a:p>
            <a:pPr>
              <a:defRPr sz="1800" b="1">
                <a:solidFill>
                  <a:srgbClr val="101828"/>
                </a:solidFill>
              </a:defRPr>
            </a:pPr>
            <a:r>
              <a:rPr lang="en-GB" b="1" dirty="0">
                <a:solidFill>
                  <a:srgbClr val="101828"/>
                </a:solidFill>
                <a:latin typeface="Arial"/>
                <a:cs typeface="Arial"/>
              </a:rPr>
              <a:t>You are preparing a 150-word public safety note: “Should Class A fire </a:t>
            </a:r>
            <a:r>
              <a:rPr lang="en-GB" b="1">
                <a:solidFill>
                  <a:srgbClr val="101828"/>
                </a:solidFill>
                <a:latin typeface="Arial"/>
                <a:cs typeface="Arial"/>
              </a:rPr>
              <a:t>extinguishers be used on</a:t>
            </a:r>
            <a:r>
              <a:rPr lang="en-GB" b="1" dirty="0">
                <a:solidFill>
                  <a:srgbClr val="101828"/>
                </a:solidFill>
                <a:latin typeface="Arial"/>
                <a:cs typeface="Arial"/>
              </a:rPr>
              <a:t> electrical or flammable liquid fires?</a:t>
            </a:r>
            <a:endParaRPr lang="en-US" dirty="0"/>
          </a:p>
          <a:p>
            <a:pPr>
              <a:defRPr sz="1800" b="1">
                <a:solidFill>
                  <a:srgbClr val="101828"/>
                </a:solidFill>
              </a:defRPr>
            </a:pPr>
            <a:endParaRPr lang="en-GB" b="1" dirty="0">
              <a:solidFill>
                <a:srgbClr val="101828"/>
              </a:solidFill>
              <a:latin typeface="Arial"/>
              <a:cs typeface="Arial"/>
            </a:endParaRPr>
          </a:p>
          <a:p>
            <a:pPr>
              <a:defRPr sz="1800" b="1">
                <a:solidFill>
                  <a:srgbClr val="101828"/>
                </a:solidFill>
              </a:defRPr>
            </a:pPr>
            <a:r>
              <a:rPr lang="en-GB" b="1">
                <a:solidFill>
                  <a:srgbClr val="101828"/>
                </a:solidFill>
                <a:latin typeface="Arial"/>
                <a:cs typeface="Arial"/>
              </a:rPr>
              <a:t>In small groups:</a:t>
            </a:r>
            <a:endParaRPr lang="en-GB" b="1">
              <a:solidFill>
                <a:srgbClr val="101828"/>
              </a:solidFill>
              <a:cs typeface="Arial" panose="020B0604020202020204" pitchFamily="34" charset="0"/>
            </a:endParaRPr>
          </a:p>
          <a:p>
            <a:pPr>
              <a:defRPr sz="1800" b="1">
                <a:solidFill>
                  <a:srgbClr val="101828"/>
                </a:solidFill>
              </a:defRPr>
            </a:pPr>
            <a:r>
              <a:rPr lang="en-GB" b="1">
                <a:solidFill>
                  <a:srgbClr val="101828"/>
                </a:solidFill>
                <a:latin typeface="Arial"/>
                <a:cs typeface="Arial"/>
              </a:rPr>
              <a:t>Find Sources - Evaluate each source using CRAAP.</a:t>
            </a:r>
            <a:r>
              <a:rPr lang="en-GB" b="1" dirty="0">
                <a:solidFill>
                  <a:srgbClr val="101828"/>
                </a:solidFill>
                <a:latin typeface="Arial"/>
                <a:cs typeface="Arial"/>
              </a:rPr>
              <a:t>
Agree which sources to accept or reject, and justify your </a:t>
            </a:r>
            <a:r>
              <a:rPr lang="en-GB" b="1">
                <a:solidFill>
                  <a:srgbClr val="101828"/>
                </a:solidFill>
                <a:latin typeface="Arial"/>
                <a:cs typeface="Arial"/>
              </a:rPr>
              <a:t>choice.</a:t>
            </a:r>
            <a:endParaRPr lang="en-GB" b="1">
              <a:solidFill>
                <a:srgbClr val="101828"/>
              </a:solidFill>
              <a:cs typeface="Arial"/>
            </a:endParaRPr>
          </a:p>
          <a:p>
            <a:pPr>
              <a:defRPr sz="1800" b="1">
                <a:solidFill>
                  <a:srgbClr val="101828"/>
                </a:solidFill>
              </a:defRPr>
            </a:pPr>
            <a:r>
              <a:rPr lang="en-GB" b="1" dirty="0">
                <a:solidFill>
                  <a:srgbClr val="101828"/>
                </a:solidFill>
                <a:latin typeface="Arial"/>
                <a:cs typeface="Arial"/>
              </a:rPr>
              <a:t>
</a:t>
            </a:r>
            <a:r>
              <a:rPr lang="en-GB" b="1">
                <a:solidFill>
                  <a:srgbClr val="101828"/>
                </a:solidFill>
                <a:latin typeface="Arial"/>
                <a:cs typeface="Arial"/>
              </a:rPr>
              <a:t>Write a short paragraph for the public that:</a:t>
            </a:r>
            <a:r>
              <a:rPr lang="en-GB" b="1" dirty="0">
                <a:solidFill>
                  <a:srgbClr val="101828"/>
                </a:solidFill>
                <a:latin typeface="Arial"/>
                <a:cs typeface="Arial"/>
              </a:rPr>
              <a:t>
- Makes a relevant claim.
- Shows its evidence base.
- Explains its practical meaning.
- Includes one in-text citation.
Use the worksheet provided.</a:t>
            </a:r>
            <a:endParaRPr lang="en-GB">
              <a:cs typeface="Arial"/>
            </a:endParaRPr>
          </a:p>
          <a:p>
            <a:pPr>
              <a:defRPr sz="1800" b="1">
                <a:solidFill>
                  <a:srgbClr val="101828"/>
                </a:solidFill>
              </a:defRPr>
            </a:pPr>
            <a:endParaRPr lang="en-GB" b="1" dirty="0">
              <a:solidFill>
                <a:srgbClr val="101828"/>
              </a:solidFill>
            </a:endParaRPr>
          </a:p>
          <a:p>
            <a:pPr>
              <a:defRPr sz="1800" b="1">
                <a:solidFill>
                  <a:srgbClr val="101828"/>
                </a:solidFill>
              </a:defRPr>
            </a:pPr>
            <a:endParaRPr lang="en-GB" b="1" dirty="0">
              <a:solidFill>
                <a:srgbClr val="101828"/>
              </a:solidFill>
            </a:endParaRPr>
          </a:p>
          <a:p>
            <a:pPr>
              <a:defRPr sz="1800" b="1">
                <a:solidFill>
                  <a:srgbClr val="101828"/>
                </a:solidFill>
              </a:defRPr>
            </a:pPr>
            <a:endParaRPr lang="en-GB" b="1" dirty="0">
              <a:solidFill>
                <a:srgbClr val="101828"/>
              </a:solidFill>
            </a:endParaRPr>
          </a:p>
          <a:p>
            <a:pPr>
              <a:defRPr sz="1800" b="1">
                <a:solidFill>
                  <a:srgbClr val="101828"/>
                </a:solidFill>
              </a:defRPr>
            </a:pPr>
            <a:endParaRPr lang="en-GB" b="1" dirty="0">
              <a:solidFill>
                <a:srgbClr val="101828"/>
              </a:solidFill>
            </a:endParaRPr>
          </a:p>
          <a:p>
            <a:pPr marL="285750" indent="-285750">
              <a:buFont typeface="Arial" panose="020B0604020202020204" pitchFamily="34" charset="0"/>
              <a:buChar char="•"/>
              <a:defRPr sz="1800" b="1">
                <a:solidFill>
                  <a:srgbClr val="101828"/>
                </a:solidFill>
              </a:defRPr>
            </a:pPr>
            <a:endParaRPr lang="en-GB" b="1" dirty="0">
              <a:solidFill>
                <a:srgbClr val="101828"/>
              </a:solidFill>
            </a:endParaRPr>
          </a:p>
          <a:p>
            <a:pPr marL="285750" indent="-285750">
              <a:buFont typeface="Arial" panose="020B0604020202020204" pitchFamily="34" charset="0"/>
              <a:buChar char="•"/>
              <a:defRPr sz="1800" b="1">
                <a:solidFill>
                  <a:srgbClr val="101828"/>
                </a:solidFill>
              </a:defRPr>
            </a:pPr>
            <a:endParaRPr lang="en-GB" b="1" dirty="0">
              <a:solidFill>
                <a:srgbClr val="101828"/>
              </a:solidFill>
            </a:endParaRPr>
          </a:p>
          <a:p>
            <a:pPr marL="285750" indent="-285750">
              <a:buFont typeface="Arial" panose="020B0604020202020204" pitchFamily="34" charset="0"/>
              <a:buChar char="•"/>
              <a:defRPr sz="1800" b="1">
                <a:solidFill>
                  <a:srgbClr val="101828"/>
                </a:solidFill>
              </a:defRPr>
            </a:pPr>
            <a:endParaRPr lang="en-GB" b="1" dirty="0">
              <a:solidFill>
                <a:srgbClr val="101828"/>
              </a:solidFill>
            </a:endParaRPr>
          </a:p>
          <a:p>
            <a:pPr>
              <a:defRPr sz="1800" b="1">
                <a:solidFill>
                  <a:srgbClr val="101828"/>
                </a:solidFill>
              </a:defRPr>
            </a:pPr>
            <a:endParaRPr lang="en-GB" b="1" dirty="0">
              <a:solidFill>
                <a:srgbClr val="101828"/>
              </a:solidFill>
            </a:endParaRPr>
          </a:p>
          <a:p>
            <a:pPr>
              <a:defRPr sz="1800" b="1">
                <a:solidFill>
                  <a:srgbClr val="101828"/>
                </a:solidFill>
              </a:defRPr>
            </a:pPr>
            <a:endParaRPr lang="en-GB" b="1" dirty="0">
              <a:solidFill>
                <a:srgbClr val="101828"/>
              </a:solidFill>
            </a:endParaRPr>
          </a:p>
          <a:p>
            <a:pPr>
              <a:defRPr sz="1800" b="1">
                <a:solidFill>
                  <a:srgbClr val="101828"/>
                </a:solidFill>
              </a:defRPr>
            </a:pPr>
            <a:endParaRPr lang="en-GB" b="1" dirty="0">
              <a:solidFill>
                <a:srgbClr val="101828"/>
              </a:solidFill>
            </a:endParaRPr>
          </a:p>
          <a:p>
            <a:pPr>
              <a:defRPr sz="1800" b="1">
                <a:solidFill>
                  <a:srgbClr val="101828"/>
                </a:solidFill>
              </a:defRPr>
            </a:pPr>
            <a:endParaRPr lang="en-GB" b="1" dirty="0">
              <a:solidFill>
                <a:srgbClr val="101828"/>
              </a:solidFill>
            </a:endParaRPr>
          </a:p>
          <a:p>
            <a:pPr>
              <a:defRPr sz="1800" b="1">
                <a:solidFill>
                  <a:srgbClr val="101828"/>
                </a:solidFill>
              </a:defRPr>
            </a:pPr>
            <a:endParaRPr lang="en-GB" b="1" dirty="0">
              <a:solidFill>
                <a:srgbClr val="101828"/>
              </a:solidFill>
            </a:endParaRPr>
          </a:p>
          <a:p>
            <a:pPr algn="ctr">
              <a:defRPr sz="1800" b="1">
                <a:solidFill>
                  <a:srgbClr val="101828"/>
                </a:solidFill>
              </a:defRPr>
            </a:pPr>
            <a:endParaRPr lang="en-GB" b="1" dirty="0">
              <a:solidFill>
                <a:srgbClr val="101828"/>
              </a:solidFill>
            </a:endParaRPr>
          </a:p>
          <a:p>
            <a:pPr>
              <a:defRPr sz="1800" b="1">
                <a:solidFill>
                  <a:srgbClr val="101828"/>
                </a:solidFill>
              </a:defRPr>
            </a:pPr>
            <a:endParaRPr lang="en-GB" b="1" dirty="0">
              <a:solidFill>
                <a:srgbClr val="101828"/>
              </a:solidFill>
            </a:endParaRPr>
          </a:p>
          <a:p>
            <a:pPr>
              <a:defRPr sz="1800" b="1">
                <a:solidFill>
                  <a:srgbClr val="101828"/>
                </a:solidFill>
              </a:defRPr>
            </a:pPr>
            <a:endParaRPr lang="en-GB" b="1" dirty="0">
              <a:solidFill>
                <a:srgbClr val="101828"/>
              </a:solidFill>
            </a:endParaRPr>
          </a:p>
          <a:p>
            <a:pPr>
              <a:defRPr sz="1800" b="1">
                <a:solidFill>
                  <a:srgbClr val="101828"/>
                </a:solidFill>
              </a:defRPr>
            </a:pPr>
            <a:endParaRPr lang="en-GB" b="1" dirty="0">
              <a:solidFill>
                <a:srgbClr val="101828"/>
              </a:solidFill>
            </a:endParaRPr>
          </a:p>
          <a:p>
            <a:pPr>
              <a:defRPr sz="1800" b="1">
                <a:solidFill>
                  <a:srgbClr val="101828"/>
                </a:solidFill>
              </a:defRPr>
            </a:pPr>
            <a:endParaRPr lang="en-GB" b="1" dirty="0">
              <a:solidFill>
                <a:srgbClr val="101828"/>
              </a:solidFill>
            </a:endParaRPr>
          </a:p>
          <a:p>
            <a:pPr>
              <a:defRPr sz="1800" b="1">
                <a:solidFill>
                  <a:srgbClr val="101828"/>
                </a:solidFill>
              </a:defRPr>
            </a:pPr>
            <a:endParaRPr lang="en-GB" b="1" dirty="0">
              <a:solidFill>
                <a:srgbClr val="101828"/>
              </a:solidFill>
            </a:endParaRPr>
          </a:p>
        </p:txBody>
      </p:sp>
      <p:sp>
        <p:nvSpPr>
          <p:cNvPr id="6" name="TextBox 5">
            <a:extLst>
              <a:ext uri="{FF2B5EF4-FFF2-40B4-BE49-F238E27FC236}">
                <a16:creationId xmlns:a16="http://schemas.microsoft.com/office/drawing/2014/main" id="{A871AD66-E0D7-C2C6-3C17-010D2F8767E3}"/>
              </a:ext>
            </a:extLst>
          </p:cNvPr>
          <p:cNvSpPr txBox="1"/>
          <p:nvPr/>
        </p:nvSpPr>
        <p:spPr>
          <a:xfrm>
            <a:off x="5455920" y="557784"/>
            <a:ext cx="4984057" cy="769441"/>
          </a:xfrm>
          <a:prstGeom prst="rect">
            <a:avLst/>
          </a:prstGeom>
          <a:noFill/>
        </p:spPr>
        <p:txBody>
          <a:bodyPr wrap="none" rtlCol="0">
            <a:spAutoFit/>
          </a:bodyPr>
          <a:lstStyle/>
          <a:p>
            <a:r>
              <a:rPr lang="en-GB" sz="4400" dirty="0"/>
              <a:t>Group work activity</a:t>
            </a:r>
          </a:p>
        </p:txBody>
      </p:sp>
    </p:spTree>
    <p:extLst>
      <p:ext uri="{BB962C8B-B14F-4D97-AF65-F5344CB8AC3E}">
        <p14:creationId xmlns:p14="http://schemas.microsoft.com/office/powerpoint/2010/main" val="14881693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A9DF6CDE-445A-5FEE-2DE2-C30B49BD632F}"/>
              </a:ext>
            </a:extLst>
          </p:cNvPr>
          <p:cNvSpPr>
            <a:spLocks noGrp="1"/>
          </p:cNvSpPr>
          <p:nvPr>
            <p:ph type="title"/>
          </p:nvPr>
        </p:nvSpPr>
        <p:spPr>
          <a:xfrm>
            <a:off x="1824182" y="280987"/>
            <a:ext cx="9342582" cy="1189038"/>
          </a:xfrm>
        </p:spPr>
        <p:txBody>
          <a:bodyPr anchor="t">
            <a:normAutofit/>
          </a:bodyPr>
          <a:lstStyle/>
          <a:p>
            <a:r>
              <a:rPr lang="en-GB" sz="4400" dirty="0"/>
              <a:t>Which source would you trust?</a:t>
            </a:r>
          </a:p>
        </p:txBody>
      </p:sp>
      <p:sp>
        <p:nvSpPr>
          <p:cNvPr id="10" name="Rectangle 9">
            <a:extLst>
              <a:ext uri="{FF2B5EF4-FFF2-40B4-BE49-F238E27FC236}">
                <a16:creationId xmlns:a16="http://schemas.microsoft.com/office/drawing/2014/main" id="{DC2956E2-8C9E-D027-FF43-998AB0C13902}"/>
              </a:ext>
            </a:extLst>
          </p:cNvPr>
          <p:cNvSpPr>
            <a:spLocks noGrp="1"/>
          </p:cNvSpPr>
          <p:nvPr/>
        </p:nvSpPr>
        <p:spPr>
          <a:xfrm>
            <a:off x="685800" y="1295400"/>
            <a:ext cx="10820400" cy="19050"/>
          </a:xfrm>
          <a:prstGeom prst="rect">
            <a:avLst/>
          </a:prstGeom>
          <a:solidFill>
            <a:srgbClr val="D0D5DD"/>
          </a:solidFill>
          <a:ln w="0">
            <a:noFill/>
            <a:prstDash val="solid"/>
          </a:ln>
        </p:spPr>
        <p:txBody>
          <a:bodyPr/>
          <a:lstStyle/>
          <a:p>
            <a:endParaRPr lang="en-GB" sz="2000"/>
          </a:p>
        </p:txBody>
      </p:sp>
      <p:sp>
        <p:nvSpPr>
          <p:cNvPr id="12" name="Rectangle 11">
            <a:extLst>
              <a:ext uri="{FF2B5EF4-FFF2-40B4-BE49-F238E27FC236}">
                <a16:creationId xmlns:a16="http://schemas.microsoft.com/office/drawing/2014/main" id="{581DDD8C-870A-E1CB-604E-91FB7B55F6B1}"/>
              </a:ext>
            </a:extLst>
          </p:cNvPr>
          <p:cNvSpPr>
            <a:spLocks noGrp="1"/>
          </p:cNvSpPr>
          <p:nvPr/>
        </p:nvSpPr>
        <p:spPr>
          <a:xfrm>
            <a:off x="11049000" y="6429375"/>
            <a:ext cx="457200" cy="190500"/>
          </a:xfrm>
          <a:prstGeom prst="rect">
            <a:avLst/>
          </a:prstGeom>
          <a:noFill/>
          <a:ln w="0">
            <a:noFill/>
            <a:prstDash val="solid"/>
          </a:ln>
        </p:spPr>
        <p:txBody>
          <a:bodyPr anchor="ctr"/>
          <a:lstStyle/>
          <a:p>
            <a:pPr algn="r">
              <a:defRPr sz="900" b="1">
                <a:solidFill>
                  <a:srgbClr val="475467"/>
                </a:solidFill>
              </a:defRPr>
            </a:pPr>
            <a:r>
              <a:rPr sz="1000" b="1">
                <a:solidFill>
                  <a:srgbClr val="475467"/>
                </a:solidFill>
              </a:rPr>
              <a:t>18</a:t>
            </a:r>
          </a:p>
        </p:txBody>
      </p:sp>
      <p:sp>
        <p:nvSpPr>
          <p:cNvPr id="14" name="Rectangle 13">
            <a:extLst>
              <a:ext uri="{FF2B5EF4-FFF2-40B4-BE49-F238E27FC236}">
                <a16:creationId xmlns:a16="http://schemas.microsoft.com/office/drawing/2014/main" id="{2B75D0C9-1440-D218-AB4C-3CC112695C40}"/>
              </a:ext>
            </a:extLst>
          </p:cNvPr>
          <p:cNvSpPr>
            <a:spLocks noGrp="1"/>
          </p:cNvSpPr>
          <p:nvPr/>
        </p:nvSpPr>
        <p:spPr>
          <a:xfrm>
            <a:off x="666750" y="1657350"/>
            <a:ext cx="3429000" cy="3810000"/>
          </a:xfrm>
          <a:prstGeom prst="rect">
            <a:avLst/>
          </a:prstGeom>
          <a:solidFill>
            <a:srgbClr val="F2F4F7"/>
          </a:solidFill>
          <a:ln w="0">
            <a:noFill/>
            <a:prstDash val="solid"/>
          </a:ln>
        </p:spPr>
        <p:txBody>
          <a:bodyPr/>
          <a:lstStyle/>
          <a:p>
            <a:endParaRPr lang="en-GB" sz="2000"/>
          </a:p>
        </p:txBody>
      </p:sp>
      <p:sp>
        <p:nvSpPr>
          <p:cNvPr id="16" name="Rectangle 15">
            <a:extLst>
              <a:ext uri="{FF2B5EF4-FFF2-40B4-BE49-F238E27FC236}">
                <a16:creationId xmlns:a16="http://schemas.microsoft.com/office/drawing/2014/main" id="{B6495D04-C598-31BE-CF0F-DEBE33216470}"/>
              </a:ext>
            </a:extLst>
          </p:cNvPr>
          <p:cNvSpPr>
            <a:spLocks noGrp="1"/>
          </p:cNvSpPr>
          <p:nvPr/>
        </p:nvSpPr>
        <p:spPr>
          <a:xfrm>
            <a:off x="666750" y="1657350"/>
            <a:ext cx="3429000" cy="85725"/>
          </a:xfrm>
          <a:prstGeom prst="rect">
            <a:avLst/>
          </a:prstGeom>
          <a:solidFill>
            <a:srgbClr val="D92D20"/>
          </a:solidFill>
          <a:ln w="0">
            <a:noFill/>
            <a:prstDash val="solid"/>
          </a:ln>
        </p:spPr>
        <p:txBody>
          <a:bodyPr/>
          <a:lstStyle/>
          <a:p>
            <a:endParaRPr lang="en-GB" sz="2000"/>
          </a:p>
        </p:txBody>
      </p:sp>
      <p:sp>
        <p:nvSpPr>
          <p:cNvPr id="18" name="Rectangle 17">
            <a:extLst>
              <a:ext uri="{FF2B5EF4-FFF2-40B4-BE49-F238E27FC236}">
                <a16:creationId xmlns:a16="http://schemas.microsoft.com/office/drawing/2014/main" id="{6B00A0A7-151D-84D5-F2B8-46FDDE398053}"/>
              </a:ext>
            </a:extLst>
          </p:cNvPr>
          <p:cNvSpPr>
            <a:spLocks noGrp="1"/>
          </p:cNvSpPr>
          <p:nvPr/>
        </p:nvSpPr>
        <p:spPr>
          <a:xfrm>
            <a:off x="895350" y="1924050"/>
            <a:ext cx="2971800" cy="514350"/>
          </a:xfrm>
          <a:prstGeom prst="rect">
            <a:avLst/>
          </a:prstGeom>
          <a:noFill/>
          <a:ln w="0">
            <a:noFill/>
            <a:prstDash val="solid"/>
          </a:ln>
        </p:spPr>
        <p:txBody>
          <a:bodyPr anchor="ctr"/>
          <a:lstStyle/>
          <a:p>
            <a:pPr algn="l">
              <a:defRPr sz="1500" b="1">
                <a:solidFill>
                  <a:srgbClr val="D92D20"/>
                </a:solidFill>
              </a:defRPr>
            </a:pPr>
            <a:r>
              <a:rPr sz="1600" b="1" dirty="0">
                <a:solidFill>
                  <a:srgbClr val="D92D20"/>
                </a:solidFill>
              </a:rPr>
              <a:t>SOURCE A • SOCIAL POST</a:t>
            </a:r>
          </a:p>
        </p:txBody>
      </p:sp>
      <p:sp>
        <p:nvSpPr>
          <p:cNvPr id="20" name="Rectangle 19">
            <a:extLst>
              <a:ext uri="{FF2B5EF4-FFF2-40B4-BE49-F238E27FC236}">
                <a16:creationId xmlns:a16="http://schemas.microsoft.com/office/drawing/2014/main" id="{9C668E61-77F4-3668-684F-88C1575F088E}"/>
              </a:ext>
            </a:extLst>
          </p:cNvPr>
          <p:cNvSpPr>
            <a:spLocks noGrp="1"/>
          </p:cNvSpPr>
          <p:nvPr/>
        </p:nvSpPr>
        <p:spPr>
          <a:xfrm>
            <a:off x="895350" y="2609850"/>
            <a:ext cx="2971800" cy="2400300"/>
          </a:xfrm>
          <a:prstGeom prst="rect">
            <a:avLst/>
          </a:prstGeom>
          <a:noFill/>
          <a:ln w="0">
            <a:noFill/>
            <a:prstDash val="solid"/>
          </a:ln>
        </p:spPr>
        <p:txBody>
          <a:bodyPr lIns="91440" tIns="45720" rIns="91440" bIns="45720" anchor="ctr"/>
          <a:lstStyle/>
          <a:p>
            <a:pPr algn="l">
              <a:defRPr sz="1500" b="0">
                <a:solidFill>
                  <a:srgbClr val="101828"/>
                </a:solidFill>
              </a:defRPr>
            </a:pPr>
            <a:r>
              <a:rPr sz="1600" b="0" dirty="0">
                <a:solidFill>
                  <a:srgbClr val="101828"/>
                </a:solidFill>
                <a:latin typeface="Arial"/>
                <a:cs typeface="Arial"/>
              </a:rPr>
              <a:t>
</a:t>
            </a:r>
            <a:r>
              <a:rPr sz="1600" b="0">
                <a:solidFill>
                  <a:srgbClr val="101828"/>
                </a:solidFill>
                <a:latin typeface="Arial"/>
                <a:cs typeface="Arial"/>
              </a:rPr>
              <a:t>“Water puts out every cooking fire. Try it!”</a:t>
            </a:r>
            <a:r>
              <a:rPr sz="1600" b="0" dirty="0">
                <a:solidFill>
                  <a:srgbClr val="101828"/>
                </a:solidFill>
                <a:latin typeface="Arial"/>
                <a:cs typeface="Arial"/>
              </a:rPr>
              <a:t>
No author credentials; links to a shop selling kitchen products.</a:t>
            </a:r>
          </a:p>
          <a:p>
            <a:endParaRPr sz="1600" b="0" dirty="0">
              <a:solidFill>
                <a:srgbClr val="101828"/>
              </a:solidFill>
            </a:endParaRPr>
          </a:p>
          <a:p>
            <a:pPr algn="l">
              <a:defRPr sz="1500" b="0">
                <a:solidFill>
                  <a:srgbClr val="101828"/>
                </a:solidFill>
              </a:defRPr>
            </a:pPr>
            <a:endParaRPr sz="1600" b="0" dirty="0">
              <a:solidFill>
                <a:srgbClr val="101828"/>
              </a:solidFill>
            </a:endParaRPr>
          </a:p>
          <a:p>
            <a:endParaRPr sz="1600" b="0" dirty="0">
              <a:solidFill>
                <a:srgbClr val="101828"/>
              </a:solidFill>
            </a:endParaRPr>
          </a:p>
          <a:p>
            <a:pPr algn="l">
              <a:defRPr sz="1500" b="0">
                <a:solidFill>
                  <a:srgbClr val="101828"/>
                </a:solidFill>
              </a:defRPr>
            </a:pPr>
            <a:endParaRPr sz="1600" b="0" dirty="0">
              <a:solidFill>
                <a:srgbClr val="101828"/>
              </a:solidFill>
            </a:endParaRPr>
          </a:p>
        </p:txBody>
      </p:sp>
      <p:sp>
        <p:nvSpPr>
          <p:cNvPr id="22" name="Rectangle 21">
            <a:extLst>
              <a:ext uri="{FF2B5EF4-FFF2-40B4-BE49-F238E27FC236}">
                <a16:creationId xmlns:a16="http://schemas.microsoft.com/office/drawing/2014/main" id="{E4FF7955-3BC2-BE21-069C-30907F57F22E}"/>
              </a:ext>
            </a:extLst>
          </p:cNvPr>
          <p:cNvSpPr>
            <a:spLocks noGrp="1"/>
          </p:cNvSpPr>
          <p:nvPr/>
        </p:nvSpPr>
        <p:spPr>
          <a:xfrm>
            <a:off x="4238625" y="1657350"/>
            <a:ext cx="3429000" cy="3810000"/>
          </a:xfrm>
          <a:prstGeom prst="rect">
            <a:avLst/>
          </a:prstGeom>
          <a:solidFill>
            <a:srgbClr val="F2F4F7"/>
          </a:solidFill>
          <a:ln w="0">
            <a:noFill/>
            <a:prstDash val="solid"/>
          </a:ln>
        </p:spPr>
        <p:txBody>
          <a:bodyPr/>
          <a:lstStyle/>
          <a:p>
            <a:endParaRPr lang="en-GB" sz="2000"/>
          </a:p>
        </p:txBody>
      </p:sp>
      <p:sp>
        <p:nvSpPr>
          <p:cNvPr id="24" name="Rectangle 23">
            <a:extLst>
              <a:ext uri="{FF2B5EF4-FFF2-40B4-BE49-F238E27FC236}">
                <a16:creationId xmlns:a16="http://schemas.microsoft.com/office/drawing/2014/main" id="{5D199FB9-C3F5-D383-7E04-2CA35201A28A}"/>
              </a:ext>
            </a:extLst>
          </p:cNvPr>
          <p:cNvSpPr>
            <a:spLocks noGrp="1"/>
          </p:cNvSpPr>
          <p:nvPr/>
        </p:nvSpPr>
        <p:spPr>
          <a:xfrm>
            <a:off x="4238625" y="1647825"/>
            <a:ext cx="3429000" cy="85725"/>
          </a:xfrm>
          <a:prstGeom prst="rect">
            <a:avLst/>
          </a:prstGeom>
          <a:solidFill>
            <a:srgbClr val="0E9384"/>
          </a:solidFill>
          <a:ln w="0">
            <a:noFill/>
            <a:prstDash val="solid"/>
          </a:ln>
        </p:spPr>
        <p:txBody>
          <a:bodyPr/>
          <a:lstStyle/>
          <a:p>
            <a:endParaRPr lang="en-GB" sz="2000"/>
          </a:p>
        </p:txBody>
      </p:sp>
      <p:sp>
        <p:nvSpPr>
          <p:cNvPr id="26" name="Rectangle 25">
            <a:extLst>
              <a:ext uri="{FF2B5EF4-FFF2-40B4-BE49-F238E27FC236}">
                <a16:creationId xmlns:a16="http://schemas.microsoft.com/office/drawing/2014/main" id="{43B63FB2-D242-AE79-8DE7-7A1285CA4B7C}"/>
              </a:ext>
            </a:extLst>
          </p:cNvPr>
          <p:cNvSpPr>
            <a:spLocks noGrp="1"/>
          </p:cNvSpPr>
          <p:nvPr/>
        </p:nvSpPr>
        <p:spPr>
          <a:xfrm>
            <a:off x="4467225" y="1924050"/>
            <a:ext cx="2971800" cy="514350"/>
          </a:xfrm>
          <a:prstGeom prst="rect">
            <a:avLst/>
          </a:prstGeom>
          <a:noFill/>
          <a:ln w="0">
            <a:noFill/>
            <a:prstDash val="solid"/>
          </a:ln>
        </p:spPr>
        <p:txBody>
          <a:bodyPr anchor="ctr"/>
          <a:lstStyle/>
          <a:p>
            <a:pPr algn="l">
              <a:defRPr sz="1500" b="1">
                <a:solidFill>
                  <a:srgbClr val="0E9384"/>
                </a:solidFill>
              </a:defRPr>
            </a:pPr>
            <a:r>
              <a:rPr sz="1600" b="1">
                <a:solidFill>
                  <a:srgbClr val="0E9384"/>
                </a:solidFill>
              </a:rPr>
              <a:t>SOURCE B • OFFICIAL FIRE SERVICE GUIDANCE</a:t>
            </a:r>
          </a:p>
        </p:txBody>
      </p:sp>
      <p:sp>
        <p:nvSpPr>
          <p:cNvPr id="28" name="Rectangle 27">
            <a:extLst>
              <a:ext uri="{FF2B5EF4-FFF2-40B4-BE49-F238E27FC236}">
                <a16:creationId xmlns:a16="http://schemas.microsoft.com/office/drawing/2014/main" id="{F9E1DA0E-F06D-EF46-1D6A-23ECF5F6A42C}"/>
              </a:ext>
            </a:extLst>
          </p:cNvPr>
          <p:cNvSpPr>
            <a:spLocks noGrp="1"/>
          </p:cNvSpPr>
          <p:nvPr/>
        </p:nvSpPr>
        <p:spPr>
          <a:xfrm>
            <a:off x="4467225" y="2609850"/>
            <a:ext cx="2971800" cy="2400300"/>
          </a:xfrm>
          <a:prstGeom prst="rect">
            <a:avLst/>
          </a:prstGeom>
          <a:noFill/>
          <a:ln w="0">
            <a:noFill/>
            <a:prstDash val="solid"/>
          </a:ln>
        </p:spPr>
        <p:txBody>
          <a:bodyPr anchor="ctr"/>
          <a:lstStyle/>
          <a:p>
            <a:pPr algn="l">
              <a:defRPr sz="1500" b="0">
                <a:solidFill>
                  <a:srgbClr val="101828"/>
                </a:solidFill>
              </a:defRPr>
            </a:pPr>
            <a:r>
              <a:rPr sz="1600" b="0">
                <a:solidFill>
                  <a:srgbClr val="101828"/>
                </a:solidFill>
              </a:rPr>
              <a:t>Fire and rescue service: Kitchen fire safety
Official advice to avoid using water on burning oil; explains safer prevention and response. Check the page date and service jurisdiction.</a:t>
            </a:r>
          </a:p>
          <a:p>
            <a:endParaRPr sz="1600" b="0">
              <a:solidFill>
                <a:srgbClr val="101828"/>
              </a:solidFill>
            </a:endParaRPr>
          </a:p>
          <a:p>
            <a:pPr algn="l">
              <a:defRPr sz="1500" b="0">
                <a:solidFill>
                  <a:srgbClr val="101828"/>
                </a:solidFill>
              </a:defRPr>
            </a:pPr>
            <a:endParaRPr sz="1600" b="0">
              <a:solidFill>
                <a:srgbClr val="101828"/>
              </a:solidFill>
            </a:endParaRPr>
          </a:p>
        </p:txBody>
      </p:sp>
      <p:sp>
        <p:nvSpPr>
          <p:cNvPr id="30" name="Rectangle 29">
            <a:extLst>
              <a:ext uri="{FF2B5EF4-FFF2-40B4-BE49-F238E27FC236}">
                <a16:creationId xmlns:a16="http://schemas.microsoft.com/office/drawing/2014/main" id="{A042A89A-0580-DFD1-216B-6E7B8C0D8BCB}"/>
              </a:ext>
            </a:extLst>
          </p:cNvPr>
          <p:cNvSpPr>
            <a:spLocks noGrp="1"/>
          </p:cNvSpPr>
          <p:nvPr/>
        </p:nvSpPr>
        <p:spPr>
          <a:xfrm>
            <a:off x="7810500" y="1657350"/>
            <a:ext cx="3429000" cy="3810000"/>
          </a:xfrm>
          <a:prstGeom prst="rect">
            <a:avLst/>
          </a:prstGeom>
          <a:solidFill>
            <a:srgbClr val="F2F4F7"/>
          </a:solidFill>
          <a:ln w="0">
            <a:noFill/>
            <a:prstDash val="solid"/>
          </a:ln>
        </p:spPr>
        <p:txBody>
          <a:bodyPr/>
          <a:lstStyle/>
          <a:p>
            <a:endParaRPr lang="en-GB" sz="2000"/>
          </a:p>
        </p:txBody>
      </p:sp>
      <p:sp>
        <p:nvSpPr>
          <p:cNvPr id="32" name="Rectangle 31">
            <a:extLst>
              <a:ext uri="{FF2B5EF4-FFF2-40B4-BE49-F238E27FC236}">
                <a16:creationId xmlns:a16="http://schemas.microsoft.com/office/drawing/2014/main" id="{928A1371-A9F6-1993-F38E-0A63B1827A75}"/>
              </a:ext>
            </a:extLst>
          </p:cNvPr>
          <p:cNvSpPr>
            <a:spLocks noGrp="1"/>
          </p:cNvSpPr>
          <p:nvPr/>
        </p:nvSpPr>
        <p:spPr>
          <a:xfrm>
            <a:off x="7810500" y="1657350"/>
            <a:ext cx="3429000" cy="85725"/>
          </a:xfrm>
          <a:prstGeom prst="rect">
            <a:avLst/>
          </a:prstGeom>
          <a:solidFill>
            <a:srgbClr val="F79009"/>
          </a:solidFill>
          <a:ln w="0">
            <a:noFill/>
            <a:prstDash val="solid"/>
          </a:ln>
        </p:spPr>
        <p:txBody>
          <a:bodyPr/>
          <a:lstStyle/>
          <a:p>
            <a:endParaRPr lang="en-GB" sz="2000"/>
          </a:p>
        </p:txBody>
      </p:sp>
      <p:sp>
        <p:nvSpPr>
          <p:cNvPr id="34" name="Rectangle 33">
            <a:extLst>
              <a:ext uri="{FF2B5EF4-FFF2-40B4-BE49-F238E27FC236}">
                <a16:creationId xmlns:a16="http://schemas.microsoft.com/office/drawing/2014/main" id="{4D7ECB48-0989-13D0-8FF8-4F625062D4D3}"/>
              </a:ext>
            </a:extLst>
          </p:cNvPr>
          <p:cNvSpPr>
            <a:spLocks noGrp="1"/>
          </p:cNvSpPr>
          <p:nvPr/>
        </p:nvSpPr>
        <p:spPr>
          <a:xfrm>
            <a:off x="8039100" y="1924050"/>
            <a:ext cx="2971800" cy="514350"/>
          </a:xfrm>
          <a:prstGeom prst="rect">
            <a:avLst/>
          </a:prstGeom>
          <a:noFill/>
          <a:ln w="0">
            <a:noFill/>
            <a:prstDash val="solid"/>
          </a:ln>
        </p:spPr>
        <p:txBody>
          <a:bodyPr anchor="ctr"/>
          <a:lstStyle/>
          <a:p>
            <a:pPr algn="l">
              <a:defRPr sz="1500" b="1">
                <a:solidFill>
                  <a:srgbClr val="F79009"/>
                </a:solidFill>
              </a:defRPr>
            </a:pPr>
            <a:r>
              <a:rPr sz="1600" b="1">
                <a:solidFill>
                  <a:srgbClr val="F79009"/>
                </a:solidFill>
              </a:rPr>
              <a:t>SOURCE C • PERSONAL BLOG</a:t>
            </a:r>
          </a:p>
        </p:txBody>
      </p:sp>
      <p:sp>
        <p:nvSpPr>
          <p:cNvPr id="36" name="Rectangle 35">
            <a:extLst>
              <a:ext uri="{FF2B5EF4-FFF2-40B4-BE49-F238E27FC236}">
                <a16:creationId xmlns:a16="http://schemas.microsoft.com/office/drawing/2014/main" id="{860A96CB-3A7A-78DA-F472-741DCC103C56}"/>
              </a:ext>
            </a:extLst>
          </p:cNvPr>
          <p:cNvSpPr>
            <a:spLocks noGrp="1"/>
          </p:cNvSpPr>
          <p:nvPr/>
        </p:nvSpPr>
        <p:spPr>
          <a:xfrm>
            <a:off x="8039100" y="2609850"/>
            <a:ext cx="2971800" cy="2400300"/>
          </a:xfrm>
          <a:prstGeom prst="rect">
            <a:avLst/>
          </a:prstGeom>
          <a:noFill/>
          <a:ln w="0">
            <a:noFill/>
            <a:prstDash val="solid"/>
          </a:ln>
        </p:spPr>
        <p:txBody>
          <a:bodyPr anchor="ctr"/>
          <a:lstStyle/>
          <a:p>
            <a:pPr algn="l">
              <a:defRPr sz="1500" b="0">
                <a:solidFill>
                  <a:srgbClr val="101828"/>
                </a:solidFill>
              </a:defRPr>
            </a:pPr>
            <a:r>
              <a:rPr sz="1600" b="0">
                <a:solidFill>
                  <a:srgbClr val="101828"/>
                </a:solidFill>
              </a:rPr>
              <a:t>“What happened when my chip pan caught fire”
A detailed first-person account from 2021. No references; the writer describes their own experience.</a:t>
            </a:r>
          </a:p>
          <a:p>
            <a:endParaRPr sz="1600" b="0">
              <a:solidFill>
                <a:srgbClr val="101828"/>
              </a:solidFill>
            </a:endParaRPr>
          </a:p>
          <a:p>
            <a:pPr algn="l">
              <a:defRPr sz="1500" b="0">
                <a:solidFill>
                  <a:srgbClr val="101828"/>
                </a:solidFill>
              </a:defRPr>
            </a:pPr>
            <a:endParaRPr sz="1600" b="0">
              <a:solidFill>
                <a:srgbClr val="101828"/>
              </a:solidFill>
            </a:endParaRPr>
          </a:p>
        </p:txBody>
      </p:sp>
    </p:spTree>
    <p:extLst>
      <p:ext uri="{BB962C8B-B14F-4D97-AF65-F5344CB8AC3E}">
        <p14:creationId xmlns:p14="http://schemas.microsoft.com/office/powerpoint/2010/main" val="130727705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8C64195-6F81-5586-0E18-E67A06A0E2CE}"/>
            </a:ext>
          </a:extLst>
        </p:cNvPr>
        <p:cNvGrpSpPr/>
        <p:nvPr/>
      </p:nvGrpSpPr>
      <p:grpSpPr>
        <a:xfrm>
          <a:off x="0" y="0"/>
          <a:ext cx="0" cy="0"/>
          <a:chOff x="0" y="0"/>
          <a:chExt cx="0" cy="0"/>
        </a:xfrm>
      </p:grpSpPr>
      <p:sp>
        <p:nvSpPr>
          <p:cNvPr id="67" name="Rectangle 66">
            <a:extLst>
              <a:ext uri="{FF2B5EF4-FFF2-40B4-BE49-F238E27FC236}">
                <a16:creationId xmlns:a16="http://schemas.microsoft.com/office/drawing/2014/main" id="{99936509-4FA2-525A-34AA-674891669F4E}"/>
              </a:ext>
            </a:extLst>
          </p:cNvPr>
          <p:cNvSpPr>
            <a:spLocks noGrp="1"/>
          </p:cNvSpPr>
          <p:nvPr/>
        </p:nvSpPr>
        <p:spPr>
          <a:xfrm>
            <a:off x="11049000" y="6429375"/>
            <a:ext cx="457200" cy="190500"/>
          </a:xfrm>
          <a:prstGeom prst="rect">
            <a:avLst/>
          </a:prstGeom>
          <a:noFill/>
          <a:ln w="0">
            <a:noFill/>
            <a:prstDash val="solid"/>
          </a:ln>
        </p:spPr>
        <p:txBody>
          <a:bodyPr anchor="ctr"/>
          <a:lstStyle/>
          <a:p>
            <a:pPr algn="r">
              <a:defRPr sz="900" b="1">
                <a:solidFill>
                  <a:srgbClr val="475467"/>
                </a:solidFill>
              </a:defRPr>
            </a:pPr>
            <a:r>
              <a:rPr sz="1000" b="1">
                <a:solidFill>
                  <a:srgbClr val="475467"/>
                </a:solidFill>
              </a:rPr>
              <a:t>15</a:t>
            </a:r>
          </a:p>
        </p:txBody>
      </p:sp>
      <p:sp>
        <p:nvSpPr>
          <p:cNvPr id="3" name="Rectangle 2">
            <a:extLst>
              <a:ext uri="{FF2B5EF4-FFF2-40B4-BE49-F238E27FC236}">
                <a16:creationId xmlns:a16="http://schemas.microsoft.com/office/drawing/2014/main" id="{93296A72-28AA-BDA9-9E70-20FED2FA7E75}"/>
              </a:ext>
            </a:extLst>
          </p:cNvPr>
          <p:cNvSpPr>
            <a:spLocks noGrp="1"/>
          </p:cNvSpPr>
          <p:nvPr/>
        </p:nvSpPr>
        <p:spPr>
          <a:xfrm>
            <a:off x="4476640" y="119253"/>
            <a:ext cx="10820400" cy="552450"/>
          </a:xfrm>
          <a:prstGeom prst="rect">
            <a:avLst/>
          </a:prstGeom>
          <a:noFill/>
          <a:ln w="0">
            <a:noFill/>
            <a:prstDash val="solid"/>
          </a:ln>
        </p:spPr>
        <p:txBody>
          <a:bodyPr anchor="ctr"/>
          <a:lstStyle/>
          <a:p>
            <a:pPr algn="l">
              <a:defRPr sz="2850" b="1">
                <a:solidFill>
                  <a:srgbClr val="101828"/>
                </a:solidFill>
              </a:defRPr>
            </a:pPr>
            <a:r>
              <a:rPr sz="2850" b="1" dirty="0">
                <a:solidFill>
                  <a:srgbClr val="101828"/>
                </a:solidFill>
              </a:rPr>
              <a:t>Record a judgement, not just a score</a:t>
            </a:r>
          </a:p>
        </p:txBody>
      </p:sp>
      <p:graphicFrame>
        <p:nvGraphicFramePr>
          <p:cNvPr id="4" name="Table 3">
            <a:extLst>
              <a:ext uri="{FF2B5EF4-FFF2-40B4-BE49-F238E27FC236}">
                <a16:creationId xmlns:a16="http://schemas.microsoft.com/office/drawing/2014/main" id="{E3658A75-7EE3-1DF0-5C1B-F3AAC546913F}"/>
              </a:ext>
            </a:extLst>
          </p:cNvPr>
          <p:cNvGraphicFramePr>
            <a:graphicFrameLocks noGrp="1"/>
          </p:cNvGraphicFramePr>
          <p:nvPr>
            <p:extLst>
              <p:ext uri="{D42A27DB-BD31-4B8C-83A1-F6EECF244321}">
                <p14:modId xmlns:p14="http://schemas.microsoft.com/office/powerpoint/2010/main" val="1740804806"/>
              </p:ext>
            </p:extLst>
          </p:nvPr>
        </p:nvGraphicFramePr>
        <p:xfrm>
          <a:off x="3926788" y="1059031"/>
          <a:ext cx="8082960" cy="4175139"/>
        </p:xfrm>
        <a:graphic>
          <a:graphicData uri="http://schemas.openxmlformats.org/drawingml/2006/table">
            <a:tbl>
              <a:tblPr firstRow="1" bandRow="1">
                <a:tableStyleId>{5C22544A-7EE6-4342-B048-85BDC9FD1C3A}</a:tableStyleId>
              </a:tblPr>
              <a:tblGrid>
                <a:gridCol w="1347160">
                  <a:extLst>
                    <a:ext uri="{9D8B030D-6E8A-4147-A177-3AD203B41FA5}">
                      <a16:colId xmlns:a16="http://schemas.microsoft.com/office/drawing/2014/main" val="3458811514"/>
                    </a:ext>
                  </a:extLst>
                </a:gridCol>
                <a:gridCol w="1347160">
                  <a:extLst>
                    <a:ext uri="{9D8B030D-6E8A-4147-A177-3AD203B41FA5}">
                      <a16:colId xmlns:a16="http://schemas.microsoft.com/office/drawing/2014/main" val="14363186"/>
                    </a:ext>
                  </a:extLst>
                </a:gridCol>
                <a:gridCol w="1347160">
                  <a:extLst>
                    <a:ext uri="{9D8B030D-6E8A-4147-A177-3AD203B41FA5}">
                      <a16:colId xmlns:a16="http://schemas.microsoft.com/office/drawing/2014/main" val="3685992801"/>
                    </a:ext>
                  </a:extLst>
                </a:gridCol>
                <a:gridCol w="1347160">
                  <a:extLst>
                    <a:ext uri="{9D8B030D-6E8A-4147-A177-3AD203B41FA5}">
                      <a16:colId xmlns:a16="http://schemas.microsoft.com/office/drawing/2014/main" val="3741974506"/>
                    </a:ext>
                  </a:extLst>
                </a:gridCol>
                <a:gridCol w="1347160">
                  <a:extLst>
                    <a:ext uri="{9D8B030D-6E8A-4147-A177-3AD203B41FA5}">
                      <a16:colId xmlns:a16="http://schemas.microsoft.com/office/drawing/2014/main" val="3647489336"/>
                    </a:ext>
                  </a:extLst>
                </a:gridCol>
                <a:gridCol w="1347160">
                  <a:extLst>
                    <a:ext uri="{9D8B030D-6E8A-4147-A177-3AD203B41FA5}">
                      <a16:colId xmlns:a16="http://schemas.microsoft.com/office/drawing/2014/main" val="175710046"/>
                    </a:ext>
                  </a:extLst>
                </a:gridCol>
              </a:tblGrid>
              <a:tr h="458685">
                <a:tc>
                  <a:txBody>
                    <a:bodyPr/>
                    <a:lstStyle/>
                    <a:p>
                      <a:r>
                        <a:rPr lang="en-GB" dirty="0"/>
                        <a:t>Source</a:t>
                      </a:r>
                    </a:p>
                  </a:txBody>
                  <a:tcPr/>
                </a:tc>
                <a:tc>
                  <a:txBody>
                    <a:bodyPr/>
                    <a:lstStyle/>
                    <a:p>
                      <a:r>
                        <a:rPr lang="en-GB" dirty="0"/>
                        <a:t>Currency</a:t>
                      </a:r>
                    </a:p>
                  </a:txBody>
                  <a:tcPr/>
                </a:tc>
                <a:tc>
                  <a:txBody>
                    <a:bodyPr/>
                    <a:lstStyle/>
                    <a:p>
                      <a:r>
                        <a:rPr lang="en-GB" dirty="0"/>
                        <a:t>Relevance</a:t>
                      </a:r>
                    </a:p>
                  </a:txBody>
                  <a:tcPr/>
                </a:tc>
                <a:tc>
                  <a:txBody>
                    <a:bodyPr/>
                    <a:lstStyle/>
                    <a:p>
                      <a:r>
                        <a:rPr lang="en-GB" dirty="0"/>
                        <a:t>Authority</a:t>
                      </a:r>
                    </a:p>
                  </a:txBody>
                  <a:tcPr/>
                </a:tc>
                <a:tc>
                  <a:txBody>
                    <a:bodyPr/>
                    <a:lstStyle/>
                    <a:p>
                      <a:r>
                        <a:rPr lang="en-GB" dirty="0"/>
                        <a:t>Accuracy</a:t>
                      </a:r>
                    </a:p>
                  </a:txBody>
                  <a:tcPr/>
                </a:tc>
                <a:tc>
                  <a:txBody>
                    <a:bodyPr/>
                    <a:lstStyle/>
                    <a:p>
                      <a:r>
                        <a:rPr lang="en-GB" dirty="0"/>
                        <a:t>Purpose</a:t>
                      </a:r>
                    </a:p>
                  </a:txBody>
                  <a:tcPr/>
                </a:tc>
                <a:extLst>
                  <a:ext uri="{0D108BD9-81ED-4DB2-BD59-A6C34878D82A}">
                    <a16:rowId xmlns:a16="http://schemas.microsoft.com/office/drawing/2014/main" val="1251542719"/>
                  </a:ext>
                </a:extLst>
              </a:tr>
              <a:tr h="1238818">
                <a:tc>
                  <a:txBody>
                    <a:bodyPr/>
                    <a:lstStyle/>
                    <a:p>
                      <a:r>
                        <a:rPr lang="en-GB" dirty="0"/>
                        <a:t>A</a:t>
                      </a:r>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tc>
                  <a:txBody>
                    <a:bodyPr/>
                    <a:lstStyle/>
                    <a:p>
                      <a:endParaRPr lang="en-GB"/>
                    </a:p>
                  </a:txBody>
                  <a:tcPr/>
                </a:tc>
                <a:extLst>
                  <a:ext uri="{0D108BD9-81ED-4DB2-BD59-A6C34878D82A}">
                    <a16:rowId xmlns:a16="http://schemas.microsoft.com/office/drawing/2014/main" val="3952721691"/>
                  </a:ext>
                </a:extLst>
              </a:tr>
              <a:tr h="1238818">
                <a:tc>
                  <a:txBody>
                    <a:bodyPr/>
                    <a:lstStyle/>
                    <a:p>
                      <a:r>
                        <a:rPr lang="en-GB" dirty="0"/>
                        <a:t>B</a:t>
                      </a:r>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3124521920"/>
                  </a:ext>
                </a:extLst>
              </a:tr>
              <a:tr h="1238818">
                <a:tc>
                  <a:txBody>
                    <a:bodyPr/>
                    <a:lstStyle/>
                    <a:p>
                      <a:r>
                        <a:rPr lang="en-GB" dirty="0"/>
                        <a:t>C</a:t>
                      </a:r>
                    </a:p>
                  </a:txBody>
                  <a:tcPr/>
                </a:tc>
                <a:tc>
                  <a:txBody>
                    <a:bodyPr/>
                    <a:lstStyle/>
                    <a:p>
                      <a:endParaRPr lang="en-GB"/>
                    </a:p>
                  </a:txBody>
                  <a:tcPr/>
                </a:tc>
                <a:tc>
                  <a:txBody>
                    <a:bodyPr/>
                    <a:lstStyle/>
                    <a:p>
                      <a:endParaRPr lang="en-GB"/>
                    </a:p>
                  </a:txBody>
                  <a:tcPr/>
                </a:tc>
                <a:tc>
                  <a:txBody>
                    <a:bodyPr/>
                    <a:lstStyle/>
                    <a:p>
                      <a:endParaRPr lang="en-GB" dirty="0"/>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778391182"/>
                  </a:ext>
                </a:extLst>
              </a:tr>
            </a:tbl>
          </a:graphicData>
        </a:graphic>
      </p:graphicFrame>
      <p:sp>
        <p:nvSpPr>
          <p:cNvPr id="5" name="TextBox 4">
            <a:extLst>
              <a:ext uri="{FF2B5EF4-FFF2-40B4-BE49-F238E27FC236}">
                <a16:creationId xmlns:a16="http://schemas.microsoft.com/office/drawing/2014/main" id="{826EDCF8-B10E-242C-945F-C5E7EBE1013E}"/>
              </a:ext>
            </a:extLst>
          </p:cNvPr>
          <p:cNvSpPr txBox="1"/>
          <p:nvPr/>
        </p:nvSpPr>
        <p:spPr>
          <a:xfrm>
            <a:off x="4345756" y="5621498"/>
            <a:ext cx="7663992" cy="1015663"/>
          </a:xfrm>
          <a:prstGeom prst="rect">
            <a:avLst/>
          </a:prstGeom>
          <a:noFill/>
        </p:spPr>
        <p:txBody>
          <a:bodyPr wrap="square" rtlCol="0">
            <a:spAutoFit/>
          </a:bodyPr>
          <a:lstStyle/>
          <a:p>
            <a:r>
              <a:rPr lang="en-GB" sz="2000" dirty="0">
                <a:solidFill>
                  <a:srgbClr val="002060"/>
                </a:solidFill>
              </a:rPr>
              <a:t>Our choice: </a:t>
            </a:r>
          </a:p>
          <a:p>
            <a:r>
              <a:rPr lang="en-GB" sz="2000" dirty="0">
                <a:solidFill>
                  <a:srgbClr val="002060"/>
                </a:solidFill>
              </a:rPr>
              <a:t>Because: </a:t>
            </a:r>
          </a:p>
          <a:p>
            <a:r>
              <a:rPr lang="en-GB" sz="2000" dirty="0">
                <a:solidFill>
                  <a:srgbClr val="002060"/>
                </a:solidFill>
              </a:rPr>
              <a:t>Any limitations?</a:t>
            </a:r>
          </a:p>
        </p:txBody>
      </p:sp>
    </p:spTree>
    <p:extLst>
      <p:ext uri="{BB962C8B-B14F-4D97-AF65-F5344CB8AC3E}">
        <p14:creationId xmlns:p14="http://schemas.microsoft.com/office/powerpoint/2010/main" val="10104438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0882DE7-D9F7-B8A0-45AC-5911DDDF543B}"/>
            </a:ext>
          </a:extLst>
        </p:cNvPr>
        <p:cNvGrpSpPr/>
        <p:nvPr/>
      </p:nvGrpSpPr>
      <p:grpSpPr>
        <a:xfrm>
          <a:off x="0" y="0"/>
          <a:ext cx="0" cy="0"/>
          <a:chOff x="0" y="0"/>
          <a:chExt cx="0" cy="0"/>
        </a:xfrm>
      </p:grpSpPr>
      <p:sp>
        <p:nvSpPr>
          <p:cNvPr id="9" name="Rectangle 8">
            <a:extLst>
              <a:ext uri="{FF2B5EF4-FFF2-40B4-BE49-F238E27FC236}">
                <a16:creationId xmlns:a16="http://schemas.microsoft.com/office/drawing/2014/main" id="{45C6FD7C-17BF-13A4-E6D8-FCDD984A0F65}"/>
              </a:ext>
            </a:extLst>
          </p:cNvPr>
          <p:cNvSpPr>
            <a:spLocks noGrp="1"/>
          </p:cNvSpPr>
          <p:nvPr/>
        </p:nvSpPr>
        <p:spPr>
          <a:xfrm>
            <a:off x="685800" y="647700"/>
            <a:ext cx="10820400" cy="552450"/>
          </a:xfrm>
          <a:prstGeom prst="rect">
            <a:avLst/>
          </a:prstGeom>
          <a:noFill/>
          <a:ln w="0">
            <a:noFill/>
            <a:prstDash val="solid"/>
          </a:ln>
        </p:spPr>
        <p:txBody>
          <a:bodyPr anchor="ctr"/>
          <a:lstStyle/>
          <a:p>
            <a:pPr algn="ctr">
              <a:defRPr sz="2850" b="1">
                <a:solidFill>
                  <a:srgbClr val="101828"/>
                </a:solidFill>
              </a:defRPr>
            </a:pPr>
            <a:r>
              <a:rPr lang="en-GB" sz="4400" b="1" dirty="0">
                <a:solidFill>
                  <a:schemeClr val="accent1">
                    <a:lumMod val="20000"/>
                    <a:lumOff val="80000"/>
                  </a:schemeClr>
                </a:solidFill>
              </a:rPr>
              <a:t>Answer:</a:t>
            </a:r>
            <a:endParaRPr sz="4400" b="1" dirty="0">
              <a:solidFill>
                <a:schemeClr val="accent1">
                  <a:lumMod val="20000"/>
                  <a:lumOff val="80000"/>
                </a:schemeClr>
              </a:solidFill>
            </a:endParaRPr>
          </a:p>
        </p:txBody>
      </p:sp>
      <p:sp>
        <p:nvSpPr>
          <p:cNvPr id="11" name="Rectangle 10">
            <a:extLst>
              <a:ext uri="{FF2B5EF4-FFF2-40B4-BE49-F238E27FC236}">
                <a16:creationId xmlns:a16="http://schemas.microsoft.com/office/drawing/2014/main" id="{7449BF25-E444-6DF0-A958-EA6C99208BAA}"/>
              </a:ext>
            </a:extLst>
          </p:cNvPr>
          <p:cNvSpPr>
            <a:spLocks noGrp="1"/>
          </p:cNvSpPr>
          <p:nvPr/>
        </p:nvSpPr>
        <p:spPr>
          <a:xfrm>
            <a:off x="685800" y="1295400"/>
            <a:ext cx="10820400" cy="19050"/>
          </a:xfrm>
          <a:prstGeom prst="rect">
            <a:avLst/>
          </a:prstGeom>
          <a:solidFill>
            <a:srgbClr val="D0D5DD"/>
          </a:solidFill>
          <a:ln w="0">
            <a:noFill/>
            <a:prstDash val="solid"/>
          </a:ln>
        </p:spPr>
        <p:txBody>
          <a:bodyPr/>
          <a:lstStyle/>
          <a:p>
            <a:endParaRPr lang="en-GB">
              <a:solidFill>
                <a:schemeClr val="accent1">
                  <a:lumMod val="20000"/>
                  <a:lumOff val="80000"/>
                </a:schemeClr>
              </a:solidFill>
            </a:endParaRPr>
          </a:p>
        </p:txBody>
      </p:sp>
      <p:sp>
        <p:nvSpPr>
          <p:cNvPr id="3" name="Rectangle 2">
            <a:extLst>
              <a:ext uri="{FF2B5EF4-FFF2-40B4-BE49-F238E27FC236}">
                <a16:creationId xmlns:a16="http://schemas.microsoft.com/office/drawing/2014/main" id="{FAF8B9F6-FD58-B421-9793-6A62404DAB11}"/>
              </a:ext>
            </a:extLst>
          </p:cNvPr>
          <p:cNvSpPr>
            <a:spLocks noGrp="1"/>
          </p:cNvSpPr>
          <p:nvPr/>
        </p:nvSpPr>
        <p:spPr>
          <a:xfrm>
            <a:off x="742950" y="1676400"/>
            <a:ext cx="10477500" cy="971550"/>
          </a:xfrm>
          <a:prstGeom prst="rect">
            <a:avLst/>
          </a:prstGeom>
          <a:solidFill>
            <a:srgbClr val="D1E9FF"/>
          </a:solidFill>
          <a:ln w="0">
            <a:noFill/>
            <a:prstDash val="solid"/>
          </a:ln>
        </p:spPr>
        <p:txBody>
          <a:bodyPr/>
          <a:lstStyle/>
          <a:p>
            <a:pPr>
              <a:defRPr sz="1725" b="1">
                <a:solidFill>
                  <a:srgbClr val="101828"/>
                </a:solidFill>
              </a:defRPr>
            </a:pPr>
            <a:endParaRPr/>
          </a:p>
          <a:p>
            <a:pPr>
              <a:defRPr sz="1725" b="1">
                <a:solidFill>
                  <a:srgbClr val="101828"/>
                </a:solidFill>
              </a:defRPr>
            </a:pPr>
            <a:endParaRPr/>
          </a:p>
        </p:txBody>
      </p:sp>
      <p:sp>
        <p:nvSpPr>
          <p:cNvPr id="5" name="Rectangle 4">
            <a:extLst>
              <a:ext uri="{FF2B5EF4-FFF2-40B4-BE49-F238E27FC236}">
                <a16:creationId xmlns:a16="http://schemas.microsoft.com/office/drawing/2014/main" id="{A1DF2690-E2E9-38FB-CFF8-A8465BBB9D20}"/>
              </a:ext>
            </a:extLst>
          </p:cNvPr>
          <p:cNvSpPr>
            <a:spLocks noGrp="1"/>
          </p:cNvSpPr>
          <p:nvPr/>
        </p:nvSpPr>
        <p:spPr>
          <a:xfrm>
            <a:off x="697047" y="5010150"/>
            <a:ext cx="10808005" cy="1104900"/>
          </a:xfrm>
          <a:prstGeom prst="rect">
            <a:avLst/>
          </a:prstGeom>
          <a:solidFill>
            <a:srgbClr val="F2F4F7"/>
          </a:solidFill>
          <a:ln w="0">
            <a:noFill/>
            <a:prstDash val="solid"/>
          </a:ln>
        </p:spPr>
        <p:txBody>
          <a:bodyPr/>
          <a:lstStyle/>
          <a:p>
            <a:pPr>
              <a:defRPr sz="1500" b="0">
                <a:solidFill>
                  <a:srgbClr val="101828"/>
                </a:solidFill>
              </a:defRPr>
            </a:pPr>
            <a:r>
              <a:rPr lang="en-GB" dirty="0">
                <a:solidFill>
                  <a:srgbClr val="101828"/>
                </a:solidFill>
              </a:rPr>
              <a:t>Model answer: “Fire and rescue services warn that water should not be thrown onto burning cooking oil because it can spread the fire. The safest action is to avoid tackling the fire, leave the area and call 999 (cite the fire and rescue guidance you located). Follow the specific advice of your local service.”</a:t>
            </a:r>
          </a:p>
        </p:txBody>
      </p:sp>
      <p:sp>
        <p:nvSpPr>
          <p:cNvPr id="7" name="Rectangle 6">
            <a:extLst>
              <a:ext uri="{FF2B5EF4-FFF2-40B4-BE49-F238E27FC236}">
                <a16:creationId xmlns:a16="http://schemas.microsoft.com/office/drawing/2014/main" id="{F9912F05-9307-7327-FAA8-E5BF934E033C}"/>
              </a:ext>
            </a:extLst>
          </p:cNvPr>
          <p:cNvSpPr>
            <a:spLocks noGrp="1"/>
          </p:cNvSpPr>
          <p:nvPr/>
        </p:nvSpPr>
        <p:spPr>
          <a:xfrm>
            <a:off x="742950" y="2809875"/>
            <a:ext cx="10477500" cy="818388"/>
          </a:xfrm>
          <a:prstGeom prst="rect">
            <a:avLst/>
          </a:prstGeom>
          <a:solidFill>
            <a:schemeClr val="accent5">
              <a:lumMod val="60000"/>
              <a:lumOff val="40000"/>
            </a:schemeClr>
          </a:solidFill>
          <a:ln w="0">
            <a:noFill/>
            <a:prstDash val="solid"/>
          </a:ln>
        </p:spPr>
        <p:txBody>
          <a:bodyPr anchor="ctr"/>
          <a:lstStyle/>
          <a:p>
            <a:pPr algn="l">
              <a:defRPr sz="1575" b="0">
                <a:solidFill>
                  <a:srgbClr val="101828"/>
                </a:solidFill>
              </a:defRPr>
            </a:pPr>
            <a:r>
              <a:rPr lang="en-GB" sz="1575" b="0" dirty="0">
                <a:solidFill>
                  <a:srgbClr val="101828"/>
                </a:solidFill>
              </a:rPr>
              <a:t>Source A: Reject for this task: no expertise or credible evidence, unsafe absolute claim and promotional purpose.</a:t>
            </a:r>
          </a:p>
        </p:txBody>
      </p:sp>
      <p:sp>
        <p:nvSpPr>
          <p:cNvPr id="12" name="Rectangle 11">
            <a:extLst>
              <a:ext uri="{FF2B5EF4-FFF2-40B4-BE49-F238E27FC236}">
                <a16:creationId xmlns:a16="http://schemas.microsoft.com/office/drawing/2014/main" id="{D37590C0-E0F8-E67E-2176-19131C640F5A}"/>
              </a:ext>
            </a:extLst>
          </p:cNvPr>
          <p:cNvSpPr>
            <a:spLocks noGrp="1"/>
          </p:cNvSpPr>
          <p:nvPr/>
        </p:nvSpPr>
        <p:spPr>
          <a:xfrm>
            <a:off x="742950" y="3790188"/>
            <a:ext cx="10477500" cy="818388"/>
          </a:xfrm>
          <a:prstGeom prst="rect">
            <a:avLst/>
          </a:prstGeom>
          <a:solidFill>
            <a:schemeClr val="accent5">
              <a:lumMod val="60000"/>
              <a:lumOff val="40000"/>
            </a:schemeClr>
          </a:solidFill>
          <a:ln w="0">
            <a:noFill/>
            <a:prstDash val="solid"/>
          </a:ln>
        </p:spPr>
        <p:txBody>
          <a:bodyPr anchor="ctr"/>
          <a:lstStyle/>
          <a:p>
            <a:pPr>
              <a:defRPr sz="1575" b="0">
                <a:solidFill>
                  <a:srgbClr val="101828"/>
                </a:solidFill>
              </a:defRPr>
            </a:pPr>
            <a:r>
              <a:rPr lang="en-GB" sz="1575" dirty="0">
                <a:solidFill>
                  <a:srgbClr val="101828"/>
                </a:solidFill>
              </a:rPr>
              <a:t>Source C: Useful as one person’s experience, but it cannot establish safe advice for everyone.</a:t>
            </a:r>
          </a:p>
        </p:txBody>
      </p:sp>
    </p:spTree>
    <p:extLst>
      <p:ext uri="{BB962C8B-B14F-4D97-AF65-F5344CB8AC3E}">
        <p14:creationId xmlns:p14="http://schemas.microsoft.com/office/powerpoint/2010/main" val="10428649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39881B-0F33-DE8A-F0C1-ABD88F2F2CE8}"/>
              </a:ext>
            </a:extLst>
          </p:cNvPr>
          <p:cNvSpPr>
            <a:spLocks noGrp="1"/>
          </p:cNvSpPr>
          <p:nvPr>
            <p:ph type="title"/>
          </p:nvPr>
        </p:nvSpPr>
        <p:spPr>
          <a:xfrm>
            <a:off x="1525301" y="1359551"/>
            <a:ext cx="9141397" cy="1231106"/>
          </a:xfrm>
        </p:spPr>
        <p:txBody>
          <a:bodyPr/>
          <a:lstStyle/>
          <a:p>
            <a:r>
              <a:rPr lang="en-GB" dirty="0"/>
              <a:t>Provide 3 key points as a summary for the session (What did you learn)</a:t>
            </a:r>
          </a:p>
        </p:txBody>
      </p:sp>
      <p:pic>
        <p:nvPicPr>
          <p:cNvPr id="4" name="Picture 3" descr="Happy Art GIF by commotion.tv">
            <a:extLst>
              <a:ext uri="{FF2B5EF4-FFF2-40B4-BE49-F238E27FC236}">
                <a16:creationId xmlns:a16="http://schemas.microsoft.com/office/drawing/2014/main" id="{BDEEA928-02CE-AE55-D41B-B3BD646B623E}"/>
              </a:ext>
            </a:extLst>
          </p:cNvPr>
          <p:cNvPicPr>
            <a:picLocks noChangeAspect="1"/>
          </p:cNvPicPr>
          <p:nvPr/>
        </p:nvPicPr>
        <p:blipFill>
          <a:blip r:embed="rId3"/>
          <a:stretch>
            <a:fillRect/>
          </a:stretch>
        </p:blipFill>
        <p:spPr>
          <a:xfrm>
            <a:off x="4549707" y="2762654"/>
            <a:ext cx="3388063" cy="3388063"/>
          </a:xfrm>
          <a:prstGeom prst="rect">
            <a:avLst/>
          </a:prstGeom>
        </p:spPr>
      </p:pic>
    </p:spTree>
    <p:extLst>
      <p:ext uri="{BB962C8B-B14F-4D97-AF65-F5344CB8AC3E}">
        <p14:creationId xmlns:p14="http://schemas.microsoft.com/office/powerpoint/2010/main" val="10078156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7DECB36-3571-4AB8-AF39-3A672575D173}"/>
              </a:ext>
            </a:extLst>
          </p:cNvPr>
          <p:cNvSpPr>
            <a:spLocks noGrp="1"/>
          </p:cNvSpPr>
          <p:nvPr/>
        </p:nvSpPr>
        <p:spPr>
          <a:xfrm>
            <a:off x="685800" y="647700"/>
            <a:ext cx="10820400" cy="552450"/>
          </a:xfrm>
          <a:prstGeom prst="rect">
            <a:avLst/>
          </a:prstGeom>
          <a:noFill/>
          <a:ln w="0">
            <a:noFill/>
            <a:prstDash val="solid"/>
          </a:ln>
        </p:spPr>
        <p:txBody>
          <a:bodyPr anchor="ctr"/>
          <a:lstStyle/>
          <a:p>
            <a:pPr algn="l">
              <a:defRPr sz="2850" b="1">
                <a:solidFill>
                  <a:srgbClr val="101828"/>
                </a:solidFill>
              </a:defRPr>
            </a:pPr>
            <a:r>
              <a:rPr sz="2850" b="1">
                <a:solidFill>
                  <a:schemeClr val="tx1">
                    <a:lumMod val="95000"/>
                  </a:schemeClr>
                </a:solidFill>
              </a:rPr>
              <a:t>References</a:t>
            </a:r>
          </a:p>
        </p:txBody>
      </p:sp>
      <p:sp>
        <p:nvSpPr>
          <p:cNvPr id="3" name="Rectangle 2">
            <a:extLst>
              <a:ext uri="{FF2B5EF4-FFF2-40B4-BE49-F238E27FC236}">
                <a16:creationId xmlns:a16="http://schemas.microsoft.com/office/drawing/2014/main" id="{E0F5B60C-442B-43E4-95FE-FA3344C0D7A7}"/>
              </a:ext>
            </a:extLst>
          </p:cNvPr>
          <p:cNvSpPr>
            <a:spLocks noGrp="1"/>
          </p:cNvSpPr>
          <p:nvPr/>
        </p:nvSpPr>
        <p:spPr>
          <a:xfrm>
            <a:off x="685800" y="1295400"/>
            <a:ext cx="10820400" cy="19050"/>
          </a:xfrm>
          <a:prstGeom prst="rect">
            <a:avLst/>
          </a:prstGeom>
          <a:solidFill>
            <a:srgbClr val="D0D5DD"/>
          </a:solidFill>
          <a:ln w="0">
            <a:noFill/>
            <a:prstDash val="solid"/>
          </a:ln>
        </p:spPr>
        <p:txBody>
          <a:bodyPr/>
          <a:lstStyle/>
          <a:p>
            <a:endParaRPr lang="en-GB">
              <a:solidFill>
                <a:schemeClr val="tx1">
                  <a:lumMod val="95000"/>
                </a:schemeClr>
              </a:solidFill>
            </a:endParaRPr>
          </a:p>
        </p:txBody>
      </p:sp>
      <p:sp>
        <p:nvSpPr>
          <p:cNvPr id="4" name="Rectangle 3">
            <a:extLst>
              <a:ext uri="{FF2B5EF4-FFF2-40B4-BE49-F238E27FC236}">
                <a16:creationId xmlns:a16="http://schemas.microsoft.com/office/drawing/2014/main" id="{F77F89DD-06FA-424A-BD20-996F7B7C9C59}"/>
              </a:ext>
            </a:extLst>
          </p:cNvPr>
          <p:cNvSpPr>
            <a:spLocks noGrp="1"/>
          </p:cNvSpPr>
          <p:nvPr/>
        </p:nvSpPr>
        <p:spPr>
          <a:xfrm>
            <a:off x="11049000" y="6429375"/>
            <a:ext cx="457200" cy="190500"/>
          </a:xfrm>
          <a:prstGeom prst="rect">
            <a:avLst/>
          </a:prstGeom>
          <a:noFill/>
          <a:ln w="0">
            <a:noFill/>
            <a:prstDash val="solid"/>
          </a:ln>
        </p:spPr>
        <p:txBody>
          <a:bodyPr anchor="ctr"/>
          <a:lstStyle/>
          <a:p>
            <a:pPr algn="r">
              <a:defRPr sz="900" b="1">
                <a:solidFill>
                  <a:srgbClr val="475467"/>
                </a:solidFill>
              </a:defRPr>
            </a:pPr>
            <a:r>
              <a:rPr sz="900" b="1">
                <a:solidFill>
                  <a:schemeClr val="tx1">
                    <a:lumMod val="95000"/>
                  </a:schemeClr>
                </a:solidFill>
              </a:rPr>
              <a:t>22</a:t>
            </a:r>
          </a:p>
        </p:txBody>
      </p:sp>
      <p:sp>
        <p:nvSpPr>
          <p:cNvPr id="5" name="Rectangle 4">
            <a:extLst>
              <a:ext uri="{FF2B5EF4-FFF2-40B4-BE49-F238E27FC236}">
                <a16:creationId xmlns:a16="http://schemas.microsoft.com/office/drawing/2014/main" id="{0D84C458-B325-44D2-BE3B-EA77AEDF03BD}"/>
              </a:ext>
            </a:extLst>
          </p:cNvPr>
          <p:cNvSpPr>
            <a:spLocks noGrp="1"/>
          </p:cNvSpPr>
          <p:nvPr/>
        </p:nvSpPr>
        <p:spPr>
          <a:xfrm>
            <a:off x="781050" y="1504950"/>
            <a:ext cx="10477500" cy="647700"/>
          </a:xfrm>
          <a:prstGeom prst="rect">
            <a:avLst/>
          </a:prstGeom>
          <a:noFill/>
          <a:ln w="0">
            <a:noFill/>
            <a:prstDash val="solid"/>
          </a:ln>
        </p:spPr>
        <p:txBody>
          <a:bodyPr anchor="ctr"/>
          <a:lstStyle/>
          <a:p>
            <a:pPr algn="l">
              <a:defRPr sz="1275" b="0">
                <a:solidFill>
                  <a:srgbClr val="101828"/>
                </a:solidFill>
              </a:defRPr>
            </a:pPr>
            <a:r>
              <a:rPr sz="1275" b="0">
                <a:solidFill>
                  <a:schemeClr val="tx1">
                    <a:lumMod val="95000"/>
                  </a:schemeClr>
                </a:solidFill>
              </a:rPr>
              <a:t>Blakeslee, S. (2004) ‘The CRAAP Test’, LOEX Quarterly, 31(3), article 4. Available at: https://commons.emich.edu/loexquarterly/vol31/iss3/4/ (Accessed: 27 August 2026).</a:t>
            </a:r>
          </a:p>
        </p:txBody>
      </p:sp>
      <p:sp>
        <p:nvSpPr>
          <p:cNvPr id="6" name="Rectangle 5">
            <a:extLst>
              <a:ext uri="{FF2B5EF4-FFF2-40B4-BE49-F238E27FC236}">
                <a16:creationId xmlns:a16="http://schemas.microsoft.com/office/drawing/2014/main" id="{F9DDC9C2-4D48-42E1-AD43-2FBACE3F284B}"/>
              </a:ext>
            </a:extLst>
          </p:cNvPr>
          <p:cNvSpPr>
            <a:spLocks noGrp="1"/>
          </p:cNvSpPr>
          <p:nvPr/>
        </p:nvSpPr>
        <p:spPr>
          <a:xfrm>
            <a:off x="781050" y="2152650"/>
            <a:ext cx="10382250" cy="9525"/>
          </a:xfrm>
          <a:prstGeom prst="rect">
            <a:avLst/>
          </a:prstGeom>
          <a:solidFill>
            <a:srgbClr val="D0D5DD"/>
          </a:solidFill>
          <a:ln w="0">
            <a:noFill/>
            <a:prstDash val="solid"/>
          </a:ln>
        </p:spPr>
        <p:txBody>
          <a:bodyPr/>
          <a:lstStyle/>
          <a:p>
            <a:endParaRPr lang="en-GB">
              <a:solidFill>
                <a:schemeClr val="tx1">
                  <a:lumMod val="95000"/>
                </a:schemeClr>
              </a:solidFill>
            </a:endParaRPr>
          </a:p>
        </p:txBody>
      </p:sp>
      <p:sp>
        <p:nvSpPr>
          <p:cNvPr id="7" name="Rectangle 6">
            <a:extLst>
              <a:ext uri="{FF2B5EF4-FFF2-40B4-BE49-F238E27FC236}">
                <a16:creationId xmlns:a16="http://schemas.microsoft.com/office/drawing/2014/main" id="{44B6F395-5392-44F0-B690-6A50FD9BC32A}"/>
              </a:ext>
            </a:extLst>
          </p:cNvPr>
          <p:cNvSpPr>
            <a:spLocks noGrp="1"/>
          </p:cNvSpPr>
          <p:nvPr/>
        </p:nvSpPr>
        <p:spPr>
          <a:xfrm>
            <a:off x="781050" y="2247900"/>
            <a:ext cx="10477500" cy="647700"/>
          </a:xfrm>
          <a:prstGeom prst="rect">
            <a:avLst/>
          </a:prstGeom>
          <a:noFill/>
          <a:ln w="0">
            <a:noFill/>
            <a:prstDash val="solid"/>
          </a:ln>
        </p:spPr>
        <p:txBody>
          <a:bodyPr anchor="ctr"/>
          <a:lstStyle/>
          <a:p>
            <a:pPr algn="l">
              <a:defRPr sz="1275" b="0">
                <a:solidFill>
                  <a:srgbClr val="101828"/>
                </a:solidFill>
              </a:defRPr>
            </a:pPr>
            <a:r>
              <a:rPr sz="1275" b="0">
                <a:solidFill>
                  <a:schemeClr val="tx1">
                    <a:lumMod val="95000"/>
                  </a:schemeClr>
                </a:solidFill>
              </a:rPr>
              <a:t>Caulfield, M. (2019) SIFT (The Four Moves). Available at: https://hapgood.us/2019/06/19/sift-the-four-moves/ (Accessed: 27 August 2026).</a:t>
            </a:r>
          </a:p>
        </p:txBody>
      </p:sp>
      <p:sp>
        <p:nvSpPr>
          <p:cNvPr id="8" name="Rectangle 7">
            <a:extLst>
              <a:ext uri="{FF2B5EF4-FFF2-40B4-BE49-F238E27FC236}">
                <a16:creationId xmlns:a16="http://schemas.microsoft.com/office/drawing/2014/main" id="{E94CA177-4897-463A-A4D7-63E5F6CE112D}"/>
              </a:ext>
            </a:extLst>
          </p:cNvPr>
          <p:cNvSpPr>
            <a:spLocks noGrp="1"/>
          </p:cNvSpPr>
          <p:nvPr/>
        </p:nvSpPr>
        <p:spPr>
          <a:xfrm>
            <a:off x="781050" y="2895600"/>
            <a:ext cx="10382250" cy="9525"/>
          </a:xfrm>
          <a:prstGeom prst="rect">
            <a:avLst/>
          </a:prstGeom>
          <a:solidFill>
            <a:srgbClr val="D0D5DD"/>
          </a:solidFill>
          <a:ln w="0">
            <a:noFill/>
            <a:prstDash val="solid"/>
          </a:ln>
        </p:spPr>
        <p:txBody>
          <a:bodyPr/>
          <a:lstStyle/>
          <a:p>
            <a:endParaRPr lang="en-GB">
              <a:solidFill>
                <a:schemeClr val="tx1">
                  <a:lumMod val="95000"/>
                </a:schemeClr>
              </a:solidFill>
            </a:endParaRPr>
          </a:p>
        </p:txBody>
      </p:sp>
      <p:sp>
        <p:nvSpPr>
          <p:cNvPr id="9" name="Rectangle 8">
            <a:extLst>
              <a:ext uri="{FF2B5EF4-FFF2-40B4-BE49-F238E27FC236}">
                <a16:creationId xmlns:a16="http://schemas.microsoft.com/office/drawing/2014/main" id="{49BE39BE-1BB1-4242-B66B-5A8B7DE4EB29}"/>
              </a:ext>
            </a:extLst>
          </p:cNvPr>
          <p:cNvSpPr>
            <a:spLocks noGrp="1"/>
          </p:cNvSpPr>
          <p:nvPr/>
        </p:nvSpPr>
        <p:spPr>
          <a:xfrm>
            <a:off x="781050" y="2990850"/>
            <a:ext cx="10477500" cy="647700"/>
          </a:xfrm>
          <a:prstGeom prst="rect">
            <a:avLst/>
          </a:prstGeom>
          <a:noFill/>
          <a:ln w="0">
            <a:noFill/>
            <a:prstDash val="solid"/>
          </a:ln>
        </p:spPr>
        <p:txBody>
          <a:bodyPr anchor="ctr"/>
          <a:lstStyle/>
          <a:p>
            <a:pPr algn="l">
              <a:defRPr sz="1275" b="0">
                <a:solidFill>
                  <a:srgbClr val="101828"/>
                </a:solidFill>
              </a:defRPr>
            </a:pPr>
            <a:r>
              <a:rPr sz="1275" b="0">
                <a:solidFill>
                  <a:schemeClr val="tx1">
                    <a:lumMod val="95000"/>
                  </a:schemeClr>
                </a:solidFill>
              </a:rPr>
              <a:t>CILIP Information Literacy Group (2018) CILIP definition of information literacy. Available at: https://infolit.org.uk/ILdefinitionCILIP2018.pdf (Accessed: 27 August 2026).</a:t>
            </a:r>
          </a:p>
        </p:txBody>
      </p:sp>
      <p:sp>
        <p:nvSpPr>
          <p:cNvPr id="10" name="Rectangle 9">
            <a:extLst>
              <a:ext uri="{FF2B5EF4-FFF2-40B4-BE49-F238E27FC236}">
                <a16:creationId xmlns:a16="http://schemas.microsoft.com/office/drawing/2014/main" id="{6E24D0A4-8E44-43AE-A512-31075C33B3A0}"/>
              </a:ext>
            </a:extLst>
          </p:cNvPr>
          <p:cNvSpPr>
            <a:spLocks noGrp="1"/>
          </p:cNvSpPr>
          <p:nvPr/>
        </p:nvSpPr>
        <p:spPr>
          <a:xfrm>
            <a:off x="781050" y="3638550"/>
            <a:ext cx="10382250" cy="9525"/>
          </a:xfrm>
          <a:prstGeom prst="rect">
            <a:avLst/>
          </a:prstGeom>
          <a:solidFill>
            <a:srgbClr val="D0D5DD"/>
          </a:solidFill>
          <a:ln w="0">
            <a:noFill/>
            <a:prstDash val="solid"/>
          </a:ln>
        </p:spPr>
        <p:txBody>
          <a:bodyPr/>
          <a:lstStyle/>
          <a:p>
            <a:endParaRPr lang="en-GB">
              <a:solidFill>
                <a:schemeClr val="tx1">
                  <a:lumMod val="95000"/>
                </a:schemeClr>
              </a:solidFill>
            </a:endParaRPr>
          </a:p>
        </p:txBody>
      </p:sp>
      <p:sp>
        <p:nvSpPr>
          <p:cNvPr id="11" name="Rectangle 10">
            <a:extLst>
              <a:ext uri="{FF2B5EF4-FFF2-40B4-BE49-F238E27FC236}">
                <a16:creationId xmlns:a16="http://schemas.microsoft.com/office/drawing/2014/main" id="{052CBC95-0C64-40EF-AE34-C907EDB2E191}"/>
              </a:ext>
            </a:extLst>
          </p:cNvPr>
          <p:cNvSpPr>
            <a:spLocks noGrp="1"/>
          </p:cNvSpPr>
          <p:nvPr/>
        </p:nvSpPr>
        <p:spPr>
          <a:xfrm>
            <a:off x="781050" y="3733800"/>
            <a:ext cx="10477500" cy="647700"/>
          </a:xfrm>
          <a:prstGeom prst="rect">
            <a:avLst/>
          </a:prstGeom>
          <a:noFill/>
          <a:ln w="0">
            <a:noFill/>
            <a:prstDash val="solid"/>
          </a:ln>
        </p:spPr>
        <p:txBody>
          <a:bodyPr anchor="ctr"/>
          <a:lstStyle/>
          <a:p>
            <a:pPr algn="l">
              <a:defRPr sz="1275" b="0">
                <a:solidFill>
                  <a:srgbClr val="101828"/>
                </a:solidFill>
              </a:defRPr>
            </a:pPr>
            <a:r>
              <a:rPr sz="1275" b="0">
                <a:solidFill>
                  <a:schemeClr val="tx1">
                    <a:lumMod val="95000"/>
                  </a:schemeClr>
                </a:solidFill>
              </a:rPr>
              <a:t>National Fire Chiefs Council (n.d.) National Operational Guidance. Available at: https://www.ukfrs.com/ (Accessed: 8 October 2026).</a:t>
            </a:r>
          </a:p>
        </p:txBody>
      </p:sp>
      <p:sp>
        <p:nvSpPr>
          <p:cNvPr id="12" name="Rectangle 11">
            <a:extLst>
              <a:ext uri="{FF2B5EF4-FFF2-40B4-BE49-F238E27FC236}">
                <a16:creationId xmlns:a16="http://schemas.microsoft.com/office/drawing/2014/main" id="{E46DE8B8-CDEC-40AB-B5D0-CE730FAB8FE4}"/>
              </a:ext>
            </a:extLst>
          </p:cNvPr>
          <p:cNvSpPr>
            <a:spLocks noGrp="1"/>
          </p:cNvSpPr>
          <p:nvPr/>
        </p:nvSpPr>
        <p:spPr>
          <a:xfrm>
            <a:off x="781050" y="4381500"/>
            <a:ext cx="10382250" cy="9525"/>
          </a:xfrm>
          <a:prstGeom prst="rect">
            <a:avLst/>
          </a:prstGeom>
          <a:solidFill>
            <a:srgbClr val="D0D5DD"/>
          </a:solidFill>
          <a:ln w="0">
            <a:noFill/>
            <a:prstDash val="solid"/>
          </a:ln>
        </p:spPr>
        <p:txBody>
          <a:bodyPr/>
          <a:lstStyle/>
          <a:p>
            <a:endParaRPr lang="en-GB">
              <a:solidFill>
                <a:schemeClr val="tx1">
                  <a:lumMod val="95000"/>
                </a:schemeClr>
              </a:solidFill>
            </a:endParaRPr>
          </a:p>
        </p:txBody>
      </p:sp>
      <p:sp>
        <p:nvSpPr>
          <p:cNvPr id="13" name="Rectangle 12">
            <a:extLst>
              <a:ext uri="{FF2B5EF4-FFF2-40B4-BE49-F238E27FC236}">
                <a16:creationId xmlns:a16="http://schemas.microsoft.com/office/drawing/2014/main" id="{4A88F5FA-1EFD-4C71-84FD-CBCC84D37D94}"/>
              </a:ext>
            </a:extLst>
          </p:cNvPr>
          <p:cNvSpPr>
            <a:spLocks noGrp="1"/>
          </p:cNvSpPr>
          <p:nvPr/>
        </p:nvSpPr>
        <p:spPr>
          <a:xfrm>
            <a:off x="781050" y="4476750"/>
            <a:ext cx="10477500" cy="647700"/>
          </a:xfrm>
          <a:prstGeom prst="rect">
            <a:avLst/>
          </a:prstGeom>
          <a:noFill/>
          <a:ln w="0">
            <a:noFill/>
            <a:prstDash val="solid"/>
          </a:ln>
        </p:spPr>
        <p:txBody>
          <a:bodyPr anchor="ctr"/>
          <a:lstStyle/>
          <a:p>
            <a:pPr algn="l">
              <a:defRPr sz="1275" b="0">
                <a:solidFill>
                  <a:srgbClr val="101828"/>
                </a:solidFill>
              </a:defRPr>
            </a:pPr>
            <a:r>
              <a:rPr sz="1275" b="0">
                <a:solidFill>
                  <a:schemeClr val="tx1">
                    <a:lumMod val="95000"/>
                  </a:schemeClr>
                </a:solidFill>
              </a:rPr>
              <a:t>Home Office (n.d.) Fire and rescue statistics. Available at: https://www.gov.uk/government/collections/fire-statistics (Accessed: 8 October 2026).</a:t>
            </a:r>
          </a:p>
        </p:txBody>
      </p:sp>
      <p:sp>
        <p:nvSpPr>
          <p:cNvPr id="14" name="Rectangle 13">
            <a:extLst>
              <a:ext uri="{FF2B5EF4-FFF2-40B4-BE49-F238E27FC236}">
                <a16:creationId xmlns:a16="http://schemas.microsoft.com/office/drawing/2014/main" id="{7D2A0432-EA0B-406A-A41B-335EA3760335}"/>
              </a:ext>
            </a:extLst>
          </p:cNvPr>
          <p:cNvSpPr>
            <a:spLocks noGrp="1"/>
          </p:cNvSpPr>
          <p:nvPr/>
        </p:nvSpPr>
        <p:spPr>
          <a:xfrm>
            <a:off x="781050" y="5124450"/>
            <a:ext cx="10382250" cy="9525"/>
          </a:xfrm>
          <a:prstGeom prst="rect">
            <a:avLst/>
          </a:prstGeom>
          <a:solidFill>
            <a:srgbClr val="D0D5DD"/>
          </a:solidFill>
          <a:ln w="0">
            <a:noFill/>
            <a:prstDash val="solid"/>
          </a:ln>
        </p:spPr>
        <p:txBody>
          <a:bodyPr/>
          <a:lstStyle/>
          <a:p>
            <a:endParaRPr lang="en-GB">
              <a:solidFill>
                <a:schemeClr val="tx1">
                  <a:lumMod val="95000"/>
                </a:schemeClr>
              </a:solidFill>
            </a:endParaRPr>
          </a:p>
        </p:txBody>
      </p:sp>
      <p:sp>
        <p:nvSpPr>
          <p:cNvPr id="15" name="Rectangle 14">
            <a:extLst>
              <a:ext uri="{FF2B5EF4-FFF2-40B4-BE49-F238E27FC236}">
                <a16:creationId xmlns:a16="http://schemas.microsoft.com/office/drawing/2014/main" id="{20037CD6-FAAC-4E6C-B53D-DAF512225ADB}"/>
              </a:ext>
            </a:extLst>
          </p:cNvPr>
          <p:cNvSpPr>
            <a:spLocks noGrp="1"/>
          </p:cNvSpPr>
          <p:nvPr/>
        </p:nvSpPr>
        <p:spPr>
          <a:xfrm>
            <a:off x="781050" y="5219700"/>
            <a:ext cx="10477500" cy="647700"/>
          </a:xfrm>
          <a:prstGeom prst="rect">
            <a:avLst/>
          </a:prstGeom>
          <a:noFill/>
          <a:ln w="0">
            <a:noFill/>
            <a:prstDash val="solid"/>
          </a:ln>
        </p:spPr>
        <p:txBody>
          <a:bodyPr anchor="ctr"/>
          <a:lstStyle/>
          <a:p>
            <a:pPr algn="l">
              <a:defRPr sz="1275" b="0">
                <a:solidFill>
                  <a:srgbClr val="101828"/>
                </a:solidFill>
              </a:defRPr>
            </a:pPr>
            <a:r>
              <a:rPr sz="1275" b="0">
                <a:solidFill>
                  <a:schemeClr val="tx1">
                    <a:lumMod val="95000"/>
                  </a:schemeClr>
                </a:solidFill>
              </a:rPr>
              <a:t>Welsh Government (n.d.) Fire and rescue statistics. Available at: https://www.gov.wales/ (Accessed: 8 October 2026).</a:t>
            </a:r>
          </a:p>
        </p:txBody>
      </p:sp>
    </p:spTree>
    <p:extLst>
      <p:ext uri="{BB962C8B-B14F-4D97-AF65-F5344CB8AC3E}">
        <p14:creationId xmlns:p14="http://schemas.microsoft.com/office/powerpoint/2010/main" val="577473201"/>
      </p:ext>
    </p:extLst>
  </p:cSld>
  <p:clrMapOvr>
    <a:masterClrMapping/>
  </p:clrMapOvr>
</p:sld>
</file>

<file path=ppt/theme/theme1.xml><?xml version="1.0" encoding="utf-8"?>
<a:theme xmlns:a="http://schemas.openxmlformats.org/drawingml/2006/main" name="2_Office Theme">
  <a:themeElements>
    <a:clrScheme name="Custom 24">
      <a:dk1>
        <a:srgbClr val="000000"/>
      </a:dk1>
      <a:lt1>
        <a:srgbClr val="FFFFFF"/>
      </a:lt1>
      <a:dk2>
        <a:srgbClr val="000000"/>
      </a:dk2>
      <a:lt2>
        <a:srgbClr val="E6E6E6"/>
      </a:lt2>
      <a:accent1>
        <a:srgbClr val="264653"/>
      </a:accent1>
      <a:accent2>
        <a:srgbClr val="2A9D8F"/>
      </a:accent2>
      <a:accent3>
        <a:srgbClr val="E9C46A"/>
      </a:accent3>
      <a:accent4>
        <a:srgbClr val="F4A261"/>
      </a:accent4>
      <a:accent5>
        <a:srgbClr val="E76F51"/>
      </a:accent5>
      <a:accent6>
        <a:srgbClr val="FFFFFF"/>
      </a:accent6>
      <a:hlink>
        <a:srgbClr val="FFFFFF"/>
      </a:hlink>
      <a:folHlink>
        <a:srgbClr val="FFFFFF"/>
      </a:folHlink>
    </a:clrScheme>
    <a:fontScheme name="Heritage and History">
      <a:majorFont>
        <a:latin typeface="Segoe UI"/>
        <a:ea typeface=""/>
        <a:cs typeface=""/>
      </a:majorFont>
      <a:minorFont>
        <a:latin typeface="Segoe UI"/>
        <a:ea typeface=""/>
        <a:cs typeface=""/>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lack History Month_TM10103076_Win32_LH_v4" id="{5AE25372-5B71-4B3F-A332-C4D84C968E46}" vid="{07F4610E-88B6-4CC8-AAA7-899DFEA9E17B}"/>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_ip_UnifiedCompliancePolicyUIAction xmlns="http://schemas.microsoft.com/sharepoint/v3" xsi:nil="true"/>
    <Image xmlns="71af3243-3dd4-4a8d-8c0d-dd76da1f02a5">
      <Url xsi:nil="true"/>
      <Description xsi:nil="true"/>
    </Image>
    <_ip_UnifiedCompliancePolicyProperties xmlns="http://schemas.microsoft.com/sharepoint/v3" xsi:nil="true"/>
    <lcf76f155ced4ddcb4097134ff3c332f xmlns="71af3243-3dd4-4a8d-8c0d-dd76da1f02a5">
      <Terms xmlns="http://schemas.microsoft.com/office/infopath/2007/PartnerControls"/>
    </lcf76f155ced4ddcb4097134ff3c332f>
    <TaxCatchAll xmlns="230e9df3-be65-4c73-a93b-d1236ebd677e"/>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8" ma:contentTypeDescription="Create a new document." ma:contentTypeScope="" ma:versionID="22a266b9fa9a230c5a512669d8b298c3">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ddc33fff6b14141ee5c74a0d29ea6a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2:lcf76f155ced4ddcb4097134ff3c332f" minOccurs="0"/>
                <xsd:element ref="ns4: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lcf76f155ced4ddcb4097134ff3c332f" ma:index="24" nillable="true" ma:taxonomy="true" ma:internalName="lcf76f155ced4ddcb4097134ff3c332f" ma:taxonomyFieldName="MediaServiceAITags" ma:displayName="Image Tags" ma:readOnly="false" ma:fieldId="{5cf76f15-5ced-4ddc-b409-7134ff3c332f}" ma:taxonomyMulti="true" ma:sspId="e385fb40-52d4-4fae-9c5b-3e8ff8a5878e" ma:termSetId="09814cd3-568e-4e90-9814-8d621ff8fb84" ma:anchorId="00000000-0000-0000-0000-000000000000"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5"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3CFAAC47-BD84-465D-B982-7A75BCC08F7D}">
  <ds:schemaRefs>
    <ds:schemaRef ds:uri="http://schemas.microsoft.com/sharepoint/v3/contenttype/forms"/>
  </ds:schemaRefs>
</ds:datastoreItem>
</file>

<file path=customXml/itemProps2.xml><?xml version="1.0" encoding="utf-8"?>
<ds:datastoreItem xmlns:ds="http://schemas.openxmlformats.org/officeDocument/2006/customXml" ds:itemID="{0F89EEA4-141F-4066-B57B-E44468FB3D6E}">
  <ds:schemaRefs>
    <ds:schemaRef ds:uri="http://schemas.microsoft.com/office/2006/metadata/properties"/>
    <ds:schemaRef ds:uri="http://schemas.microsoft.com/office/infopath/2007/PartnerControls"/>
    <ds:schemaRef ds:uri="71af3243-3dd4-4a8d-8c0d-dd76da1f02a5"/>
    <ds:schemaRef ds:uri="http://schemas.microsoft.com/sharepoint/v3"/>
    <ds:schemaRef ds:uri="230e9df3-be65-4c73-a93b-d1236ebd677e"/>
  </ds:schemaRefs>
</ds:datastoreItem>
</file>

<file path=customXml/itemProps3.xml><?xml version="1.0" encoding="utf-8"?>
<ds:datastoreItem xmlns:ds="http://schemas.openxmlformats.org/officeDocument/2006/customXml" ds:itemID="{A8A967B1-A0A0-415E-82CC-A85AEE3A679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Black History Month presentation</Template>
  <TotalTime>75</TotalTime>
  <Words>2148</Words>
  <Application>Microsoft Office PowerPoint</Application>
  <PresentationFormat>Widescreen</PresentationFormat>
  <Paragraphs>313</Paragraphs>
  <Slides>22</Slides>
  <Notes>22</Notes>
  <HiddenSlides>0</HiddenSlides>
  <MMClips>0</MMClips>
  <ScaleCrop>false</ScaleCrop>
  <HeadingPairs>
    <vt:vector size="4" baseType="variant">
      <vt:variant>
        <vt:lpstr>Theme</vt:lpstr>
      </vt:variant>
      <vt:variant>
        <vt:i4>1</vt:i4>
      </vt:variant>
      <vt:variant>
        <vt:lpstr>Slide Titles</vt:lpstr>
      </vt:variant>
      <vt:variant>
        <vt:i4>22</vt:i4>
      </vt:variant>
    </vt:vector>
  </HeadingPairs>
  <TitlesOfParts>
    <vt:vector size="23" baseType="lpstr">
      <vt:lpstr>2_Office Theme</vt:lpstr>
      <vt:lpstr>PowerPoint Presentation</vt:lpstr>
      <vt:lpstr>PowerPoint Presentation</vt:lpstr>
      <vt:lpstr>PowerPoint Presentation</vt:lpstr>
      <vt:lpstr>PowerPoint Presentation</vt:lpstr>
      <vt:lpstr>How close to the source is the evidence?</vt:lpstr>
      <vt:lpstr>PowerPoint Presentation</vt:lpstr>
      <vt:lpstr>PowerPoint Presentation</vt:lpstr>
      <vt:lpstr>PowerPoint Presentation</vt:lpstr>
      <vt:lpstr>Checks 1 and 2:  Currency and Relevance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Which source would you trust?</vt:lpstr>
      <vt:lpstr>PowerPoint Presentation</vt:lpstr>
      <vt:lpstr>PowerPoint Presentation</vt:lpstr>
      <vt:lpstr>Provide 3 key points as a summary for the session (What did you learn)</vt:lpstr>
      <vt:lpstr>PowerPoint Presentation</vt:lpstr>
    </vt:vector>
  </TitlesOfParts>
  <Manager/>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Stephanie John</dc:creator>
  <cp:keywords/>
  <dc:description/>
  <cp:lastModifiedBy>Stephanie John</cp:lastModifiedBy>
  <cp:revision>50</cp:revision>
  <dcterms:created xsi:type="dcterms:W3CDTF">2026-08-27T15:25:46Z</dcterms:created>
  <dcterms:modified xsi:type="dcterms:W3CDTF">2026-10-08T09:42:10Z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