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2.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34" r:id="rId4"/>
    <p:sldMasterId id="2147483745" r:id="rId5"/>
    <p:sldMasterId id="2147483752" r:id="rId6"/>
  </p:sldMasterIdLst>
  <p:notesMasterIdLst>
    <p:notesMasterId r:id="rId87"/>
  </p:notesMasterIdLst>
  <p:handoutMasterIdLst>
    <p:handoutMasterId r:id="rId88"/>
  </p:handoutMasterIdLst>
  <p:sldIdLst>
    <p:sldId id="294" r:id="rId7"/>
    <p:sldId id="283" r:id="rId8"/>
    <p:sldId id="317" r:id="rId9"/>
    <p:sldId id="362" r:id="rId10"/>
    <p:sldId id="360" r:id="rId11"/>
    <p:sldId id="358" r:id="rId12"/>
    <p:sldId id="262" r:id="rId13"/>
    <p:sldId id="337" r:id="rId14"/>
    <p:sldId id="285" r:id="rId15"/>
    <p:sldId id="429" r:id="rId16"/>
    <p:sldId id="286" r:id="rId17"/>
    <p:sldId id="332" r:id="rId18"/>
    <p:sldId id="414" r:id="rId19"/>
    <p:sldId id="419" r:id="rId20"/>
    <p:sldId id="329" r:id="rId21"/>
    <p:sldId id="330" r:id="rId22"/>
    <p:sldId id="420" r:id="rId23"/>
    <p:sldId id="421" r:id="rId24"/>
    <p:sldId id="422" r:id="rId25"/>
    <p:sldId id="423" r:id="rId26"/>
    <p:sldId id="339" r:id="rId27"/>
    <p:sldId id="314" r:id="rId28"/>
    <p:sldId id="334" r:id="rId29"/>
    <p:sldId id="335" r:id="rId30"/>
    <p:sldId id="427" r:id="rId31"/>
    <p:sldId id="331" r:id="rId32"/>
    <p:sldId id="428" r:id="rId33"/>
    <p:sldId id="336" r:id="rId34"/>
    <p:sldId id="434" r:id="rId35"/>
    <p:sldId id="340" r:id="rId36"/>
    <p:sldId id="313" r:id="rId37"/>
    <p:sldId id="341" r:id="rId38"/>
    <p:sldId id="302" r:id="rId39"/>
    <p:sldId id="424" r:id="rId40"/>
    <p:sldId id="388" r:id="rId41"/>
    <p:sldId id="343" r:id="rId42"/>
    <p:sldId id="430" r:id="rId43"/>
    <p:sldId id="431" r:id="rId44"/>
    <p:sldId id="324" r:id="rId45"/>
    <p:sldId id="432" r:id="rId46"/>
    <p:sldId id="342" r:id="rId47"/>
    <p:sldId id="338" r:id="rId48"/>
    <p:sldId id="435" r:id="rId49"/>
    <p:sldId id="438" r:id="rId50"/>
    <p:sldId id="436" r:id="rId51"/>
    <p:sldId id="437" r:id="rId52"/>
    <p:sldId id="345" r:id="rId53"/>
    <p:sldId id="306" r:id="rId54"/>
    <p:sldId id="439" r:id="rId55"/>
    <p:sldId id="259" r:id="rId56"/>
    <p:sldId id="315" r:id="rId57"/>
    <p:sldId id="346" r:id="rId58"/>
    <p:sldId id="316" r:id="rId59"/>
    <p:sldId id="348" r:id="rId60"/>
    <p:sldId id="425" r:id="rId61"/>
    <p:sldId id="426" r:id="rId62"/>
    <p:sldId id="347" r:id="rId63"/>
    <p:sldId id="349" r:id="rId64"/>
    <p:sldId id="261" r:id="rId65"/>
    <p:sldId id="277" r:id="rId66"/>
    <p:sldId id="350" r:id="rId67"/>
    <p:sldId id="272" r:id="rId68"/>
    <p:sldId id="279" r:id="rId69"/>
    <p:sldId id="280" r:id="rId70"/>
    <p:sldId id="351" r:id="rId71"/>
    <p:sldId id="282" r:id="rId72"/>
    <p:sldId id="284" r:id="rId73"/>
    <p:sldId id="352" r:id="rId74"/>
    <p:sldId id="353" r:id="rId75"/>
    <p:sldId id="289" r:id="rId76"/>
    <p:sldId id="290" r:id="rId77"/>
    <p:sldId id="287" r:id="rId78"/>
    <p:sldId id="288" r:id="rId79"/>
    <p:sldId id="292" r:id="rId80"/>
    <p:sldId id="291" r:id="rId81"/>
    <p:sldId id="354" r:id="rId82"/>
    <p:sldId id="355" r:id="rId83"/>
    <p:sldId id="356" r:id="rId84"/>
    <p:sldId id="433" r:id="rId85"/>
    <p:sldId id="293" r:id="rId86"/>
  </p:sldIdLst>
  <p:sldSz cx="12192000" cy="6858000"/>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117" userDrawn="1">
          <p15:clr>
            <a:srgbClr val="A4A3A4"/>
          </p15:clr>
        </p15:guide>
        <p15:guide id="2" pos="7529" userDrawn="1">
          <p15:clr>
            <a:srgbClr val="A4A3A4"/>
          </p15:clr>
        </p15:guide>
        <p15:guide id="3" orient="horz" pos="391" userDrawn="1">
          <p15:clr>
            <a:srgbClr val="A4A3A4"/>
          </p15:clr>
        </p15:guide>
        <p15:guide id="4" orient="horz" pos="73" userDrawn="1">
          <p15:clr>
            <a:srgbClr val="A4A3A4"/>
          </p15:clr>
        </p15:guide>
        <p15:guide id="5" pos="577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3E88"/>
    <a:srgbClr val="0C406D"/>
    <a:srgbClr val="091932"/>
    <a:srgbClr val="0099C4"/>
    <a:srgbClr val="812143"/>
    <a:srgbClr val="442B58"/>
    <a:srgbClr val="820E21"/>
    <a:srgbClr val="3B4950"/>
    <a:srgbClr val="DD7A0F"/>
    <a:srgbClr val="384A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91EFA1-21D8-4F23-8460-CBA84734EC37}" v="220" dt="2024-10-13T17:53:28.8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671" autoAdjust="0"/>
    <p:restoredTop sz="86028" autoAdjust="0"/>
  </p:normalViewPr>
  <p:slideViewPr>
    <p:cSldViewPr>
      <p:cViewPr varScale="1">
        <p:scale>
          <a:sx n="94" d="100"/>
          <a:sy n="94" d="100"/>
        </p:scale>
        <p:origin x="592" y="184"/>
      </p:cViewPr>
      <p:guideLst>
        <p:guide orient="horz" pos="1117"/>
        <p:guide pos="7529"/>
        <p:guide orient="horz" pos="391"/>
        <p:guide orient="horz" pos="73"/>
        <p:guide pos="5776"/>
      </p:guideLst>
    </p:cSldViewPr>
  </p:slideViewPr>
  <p:outlineViewPr>
    <p:cViewPr>
      <p:scale>
        <a:sx n="33" d="100"/>
        <a:sy n="33" d="100"/>
      </p:scale>
      <p:origin x="0" y="-6348"/>
    </p:cViewPr>
  </p:outlineViewPr>
  <p:notesTextViewPr>
    <p:cViewPr>
      <p:scale>
        <a:sx n="3" d="2"/>
        <a:sy n="3" d="2"/>
      </p:scale>
      <p:origin x="0" y="0"/>
    </p:cViewPr>
  </p:notesTextViewPr>
  <p:sorterViewPr>
    <p:cViewPr>
      <p:scale>
        <a:sx n="100" d="100"/>
        <a:sy n="100" d="100"/>
      </p:scale>
      <p:origin x="0" y="0"/>
    </p:cViewPr>
  </p:sorterViewPr>
  <p:notesViewPr>
    <p:cSldViewPr>
      <p:cViewPr varScale="1">
        <p:scale>
          <a:sx n="47" d="100"/>
          <a:sy n="47" d="100"/>
        </p:scale>
        <p:origin x="2792" y="4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slide" Target="slides/slide78.xml"/><Relationship Id="rId89" Type="http://schemas.openxmlformats.org/officeDocument/2006/relationships/presProps" Target="presProps.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slide" Target="slides/slide73.xml"/><Relationship Id="rId5" Type="http://schemas.openxmlformats.org/officeDocument/2006/relationships/slideMaster" Target="slideMasters/slideMaster2.xml"/><Relationship Id="rId90" Type="http://schemas.openxmlformats.org/officeDocument/2006/relationships/viewProps" Target="viewProps.xml"/><Relationship Id="rId22" Type="http://schemas.openxmlformats.org/officeDocument/2006/relationships/slide" Target="slides/slide16.xml"/><Relationship Id="rId27" Type="http://schemas.openxmlformats.org/officeDocument/2006/relationships/slide" Target="slides/slide21.xml"/><Relationship Id="rId43" Type="http://schemas.openxmlformats.org/officeDocument/2006/relationships/slide" Target="slides/slide37.xml"/><Relationship Id="rId48" Type="http://schemas.openxmlformats.org/officeDocument/2006/relationships/slide" Target="slides/slide42.xml"/><Relationship Id="rId64" Type="http://schemas.openxmlformats.org/officeDocument/2006/relationships/slide" Target="slides/slide58.xml"/><Relationship Id="rId69" Type="http://schemas.openxmlformats.org/officeDocument/2006/relationships/slide" Target="slides/slide63.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slide" Target="slides/slide74.xml"/><Relationship Id="rId85" Type="http://schemas.openxmlformats.org/officeDocument/2006/relationships/slide" Target="slides/slide79.xml"/><Relationship Id="rId93"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openxmlformats.org/officeDocument/2006/relationships/slide" Target="slides/slide77.xml"/><Relationship Id="rId88" Type="http://schemas.openxmlformats.org/officeDocument/2006/relationships/handoutMaster" Target="handoutMasters/handoutMaster1.xml"/><Relationship Id="rId9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slide" Target="slides/slide75.xml"/><Relationship Id="rId86" Type="http://schemas.openxmlformats.org/officeDocument/2006/relationships/slide" Target="slides/slide80.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7" Type="http://schemas.openxmlformats.org/officeDocument/2006/relationships/slide" Target="slides/slide1.xml"/><Relationship Id="rId71" Type="http://schemas.openxmlformats.org/officeDocument/2006/relationships/slide" Target="slides/slide65.xml"/><Relationship Id="rId92" Type="http://schemas.openxmlformats.org/officeDocument/2006/relationships/tableStyles" Target="tableStyles.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87" Type="http://schemas.openxmlformats.org/officeDocument/2006/relationships/notesMaster" Target="notesMasters/notesMaster1.xml"/><Relationship Id="rId61" Type="http://schemas.openxmlformats.org/officeDocument/2006/relationships/slide" Target="slides/slide55.xml"/><Relationship Id="rId82" Type="http://schemas.openxmlformats.org/officeDocument/2006/relationships/slide" Target="slides/slide76.xml"/><Relationship Id="rId19" Type="http://schemas.openxmlformats.org/officeDocument/2006/relationships/slide" Target="slides/slide13.xml"/><Relationship Id="rId14" Type="http://schemas.openxmlformats.org/officeDocument/2006/relationships/slide" Target="slides/slide8.xml"/><Relationship Id="rId30" Type="http://schemas.openxmlformats.org/officeDocument/2006/relationships/slide" Target="slides/slide24.xml"/><Relationship Id="rId35" Type="http://schemas.openxmlformats.org/officeDocument/2006/relationships/slide" Target="slides/slide29.xml"/><Relationship Id="rId56" Type="http://schemas.openxmlformats.org/officeDocument/2006/relationships/slide" Target="slides/slide50.xml"/><Relationship Id="rId77" Type="http://schemas.openxmlformats.org/officeDocument/2006/relationships/slide" Target="slides/slide71.xml"/></Relationships>
</file>

<file path=ppt/diagrams/_rels/data1.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5E5B67-951E-4B1C-AEDF-196ADA6F5AF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46A8D51-AD6F-47D3-8108-D204D32CCB58}">
      <dgm:prSet/>
      <dgm:spPr/>
      <dgm:t>
        <a:bodyPr/>
        <a:lstStyle/>
        <a:p>
          <a:r>
            <a:rPr lang="en-GB"/>
            <a:t>Are we looking at reflected or incident pressure?</a:t>
          </a:r>
          <a:endParaRPr lang="en-US"/>
        </a:p>
      </dgm:t>
    </dgm:pt>
    <dgm:pt modelId="{68EFBDCD-BFEC-4E85-B010-6495A01E21DE}" type="parTrans" cxnId="{79C17AF7-146B-481C-B981-BFD8DAF63801}">
      <dgm:prSet/>
      <dgm:spPr/>
      <dgm:t>
        <a:bodyPr/>
        <a:lstStyle/>
        <a:p>
          <a:endParaRPr lang="en-US"/>
        </a:p>
      </dgm:t>
    </dgm:pt>
    <dgm:pt modelId="{95F75EDE-7E22-4F80-AA61-90DA106610F2}" type="sibTrans" cxnId="{79C17AF7-146B-481C-B981-BFD8DAF63801}">
      <dgm:prSet/>
      <dgm:spPr/>
      <dgm:t>
        <a:bodyPr/>
        <a:lstStyle/>
        <a:p>
          <a:endParaRPr lang="en-US"/>
        </a:p>
      </dgm:t>
    </dgm:pt>
    <dgm:pt modelId="{EF18734E-64F2-4992-B8BF-6A1C25A96449}">
      <dgm:prSet/>
      <dgm:spPr/>
      <dgm:t>
        <a:bodyPr/>
        <a:lstStyle/>
        <a:p>
          <a:r>
            <a:rPr lang="en-GB" dirty="0"/>
            <a:t>Differences between these types?</a:t>
          </a:r>
          <a:endParaRPr lang="en-US" dirty="0"/>
        </a:p>
      </dgm:t>
    </dgm:pt>
    <dgm:pt modelId="{15C1FB84-1BB9-45EB-AE73-9D5E353A4F3F}" type="parTrans" cxnId="{6287D214-16BD-415D-A2A4-BD80AA7241CF}">
      <dgm:prSet/>
      <dgm:spPr/>
      <dgm:t>
        <a:bodyPr/>
        <a:lstStyle/>
        <a:p>
          <a:endParaRPr lang="en-US"/>
        </a:p>
      </dgm:t>
    </dgm:pt>
    <dgm:pt modelId="{2E22B35D-37C1-41A0-8C60-604DC1C44199}" type="sibTrans" cxnId="{6287D214-16BD-415D-A2A4-BD80AA7241CF}">
      <dgm:prSet/>
      <dgm:spPr/>
      <dgm:t>
        <a:bodyPr/>
        <a:lstStyle/>
        <a:p>
          <a:endParaRPr lang="en-US"/>
        </a:p>
      </dgm:t>
    </dgm:pt>
    <dgm:pt modelId="{F2F97CE7-DE94-4EF1-8184-29E513BDE491}">
      <dgm:prSet/>
      <dgm:spPr/>
      <dgm:t>
        <a:bodyPr/>
        <a:lstStyle/>
        <a:p>
          <a:r>
            <a:rPr lang="en-GB"/>
            <a:t>What is the nature of the item under test?</a:t>
          </a:r>
          <a:endParaRPr lang="en-US"/>
        </a:p>
      </dgm:t>
    </dgm:pt>
    <dgm:pt modelId="{54081AD8-DA33-4763-87EF-7DD3013F8E77}" type="parTrans" cxnId="{EF9ADD30-2933-46B1-B031-2B5664FF61A9}">
      <dgm:prSet/>
      <dgm:spPr/>
      <dgm:t>
        <a:bodyPr/>
        <a:lstStyle/>
        <a:p>
          <a:endParaRPr lang="en-US"/>
        </a:p>
      </dgm:t>
    </dgm:pt>
    <dgm:pt modelId="{BEAECD4D-1773-4B2E-A52A-9A8C6D02BBD8}" type="sibTrans" cxnId="{EF9ADD30-2933-46B1-B031-2B5664FF61A9}">
      <dgm:prSet/>
      <dgm:spPr/>
      <dgm:t>
        <a:bodyPr/>
        <a:lstStyle/>
        <a:p>
          <a:endParaRPr lang="en-US"/>
        </a:p>
      </dgm:t>
    </dgm:pt>
    <dgm:pt modelId="{F2D13E4F-9CDD-4538-9288-2881CD42A44C}">
      <dgm:prSet/>
      <dgm:spPr/>
      <dgm:t>
        <a:bodyPr/>
        <a:lstStyle/>
        <a:p>
          <a:r>
            <a:rPr lang="en-GB"/>
            <a:t>How can we protect the instrumentation to ensure ‘good’ data is gathered and we aren’t risking equipment </a:t>
          </a:r>
          <a:endParaRPr lang="en-US"/>
        </a:p>
      </dgm:t>
    </dgm:pt>
    <dgm:pt modelId="{5D108881-42B1-4D12-B994-546750E2FA6C}" type="parTrans" cxnId="{A300FDD6-6C90-4580-B2C3-038FC2DDB001}">
      <dgm:prSet/>
      <dgm:spPr/>
      <dgm:t>
        <a:bodyPr/>
        <a:lstStyle/>
        <a:p>
          <a:endParaRPr lang="en-US"/>
        </a:p>
      </dgm:t>
    </dgm:pt>
    <dgm:pt modelId="{9174C9FB-81D6-401F-B6AF-13F5C8ED7014}" type="sibTrans" cxnId="{A300FDD6-6C90-4580-B2C3-038FC2DDB001}">
      <dgm:prSet/>
      <dgm:spPr/>
      <dgm:t>
        <a:bodyPr/>
        <a:lstStyle/>
        <a:p>
          <a:endParaRPr lang="en-US"/>
        </a:p>
      </dgm:t>
    </dgm:pt>
    <dgm:pt modelId="{6058176A-16B7-485F-9671-E3698634AE22}" type="pres">
      <dgm:prSet presAssocID="{A15E5B67-951E-4B1C-AEDF-196ADA6F5AF2}" presName="root" presStyleCnt="0">
        <dgm:presLayoutVars>
          <dgm:dir/>
          <dgm:resizeHandles val="exact"/>
        </dgm:presLayoutVars>
      </dgm:prSet>
      <dgm:spPr/>
    </dgm:pt>
    <dgm:pt modelId="{281187AC-72AE-41CC-8D65-AF1C934E3300}" type="pres">
      <dgm:prSet presAssocID="{E46A8D51-AD6F-47D3-8108-D204D32CCB58}" presName="compNode" presStyleCnt="0"/>
      <dgm:spPr/>
    </dgm:pt>
    <dgm:pt modelId="{BB29C442-9A76-418B-90A8-F83CFEFA8575}" type="pres">
      <dgm:prSet presAssocID="{E46A8D51-AD6F-47D3-8108-D204D32CCB58}" presName="bgRect" presStyleLbl="bgShp" presStyleIdx="0" presStyleCnt="4"/>
      <dgm:spPr/>
    </dgm:pt>
    <dgm:pt modelId="{90378D97-7E30-430A-A644-8D31A9310632}" type="pres">
      <dgm:prSet presAssocID="{E46A8D51-AD6F-47D3-8108-D204D32CCB58}"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adge 1 with solid fill"/>
        </a:ext>
      </dgm:extLst>
    </dgm:pt>
    <dgm:pt modelId="{92809ED3-8428-482E-9114-83BE0488DEE0}" type="pres">
      <dgm:prSet presAssocID="{E46A8D51-AD6F-47D3-8108-D204D32CCB58}" presName="spaceRect" presStyleCnt="0"/>
      <dgm:spPr/>
    </dgm:pt>
    <dgm:pt modelId="{05EB4E6F-2E05-4B7E-B29A-45B54C113A3A}" type="pres">
      <dgm:prSet presAssocID="{E46A8D51-AD6F-47D3-8108-D204D32CCB58}" presName="parTx" presStyleLbl="revTx" presStyleIdx="0" presStyleCnt="4">
        <dgm:presLayoutVars>
          <dgm:chMax val="0"/>
          <dgm:chPref val="0"/>
        </dgm:presLayoutVars>
      </dgm:prSet>
      <dgm:spPr/>
    </dgm:pt>
    <dgm:pt modelId="{63C7BDBD-A328-41B7-BFD7-29A5BFBBE6F2}" type="pres">
      <dgm:prSet presAssocID="{95F75EDE-7E22-4F80-AA61-90DA106610F2}" presName="sibTrans" presStyleCnt="0"/>
      <dgm:spPr/>
    </dgm:pt>
    <dgm:pt modelId="{58866F01-1948-4B2A-BAFA-1DE069402C04}" type="pres">
      <dgm:prSet presAssocID="{EF18734E-64F2-4992-B8BF-6A1C25A96449}" presName="compNode" presStyleCnt="0"/>
      <dgm:spPr/>
    </dgm:pt>
    <dgm:pt modelId="{103832B1-DFBB-410F-BB41-FF6DCC7209E7}" type="pres">
      <dgm:prSet presAssocID="{EF18734E-64F2-4992-B8BF-6A1C25A96449}" presName="bgRect" presStyleLbl="bgShp" presStyleIdx="1" presStyleCnt="4"/>
      <dgm:spPr/>
    </dgm:pt>
    <dgm:pt modelId="{BBD34655-FFEF-40C2-99D6-8DD3F793E033}" type="pres">
      <dgm:prSet presAssocID="{EF18734E-64F2-4992-B8BF-6A1C25A96449}"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adge with solid fill"/>
        </a:ext>
      </dgm:extLst>
    </dgm:pt>
    <dgm:pt modelId="{39B48BFA-1E4F-45AB-945B-C843DCDD1608}" type="pres">
      <dgm:prSet presAssocID="{EF18734E-64F2-4992-B8BF-6A1C25A96449}" presName="spaceRect" presStyleCnt="0"/>
      <dgm:spPr/>
    </dgm:pt>
    <dgm:pt modelId="{BBAE7068-ED66-42FC-9880-1DCCFF1E622B}" type="pres">
      <dgm:prSet presAssocID="{EF18734E-64F2-4992-B8BF-6A1C25A96449}" presName="parTx" presStyleLbl="revTx" presStyleIdx="1" presStyleCnt="4">
        <dgm:presLayoutVars>
          <dgm:chMax val="0"/>
          <dgm:chPref val="0"/>
        </dgm:presLayoutVars>
      </dgm:prSet>
      <dgm:spPr/>
    </dgm:pt>
    <dgm:pt modelId="{D1458DE3-2178-4BED-B4FA-D21DBC4C1768}" type="pres">
      <dgm:prSet presAssocID="{2E22B35D-37C1-41A0-8C60-604DC1C44199}" presName="sibTrans" presStyleCnt="0"/>
      <dgm:spPr/>
    </dgm:pt>
    <dgm:pt modelId="{883BEE80-6AFF-4A32-8A3E-F83C0D31D147}" type="pres">
      <dgm:prSet presAssocID="{F2F97CE7-DE94-4EF1-8184-29E513BDE491}" presName="compNode" presStyleCnt="0"/>
      <dgm:spPr/>
    </dgm:pt>
    <dgm:pt modelId="{458245E5-99A6-45CC-BC05-2364F4D995E2}" type="pres">
      <dgm:prSet presAssocID="{F2F97CE7-DE94-4EF1-8184-29E513BDE491}" presName="bgRect" presStyleLbl="bgShp" presStyleIdx="2" presStyleCnt="4"/>
      <dgm:spPr/>
    </dgm:pt>
    <dgm:pt modelId="{80D1BBB8-B816-4C36-9374-BFA00860F29D}" type="pres">
      <dgm:prSet presAssocID="{F2F97CE7-DE94-4EF1-8184-29E513BDE491}"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Badge 3 with solid fill"/>
        </a:ext>
      </dgm:extLst>
    </dgm:pt>
    <dgm:pt modelId="{C87E2E1E-EB4A-41EC-B9D1-D09E0E256792}" type="pres">
      <dgm:prSet presAssocID="{F2F97CE7-DE94-4EF1-8184-29E513BDE491}" presName="spaceRect" presStyleCnt="0"/>
      <dgm:spPr/>
    </dgm:pt>
    <dgm:pt modelId="{E8013025-70BD-48A4-B670-B347115B2307}" type="pres">
      <dgm:prSet presAssocID="{F2F97CE7-DE94-4EF1-8184-29E513BDE491}" presName="parTx" presStyleLbl="revTx" presStyleIdx="2" presStyleCnt="4">
        <dgm:presLayoutVars>
          <dgm:chMax val="0"/>
          <dgm:chPref val="0"/>
        </dgm:presLayoutVars>
      </dgm:prSet>
      <dgm:spPr/>
    </dgm:pt>
    <dgm:pt modelId="{78D4013E-1AD4-461B-9461-FAEC9B7DD87D}" type="pres">
      <dgm:prSet presAssocID="{BEAECD4D-1773-4B2E-A52A-9A8C6D02BBD8}" presName="sibTrans" presStyleCnt="0"/>
      <dgm:spPr/>
    </dgm:pt>
    <dgm:pt modelId="{362A2E6C-72DC-4096-A5C2-628DAC8BC8AA}" type="pres">
      <dgm:prSet presAssocID="{F2D13E4F-9CDD-4538-9288-2881CD42A44C}" presName="compNode" presStyleCnt="0"/>
      <dgm:spPr/>
    </dgm:pt>
    <dgm:pt modelId="{AACD1B7D-E531-4C36-A30F-D20D4B1D51C6}" type="pres">
      <dgm:prSet presAssocID="{F2D13E4F-9CDD-4538-9288-2881CD42A44C}" presName="bgRect" presStyleLbl="bgShp" presStyleIdx="3" presStyleCnt="4"/>
      <dgm:spPr/>
    </dgm:pt>
    <dgm:pt modelId="{AD01A15B-E5D7-4850-AB49-53DE5B989E85}" type="pres">
      <dgm:prSet presAssocID="{F2D13E4F-9CDD-4538-9288-2881CD42A44C}"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Badge 4 with solid fill"/>
        </a:ext>
      </dgm:extLst>
    </dgm:pt>
    <dgm:pt modelId="{FCB0CCC6-12D0-4FF6-8BA9-A8E6ED0DAA58}" type="pres">
      <dgm:prSet presAssocID="{F2D13E4F-9CDD-4538-9288-2881CD42A44C}" presName="spaceRect" presStyleCnt="0"/>
      <dgm:spPr/>
    </dgm:pt>
    <dgm:pt modelId="{F518D272-9510-4085-9B82-8B90991D6267}" type="pres">
      <dgm:prSet presAssocID="{F2D13E4F-9CDD-4538-9288-2881CD42A44C}" presName="parTx" presStyleLbl="revTx" presStyleIdx="3" presStyleCnt="4">
        <dgm:presLayoutVars>
          <dgm:chMax val="0"/>
          <dgm:chPref val="0"/>
        </dgm:presLayoutVars>
      </dgm:prSet>
      <dgm:spPr/>
    </dgm:pt>
  </dgm:ptLst>
  <dgm:cxnLst>
    <dgm:cxn modelId="{F16B8E06-7476-490B-9209-6B6638CB4BCA}" type="presOf" srcId="{EF18734E-64F2-4992-B8BF-6A1C25A96449}" destId="{BBAE7068-ED66-42FC-9880-1DCCFF1E622B}" srcOrd="0" destOrd="0" presId="urn:microsoft.com/office/officeart/2018/2/layout/IconVerticalSolidList"/>
    <dgm:cxn modelId="{6287D214-16BD-415D-A2A4-BD80AA7241CF}" srcId="{A15E5B67-951E-4B1C-AEDF-196ADA6F5AF2}" destId="{EF18734E-64F2-4992-B8BF-6A1C25A96449}" srcOrd="1" destOrd="0" parTransId="{15C1FB84-1BB9-45EB-AE73-9D5E353A4F3F}" sibTransId="{2E22B35D-37C1-41A0-8C60-604DC1C44199}"/>
    <dgm:cxn modelId="{21D2A12A-6574-411F-85CC-519D3C03F50B}" type="presOf" srcId="{A15E5B67-951E-4B1C-AEDF-196ADA6F5AF2}" destId="{6058176A-16B7-485F-9671-E3698634AE22}" srcOrd="0" destOrd="0" presId="urn:microsoft.com/office/officeart/2018/2/layout/IconVerticalSolidList"/>
    <dgm:cxn modelId="{EF9ADD30-2933-46B1-B031-2B5664FF61A9}" srcId="{A15E5B67-951E-4B1C-AEDF-196ADA6F5AF2}" destId="{F2F97CE7-DE94-4EF1-8184-29E513BDE491}" srcOrd="2" destOrd="0" parTransId="{54081AD8-DA33-4763-87EF-7DD3013F8E77}" sibTransId="{BEAECD4D-1773-4B2E-A52A-9A8C6D02BBD8}"/>
    <dgm:cxn modelId="{6B0251C0-8D03-4B11-9AC1-51913F69F13C}" type="presOf" srcId="{F2F97CE7-DE94-4EF1-8184-29E513BDE491}" destId="{E8013025-70BD-48A4-B670-B347115B2307}" srcOrd="0" destOrd="0" presId="urn:microsoft.com/office/officeart/2018/2/layout/IconVerticalSolidList"/>
    <dgm:cxn modelId="{A300FDD6-6C90-4580-B2C3-038FC2DDB001}" srcId="{A15E5B67-951E-4B1C-AEDF-196ADA6F5AF2}" destId="{F2D13E4F-9CDD-4538-9288-2881CD42A44C}" srcOrd="3" destOrd="0" parTransId="{5D108881-42B1-4D12-B994-546750E2FA6C}" sibTransId="{9174C9FB-81D6-401F-B6AF-13F5C8ED7014}"/>
    <dgm:cxn modelId="{347AE2DC-F63A-4578-900E-5AA456E74660}" type="presOf" srcId="{F2D13E4F-9CDD-4538-9288-2881CD42A44C}" destId="{F518D272-9510-4085-9B82-8B90991D6267}" srcOrd="0" destOrd="0" presId="urn:microsoft.com/office/officeart/2018/2/layout/IconVerticalSolidList"/>
    <dgm:cxn modelId="{1D903DE6-DC83-45CB-AAAE-FFDE27BE37EF}" type="presOf" srcId="{E46A8D51-AD6F-47D3-8108-D204D32CCB58}" destId="{05EB4E6F-2E05-4B7E-B29A-45B54C113A3A}" srcOrd="0" destOrd="0" presId="urn:microsoft.com/office/officeart/2018/2/layout/IconVerticalSolidList"/>
    <dgm:cxn modelId="{79C17AF7-146B-481C-B981-BFD8DAF63801}" srcId="{A15E5B67-951E-4B1C-AEDF-196ADA6F5AF2}" destId="{E46A8D51-AD6F-47D3-8108-D204D32CCB58}" srcOrd="0" destOrd="0" parTransId="{68EFBDCD-BFEC-4E85-B010-6495A01E21DE}" sibTransId="{95F75EDE-7E22-4F80-AA61-90DA106610F2}"/>
    <dgm:cxn modelId="{9C1476DB-572A-498D-94E2-870F7F0CC4F1}" type="presParOf" srcId="{6058176A-16B7-485F-9671-E3698634AE22}" destId="{281187AC-72AE-41CC-8D65-AF1C934E3300}" srcOrd="0" destOrd="0" presId="urn:microsoft.com/office/officeart/2018/2/layout/IconVerticalSolidList"/>
    <dgm:cxn modelId="{A1552FB0-7BD0-4AB1-959A-DF93D58EE4C7}" type="presParOf" srcId="{281187AC-72AE-41CC-8D65-AF1C934E3300}" destId="{BB29C442-9A76-418B-90A8-F83CFEFA8575}" srcOrd="0" destOrd="0" presId="urn:microsoft.com/office/officeart/2018/2/layout/IconVerticalSolidList"/>
    <dgm:cxn modelId="{1E895216-26F5-4553-A544-34C507A4414D}" type="presParOf" srcId="{281187AC-72AE-41CC-8D65-AF1C934E3300}" destId="{90378D97-7E30-430A-A644-8D31A9310632}" srcOrd="1" destOrd="0" presId="urn:microsoft.com/office/officeart/2018/2/layout/IconVerticalSolidList"/>
    <dgm:cxn modelId="{838E324C-6825-4E85-BEF9-C9DFB152D3E8}" type="presParOf" srcId="{281187AC-72AE-41CC-8D65-AF1C934E3300}" destId="{92809ED3-8428-482E-9114-83BE0488DEE0}" srcOrd="2" destOrd="0" presId="urn:microsoft.com/office/officeart/2018/2/layout/IconVerticalSolidList"/>
    <dgm:cxn modelId="{5D823DF1-8DCB-4898-B753-EBB1A0843A0B}" type="presParOf" srcId="{281187AC-72AE-41CC-8D65-AF1C934E3300}" destId="{05EB4E6F-2E05-4B7E-B29A-45B54C113A3A}" srcOrd="3" destOrd="0" presId="urn:microsoft.com/office/officeart/2018/2/layout/IconVerticalSolidList"/>
    <dgm:cxn modelId="{0F548756-6BCE-4B06-82F0-A1F852852181}" type="presParOf" srcId="{6058176A-16B7-485F-9671-E3698634AE22}" destId="{63C7BDBD-A328-41B7-BFD7-29A5BFBBE6F2}" srcOrd="1" destOrd="0" presId="urn:microsoft.com/office/officeart/2018/2/layout/IconVerticalSolidList"/>
    <dgm:cxn modelId="{528CD7A4-C032-4370-81F2-976A15972BEA}" type="presParOf" srcId="{6058176A-16B7-485F-9671-E3698634AE22}" destId="{58866F01-1948-4B2A-BAFA-1DE069402C04}" srcOrd="2" destOrd="0" presId="urn:microsoft.com/office/officeart/2018/2/layout/IconVerticalSolidList"/>
    <dgm:cxn modelId="{D7FEAE4D-2A89-411B-A605-14A853534E12}" type="presParOf" srcId="{58866F01-1948-4B2A-BAFA-1DE069402C04}" destId="{103832B1-DFBB-410F-BB41-FF6DCC7209E7}" srcOrd="0" destOrd="0" presId="urn:microsoft.com/office/officeart/2018/2/layout/IconVerticalSolidList"/>
    <dgm:cxn modelId="{FC054BFB-DFCC-4AEE-9738-CC5BD9BD1E22}" type="presParOf" srcId="{58866F01-1948-4B2A-BAFA-1DE069402C04}" destId="{BBD34655-FFEF-40C2-99D6-8DD3F793E033}" srcOrd="1" destOrd="0" presId="urn:microsoft.com/office/officeart/2018/2/layout/IconVerticalSolidList"/>
    <dgm:cxn modelId="{9E96ADC5-7680-400D-A1BA-462F15EA9DF6}" type="presParOf" srcId="{58866F01-1948-4B2A-BAFA-1DE069402C04}" destId="{39B48BFA-1E4F-45AB-945B-C843DCDD1608}" srcOrd="2" destOrd="0" presId="urn:microsoft.com/office/officeart/2018/2/layout/IconVerticalSolidList"/>
    <dgm:cxn modelId="{2A143140-8D2B-4B8F-A536-372106937775}" type="presParOf" srcId="{58866F01-1948-4B2A-BAFA-1DE069402C04}" destId="{BBAE7068-ED66-42FC-9880-1DCCFF1E622B}" srcOrd="3" destOrd="0" presId="urn:microsoft.com/office/officeart/2018/2/layout/IconVerticalSolidList"/>
    <dgm:cxn modelId="{6D209A4F-C195-4EEB-B853-0DC8E278AAC2}" type="presParOf" srcId="{6058176A-16B7-485F-9671-E3698634AE22}" destId="{D1458DE3-2178-4BED-B4FA-D21DBC4C1768}" srcOrd="3" destOrd="0" presId="urn:microsoft.com/office/officeart/2018/2/layout/IconVerticalSolidList"/>
    <dgm:cxn modelId="{1DD33F3A-C146-4911-A2D2-E72A439D3D2E}" type="presParOf" srcId="{6058176A-16B7-485F-9671-E3698634AE22}" destId="{883BEE80-6AFF-4A32-8A3E-F83C0D31D147}" srcOrd="4" destOrd="0" presId="urn:microsoft.com/office/officeart/2018/2/layout/IconVerticalSolidList"/>
    <dgm:cxn modelId="{58A4A2C8-21F5-4E08-BC3B-9C7A52243015}" type="presParOf" srcId="{883BEE80-6AFF-4A32-8A3E-F83C0D31D147}" destId="{458245E5-99A6-45CC-BC05-2364F4D995E2}" srcOrd="0" destOrd="0" presId="urn:microsoft.com/office/officeart/2018/2/layout/IconVerticalSolidList"/>
    <dgm:cxn modelId="{E260CD26-A05E-4BE8-82E5-A3762931DDD5}" type="presParOf" srcId="{883BEE80-6AFF-4A32-8A3E-F83C0D31D147}" destId="{80D1BBB8-B816-4C36-9374-BFA00860F29D}" srcOrd="1" destOrd="0" presId="urn:microsoft.com/office/officeart/2018/2/layout/IconVerticalSolidList"/>
    <dgm:cxn modelId="{FFA38D42-86FF-4341-B6BD-22DBF359BC03}" type="presParOf" srcId="{883BEE80-6AFF-4A32-8A3E-F83C0D31D147}" destId="{C87E2E1E-EB4A-41EC-B9D1-D09E0E256792}" srcOrd="2" destOrd="0" presId="urn:microsoft.com/office/officeart/2018/2/layout/IconVerticalSolidList"/>
    <dgm:cxn modelId="{81133028-6391-4FDC-9FCC-876B6F9D4FF7}" type="presParOf" srcId="{883BEE80-6AFF-4A32-8A3E-F83C0D31D147}" destId="{E8013025-70BD-48A4-B670-B347115B2307}" srcOrd="3" destOrd="0" presId="urn:microsoft.com/office/officeart/2018/2/layout/IconVerticalSolidList"/>
    <dgm:cxn modelId="{2D12358D-BCDE-406B-82B9-C74DA93EE890}" type="presParOf" srcId="{6058176A-16B7-485F-9671-E3698634AE22}" destId="{78D4013E-1AD4-461B-9461-FAEC9B7DD87D}" srcOrd="5" destOrd="0" presId="urn:microsoft.com/office/officeart/2018/2/layout/IconVerticalSolidList"/>
    <dgm:cxn modelId="{1BC9A72B-5EF1-467F-B7A3-E72C008F3E17}" type="presParOf" srcId="{6058176A-16B7-485F-9671-E3698634AE22}" destId="{362A2E6C-72DC-4096-A5C2-628DAC8BC8AA}" srcOrd="6" destOrd="0" presId="urn:microsoft.com/office/officeart/2018/2/layout/IconVerticalSolidList"/>
    <dgm:cxn modelId="{9E92E556-D2F5-4F42-9978-A085A0EDCB75}" type="presParOf" srcId="{362A2E6C-72DC-4096-A5C2-628DAC8BC8AA}" destId="{AACD1B7D-E531-4C36-A30F-D20D4B1D51C6}" srcOrd="0" destOrd="0" presId="urn:microsoft.com/office/officeart/2018/2/layout/IconVerticalSolidList"/>
    <dgm:cxn modelId="{4AA50890-9BFC-4E59-B9F4-0AC6A715929B}" type="presParOf" srcId="{362A2E6C-72DC-4096-A5C2-628DAC8BC8AA}" destId="{AD01A15B-E5D7-4850-AB49-53DE5B989E85}" srcOrd="1" destOrd="0" presId="urn:microsoft.com/office/officeart/2018/2/layout/IconVerticalSolidList"/>
    <dgm:cxn modelId="{FB675BA8-1690-4CD4-9ABD-D5B4E882DD53}" type="presParOf" srcId="{362A2E6C-72DC-4096-A5C2-628DAC8BC8AA}" destId="{FCB0CCC6-12D0-4FF6-8BA9-A8E6ED0DAA58}" srcOrd="2" destOrd="0" presId="urn:microsoft.com/office/officeart/2018/2/layout/IconVerticalSolidList"/>
    <dgm:cxn modelId="{CD261EFD-E11F-42D9-A4F5-378496B90208}" type="presParOf" srcId="{362A2E6C-72DC-4096-A5C2-628DAC8BC8AA}" destId="{F518D272-9510-4085-9B82-8B90991D626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29C442-9A76-418B-90A8-F83CFEFA8575}">
      <dsp:nvSpPr>
        <dsp:cNvPr id="0" name=""/>
        <dsp:cNvSpPr/>
      </dsp:nvSpPr>
      <dsp:spPr>
        <a:xfrm>
          <a:off x="0" y="1598"/>
          <a:ext cx="11376000" cy="8102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378D97-7E30-430A-A644-8D31A9310632}">
      <dsp:nvSpPr>
        <dsp:cNvPr id="0" name=""/>
        <dsp:cNvSpPr/>
      </dsp:nvSpPr>
      <dsp:spPr>
        <a:xfrm>
          <a:off x="245107" y="183910"/>
          <a:ext cx="445650" cy="44565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EB4E6F-2E05-4B7E-B29A-45B54C113A3A}">
      <dsp:nvSpPr>
        <dsp:cNvPr id="0" name=""/>
        <dsp:cNvSpPr/>
      </dsp:nvSpPr>
      <dsp:spPr>
        <a:xfrm>
          <a:off x="935866" y="1598"/>
          <a:ext cx="10440133" cy="810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54" tIns="85754" rIns="85754" bIns="85754" numCol="1" spcCol="1270" anchor="ctr" anchorCtr="0">
          <a:noAutofit/>
        </a:bodyPr>
        <a:lstStyle/>
        <a:p>
          <a:pPr marL="0" lvl="0" indent="0" algn="l" defTabSz="977900">
            <a:lnSpc>
              <a:spcPct val="90000"/>
            </a:lnSpc>
            <a:spcBef>
              <a:spcPct val="0"/>
            </a:spcBef>
            <a:spcAft>
              <a:spcPct val="35000"/>
            </a:spcAft>
            <a:buNone/>
          </a:pPr>
          <a:r>
            <a:rPr lang="en-GB" sz="2200" kern="1200"/>
            <a:t>Are we looking at reflected or incident pressure?</a:t>
          </a:r>
          <a:endParaRPr lang="en-US" sz="2200" kern="1200"/>
        </a:p>
      </dsp:txBody>
      <dsp:txXfrm>
        <a:off x="935866" y="1598"/>
        <a:ext cx="10440133" cy="810274"/>
      </dsp:txXfrm>
    </dsp:sp>
    <dsp:sp modelId="{103832B1-DFBB-410F-BB41-FF6DCC7209E7}">
      <dsp:nvSpPr>
        <dsp:cNvPr id="0" name=""/>
        <dsp:cNvSpPr/>
      </dsp:nvSpPr>
      <dsp:spPr>
        <a:xfrm>
          <a:off x="0" y="1014441"/>
          <a:ext cx="11376000" cy="8102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D34655-FFEF-40C2-99D6-8DD3F793E033}">
      <dsp:nvSpPr>
        <dsp:cNvPr id="0" name=""/>
        <dsp:cNvSpPr/>
      </dsp:nvSpPr>
      <dsp:spPr>
        <a:xfrm>
          <a:off x="245107" y="1196753"/>
          <a:ext cx="445650" cy="445650"/>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AE7068-ED66-42FC-9880-1DCCFF1E622B}">
      <dsp:nvSpPr>
        <dsp:cNvPr id="0" name=""/>
        <dsp:cNvSpPr/>
      </dsp:nvSpPr>
      <dsp:spPr>
        <a:xfrm>
          <a:off x="935866" y="1014441"/>
          <a:ext cx="10440133" cy="810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54" tIns="85754" rIns="85754" bIns="85754" numCol="1" spcCol="1270" anchor="ctr" anchorCtr="0">
          <a:noAutofit/>
        </a:bodyPr>
        <a:lstStyle/>
        <a:p>
          <a:pPr marL="0" lvl="0" indent="0" algn="l" defTabSz="977900">
            <a:lnSpc>
              <a:spcPct val="90000"/>
            </a:lnSpc>
            <a:spcBef>
              <a:spcPct val="0"/>
            </a:spcBef>
            <a:spcAft>
              <a:spcPct val="35000"/>
            </a:spcAft>
            <a:buNone/>
          </a:pPr>
          <a:r>
            <a:rPr lang="en-GB" sz="2200" kern="1200" dirty="0"/>
            <a:t>Differences between these types?</a:t>
          </a:r>
          <a:endParaRPr lang="en-US" sz="2200" kern="1200" dirty="0"/>
        </a:p>
      </dsp:txBody>
      <dsp:txXfrm>
        <a:off x="935866" y="1014441"/>
        <a:ext cx="10440133" cy="810274"/>
      </dsp:txXfrm>
    </dsp:sp>
    <dsp:sp modelId="{458245E5-99A6-45CC-BC05-2364F4D995E2}">
      <dsp:nvSpPr>
        <dsp:cNvPr id="0" name=""/>
        <dsp:cNvSpPr/>
      </dsp:nvSpPr>
      <dsp:spPr>
        <a:xfrm>
          <a:off x="0" y="2027284"/>
          <a:ext cx="11376000" cy="8102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D1BBB8-B816-4C36-9374-BFA00860F29D}">
      <dsp:nvSpPr>
        <dsp:cNvPr id="0" name=""/>
        <dsp:cNvSpPr/>
      </dsp:nvSpPr>
      <dsp:spPr>
        <a:xfrm>
          <a:off x="245107" y="2209595"/>
          <a:ext cx="445650" cy="445650"/>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013025-70BD-48A4-B670-B347115B2307}">
      <dsp:nvSpPr>
        <dsp:cNvPr id="0" name=""/>
        <dsp:cNvSpPr/>
      </dsp:nvSpPr>
      <dsp:spPr>
        <a:xfrm>
          <a:off x="935866" y="2027284"/>
          <a:ext cx="10440133" cy="810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54" tIns="85754" rIns="85754" bIns="85754" numCol="1" spcCol="1270" anchor="ctr" anchorCtr="0">
          <a:noAutofit/>
        </a:bodyPr>
        <a:lstStyle/>
        <a:p>
          <a:pPr marL="0" lvl="0" indent="0" algn="l" defTabSz="977900">
            <a:lnSpc>
              <a:spcPct val="90000"/>
            </a:lnSpc>
            <a:spcBef>
              <a:spcPct val="0"/>
            </a:spcBef>
            <a:spcAft>
              <a:spcPct val="35000"/>
            </a:spcAft>
            <a:buNone/>
          </a:pPr>
          <a:r>
            <a:rPr lang="en-GB" sz="2200" kern="1200"/>
            <a:t>What is the nature of the item under test?</a:t>
          </a:r>
          <a:endParaRPr lang="en-US" sz="2200" kern="1200"/>
        </a:p>
      </dsp:txBody>
      <dsp:txXfrm>
        <a:off x="935866" y="2027284"/>
        <a:ext cx="10440133" cy="810274"/>
      </dsp:txXfrm>
    </dsp:sp>
    <dsp:sp modelId="{AACD1B7D-E531-4C36-A30F-D20D4B1D51C6}">
      <dsp:nvSpPr>
        <dsp:cNvPr id="0" name=""/>
        <dsp:cNvSpPr/>
      </dsp:nvSpPr>
      <dsp:spPr>
        <a:xfrm>
          <a:off x="0" y="3040127"/>
          <a:ext cx="11376000" cy="8102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01A15B-E5D7-4850-AB49-53DE5B989E85}">
      <dsp:nvSpPr>
        <dsp:cNvPr id="0" name=""/>
        <dsp:cNvSpPr/>
      </dsp:nvSpPr>
      <dsp:spPr>
        <a:xfrm>
          <a:off x="245107" y="3222438"/>
          <a:ext cx="445650" cy="445650"/>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18D272-9510-4085-9B82-8B90991D6267}">
      <dsp:nvSpPr>
        <dsp:cNvPr id="0" name=""/>
        <dsp:cNvSpPr/>
      </dsp:nvSpPr>
      <dsp:spPr>
        <a:xfrm>
          <a:off x="935866" y="3040127"/>
          <a:ext cx="10440133" cy="810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54" tIns="85754" rIns="85754" bIns="85754" numCol="1" spcCol="1270" anchor="ctr" anchorCtr="0">
          <a:noAutofit/>
        </a:bodyPr>
        <a:lstStyle/>
        <a:p>
          <a:pPr marL="0" lvl="0" indent="0" algn="l" defTabSz="977900">
            <a:lnSpc>
              <a:spcPct val="90000"/>
            </a:lnSpc>
            <a:spcBef>
              <a:spcPct val="0"/>
            </a:spcBef>
            <a:spcAft>
              <a:spcPct val="35000"/>
            </a:spcAft>
            <a:buNone/>
          </a:pPr>
          <a:r>
            <a:rPr lang="en-GB" sz="2200" kern="1200"/>
            <a:t>How can we protect the instrumentation to ensure ‘good’ data is gathered and we aren’t risking equipment </a:t>
          </a:r>
          <a:endParaRPr lang="en-US" sz="2200" kern="1200"/>
        </a:p>
      </dsp:txBody>
      <dsp:txXfrm>
        <a:off x="935866" y="3040127"/>
        <a:ext cx="10440133" cy="8102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latin typeface="Arial" charset="0"/>
              <a:ea typeface="Arial" charset="0"/>
              <a:cs typeface="Arial" charset="0"/>
            </a:endParaRPr>
          </a:p>
        </p:txBody>
      </p:sp>
      <p:sp>
        <p:nvSpPr>
          <p:cNvPr id="3" name="Date Placeholder 2"/>
          <p:cNvSpPr>
            <a:spLocks noGrp="1"/>
          </p:cNvSpPr>
          <p:nvPr>
            <p:ph type="dt" sz="quarter" idx="1"/>
          </p:nvPr>
        </p:nvSpPr>
        <p:spPr>
          <a:xfrm>
            <a:off x="3850443" y="0"/>
            <a:ext cx="2945659" cy="496411"/>
          </a:xfrm>
          <a:prstGeom prst="rect">
            <a:avLst/>
          </a:prstGeom>
        </p:spPr>
        <p:txBody>
          <a:bodyPr vert="horz" lIns="91440" tIns="45720" rIns="91440" bIns="45720" rtlCol="0"/>
          <a:lstStyle>
            <a:lvl1pPr algn="r">
              <a:defRPr sz="1200"/>
            </a:lvl1pPr>
          </a:lstStyle>
          <a:p>
            <a:fld id="{96F8EA1D-728A-4E5F-9A4B-D1A7FD31BCED}" type="datetimeFigureOut">
              <a:rPr lang="en-GB" smtClean="0">
                <a:latin typeface="Arial" charset="0"/>
                <a:ea typeface="Arial" charset="0"/>
                <a:cs typeface="Arial" charset="0"/>
              </a:rPr>
              <a:t>17/11/2025</a:t>
            </a:fld>
            <a:endParaRPr lang="en-GB" dirty="0">
              <a:latin typeface="Arial" charset="0"/>
              <a:ea typeface="Arial" charset="0"/>
              <a:cs typeface="Arial" charset="0"/>
            </a:endParaRPr>
          </a:p>
        </p:txBody>
      </p:sp>
      <p:sp>
        <p:nvSpPr>
          <p:cNvPr id="4" name="Footer Placeholder 3"/>
          <p:cNvSpPr>
            <a:spLocks noGrp="1"/>
          </p:cNvSpPr>
          <p:nvPr>
            <p:ph type="ftr" sz="quarter" idx="2"/>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latin typeface="Arial" charset="0"/>
              <a:ea typeface="Arial" charset="0"/>
              <a:cs typeface="Arial" charset="0"/>
            </a:endParaRPr>
          </a:p>
        </p:txBody>
      </p:sp>
      <p:sp>
        <p:nvSpPr>
          <p:cNvPr id="5" name="Slide Number Placeholder 4"/>
          <p:cNvSpPr>
            <a:spLocks noGrp="1"/>
          </p:cNvSpPr>
          <p:nvPr>
            <p:ph type="sldNum" sz="quarter" idx="3"/>
          </p:nvPr>
        </p:nvSpPr>
        <p:spPr>
          <a:xfrm>
            <a:off x="3850443" y="9430091"/>
            <a:ext cx="2945659" cy="496411"/>
          </a:xfrm>
          <a:prstGeom prst="rect">
            <a:avLst/>
          </a:prstGeom>
        </p:spPr>
        <p:txBody>
          <a:bodyPr vert="horz" lIns="91440" tIns="45720" rIns="91440" bIns="45720" rtlCol="0" anchor="b"/>
          <a:lstStyle>
            <a:lvl1pPr algn="r">
              <a:defRPr sz="1200"/>
            </a:lvl1pPr>
          </a:lstStyle>
          <a:p>
            <a:fld id="{539A8912-DC56-4920-85F1-EA9817C1761F}" type="slidenum">
              <a:rPr lang="en-GB" smtClean="0">
                <a:latin typeface="Arial" charset="0"/>
                <a:ea typeface="Arial" charset="0"/>
                <a:cs typeface="Arial" charset="0"/>
              </a:rPr>
              <a:t>‹#›</a:t>
            </a:fld>
            <a:endParaRPr lang="en-GB" dirty="0">
              <a:latin typeface="Arial" charset="0"/>
              <a:ea typeface="Arial" charset="0"/>
              <a:cs typeface="Arial" charset="0"/>
            </a:endParaRPr>
          </a:p>
        </p:txBody>
      </p:sp>
    </p:spTree>
    <p:extLst>
      <p:ext uri="{BB962C8B-B14F-4D97-AF65-F5344CB8AC3E}">
        <p14:creationId xmlns:p14="http://schemas.microsoft.com/office/powerpoint/2010/main" val="6600248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847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49688" y="0"/>
            <a:ext cx="2946400" cy="498475"/>
          </a:xfrm>
          <a:prstGeom prst="rect">
            <a:avLst/>
          </a:prstGeom>
        </p:spPr>
        <p:txBody>
          <a:bodyPr vert="horz" lIns="91440" tIns="45720" rIns="91440" bIns="45720" rtlCol="0"/>
          <a:lstStyle>
            <a:lvl1pPr algn="r">
              <a:defRPr sz="1200"/>
            </a:lvl1pPr>
          </a:lstStyle>
          <a:p>
            <a:fld id="{463CE1C2-7DC9-FC47-9848-69281FD2BD18}" type="datetimeFigureOut">
              <a:rPr lang="en-US" smtClean="0"/>
              <a:t>11/17/25</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450" y="4778375"/>
            <a:ext cx="5438775" cy="3908425"/>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9750"/>
            <a:ext cx="2946400" cy="49847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49688" y="9429750"/>
            <a:ext cx="2946400" cy="498475"/>
          </a:xfrm>
          <a:prstGeom prst="rect">
            <a:avLst/>
          </a:prstGeom>
        </p:spPr>
        <p:txBody>
          <a:bodyPr vert="horz" lIns="91440" tIns="45720" rIns="91440" bIns="45720" rtlCol="0" anchor="b"/>
          <a:lstStyle>
            <a:lvl1pPr algn="r">
              <a:defRPr sz="1200"/>
            </a:lvl1pPr>
          </a:lstStyle>
          <a:p>
            <a:fld id="{3B11FC8D-FEAC-3A4D-B17B-284E661AD230}" type="slidenum">
              <a:rPr lang="en-US" smtClean="0"/>
              <a:t>‹#›</a:t>
            </a:fld>
            <a:endParaRPr lang="en-US"/>
          </a:p>
        </p:txBody>
      </p:sp>
    </p:spTree>
    <p:extLst>
      <p:ext uri="{BB962C8B-B14F-4D97-AF65-F5344CB8AC3E}">
        <p14:creationId xmlns:p14="http://schemas.microsoft.com/office/powerpoint/2010/main" val="818081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1</a:t>
            </a:fld>
            <a:endParaRPr lang="en-US"/>
          </a:p>
        </p:txBody>
      </p:sp>
    </p:spTree>
    <p:extLst>
      <p:ext uri="{BB962C8B-B14F-4D97-AF65-F5344CB8AC3E}">
        <p14:creationId xmlns:p14="http://schemas.microsoft.com/office/powerpoint/2010/main" val="30610544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804D761A-8CC9-47C1-A1E7-FE90C60E58C7}" type="slidenum">
              <a:rPr lang="en-GB" smtClean="0"/>
              <a:pPr/>
              <a:t>4</a:t>
            </a:fld>
            <a:endParaRPr lang="en-GB"/>
          </a:p>
        </p:txBody>
      </p:sp>
      <p:sp>
        <p:nvSpPr>
          <p:cNvPr id="29699" name="Rectangle 2"/>
          <p:cNvSpPr>
            <a:spLocks noGrp="1" noRot="1" noChangeAspect="1" noChangeArrowheads="1" noTextEdit="1"/>
          </p:cNvSpPr>
          <p:nvPr>
            <p:ph type="sldImg"/>
          </p:nvPr>
        </p:nvSpPr>
        <p:spPr>
          <a:xfrm>
            <a:off x="381000" y="685800"/>
            <a:ext cx="6096000" cy="3429000"/>
          </a:xfrm>
          <a:ln/>
        </p:spPr>
      </p:sp>
      <p:sp>
        <p:nvSpPr>
          <p:cNvPr id="29700" name="Rectangle 3"/>
          <p:cNvSpPr>
            <a:spLocks noGrp="1" noChangeArrowheads="1"/>
          </p:cNvSpPr>
          <p:nvPr>
            <p:ph type="body" idx="1"/>
          </p:nvPr>
        </p:nvSpPr>
        <p:spPr>
          <a:xfrm>
            <a:off x="914400" y="4876800"/>
            <a:ext cx="5029200" cy="3581400"/>
          </a:xfrm>
          <a:noFill/>
          <a:ln/>
        </p:spPr>
        <p:txBody>
          <a:bodyPr/>
          <a:lstStyle/>
          <a:p>
            <a:pPr eaLnBrk="1" hangingPunct="1"/>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84C535E1-573F-4116-A02B-6DEF128BC82C}" type="slidenum">
              <a:rPr lang="en-GB" smtClean="0"/>
              <a:pPr/>
              <a:t>5</a:t>
            </a:fld>
            <a:endParaRPr lang="en-GB"/>
          </a:p>
        </p:txBody>
      </p:sp>
      <p:sp>
        <p:nvSpPr>
          <p:cNvPr id="30723" name="Rectangle 2"/>
          <p:cNvSpPr>
            <a:spLocks noGrp="1" noRot="1" noChangeAspect="1" noChangeArrowheads="1" noTextEdit="1"/>
          </p:cNvSpPr>
          <p:nvPr>
            <p:ph type="sldImg"/>
          </p:nvPr>
        </p:nvSpPr>
        <p:spPr>
          <a:solidFill>
            <a:srgbClr val="FFFFFF"/>
          </a:solidFill>
          <a:ln/>
        </p:spPr>
      </p:sp>
      <p:sp>
        <p:nvSpPr>
          <p:cNvPr id="30724" name="Rectangle 3"/>
          <p:cNvSpPr>
            <a:spLocks noGrp="1" noChangeArrowheads="1"/>
          </p:cNvSpPr>
          <p:nvPr>
            <p:ph type="body" idx="1"/>
          </p:nvPr>
        </p:nvSpPr>
        <p:spPr>
          <a:xfrm>
            <a:off x="914400" y="4953000"/>
            <a:ext cx="5029200" cy="3505200"/>
          </a:xfrm>
          <a:solidFill>
            <a:srgbClr val="FFFFFF"/>
          </a:solidFill>
          <a:ln>
            <a:solidFill>
              <a:srgbClr val="000000"/>
            </a:solidFill>
          </a:ln>
        </p:spPr>
        <p:txBody>
          <a:bodyPr/>
          <a:lstStyle/>
          <a:p>
            <a:pPr eaLnBrk="1" hangingPunct="1"/>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p:spPr>
        <p:txBody>
          <a:bodyPr/>
          <a:lstStyle/>
          <a:p>
            <a:endParaRPr lang="en-US"/>
          </a:p>
        </p:txBody>
      </p:sp>
      <p:sp>
        <p:nvSpPr>
          <p:cNvPr id="49156" name="Slide Number Placeholder 3"/>
          <p:cNvSpPr>
            <a:spLocks noGrp="1"/>
          </p:cNvSpPr>
          <p:nvPr>
            <p:ph type="sldNum" sz="quarter" idx="5"/>
          </p:nvPr>
        </p:nvSpPr>
        <p:spPr>
          <a:noFill/>
        </p:spPr>
        <p:txBody>
          <a:bodyPr/>
          <a:lstStyle/>
          <a:p>
            <a:fld id="{2BA936EB-DA53-4D3E-9150-4FB4D5A5678C}" type="slidenum">
              <a:rPr lang="en-GB" smtClean="0"/>
              <a:pPr/>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265F6CE7-B647-4CC2-9538-7A9A48CB062A}" type="slidenum">
              <a:rPr lang="en-GB" smtClean="0"/>
              <a:pPr/>
              <a:t>7</a:t>
            </a:fld>
            <a:endParaRPr lang="en-GB"/>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p:spPr>
        <p:txBody>
          <a:bodyPr/>
          <a:lstStyle/>
          <a:p>
            <a:pPr eaLnBrk="1" hangingPunct="1"/>
            <a:endParaRPr lang="en-US" sz="1400" b="1" i="1" u="sng"/>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8</a:t>
            </a:fld>
            <a:endParaRPr lang="en-US"/>
          </a:p>
        </p:txBody>
      </p:sp>
    </p:spTree>
    <p:extLst>
      <p:ext uri="{BB962C8B-B14F-4D97-AF65-F5344CB8AC3E}">
        <p14:creationId xmlns:p14="http://schemas.microsoft.com/office/powerpoint/2010/main" val="12087426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10</a:t>
            </a:fld>
            <a:endParaRPr lang="en-US"/>
          </a:p>
        </p:txBody>
      </p:sp>
    </p:spTree>
    <p:extLst>
      <p:ext uri="{BB962C8B-B14F-4D97-AF65-F5344CB8AC3E}">
        <p14:creationId xmlns:p14="http://schemas.microsoft.com/office/powerpoint/2010/main" val="30978188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E3C2E80-C090-854F-8ECC-24C6B0BECC2B}"/>
              </a:ext>
            </a:extLst>
          </p:cNvPr>
          <p:cNvSpPr>
            <a:spLocks noGrp="1" noChangeArrowheads="1"/>
          </p:cNvSpPr>
          <p:nvPr>
            <p:ph type="sldNum" sz="quarter" idx="5"/>
          </p:nvPr>
        </p:nvSpPr>
        <p:spPr>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lvl1pPr>
              <a:defRPr sz="1200">
                <a:solidFill>
                  <a:schemeClr val="tx1"/>
                </a:solidFill>
                <a:latin typeface="Arial" panose="020B0604020202020204" pitchFamily="34" charset="0"/>
                <a:ea typeface="ＭＳ Ｐゴシック" panose="020B0600070205080204" pitchFamily="34" charset="-128"/>
              </a:defRPr>
            </a:lvl1pPr>
            <a:lvl2pPr marL="742950" indent="-285750">
              <a:defRPr sz="1200">
                <a:solidFill>
                  <a:schemeClr val="tx1"/>
                </a:solidFill>
                <a:latin typeface="Arial" panose="020B0604020202020204" pitchFamily="34" charset="0"/>
                <a:ea typeface="ＭＳ Ｐゴシック" panose="020B0600070205080204" pitchFamily="34" charset="-128"/>
              </a:defRPr>
            </a:lvl2pPr>
            <a:lvl3pPr marL="1143000" indent="-228600">
              <a:defRPr sz="1200">
                <a:solidFill>
                  <a:schemeClr val="tx1"/>
                </a:solidFill>
                <a:latin typeface="Arial" panose="020B0604020202020204" pitchFamily="34" charset="0"/>
                <a:ea typeface="ＭＳ Ｐゴシック" panose="020B0600070205080204" pitchFamily="34" charset="-128"/>
              </a:defRPr>
            </a:lvl3pPr>
            <a:lvl4pPr marL="1600200" indent="-228600">
              <a:defRPr sz="1200">
                <a:solidFill>
                  <a:schemeClr val="tx1"/>
                </a:solidFill>
                <a:latin typeface="Arial" panose="020B0604020202020204" pitchFamily="34" charset="0"/>
                <a:ea typeface="ＭＳ Ｐゴシック" panose="020B0600070205080204" pitchFamily="34" charset="-128"/>
              </a:defRPr>
            </a:lvl4pPr>
            <a:lvl5pPr marL="2057400" indent="-228600">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fld id="{E8F8A468-2BC5-BB40-9A1C-91A115B766A6}" type="slidenum">
              <a:rPr lang="en-US" altLang="en-US"/>
              <a:pPr/>
              <a:t>13</a:t>
            </a:fld>
            <a:endParaRPr lang="en-US" altLang="en-US"/>
          </a:p>
        </p:txBody>
      </p:sp>
      <p:sp>
        <p:nvSpPr>
          <p:cNvPr id="321538" name="Rectangle 2">
            <a:extLst>
              <a:ext uri="{FF2B5EF4-FFF2-40B4-BE49-F238E27FC236}">
                <a16:creationId xmlns:a16="http://schemas.microsoft.com/office/drawing/2014/main" id="{D8C88C9D-98D4-5E47-AC81-EA449713F383}"/>
              </a:ext>
            </a:extLst>
          </p:cNvPr>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321539" name="Rectangle 3">
            <a:extLst>
              <a:ext uri="{FF2B5EF4-FFF2-40B4-BE49-F238E27FC236}">
                <a16:creationId xmlns:a16="http://schemas.microsoft.com/office/drawing/2014/main" id="{05E647F3-696B-274B-9D20-8EA64CEBD893}"/>
              </a:ext>
            </a:extLst>
          </p:cNvPr>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4508598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0C2E76E-9609-9B4D-A13A-857908E90B0C}"/>
              </a:ext>
            </a:extLst>
          </p:cNvPr>
          <p:cNvSpPr>
            <a:spLocks noGrp="1" noChangeArrowheads="1"/>
          </p:cNvSpPr>
          <p:nvPr>
            <p:ph type="sldNum" sz="quarter" idx="5"/>
          </p:nvPr>
        </p:nvSpPr>
        <p:spPr>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lvl1pPr>
              <a:defRPr sz="1200">
                <a:solidFill>
                  <a:schemeClr val="tx1"/>
                </a:solidFill>
                <a:latin typeface="Arial" panose="020B0604020202020204" pitchFamily="34" charset="0"/>
                <a:ea typeface="ＭＳ Ｐゴシック" panose="020B0600070205080204" pitchFamily="34" charset="-128"/>
              </a:defRPr>
            </a:lvl1pPr>
            <a:lvl2pPr marL="742950" indent="-285750">
              <a:defRPr sz="1200">
                <a:solidFill>
                  <a:schemeClr val="tx1"/>
                </a:solidFill>
                <a:latin typeface="Arial" panose="020B0604020202020204" pitchFamily="34" charset="0"/>
                <a:ea typeface="ＭＳ Ｐゴシック" panose="020B0600070205080204" pitchFamily="34" charset="-128"/>
              </a:defRPr>
            </a:lvl2pPr>
            <a:lvl3pPr marL="1143000" indent="-228600">
              <a:defRPr sz="1200">
                <a:solidFill>
                  <a:schemeClr val="tx1"/>
                </a:solidFill>
                <a:latin typeface="Arial" panose="020B0604020202020204" pitchFamily="34" charset="0"/>
                <a:ea typeface="ＭＳ Ｐゴシック" panose="020B0600070205080204" pitchFamily="34" charset="-128"/>
              </a:defRPr>
            </a:lvl3pPr>
            <a:lvl4pPr marL="1600200" indent="-228600">
              <a:defRPr sz="1200">
                <a:solidFill>
                  <a:schemeClr val="tx1"/>
                </a:solidFill>
                <a:latin typeface="Arial" panose="020B0604020202020204" pitchFamily="34" charset="0"/>
                <a:ea typeface="ＭＳ Ｐゴシック" panose="020B0600070205080204" pitchFamily="34" charset="-128"/>
              </a:defRPr>
            </a:lvl4pPr>
            <a:lvl5pPr marL="2057400" indent="-228600">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fld id="{2F32642A-9E83-F449-916A-F7676F442E29}" type="slidenum">
              <a:rPr lang="en-US" altLang="en-US"/>
              <a:pPr/>
              <a:t>14</a:t>
            </a:fld>
            <a:endParaRPr lang="en-US" altLang="en-US"/>
          </a:p>
        </p:txBody>
      </p:sp>
      <p:sp>
        <p:nvSpPr>
          <p:cNvPr id="322562" name="Rectangle 2">
            <a:extLst>
              <a:ext uri="{FF2B5EF4-FFF2-40B4-BE49-F238E27FC236}">
                <a16:creationId xmlns:a16="http://schemas.microsoft.com/office/drawing/2014/main" id="{7DD184C7-9867-8D44-9658-E485D9BE50C7}"/>
              </a:ext>
            </a:extLst>
          </p:cNvPr>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322563" name="Rectangle 3">
            <a:extLst>
              <a:ext uri="{FF2B5EF4-FFF2-40B4-BE49-F238E27FC236}">
                <a16:creationId xmlns:a16="http://schemas.microsoft.com/office/drawing/2014/main" id="{EE0F10E6-44F8-AC48-A233-4F34492803E0}"/>
              </a:ext>
            </a:extLst>
          </p:cNvPr>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1159079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Friedlander Curve</a:t>
            </a:r>
          </a:p>
        </p:txBody>
      </p:sp>
      <p:sp>
        <p:nvSpPr>
          <p:cNvPr id="4" name="Slide Number Placeholder 3"/>
          <p:cNvSpPr>
            <a:spLocks noGrp="1"/>
          </p:cNvSpPr>
          <p:nvPr>
            <p:ph type="sldNum" sz="quarter" idx="5"/>
          </p:nvPr>
        </p:nvSpPr>
        <p:spPr/>
        <p:txBody>
          <a:bodyPr/>
          <a:lstStyle/>
          <a:p>
            <a:fld id="{3B11FC8D-FEAC-3A4D-B17B-284E661AD230}" type="slidenum">
              <a:rPr lang="en-US" smtClean="0"/>
              <a:t>17</a:t>
            </a:fld>
            <a:endParaRPr lang="en-US"/>
          </a:p>
        </p:txBody>
      </p:sp>
    </p:spTree>
    <p:extLst>
      <p:ext uri="{BB962C8B-B14F-4D97-AF65-F5344CB8AC3E}">
        <p14:creationId xmlns:p14="http://schemas.microsoft.com/office/powerpoint/2010/main" val="22716670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9CC6E20-8F55-2849-9268-1E301F42243A}"/>
              </a:ext>
            </a:extLst>
          </p:cNvPr>
          <p:cNvSpPr>
            <a:spLocks noGrp="1" noChangeArrowheads="1"/>
          </p:cNvSpPr>
          <p:nvPr>
            <p:ph type="sldNum" sz="quarter" idx="5"/>
          </p:nvPr>
        </p:nvSpPr>
        <p:spPr>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lvl1pPr>
              <a:defRPr sz="1200">
                <a:solidFill>
                  <a:schemeClr val="tx1"/>
                </a:solidFill>
                <a:latin typeface="Arial" panose="020B0604020202020204" pitchFamily="34" charset="0"/>
                <a:ea typeface="ＭＳ Ｐゴシック" panose="020B0600070205080204" pitchFamily="34" charset="-128"/>
              </a:defRPr>
            </a:lvl1pPr>
            <a:lvl2pPr marL="742950" indent="-285750">
              <a:defRPr sz="1200">
                <a:solidFill>
                  <a:schemeClr val="tx1"/>
                </a:solidFill>
                <a:latin typeface="Arial" panose="020B0604020202020204" pitchFamily="34" charset="0"/>
                <a:ea typeface="ＭＳ Ｐゴシック" panose="020B0600070205080204" pitchFamily="34" charset="-128"/>
              </a:defRPr>
            </a:lvl2pPr>
            <a:lvl3pPr marL="1143000" indent="-228600">
              <a:defRPr sz="1200">
                <a:solidFill>
                  <a:schemeClr val="tx1"/>
                </a:solidFill>
                <a:latin typeface="Arial" panose="020B0604020202020204" pitchFamily="34" charset="0"/>
                <a:ea typeface="ＭＳ Ｐゴシック" panose="020B0600070205080204" pitchFamily="34" charset="-128"/>
              </a:defRPr>
            </a:lvl3pPr>
            <a:lvl4pPr marL="1600200" indent="-228600">
              <a:defRPr sz="1200">
                <a:solidFill>
                  <a:schemeClr val="tx1"/>
                </a:solidFill>
                <a:latin typeface="Arial" panose="020B0604020202020204" pitchFamily="34" charset="0"/>
                <a:ea typeface="ＭＳ Ｐゴシック" panose="020B0600070205080204" pitchFamily="34" charset="-128"/>
              </a:defRPr>
            </a:lvl4pPr>
            <a:lvl5pPr marL="2057400" indent="-228600">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fld id="{9D569710-2F58-F742-8EA3-B31DCDB6CD34}" type="slidenum">
              <a:rPr lang="en-US" altLang="en-US"/>
              <a:pPr/>
              <a:t>19</a:t>
            </a:fld>
            <a:endParaRPr lang="en-US" altLang="en-US"/>
          </a:p>
        </p:txBody>
      </p:sp>
      <p:sp>
        <p:nvSpPr>
          <p:cNvPr id="325634" name="Rectangle 2">
            <a:extLst>
              <a:ext uri="{FF2B5EF4-FFF2-40B4-BE49-F238E27FC236}">
                <a16:creationId xmlns:a16="http://schemas.microsoft.com/office/drawing/2014/main" id="{23AEB653-10CE-A647-883C-C67647AE7CD2}"/>
              </a:ext>
            </a:extLst>
          </p:cNvPr>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325635" name="Rectangle 3">
            <a:extLst>
              <a:ext uri="{FF2B5EF4-FFF2-40B4-BE49-F238E27FC236}">
                <a16:creationId xmlns:a16="http://schemas.microsoft.com/office/drawing/2014/main" id="{340A0258-C009-EC4C-BED5-F49DE0A7212E}"/>
              </a:ext>
            </a:extLst>
          </p:cNvPr>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3147099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9CC6E20-8F55-2849-9268-1E301F42243A}"/>
              </a:ext>
            </a:extLst>
          </p:cNvPr>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lvl1pPr>
              <a:defRPr sz="1200">
                <a:solidFill>
                  <a:schemeClr val="tx1"/>
                </a:solidFill>
                <a:latin typeface="Arial" panose="020B0604020202020204" pitchFamily="34" charset="0"/>
                <a:ea typeface="ＭＳ Ｐゴシック" panose="020B0600070205080204" pitchFamily="34" charset="-128"/>
              </a:defRPr>
            </a:lvl1pPr>
            <a:lvl2pPr marL="742950" indent="-285750">
              <a:defRPr sz="1200">
                <a:solidFill>
                  <a:schemeClr val="tx1"/>
                </a:solidFill>
                <a:latin typeface="Arial" panose="020B0604020202020204" pitchFamily="34" charset="0"/>
                <a:ea typeface="ＭＳ Ｐゴシック" panose="020B0600070205080204" pitchFamily="34" charset="-128"/>
              </a:defRPr>
            </a:lvl2pPr>
            <a:lvl3pPr marL="1143000" indent="-228600">
              <a:defRPr sz="1200">
                <a:solidFill>
                  <a:schemeClr val="tx1"/>
                </a:solidFill>
                <a:latin typeface="Arial" panose="020B0604020202020204" pitchFamily="34" charset="0"/>
                <a:ea typeface="ＭＳ Ｐゴシック" panose="020B0600070205080204" pitchFamily="34" charset="-128"/>
              </a:defRPr>
            </a:lvl3pPr>
            <a:lvl4pPr marL="1600200" indent="-228600">
              <a:defRPr sz="1200">
                <a:solidFill>
                  <a:schemeClr val="tx1"/>
                </a:solidFill>
                <a:latin typeface="Arial" panose="020B0604020202020204" pitchFamily="34" charset="0"/>
                <a:ea typeface="ＭＳ Ｐゴシック" panose="020B0600070205080204" pitchFamily="34" charset="-128"/>
              </a:defRPr>
            </a:lvl4pPr>
            <a:lvl5pPr marL="2057400" indent="-228600">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fld id="{9D569710-2F58-F742-8EA3-B31DCDB6CD34}" type="slidenum">
              <a:rPr lang="en-US" altLang="en-US"/>
              <a:pPr/>
              <a:t>20</a:t>
            </a:fld>
            <a:endParaRPr lang="en-US" altLang="en-US"/>
          </a:p>
        </p:txBody>
      </p:sp>
      <p:sp>
        <p:nvSpPr>
          <p:cNvPr id="325634" name="Rectangle 2">
            <a:extLst>
              <a:ext uri="{FF2B5EF4-FFF2-40B4-BE49-F238E27FC236}">
                <a16:creationId xmlns:a16="http://schemas.microsoft.com/office/drawing/2014/main" id="{23AEB653-10CE-A647-883C-C67647AE7CD2}"/>
              </a:ext>
            </a:extLst>
          </p:cNvPr>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325635" name="Rectangle 3">
            <a:extLst>
              <a:ext uri="{FF2B5EF4-FFF2-40B4-BE49-F238E27FC236}">
                <a16:creationId xmlns:a16="http://schemas.microsoft.com/office/drawing/2014/main" id="{340A0258-C009-EC4C-BED5-F49DE0A7212E}"/>
              </a:ext>
            </a:extLst>
          </p:cNvPr>
          <p:cNvSpPr>
            <a:spLocks noGrp="1" noChangeArrowheads="1"/>
          </p:cNvSpPr>
          <p:nvPr>
            <p:ph type="body" idx="1"/>
          </p:nvPr>
        </p:nvSpPr>
        <p:spPr/>
        <p:txBody>
          <a:bodyPr/>
          <a:lstStyle/>
          <a:p>
            <a:pPr eaLnBrk="1" hangingPunct="1">
              <a:defRPr/>
            </a:pPr>
            <a:endParaRPr lang="en-US">
              <a:cs typeface="+mn-cs"/>
            </a:endParaRPr>
          </a:p>
        </p:txBody>
      </p:sp>
    </p:spTree>
    <p:extLst>
      <p:ext uri="{BB962C8B-B14F-4D97-AF65-F5344CB8AC3E}">
        <p14:creationId xmlns:p14="http://schemas.microsoft.com/office/powerpoint/2010/main" val="13057777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21</a:t>
            </a:fld>
            <a:endParaRPr lang="en-US"/>
          </a:p>
        </p:txBody>
      </p:sp>
    </p:spTree>
    <p:extLst>
      <p:ext uri="{BB962C8B-B14F-4D97-AF65-F5344CB8AC3E}">
        <p14:creationId xmlns:p14="http://schemas.microsoft.com/office/powerpoint/2010/main" val="3672420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22</a:t>
            </a:fld>
            <a:endParaRPr lang="en-US"/>
          </a:p>
        </p:txBody>
      </p:sp>
    </p:spTree>
    <p:extLst>
      <p:ext uri="{BB962C8B-B14F-4D97-AF65-F5344CB8AC3E}">
        <p14:creationId xmlns:p14="http://schemas.microsoft.com/office/powerpoint/2010/main" val="32771613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about what each one is and their challenges</a:t>
            </a:r>
          </a:p>
        </p:txBody>
      </p:sp>
      <p:sp>
        <p:nvSpPr>
          <p:cNvPr id="4" name="Slide Number Placeholder 3"/>
          <p:cNvSpPr>
            <a:spLocks noGrp="1"/>
          </p:cNvSpPr>
          <p:nvPr>
            <p:ph type="sldNum" sz="quarter" idx="5"/>
          </p:nvPr>
        </p:nvSpPr>
        <p:spPr/>
        <p:txBody>
          <a:bodyPr/>
          <a:lstStyle/>
          <a:p>
            <a:fld id="{3B11FC8D-FEAC-3A4D-B17B-284E661AD230}" type="slidenum">
              <a:rPr lang="en-US" smtClean="0"/>
              <a:t>23</a:t>
            </a:fld>
            <a:endParaRPr lang="en-US"/>
          </a:p>
        </p:txBody>
      </p:sp>
    </p:spTree>
    <p:extLst>
      <p:ext uri="{BB962C8B-B14F-4D97-AF65-F5344CB8AC3E}">
        <p14:creationId xmlns:p14="http://schemas.microsoft.com/office/powerpoint/2010/main" val="41068511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how V.F. work</a:t>
            </a:r>
          </a:p>
        </p:txBody>
      </p:sp>
      <p:sp>
        <p:nvSpPr>
          <p:cNvPr id="4" name="Slide Number Placeholder 3"/>
          <p:cNvSpPr>
            <a:spLocks noGrp="1"/>
          </p:cNvSpPr>
          <p:nvPr>
            <p:ph type="sldNum" sz="quarter" idx="5"/>
          </p:nvPr>
        </p:nvSpPr>
        <p:spPr/>
        <p:txBody>
          <a:bodyPr/>
          <a:lstStyle/>
          <a:p>
            <a:fld id="{3B11FC8D-FEAC-3A4D-B17B-284E661AD230}" type="slidenum">
              <a:rPr lang="en-US" smtClean="0"/>
              <a:t>24</a:t>
            </a:fld>
            <a:endParaRPr lang="en-US"/>
          </a:p>
        </p:txBody>
      </p:sp>
    </p:spTree>
    <p:extLst>
      <p:ext uri="{BB962C8B-B14F-4D97-AF65-F5344CB8AC3E}">
        <p14:creationId xmlns:p14="http://schemas.microsoft.com/office/powerpoint/2010/main" val="17025861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multiple strikes</a:t>
            </a:r>
          </a:p>
        </p:txBody>
      </p:sp>
      <p:sp>
        <p:nvSpPr>
          <p:cNvPr id="4" name="Slide Number Placeholder 3"/>
          <p:cNvSpPr>
            <a:spLocks noGrp="1"/>
          </p:cNvSpPr>
          <p:nvPr>
            <p:ph type="sldNum" sz="quarter" idx="5"/>
          </p:nvPr>
        </p:nvSpPr>
        <p:spPr/>
        <p:txBody>
          <a:bodyPr/>
          <a:lstStyle/>
          <a:p>
            <a:fld id="{3B11FC8D-FEAC-3A4D-B17B-284E661AD230}" type="slidenum">
              <a:rPr lang="en-US" smtClean="0"/>
              <a:t>26</a:t>
            </a:fld>
            <a:endParaRPr lang="en-US"/>
          </a:p>
        </p:txBody>
      </p:sp>
    </p:spTree>
    <p:extLst>
      <p:ext uri="{BB962C8B-B14F-4D97-AF65-F5344CB8AC3E}">
        <p14:creationId xmlns:p14="http://schemas.microsoft.com/office/powerpoint/2010/main" val="4892813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ionisation and the problems this causes</a:t>
            </a:r>
          </a:p>
          <a:p>
            <a:endParaRPr lang="en-GB" dirty="0"/>
          </a:p>
          <a:p>
            <a:r>
              <a:rPr lang="en-GB" dirty="0"/>
              <a:t>Draw diagram</a:t>
            </a:r>
          </a:p>
        </p:txBody>
      </p:sp>
      <p:sp>
        <p:nvSpPr>
          <p:cNvPr id="4" name="Slide Number Placeholder 3"/>
          <p:cNvSpPr>
            <a:spLocks noGrp="1"/>
          </p:cNvSpPr>
          <p:nvPr>
            <p:ph type="sldNum" sz="quarter" idx="5"/>
          </p:nvPr>
        </p:nvSpPr>
        <p:spPr/>
        <p:txBody>
          <a:bodyPr/>
          <a:lstStyle/>
          <a:p>
            <a:fld id="{3B11FC8D-FEAC-3A4D-B17B-284E661AD230}" type="slidenum">
              <a:rPr lang="en-US" smtClean="0"/>
              <a:t>27</a:t>
            </a:fld>
            <a:endParaRPr lang="en-US"/>
          </a:p>
        </p:txBody>
      </p:sp>
    </p:spTree>
    <p:extLst>
      <p:ext uri="{BB962C8B-B14F-4D97-AF65-F5344CB8AC3E}">
        <p14:creationId xmlns:p14="http://schemas.microsoft.com/office/powerpoint/2010/main" val="4966886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28</a:t>
            </a:fld>
            <a:endParaRPr lang="en-US"/>
          </a:p>
        </p:txBody>
      </p:sp>
    </p:spTree>
    <p:extLst>
      <p:ext uri="{BB962C8B-B14F-4D97-AF65-F5344CB8AC3E}">
        <p14:creationId xmlns:p14="http://schemas.microsoft.com/office/powerpoint/2010/main" val="17238490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Touched on this in velocity measurement with ionisation probes</a:t>
            </a:r>
          </a:p>
        </p:txBody>
      </p:sp>
      <p:sp>
        <p:nvSpPr>
          <p:cNvPr id="4" name="Slide Number Placeholder 3"/>
          <p:cNvSpPr>
            <a:spLocks noGrp="1"/>
          </p:cNvSpPr>
          <p:nvPr>
            <p:ph type="sldNum" sz="quarter" idx="5"/>
          </p:nvPr>
        </p:nvSpPr>
        <p:spPr/>
        <p:txBody>
          <a:bodyPr/>
          <a:lstStyle/>
          <a:p>
            <a:fld id="{3B11FC8D-FEAC-3A4D-B17B-284E661AD230}" type="slidenum">
              <a:rPr lang="en-US" smtClean="0"/>
              <a:t>29</a:t>
            </a:fld>
            <a:endParaRPr lang="en-US"/>
          </a:p>
        </p:txBody>
      </p:sp>
    </p:spTree>
    <p:extLst>
      <p:ext uri="{BB962C8B-B14F-4D97-AF65-F5344CB8AC3E}">
        <p14:creationId xmlns:p14="http://schemas.microsoft.com/office/powerpoint/2010/main" val="8586375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30</a:t>
            </a:fld>
            <a:endParaRPr lang="en-US"/>
          </a:p>
        </p:txBody>
      </p:sp>
    </p:spTree>
    <p:extLst>
      <p:ext uri="{BB962C8B-B14F-4D97-AF65-F5344CB8AC3E}">
        <p14:creationId xmlns:p14="http://schemas.microsoft.com/office/powerpoint/2010/main" val="27070089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31</a:t>
            </a:fld>
            <a:endParaRPr lang="en-US"/>
          </a:p>
        </p:txBody>
      </p:sp>
    </p:spTree>
    <p:extLst>
      <p:ext uri="{BB962C8B-B14F-4D97-AF65-F5344CB8AC3E}">
        <p14:creationId xmlns:p14="http://schemas.microsoft.com/office/powerpoint/2010/main" val="31586191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32</a:t>
            </a:fld>
            <a:endParaRPr lang="en-US"/>
          </a:p>
        </p:txBody>
      </p:sp>
    </p:spTree>
    <p:extLst>
      <p:ext uri="{BB962C8B-B14F-4D97-AF65-F5344CB8AC3E}">
        <p14:creationId xmlns:p14="http://schemas.microsoft.com/office/powerpoint/2010/main" val="38693035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photodiodes as buckets that can be filled with photons of light. When the photodiodes are full, the shutter closes and the sensor ‘pours out’ the photons and records this to internal volatile memory</a:t>
            </a:r>
          </a:p>
        </p:txBody>
      </p:sp>
      <p:sp>
        <p:nvSpPr>
          <p:cNvPr id="4" name="Slide Number Placeholder 3"/>
          <p:cNvSpPr>
            <a:spLocks noGrp="1"/>
          </p:cNvSpPr>
          <p:nvPr>
            <p:ph type="sldNum" sz="quarter" idx="5"/>
          </p:nvPr>
        </p:nvSpPr>
        <p:spPr/>
        <p:txBody>
          <a:bodyPr/>
          <a:lstStyle/>
          <a:p>
            <a:fld id="{3B11FC8D-FEAC-3A4D-B17B-284E661AD230}" type="slidenum">
              <a:rPr lang="en-US" smtClean="0"/>
              <a:t>34</a:t>
            </a:fld>
            <a:endParaRPr lang="en-US"/>
          </a:p>
        </p:txBody>
      </p:sp>
    </p:spTree>
    <p:extLst>
      <p:ext uri="{BB962C8B-B14F-4D97-AF65-F5344CB8AC3E}">
        <p14:creationId xmlns:p14="http://schemas.microsoft.com/office/powerpoint/2010/main" val="16892267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2A4FCDF-EE3E-4945-AD70-9589DBFA8B84}"/>
              </a:ext>
            </a:extLst>
          </p:cNvPr>
          <p:cNvSpPr>
            <a:spLocks noGrp="1" noChangeArrowheads="1"/>
          </p:cNvSpPr>
          <p:nvPr>
            <p:ph type="sldNum" sz="quarter" idx="5"/>
          </p:nvPr>
        </p:nvSpPr>
        <p:spPr>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lvl1pPr>
              <a:defRPr sz="1200">
                <a:solidFill>
                  <a:schemeClr val="tx1"/>
                </a:solidFill>
                <a:latin typeface="Arial" panose="020B0604020202020204" pitchFamily="34" charset="0"/>
                <a:ea typeface="ＭＳ Ｐゴシック" panose="020B0600070205080204" pitchFamily="34" charset="-128"/>
              </a:defRPr>
            </a:lvl1pPr>
            <a:lvl2pPr marL="742950" indent="-285750">
              <a:defRPr sz="1200">
                <a:solidFill>
                  <a:schemeClr val="tx1"/>
                </a:solidFill>
                <a:latin typeface="Arial" panose="020B0604020202020204" pitchFamily="34" charset="0"/>
                <a:ea typeface="ＭＳ Ｐゴシック" panose="020B0600070205080204" pitchFamily="34" charset="-128"/>
              </a:defRPr>
            </a:lvl2pPr>
            <a:lvl3pPr marL="1143000" indent="-228600">
              <a:defRPr sz="1200">
                <a:solidFill>
                  <a:schemeClr val="tx1"/>
                </a:solidFill>
                <a:latin typeface="Arial" panose="020B0604020202020204" pitchFamily="34" charset="0"/>
                <a:ea typeface="ＭＳ Ｐゴシック" panose="020B0600070205080204" pitchFamily="34" charset="-128"/>
              </a:defRPr>
            </a:lvl3pPr>
            <a:lvl4pPr marL="1600200" indent="-228600">
              <a:defRPr sz="1200">
                <a:solidFill>
                  <a:schemeClr val="tx1"/>
                </a:solidFill>
                <a:latin typeface="Arial" panose="020B0604020202020204" pitchFamily="34" charset="0"/>
                <a:ea typeface="ＭＳ Ｐゴシック" panose="020B0600070205080204" pitchFamily="34" charset="-128"/>
              </a:defRPr>
            </a:lvl4pPr>
            <a:lvl5pPr marL="2057400" indent="-228600">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fld id="{C0C69CDF-9593-0F4E-9FD1-B69D7D6D0D1C}" type="slidenum">
              <a:rPr lang="en-US" altLang="en-US"/>
              <a:pPr/>
              <a:t>35</a:t>
            </a:fld>
            <a:endParaRPr lang="en-US" altLang="en-US"/>
          </a:p>
        </p:txBody>
      </p:sp>
      <p:sp>
        <p:nvSpPr>
          <p:cNvPr id="313346" name="Rectangle 2">
            <a:extLst>
              <a:ext uri="{FF2B5EF4-FFF2-40B4-BE49-F238E27FC236}">
                <a16:creationId xmlns:a16="http://schemas.microsoft.com/office/drawing/2014/main" id="{13D3C7B0-855A-C243-AD31-0649E52419DC}"/>
              </a:ext>
            </a:extLst>
          </p:cNvPr>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313347" name="Rectangle 3">
            <a:extLst>
              <a:ext uri="{FF2B5EF4-FFF2-40B4-BE49-F238E27FC236}">
                <a16:creationId xmlns:a16="http://schemas.microsoft.com/office/drawing/2014/main" id="{943ADA8F-0375-C547-B165-930776650F59}"/>
              </a:ext>
            </a:extLst>
          </p:cNvPr>
          <p:cNvSpPr>
            <a:spLocks noGrp="1" noChangeArrowheads="1"/>
          </p:cNvSpPr>
          <p:nvPr>
            <p:ph type="body" idx="1"/>
          </p:nvPr>
        </p:nvSpPr>
        <p:spPr/>
        <p:txBody>
          <a:bodyPr/>
          <a:lstStyle/>
          <a:p>
            <a:pPr eaLnBrk="1" hangingPunct="1">
              <a:defRPr/>
            </a:pPr>
            <a:r>
              <a:rPr lang="en-US" dirty="0">
                <a:cs typeface="+mn-cs"/>
              </a:rPr>
              <a:t>Talk about the development of laser </a:t>
            </a:r>
            <a:r>
              <a:rPr lang="en-US" dirty="0" err="1">
                <a:cs typeface="+mn-cs"/>
              </a:rPr>
              <a:t>illumiation</a:t>
            </a:r>
            <a:endParaRPr lang="en-US" dirty="0">
              <a:cs typeface="+mn-cs"/>
            </a:endParaRPr>
          </a:p>
        </p:txBody>
      </p:sp>
    </p:spTree>
    <p:extLst>
      <p:ext uri="{BB962C8B-B14F-4D97-AF65-F5344CB8AC3E}">
        <p14:creationId xmlns:p14="http://schemas.microsoft.com/office/powerpoint/2010/main" val="13825559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41</a:t>
            </a:fld>
            <a:endParaRPr lang="en-US"/>
          </a:p>
        </p:txBody>
      </p:sp>
    </p:spTree>
    <p:extLst>
      <p:ext uri="{BB962C8B-B14F-4D97-AF65-F5344CB8AC3E}">
        <p14:creationId xmlns:p14="http://schemas.microsoft.com/office/powerpoint/2010/main" val="10348051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the pulsers and draw a diagram</a:t>
            </a:r>
          </a:p>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44</a:t>
            </a:fld>
            <a:endParaRPr lang="en-US"/>
          </a:p>
        </p:txBody>
      </p:sp>
    </p:spTree>
    <p:extLst>
      <p:ext uri="{BB962C8B-B14F-4D97-AF65-F5344CB8AC3E}">
        <p14:creationId xmlns:p14="http://schemas.microsoft.com/office/powerpoint/2010/main" val="2221564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47</a:t>
            </a:fld>
            <a:endParaRPr lang="en-US"/>
          </a:p>
        </p:txBody>
      </p:sp>
    </p:spTree>
    <p:extLst>
      <p:ext uri="{BB962C8B-B14F-4D97-AF65-F5344CB8AC3E}">
        <p14:creationId xmlns:p14="http://schemas.microsoft.com/office/powerpoint/2010/main" val="18519472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B11FC8D-FEAC-3A4D-B17B-284E661AD230}" type="slidenum">
              <a:rPr lang="en-US" smtClean="0"/>
              <a:t>48</a:t>
            </a:fld>
            <a:endParaRPr lang="en-US"/>
          </a:p>
        </p:txBody>
      </p:sp>
    </p:spTree>
    <p:extLst>
      <p:ext uri="{BB962C8B-B14F-4D97-AF65-F5344CB8AC3E}">
        <p14:creationId xmlns:p14="http://schemas.microsoft.com/office/powerpoint/2010/main" val="19067154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49</a:t>
            </a:fld>
            <a:endParaRPr lang="en-US"/>
          </a:p>
        </p:txBody>
      </p:sp>
    </p:spTree>
    <p:extLst>
      <p:ext uri="{BB962C8B-B14F-4D97-AF65-F5344CB8AC3E}">
        <p14:creationId xmlns:p14="http://schemas.microsoft.com/office/powerpoint/2010/main" val="1206075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55</a:t>
            </a:fld>
            <a:endParaRPr lang="en-US"/>
          </a:p>
        </p:txBody>
      </p:sp>
    </p:spTree>
    <p:extLst>
      <p:ext uri="{BB962C8B-B14F-4D97-AF65-F5344CB8AC3E}">
        <p14:creationId xmlns:p14="http://schemas.microsoft.com/office/powerpoint/2010/main" val="36703621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56</a:t>
            </a:fld>
            <a:endParaRPr lang="en-US"/>
          </a:p>
        </p:txBody>
      </p:sp>
    </p:spTree>
    <p:extLst>
      <p:ext uri="{BB962C8B-B14F-4D97-AF65-F5344CB8AC3E}">
        <p14:creationId xmlns:p14="http://schemas.microsoft.com/office/powerpoint/2010/main" val="54779129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57</a:t>
            </a:fld>
            <a:endParaRPr lang="en-US"/>
          </a:p>
        </p:txBody>
      </p:sp>
    </p:spTree>
    <p:extLst>
      <p:ext uri="{BB962C8B-B14F-4D97-AF65-F5344CB8AC3E}">
        <p14:creationId xmlns:p14="http://schemas.microsoft.com/office/powerpoint/2010/main" val="102962264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59</a:t>
            </a:fld>
            <a:endParaRPr lang="en-US"/>
          </a:p>
        </p:txBody>
      </p:sp>
    </p:spTree>
    <p:extLst>
      <p:ext uri="{BB962C8B-B14F-4D97-AF65-F5344CB8AC3E}">
        <p14:creationId xmlns:p14="http://schemas.microsoft.com/office/powerpoint/2010/main" val="224251554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B11FC8D-FEAC-3A4D-B17B-284E661AD230}" type="slidenum">
              <a:rPr lang="en-US" smtClean="0"/>
              <a:t>64</a:t>
            </a:fld>
            <a:endParaRPr lang="en-US"/>
          </a:p>
        </p:txBody>
      </p:sp>
    </p:spTree>
    <p:extLst>
      <p:ext uri="{BB962C8B-B14F-4D97-AF65-F5344CB8AC3E}">
        <p14:creationId xmlns:p14="http://schemas.microsoft.com/office/powerpoint/2010/main" val="28574353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B11FC8D-FEAC-3A4D-B17B-284E661AD230}" type="slidenum">
              <a:rPr lang="en-US" smtClean="0"/>
              <a:t>65</a:t>
            </a:fld>
            <a:endParaRPr lang="en-US"/>
          </a:p>
        </p:txBody>
      </p:sp>
    </p:spTree>
    <p:extLst>
      <p:ext uri="{BB962C8B-B14F-4D97-AF65-F5344CB8AC3E}">
        <p14:creationId xmlns:p14="http://schemas.microsoft.com/office/powerpoint/2010/main" val="268904829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B11FC8D-FEAC-3A4D-B17B-284E661AD230}" type="slidenum">
              <a:rPr lang="en-US" smtClean="0"/>
              <a:t>66</a:t>
            </a:fld>
            <a:endParaRPr lang="en-US"/>
          </a:p>
        </p:txBody>
      </p:sp>
    </p:spTree>
    <p:extLst>
      <p:ext uri="{BB962C8B-B14F-4D97-AF65-F5344CB8AC3E}">
        <p14:creationId xmlns:p14="http://schemas.microsoft.com/office/powerpoint/2010/main" val="244607220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B11FC8D-FEAC-3A4D-B17B-284E661AD230}" type="slidenum">
              <a:rPr lang="en-US" smtClean="0"/>
              <a:t>67</a:t>
            </a:fld>
            <a:endParaRPr lang="en-US"/>
          </a:p>
        </p:txBody>
      </p:sp>
    </p:spTree>
    <p:extLst>
      <p:ext uri="{BB962C8B-B14F-4D97-AF65-F5344CB8AC3E}">
        <p14:creationId xmlns:p14="http://schemas.microsoft.com/office/powerpoint/2010/main" val="136491213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11FC8D-FEAC-3A4D-B17B-284E661AD230}" type="slidenum">
              <a:rPr lang="en-US" smtClean="0"/>
              <a:t>79</a:t>
            </a:fld>
            <a:endParaRPr lang="en-US"/>
          </a:p>
        </p:txBody>
      </p:sp>
    </p:spTree>
    <p:extLst>
      <p:ext uri="{BB962C8B-B14F-4D97-AF65-F5344CB8AC3E}">
        <p14:creationId xmlns:p14="http://schemas.microsoft.com/office/powerpoint/2010/main" val="16619610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Opening slide">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4871864" y="4149080"/>
            <a:ext cx="6264696" cy="792088"/>
          </a:xfrm>
          <a:prstGeom prst="rect">
            <a:avLst/>
          </a:prstGeom>
        </p:spPr>
        <p:txBody>
          <a:bodyPr anchor="ctr">
            <a:normAutofit/>
          </a:bodyPr>
          <a:lstStyle>
            <a:lvl1pPr marL="0" indent="0">
              <a:buNone/>
              <a:defRPr sz="2400" b="1" i="0">
                <a:solidFill>
                  <a:srgbClr val="633E88"/>
                </a:solidFill>
                <a:latin typeface="Arial" charset="0"/>
                <a:ea typeface="Arial" charset="0"/>
                <a:cs typeface="Arial" charset="0"/>
              </a:defRPr>
            </a:lvl1pPr>
          </a:lstStyle>
          <a:p>
            <a:pPr lvl="0"/>
            <a:r>
              <a:rPr lang="en-GB" dirty="0"/>
              <a:t>Presenter’s Name and Title, </a:t>
            </a:r>
            <a:br>
              <a:rPr lang="en-GB" dirty="0"/>
            </a:br>
            <a:r>
              <a:rPr lang="en-GB" dirty="0"/>
              <a:t>Arial Bold 22pt</a:t>
            </a:r>
            <a:endParaRPr lang="en-US" dirty="0"/>
          </a:p>
        </p:txBody>
      </p:sp>
      <p:sp>
        <p:nvSpPr>
          <p:cNvPr id="13" name="Text Placeholder 8"/>
          <p:cNvSpPr>
            <a:spLocks noGrp="1"/>
          </p:cNvSpPr>
          <p:nvPr>
            <p:ph type="body" sz="quarter" idx="12" hasCustomPrompt="1"/>
          </p:nvPr>
        </p:nvSpPr>
        <p:spPr>
          <a:xfrm>
            <a:off x="4873469" y="5229200"/>
            <a:ext cx="6264696" cy="504056"/>
          </a:xfrm>
          <a:prstGeom prst="rect">
            <a:avLst/>
          </a:prstGeom>
        </p:spPr>
        <p:txBody>
          <a:bodyPr anchor="ctr">
            <a:normAutofit/>
          </a:bodyPr>
          <a:lstStyle>
            <a:lvl1pPr marL="0" indent="0">
              <a:buNone/>
              <a:defRPr sz="2400" b="0" i="0">
                <a:solidFill>
                  <a:schemeClr val="tx1"/>
                </a:solidFill>
                <a:latin typeface="Arial" charset="0"/>
                <a:ea typeface="Arial" charset="0"/>
                <a:cs typeface="Arial" charset="0"/>
              </a:defRPr>
            </a:lvl1pPr>
          </a:lstStyle>
          <a:p>
            <a:pPr lvl="0"/>
            <a:r>
              <a:rPr lang="en-GB" dirty="0"/>
              <a:t>Date, Arial 22pt</a:t>
            </a:r>
            <a:endParaRPr lang="en-US" dirty="0"/>
          </a:p>
        </p:txBody>
      </p:sp>
      <p:sp>
        <p:nvSpPr>
          <p:cNvPr id="5" name="Text Placeholder 17"/>
          <p:cNvSpPr txBox="1">
            <a:spLocks/>
          </p:cNvSpPr>
          <p:nvPr userDrawn="1"/>
        </p:nvSpPr>
        <p:spPr>
          <a:xfrm>
            <a:off x="4871864" y="6021288"/>
            <a:ext cx="6264696"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400" b="0" dirty="0" err="1">
                <a:solidFill>
                  <a:srgbClr val="633E88"/>
                </a:solidFill>
              </a:rPr>
              <a:t>www.cranfield.ac.uk</a:t>
            </a:r>
            <a:endParaRPr lang="en-GB" sz="2400" b="0" dirty="0">
              <a:solidFill>
                <a:srgbClr val="633E88"/>
              </a:solidFill>
            </a:endParaRPr>
          </a:p>
        </p:txBody>
      </p:sp>
      <p:sp>
        <p:nvSpPr>
          <p:cNvPr id="2" name="Rectangle 1"/>
          <p:cNvSpPr/>
          <p:nvPr userDrawn="1"/>
        </p:nvSpPr>
        <p:spPr>
          <a:xfrm>
            <a:off x="263352" y="188640"/>
            <a:ext cx="1296144" cy="136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36000" y="1028112"/>
            <a:ext cx="3409000" cy="3409000"/>
          </a:xfrm>
          <a:prstGeom prst="rect">
            <a:avLst/>
          </a:prstGeom>
        </p:spPr>
      </p:pic>
      <p:sp>
        <p:nvSpPr>
          <p:cNvPr id="10" name="Title 3">
            <a:extLst>
              <a:ext uri="{FF2B5EF4-FFF2-40B4-BE49-F238E27FC236}">
                <a16:creationId xmlns:a16="http://schemas.microsoft.com/office/drawing/2014/main" id="{20D488C4-4CA0-FD40-9E6D-2C0E30F1F377}"/>
              </a:ext>
            </a:extLst>
          </p:cNvPr>
          <p:cNvSpPr>
            <a:spLocks noGrp="1"/>
          </p:cNvSpPr>
          <p:nvPr>
            <p:ph type="title" hasCustomPrompt="1"/>
          </p:nvPr>
        </p:nvSpPr>
        <p:spPr>
          <a:xfrm>
            <a:off x="4871864" y="1700460"/>
            <a:ext cx="6264696" cy="2160588"/>
          </a:xfrm>
        </p:spPr>
        <p:txBody>
          <a:bodyPr>
            <a:normAutofit/>
          </a:bodyPr>
          <a:lstStyle>
            <a:lvl1pPr>
              <a:defRPr sz="3200"/>
            </a:lvl1pPr>
          </a:lstStyle>
          <a:p>
            <a:pPr lvl="0"/>
            <a:r>
              <a:rPr lang="en-GB" dirty="0"/>
              <a:t>Presentation or Chapter Title, Arial 32pt Bold</a:t>
            </a:r>
            <a:endParaRPr lang="en-US" dirty="0"/>
          </a:p>
        </p:txBody>
      </p:sp>
    </p:spTree>
    <p:extLst>
      <p:ext uri="{BB962C8B-B14F-4D97-AF65-F5344CB8AC3E}">
        <p14:creationId xmlns:p14="http://schemas.microsoft.com/office/powerpoint/2010/main" val="4146035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ubtitle, Body copy">
    <p:spTree>
      <p:nvGrpSpPr>
        <p:cNvPr id="1" name=""/>
        <p:cNvGrpSpPr/>
        <p:nvPr/>
      </p:nvGrpSpPr>
      <p:grpSpPr>
        <a:xfrm>
          <a:off x="0" y="0"/>
          <a:ext cx="0" cy="0"/>
          <a:chOff x="0" y="0"/>
          <a:chExt cx="0" cy="0"/>
        </a:xfrm>
      </p:grpSpPr>
      <p:sp>
        <p:nvSpPr>
          <p:cNvPr id="5" name="Text Placeholder 8"/>
          <p:cNvSpPr>
            <a:spLocks noGrp="1"/>
          </p:cNvSpPr>
          <p:nvPr>
            <p:ph type="body" sz="quarter" idx="11" hasCustomPrompt="1"/>
          </p:nvPr>
        </p:nvSpPr>
        <p:spPr>
          <a:xfrm>
            <a:off x="407368" y="1412776"/>
            <a:ext cx="11377264" cy="792088"/>
          </a:xfrm>
          <a:prstGeom prst="rect">
            <a:avLst/>
          </a:prstGeom>
        </p:spPr>
        <p:txBody>
          <a:bodyPr anchor="ctr" anchorCtr="0">
            <a:normAutofit/>
          </a:bodyPr>
          <a:lstStyle>
            <a:lvl1pPr marL="0" indent="0">
              <a:buNone/>
              <a:defRPr sz="2200" b="1">
                <a:solidFill>
                  <a:srgbClr val="633E88"/>
                </a:solidFill>
                <a:latin typeface="Arial" charset="0"/>
                <a:ea typeface="Arial" charset="0"/>
                <a:cs typeface="Arial" charset="0"/>
              </a:defRPr>
            </a:lvl1pPr>
          </a:lstStyle>
          <a:p>
            <a:pPr lvl="0"/>
            <a:r>
              <a:rPr lang="en-GB" dirty="0"/>
              <a:t>Sub-header, Arial Bold 22pt</a:t>
            </a:r>
            <a:endParaRPr lang="en-US" dirty="0"/>
          </a:p>
        </p:txBody>
      </p:sp>
      <p:sp>
        <p:nvSpPr>
          <p:cNvPr id="10" name="Text Placeholder 8"/>
          <p:cNvSpPr>
            <a:spLocks noGrp="1"/>
          </p:cNvSpPr>
          <p:nvPr>
            <p:ph type="body" sz="quarter" idx="14" hasCustomPrompt="1"/>
          </p:nvPr>
        </p:nvSpPr>
        <p:spPr>
          <a:xfrm>
            <a:off x="407368" y="2348881"/>
            <a:ext cx="11377264" cy="3960439"/>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a:extLst>
              <a:ext uri="{FF2B5EF4-FFF2-40B4-BE49-F238E27FC236}">
                <a16:creationId xmlns:a16="http://schemas.microsoft.com/office/drawing/2014/main" id="{43C5955C-285E-1E49-94FA-A19723F5BB4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82952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ubtitle, Body copy, Image">
    <p:spTree>
      <p:nvGrpSpPr>
        <p:cNvPr id="1" name=""/>
        <p:cNvGrpSpPr/>
        <p:nvPr/>
      </p:nvGrpSpPr>
      <p:grpSpPr>
        <a:xfrm>
          <a:off x="0" y="0"/>
          <a:ext cx="0" cy="0"/>
          <a:chOff x="0" y="0"/>
          <a:chExt cx="0" cy="0"/>
        </a:xfrm>
      </p:grpSpPr>
      <p:sp>
        <p:nvSpPr>
          <p:cNvPr id="9" name="Text Placeholder 8"/>
          <p:cNvSpPr>
            <a:spLocks noGrp="1"/>
          </p:cNvSpPr>
          <p:nvPr>
            <p:ph type="body" sz="quarter" idx="11" hasCustomPrompt="1"/>
          </p:nvPr>
        </p:nvSpPr>
        <p:spPr>
          <a:xfrm>
            <a:off x="407368" y="1412776"/>
            <a:ext cx="6696744" cy="792088"/>
          </a:xfrm>
          <a:prstGeom prst="rect">
            <a:avLst/>
          </a:prstGeom>
        </p:spPr>
        <p:txBody>
          <a:bodyPr anchor="ctr" anchorCtr="0">
            <a:normAutofit/>
          </a:bodyPr>
          <a:lstStyle>
            <a:lvl1pPr marL="0" indent="0">
              <a:buNone/>
              <a:defRPr sz="2200" b="1">
                <a:solidFill>
                  <a:srgbClr val="633E88"/>
                </a:solidFill>
                <a:latin typeface="Arial" charset="0"/>
                <a:ea typeface="Arial" charset="0"/>
                <a:cs typeface="Arial" charset="0"/>
              </a:defRPr>
            </a:lvl1pPr>
          </a:lstStyle>
          <a:p>
            <a:pPr lvl="0"/>
            <a:r>
              <a:rPr lang="en-GB" dirty="0"/>
              <a:t>Sub-header, Arial Bold 22pt</a:t>
            </a:r>
            <a:endParaRPr lang="en-US" dirty="0"/>
          </a:p>
        </p:txBody>
      </p:sp>
      <p:sp>
        <p:nvSpPr>
          <p:cNvPr id="10" name="Text Placeholder 8"/>
          <p:cNvSpPr>
            <a:spLocks noGrp="1"/>
          </p:cNvSpPr>
          <p:nvPr>
            <p:ph type="body" sz="quarter" idx="14" hasCustomPrompt="1"/>
          </p:nvPr>
        </p:nvSpPr>
        <p:spPr>
          <a:xfrm>
            <a:off x="407368" y="2348881"/>
            <a:ext cx="6696744" cy="3960440"/>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1" name="Content Placeholder 2"/>
          <p:cNvSpPr>
            <a:spLocks noGrp="1"/>
          </p:cNvSpPr>
          <p:nvPr>
            <p:ph sz="quarter" idx="17" hasCustomPrompt="1"/>
          </p:nvPr>
        </p:nvSpPr>
        <p:spPr>
          <a:xfrm>
            <a:off x="7248525" y="1412776"/>
            <a:ext cx="4535488"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3" name="Title 2">
            <a:extLst>
              <a:ext uri="{FF2B5EF4-FFF2-40B4-BE49-F238E27FC236}">
                <a16:creationId xmlns:a16="http://schemas.microsoft.com/office/drawing/2014/main" id="{B3C4390B-5CB0-B847-B954-826FF2D688B5}"/>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891226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Body copy, Image area">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407368" y="1412776"/>
            <a:ext cx="6696744" cy="4896544"/>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Content Placeholder 2"/>
          <p:cNvSpPr>
            <a:spLocks noGrp="1"/>
          </p:cNvSpPr>
          <p:nvPr>
            <p:ph sz="quarter" idx="18" hasCustomPrompt="1"/>
          </p:nvPr>
        </p:nvSpPr>
        <p:spPr>
          <a:xfrm>
            <a:off x="7248525" y="1412776"/>
            <a:ext cx="4535488"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88D67532-9A68-C945-B397-3859811F7329}"/>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9769398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Two column body copy">
    <p:spTree>
      <p:nvGrpSpPr>
        <p:cNvPr id="1" name=""/>
        <p:cNvGrpSpPr/>
        <p:nvPr/>
      </p:nvGrpSpPr>
      <p:grpSpPr>
        <a:xfrm>
          <a:off x="0" y="0"/>
          <a:ext cx="0" cy="0"/>
          <a:chOff x="0" y="0"/>
          <a:chExt cx="0" cy="0"/>
        </a:xfrm>
      </p:grpSpPr>
      <p:sp>
        <p:nvSpPr>
          <p:cNvPr id="7" name="Text Placeholder 8"/>
          <p:cNvSpPr>
            <a:spLocks noGrp="1"/>
          </p:cNvSpPr>
          <p:nvPr>
            <p:ph type="body" sz="quarter" idx="15" hasCustomPrompt="1"/>
          </p:nvPr>
        </p:nvSpPr>
        <p:spPr>
          <a:xfrm>
            <a:off x="407366" y="1412776"/>
            <a:ext cx="11377265" cy="4896544"/>
          </a:xfrm>
          <a:prstGeom prst="rect">
            <a:avLst/>
          </a:prstGeom>
        </p:spPr>
        <p:txBody>
          <a:bodyPr numCol="2" spcCol="144000"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GB" dirty="0"/>
              <a:t>Body copy, Arial 20pt minimum</a:t>
            </a:r>
          </a:p>
          <a:p>
            <a:pPr lvl="0"/>
            <a:r>
              <a:rPr lang="en-GB" dirty="0"/>
              <a:t>Column 1</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a:p>
            <a:pPr lvl="0"/>
            <a:endParaRPr lang="en-GB" dirty="0"/>
          </a:p>
          <a:p>
            <a:pPr lvl="0"/>
            <a:endParaRPr lang="en-GB" dirty="0"/>
          </a:p>
          <a:p>
            <a:pPr lvl="0"/>
            <a:endParaRPr lang="en-GB" dirty="0"/>
          </a:p>
          <a:p>
            <a:pPr lvl="0"/>
            <a:endParaRPr lang="en-GB" dirty="0"/>
          </a:p>
          <a:p>
            <a:pPr lvl="0"/>
            <a:r>
              <a:rPr lang="en-GB" dirty="0"/>
              <a:t>Body copy, Arial 20pt minimum</a:t>
            </a:r>
          </a:p>
          <a:p>
            <a:pPr lvl="0"/>
            <a:r>
              <a:rPr lang="en-GB" dirty="0"/>
              <a:t>Column 2</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endParaRPr lang="en-GB" dirty="0"/>
          </a:p>
          <a:p>
            <a:pPr lvl="4"/>
            <a:endParaRPr lang="en-GB" dirty="0"/>
          </a:p>
        </p:txBody>
      </p:sp>
      <p:sp>
        <p:nvSpPr>
          <p:cNvPr id="2" name="Title 1">
            <a:extLst>
              <a:ext uri="{FF2B5EF4-FFF2-40B4-BE49-F238E27FC236}">
                <a16:creationId xmlns:a16="http://schemas.microsoft.com/office/drawing/2014/main" id="{1678EC47-AA3D-934C-A5C0-76716AC22BD5}"/>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871331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Large image area">
    <p:spTree>
      <p:nvGrpSpPr>
        <p:cNvPr id="1" name=""/>
        <p:cNvGrpSpPr/>
        <p:nvPr/>
      </p:nvGrpSpPr>
      <p:grpSpPr>
        <a:xfrm>
          <a:off x="0" y="0"/>
          <a:ext cx="0" cy="0"/>
          <a:chOff x="0" y="0"/>
          <a:chExt cx="0" cy="0"/>
        </a:xfrm>
      </p:grpSpPr>
      <p:sp>
        <p:nvSpPr>
          <p:cNvPr id="8" name="Content Placeholder 2"/>
          <p:cNvSpPr>
            <a:spLocks noGrp="1"/>
          </p:cNvSpPr>
          <p:nvPr>
            <p:ph sz="quarter" idx="19" hasCustomPrompt="1"/>
          </p:nvPr>
        </p:nvSpPr>
        <p:spPr>
          <a:xfrm>
            <a:off x="407368" y="1412776"/>
            <a:ext cx="11376645"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4" name="Title 3">
            <a:extLst>
              <a:ext uri="{FF2B5EF4-FFF2-40B4-BE49-F238E27FC236}">
                <a16:creationId xmlns:a16="http://schemas.microsoft.com/office/drawing/2014/main" id="{6A48AAB8-0870-DC49-B97A-7A725EA98FBB}"/>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2979044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Two image areas">
    <p:spTree>
      <p:nvGrpSpPr>
        <p:cNvPr id="1" name=""/>
        <p:cNvGrpSpPr/>
        <p:nvPr/>
      </p:nvGrpSpPr>
      <p:grpSpPr>
        <a:xfrm>
          <a:off x="0" y="0"/>
          <a:ext cx="0" cy="0"/>
          <a:chOff x="0" y="0"/>
          <a:chExt cx="0" cy="0"/>
        </a:xfrm>
      </p:grpSpPr>
      <p:sp>
        <p:nvSpPr>
          <p:cNvPr id="11" name="Content Placeholder 2"/>
          <p:cNvSpPr>
            <a:spLocks noGrp="1"/>
          </p:cNvSpPr>
          <p:nvPr>
            <p:ph sz="quarter" idx="21" hasCustomPrompt="1"/>
          </p:nvPr>
        </p:nvSpPr>
        <p:spPr>
          <a:xfrm>
            <a:off x="6168632" y="1412776"/>
            <a:ext cx="5615381"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2" name="Content Placeholder 2"/>
          <p:cNvSpPr>
            <a:spLocks noGrp="1"/>
          </p:cNvSpPr>
          <p:nvPr>
            <p:ph sz="quarter" idx="22" hasCustomPrompt="1"/>
          </p:nvPr>
        </p:nvSpPr>
        <p:spPr>
          <a:xfrm>
            <a:off x="407987" y="1412776"/>
            <a:ext cx="5615381"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07582B4E-070C-7048-AE53-860E723D9E3A}"/>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685902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1FEEE-5621-544D-B4F7-2372D539859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316909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otally 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42493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lue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2737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0" name="Text Placeholder 8"/>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3" name="Title 2">
            <a:extLst>
              <a:ext uri="{FF2B5EF4-FFF2-40B4-BE49-F238E27FC236}">
                <a16:creationId xmlns:a16="http://schemas.microsoft.com/office/drawing/2014/main" id="{D8AFE373-A09D-C844-B6EA-A20453D18C07}"/>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636248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Green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5B78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n>
                <a:noFill/>
              </a:ln>
              <a:solidFill>
                <a:srgbClr val="5B7813"/>
              </a:solidFill>
            </a:endParaRPr>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4464D7D1-6086-BF42-A627-65935218E2E9}"/>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EBC2D719-AF96-0A48-B299-C4B19D54F744}"/>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19573926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nk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8121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A7664347-5115-5342-9F78-C60E2195F3F3}"/>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797CFBEE-5A52-5048-A348-81599E30B9A6}"/>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3308034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urple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442B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50AFAE58-DB3E-714E-B69B-EF5E5859095E}"/>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83AABD9F-B0D6-2742-96EB-88F53C9A5AB3}"/>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13364788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Red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820E2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0B243509-644F-0841-B172-73C9CD99CD47}"/>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6DD60F1F-6141-5A48-B0D1-7EE4D9E05DAA}"/>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14980516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Yellow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DD7A0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6" name="Text Placeholder 8">
            <a:extLst>
              <a:ext uri="{FF2B5EF4-FFF2-40B4-BE49-F238E27FC236}">
                <a16:creationId xmlns:a16="http://schemas.microsoft.com/office/drawing/2014/main" id="{1B897FEE-C789-DC46-BD0C-DBEC9793AE70}"/>
              </a:ext>
            </a:extLst>
          </p:cNvPr>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rgbClr val="091932"/>
                </a:solidFill>
                <a:latin typeface="Arial" charset="0"/>
                <a:ea typeface="Arial" charset="0"/>
                <a:cs typeface="Arial" charset="0"/>
              </a:defRPr>
            </a:lvl1pPr>
            <a:lvl2pPr>
              <a:lnSpc>
                <a:spcPct val="100000"/>
              </a:lnSpc>
              <a:defRPr sz="2000" b="0" i="0">
                <a:solidFill>
                  <a:srgbClr val="091932"/>
                </a:solidFill>
                <a:latin typeface="Arial" charset="0"/>
                <a:ea typeface="Arial" charset="0"/>
                <a:cs typeface="Arial" charset="0"/>
              </a:defRPr>
            </a:lvl2pPr>
            <a:lvl3pPr>
              <a:lnSpc>
                <a:spcPct val="100000"/>
              </a:lnSpc>
              <a:defRPr sz="2000" b="0" i="0">
                <a:solidFill>
                  <a:srgbClr val="091932"/>
                </a:solidFill>
                <a:latin typeface="Arial" charset="0"/>
                <a:ea typeface="Arial" charset="0"/>
                <a:cs typeface="Arial" charset="0"/>
              </a:defRPr>
            </a:lvl3pPr>
            <a:lvl4pPr>
              <a:lnSpc>
                <a:spcPct val="100000"/>
              </a:lnSpc>
              <a:defRPr sz="2000" b="0" i="0">
                <a:solidFill>
                  <a:srgbClr val="091932"/>
                </a:solidFill>
                <a:latin typeface="Arial" charset="0"/>
                <a:ea typeface="Arial" charset="0"/>
                <a:cs typeface="Arial" charset="0"/>
              </a:defRPr>
            </a:lvl4pPr>
            <a:lvl5pPr>
              <a:lnSpc>
                <a:spcPct val="100000"/>
              </a:lnSpc>
              <a:defRPr sz="2000" b="0" i="0">
                <a:solidFill>
                  <a:srgbClr val="091932"/>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2">
            <a:extLst>
              <a:ext uri="{FF2B5EF4-FFF2-40B4-BE49-F238E27FC236}">
                <a16:creationId xmlns:a16="http://schemas.microsoft.com/office/drawing/2014/main" id="{B00BD2AC-376D-C449-9214-D9161F74BA8E}"/>
              </a:ext>
            </a:extLst>
          </p:cNvPr>
          <p:cNvSpPr>
            <a:spLocks noGrp="1"/>
          </p:cNvSpPr>
          <p:nvPr>
            <p:ph type="title" hasCustomPrompt="1"/>
          </p:nvPr>
        </p:nvSpPr>
        <p:spPr>
          <a:xfrm>
            <a:off x="407368" y="404665"/>
            <a:ext cx="4440493" cy="575966"/>
          </a:xfrm>
        </p:spPr>
        <p:txBody>
          <a:bodyPr>
            <a:normAutofit/>
          </a:bodyPr>
          <a:lstStyle>
            <a:lvl1pPr>
              <a:defRPr sz="2000">
                <a:solidFill>
                  <a:srgbClr val="091932"/>
                </a:solidFill>
              </a:defRPr>
            </a:lvl1pPr>
          </a:lstStyle>
          <a:p>
            <a:r>
              <a:rPr lang="en-US" dirty="0"/>
              <a:t>Slide Title, Arial Bold 20pt</a:t>
            </a:r>
            <a:endParaRPr lang="en-GB" dirty="0"/>
          </a:p>
        </p:txBody>
      </p:sp>
    </p:spTree>
    <p:extLst>
      <p:ext uri="{BB962C8B-B14F-4D97-AF65-F5344CB8AC3E}">
        <p14:creationId xmlns:p14="http://schemas.microsoft.com/office/powerpoint/2010/main" val="8734882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Final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36000" y="1028112"/>
            <a:ext cx="3409000" cy="3409000"/>
          </a:xfrm>
          <a:prstGeom prst="rect">
            <a:avLst/>
          </a:prstGeom>
        </p:spPr>
      </p:pic>
      <p:sp>
        <p:nvSpPr>
          <p:cNvPr id="12" name="TextBox 11"/>
          <p:cNvSpPr txBox="1"/>
          <p:nvPr userDrawn="1"/>
        </p:nvSpPr>
        <p:spPr>
          <a:xfrm>
            <a:off x="4871864" y="2924944"/>
            <a:ext cx="633670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a:solidFill>
                  <a:srgbClr val="633E88"/>
                </a:solidFill>
                <a:latin typeface="Arial" charset="0"/>
                <a:ea typeface="Arial" charset="0"/>
                <a:cs typeface="Arial" charset="0"/>
              </a:rPr>
              <a:t>T: +44 (0)1234 750111</a:t>
            </a:r>
            <a:endParaRPr lang="en-US" sz="2800" b="1" dirty="0">
              <a:solidFill>
                <a:srgbClr val="633E88"/>
              </a:solidFill>
              <a:latin typeface="Arial" charset="0"/>
              <a:ea typeface="Arial" charset="0"/>
              <a:cs typeface="Arial" charset="0"/>
            </a:endParaRPr>
          </a:p>
        </p:txBody>
      </p:sp>
      <p:grpSp>
        <p:nvGrpSpPr>
          <p:cNvPr id="9" name="Group 8">
            <a:extLst>
              <a:ext uri="{FF2B5EF4-FFF2-40B4-BE49-F238E27FC236}">
                <a16:creationId xmlns:a16="http://schemas.microsoft.com/office/drawing/2014/main" id="{25CDC779-18E2-D042-9784-0A3C1B766EDD}"/>
              </a:ext>
            </a:extLst>
          </p:cNvPr>
          <p:cNvGrpSpPr/>
          <p:nvPr userDrawn="1"/>
        </p:nvGrpSpPr>
        <p:grpSpPr>
          <a:xfrm>
            <a:off x="4727848" y="4221088"/>
            <a:ext cx="3309496" cy="1836446"/>
            <a:chOff x="4727848" y="4487818"/>
            <a:chExt cx="3309496" cy="1836446"/>
          </a:xfrm>
        </p:grpSpPr>
        <p:pic>
          <p:nvPicPr>
            <p:cNvPr id="11" name="Picture 10">
              <a:extLst>
                <a:ext uri="{FF2B5EF4-FFF2-40B4-BE49-F238E27FC236}">
                  <a16:creationId xmlns:a16="http://schemas.microsoft.com/office/drawing/2014/main" id="{8B363BCB-7192-754D-B548-5268FAC338C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727848" y="4487818"/>
              <a:ext cx="3309496" cy="1836446"/>
            </a:xfrm>
            <a:prstGeom prst="rect">
              <a:avLst/>
            </a:prstGeom>
          </p:spPr>
        </p:pic>
        <p:sp>
          <p:nvSpPr>
            <p:cNvPr id="13" name="Rectangle 12">
              <a:extLst>
                <a:ext uri="{FF2B5EF4-FFF2-40B4-BE49-F238E27FC236}">
                  <a16:creationId xmlns:a16="http://schemas.microsoft.com/office/drawing/2014/main" id="{B2624121-48CC-B144-968F-952A6BB69AE8}"/>
                </a:ext>
              </a:extLst>
            </p:cNvPr>
            <p:cNvSpPr/>
            <p:nvPr userDrawn="1"/>
          </p:nvSpPr>
          <p:spPr>
            <a:xfrm>
              <a:off x="4871864" y="5229200"/>
              <a:ext cx="504056"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Icon&#10;&#10;Description automatically generated">
              <a:extLst>
                <a:ext uri="{FF2B5EF4-FFF2-40B4-BE49-F238E27FC236}">
                  <a16:creationId xmlns:a16="http://schemas.microsoft.com/office/drawing/2014/main" id="{DB75F4FA-FF01-9F49-8665-67211925D9AF}"/>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4943872" y="5218549"/>
              <a:ext cx="360040" cy="360040"/>
            </a:xfrm>
            <a:prstGeom prst="rect">
              <a:avLst/>
            </a:prstGeom>
          </p:spPr>
        </p:pic>
      </p:grpSp>
      <p:sp>
        <p:nvSpPr>
          <p:cNvPr id="2" name="Title 1">
            <a:extLst>
              <a:ext uri="{FF2B5EF4-FFF2-40B4-BE49-F238E27FC236}">
                <a16:creationId xmlns:a16="http://schemas.microsoft.com/office/drawing/2014/main" id="{87AFF30E-E2D0-3F45-873B-62173F062FBF}"/>
              </a:ext>
            </a:extLst>
          </p:cNvPr>
          <p:cNvSpPr>
            <a:spLocks noGrp="1"/>
          </p:cNvSpPr>
          <p:nvPr>
            <p:ph type="title" hasCustomPrompt="1"/>
          </p:nvPr>
        </p:nvSpPr>
        <p:spPr>
          <a:xfrm>
            <a:off x="4871864" y="1988840"/>
            <a:ext cx="7056523" cy="864000"/>
          </a:xfrm>
        </p:spPr>
        <p:txBody>
          <a:bodyPr/>
          <a:lstStyle/>
          <a:p>
            <a:r>
              <a:rPr lang="en-GB" sz="2800" b="1" dirty="0" err="1">
                <a:solidFill>
                  <a:srgbClr val="0C406D"/>
                </a:solidFill>
                <a:latin typeface="Arial" charset="0"/>
                <a:ea typeface="Arial" charset="0"/>
                <a:cs typeface="Arial" charset="0"/>
              </a:rPr>
              <a:t>www.cranfield.ac.uk</a:t>
            </a:r>
            <a:r>
              <a:rPr lang="en-GB" sz="2800" b="1" dirty="0">
                <a:solidFill>
                  <a:srgbClr val="0C406D"/>
                </a:solidFill>
                <a:latin typeface="Arial" charset="0"/>
                <a:ea typeface="Arial" charset="0"/>
                <a:cs typeface="Arial" charset="0"/>
              </a:rPr>
              <a:t>/your-specific-</a:t>
            </a:r>
            <a:r>
              <a:rPr lang="en-GB" sz="2800" b="1" dirty="0" err="1">
                <a:solidFill>
                  <a:srgbClr val="0C406D"/>
                </a:solidFill>
                <a:latin typeface="Arial" charset="0"/>
                <a:ea typeface="Arial" charset="0"/>
                <a:cs typeface="Arial" charset="0"/>
              </a:rPr>
              <a:t>url</a:t>
            </a:r>
            <a:endParaRPr lang="en-GB" dirty="0"/>
          </a:p>
        </p:txBody>
      </p:sp>
    </p:spTree>
    <p:extLst>
      <p:ext uri="{BB962C8B-B14F-4D97-AF65-F5344CB8AC3E}">
        <p14:creationId xmlns:p14="http://schemas.microsoft.com/office/powerpoint/2010/main" val="4237640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Intro slide, with copyright">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4871864" y="4005064"/>
            <a:ext cx="6264696" cy="792088"/>
          </a:xfrm>
          <a:prstGeom prst="rect">
            <a:avLst/>
          </a:prstGeom>
        </p:spPr>
        <p:txBody>
          <a:bodyPr anchor="ctr"/>
          <a:lstStyle>
            <a:lvl1pPr marL="0" indent="0">
              <a:buNone/>
              <a:defRPr sz="2200" b="1" i="0">
                <a:solidFill>
                  <a:srgbClr val="633E88"/>
                </a:solidFill>
                <a:latin typeface="Arial" charset="0"/>
                <a:ea typeface="Arial" charset="0"/>
                <a:cs typeface="Arial" charset="0"/>
              </a:defRPr>
            </a:lvl1pPr>
          </a:lstStyle>
          <a:p>
            <a:pPr lvl="0"/>
            <a:r>
              <a:rPr lang="en-GB" dirty="0"/>
              <a:t>Presenter’s Name and Title, Arial Bold 22pt</a:t>
            </a:r>
            <a:endParaRPr lang="en-US" dirty="0"/>
          </a:p>
        </p:txBody>
      </p:sp>
      <p:sp>
        <p:nvSpPr>
          <p:cNvPr id="13" name="Text Placeholder 8"/>
          <p:cNvSpPr>
            <a:spLocks noGrp="1"/>
          </p:cNvSpPr>
          <p:nvPr>
            <p:ph type="body" sz="quarter" idx="12" hasCustomPrompt="1"/>
          </p:nvPr>
        </p:nvSpPr>
        <p:spPr>
          <a:xfrm>
            <a:off x="4873469" y="4941168"/>
            <a:ext cx="6264696" cy="504056"/>
          </a:xfrm>
          <a:prstGeom prst="rect">
            <a:avLst/>
          </a:prstGeom>
        </p:spPr>
        <p:txBody>
          <a:bodyPr anchor="ctr"/>
          <a:lstStyle>
            <a:lvl1pPr marL="0" indent="0">
              <a:buNone/>
              <a:defRPr sz="2000" b="1" i="0">
                <a:solidFill>
                  <a:schemeClr val="tx1"/>
                </a:solidFill>
                <a:latin typeface="Arial" charset="0"/>
                <a:ea typeface="Arial" charset="0"/>
                <a:cs typeface="Arial" charset="0"/>
              </a:defRPr>
            </a:lvl1pPr>
          </a:lstStyle>
          <a:p>
            <a:pPr lvl="0"/>
            <a:r>
              <a:rPr lang="en-GB" dirty="0"/>
              <a:t>Date, Arial 20pt</a:t>
            </a:r>
            <a:endParaRPr lang="en-US" dirty="0"/>
          </a:p>
        </p:txBody>
      </p:sp>
      <p:sp>
        <p:nvSpPr>
          <p:cNvPr id="5" name="Text Placeholder 17"/>
          <p:cNvSpPr txBox="1">
            <a:spLocks/>
          </p:cNvSpPr>
          <p:nvPr userDrawn="1"/>
        </p:nvSpPr>
        <p:spPr>
          <a:xfrm>
            <a:off x="4871864" y="5661248"/>
            <a:ext cx="6264696"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400" b="0" dirty="0" err="1"/>
              <a:t>www.cranfield.ac.uk</a:t>
            </a:r>
            <a:endParaRPr lang="en-GB" sz="2400" b="0" dirty="0"/>
          </a:p>
        </p:txBody>
      </p:sp>
      <p:sp>
        <p:nvSpPr>
          <p:cNvPr id="2" name="Rectangle 1"/>
          <p:cNvSpPr/>
          <p:nvPr userDrawn="1"/>
        </p:nvSpPr>
        <p:spPr>
          <a:xfrm>
            <a:off x="263352" y="188640"/>
            <a:ext cx="1296144" cy="136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36000" y="1028112"/>
            <a:ext cx="3409000" cy="3409000"/>
          </a:xfrm>
          <a:prstGeom prst="rect">
            <a:avLst/>
          </a:prstGeom>
        </p:spPr>
      </p:pic>
      <p:sp>
        <p:nvSpPr>
          <p:cNvPr id="3" name="Title 2">
            <a:extLst>
              <a:ext uri="{FF2B5EF4-FFF2-40B4-BE49-F238E27FC236}">
                <a16:creationId xmlns:a16="http://schemas.microsoft.com/office/drawing/2014/main" id="{A9C27177-E4BE-2048-AF1F-2EA987317040}"/>
              </a:ext>
            </a:extLst>
          </p:cNvPr>
          <p:cNvSpPr>
            <a:spLocks noGrp="1"/>
          </p:cNvSpPr>
          <p:nvPr>
            <p:ph type="title" hasCustomPrompt="1"/>
          </p:nvPr>
        </p:nvSpPr>
        <p:spPr>
          <a:xfrm>
            <a:off x="4871864" y="1700460"/>
            <a:ext cx="6264696" cy="2160588"/>
          </a:xfrm>
        </p:spPr>
        <p:txBody>
          <a:bodyPr>
            <a:normAutofit/>
          </a:bodyPr>
          <a:lstStyle>
            <a:lvl1pPr>
              <a:defRPr sz="3200"/>
            </a:lvl1pPr>
          </a:lstStyle>
          <a:p>
            <a:pPr lvl="0"/>
            <a:r>
              <a:rPr lang="en-GB" dirty="0"/>
              <a:t>Presentation or Chapter Title, Arial Bold 32pt</a:t>
            </a:r>
            <a:endParaRPr lang="en-US" dirty="0"/>
          </a:p>
        </p:txBody>
      </p:sp>
    </p:spTree>
    <p:extLst>
      <p:ext uri="{BB962C8B-B14F-4D97-AF65-F5344CB8AC3E}">
        <p14:creationId xmlns:p14="http://schemas.microsoft.com/office/powerpoint/2010/main" val="6833368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Subtitle, Body copy, Image, with copyright">
    <p:spTree>
      <p:nvGrpSpPr>
        <p:cNvPr id="1" name=""/>
        <p:cNvGrpSpPr/>
        <p:nvPr/>
      </p:nvGrpSpPr>
      <p:grpSpPr>
        <a:xfrm>
          <a:off x="0" y="0"/>
          <a:ext cx="0" cy="0"/>
          <a:chOff x="0" y="0"/>
          <a:chExt cx="0" cy="0"/>
        </a:xfrm>
      </p:grpSpPr>
      <p:sp>
        <p:nvSpPr>
          <p:cNvPr id="9" name="Text Placeholder 8"/>
          <p:cNvSpPr>
            <a:spLocks noGrp="1"/>
          </p:cNvSpPr>
          <p:nvPr>
            <p:ph type="body" sz="quarter" idx="11" hasCustomPrompt="1"/>
          </p:nvPr>
        </p:nvSpPr>
        <p:spPr>
          <a:xfrm>
            <a:off x="407368" y="1412776"/>
            <a:ext cx="6696744" cy="792088"/>
          </a:xfrm>
          <a:prstGeom prst="rect">
            <a:avLst/>
          </a:prstGeom>
        </p:spPr>
        <p:txBody>
          <a:bodyPr anchor="ctr" anchorCtr="0">
            <a:normAutofit/>
          </a:bodyPr>
          <a:lstStyle>
            <a:lvl1pPr marL="0" indent="0">
              <a:buNone/>
              <a:defRPr sz="2200" b="1">
                <a:solidFill>
                  <a:srgbClr val="633E88"/>
                </a:solidFill>
                <a:latin typeface="Arial" charset="0"/>
                <a:ea typeface="Arial" charset="0"/>
                <a:cs typeface="Arial" charset="0"/>
              </a:defRPr>
            </a:lvl1pPr>
          </a:lstStyle>
          <a:p>
            <a:pPr lvl="0"/>
            <a:r>
              <a:rPr lang="en-GB" dirty="0"/>
              <a:t>Sub-header, Arial Bold 22pt</a:t>
            </a:r>
            <a:endParaRPr lang="en-US" dirty="0"/>
          </a:p>
        </p:txBody>
      </p:sp>
      <p:sp>
        <p:nvSpPr>
          <p:cNvPr id="13" name="Text Placeholder 8"/>
          <p:cNvSpPr>
            <a:spLocks noGrp="1"/>
          </p:cNvSpPr>
          <p:nvPr>
            <p:ph type="body" sz="quarter" idx="14" hasCustomPrompt="1"/>
          </p:nvPr>
        </p:nvSpPr>
        <p:spPr>
          <a:xfrm>
            <a:off x="407368" y="2348881"/>
            <a:ext cx="6696744" cy="3816000"/>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1" name="Rectangle 10"/>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10" name="Content Placeholder 2"/>
          <p:cNvSpPr>
            <a:spLocks noGrp="1"/>
          </p:cNvSpPr>
          <p:nvPr>
            <p:ph sz="quarter" idx="17" hasCustomPrompt="1"/>
          </p:nvPr>
        </p:nvSpPr>
        <p:spPr>
          <a:xfrm>
            <a:off x="7248525" y="1412776"/>
            <a:ext cx="4535488" cy="4752105"/>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C235A020-0B8F-B142-977A-14DAC4F96DA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8807711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itle, Body copy, Image, with copyright">
    <p:spTree>
      <p:nvGrpSpPr>
        <p:cNvPr id="1" name=""/>
        <p:cNvGrpSpPr/>
        <p:nvPr/>
      </p:nvGrpSpPr>
      <p:grpSpPr>
        <a:xfrm>
          <a:off x="0" y="0"/>
          <a:ext cx="0" cy="0"/>
          <a:chOff x="0" y="0"/>
          <a:chExt cx="0" cy="0"/>
        </a:xfrm>
      </p:grpSpPr>
      <p:sp>
        <p:nvSpPr>
          <p:cNvPr id="12" name="Text Placeholder 8"/>
          <p:cNvSpPr>
            <a:spLocks noGrp="1"/>
          </p:cNvSpPr>
          <p:nvPr>
            <p:ph type="body" sz="quarter" idx="14" hasCustomPrompt="1"/>
          </p:nvPr>
        </p:nvSpPr>
        <p:spPr>
          <a:xfrm>
            <a:off x="407368" y="1412776"/>
            <a:ext cx="6696744" cy="4752105"/>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0" name="Rectangle 9"/>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8" name="Content Placeholder 2"/>
          <p:cNvSpPr>
            <a:spLocks noGrp="1"/>
          </p:cNvSpPr>
          <p:nvPr>
            <p:ph sz="quarter" idx="17" hasCustomPrompt="1"/>
          </p:nvPr>
        </p:nvSpPr>
        <p:spPr>
          <a:xfrm>
            <a:off x="7248525" y="1412776"/>
            <a:ext cx="4535488" cy="4752105"/>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B15AF555-DCE6-3548-BA28-58780E13970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2561348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itle, Two column body copy, with copyright">
    <p:spTree>
      <p:nvGrpSpPr>
        <p:cNvPr id="1" name=""/>
        <p:cNvGrpSpPr/>
        <p:nvPr/>
      </p:nvGrpSpPr>
      <p:grpSpPr>
        <a:xfrm>
          <a:off x="0" y="0"/>
          <a:ext cx="0" cy="0"/>
          <a:chOff x="0" y="0"/>
          <a:chExt cx="0" cy="0"/>
        </a:xfrm>
      </p:grpSpPr>
      <p:sp>
        <p:nvSpPr>
          <p:cNvPr id="9" name="Text Placeholder 8"/>
          <p:cNvSpPr>
            <a:spLocks noGrp="1"/>
          </p:cNvSpPr>
          <p:nvPr>
            <p:ph type="body" sz="quarter" idx="16" hasCustomPrompt="1"/>
          </p:nvPr>
        </p:nvSpPr>
        <p:spPr>
          <a:xfrm>
            <a:off x="407367" y="1412776"/>
            <a:ext cx="5688634" cy="4752105"/>
          </a:xfrm>
          <a:prstGeom prst="rect">
            <a:avLst/>
          </a:prstGeom>
        </p:spPr>
        <p:txBody>
          <a:bodyPr numCol="1" spcCol="144000" anchor="t" anchorCtr="0">
            <a:normAutofit/>
          </a:bodyPr>
          <a:lstStyle>
            <a:lvl1pPr marL="0" indent="0">
              <a:lnSpc>
                <a:spcPct val="100000"/>
              </a:lnSpc>
              <a:buFont typeface="Arial" panose="020B0604020202020204" pitchFamily="34" charset="0"/>
              <a:buNone/>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marL="2171700" indent="-342900">
              <a:lnSpc>
                <a:spcPct val="100000"/>
              </a:lnSpc>
              <a:buFont typeface="Arial" panose="020B0604020202020204" pitchFamily="34" charset="0"/>
              <a:buChar char="•"/>
              <a:defRPr sz="2000" b="0" i="0">
                <a:latin typeface="Arial" charset="0"/>
                <a:ea typeface="Arial" charset="0"/>
                <a:cs typeface="Arial" charset="0"/>
              </a:defRPr>
            </a:lvl5pPr>
          </a:lstStyle>
          <a:p>
            <a:pPr lvl="0"/>
            <a:r>
              <a:rPr lang="en-GB" dirty="0"/>
              <a:t>Body copy, Arial 20pt minimum</a:t>
            </a:r>
          </a:p>
          <a:p>
            <a:pPr lvl="0"/>
            <a:r>
              <a:rPr lang="en-GB" dirty="0"/>
              <a:t>Column 1</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a:p>
            <a:pPr lvl="0"/>
            <a:endParaRPr lang="en-GB" dirty="0"/>
          </a:p>
          <a:p>
            <a:pPr lvl="0"/>
            <a:endParaRPr lang="en-GB" dirty="0"/>
          </a:p>
          <a:p>
            <a:pPr lvl="0"/>
            <a:endParaRPr lang="en-GB" dirty="0"/>
          </a:p>
          <a:p>
            <a:pPr lvl="4"/>
            <a:endParaRPr lang="en-GB" dirty="0"/>
          </a:p>
          <a:p>
            <a:pPr lvl="4"/>
            <a:endParaRPr lang="en-GB" dirty="0"/>
          </a:p>
        </p:txBody>
      </p:sp>
      <p:sp>
        <p:nvSpPr>
          <p:cNvPr id="10" name="Text Placeholder 8">
            <a:extLst>
              <a:ext uri="{FF2B5EF4-FFF2-40B4-BE49-F238E27FC236}">
                <a16:creationId xmlns:a16="http://schemas.microsoft.com/office/drawing/2014/main" id="{D58F97CA-806E-46D9-BD91-2EE3E4DA8075}"/>
              </a:ext>
            </a:extLst>
          </p:cNvPr>
          <p:cNvSpPr>
            <a:spLocks noGrp="1"/>
          </p:cNvSpPr>
          <p:nvPr>
            <p:ph type="body" sz="quarter" idx="17" hasCustomPrompt="1"/>
          </p:nvPr>
        </p:nvSpPr>
        <p:spPr>
          <a:xfrm>
            <a:off x="6240016" y="1421452"/>
            <a:ext cx="5688634" cy="4752105"/>
          </a:xfrm>
          <a:prstGeom prst="rect">
            <a:avLst/>
          </a:prstGeom>
        </p:spPr>
        <p:txBody>
          <a:bodyPr numCol="1" spcCol="144000" anchor="t" anchorCtr="0">
            <a:normAutofit/>
          </a:bodyPr>
          <a:lstStyle>
            <a:lvl1pPr marL="0" indent="0">
              <a:lnSpc>
                <a:spcPct val="100000"/>
              </a:lnSpc>
              <a:buFont typeface="Arial" panose="020B0604020202020204" pitchFamily="34" charset="0"/>
              <a:buNone/>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marL="2171700" indent="-342900">
              <a:lnSpc>
                <a:spcPct val="100000"/>
              </a:lnSpc>
              <a:buFont typeface="Arial" panose="020B0604020202020204" pitchFamily="34" charset="0"/>
              <a:buChar char="•"/>
              <a:defRPr sz="2000" b="0" i="0">
                <a:latin typeface="Arial" charset="0"/>
                <a:ea typeface="Arial" charset="0"/>
                <a:cs typeface="Arial" charset="0"/>
              </a:defRPr>
            </a:lvl5pPr>
          </a:lstStyle>
          <a:p>
            <a:pPr lvl="0"/>
            <a:r>
              <a:rPr lang="en-GB" dirty="0"/>
              <a:t>Body copy, Arial 20pt minimum</a:t>
            </a:r>
          </a:p>
          <a:p>
            <a:pPr lvl="0"/>
            <a:r>
              <a:rPr lang="en-GB" dirty="0"/>
              <a:t>Column 2</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a:p>
            <a:pPr lvl="0"/>
            <a:endParaRPr lang="en-GB" dirty="0"/>
          </a:p>
          <a:p>
            <a:pPr lvl="0"/>
            <a:endParaRPr lang="en-GB" dirty="0"/>
          </a:p>
          <a:p>
            <a:pPr lvl="0"/>
            <a:endParaRPr lang="en-GB" dirty="0"/>
          </a:p>
          <a:p>
            <a:pPr lvl="4"/>
            <a:endParaRPr lang="en-GB" dirty="0"/>
          </a:p>
          <a:p>
            <a:pPr lvl="4"/>
            <a:endParaRPr lang="en-GB" dirty="0"/>
          </a:p>
        </p:txBody>
      </p:sp>
      <p:sp>
        <p:nvSpPr>
          <p:cNvPr id="11" name="Rectangle 10"/>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8" name="Title 1">
            <a:extLst>
              <a:ext uri="{FF2B5EF4-FFF2-40B4-BE49-F238E27FC236}">
                <a16:creationId xmlns:a16="http://schemas.microsoft.com/office/drawing/2014/main" id="{C631D12A-1668-3643-AEE6-D4594EF141BD}"/>
              </a:ext>
            </a:extLst>
          </p:cNvPr>
          <p:cNvSpPr>
            <a:spLocks noGrp="1"/>
          </p:cNvSpPr>
          <p:nvPr>
            <p:ph type="title" hasCustomPrompt="1"/>
          </p:nvPr>
        </p:nvSpPr>
        <p:spPr>
          <a:xfrm>
            <a:off x="406800" y="365126"/>
            <a:ext cx="11376000" cy="909550"/>
          </a:xfrm>
        </p:spPr>
        <p:txBody>
          <a:bodyPr/>
          <a:lstStyle/>
          <a:p>
            <a:pPr lvl="0"/>
            <a:r>
              <a:rPr lang="en-US" dirty="0"/>
              <a:t>Slide Title, Arial Bold 28pt</a:t>
            </a:r>
            <a:endParaRPr lang="en-GB" dirty="0"/>
          </a:p>
        </p:txBody>
      </p:sp>
    </p:spTree>
    <p:extLst>
      <p:ext uri="{BB962C8B-B14F-4D97-AF65-F5344CB8AC3E}">
        <p14:creationId xmlns:p14="http://schemas.microsoft.com/office/powerpoint/2010/main" val="28897630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itle, Large image area, with copyright">
    <p:spTree>
      <p:nvGrpSpPr>
        <p:cNvPr id="1" name=""/>
        <p:cNvGrpSpPr/>
        <p:nvPr/>
      </p:nvGrpSpPr>
      <p:grpSpPr>
        <a:xfrm>
          <a:off x="0" y="0"/>
          <a:ext cx="0" cy="0"/>
          <a:chOff x="0" y="0"/>
          <a:chExt cx="0" cy="0"/>
        </a:xfrm>
      </p:grpSpPr>
      <p:sp>
        <p:nvSpPr>
          <p:cNvPr id="9" name="Rectangle 8"/>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7" name="Content Placeholder 2"/>
          <p:cNvSpPr>
            <a:spLocks noGrp="1"/>
          </p:cNvSpPr>
          <p:nvPr>
            <p:ph sz="quarter" idx="17" hasCustomPrompt="1"/>
          </p:nvPr>
        </p:nvSpPr>
        <p:spPr>
          <a:xfrm>
            <a:off x="407368" y="1412776"/>
            <a:ext cx="11376645" cy="4752105"/>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7058AE33-59A8-B44E-BE90-E25CB8F0C25E}"/>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9582801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userDrawn="1">
  <p:cSld name="Body copy, Image, with copyright">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407368" y="404664"/>
            <a:ext cx="6552728" cy="5760217"/>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i="0">
                <a:solidFill>
                  <a:schemeClr val="tx1"/>
                </a:solidFill>
                <a:latin typeface="Arial" charset="0"/>
                <a:ea typeface="Arial" charset="0"/>
                <a:cs typeface="Arial" charset="0"/>
              </a:defRPr>
            </a:lvl1pPr>
            <a:lvl2pPr>
              <a:lnSpc>
                <a:spcPct val="100000"/>
              </a:lnSpc>
              <a:defRPr sz="2000" b="0" i="0"/>
            </a:lvl2pPr>
            <a:lvl3pPr>
              <a:lnSpc>
                <a:spcPct val="100000"/>
              </a:lnSpc>
              <a:defRPr sz="2000" b="0" i="0"/>
            </a:lvl3pPr>
            <a:lvl4pPr>
              <a:lnSpc>
                <a:spcPct val="100000"/>
              </a:lnSpc>
              <a:defRPr sz="2000" b="0" i="0"/>
            </a:lvl4pPr>
            <a:lvl5pPr marL="2171700" indent="-342900">
              <a:lnSpc>
                <a:spcPct val="100000"/>
              </a:lnSpc>
              <a:buFont typeface="Arial" panose="020B0604020202020204" pitchFamily="34" charset="0"/>
              <a:buChar char="•"/>
              <a:defRPr sz="2000" b="0" i="0"/>
            </a:lvl5pPr>
          </a:lstStyle>
          <a:p>
            <a:pPr lvl="0"/>
            <a:r>
              <a:rPr lang="en-GB" dirty="0"/>
              <a:t>Body copy, Arial 20pt minimum</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p:txBody>
      </p:sp>
      <p:sp>
        <p:nvSpPr>
          <p:cNvPr id="9" name="Rectangle 8"/>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12" name="Content Placeholder 2"/>
          <p:cNvSpPr>
            <a:spLocks noGrp="1"/>
          </p:cNvSpPr>
          <p:nvPr>
            <p:ph sz="quarter" idx="17" hasCustomPrompt="1"/>
          </p:nvPr>
        </p:nvSpPr>
        <p:spPr>
          <a:xfrm>
            <a:off x="7248525" y="404664"/>
            <a:ext cx="4535488" cy="5760217"/>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Tree>
    <p:extLst>
      <p:ext uri="{BB962C8B-B14F-4D97-AF65-F5344CB8AC3E}">
        <p14:creationId xmlns:p14="http://schemas.microsoft.com/office/powerpoint/2010/main" val="25359381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userDrawn="1">
  <p:cSld name="Two column body copy, with copyright">
    <p:spTree>
      <p:nvGrpSpPr>
        <p:cNvPr id="1" name=""/>
        <p:cNvGrpSpPr/>
        <p:nvPr/>
      </p:nvGrpSpPr>
      <p:grpSpPr>
        <a:xfrm>
          <a:off x="0" y="0"/>
          <a:ext cx="0" cy="0"/>
          <a:chOff x="0" y="0"/>
          <a:chExt cx="0" cy="0"/>
        </a:xfrm>
      </p:grpSpPr>
      <p:sp>
        <p:nvSpPr>
          <p:cNvPr id="10" name="Text Placeholder 8"/>
          <p:cNvSpPr>
            <a:spLocks noGrp="1"/>
          </p:cNvSpPr>
          <p:nvPr>
            <p:ph type="body" sz="quarter" idx="16" hasCustomPrompt="1"/>
          </p:nvPr>
        </p:nvSpPr>
        <p:spPr>
          <a:xfrm>
            <a:off x="407366" y="404664"/>
            <a:ext cx="11377265" cy="5760217"/>
          </a:xfrm>
          <a:prstGeom prst="rect">
            <a:avLst/>
          </a:prstGeom>
        </p:spPr>
        <p:txBody>
          <a:bodyPr numCol="2" spcCol="144000" anchor="t" anchorCtr="0">
            <a:normAutofit/>
          </a:bodyPr>
          <a:lstStyle>
            <a:lvl1pPr marL="0" indent="0">
              <a:lnSpc>
                <a:spcPct val="100000"/>
              </a:lnSpc>
              <a:buNone/>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GB" dirty="0"/>
              <a:t>Body copy, Arial 20pt minimum</a:t>
            </a:r>
          </a:p>
          <a:p>
            <a:pPr lvl="0"/>
            <a:r>
              <a:rPr lang="en-GB" dirty="0"/>
              <a:t>Column 1</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a:p>
            <a:pPr lvl="0"/>
            <a:endParaRPr lang="en-GB" dirty="0"/>
          </a:p>
          <a:p>
            <a:pPr lvl="0"/>
            <a:endParaRPr lang="en-GB" dirty="0"/>
          </a:p>
          <a:p>
            <a:pPr lvl="0"/>
            <a:endParaRPr lang="en-GB" dirty="0"/>
          </a:p>
          <a:p>
            <a:pPr lvl="0"/>
            <a:endParaRPr lang="en-GB" dirty="0"/>
          </a:p>
          <a:p>
            <a:pPr lvl="0"/>
            <a:endParaRPr lang="en-GB" dirty="0"/>
          </a:p>
          <a:p>
            <a:pPr lvl="0"/>
            <a:endParaRPr lang="en-GB" dirty="0"/>
          </a:p>
          <a:p>
            <a:pPr lvl="0"/>
            <a:r>
              <a:rPr lang="en-GB" dirty="0"/>
              <a:t>Body copy, Arial 20pt minimum</a:t>
            </a:r>
          </a:p>
          <a:p>
            <a:pPr lvl="0"/>
            <a:r>
              <a:rPr lang="en-GB" dirty="0"/>
              <a:t>Column 2</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endParaRPr lang="en-GB" dirty="0"/>
          </a:p>
          <a:p>
            <a:pPr lvl="4"/>
            <a:endParaRPr lang="en-GB" dirty="0"/>
          </a:p>
          <a:p>
            <a:pPr lvl="4"/>
            <a:endParaRPr lang="en-GB" dirty="0"/>
          </a:p>
        </p:txBody>
      </p:sp>
      <p:sp>
        <p:nvSpPr>
          <p:cNvPr id="12" name="Rectangle 11"/>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Tree>
    <p:extLst>
      <p:ext uri="{BB962C8B-B14F-4D97-AF65-F5344CB8AC3E}">
        <p14:creationId xmlns:p14="http://schemas.microsoft.com/office/powerpoint/2010/main" val="17713330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userDrawn="1">
  <p:cSld name="Two image areas, with copyright">
    <p:spTree>
      <p:nvGrpSpPr>
        <p:cNvPr id="1" name=""/>
        <p:cNvGrpSpPr/>
        <p:nvPr/>
      </p:nvGrpSpPr>
      <p:grpSpPr>
        <a:xfrm>
          <a:off x="0" y="0"/>
          <a:ext cx="0" cy="0"/>
          <a:chOff x="0" y="0"/>
          <a:chExt cx="0" cy="0"/>
        </a:xfrm>
      </p:grpSpPr>
      <p:sp>
        <p:nvSpPr>
          <p:cNvPr id="11" name="Rectangle 10"/>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8" name="Content Placeholder 2"/>
          <p:cNvSpPr>
            <a:spLocks noGrp="1"/>
          </p:cNvSpPr>
          <p:nvPr>
            <p:ph sz="quarter" idx="19" hasCustomPrompt="1"/>
          </p:nvPr>
        </p:nvSpPr>
        <p:spPr>
          <a:xfrm>
            <a:off x="6168632" y="404662"/>
            <a:ext cx="5615381" cy="576021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4" name="Content Placeholder 2"/>
          <p:cNvSpPr>
            <a:spLocks noGrp="1"/>
          </p:cNvSpPr>
          <p:nvPr>
            <p:ph sz="quarter" idx="20" hasCustomPrompt="1"/>
          </p:nvPr>
        </p:nvSpPr>
        <p:spPr>
          <a:xfrm>
            <a:off x="407368" y="404661"/>
            <a:ext cx="5615381" cy="576021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Tree>
    <p:extLst>
      <p:ext uri="{BB962C8B-B14F-4D97-AF65-F5344CB8AC3E}">
        <p14:creationId xmlns:p14="http://schemas.microsoft.com/office/powerpoint/2010/main" val="8220985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Title, Sub, Body copy">
    <p:spTree>
      <p:nvGrpSpPr>
        <p:cNvPr id="1" name=""/>
        <p:cNvGrpSpPr/>
        <p:nvPr/>
      </p:nvGrpSpPr>
      <p:grpSpPr>
        <a:xfrm>
          <a:off x="0" y="0"/>
          <a:ext cx="0" cy="0"/>
          <a:chOff x="0" y="0"/>
          <a:chExt cx="0" cy="0"/>
        </a:xfrm>
      </p:grpSpPr>
      <p:sp>
        <p:nvSpPr>
          <p:cNvPr id="5" name="Content Placeholder 2"/>
          <p:cNvSpPr>
            <a:spLocks noGrp="1"/>
          </p:cNvSpPr>
          <p:nvPr>
            <p:ph sz="quarter" idx="15"/>
          </p:nvPr>
        </p:nvSpPr>
        <p:spPr>
          <a:xfrm>
            <a:off x="408000" y="2348880"/>
            <a:ext cx="11376000" cy="3852000"/>
          </a:xfrm>
          <a:prstGeom prst="rect">
            <a:avLst/>
          </a:prstGeom>
          <a:noFill/>
          <a:ln>
            <a:noFill/>
          </a:ln>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2" name="Title Placeholder 1"/>
          <p:cNvSpPr>
            <a:spLocks noGrp="1"/>
          </p:cNvSpPr>
          <p:nvPr>
            <p:ph type="title" hasCustomPrompt="1"/>
          </p:nvPr>
        </p:nvSpPr>
        <p:spPr>
          <a:xfrm>
            <a:off x="408000" y="403200"/>
            <a:ext cx="11376000" cy="864000"/>
          </a:xfrm>
          <a:prstGeom prst="rect">
            <a:avLst/>
          </a:prstGeom>
        </p:spPr>
        <p:txBody>
          <a:bodyPr vert="horz" lIns="91440" tIns="45720" rIns="91440" bIns="45720" rtlCol="0" anchor="ctr">
            <a:normAutofit/>
          </a:bodyPr>
          <a:lstStyle>
            <a:lvl1pPr>
              <a:defRPr sz="2400"/>
            </a:lvl1pPr>
          </a:lstStyle>
          <a:p>
            <a:r>
              <a:rPr lang="en-US" dirty="0"/>
              <a:t>Slide Title, Arial Bold 24pt</a:t>
            </a:r>
            <a:endParaRPr lang="en-GB" dirty="0"/>
          </a:p>
        </p:txBody>
      </p:sp>
      <p:sp>
        <p:nvSpPr>
          <p:cNvPr id="13" name="Text Placeholder 2"/>
          <p:cNvSpPr>
            <a:spLocks noGrp="1"/>
          </p:cNvSpPr>
          <p:nvPr>
            <p:ph type="body" sz="quarter" idx="17" hasCustomPrompt="1"/>
          </p:nvPr>
        </p:nvSpPr>
        <p:spPr>
          <a:xfrm>
            <a:off x="408000" y="1412876"/>
            <a:ext cx="11376000" cy="792163"/>
          </a:xfrm>
          <a:prstGeom prst="rect">
            <a:avLst/>
          </a:prstGeom>
        </p:spPr>
        <p:txBody>
          <a:bodyPr anchor="ctr"/>
          <a:lstStyle>
            <a:lvl1pPr marL="0" indent="0">
              <a:lnSpc>
                <a:spcPct val="100000"/>
              </a:lnSpc>
              <a:buNone/>
              <a:defRPr sz="2200" b="1" baseline="0">
                <a:solidFill>
                  <a:srgbClr val="0099C4"/>
                </a:solidFill>
              </a:defRPr>
            </a:lvl1pPr>
            <a:lvl2pPr marL="342900" indent="0">
              <a:buNone/>
              <a:defRPr/>
            </a:lvl2pPr>
          </a:lstStyle>
          <a:p>
            <a:pPr lvl="0"/>
            <a:r>
              <a:rPr lang="en-GB" sz="2200" dirty="0"/>
              <a:t>Sub-header, Arial Bold 22pt</a:t>
            </a:r>
            <a:endParaRPr lang="en-GB" dirty="0"/>
          </a:p>
        </p:txBody>
      </p:sp>
    </p:spTree>
    <p:extLst>
      <p:ext uri="{BB962C8B-B14F-4D97-AF65-F5344CB8AC3E}">
        <p14:creationId xmlns:p14="http://schemas.microsoft.com/office/powerpoint/2010/main" val="98036587"/>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D16D8D98-F767-C64F-9089-54EA1758AED4}"/>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D1C217D7-7606-A04D-A9B6-59A7EB64185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2B7D4C63-202B-1A41-9DDE-3C478E1C2564}"/>
              </a:ext>
            </a:extLst>
          </p:cNvPr>
          <p:cNvSpPr>
            <a:spLocks noGrp="1" noChangeArrowheads="1"/>
          </p:cNvSpPr>
          <p:nvPr>
            <p:ph type="sldNum" sz="quarter" idx="12"/>
          </p:nvPr>
        </p:nvSpPr>
        <p:spPr>
          <a:ln/>
        </p:spPr>
        <p:txBody>
          <a:bodyPr/>
          <a:lstStyle>
            <a:lvl1pPr>
              <a:defRPr/>
            </a:lvl1pPr>
          </a:lstStyle>
          <a:p>
            <a:fld id="{B1CB719B-CE39-6347-AA15-8D8D398C5012}" type="slidenum">
              <a:rPr lang="en-US" altLang="en-US"/>
              <a:pPr/>
              <a:t>‹#›</a:t>
            </a:fld>
            <a:endParaRPr lang="en-US" altLang="en-US"/>
          </a:p>
        </p:txBody>
      </p:sp>
    </p:spTree>
    <p:extLst>
      <p:ext uri="{BB962C8B-B14F-4D97-AF65-F5344CB8AC3E}">
        <p14:creationId xmlns:p14="http://schemas.microsoft.com/office/powerpoint/2010/main" val="17747469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503425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7361536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ntro slide, with copyright">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4871864" y="4005064"/>
            <a:ext cx="6264696" cy="792088"/>
          </a:xfrm>
          <a:prstGeom prst="rect">
            <a:avLst/>
          </a:prstGeom>
        </p:spPr>
        <p:txBody>
          <a:bodyPr anchor="ctr"/>
          <a:lstStyle>
            <a:lvl1pPr marL="0" indent="0">
              <a:buNone/>
              <a:defRPr sz="2200" b="1" i="0">
                <a:solidFill>
                  <a:srgbClr val="633E88"/>
                </a:solidFill>
                <a:latin typeface="Arial" charset="0"/>
                <a:ea typeface="Arial" charset="0"/>
                <a:cs typeface="Arial" charset="0"/>
              </a:defRPr>
            </a:lvl1pPr>
          </a:lstStyle>
          <a:p>
            <a:pPr lvl="0"/>
            <a:r>
              <a:rPr lang="en-GB" dirty="0"/>
              <a:t>Presenter’s Name and Title, Arial Bold 22pt</a:t>
            </a:r>
            <a:endParaRPr lang="en-US" dirty="0"/>
          </a:p>
        </p:txBody>
      </p:sp>
      <p:sp>
        <p:nvSpPr>
          <p:cNvPr id="13" name="Text Placeholder 8"/>
          <p:cNvSpPr>
            <a:spLocks noGrp="1"/>
          </p:cNvSpPr>
          <p:nvPr>
            <p:ph type="body" sz="quarter" idx="12" hasCustomPrompt="1"/>
          </p:nvPr>
        </p:nvSpPr>
        <p:spPr>
          <a:xfrm>
            <a:off x="4873469" y="4941168"/>
            <a:ext cx="6264696" cy="504056"/>
          </a:xfrm>
          <a:prstGeom prst="rect">
            <a:avLst/>
          </a:prstGeom>
        </p:spPr>
        <p:txBody>
          <a:bodyPr anchor="ctr"/>
          <a:lstStyle>
            <a:lvl1pPr marL="0" indent="0">
              <a:buNone/>
              <a:defRPr sz="2000" b="1" i="0">
                <a:solidFill>
                  <a:schemeClr val="tx1"/>
                </a:solidFill>
                <a:latin typeface="Arial" charset="0"/>
                <a:ea typeface="Arial" charset="0"/>
                <a:cs typeface="Arial" charset="0"/>
              </a:defRPr>
            </a:lvl1pPr>
          </a:lstStyle>
          <a:p>
            <a:pPr lvl="0"/>
            <a:r>
              <a:rPr lang="en-GB" dirty="0"/>
              <a:t>Date, Arial 20pt</a:t>
            </a:r>
            <a:endParaRPr lang="en-US" dirty="0"/>
          </a:p>
        </p:txBody>
      </p:sp>
      <p:sp>
        <p:nvSpPr>
          <p:cNvPr id="5" name="Text Placeholder 17"/>
          <p:cNvSpPr txBox="1">
            <a:spLocks/>
          </p:cNvSpPr>
          <p:nvPr userDrawn="1"/>
        </p:nvSpPr>
        <p:spPr>
          <a:xfrm>
            <a:off x="4871864" y="5661248"/>
            <a:ext cx="6264696"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400" b="0" dirty="0" err="1"/>
              <a:t>www.cranfield.ac.uk</a:t>
            </a:r>
            <a:endParaRPr lang="en-GB" sz="2400" b="0" dirty="0"/>
          </a:p>
        </p:txBody>
      </p:sp>
      <p:sp>
        <p:nvSpPr>
          <p:cNvPr id="2" name="Rectangle 1"/>
          <p:cNvSpPr/>
          <p:nvPr userDrawn="1"/>
        </p:nvSpPr>
        <p:spPr>
          <a:xfrm>
            <a:off x="263352" y="188640"/>
            <a:ext cx="1296144" cy="136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36000" y="1028112"/>
            <a:ext cx="3409000" cy="3409000"/>
          </a:xfrm>
          <a:prstGeom prst="rect">
            <a:avLst/>
          </a:prstGeom>
        </p:spPr>
      </p:pic>
      <p:sp>
        <p:nvSpPr>
          <p:cNvPr id="3" name="Title 2">
            <a:extLst>
              <a:ext uri="{FF2B5EF4-FFF2-40B4-BE49-F238E27FC236}">
                <a16:creationId xmlns:a16="http://schemas.microsoft.com/office/drawing/2014/main" id="{A9C27177-E4BE-2048-AF1F-2EA987317040}"/>
              </a:ext>
            </a:extLst>
          </p:cNvPr>
          <p:cNvSpPr>
            <a:spLocks noGrp="1"/>
          </p:cNvSpPr>
          <p:nvPr>
            <p:ph type="title" hasCustomPrompt="1"/>
          </p:nvPr>
        </p:nvSpPr>
        <p:spPr>
          <a:xfrm>
            <a:off x="4871864" y="1700460"/>
            <a:ext cx="6264696" cy="2160588"/>
          </a:xfrm>
        </p:spPr>
        <p:txBody>
          <a:bodyPr>
            <a:normAutofit/>
          </a:bodyPr>
          <a:lstStyle>
            <a:lvl1pPr>
              <a:defRPr sz="3200"/>
            </a:lvl1pPr>
          </a:lstStyle>
          <a:p>
            <a:pPr lvl="0"/>
            <a:r>
              <a:rPr lang="en-GB" dirty="0"/>
              <a:t>Presentation or Chapter Title, Arial Bold 32pt</a:t>
            </a:r>
            <a:endParaRPr lang="en-US" dirty="0"/>
          </a:p>
        </p:txBody>
      </p:sp>
    </p:spTree>
    <p:extLst>
      <p:ext uri="{BB962C8B-B14F-4D97-AF65-F5344CB8AC3E}">
        <p14:creationId xmlns:p14="http://schemas.microsoft.com/office/powerpoint/2010/main" val="7548937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ubtitle, Body copy, with copyright">
    <p:spTree>
      <p:nvGrpSpPr>
        <p:cNvPr id="1" name=""/>
        <p:cNvGrpSpPr/>
        <p:nvPr/>
      </p:nvGrpSpPr>
      <p:grpSpPr>
        <a:xfrm>
          <a:off x="0" y="0"/>
          <a:ext cx="0" cy="0"/>
          <a:chOff x="0" y="0"/>
          <a:chExt cx="0" cy="0"/>
        </a:xfrm>
      </p:grpSpPr>
      <p:sp>
        <p:nvSpPr>
          <p:cNvPr id="19" name="TextBox 18"/>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9" name="Text Placeholder 8"/>
          <p:cNvSpPr>
            <a:spLocks noGrp="1"/>
          </p:cNvSpPr>
          <p:nvPr>
            <p:ph type="body" sz="quarter" idx="11" hasCustomPrompt="1"/>
          </p:nvPr>
        </p:nvSpPr>
        <p:spPr>
          <a:xfrm>
            <a:off x="407368" y="1412776"/>
            <a:ext cx="11377264" cy="792088"/>
          </a:xfrm>
          <a:prstGeom prst="rect">
            <a:avLst/>
          </a:prstGeom>
        </p:spPr>
        <p:txBody>
          <a:bodyPr anchor="ctr" anchorCtr="0">
            <a:normAutofit/>
          </a:bodyPr>
          <a:lstStyle>
            <a:lvl1pPr marL="0" indent="0">
              <a:buNone/>
              <a:defRPr sz="2200" b="1">
                <a:solidFill>
                  <a:srgbClr val="633E88"/>
                </a:solidFill>
                <a:latin typeface="Arial" charset="0"/>
                <a:ea typeface="Arial" charset="0"/>
                <a:cs typeface="Arial" charset="0"/>
              </a:defRPr>
            </a:lvl1pPr>
          </a:lstStyle>
          <a:p>
            <a:pPr lvl="0"/>
            <a:r>
              <a:rPr lang="en-GB" dirty="0"/>
              <a:t>Sub-header, Arial Bold 22pt</a:t>
            </a:r>
            <a:endParaRPr lang="en-US" dirty="0"/>
          </a:p>
        </p:txBody>
      </p:sp>
      <p:sp>
        <p:nvSpPr>
          <p:cNvPr id="13" name="Text Placeholder 8"/>
          <p:cNvSpPr>
            <a:spLocks noGrp="1"/>
          </p:cNvSpPr>
          <p:nvPr>
            <p:ph type="body" sz="quarter" idx="14" hasCustomPrompt="1"/>
          </p:nvPr>
        </p:nvSpPr>
        <p:spPr>
          <a:xfrm>
            <a:off x="407368" y="2348881"/>
            <a:ext cx="11377264" cy="3816000"/>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a:extLst>
              <a:ext uri="{FF2B5EF4-FFF2-40B4-BE49-F238E27FC236}">
                <a16:creationId xmlns:a16="http://schemas.microsoft.com/office/drawing/2014/main" id="{FAEFB735-DD2D-6C43-8C92-723CF417ADDC}"/>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9790943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Subtitle, Body copy, Image, with copyright">
    <p:spTree>
      <p:nvGrpSpPr>
        <p:cNvPr id="1" name=""/>
        <p:cNvGrpSpPr/>
        <p:nvPr/>
      </p:nvGrpSpPr>
      <p:grpSpPr>
        <a:xfrm>
          <a:off x="0" y="0"/>
          <a:ext cx="0" cy="0"/>
          <a:chOff x="0" y="0"/>
          <a:chExt cx="0" cy="0"/>
        </a:xfrm>
      </p:grpSpPr>
      <p:sp>
        <p:nvSpPr>
          <p:cNvPr id="9" name="Text Placeholder 8"/>
          <p:cNvSpPr>
            <a:spLocks noGrp="1"/>
          </p:cNvSpPr>
          <p:nvPr>
            <p:ph type="body" sz="quarter" idx="11" hasCustomPrompt="1"/>
          </p:nvPr>
        </p:nvSpPr>
        <p:spPr>
          <a:xfrm>
            <a:off x="407368" y="1412776"/>
            <a:ext cx="6696744" cy="792088"/>
          </a:xfrm>
          <a:prstGeom prst="rect">
            <a:avLst/>
          </a:prstGeom>
        </p:spPr>
        <p:txBody>
          <a:bodyPr anchor="ctr" anchorCtr="0">
            <a:normAutofit/>
          </a:bodyPr>
          <a:lstStyle>
            <a:lvl1pPr marL="0" indent="0">
              <a:buNone/>
              <a:defRPr sz="2200" b="1">
                <a:solidFill>
                  <a:srgbClr val="633E88"/>
                </a:solidFill>
                <a:latin typeface="Arial" charset="0"/>
                <a:ea typeface="Arial" charset="0"/>
                <a:cs typeface="Arial" charset="0"/>
              </a:defRPr>
            </a:lvl1pPr>
          </a:lstStyle>
          <a:p>
            <a:pPr lvl="0"/>
            <a:r>
              <a:rPr lang="en-GB" dirty="0"/>
              <a:t>Sub-header, Arial Bold 22pt</a:t>
            </a:r>
            <a:endParaRPr lang="en-US" dirty="0"/>
          </a:p>
        </p:txBody>
      </p:sp>
      <p:sp>
        <p:nvSpPr>
          <p:cNvPr id="13" name="Text Placeholder 8"/>
          <p:cNvSpPr>
            <a:spLocks noGrp="1"/>
          </p:cNvSpPr>
          <p:nvPr>
            <p:ph type="body" sz="quarter" idx="14" hasCustomPrompt="1"/>
          </p:nvPr>
        </p:nvSpPr>
        <p:spPr>
          <a:xfrm>
            <a:off x="407368" y="2348881"/>
            <a:ext cx="6696744" cy="3816000"/>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1" name="Rectangle 10"/>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10" name="Content Placeholder 2"/>
          <p:cNvSpPr>
            <a:spLocks noGrp="1"/>
          </p:cNvSpPr>
          <p:nvPr>
            <p:ph sz="quarter" idx="17" hasCustomPrompt="1"/>
          </p:nvPr>
        </p:nvSpPr>
        <p:spPr>
          <a:xfrm>
            <a:off x="7248525" y="1412776"/>
            <a:ext cx="4535488" cy="4752105"/>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C235A020-0B8F-B142-977A-14DAC4F96DA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8166670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Body copy, Image, with copyright">
    <p:spTree>
      <p:nvGrpSpPr>
        <p:cNvPr id="1" name=""/>
        <p:cNvGrpSpPr/>
        <p:nvPr/>
      </p:nvGrpSpPr>
      <p:grpSpPr>
        <a:xfrm>
          <a:off x="0" y="0"/>
          <a:ext cx="0" cy="0"/>
          <a:chOff x="0" y="0"/>
          <a:chExt cx="0" cy="0"/>
        </a:xfrm>
      </p:grpSpPr>
      <p:sp>
        <p:nvSpPr>
          <p:cNvPr id="12" name="Text Placeholder 8"/>
          <p:cNvSpPr>
            <a:spLocks noGrp="1"/>
          </p:cNvSpPr>
          <p:nvPr>
            <p:ph type="body" sz="quarter" idx="14" hasCustomPrompt="1"/>
          </p:nvPr>
        </p:nvSpPr>
        <p:spPr>
          <a:xfrm>
            <a:off x="407368" y="1412776"/>
            <a:ext cx="6696744" cy="4752105"/>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0" name="Rectangle 9"/>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8" name="Content Placeholder 2"/>
          <p:cNvSpPr>
            <a:spLocks noGrp="1"/>
          </p:cNvSpPr>
          <p:nvPr>
            <p:ph sz="quarter" idx="17" hasCustomPrompt="1"/>
          </p:nvPr>
        </p:nvSpPr>
        <p:spPr>
          <a:xfrm>
            <a:off x="7248525" y="1412776"/>
            <a:ext cx="4535488" cy="4752105"/>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B15AF555-DCE6-3548-BA28-58780E13970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8042298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Two column body copy, with copyright">
    <p:spTree>
      <p:nvGrpSpPr>
        <p:cNvPr id="1" name=""/>
        <p:cNvGrpSpPr/>
        <p:nvPr/>
      </p:nvGrpSpPr>
      <p:grpSpPr>
        <a:xfrm>
          <a:off x="0" y="0"/>
          <a:ext cx="0" cy="0"/>
          <a:chOff x="0" y="0"/>
          <a:chExt cx="0" cy="0"/>
        </a:xfrm>
      </p:grpSpPr>
      <p:sp>
        <p:nvSpPr>
          <p:cNvPr id="9" name="Text Placeholder 8"/>
          <p:cNvSpPr>
            <a:spLocks noGrp="1"/>
          </p:cNvSpPr>
          <p:nvPr>
            <p:ph type="body" sz="quarter" idx="16" hasCustomPrompt="1"/>
          </p:nvPr>
        </p:nvSpPr>
        <p:spPr>
          <a:xfrm>
            <a:off x="407367" y="1412776"/>
            <a:ext cx="5688634" cy="4752105"/>
          </a:xfrm>
          <a:prstGeom prst="rect">
            <a:avLst/>
          </a:prstGeom>
        </p:spPr>
        <p:txBody>
          <a:bodyPr numCol="1" spcCol="144000" anchor="t" anchorCtr="0">
            <a:normAutofit/>
          </a:bodyPr>
          <a:lstStyle>
            <a:lvl1pPr marL="0" indent="0">
              <a:lnSpc>
                <a:spcPct val="100000"/>
              </a:lnSpc>
              <a:buFont typeface="Arial" panose="020B0604020202020204" pitchFamily="34" charset="0"/>
              <a:buNone/>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marL="2171700" indent="-342900">
              <a:lnSpc>
                <a:spcPct val="100000"/>
              </a:lnSpc>
              <a:buFont typeface="Arial" panose="020B0604020202020204" pitchFamily="34" charset="0"/>
              <a:buChar char="•"/>
              <a:defRPr sz="2000" b="0" i="0">
                <a:latin typeface="Arial" charset="0"/>
                <a:ea typeface="Arial" charset="0"/>
                <a:cs typeface="Arial" charset="0"/>
              </a:defRPr>
            </a:lvl5pPr>
          </a:lstStyle>
          <a:p>
            <a:pPr lvl="0"/>
            <a:r>
              <a:rPr lang="en-GB" dirty="0"/>
              <a:t>Body copy, Arial 20pt minimum</a:t>
            </a:r>
          </a:p>
          <a:p>
            <a:pPr lvl="0"/>
            <a:r>
              <a:rPr lang="en-GB" dirty="0"/>
              <a:t>Column 1</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a:p>
            <a:pPr lvl="0"/>
            <a:endParaRPr lang="en-GB" dirty="0"/>
          </a:p>
          <a:p>
            <a:pPr lvl="0"/>
            <a:endParaRPr lang="en-GB" dirty="0"/>
          </a:p>
          <a:p>
            <a:pPr lvl="0"/>
            <a:endParaRPr lang="en-GB" dirty="0"/>
          </a:p>
          <a:p>
            <a:pPr lvl="4"/>
            <a:endParaRPr lang="en-GB" dirty="0"/>
          </a:p>
          <a:p>
            <a:pPr lvl="4"/>
            <a:endParaRPr lang="en-GB" dirty="0"/>
          </a:p>
        </p:txBody>
      </p:sp>
      <p:sp>
        <p:nvSpPr>
          <p:cNvPr id="10" name="Text Placeholder 8">
            <a:extLst>
              <a:ext uri="{FF2B5EF4-FFF2-40B4-BE49-F238E27FC236}">
                <a16:creationId xmlns:a16="http://schemas.microsoft.com/office/drawing/2014/main" id="{D58F97CA-806E-46D9-BD91-2EE3E4DA8075}"/>
              </a:ext>
            </a:extLst>
          </p:cNvPr>
          <p:cNvSpPr>
            <a:spLocks noGrp="1"/>
          </p:cNvSpPr>
          <p:nvPr>
            <p:ph type="body" sz="quarter" idx="17" hasCustomPrompt="1"/>
          </p:nvPr>
        </p:nvSpPr>
        <p:spPr>
          <a:xfrm>
            <a:off x="6240016" y="1421452"/>
            <a:ext cx="5688634" cy="4752105"/>
          </a:xfrm>
          <a:prstGeom prst="rect">
            <a:avLst/>
          </a:prstGeom>
        </p:spPr>
        <p:txBody>
          <a:bodyPr numCol="1" spcCol="144000" anchor="t" anchorCtr="0">
            <a:normAutofit/>
          </a:bodyPr>
          <a:lstStyle>
            <a:lvl1pPr marL="0" indent="0">
              <a:lnSpc>
                <a:spcPct val="100000"/>
              </a:lnSpc>
              <a:buFont typeface="Arial" panose="020B0604020202020204" pitchFamily="34" charset="0"/>
              <a:buNone/>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marL="2171700" indent="-342900">
              <a:lnSpc>
                <a:spcPct val="100000"/>
              </a:lnSpc>
              <a:buFont typeface="Arial" panose="020B0604020202020204" pitchFamily="34" charset="0"/>
              <a:buChar char="•"/>
              <a:defRPr sz="2000" b="0" i="0">
                <a:latin typeface="Arial" charset="0"/>
                <a:ea typeface="Arial" charset="0"/>
                <a:cs typeface="Arial" charset="0"/>
              </a:defRPr>
            </a:lvl5pPr>
          </a:lstStyle>
          <a:p>
            <a:pPr lvl="0"/>
            <a:r>
              <a:rPr lang="en-GB" dirty="0"/>
              <a:t>Body copy, Arial 20pt minimum</a:t>
            </a:r>
          </a:p>
          <a:p>
            <a:pPr lvl="0"/>
            <a:r>
              <a:rPr lang="en-GB" dirty="0"/>
              <a:t>Column 2</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a:p>
            <a:pPr lvl="0"/>
            <a:endParaRPr lang="en-GB" dirty="0"/>
          </a:p>
          <a:p>
            <a:pPr lvl="0"/>
            <a:endParaRPr lang="en-GB" dirty="0"/>
          </a:p>
          <a:p>
            <a:pPr lvl="0"/>
            <a:endParaRPr lang="en-GB" dirty="0"/>
          </a:p>
          <a:p>
            <a:pPr lvl="4"/>
            <a:endParaRPr lang="en-GB" dirty="0"/>
          </a:p>
          <a:p>
            <a:pPr lvl="4"/>
            <a:endParaRPr lang="en-GB" dirty="0"/>
          </a:p>
        </p:txBody>
      </p:sp>
      <p:sp>
        <p:nvSpPr>
          <p:cNvPr id="11" name="Rectangle 10"/>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8" name="Title 1">
            <a:extLst>
              <a:ext uri="{FF2B5EF4-FFF2-40B4-BE49-F238E27FC236}">
                <a16:creationId xmlns:a16="http://schemas.microsoft.com/office/drawing/2014/main" id="{C631D12A-1668-3643-AEE6-D4594EF141BD}"/>
              </a:ext>
            </a:extLst>
          </p:cNvPr>
          <p:cNvSpPr>
            <a:spLocks noGrp="1"/>
          </p:cNvSpPr>
          <p:nvPr>
            <p:ph type="title" hasCustomPrompt="1"/>
          </p:nvPr>
        </p:nvSpPr>
        <p:spPr>
          <a:xfrm>
            <a:off x="406800" y="365126"/>
            <a:ext cx="11376000" cy="909550"/>
          </a:xfrm>
        </p:spPr>
        <p:txBody>
          <a:bodyPr/>
          <a:lstStyle/>
          <a:p>
            <a:pPr lvl="0"/>
            <a:r>
              <a:rPr lang="en-US" dirty="0"/>
              <a:t>Slide Title, Arial Bold 28pt</a:t>
            </a:r>
            <a:endParaRPr lang="en-GB" dirty="0"/>
          </a:p>
        </p:txBody>
      </p:sp>
    </p:spTree>
    <p:extLst>
      <p:ext uri="{BB962C8B-B14F-4D97-AF65-F5344CB8AC3E}">
        <p14:creationId xmlns:p14="http://schemas.microsoft.com/office/powerpoint/2010/main" val="18523010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Large image area, with copyright">
    <p:spTree>
      <p:nvGrpSpPr>
        <p:cNvPr id="1" name=""/>
        <p:cNvGrpSpPr/>
        <p:nvPr/>
      </p:nvGrpSpPr>
      <p:grpSpPr>
        <a:xfrm>
          <a:off x="0" y="0"/>
          <a:ext cx="0" cy="0"/>
          <a:chOff x="0" y="0"/>
          <a:chExt cx="0" cy="0"/>
        </a:xfrm>
      </p:grpSpPr>
      <p:sp>
        <p:nvSpPr>
          <p:cNvPr id="9" name="Rectangle 8"/>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7" name="Content Placeholder 2"/>
          <p:cNvSpPr>
            <a:spLocks noGrp="1"/>
          </p:cNvSpPr>
          <p:nvPr>
            <p:ph sz="quarter" idx="17" hasCustomPrompt="1"/>
          </p:nvPr>
        </p:nvSpPr>
        <p:spPr>
          <a:xfrm>
            <a:off x="407368" y="1412776"/>
            <a:ext cx="11376645" cy="4752105"/>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7058AE33-59A8-B44E-BE90-E25CB8F0C25E}"/>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8145800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Body copy, Image, with copyright">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407368" y="404664"/>
            <a:ext cx="6552728" cy="5760217"/>
          </a:xfrm>
          <a:prstGeom prst="rect">
            <a:avLst/>
          </a:prstGeom>
        </p:spPr>
        <p:txBody>
          <a:bodyPr anchor="t" anchorCtr="0">
            <a:normAutofit/>
          </a:bodyPr>
          <a:lstStyle>
            <a:lvl1pPr marL="342900" indent="-342900">
              <a:lnSpc>
                <a:spcPct val="100000"/>
              </a:lnSpc>
              <a:buFont typeface="Arial" panose="020B0604020202020204" pitchFamily="34" charset="0"/>
              <a:buChar char="•"/>
              <a:defRPr sz="2000" b="0" i="0">
                <a:solidFill>
                  <a:schemeClr val="tx1"/>
                </a:solidFill>
                <a:latin typeface="Arial" charset="0"/>
                <a:ea typeface="Arial" charset="0"/>
                <a:cs typeface="Arial" charset="0"/>
              </a:defRPr>
            </a:lvl1pPr>
            <a:lvl2pPr>
              <a:lnSpc>
                <a:spcPct val="100000"/>
              </a:lnSpc>
              <a:defRPr sz="2000" b="0" i="0"/>
            </a:lvl2pPr>
            <a:lvl3pPr>
              <a:lnSpc>
                <a:spcPct val="100000"/>
              </a:lnSpc>
              <a:defRPr sz="2000" b="0" i="0"/>
            </a:lvl3pPr>
            <a:lvl4pPr>
              <a:lnSpc>
                <a:spcPct val="100000"/>
              </a:lnSpc>
              <a:defRPr sz="2000" b="0" i="0"/>
            </a:lvl4pPr>
            <a:lvl5pPr marL="2171700" indent="-342900">
              <a:lnSpc>
                <a:spcPct val="100000"/>
              </a:lnSpc>
              <a:buFont typeface="Arial" panose="020B0604020202020204" pitchFamily="34" charset="0"/>
              <a:buChar char="•"/>
              <a:defRPr sz="2000" b="0" i="0"/>
            </a:lvl5pPr>
          </a:lstStyle>
          <a:p>
            <a:pPr lvl="0"/>
            <a:r>
              <a:rPr lang="en-GB" dirty="0"/>
              <a:t>Body copy, Arial 20pt minimum</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p:txBody>
      </p:sp>
      <p:sp>
        <p:nvSpPr>
          <p:cNvPr id="9" name="Rectangle 8"/>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12" name="Content Placeholder 2"/>
          <p:cNvSpPr>
            <a:spLocks noGrp="1"/>
          </p:cNvSpPr>
          <p:nvPr>
            <p:ph sz="quarter" idx="17" hasCustomPrompt="1"/>
          </p:nvPr>
        </p:nvSpPr>
        <p:spPr>
          <a:xfrm>
            <a:off x="7248525" y="404664"/>
            <a:ext cx="4535488" cy="5760217"/>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Tree>
    <p:extLst>
      <p:ext uri="{BB962C8B-B14F-4D97-AF65-F5344CB8AC3E}">
        <p14:creationId xmlns:p14="http://schemas.microsoft.com/office/powerpoint/2010/main" val="653221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Two column body copy, with copyright">
    <p:spTree>
      <p:nvGrpSpPr>
        <p:cNvPr id="1" name=""/>
        <p:cNvGrpSpPr/>
        <p:nvPr/>
      </p:nvGrpSpPr>
      <p:grpSpPr>
        <a:xfrm>
          <a:off x="0" y="0"/>
          <a:ext cx="0" cy="0"/>
          <a:chOff x="0" y="0"/>
          <a:chExt cx="0" cy="0"/>
        </a:xfrm>
      </p:grpSpPr>
      <p:sp>
        <p:nvSpPr>
          <p:cNvPr id="10" name="Text Placeholder 8"/>
          <p:cNvSpPr>
            <a:spLocks noGrp="1"/>
          </p:cNvSpPr>
          <p:nvPr>
            <p:ph type="body" sz="quarter" idx="16" hasCustomPrompt="1"/>
          </p:nvPr>
        </p:nvSpPr>
        <p:spPr>
          <a:xfrm>
            <a:off x="407366" y="404664"/>
            <a:ext cx="11377265" cy="5760217"/>
          </a:xfrm>
          <a:prstGeom prst="rect">
            <a:avLst/>
          </a:prstGeom>
        </p:spPr>
        <p:txBody>
          <a:bodyPr numCol="2" spcCol="144000" anchor="t" anchorCtr="0">
            <a:normAutofit/>
          </a:bodyPr>
          <a:lstStyle>
            <a:lvl1pPr marL="0" indent="0">
              <a:lnSpc>
                <a:spcPct val="100000"/>
              </a:lnSpc>
              <a:buNone/>
              <a:defRPr sz="2000" b="0">
                <a:solidFill>
                  <a:schemeClr val="tx1"/>
                </a:solidFill>
                <a:latin typeface="Arial" charset="0"/>
                <a:ea typeface="Arial" charset="0"/>
                <a:cs typeface="Arial" charset="0"/>
              </a:defRPr>
            </a:lvl1pPr>
            <a:lvl2pPr>
              <a:lnSpc>
                <a:spcPct val="100000"/>
              </a:lnSpc>
              <a:defRPr sz="2000" b="0" i="0">
                <a:latin typeface="Arial" charset="0"/>
                <a:ea typeface="Arial" charset="0"/>
                <a:cs typeface="Arial" charset="0"/>
              </a:defRPr>
            </a:lvl2pPr>
            <a:lvl3pPr>
              <a:lnSpc>
                <a:spcPct val="100000"/>
              </a:lnSpc>
              <a:defRPr sz="2000" b="0" i="0">
                <a:latin typeface="Arial" charset="0"/>
                <a:ea typeface="Arial" charset="0"/>
                <a:cs typeface="Arial" charset="0"/>
              </a:defRPr>
            </a:lvl3pPr>
            <a:lvl4pPr>
              <a:lnSpc>
                <a:spcPct val="100000"/>
              </a:lnSpc>
              <a:defRPr sz="2000" b="0" i="0">
                <a:latin typeface="Arial" charset="0"/>
                <a:ea typeface="Arial" charset="0"/>
                <a:cs typeface="Arial" charset="0"/>
              </a:defRPr>
            </a:lvl4pPr>
            <a:lvl5pPr>
              <a:lnSpc>
                <a:spcPct val="100000"/>
              </a:lnSpc>
              <a:defRPr sz="2000" b="0" i="0">
                <a:latin typeface="Arial" charset="0"/>
                <a:ea typeface="Arial" charset="0"/>
                <a:cs typeface="Arial" charset="0"/>
              </a:defRPr>
            </a:lvl5pPr>
          </a:lstStyle>
          <a:p>
            <a:pPr lvl="0"/>
            <a:r>
              <a:rPr lang="en-GB" dirty="0"/>
              <a:t>Body copy, Arial 20pt minimum</a:t>
            </a:r>
          </a:p>
          <a:p>
            <a:pPr lvl="0"/>
            <a:r>
              <a:rPr lang="en-GB" dirty="0"/>
              <a:t>Column 1</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p>
          <a:p>
            <a:pPr lvl="4"/>
            <a:endParaRPr lang="en-US" dirty="0"/>
          </a:p>
          <a:p>
            <a:pPr lvl="0"/>
            <a:endParaRPr lang="en-GB" dirty="0"/>
          </a:p>
          <a:p>
            <a:pPr lvl="0"/>
            <a:endParaRPr lang="en-GB" dirty="0"/>
          </a:p>
          <a:p>
            <a:pPr lvl="0"/>
            <a:endParaRPr lang="en-GB" dirty="0"/>
          </a:p>
          <a:p>
            <a:pPr lvl="0"/>
            <a:endParaRPr lang="en-GB" dirty="0"/>
          </a:p>
          <a:p>
            <a:pPr lvl="0"/>
            <a:endParaRPr lang="en-GB" dirty="0"/>
          </a:p>
          <a:p>
            <a:pPr lvl="0"/>
            <a:endParaRPr lang="en-GB" dirty="0"/>
          </a:p>
          <a:p>
            <a:pPr lvl="0"/>
            <a:r>
              <a:rPr lang="en-GB" dirty="0"/>
              <a:t>Body copy, Arial 20pt minimum</a:t>
            </a:r>
          </a:p>
          <a:p>
            <a:pPr lvl="0"/>
            <a:r>
              <a:rPr lang="en-GB" dirty="0"/>
              <a:t>Column 2</a:t>
            </a:r>
          </a:p>
          <a:p>
            <a:pPr lvl="0"/>
            <a:r>
              <a:rPr lang="en-US" dirty="0"/>
              <a:t>Bullet points should always be circular</a:t>
            </a:r>
          </a:p>
          <a:p>
            <a:pPr lvl="1"/>
            <a:r>
              <a:rPr lang="en-US" dirty="0"/>
              <a:t>Second level</a:t>
            </a:r>
          </a:p>
          <a:p>
            <a:pPr lvl="2"/>
            <a:r>
              <a:rPr lang="en-US" dirty="0"/>
              <a:t>Third level</a:t>
            </a:r>
          </a:p>
          <a:p>
            <a:pPr lvl="3"/>
            <a:r>
              <a:rPr lang="en-US" dirty="0"/>
              <a:t>Fourth level</a:t>
            </a:r>
          </a:p>
          <a:p>
            <a:pPr lvl="4"/>
            <a:r>
              <a:rPr lang="en-US" dirty="0"/>
              <a:t>Fifth level</a:t>
            </a:r>
            <a:endParaRPr lang="en-GB" dirty="0"/>
          </a:p>
          <a:p>
            <a:pPr lvl="4"/>
            <a:endParaRPr lang="en-GB" dirty="0"/>
          </a:p>
          <a:p>
            <a:pPr lvl="4"/>
            <a:endParaRPr lang="en-GB" dirty="0"/>
          </a:p>
        </p:txBody>
      </p:sp>
      <p:sp>
        <p:nvSpPr>
          <p:cNvPr id="12" name="Rectangle 11"/>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Tree>
    <p:extLst>
      <p:ext uri="{BB962C8B-B14F-4D97-AF65-F5344CB8AC3E}">
        <p14:creationId xmlns:p14="http://schemas.microsoft.com/office/powerpoint/2010/main" val="2198744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Large image area, with copyright">
    <p:spTree>
      <p:nvGrpSpPr>
        <p:cNvPr id="1" name=""/>
        <p:cNvGrpSpPr/>
        <p:nvPr/>
      </p:nvGrpSpPr>
      <p:grpSpPr>
        <a:xfrm>
          <a:off x="0" y="0"/>
          <a:ext cx="0" cy="0"/>
          <a:chOff x="0" y="0"/>
          <a:chExt cx="0" cy="0"/>
        </a:xfrm>
      </p:grpSpPr>
      <p:sp>
        <p:nvSpPr>
          <p:cNvPr id="8" name="Rectangle 7"/>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7" name="Content Placeholder 2"/>
          <p:cNvSpPr>
            <a:spLocks noGrp="1"/>
          </p:cNvSpPr>
          <p:nvPr>
            <p:ph sz="quarter" idx="17" hasCustomPrompt="1"/>
          </p:nvPr>
        </p:nvSpPr>
        <p:spPr>
          <a:xfrm>
            <a:off x="407368" y="404664"/>
            <a:ext cx="11376645" cy="5760217"/>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Tree>
    <p:extLst>
      <p:ext uri="{BB962C8B-B14F-4D97-AF65-F5344CB8AC3E}">
        <p14:creationId xmlns:p14="http://schemas.microsoft.com/office/powerpoint/2010/main" val="173829911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Two image areas, with copyright">
    <p:spTree>
      <p:nvGrpSpPr>
        <p:cNvPr id="1" name=""/>
        <p:cNvGrpSpPr/>
        <p:nvPr/>
      </p:nvGrpSpPr>
      <p:grpSpPr>
        <a:xfrm>
          <a:off x="0" y="0"/>
          <a:ext cx="0" cy="0"/>
          <a:chOff x="0" y="0"/>
          <a:chExt cx="0" cy="0"/>
        </a:xfrm>
      </p:grpSpPr>
      <p:sp>
        <p:nvSpPr>
          <p:cNvPr id="11" name="Rectangle 10"/>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8" name="Content Placeholder 2"/>
          <p:cNvSpPr>
            <a:spLocks noGrp="1"/>
          </p:cNvSpPr>
          <p:nvPr>
            <p:ph sz="quarter" idx="19" hasCustomPrompt="1"/>
          </p:nvPr>
        </p:nvSpPr>
        <p:spPr>
          <a:xfrm>
            <a:off x="6168632" y="404662"/>
            <a:ext cx="5615381" cy="576021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4" name="Content Placeholder 2"/>
          <p:cNvSpPr>
            <a:spLocks noGrp="1"/>
          </p:cNvSpPr>
          <p:nvPr>
            <p:ph sz="quarter" idx="20" hasCustomPrompt="1"/>
          </p:nvPr>
        </p:nvSpPr>
        <p:spPr>
          <a:xfrm>
            <a:off x="407368" y="404661"/>
            <a:ext cx="5615381" cy="576021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Tree>
    <p:extLst>
      <p:ext uri="{BB962C8B-B14F-4D97-AF65-F5344CB8AC3E}">
        <p14:creationId xmlns:p14="http://schemas.microsoft.com/office/powerpoint/2010/main" val="180603422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Title with copyright">
    <p:spTree>
      <p:nvGrpSpPr>
        <p:cNvPr id="1" name=""/>
        <p:cNvGrpSpPr/>
        <p:nvPr/>
      </p:nvGrpSpPr>
      <p:grpSpPr>
        <a:xfrm>
          <a:off x="0" y="0"/>
          <a:ext cx="0" cy="0"/>
          <a:chOff x="0" y="0"/>
          <a:chExt cx="0" cy="0"/>
        </a:xfrm>
      </p:grpSpPr>
      <p:sp>
        <p:nvSpPr>
          <p:cNvPr id="7" name="Rectangle 6"/>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sp>
        <p:nvSpPr>
          <p:cNvPr id="2" name="Title 1">
            <a:extLst>
              <a:ext uri="{FF2B5EF4-FFF2-40B4-BE49-F238E27FC236}">
                <a16:creationId xmlns:a16="http://schemas.microsoft.com/office/drawing/2014/main" id="{4A660D99-66D7-114C-A29F-E06482059E7F}"/>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66405871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Totally 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6374119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FInal Slide">
    <p:spTree>
      <p:nvGrpSpPr>
        <p:cNvPr id="1" name=""/>
        <p:cNvGrpSpPr/>
        <p:nvPr/>
      </p:nvGrpSpPr>
      <p:grpSpPr>
        <a:xfrm>
          <a:off x="0" y="0"/>
          <a:ext cx="0" cy="0"/>
          <a:chOff x="0" y="0"/>
          <a:chExt cx="0" cy="0"/>
        </a:xfrm>
      </p:grpSpPr>
      <p:sp>
        <p:nvSpPr>
          <p:cNvPr id="7" name="Rectangle 6"/>
          <p:cNvSpPr/>
          <p:nvPr userDrawn="1"/>
        </p:nvSpPr>
        <p:spPr>
          <a:xfrm>
            <a:off x="0" y="6309320"/>
            <a:ext cx="12192000" cy="548680"/>
          </a:xfrm>
          <a:prstGeom prst="rect">
            <a:avLst/>
          </a:prstGeom>
          <a:solidFill>
            <a:srgbClr val="0C4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userDrawn="1"/>
        </p:nvSpPr>
        <p:spPr>
          <a:xfrm>
            <a:off x="8904312" y="6414383"/>
            <a:ext cx="2880320" cy="338554"/>
          </a:xfrm>
          <a:prstGeom prst="rect">
            <a:avLst/>
          </a:prstGeom>
          <a:noFill/>
        </p:spPr>
        <p:txBody>
          <a:bodyPr wrap="square" rtlCol="0">
            <a:spAutoFit/>
          </a:bodyPr>
          <a:lstStyle/>
          <a:p>
            <a:pPr algn="r"/>
            <a:r>
              <a:rPr lang="en-US" sz="1600" dirty="0">
                <a:solidFill>
                  <a:schemeClr val="bg1"/>
                </a:solidFill>
                <a:latin typeface="Arial" charset="0"/>
                <a:ea typeface="Arial" charset="0"/>
                <a:cs typeface="Arial" charset="0"/>
              </a:rPr>
              <a:t>© </a:t>
            </a:r>
            <a:r>
              <a:rPr lang="en-US" sz="1600" dirty="0" err="1">
                <a:solidFill>
                  <a:schemeClr val="bg1"/>
                </a:solidFill>
                <a:latin typeface="Arial" charset="0"/>
                <a:ea typeface="Arial" charset="0"/>
                <a:cs typeface="Arial" charset="0"/>
              </a:rPr>
              <a:t>Cranfield</a:t>
            </a:r>
            <a:r>
              <a:rPr lang="en-US" sz="1600" dirty="0">
                <a:solidFill>
                  <a:schemeClr val="bg1"/>
                </a:solidFill>
                <a:latin typeface="Arial" charset="0"/>
                <a:ea typeface="Arial" charset="0"/>
                <a:cs typeface="Arial" charset="0"/>
              </a:rPr>
              <a:t> University</a:t>
            </a:r>
          </a:p>
        </p:txBody>
      </p:sp>
      <p:pic>
        <p:nvPicPr>
          <p:cNvPr id="16" name="Picture 15">
            <a:extLst>
              <a:ext uri="{FF2B5EF4-FFF2-40B4-BE49-F238E27FC236}">
                <a16:creationId xmlns:a16="http://schemas.microsoft.com/office/drawing/2014/main" id="{653B61F4-A235-AB45-A92A-8F6BC4ABC87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36000" y="1028112"/>
            <a:ext cx="3409000" cy="3409000"/>
          </a:xfrm>
          <a:prstGeom prst="rect">
            <a:avLst/>
          </a:prstGeom>
        </p:spPr>
      </p:pic>
      <p:sp>
        <p:nvSpPr>
          <p:cNvPr id="17" name="TextBox 16">
            <a:extLst>
              <a:ext uri="{FF2B5EF4-FFF2-40B4-BE49-F238E27FC236}">
                <a16:creationId xmlns:a16="http://schemas.microsoft.com/office/drawing/2014/main" id="{FA598270-3914-A941-88C7-77FE22ADFA91}"/>
              </a:ext>
            </a:extLst>
          </p:cNvPr>
          <p:cNvSpPr txBox="1"/>
          <p:nvPr userDrawn="1"/>
        </p:nvSpPr>
        <p:spPr>
          <a:xfrm>
            <a:off x="4871864" y="2924944"/>
            <a:ext cx="633670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a:solidFill>
                  <a:srgbClr val="633E88"/>
                </a:solidFill>
                <a:latin typeface="Arial" charset="0"/>
                <a:ea typeface="Arial" charset="0"/>
                <a:cs typeface="Arial" charset="0"/>
              </a:rPr>
              <a:t>T: +44 (0)1234 750111</a:t>
            </a:r>
            <a:endParaRPr lang="en-US" sz="2800" b="1" dirty="0">
              <a:solidFill>
                <a:srgbClr val="633E88"/>
              </a:solidFill>
              <a:latin typeface="Arial" charset="0"/>
              <a:ea typeface="Arial" charset="0"/>
              <a:cs typeface="Arial" charset="0"/>
            </a:endParaRPr>
          </a:p>
        </p:txBody>
      </p:sp>
      <p:grpSp>
        <p:nvGrpSpPr>
          <p:cNvPr id="18" name="Group 17">
            <a:extLst>
              <a:ext uri="{FF2B5EF4-FFF2-40B4-BE49-F238E27FC236}">
                <a16:creationId xmlns:a16="http://schemas.microsoft.com/office/drawing/2014/main" id="{8AA75AB7-E9E0-D143-BA94-0ACBC489891C}"/>
              </a:ext>
            </a:extLst>
          </p:cNvPr>
          <p:cNvGrpSpPr/>
          <p:nvPr userDrawn="1"/>
        </p:nvGrpSpPr>
        <p:grpSpPr>
          <a:xfrm>
            <a:off x="4727848" y="4221088"/>
            <a:ext cx="3309496" cy="1836446"/>
            <a:chOff x="4727848" y="4487818"/>
            <a:chExt cx="3309496" cy="1836446"/>
          </a:xfrm>
        </p:grpSpPr>
        <p:pic>
          <p:nvPicPr>
            <p:cNvPr id="19" name="Picture 18">
              <a:extLst>
                <a:ext uri="{FF2B5EF4-FFF2-40B4-BE49-F238E27FC236}">
                  <a16:creationId xmlns:a16="http://schemas.microsoft.com/office/drawing/2014/main" id="{B717823D-2822-B64F-AB4B-0924282620C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727848" y="4487818"/>
              <a:ext cx="3309496" cy="1836446"/>
            </a:xfrm>
            <a:prstGeom prst="rect">
              <a:avLst/>
            </a:prstGeom>
          </p:spPr>
        </p:pic>
        <p:sp>
          <p:nvSpPr>
            <p:cNvPr id="20" name="Rectangle 19">
              <a:extLst>
                <a:ext uri="{FF2B5EF4-FFF2-40B4-BE49-F238E27FC236}">
                  <a16:creationId xmlns:a16="http://schemas.microsoft.com/office/drawing/2014/main" id="{33909CE4-023F-A547-9DA4-B956C0AF6B77}"/>
                </a:ext>
              </a:extLst>
            </p:cNvPr>
            <p:cNvSpPr/>
            <p:nvPr userDrawn="1"/>
          </p:nvSpPr>
          <p:spPr>
            <a:xfrm>
              <a:off x="4871864" y="5229200"/>
              <a:ext cx="504056"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descr="Icon&#10;&#10;Description automatically generated">
              <a:extLst>
                <a:ext uri="{FF2B5EF4-FFF2-40B4-BE49-F238E27FC236}">
                  <a16:creationId xmlns:a16="http://schemas.microsoft.com/office/drawing/2014/main" id="{0816E0B6-BAA0-6946-A580-B7A03EDFB11A}"/>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4943872" y="5218549"/>
              <a:ext cx="360040" cy="360040"/>
            </a:xfrm>
            <a:prstGeom prst="rect">
              <a:avLst/>
            </a:prstGeom>
          </p:spPr>
        </p:pic>
      </p:grpSp>
      <p:sp>
        <p:nvSpPr>
          <p:cNvPr id="2" name="Title 1">
            <a:extLst>
              <a:ext uri="{FF2B5EF4-FFF2-40B4-BE49-F238E27FC236}">
                <a16:creationId xmlns:a16="http://schemas.microsoft.com/office/drawing/2014/main" id="{34725B02-4237-AD4C-84E5-6226325C23EC}"/>
              </a:ext>
            </a:extLst>
          </p:cNvPr>
          <p:cNvSpPr>
            <a:spLocks noGrp="1"/>
          </p:cNvSpPr>
          <p:nvPr>
            <p:ph type="title" hasCustomPrompt="1"/>
          </p:nvPr>
        </p:nvSpPr>
        <p:spPr>
          <a:xfrm>
            <a:off x="4871864" y="1943386"/>
            <a:ext cx="6600056" cy="909550"/>
          </a:xfrm>
        </p:spPr>
        <p:txBody>
          <a:bodyPr/>
          <a:lstStyle>
            <a:lvl1pPr>
              <a:defRPr>
                <a:solidFill>
                  <a:srgbClr val="0C406D"/>
                </a:solidFill>
              </a:defRPr>
            </a:lvl1pPr>
          </a:lstStyle>
          <a:p>
            <a:r>
              <a:rPr lang="en-GB" sz="2800" b="1" dirty="0" err="1">
                <a:solidFill>
                  <a:srgbClr val="0C406D"/>
                </a:solidFill>
                <a:latin typeface="Arial" charset="0"/>
                <a:ea typeface="Arial" charset="0"/>
                <a:cs typeface="Arial" charset="0"/>
              </a:rPr>
              <a:t>www.cranfield.ac.uk</a:t>
            </a:r>
            <a:r>
              <a:rPr lang="en-GB" sz="2800" b="1" dirty="0">
                <a:solidFill>
                  <a:srgbClr val="0C406D"/>
                </a:solidFill>
                <a:latin typeface="Arial" charset="0"/>
                <a:ea typeface="Arial" charset="0"/>
                <a:cs typeface="Arial" charset="0"/>
              </a:rPr>
              <a:t>/your-specific-</a:t>
            </a:r>
            <a:r>
              <a:rPr lang="en-GB" sz="2800" b="1" dirty="0" err="1">
                <a:solidFill>
                  <a:srgbClr val="0C406D"/>
                </a:solidFill>
                <a:latin typeface="Arial" charset="0"/>
                <a:ea typeface="Arial" charset="0"/>
                <a:cs typeface="Arial" charset="0"/>
              </a:rPr>
              <a:t>url</a:t>
            </a:r>
            <a:endParaRPr lang="en-GB" dirty="0"/>
          </a:p>
        </p:txBody>
      </p:sp>
    </p:spTree>
    <p:extLst>
      <p:ext uri="{BB962C8B-B14F-4D97-AF65-F5344CB8AC3E}">
        <p14:creationId xmlns:p14="http://schemas.microsoft.com/office/powerpoint/2010/main" val="14970317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Opening slide">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4871864" y="4149080"/>
            <a:ext cx="6264696" cy="792088"/>
          </a:xfrm>
          <a:prstGeom prst="rect">
            <a:avLst/>
          </a:prstGeom>
        </p:spPr>
        <p:txBody>
          <a:bodyPr anchor="ctr">
            <a:normAutofit/>
          </a:bodyPr>
          <a:lstStyle>
            <a:lvl1pPr marL="0" indent="0">
              <a:buNone/>
              <a:defRPr sz="2400" b="1" i="0">
                <a:solidFill>
                  <a:srgbClr val="633E88"/>
                </a:solidFill>
                <a:latin typeface="Arial" charset="0"/>
                <a:ea typeface="Arial" charset="0"/>
                <a:cs typeface="Arial" charset="0"/>
              </a:defRPr>
            </a:lvl1pPr>
          </a:lstStyle>
          <a:p>
            <a:pPr lvl="0"/>
            <a:r>
              <a:rPr lang="en-GB" dirty="0"/>
              <a:t>Presenter’s Name and Title, </a:t>
            </a:r>
            <a:br>
              <a:rPr lang="en-GB" dirty="0"/>
            </a:br>
            <a:r>
              <a:rPr lang="en-GB" dirty="0"/>
              <a:t>Arial Bold 22pt</a:t>
            </a:r>
            <a:endParaRPr lang="en-US" dirty="0"/>
          </a:p>
        </p:txBody>
      </p:sp>
      <p:sp>
        <p:nvSpPr>
          <p:cNvPr id="13" name="Text Placeholder 8"/>
          <p:cNvSpPr>
            <a:spLocks noGrp="1"/>
          </p:cNvSpPr>
          <p:nvPr>
            <p:ph type="body" sz="quarter" idx="12" hasCustomPrompt="1"/>
          </p:nvPr>
        </p:nvSpPr>
        <p:spPr>
          <a:xfrm>
            <a:off x="4873469" y="5229200"/>
            <a:ext cx="6264696" cy="504056"/>
          </a:xfrm>
          <a:prstGeom prst="rect">
            <a:avLst/>
          </a:prstGeom>
        </p:spPr>
        <p:txBody>
          <a:bodyPr anchor="ctr">
            <a:normAutofit/>
          </a:bodyPr>
          <a:lstStyle>
            <a:lvl1pPr marL="0" indent="0">
              <a:buNone/>
              <a:defRPr sz="2400" b="0" i="0">
                <a:solidFill>
                  <a:schemeClr val="tx1"/>
                </a:solidFill>
                <a:latin typeface="Arial" charset="0"/>
                <a:ea typeface="Arial" charset="0"/>
                <a:cs typeface="Arial" charset="0"/>
              </a:defRPr>
            </a:lvl1pPr>
          </a:lstStyle>
          <a:p>
            <a:pPr lvl="0"/>
            <a:r>
              <a:rPr lang="en-GB" dirty="0"/>
              <a:t>Date, Arial 22pt</a:t>
            </a:r>
            <a:endParaRPr lang="en-US" dirty="0"/>
          </a:p>
        </p:txBody>
      </p:sp>
      <p:sp>
        <p:nvSpPr>
          <p:cNvPr id="5" name="Text Placeholder 17"/>
          <p:cNvSpPr txBox="1">
            <a:spLocks/>
          </p:cNvSpPr>
          <p:nvPr userDrawn="1"/>
        </p:nvSpPr>
        <p:spPr>
          <a:xfrm>
            <a:off x="4871864" y="6021288"/>
            <a:ext cx="6264696"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400" b="0" dirty="0" err="1">
                <a:solidFill>
                  <a:srgbClr val="633E88"/>
                </a:solidFill>
              </a:rPr>
              <a:t>www.cranfield.ac.uk</a:t>
            </a:r>
            <a:endParaRPr lang="en-GB" sz="2400" b="0" dirty="0">
              <a:solidFill>
                <a:srgbClr val="633E88"/>
              </a:solidFill>
            </a:endParaRPr>
          </a:p>
        </p:txBody>
      </p:sp>
      <p:sp>
        <p:nvSpPr>
          <p:cNvPr id="2" name="Rectangle 1"/>
          <p:cNvSpPr/>
          <p:nvPr userDrawn="1"/>
        </p:nvSpPr>
        <p:spPr>
          <a:xfrm>
            <a:off x="263352" y="188640"/>
            <a:ext cx="1296144" cy="136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36000" y="1028112"/>
            <a:ext cx="3409000" cy="3409000"/>
          </a:xfrm>
          <a:prstGeom prst="rect">
            <a:avLst/>
          </a:prstGeom>
        </p:spPr>
      </p:pic>
      <p:sp>
        <p:nvSpPr>
          <p:cNvPr id="10" name="Title 3">
            <a:extLst>
              <a:ext uri="{FF2B5EF4-FFF2-40B4-BE49-F238E27FC236}">
                <a16:creationId xmlns:a16="http://schemas.microsoft.com/office/drawing/2014/main" id="{20D488C4-4CA0-FD40-9E6D-2C0E30F1F377}"/>
              </a:ext>
            </a:extLst>
          </p:cNvPr>
          <p:cNvSpPr>
            <a:spLocks noGrp="1"/>
          </p:cNvSpPr>
          <p:nvPr>
            <p:ph type="title" hasCustomPrompt="1"/>
          </p:nvPr>
        </p:nvSpPr>
        <p:spPr>
          <a:xfrm>
            <a:off x="4871864" y="1700460"/>
            <a:ext cx="6264696" cy="2160588"/>
          </a:xfrm>
        </p:spPr>
        <p:txBody>
          <a:bodyPr>
            <a:normAutofit/>
          </a:bodyPr>
          <a:lstStyle>
            <a:lvl1pPr>
              <a:defRPr sz="3200"/>
            </a:lvl1pPr>
          </a:lstStyle>
          <a:p>
            <a:pPr lvl="0"/>
            <a:r>
              <a:rPr lang="en-GB" dirty="0"/>
              <a:t>Presentation or Chapter Title, Arial 32pt Bold</a:t>
            </a:r>
            <a:endParaRPr lang="en-US" dirty="0"/>
          </a:p>
        </p:txBody>
      </p:sp>
    </p:spTree>
    <p:extLst>
      <p:ext uri="{BB962C8B-B14F-4D97-AF65-F5344CB8AC3E}">
        <p14:creationId xmlns:p14="http://schemas.microsoft.com/office/powerpoint/2010/main" val="112813476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Logo and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1FEEE-5621-544D-B4F7-2372D5398594}"/>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27991406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Blue impact slide">
    <p:spTree>
      <p:nvGrpSpPr>
        <p:cNvPr id="1" name=""/>
        <p:cNvGrpSpPr/>
        <p:nvPr/>
      </p:nvGrpSpPr>
      <p:grpSpPr>
        <a:xfrm>
          <a:off x="0" y="0"/>
          <a:ext cx="0" cy="0"/>
          <a:chOff x="0" y="0"/>
          <a:chExt cx="0" cy="0"/>
        </a:xfrm>
      </p:grpSpPr>
      <p:sp>
        <p:nvSpPr>
          <p:cNvPr id="2" name="Rectangle 1"/>
          <p:cNvSpPr/>
          <p:nvPr userDrawn="1"/>
        </p:nvSpPr>
        <p:spPr>
          <a:xfrm>
            <a:off x="0" y="1"/>
            <a:ext cx="5231904" cy="6857999"/>
          </a:xfrm>
          <a:prstGeom prst="rect">
            <a:avLst/>
          </a:prstGeom>
          <a:solidFill>
            <a:srgbClr val="2737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7" name="Content Placeholder 2"/>
          <p:cNvSpPr>
            <a:spLocks noGrp="1"/>
          </p:cNvSpPr>
          <p:nvPr>
            <p:ph sz="quarter" idx="18" hasCustomPrompt="1"/>
          </p:nvPr>
        </p:nvSpPr>
        <p:spPr>
          <a:xfrm>
            <a:off x="5231904" y="1"/>
            <a:ext cx="6960096" cy="685799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0" name="Text Placeholder 8"/>
          <p:cNvSpPr>
            <a:spLocks noGrp="1"/>
          </p:cNvSpPr>
          <p:nvPr>
            <p:ph type="body" sz="quarter" idx="14" hasCustomPrompt="1"/>
          </p:nvPr>
        </p:nvSpPr>
        <p:spPr>
          <a:xfrm>
            <a:off x="407368" y="1268760"/>
            <a:ext cx="4440493" cy="5112566"/>
          </a:xfrm>
          <a:prstGeom prst="rect">
            <a:avLst/>
          </a:prstGeom>
        </p:spPr>
        <p:txBody>
          <a:bodyPr anchor="t" anchorCtr="0">
            <a:normAutofit/>
          </a:bodyPr>
          <a:lstStyle>
            <a:lvl1pPr marL="257175" indent="-257175">
              <a:lnSpc>
                <a:spcPct val="100000"/>
              </a:lnSpc>
              <a:buFont typeface="Arial" panose="020B0604020202020204" pitchFamily="34" charset="0"/>
              <a:buChar char="•"/>
              <a:defRPr sz="2000" b="0">
                <a:solidFill>
                  <a:schemeClr val="bg1"/>
                </a:solidFill>
                <a:latin typeface="Arial" charset="0"/>
                <a:ea typeface="Arial" charset="0"/>
                <a:cs typeface="Arial" charset="0"/>
              </a:defRPr>
            </a:lvl1pPr>
            <a:lvl2pPr>
              <a:lnSpc>
                <a:spcPct val="100000"/>
              </a:lnSpc>
              <a:defRPr sz="2000" b="0" i="0">
                <a:solidFill>
                  <a:schemeClr val="bg1"/>
                </a:solidFill>
                <a:latin typeface="Arial" charset="0"/>
                <a:ea typeface="Arial" charset="0"/>
                <a:cs typeface="Arial" charset="0"/>
              </a:defRPr>
            </a:lvl2pPr>
            <a:lvl3pPr>
              <a:lnSpc>
                <a:spcPct val="100000"/>
              </a:lnSpc>
              <a:defRPr sz="2000" b="0" i="0">
                <a:solidFill>
                  <a:schemeClr val="bg1"/>
                </a:solidFill>
                <a:latin typeface="Arial" charset="0"/>
                <a:ea typeface="Arial" charset="0"/>
                <a:cs typeface="Arial" charset="0"/>
              </a:defRPr>
            </a:lvl3pPr>
            <a:lvl4pPr>
              <a:lnSpc>
                <a:spcPct val="100000"/>
              </a:lnSpc>
              <a:defRPr sz="2000" b="0" i="0">
                <a:solidFill>
                  <a:schemeClr val="bg1"/>
                </a:solidFill>
                <a:latin typeface="Arial" charset="0"/>
                <a:ea typeface="Arial" charset="0"/>
                <a:cs typeface="Arial" charset="0"/>
              </a:defRPr>
            </a:lvl4pPr>
            <a:lvl5pPr>
              <a:lnSpc>
                <a:spcPct val="100000"/>
              </a:lnSpc>
              <a:defRPr sz="2000" b="0" i="0">
                <a:solidFill>
                  <a:schemeClr val="bg1"/>
                </a:solidFill>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3" name="Title 2">
            <a:extLst>
              <a:ext uri="{FF2B5EF4-FFF2-40B4-BE49-F238E27FC236}">
                <a16:creationId xmlns:a16="http://schemas.microsoft.com/office/drawing/2014/main" id="{D8AFE373-A09D-C844-B6EA-A20453D18C07}"/>
              </a:ext>
            </a:extLst>
          </p:cNvPr>
          <p:cNvSpPr>
            <a:spLocks noGrp="1"/>
          </p:cNvSpPr>
          <p:nvPr>
            <p:ph type="title" hasCustomPrompt="1"/>
          </p:nvPr>
        </p:nvSpPr>
        <p:spPr>
          <a:xfrm>
            <a:off x="407368" y="404665"/>
            <a:ext cx="4440493" cy="575966"/>
          </a:xfrm>
        </p:spPr>
        <p:txBody>
          <a:bodyPr>
            <a:normAutofit/>
          </a:bodyPr>
          <a:lstStyle>
            <a:lvl1pPr>
              <a:defRPr sz="2000">
                <a:solidFill>
                  <a:schemeClr val="bg1"/>
                </a:solidFill>
              </a:defRPr>
            </a:lvl1pPr>
          </a:lstStyle>
          <a:p>
            <a:r>
              <a:rPr lang="en-US" dirty="0"/>
              <a:t>Slide Title, Arial Bold 20pt</a:t>
            </a:r>
            <a:endParaRPr lang="en-GB" dirty="0"/>
          </a:p>
        </p:txBody>
      </p:sp>
    </p:spTree>
    <p:extLst>
      <p:ext uri="{BB962C8B-B14F-4D97-AF65-F5344CB8AC3E}">
        <p14:creationId xmlns:p14="http://schemas.microsoft.com/office/powerpoint/2010/main" val="343160788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Blue chapter slide">
    <p:bg>
      <p:bgPr>
        <a:solidFill>
          <a:srgbClr val="27376F"/>
        </a:solidFill>
        <a:effectLst/>
      </p:bgPr>
    </p:bg>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95" y="-27384"/>
            <a:ext cx="12223573" cy="6875887"/>
          </a:xfrm>
          <a:prstGeom prst="rect">
            <a:avLst/>
          </a:prstGeom>
        </p:spPr>
      </p:pic>
      <p:sp>
        <p:nvSpPr>
          <p:cNvPr id="7" name="Text Placeholder 17"/>
          <p:cNvSpPr txBox="1">
            <a:spLocks/>
          </p:cNvSpPr>
          <p:nvPr userDrawn="1"/>
        </p:nvSpPr>
        <p:spPr>
          <a:xfrm>
            <a:off x="800101" y="6057886"/>
            <a:ext cx="3557588"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dirty="0" err="1">
                <a:solidFill>
                  <a:prstClr val="white"/>
                </a:solidFill>
                <a:latin typeface="Arial" charset="0"/>
                <a:ea typeface="Arial" charset="0"/>
                <a:cs typeface="Arial" charset="0"/>
              </a:rPr>
              <a:t>www.cranfield.ac.uk</a:t>
            </a:r>
            <a:endParaRPr lang="en-GB" sz="1800" b="0" dirty="0">
              <a:solidFill>
                <a:prstClr val="white"/>
              </a:solidFill>
              <a:latin typeface="Arial" charset="0"/>
              <a:ea typeface="Arial" charset="0"/>
              <a:cs typeface="Arial" charset="0"/>
            </a:endParaRPr>
          </a:p>
        </p:txBody>
      </p:sp>
      <p:sp>
        <p:nvSpPr>
          <p:cNvPr id="10" name="Text Placeholder 8"/>
          <p:cNvSpPr>
            <a:spLocks noGrp="1"/>
          </p:cNvSpPr>
          <p:nvPr>
            <p:ph type="body" sz="quarter" idx="11" hasCustomPrompt="1"/>
          </p:nvPr>
        </p:nvSpPr>
        <p:spPr>
          <a:xfrm>
            <a:off x="5087889" y="4437112"/>
            <a:ext cx="6480000" cy="648072"/>
          </a:xfrm>
          <a:prstGeom prst="rect">
            <a:avLst/>
          </a:prstGeom>
        </p:spPr>
        <p:txBody>
          <a:bodyPr anchor="ctr"/>
          <a:lstStyle>
            <a:lvl1pPr marL="0" indent="0">
              <a:buNone/>
              <a:defRPr sz="2200" b="1">
                <a:solidFill>
                  <a:schemeClr val="bg1"/>
                </a:solidFill>
                <a:latin typeface="Arial" charset="0"/>
                <a:ea typeface="Arial" charset="0"/>
                <a:cs typeface="Arial" charset="0"/>
              </a:defRPr>
            </a:lvl1pPr>
          </a:lstStyle>
          <a:p>
            <a:pPr lvl="0"/>
            <a:r>
              <a:rPr lang="en-GB" dirty="0"/>
              <a:t>Presenter’s Name and Title,</a:t>
            </a:r>
            <a:br>
              <a:rPr lang="en-GB" dirty="0"/>
            </a:br>
            <a:r>
              <a:rPr lang="en-GB" dirty="0"/>
              <a:t>Arial Bold 22pt</a:t>
            </a:r>
            <a:endParaRPr lang="en-US" dirty="0"/>
          </a:p>
        </p:txBody>
      </p:sp>
      <p:sp>
        <p:nvSpPr>
          <p:cNvPr id="5" name="Text Placeholder 8"/>
          <p:cNvSpPr>
            <a:spLocks noGrp="1"/>
          </p:cNvSpPr>
          <p:nvPr>
            <p:ph type="body" sz="quarter" idx="12" hasCustomPrompt="1"/>
          </p:nvPr>
        </p:nvSpPr>
        <p:spPr>
          <a:xfrm>
            <a:off x="5087889" y="5239462"/>
            <a:ext cx="6480000" cy="493795"/>
          </a:xfrm>
          <a:prstGeom prst="rect">
            <a:avLst/>
          </a:prstGeom>
        </p:spPr>
        <p:txBody>
          <a:bodyPr anchor="ctr"/>
          <a:lstStyle>
            <a:lvl1pPr marL="0" indent="0">
              <a:buNone/>
              <a:defRPr sz="2000" b="0">
                <a:solidFill>
                  <a:schemeClr val="bg1"/>
                </a:solidFill>
                <a:latin typeface="Arial" charset="0"/>
                <a:ea typeface="Arial" charset="0"/>
                <a:cs typeface="Arial" charset="0"/>
              </a:defRPr>
            </a:lvl1pPr>
          </a:lstStyle>
          <a:p>
            <a:pPr lvl="0"/>
            <a:r>
              <a:rPr lang="en-GB" dirty="0"/>
              <a:t>Date, Arial 20pt</a:t>
            </a:r>
            <a:endParaRPr lang="en-US" dirty="0"/>
          </a:p>
        </p:txBody>
      </p:sp>
      <p:sp>
        <p:nvSpPr>
          <p:cNvPr id="8" name="Title 1">
            <a:extLst>
              <a:ext uri="{FF2B5EF4-FFF2-40B4-BE49-F238E27FC236}">
                <a16:creationId xmlns:a16="http://schemas.microsoft.com/office/drawing/2014/main" id="{9D241F5D-EDA6-D445-84C8-6F53710C7E57}"/>
              </a:ext>
            </a:extLst>
          </p:cNvPr>
          <p:cNvSpPr>
            <a:spLocks noGrp="1"/>
          </p:cNvSpPr>
          <p:nvPr>
            <p:ph type="title" hasCustomPrompt="1"/>
          </p:nvPr>
        </p:nvSpPr>
        <p:spPr>
          <a:xfrm>
            <a:off x="5087888" y="2492896"/>
            <a:ext cx="6480000" cy="1789938"/>
          </a:xfrm>
          <a:prstGeom prst="rect">
            <a:avLst/>
          </a:prstGeom>
        </p:spPr>
        <p:txBody>
          <a:bodyPr/>
          <a:lstStyle>
            <a:lvl1pPr>
              <a:defRPr sz="3600" b="1" i="0">
                <a:solidFill>
                  <a:schemeClr val="bg1"/>
                </a:solidFill>
                <a:latin typeface="Arial" panose="020B0604020202020204" pitchFamily="34" charset="0"/>
                <a:cs typeface="Arial" panose="020B0604020202020204" pitchFamily="34" charset="0"/>
              </a:defRPr>
            </a:lvl1pPr>
          </a:lstStyle>
          <a:p>
            <a:pPr lvl="0"/>
            <a:r>
              <a:rPr lang="en-GB" dirty="0"/>
              <a:t>Presentation or Chapter Title, Arial Bold 36pt</a:t>
            </a:r>
            <a:endParaRPr lang="en-US" dirty="0"/>
          </a:p>
        </p:txBody>
      </p:sp>
    </p:spTree>
    <p:extLst>
      <p:ext uri="{BB962C8B-B14F-4D97-AF65-F5344CB8AC3E}">
        <p14:creationId xmlns:p14="http://schemas.microsoft.com/office/powerpoint/2010/main" val="91672167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Green chapter slide">
    <p:bg>
      <p:bgPr>
        <a:solidFill>
          <a:srgbClr val="5B7813"/>
        </a:solidFill>
        <a:effectLst/>
      </p:bgPr>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95" y="-27384"/>
            <a:ext cx="12223573" cy="6875887"/>
          </a:xfrm>
          <a:prstGeom prst="rect">
            <a:avLst/>
          </a:prstGeom>
        </p:spPr>
      </p:pic>
      <p:sp>
        <p:nvSpPr>
          <p:cNvPr id="4" name="Text Placeholder 17"/>
          <p:cNvSpPr txBox="1">
            <a:spLocks/>
          </p:cNvSpPr>
          <p:nvPr userDrawn="1"/>
        </p:nvSpPr>
        <p:spPr>
          <a:xfrm>
            <a:off x="800101" y="6057886"/>
            <a:ext cx="3557588"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dirty="0" err="1">
                <a:solidFill>
                  <a:prstClr val="white"/>
                </a:solidFill>
                <a:latin typeface="Arial" charset="0"/>
                <a:ea typeface="Arial" charset="0"/>
                <a:cs typeface="Arial" charset="0"/>
              </a:rPr>
              <a:t>www.cranfield.ac.uk</a:t>
            </a:r>
            <a:endParaRPr lang="en-GB" sz="1800" b="0" dirty="0">
              <a:solidFill>
                <a:prstClr val="white"/>
              </a:solidFill>
              <a:latin typeface="Arial" charset="0"/>
              <a:ea typeface="Arial" charset="0"/>
              <a:cs typeface="Arial" charset="0"/>
            </a:endParaRPr>
          </a:p>
        </p:txBody>
      </p:sp>
      <p:sp>
        <p:nvSpPr>
          <p:cNvPr id="9" name="Text Placeholder 8">
            <a:extLst>
              <a:ext uri="{FF2B5EF4-FFF2-40B4-BE49-F238E27FC236}">
                <a16:creationId xmlns:a16="http://schemas.microsoft.com/office/drawing/2014/main" id="{9A8C46A4-397D-DA42-83BC-57B894AA849E}"/>
              </a:ext>
            </a:extLst>
          </p:cNvPr>
          <p:cNvSpPr>
            <a:spLocks noGrp="1"/>
          </p:cNvSpPr>
          <p:nvPr>
            <p:ph type="body" sz="quarter" idx="11" hasCustomPrompt="1"/>
          </p:nvPr>
        </p:nvSpPr>
        <p:spPr>
          <a:xfrm>
            <a:off x="5087889" y="4437112"/>
            <a:ext cx="6480000" cy="648072"/>
          </a:xfrm>
          <a:prstGeom prst="rect">
            <a:avLst/>
          </a:prstGeom>
        </p:spPr>
        <p:txBody>
          <a:bodyPr anchor="ctr"/>
          <a:lstStyle>
            <a:lvl1pPr marL="0" indent="0">
              <a:buNone/>
              <a:defRPr sz="2200" b="1">
                <a:solidFill>
                  <a:schemeClr val="bg1"/>
                </a:solidFill>
                <a:latin typeface="Arial" charset="0"/>
                <a:ea typeface="Arial" charset="0"/>
                <a:cs typeface="Arial" charset="0"/>
              </a:defRPr>
            </a:lvl1pPr>
          </a:lstStyle>
          <a:p>
            <a:pPr lvl="0"/>
            <a:r>
              <a:rPr lang="en-GB" dirty="0"/>
              <a:t>Presenter’s Name and Title,</a:t>
            </a:r>
            <a:br>
              <a:rPr lang="en-GB" dirty="0"/>
            </a:br>
            <a:r>
              <a:rPr lang="en-GB" dirty="0"/>
              <a:t>Arial Bold 22pt</a:t>
            </a:r>
            <a:endParaRPr lang="en-US" dirty="0"/>
          </a:p>
        </p:txBody>
      </p:sp>
      <p:sp>
        <p:nvSpPr>
          <p:cNvPr id="10" name="Text Placeholder 8">
            <a:extLst>
              <a:ext uri="{FF2B5EF4-FFF2-40B4-BE49-F238E27FC236}">
                <a16:creationId xmlns:a16="http://schemas.microsoft.com/office/drawing/2014/main" id="{D9F58F5E-61DB-F047-BF9B-E07DDA5CA94B}"/>
              </a:ext>
            </a:extLst>
          </p:cNvPr>
          <p:cNvSpPr>
            <a:spLocks noGrp="1"/>
          </p:cNvSpPr>
          <p:nvPr>
            <p:ph type="body" sz="quarter" idx="12" hasCustomPrompt="1"/>
          </p:nvPr>
        </p:nvSpPr>
        <p:spPr>
          <a:xfrm>
            <a:off x="5087889" y="5239462"/>
            <a:ext cx="6480000" cy="493795"/>
          </a:xfrm>
          <a:prstGeom prst="rect">
            <a:avLst/>
          </a:prstGeom>
        </p:spPr>
        <p:txBody>
          <a:bodyPr anchor="ctr"/>
          <a:lstStyle>
            <a:lvl1pPr marL="0" indent="0">
              <a:buNone/>
              <a:defRPr sz="2000" b="0">
                <a:solidFill>
                  <a:schemeClr val="bg1"/>
                </a:solidFill>
                <a:latin typeface="Arial" charset="0"/>
                <a:ea typeface="Arial" charset="0"/>
                <a:cs typeface="Arial" charset="0"/>
              </a:defRPr>
            </a:lvl1pPr>
          </a:lstStyle>
          <a:p>
            <a:pPr lvl="0"/>
            <a:r>
              <a:rPr lang="en-GB" dirty="0"/>
              <a:t>Date, Arial 20pt</a:t>
            </a:r>
            <a:endParaRPr lang="en-US" dirty="0"/>
          </a:p>
        </p:txBody>
      </p:sp>
      <p:sp>
        <p:nvSpPr>
          <p:cNvPr id="11" name="Title 1">
            <a:extLst>
              <a:ext uri="{FF2B5EF4-FFF2-40B4-BE49-F238E27FC236}">
                <a16:creationId xmlns:a16="http://schemas.microsoft.com/office/drawing/2014/main" id="{4C6393F1-D841-D649-BD88-071B8361A6A3}"/>
              </a:ext>
            </a:extLst>
          </p:cNvPr>
          <p:cNvSpPr>
            <a:spLocks noGrp="1"/>
          </p:cNvSpPr>
          <p:nvPr>
            <p:ph type="title" hasCustomPrompt="1"/>
          </p:nvPr>
        </p:nvSpPr>
        <p:spPr>
          <a:xfrm>
            <a:off x="5087888" y="2492896"/>
            <a:ext cx="6480000" cy="1789938"/>
          </a:xfrm>
          <a:prstGeom prst="rect">
            <a:avLst/>
          </a:prstGeom>
        </p:spPr>
        <p:txBody>
          <a:bodyPr/>
          <a:lstStyle>
            <a:lvl1pPr>
              <a:defRPr sz="3600" b="1" i="0">
                <a:solidFill>
                  <a:schemeClr val="bg1"/>
                </a:solidFill>
                <a:latin typeface="Arial" panose="020B0604020202020204" pitchFamily="34" charset="0"/>
                <a:cs typeface="Arial" panose="020B0604020202020204" pitchFamily="34" charset="0"/>
              </a:defRPr>
            </a:lvl1pPr>
          </a:lstStyle>
          <a:p>
            <a:pPr lvl="0"/>
            <a:r>
              <a:rPr lang="en-GB" dirty="0"/>
              <a:t>Presentation or Chapter Title, Arial Bold 36pt</a:t>
            </a:r>
            <a:endParaRPr lang="en-US" dirty="0"/>
          </a:p>
        </p:txBody>
      </p:sp>
    </p:spTree>
    <p:extLst>
      <p:ext uri="{BB962C8B-B14F-4D97-AF65-F5344CB8AC3E}">
        <p14:creationId xmlns:p14="http://schemas.microsoft.com/office/powerpoint/2010/main" val="157941854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Pink chapter slide">
    <p:bg>
      <p:bgPr>
        <a:solidFill>
          <a:srgbClr val="812143"/>
        </a:solidFill>
        <a:effectLst/>
      </p:bgPr>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95" y="-27384"/>
            <a:ext cx="12223573" cy="6875887"/>
          </a:xfrm>
          <a:prstGeom prst="rect">
            <a:avLst/>
          </a:prstGeom>
        </p:spPr>
      </p:pic>
      <p:sp>
        <p:nvSpPr>
          <p:cNvPr id="4" name="Text Placeholder 17"/>
          <p:cNvSpPr txBox="1">
            <a:spLocks/>
          </p:cNvSpPr>
          <p:nvPr userDrawn="1"/>
        </p:nvSpPr>
        <p:spPr>
          <a:xfrm>
            <a:off x="800101" y="6057886"/>
            <a:ext cx="3557588"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dirty="0" err="1">
                <a:solidFill>
                  <a:prstClr val="white"/>
                </a:solidFill>
                <a:latin typeface="Arial" charset="0"/>
                <a:ea typeface="Arial" charset="0"/>
                <a:cs typeface="Arial" charset="0"/>
              </a:rPr>
              <a:t>www.cranfield.ac.uk</a:t>
            </a:r>
            <a:endParaRPr lang="en-GB" sz="1800" b="0" dirty="0">
              <a:solidFill>
                <a:prstClr val="white"/>
              </a:solidFill>
              <a:latin typeface="Arial" charset="0"/>
              <a:ea typeface="Arial" charset="0"/>
              <a:cs typeface="Arial" charset="0"/>
            </a:endParaRPr>
          </a:p>
        </p:txBody>
      </p:sp>
      <p:sp>
        <p:nvSpPr>
          <p:cNvPr id="9" name="Text Placeholder 8">
            <a:extLst>
              <a:ext uri="{FF2B5EF4-FFF2-40B4-BE49-F238E27FC236}">
                <a16:creationId xmlns:a16="http://schemas.microsoft.com/office/drawing/2014/main" id="{844B1F6C-2619-C541-8A38-82E71C23828B}"/>
              </a:ext>
            </a:extLst>
          </p:cNvPr>
          <p:cNvSpPr>
            <a:spLocks noGrp="1"/>
          </p:cNvSpPr>
          <p:nvPr>
            <p:ph type="body" sz="quarter" idx="11" hasCustomPrompt="1"/>
          </p:nvPr>
        </p:nvSpPr>
        <p:spPr>
          <a:xfrm>
            <a:off x="5087889" y="4437112"/>
            <a:ext cx="6480000" cy="648072"/>
          </a:xfrm>
          <a:prstGeom prst="rect">
            <a:avLst/>
          </a:prstGeom>
        </p:spPr>
        <p:txBody>
          <a:bodyPr anchor="ctr"/>
          <a:lstStyle>
            <a:lvl1pPr marL="0" indent="0">
              <a:buNone/>
              <a:defRPr sz="2200" b="1">
                <a:solidFill>
                  <a:schemeClr val="bg1"/>
                </a:solidFill>
                <a:latin typeface="Arial" charset="0"/>
                <a:ea typeface="Arial" charset="0"/>
                <a:cs typeface="Arial" charset="0"/>
              </a:defRPr>
            </a:lvl1pPr>
          </a:lstStyle>
          <a:p>
            <a:pPr lvl="0"/>
            <a:r>
              <a:rPr lang="en-GB" dirty="0"/>
              <a:t>Presenter’s Name and Title,</a:t>
            </a:r>
            <a:br>
              <a:rPr lang="en-GB" dirty="0"/>
            </a:br>
            <a:r>
              <a:rPr lang="en-GB" dirty="0"/>
              <a:t>Arial Bold 22pt</a:t>
            </a:r>
            <a:endParaRPr lang="en-US" dirty="0"/>
          </a:p>
        </p:txBody>
      </p:sp>
      <p:sp>
        <p:nvSpPr>
          <p:cNvPr id="13" name="Text Placeholder 8">
            <a:extLst>
              <a:ext uri="{FF2B5EF4-FFF2-40B4-BE49-F238E27FC236}">
                <a16:creationId xmlns:a16="http://schemas.microsoft.com/office/drawing/2014/main" id="{BAF9BFC3-B94B-AD4E-A4BE-482E2129F12F}"/>
              </a:ext>
            </a:extLst>
          </p:cNvPr>
          <p:cNvSpPr>
            <a:spLocks noGrp="1"/>
          </p:cNvSpPr>
          <p:nvPr>
            <p:ph type="body" sz="quarter" idx="12" hasCustomPrompt="1"/>
          </p:nvPr>
        </p:nvSpPr>
        <p:spPr>
          <a:xfrm>
            <a:off x="5087889" y="5239462"/>
            <a:ext cx="6480000" cy="493795"/>
          </a:xfrm>
          <a:prstGeom prst="rect">
            <a:avLst/>
          </a:prstGeom>
        </p:spPr>
        <p:txBody>
          <a:bodyPr anchor="ctr"/>
          <a:lstStyle>
            <a:lvl1pPr marL="0" indent="0">
              <a:buNone/>
              <a:defRPr sz="2000" b="0">
                <a:solidFill>
                  <a:schemeClr val="bg1"/>
                </a:solidFill>
                <a:latin typeface="Arial" charset="0"/>
                <a:ea typeface="Arial" charset="0"/>
                <a:cs typeface="Arial" charset="0"/>
              </a:defRPr>
            </a:lvl1pPr>
          </a:lstStyle>
          <a:p>
            <a:pPr lvl="0"/>
            <a:r>
              <a:rPr lang="en-GB" dirty="0"/>
              <a:t>Date, Arial 20pt</a:t>
            </a:r>
            <a:endParaRPr lang="en-US" dirty="0"/>
          </a:p>
        </p:txBody>
      </p:sp>
      <p:sp>
        <p:nvSpPr>
          <p:cNvPr id="10" name="Title 1">
            <a:extLst>
              <a:ext uri="{FF2B5EF4-FFF2-40B4-BE49-F238E27FC236}">
                <a16:creationId xmlns:a16="http://schemas.microsoft.com/office/drawing/2014/main" id="{D4482C4F-5F00-8E4F-9F74-0EB9D299BD5B}"/>
              </a:ext>
            </a:extLst>
          </p:cNvPr>
          <p:cNvSpPr>
            <a:spLocks noGrp="1"/>
          </p:cNvSpPr>
          <p:nvPr>
            <p:ph type="title" hasCustomPrompt="1"/>
          </p:nvPr>
        </p:nvSpPr>
        <p:spPr>
          <a:xfrm>
            <a:off x="5087888" y="2492896"/>
            <a:ext cx="6480000" cy="1789938"/>
          </a:xfrm>
          <a:prstGeom prst="rect">
            <a:avLst/>
          </a:prstGeom>
        </p:spPr>
        <p:txBody>
          <a:bodyPr/>
          <a:lstStyle>
            <a:lvl1pPr>
              <a:defRPr sz="3600" b="1" i="0">
                <a:solidFill>
                  <a:schemeClr val="bg1"/>
                </a:solidFill>
                <a:latin typeface="Arial" panose="020B0604020202020204" pitchFamily="34" charset="0"/>
                <a:cs typeface="Arial" panose="020B0604020202020204" pitchFamily="34" charset="0"/>
              </a:defRPr>
            </a:lvl1pPr>
          </a:lstStyle>
          <a:p>
            <a:pPr lvl="0"/>
            <a:r>
              <a:rPr lang="en-GB" dirty="0"/>
              <a:t>Presentation or Chapter Title, Arial Bold 36pt</a:t>
            </a:r>
            <a:endParaRPr lang="en-US" dirty="0"/>
          </a:p>
        </p:txBody>
      </p:sp>
    </p:spTree>
    <p:extLst>
      <p:ext uri="{BB962C8B-B14F-4D97-AF65-F5344CB8AC3E}">
        <p14:creationId xmlns:p14="http://schemas.microsoft.com/office/powerpoint/2010/main" val="2000073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Purple chapter slide">
    <p:bg>
      <p:bgPr>
        <a:solidFill>
          <a:srgbClr val="442B58"/>
        </a:solidFill>
        <a:effectLst/>
      </p:bgPr>
    </p:bg>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95" y="-27384"/>
            <a:ext cx="12223573" cy="6875887"/>
          </a:xfrm>
          <a:prstGeom prst="rect">
            <a:avLst/>
          </a:prstGeom>
        </p:spPr>
      </p:pic>
      <p:sp>
        <p:nvSpPr>
          <p:cNvPr id="3" name="Text Placeholder 17"/>
          <p:cNvSpPr txBox="1">
            <a:spLocks/>
          </p:cNvSpPr>
          <p:nvPr userDrawn="1"/>
        </p:nvSpPr>
        <p:spPr>
          <a:xfrm>
            <a:off x="800101" y="6057886"/>
            <a:ext cx="3557588"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dirty="0" err="1">
                <a:solidFill>
                  <a:prstClr val="white"/>
                </a:solidFill>
                <a:latin typeface="Arial" charset="0"/>
                <a:ea typeface="Arial" charset="0"/>
                <a:cs typeface="Arial" charset="0"/>
              </a:rPr>
              <a:t>www.cranfield.ac.uk</a:t>
            </a:r>
            <a:endParaRPr lang="en-GB" sz="1800" b="0" dirty="0">
              <a:solidFill>
                <a:prstClr val="white"/>
              </a:solidFill>
              <a:latin typeface="Arial" charset="0"/>
              <a:ea typeface="Arial" charset="0"/>
              <a:cs typeface="Arial" charset="0"/>
            </a:endParaRPr>
          </a:p>
        </p:txBody>
      </p:sp>
      <p:sp>
        <p:nvSpPr>
          <p:cNvPr id="12" name="Text Placeholder 8">
            <a:extLst>
              <a:ext uri="{FF2B5EF4-FFF2-40B4-BE49-F238E27FC236}">
                <a16:creationId xmlns:a16="http://schemas.microsoft.com/office/drawing/2014/main" id="{0DA74E17-1FFE-0D4F-8047-E1F45A64953D}"/>
              </a:ext>
            </a:extLst>
          </p:cNvPr>
          <p:cNvSpPr>
            <a:spLocks noGrp="1"/>
          </p:cNvSpPr>
          <p:nvPr>
            <p:ph type="body" sz="quarter" idx="11" hasCustomPrompt="1"/>
          </p:nvPr>
        </p:nvSpPr>
        <p:spPr>
          <a:xfrm>
            <a:off x="5087889" y="4437112"/>
            <a:ext cx="6480000" cy="648072"/>
          </a:xfrm>
          <a:prstGeom prst="rect">
            <a:avLst/>
          </a:prstGeom>
        </p:spPr>
        <p:txBody>
          <a:bodyPr anchor="ctr"/>
          <a:lstStyle>
            <a:lvl1pPr marL="0" indent="0">
              <a:buNone/>
              <a:defRPr sz="2200" b="1">
                <a:solidFill>
                  <a:schemeClr val="bg1"/>
                </a:solidFill>
                <a:latin typeface="Arial" charset="0"/>
                <a:ea typeface="Arial" charset="0"/>
                <a:cs typeface="Arial" charset="0"/>
              </a:defRPr>
            </a:lvl1pPr>
          </a:lstStyle>
          <a:p>
            <a:pPr lvl="0"/>
            <a:r>
              <a:rPr lang="en-GB" dirty="0"/>
              <a:t>Presenter’s Name and Title,</a:t>
            </a:r>
            <a:br>
              <a:rPr lang="en-GB" dirty="0"/>
            </a:br>
            <a:r>
              <a:rPr lang="en-GB" dirty="0"/>
              <a:t>Arial Bold 22pt</a:t>
            </a:r>
            <a:endParaRPr lang="en-US" dirty="0"/>
          </a:p>
        </p:txBody>
      </p:sp>
      <p:sp>
        <p:nvSpPr>
          <p:cNvPr id="13" name="Text Placeholder 8">
            <a:extLst>
              <a:ext uri="{FF2B5EF4-FFF2-40B4-BE49-F238E27FC236}">
                <a16:creationId xmlns:a16="http://schemas.microsoft.com/office/drawing/2014/main" id="{6FC34CF0-3A79-0C45-9375-3601C8DB695C}"/>
              </a:ext>
            </a:extLst>
          </p:cNvPr>
          <p:cNvSpPr>
            <a:spLocks noGrp="1"/>
          </p:cNvSpPr>
          <p:nvPr>
            <p:ph type="body" sz="quarter" idx="12" hasCustomPrompt="1"/>
          </p:nvPr>
        </p:nvSpPr>
        <p:spPr>
          <a:xfrm>
            <a:off x="5087889" y="5239462"/>
            <a:ext cx="6480000" cy="493795"/>
          </a:xfrm>
          <a:prstGeom prst="rect">
            <a:avLst/>
          </a:prstGeom>
        </p:spPr>
        <p:txBody>
          <a:bodyPr anchor="ctr"/>
          <a:lstStyle>
            <a:lvl1pPr marL="0" indent="0">
              <a:buNone/>
              <a:defRPr sz="2000" b="0">
                <a:solidFill>
                  <a:schemeClr val="bg1"/>
                </a:solidFill>
                <a:latin typeface="Arial" charset="0"/>
                <a:ea typeface="Arial" charset="0"/>
                <a:cs typeface="Arial" charset="0"/>
              </a:defRPr>
            </a:lvl1pPr>
          </a:lstStyle>
          <a:p>
            <a:pPr lvl="0"/>
            <a:r>
              <a:rPr lang="en-GB" dirty="0"/>
              <a:t>Date, Arial 20pt</a:t>
            </a:r>
            <a:endParaRPr lang="en-US" dirty="0"/>
          </a:p>
        </p:txBody>
      </p:sp>
      <p:sp>
        <p:nvSpPr>
          <p:cNvPr id="8" name="Title 1">
            <a:extLst>
              <a:ext uri="{FF2B5EF4-FFF2-40B4-BE49-F238E27FC236}">
                <a16:creationId xmlns:a16="http://schemas.microsoft.com/office/drawing/2014/main" id="{61D3E497-56B0-094E-944B-4A44974EF85B}"/>
              </a:ext>
            </a:extLst>
          </p:cNvPr>
          <p:cNvSpPr>
            <a:spLocks noGrp="1"/>
          </p:cNvSpPr>
          <p:nvPr>
            <p:ph type="title" hasCustomPrompt="1"/>
          </p:nvPr>
        </p:nvSpPr>
        <p:spPr>
          <a:xfrm>
            <a:off x="5087888" y="2492896"/>
            <a:ext cx="6480000" cy="1789938"/>
          </a:xfrm>
          <a:prstGeom prst="rect">
            <a:avLst/>
          </a:prstGeom>
        </p:spPr>
        <p:txBody>
          <a:bodyPr/>
          <a:lstStyle>
            <a:lvl1pPr>
              <a:defRPr sz="3600" b="1" i="0">
                <a:solidFill>
                  <a:schemeClr val="bg1"/>
                </a:solidFill>
                <a:latin typeface="Arial" panose="020B0604020202020204" pitchFamily="34" charset="0"/>
                <a:cs typeface="Arial" panose="020B0604020202020204" pitchFamily="34" charset="0"/>
              </a:defRPr>
            </a:lvl1pPr>
          </a:lstStyle>
          <a:p>
            <a:pPr lvl="0"/>
            <a:r>
              <a:rPr lang="en-GB" dirty="0"/>
              <a:t>Presentation or Chapter Title, Arial Bold 36pt</a:t>
            </a:r>
            <a:endParaRPr lang="en-US" dirty="0"/>
          </a:p>
        </p:txBody>
      </p:sp>
    </p:spTree>
    <p:extLst>
      <p:ext uri="{BB962C8B-B14F-4D97-AF65-F5344CB8AC3E}">
        <p14:creationId xmlns:p14="http://schemas.microsoft.com/office/powerpoint/2010/main" val="104205024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Red chapter slide">
    <p:bg>
      <p:bgPr>
        <a:solidFill>
          <a:srgbClr val="820E21"/>
        </a:solidFill>
        <a:effectLst/>
      </p:bgPr>
    </p:bg>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95" y="-27384"/>
            <a:ext cx="12223573" cy="6875887"/>
          </a:xfrm>
          <a:prstGeom prst="rect">
            <a:avLst/>
          </a:prstGeom>
        </p:spPr>
      </p:pic>
      <p:sp>
        <p:nvSpPr>
          <p:cNvPr id="3" name="Text Placeholder 17"/>
          <p:cNvSpPr txBox="1">
            <a:spLocks/>
          </p:cNvSpPr>
          <p:nvPr userDrawn="1"/>
        </p:nvSpPr>
        <p:spPr>
          <a:xfrm>
            <a:off x="800101" y="6057886"/>
            <a:ext cx="3557588"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dirty="0" err="1">
                <a:solidFill>
                  <a:prstClr val="white"/>
                </a:solidFill>
                <a:latin typeface="Arial" charset="0"/>
                <a:ea typeface="Arial" charset="0"/>
                <a:cs typeface="Arial" charset="0"/>
              </a:rPr>
              <a:t>www.cranfield.ac.uk</a:t>
            </a:r>
            <a:endParaRPr lang="en-GB" sz="1800" b="0" dirty="0">
              <a:solidFill>
                <a:prstClr val="white"/>
              </a:solidFill>
              <a:latin typeface="Arial" charset="0"/>
              <a:ea typeface="Arial" charset="0"/>
              <a:cs typeface="Arial" charset="0"/>
            </a:endParaRPr>
          </a:p>
        </p:txBody>
      </p:sp>
      <p:sp>
        <p:nvSpPr>
          <p:cNvPr id="12" name="Text Placeholder 8">
            <a:extLst>
              <a:ext uri="{FF2B5EF4-FFF2-40B4-BE49-F238E27FC236}">
                <a16:creationId xmlns:a16="http://schemas.microsoft.com/office/drawing/2014/main" id="{B4B92C5E-5B3E-3C41-A6BA-62479190B080}"/>
              </a:ext>
            </a:extLst>
          </p:cNvPr>
          <p:cNvSpPr>
            <a:spLocks noGrp="1"/>
          </p:cNvSpPr>
          <p:nvPr>
            <p:ph type="body" sz="quarter" idx="11" hasCustomPrompt="1"/>
          </p:nvPr>
        </p:nvSpPr>
        <p:spPr>
          <a:xfrm>
            <a:off x="5087889" y="4437112"/>
            <a:ext cx="6480000" cy="648072"/>
          </a:xfrm>
          <a:prstGeom prst="rect">
            <a:avLst/>
          </a:prstGeom>
        </p:spPr>
        <p:txBody>
          <a:bodyPr anchor="ctr"/>
          <a:lstStyle>
            <a:lvl1pPr marL="0" indent="0">
              <a:buNone/>
              <a:defRPr sz="2200" b="1">
                <a:solidFill>
                  <a:schemeClr val="bg1"/>
                </a:solidFill>
                <a:latin typeface="Arial" charset="0"/>
                <a:ea typeface="Arial" charset="0"/>
                <a:cs typeface="Arial" charset="0"/>
              </a:defRPr>
            </a:lvl1pPr>
          </a:lstStyle>
          <a:p>
            <a:pPr lvl="0"/>
            <a:r>
              <a:rPr lang="en-GB" dirty="0"/>
              <a:t>Presenter’s Name and Title,</a:t>
            </a:r>
            <a:br>
              <a:rPr lang="en-GB" dirty="0"/>
            </a:br>
            <a:r>
              <a:rPr lang="en-GB" dirty="0"/>
              <a:t>Arial Bold 22pt</a:t>
            </a:r>
            <a:endParaRPr lang="en-US" dirty="0"/>
          </a:p>
        </p:txBody>
      </p:sp>
      <p:sp>
        <p:nvSpPr>
          <p:cNvPr id="13" name="Text Placeholder 8">
            <a:extLst>
              <a:ext uri="{FF2B5EF4-FFF2-40B4-BE49-F238E27FC236}">
                <a16:creationId xmlns:a16="http://schemas.microsoft.com/office/drawing/2014/main" id="{348047CF-D894-FB46-B58A-30285204BAA0}"/>
              </a:ext>
            </a:extLst>
          </p:cNvPr>
          <p:cNvSpPr>
            <a:spLocks noGrp="1"/>
          </p:cNvSpPr>
          <p:nvPr>
            <p:ph type="body" sz="quarter" idx="12" hasCustomPrompt="1"/>
          </p:nvPr>
        </p:nvSpPr>
        <p:spPr>
          <a:xfrm>
            <a:off x="5087889" y="5239462"/>
            <a:ext cx="6480000" cy="493795"/>
          </a:xfrm>
          <a:prstGeom prst="rect">
            <a:avLst/>
          </a:prstGeom>
        </p:spPr>
        <p:txBody>
          <a:bodyPr anchor="ctr"/>
          <a:lstStyle>
            <a:lvl1pPr marL="0" indent="0">
              <a:buNone/>
              <a:defRPr sz="2000" b="0">
                <a:solidFill>
                  <a:schemeClr val="bg1"/>
                </a:solidFill>
                <a:latin typeface="Arial" charset="0"/>
                <a:ea typeface="Arial" charset="0"/>
                <a:cs typeface="Arial" charset="0"/>
              </a:defRPr>
            </a:lvl1pPr>
          </a:lstStyle>
          <a:p>
            <a:pPr lvl="0"/>
            <a:r>
              <a:rPr lang="en-GB" dirty="0"/>
              <a:t>Date, Arial 20pt</a:t>
            </a:r>
            <a:endParaRPr lang="en-US" dirty="0"/>
          </a:p>
        </p:txBody>
      </p:sp>
      <p:sp>
        <p:nvSpPr>
          <p:cNvPr id="9" name="Title 1">
            <a:extLst>
              <a:ext uri="{FF2B5EF4-FFF2-40B4-BE49-F238E27FC236}">
                <a16:creationId xmlns:a16="http://schemas.microsoft.com/office/drawing/2014/main" id="{D4BFF925-759E-A64F-BDE1-C1EC95490BC4}"/>
              </a:ext>
            </a:extLst>
          </p:cNvPr>
          <p:cNvSpPr>
            <a:spLocks noGrp="1"/>
          </p:cNvSpPr>
          <p:nvPr>
            <p:ph type="title" hasCustomPrompt="1"/>
          </p:nvPr>
        </p:nvSpPr>
        <p:spPr>
          <a:xfrm>
            <a:off x="5087888" y="2492896"/>
            <a:ext cx="6480000" cy="1789938"/>
          </a:xfrm>
          <a:prstGeom prst="rect">
            <a:avLst/>
          </a:prstGeom>
        </p:spPr>
        <p:txBody>
          <a:bodyPr/>
          <a:lstStyle>
            <a:lvl1pPr>
              <a:defRPr sz="3600" b="1" i="0">
                <a:solidFill>
                  <a:schemeClr val="bg1"/>
                </a:solidFill>
                <a:latin typeface="Arial" panose="020B0604020202020204" pitchFamily="34" charset="0"/>
                <a:cs typeface="Arial" panose="020B0604020202020204" pitchFamily="34" charset="0"/>
              </a:defRPr>
            </a:lvl1pPr>
          </a:lstStyle>
          <a:p>
            <a:pPr lvl="0"/>
            <a:r>
              <a:rPr lang="en-GB" dirty="0"/>
              <a:t>Presentation or Chapter Title, Arial Bold 36pt</a:t>
            </a:r>
            <a:endParaRPr lang="en-US" dirty="0"/>
          </a:p>
        </p:txBody>
      </p:sp>
    </p:spTree>
    <p:extLst>
      <p:ext uri="{BB962C8B-B14F-4D97-AF65-F5344CB8AC3E}">
        <p14:creationId xmlns:p14="http://schemas.microsoft.com/office/powerpoint/2010/main" val="151108875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Yellow chapter slide">
    <p:bg>
      <p:bgPr>
        <a:solidFill>
          <a:srgbClr val="DD7A0F"/>
        </a:solidFill>
        <a:effectLst/>
      </p:bgPr>
    </p:bg>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95" y="-27384"/>
            <a:ext cx="12223573" cy="6875887"/>
          </a:xfrm>
          <a:prstGeom prst="rect">
            <a:avLst/>
          </a:prstGeom>
        </p:spPr>
      </p:pic>
      <p:sp>
        <p:nvSpPr>
          <p:cNvPr id="3" name="Text Placeholder 17"/>
          <p:cNvSpPr txBox="1">
            <a:spLocks/>
          </p:cNvSpPr>
          <p:nvPr userDrawn="1"/>
        </p:nvSpPr>
        <p:spPr>
          <a:xfrm>
            <a:off x="800101" y="6057886"/>
            <a:ext cx="3557588"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dirty="0" err="1">
                <a:solidFill>
                  <a:srgbClr val="091932"/>
                </a:solidFill>
                <a:latin typeface="Arial" charset="0"/>
                <a:ea typeface="Arial" charset="0"/>
                <a:cs typeface="Arial" charset="0"/>
              </a:rPr>
              <a:t>www.cranfield.ac.uk</a:t>
            </a:r>
            <a:endParaRPr lang="en-GB" sz="1800" b="0" dirty="0">
              <a:solidFill>
                <a:srgbClr val="091932"/>
              </a:solidFill>
              <a:latin typeface="Arial" charset="0"/>
              <a:ea typeface="Arial" charset="0"/>
              <a:cs typeface="Arial" charset="0"/>
            </a:endParaRPr>
          </a:p>
        </p:txBody>
      </p:sp>
      <p:sp>
        <p:nvSpPr>
          <p:cNvPr id="12" name="Text Placeholder 8">
            <a:extLst>
              <a:ext uri="{FF2B5EF4-FFF2-40B4-BE49-F238E27FC236}">
                <a16:creationId xmlns:a16="http://schemas.microsoft.com/office/drawing/2014/main" id="{842088B4-2BB2-DE4E-9AF9-8199CE7F43DE}"/>
              </a:ext>
            </a:extLst>
          </p:cNvPr>
          <p:cNvSpPr>
            <a:spLocks noGrp="1"/>
          </p:cNvSpPr>
          <p:nvPr>
            <p:ph type="body" sz="quarter" idx="11" hasCustomPrompt="1"/>
          </p:nvPr>
        </p:nvSpPr>
        <p:spPr>
          <a:xfrm>
            <a:off x="5087889" y="4437112"/>
            <a:ext cx="6480000" cy="648072"/>
          </a:xfrm>
          <a:prstGeom prst="rect">
            <a:avLst/>
          </a:prstGeom>
        </p:spPr>
        <p:txBody>
          <a:bodyPr anchor="ctr"/>
          <a:lstStyle>
            <a:lvl1pPr marL="0" indent="0">
              <a:buNone/>
              <a:defRPr sz="2200" b="1">
                <a:solidFill>
                  <a:srgbClr val="091932"/>
                </a:solidFill>
                <a:latin typeface="Arial" charset="0"/>
                <a:ea typeface="Arial" charset="0"/>
                <a:cs typeface="Arial" charset="0"/>
              </a:defRPr>
            </a:lvl1pPr>
          </a:lstStyle>
          <a:p>
            <a:pPr lvl="0"/>
            <a:r>
              <a:rPr lang="en-GB" dirty="0"/>
              <a:t>Presenter’s Name and Title,</a:t>
            </a:r>
            <a:br>
              <a:rPr lang="en-GB" dirty="0"/>
            </a:br>
            <a:r>
              <a:rPr lang="en-GB" dirty="0"/>
              <a:t>Arial Bold 22pt</a:t>
            </a:r>
            <a:endParaRPr lang="en-US" dirty="0"/>
          </a:p>
        </p:txBody>
      </p:sp>
      <p:sp>
        <p:nvSpPr>
          <p:cNvPr id="13" name="Text Placeholder 8">
            <a:extLst>
              <a:ext uri="{FF2B5EF4-FFF2-40B4-BE49-F238E27FC236}">
                <a16:creationId xmlns:a16="http://schemas.microsoft.com/office/drawing/2014/main" id="{54B5B684-7BC3-EE4F-BC79-2C0A2F00DAF7}"/>
              </a:ext>
            </a:extLst>
          </p:cNvPr>
          <p:cNvSpPr>
            <a:spLocks noGrp="1"/>
          </p:cNvSpPr>
          <p:nvPr>
            <p:ph type="body" sz="quarter" idx="12" hasCustomPrompt="1"/>
          </p:nvPr>
        </p:nvSpPr>
        <p:spPr>
          <a:xfrm>
            <a:off x="5087889" y="5239462"/>
            <a:ext cx="6480000" cy="493795"/>
          </a:xfrm>
          <a:prstGeom prst="rect">
            <a:avLst/>
          </a:prstGeom>
        </p:spPr>
        <p:txBody>
          <a:bodyPr anchor="ctr"/>
          <a:lstStyle>
            <a:lvl1pPr marL="0" indent="0">
              <a:buNone/>
              <a:defRPr sz="2000" b="0">
                <a:solidFill>
                  <a:srgbClr val="091932"/>
                </a:solidFill>
                <a:latin typeface="Arial" charset="0"/>
                <a:ea typeface="Arial" charset="0"/>
                <a:cs typeface="Arial" charset="0"/>
              </a:defRPr>
            </a:lvl1pPr>
          </a:lstStyle>
          <a:p>
            <a:pPr lvl="0"/>
            <a:r>
              <a:rPr lang="en-GB" dirty="0"/>
              <a:t>Date, Arial 20pt</a:t>
            </a:r>
            <a:endParaRPr lang="en-US" dirty="0"/>
          </a:p>
        </p:txBody>
      </p:sp>
      <p:sp>
        <p:nvSpPr>
          <p:cNvPr id="9" name="Title 1">
            <a:extLst>
              <a:ext uri="{FF2B5EF4-FFF2-40B4-BE49-F238E27FC236}">
                <a16:creationId xmlns:a16="http://schemas.microsoft.com/office/drawing/2014/main" id="{A572AF32-9D12-D043-BDE4-C9B5B45439B5}"/>
              </a:ext>
            </a:extLst>
          </p:cNvPr>
          <p:cNvSpPr>
            <a:spLocks noGrp="1"/>
          </p:cNvSpPr>
          <p:nvPr>
            <p:ph type="title" hasCustomPrompt="1"/>
          </p:nvPr>
        </p:nvSpPr>
        <p:spPr>
          <a:xfrm>
            <a:off x="5087888" y="2492896"/>
            <a:ext cx="6480000" cy="1789938"/>
          </a:xfrm>
          <a:prstGeom prst="rect">
            <a:avLst/>
          </a:prstGeom>
        </p:spPr>
        <p:txBody>
          <a:bodyPr/>
          <a:lstStyle>
            <a:lvl1pPr>
              <a:defRPr sz="3600" b="1" i="0">
                <a:solidFill>
                  <a:srgbClr val="091932"/>
                </a:solidFill>
                <a:latin typeface="Arial" panose="020B0604020202020204" pitchFamily="34" charset="0"/>
                <a:cs typeface="Arial" panose="020B0604020202020204" pitchFamily="34" charset="0"/>
              </a:defRPr>
            </a:lvl1pPr>
          </a:lstStyle>
          <a:p>
            <a:pPr lvl="0"/>
            <a:r>
              <a:rPr lang="en-GB" dirty="0"/>
              <a:t>Presentation or Chapter Title, Arial Bold 36pt</a:t>
            </a:r>
            <a:endParaRPr lang="en-US" dirty="0"/>
          </a:p>
        </p:txBody>
      </p:sp>
    </p:spTree>
    <p:extLst>
      <p:ext uri="{BB962C8B-B14F-4D97-AF65-F5344CB8AC3E}">
        <p14:creationId xmlns:p14="http://schemas.microsoft.com/office/powerpoint/2010/main" val="4741699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Title, Sub, Body copy">
    <p:spTree>
      <p:nvGrpSpPr>
        <p:cNvPr id="1" name=""/>
        <p:cNvGrpSpPr/>
        <p:nvPr/>
      </p:nvGrpSpPr>
      <p:grpSpPr>
        <a:xfrm>
          <a:off x="0" y="0"/>
          <a:ext cx="0" cy="0"/>
          <a:chOff x="0" y="0"/>
          <a:chExt cx="0" cy="0"/>
        </a:xfrm>
      </p:grpSpPr>
      <p:sp>
        <p:nvSpPr>
          <p:cNvPr id="5" name="Content Placeholder 2"/>
          <p:cNvSpPr>
            <a:spLocks noGrp="1"/>
          </p:cNvSpPr>
          <p:nvPr>
            <p:ph sz="quarter" idx="15"/>
          </p:nvPr>
        </p:nvSpPr>
        <p:spPr>
          <a:xfrm>
            <a:off x="408000" y="2348880"/>
            <a:ext cx="11376000" cy="3852000"/>
          </a:xfrm>
          <a:prstGeom prst="rect">
            <a:avLst/>
          </a:prstGeom>
          <a:noFill/>
          <a:ln>
            <a:noFill/>
          </a:ln>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2" name="Title Placeholder 1"/>
          <p:cNvSpPr>
            <a:spLocks noGrp="1"/>
          </p:cNvSpPr>
          <p:nvPr>
            <p:ph type="title" hasCustomPrompt="1"/>
          </p:nvPr>
        </p:nvSpPr>
        <p:spPr>
          <a:xfrm>
            <a:off x="408000" y="403200"/>
            <a:ext cx="11376000" cy="864000"/>
          </a:xfrm>
          <a:prstGeom prst="rect">
            <a:avLst/>
          </a:prstGeom>
        </p:spPr>
        <p:txBody>
          <a:bodyPr vert="horz" lIns="91440" tIns="45720" rIns="91440" bIns="45720" rtlCol="0" anchor="ctr">
            <a:normAutofit/>
          </a:bodyPr>
          <a:lstStyle>
            <a:lvl1pPr>
              <a:defRPr sz="2400"/>
            </a:lvl1pPr>
          </a:lstStyle>
          <a:p>
            <a:r>
              <a:rPr lang="en-US" dirty="0"/>
              <a:t>Slide Title, Arial Bold 24pt</a:t>
            </a:r>
            <a:endParaRPr lang="en-GB" dirty="0"/>
          </a:p>
        </p:txBody>
      </p:sp>
      <p:sp>
        <p:nvSpPr>
          <p:cNvPr id="13" name="Text Placeholder 2"/>
          <p:cNvSpPr>
            <a:spLocks noGrp="1"/>
          </p:cNvSpPr>
          <p:nvPr>
            <p:ph type="body" sz="quarter" idx="17" hasCustomPrompt="1"/>
          </p:nvPr>
        </p:nvSpPr>
        <p:spPr>
          <a:xfrm>
            <a:off x="408000" y="1412876"/>
            <a:ext cx="11376000" cy="792163"/>
          </a:xfrm>
          <a:prstGeom prst="rect">
            <a:avLst/>
          </a:prstGeom>
        </p:spPr>
        <p:txBody>
          <a:bodyPr anchor="ctr"/>
          <a:lstStyle>
            <a:lvl1pPr marL="0" indent="0">
              <a:lnSpc>
                <a:spcPct val="100000"/>
              </a:lnSpc>
              <a:buNone/>
              <a:defRPr sz="2200" b="1" baseline="0">
                <a:solidFill>
                  <a:srgbClr val="0099C4"/>
                </a:solidFill>
              </a:defRPr>
            </a:lvl1pPr>
            <a:lvl2pPr marL="342900" indent="0">
              <a:buNone/>
              <a:defRPr/>
            </a:lvl2pPr>
          </a:lstStyle>
          <a:p>
            <a:pPr lvl="0"/>
            <a:r>
              <a:rPr lang="en-GB" sz="2200" dirty="0"/>
              <a:t>Sub-header, Arial Bold 22pt</a:t>
            </a:r>
            <a:endParaRPr lang="en-GB" dirty="0"/>
          </a:p>
        </p:txBody>
      </p:sp>
    </p:spTree>
    <p:extLst>
      <p:ext uri="{BB962C8B-B14F-4D97-AF65-F5344CB8AC3E}">
        <p14:creationId xmlns:p14="http://schemas.microsoft.com/office/powerpoint/2010/main" val="3991863759"/>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slideLayout" Target="../slideLayouts/slideLayout41.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17" Type="http://schemas.openxmlformats.org/officeDocument/2006/relationships/theme" Target="../theme/theme2.xml"/><Relationship Id="rId2" Type="http://schemas.openxmlformats.org/officeDocument/2006/relationships/slideLayout" Target="../slideLayouts/slideLayout30.xml"/><Relationship Id="rId16" Type="http://schemas.openxmlformats.org/officeDocument/2006/relationships/slideLayout" Target="../slideLayouts/slideLayout44.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5" Type="http://schemas.openxmlformats.org/officeDocument/2006/relationships/slideLayout" Target="../slideLayouts/slideLayout4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slideLayout" Target="../slideLayouts/slideLayout42.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47.xml"/><Relationship Id="rId7" Type="http://schemas.openxmlformats.org/officeDocument/2006/relationships/slideLayout" Target="../slideLayouts/slideLayout51.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5" Type="http://schemas.openxmlformats.org/officeDocument/2006/relationships/slideLayout" Target="../slideLayouts/slideLayout49.xml"/><Relationship Id="rId4" Type="http://schemas.openxmlformats.org/officeDocument/2006/relationships/slideLayout" Target="../slideLayouts/slideLayout4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Cranfield University logo"/>
          <p:cNvPicPr>
            <a:picLocks noChangeAspect="1"/>
          </p:cNvPicPr>
          <p:nvPr userDrawn="1"/>
        </p:nvPicPr>
        <p:blipFill>
          <a:blip r:embed="rId30" cstate="print">
            <a:extLst>
              <a:ext uri="{28A0092B-C50C-407E-A947-70E740481C1C}">
                <a14:useLocalDpi xmlns:a14="http://schemas.microsoft.com/office/drawing/2010/main" val="0"/>
              </a:ext>
            </a:extLst>
          </a:blip>
          <a:stretch>
            <a:fillRect/>
          </a:stretch>
        </p:blipFill>
        <p:spPr>
          <a:xfrm>
            <a:off x="360000" y="324000"/>
            <a:ext cx="972000" cy="972000"/>
          </a:xfrm>
          <a:prstGeom prst="rect">
            <a:avLst/>
          </a:prstGeom>
        </p:spPr>
      </p:pic>
      <p:sp>
        <p:nvSpPr>
          <p:cNvPr id="2" name="Title Placeholder 1"/>
          <p:cNvSpPr>
            <a:spLocks noGrp="1"/>
          </p:cNvSpPr>
          <p:nvPr>
            <p:ph type="title"/>
          </p:nvPr>
        </p:nvSpPr>
        <p:spPr>
          <a:xfrm>
            <a:off x="1558800" y="403200"/>
            <a:ext cx="10224000" cy="864000"/>
          </a:xfrm>
          <a:prstGeom prst="rect">
            <a:avLst/>
          </a:prstGeom>
        </p:spPr>
        <p:txBody>
          <a:bodyPr vert="horz" lIns="91440" tIns="45720" rIns="91440" bIns="45720" rtlCol="0" anchor="ctr">
            <a:normAutofit/>
          </a:bodyPr>
          <a:lstStyle/>
          <a:p>
            <a:r>
              <a:rPr lang="en-US" dirty="0"/>
              <a:t>Slide Title, Arial Bold 28pt</a:t>
            </a:r>
            <a:endParaRPr lang="en-GB" dirty="0"/>
          </a:p>
        </p:txBody>
      </p:sp>
      <p:sp>
        <p:nvSpPr>
          <p:cNvPr id="3" name="Text Placeholder 2"/>
          <p:cNvSpPr>
            <a:spLocks noGrp="1"/>
          </p:cNvSpPr>
          <p:nvPr>
            <p:ph type="body" idx="1"/>
          </p:nvPr>
        </p:nvSpPr>
        <p:spPr>
          <a:xfrm>
            <a:off x="406800" y="1411200"/>
            <a:ext cx="11376000" cy="4769867"/>
          </a:xfrm>
          <a:prstGeom prst="rect">
            <a:avLst/>
          </a:prstGeom>
        </p:spPr>
        <p:txBody>
          <a:bodyPr vert="horz" lIns="91440" tIns="45720" rIns="91440" bIns="45720" rtlCol="0">
            <a:normAutofit/>
          </a:body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521201122"/>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60" r:id="rId9"/>
    <p:sldLayoutId id="2147483746" r:id="rId10"/>
    <p:sldLayoutId id="2147483747" r:id="rId11"/>
    <p:sldLayoutId id="2147483748" r:id="rId12"/>
    <p:sldLayoutId id="2147483749" r:id="rId13"/>
    <p:sldLayoutId id="2147483750" r:id="rId14"/>
    <p:sldLayoutId id="2147483751" r:id="rId15"/>
    <p:sldLayoutId id="2147483744" r:id="rId16"/>
    <p:sldLayoutId id="2147483775" r:id="rId17"/>
    <p:sldLayoutId id="2147483777" r:id="rId18"/>
    <p:sldLayoutId id="2147483778" r:id="rId19"/>
    <p:sldLayoutId id="2147483779" r:id="rId20"/>
    <p:sldLayoutId id="2147483780" r:id="rId21"/>
    <p:sldLayoutId id="2147483781" r:id="rId22"/>
    <p:sldLayoutId id="2147483782" r:id="rId23"/>
    <p:sldLayoutId id="2147483784" r:id="rId24"/>
    <p:sldLayoutId id="2147483786" r:id="rId25"/>
    <p:sldLayoutId id="2147483787" r:id="rId26"/>
    <p:sldLayoutId id="2147483788" r:id="rId27"/>
    <p:sldLayoutId id="2147483789" r:id="rId28"/>
  </p:sldLayoutIdLst>
  <p:hf sldNum="0" hdr="0" ftr="0" dt="0"/>
  <p:txStyles>
    <p:titleStyle>
      <a:lvl1pPr algn="l" defTabSz="914400" rtl="0" eaLnBrk="1" latinLnBrk="0" hangingPunct="1">
        <a:lnSpc>
          <a:spcPct val="90000"/>
        </a:lnSpc>
        <a:spcBef>
          <a:spcPct val="0"/>
        </a:spcBef>
        <a:buNone/>
        <a:defRPr sz="2800" b="1" kern="1200" baseline="0">
          <a:solidFill>
            <a:srgbClr val="0C406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06800" y="1411200"/>
            <a:ext cx="11376000" cy="4769867"/>
          </a:xfrm>
          <a:prstGeom prst="rect">
            <a:avLst/>
          </a:prstGeom>
        </p:spPr>
        <p:txBody>
          <a:bodyPr vert="horz" lIns="91440" tIns="45720" rIns="91440" bIns="45720" rtlCol="0">
            <a:normAutofit/>
          </a:body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3" name="Rectangle 12"/>
          <p:cNvSpPr/>
          <p:nvPr userDrawn="1"/>
        </p:nvSpPr>
        <p:spPr>
          <a:xfrm>
            <a:off x="0" y="6309320"/>
            <a:ext cx="12192000" cy="548680"/>
          </a:xfrm>
          <a:prstGeom prst="rect">
            <a:avLst/>
          </a:prstGeom>
          <a:solidFill>
            <a:srgbClr val="0C406D"/>
          </a:solidFill>
          <a:ln w="12700" cap="flat" cmpd="sng" algn="ctr">
            <a:noFill/>
            <a:prstDash val="solid"/>
            <a:miter lim="800000"/>
          </a:ln>
          <a:effectLst/>
        </p:spPr>
        <p:txBody>
          <a:bodyPr rtlCol="0" anchor="ctr"/>
          <a:lstStyle/>
          <a:p>
            <a:pPr algn="ctr"/>
            <a:endParaRPr lang="en-US" kern="0">
              <a:solidFill>
                <a:prstClr val="white"/>
              </a:solidFill>
            </a:endParaRPr>
          </a:p>
        </p:txBody>
      </p:sp>
      <p:sp>
        <p:nvSpPr>
          <p:cNvPr id="14" name="TextBox 13"/>
          <p:cNvSpPr txBox="1"/>
          <p:nvPr userDrawn="1"/>
        </p:nvSpPr>
        <p:spPr>
          <a:xfrm>
            <a:off x="8904312" y="6414383"/>
            <a:ext cx="2880320" cy="338554"/>
          </a:xfrm>
          <a:prstGeom prst="rect">
            <a:avLst/>
          </a:prstGeom>
          <a:noFill/>
        </p:spPr>
        <p:txBody>
          <a:bodyPr wrap="square" rtlCol="0">
            <a:spAutoFit/>
          </a:bodyPr>
          <a:lstStyle/>
          <a:p>
            <a:pPr algn="r"/>
            <a:r>
              <a:rPr lang="en-US" sz="1600" dirty="0">
                <a:solidFill>
                  <a:prstClr val="white"/>
                </a:solidFill>
                <a:latin typeface="Arial" charset="0"/>
                <a:ea typeface="Arial" charset="0"/>
                <a:cs typeface="Arial" charset="0"/>
              </a:rPr>
              <a:t>© </a:t>
            </a:r>
            <a:r>
              <a:rPr lang="en-US" sz="1600" dirty="0" err="1">
                <a:solidFill>
                  <a:prstClr val="white"/>
                </a:solidFill>
                <a:latin typeface="Arial" charset="0"/>
                <a:ea typeface="Arial" charset="0"/>
                <a:cs typeface="Arial" charset="0"/>
              </a:rPr>
              <a:t>Cranfield</a:t>
            </a:r>
            <a:r>
              <a:rPr lang="en-US" sz="1600" dirty="0">
                <a:solidFill>
                  <a:prstClr val="white"/>
                </a:solidFill>
                <a:latin typeface="Arial" charset="0"/>
                <a:ea typeface="Arial" charset="0"/>
                <a:cs typeface="Arial" charset="0"/>
              </a:rPr>
              <a:t> University</a:t>
            </a:r>
          </a:p>
        </p:txBody>
      </p:sp>
      <p:sp>
        <p:nvSpPr>
          <p:cNvPr id="4" name="Title Placeholder 3">
            <a:extLst>
              <a:ext uri="{FF2B5EF4-FFF2-40B4-BE49-F238E27FC236}">
                <a16:creationId xmlns:a16="http://schemas.microsoft.com/office/drawing/2014/main" id="{3DE41B24-B4E8-CD48-9D80-9A1E51667E05}"/>
              </a:ext>
            </a:extLst>
          </p:cNvPr>
          <p:cNvSpPr>
            <a:spLocks noGrp="1"/>
          </p:cNvSpPr>
          <p:nvPr>
            <p:ph type="title"/>
          </p:nvPr>
        </p:nvSpPr>
        <p:spPr>
          <a:xfrm>
            <a:off x="406800" y="365126"/>
            <a:ext cx="11376000" cy="909550"/>
          </a:xfrm>
          <a:prstGeom prst="rect">
            <a:avLst/>
          </a:prstGeom>
        </p:spPr>
        <p:txBody>
          <a:bodyPr vert="horz" lIns="91440" tIns="45720" rIns="91440" bIns="45720" rtlCol="0" anchor="ctr">
            <a:normAutofit/>
          </a:bodyPr>
          <a:lstStyle/>
          <a:p>
            <a:r>
              <a:rPr lang="en-US" dirty="0"/>
              <a:t>Slide Title, Arial Bold 28pt</a:t>
            </a:r>
            <a:endParaRPr lang="en-GB" dirty="0"/>
          </a:p>
        </p:txBody>
      </p:sp>
    </p:spTree>
    <p:extLst>
      <p:ext uri="{BB962C8B-B14F-4D97-AF65-F5344CB8AC3E}">
        <p14:creationId xmlns:p14="http://schemas.microsoft.com/office/powerpoint/2010/main" val="1940673710"/>
      </p:ext>
    </p:extLst>
  </p:cSld>
  <p:clrMap bg1="lt1" tx1="dk1" bg2="lt2" tx2="dk2" accent1="accent1" accent2="accent2" accent3="accent3" accent4="accent4" accent5="accent5" accent6="accent6" hlink="hlink" folHlink="folHlink"/>
  <p:sldLayoutIdLst>
    <p:sldLayoutId id="2147483730" r:id="rId1"/>
    <p:sldLayoutId id="2147483708" r:id="rId2"/>
    <p:sldLayoutId id="2147483729" r:id="rId3"/>
    <p:sldLayoutId id="2147483709" r:id="rId4"/>
    <p:sldLayoutId id="2147483710" r:id="rId5"/>
    <p:sldLayoutId id="2147483712" r:id="rId6"/>
    <p:sldLayoutId id="2147483717" r:id="rId7"/>
    <p:sldLayoutId id="2147483718" r:id="rId8"/>
    <p:sldLayoutId id="2147483714" r:id="rId9"/>
    <p:sldLayoutId id="2147483727" r:id="rId10"/>
    <p:sldLayoutId id="2147483711" r:id="rId11"/>
    <p:sldLayoutId id="2147483759" r:id="rId12"/>
    <p:sldLayoutId id="2147483733" r:id="rId13"/>
    <p:sldLayoutId id="2147483761" r:id="rId14"/>
    <p:sldLayoutId id="2147483768" r:id="rId15"/>
    <p:sldLayoutId id="2147483769" r:id="rId16"/>
  </p:sldLayoutIdLst>
  <p:hf sldNum="0" hdr="0" ftr="0" dt="0"/>
  <p:txStyles>
    <p:titleStyle>
      <a:lvl1pPr algn="l" defTabSz="914400" rtl="0" eaLnBrk="1" latinLnBrk="0" hangingPunct="1">
        <a:lnSpc>
          <a:spcPct val="90000"/>
        </a:lnSpc>
        <a:spcBef>
          <a:spcPct val="0"/>
        </a:spcBef>
        <a:buNone/>
        <a:defRPr sz="2800" b="1" kern="1200" baseline="0">
          <a:solidFill>
            <a:srgbClr val="0C406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90937241"/>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85" r:id="rId7"/>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7"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19.xml"/><Relationship Id="rId6" Type="http://schemas.openxmlformats.org/officeDocument/2006/relationships/oleObject" Target="../embeddings/oleObject2.bin"/><Relationship Id="rId5" Type="http://schemas.openxmlformats.org/officeDocument/2006/relationships/image" Target="../media/image13.jpe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5.xml"/></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5.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e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1.xml"/><Relationship Id="rId5" Type="http://schemas.openxmlformats.org/officeDocument/2006/relationships/image" Target="../media/image23.png"/><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5.xml"/></Relationships>
</file>

<file path=ppt/slides/_rels/slide2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5.xml"/></Relationships>
</file>

<file path=ppt/slides/_rels/slide3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5.xml"/></Relationships>
</file>

<file path=ppt/slides/_rels/slide3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1.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2.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43.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5.xml"/></Relationships>
</file>

<file path=ppt/slides/_rels/slide4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0.xml"/><Relationship Id="rId5" Type="http://schemas.openxmlformats.org/officeDocument/2006/relationships/image" Target="../media/image47.png"/><Relationship Id="rId4" Type="http://schemas.openxmlformats.org/officeDocument/2006/relationships/image" Target="../media/image46.png"/></Relationships>
</file>

<file path=ppt/slides/_rels/slide4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5.xml"/></Relationships>
</file>

<file path=ppt/slides/_rels/slide4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9.xml"/><Relationship Id="rId1" Type="http://schemas.openxmlformats.org/officeDocument/2006/relationships/slideLayout" Target="../slideLayouts/slideLayout19.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5.xml"/></Relationships>
</file>

<file path=ppt/slides/_rels/slide5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5.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4.xml"/><Relationship Id="rId1" Type="http://schemas.openxmlformats.org/officeDocument/2006/relationships/slideLayout" Target="../slideLayouts/slideLayout21.xml"/></Relationships>
</file>

<file path=ppt/slides/_rels/slide6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1.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2.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1.xml"/></Relationships>
</file>

<file path=ppt/slides/_rels/slide63.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1.xml"/></Relationships>
</file>

<file path=ppt/slides/_rels/slide64.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notesSlide" Target="../notesSlides/notesSlide35.xml"/><Relationship Id="rId1" Type="http://schemas.openxmlformats.org/officeDocument/2006/relationships/slideLayout" Target="../slideLayouts/slideLayout21.xml"/></Relationships>
</file>

<file path=ppt/slides/_rels/slide6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6.xml"/><Relationship Id="rId1" Type="http://schemas.openxmlformats.org/officeDocument/2006/relationships/slideLayout" Target="../slideLayouts/slideLayout21.xml"/><Relationship Id="rId4" Type="http://schemas.openxmlformats.org/officeDocument/2006/relationships/image" Target="../media/image59.jpeg"/></Relationships>
</file>

<file path=ppt/slides/_rels/slide6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7.xml"/><Relationship Id="rId1" Type="http://schemas.openxmlformats.org/officeDocument/2006/relationships/slideLayout" Target="../slideLayouts/slideLayout21.xml"/><Relationship Id="rId4" Type="http://schemas.openxmlformats.org/officeDocument/2006/relationships/image" Target="../media/image60.jpg"/></Relationships>
</file>

<file path=ppt/slides/_rels/slide6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8.xml"/><Relationship Id="rId1" Type="http://schemas.openxmlformats.org/officeDocument/2006/relationships/slideLayout" Target="../slideLayouts/slideLayout21.xml"/><Relationship Id="rId4" Type="http://schemas.openxmlformats.org/officeDocument/2006/relationships/image" Target="../media/image61.jpe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5.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r>
              <a:rPr lang="en-GB" dirty="0"/>
              <a:t>Data Capture and Evaluation</a:t>
            </a:r>
            <a:br>
              <a:rPr lang="en-GB" dirty="0"/>
            </a:br>
            <a:br>
              <a:rPr lang="en-GB" dirty="0"/>
            </a:br>
            <a:r>
              <a:rPr lang="en-GB" dirty="0"/>
              <a:t>Capturing an Event and COTEC Range Day</a:t>
            </a:r>
          </a:p>
        </p:txBody>
      </p:sp>
      <p:sp>
        <p:nvSpPr>
          <p:cNvPr id="2" name="Text Placeholder 1">
            <a:extLst>
              <a:ext uri="{FF2B5EF4-FFF2-40B4-BE49-F238E27FC236}">
                <a16:creationId xmlns:a16="http://schemas.microsoft.com/office/drawing/2014/main" id="{6D81093F-BAEB-AD44-AE22-4BB457AE7C42}"/>
              </a:ext>
            </a:extLst>
          </p:cNvPr>
          <p:cNvSpPr>
            <a:spLocks noGrp="1"/>
          </p:cNvSpPr>
          <p:nvPr>
            <p:ph type="body" sz="quarter" idx="11"/>
          </p:nvPr>
        </p:nvSpPr>
        <p:spPr/>
        <p:txBody>
          <a:bodyPr/>
          <a:lstStyle/>
          <a:p>
            <a:r>
              <a:rPr lang="en-US" dirty="0"/>
              <a:t>Samuel Darcy-Page</a:t>
            </a:r>
          </a:p>
          <a:p>
            <a:r>
              <a:rPr lang="en-US" dirty="0"/>
              <a:t>Senior Instrumentation Technician</a:t>
            </a:r>
          </a:p>
        </p:txBody>
      </p:sp>
      <p:sp>
        <p:nvSpPr>
          <p:cNvPr id="3" name="Text Placeholder 2">
            <a:extLst>
              <a:ext uri="{FF2B5EF4-FFF2-40B4-BE49-F238E27FC236}">
                <a16:creationId xmlns:a16="http://schemas.microsoft.com/office/drawing/2014/main" id="{7B1BB6C7-9A09-3C4F-90E8-9571FE6AFF79}"/>
              </a:ext>
            </a:extLst>
          </p:cNvPr>
          <p:cNvSpPr>
            <a:spLocks noGrp="1"/>
          </p:cNvSpPr>
          <p:nvPr>
            <p:ph type="body" sz="quarter" idx="12"/>
          </p:nvPr>
        </p:nvSpPr>
        <p:spPr>
          <a:xfrm>
            <a:off x="5087889" y="5373216"/>
            <a:ext cx="6480000" cy="493795"/>
          </a:xfrm>
        </p:spPr>
        <p:txBody>
          <a:bodyPr/>
          <a:lstStyle/>
          <a:p>
            <a:r>
              <a:rPr lang="en-US" dirty="0"/>
              <a:t>October 2025</a:t>
            </a:r>
            <a:endParaRPr lang="en-GB" dirty="0"/>
          </a:p>
        </p:txBody>
      </p:sp>
    </p:spTree>
    <p:extLst>
      <p:ext uri="{BB962C8B-B14F-4D97-AF65-F5344CB8AC3E}">
        <p14:creationId xmlns:p14="http://schemas.microsoft.com/office/powerpoint/2010/main" val="22679443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0724191-D7EC-2942-BE5C-02C14B64242B}"/>
              </a:ext>
            </a:extLst>
          </p:cNvPr>
          <p:cNvSpPr>
            <a:spLocks noGrp="1"/>
          </p:cNvSpPr>
          <p:nvPr>
            <p:ph type="body" sz="quarter" idx="11"/>
          </p:nvPr>
        </p:nvSpPr>
        <p:spPr>
          <a:xfrm>
            <a:off x="407368" y="1412776"/>
            <a:ext cx="11375432" cy="792088"/>
          </a:xfrm>
        </p:spPr>
        <p:txBody>
          <a:bodyPr/>
          <a:lstStyle/>
          <a:p>
            <a:endParaRPr lang="en-GB" dirty="0"/>
          </a:p>
        </p:txBody>
      </p:sp>
      <p:sp>
        <p:nvSpPr>
          <p:cNvPr id="3" name="Text Placeholder 2">
            <a:extLst>
              <a:ext uri="{FF2B5EF4-FFF2-40B4-BE49-F238E27FC236}">
                <a16:creationId xmlns:a16="http://schemas.microsoft.com/office/drawing/2014/main" id="{1135FD25-132A-4B48-BF1C-CE350F744D63}"/>
              </a:ext>
            </a:extLst>
          </p:cNvPr>
          <p:cNvSpPr>
            <a:spLocks noGrp="1"/>
          </p:cNvSpPr>
          <p:nvPr>
            <p:ph type="body" sz="quarter" idx="14"/>
          </p:nvPr>
        </p:nvSpPr>
        <p:spPr>
          <a:xfrm>
            <a:off x="407368" y="2348881"/>
            <a:ext cx="11375432" cy="3816000"/>
          </a:xfrm>
        </p:spPr>
        <p:txBody>
          <a:bodyPr/>
          <a:lstStyle/>
          <a:p>
            <a:pPr marL="0" indent="0">
              <a:buNone/>
            </a:pPr>
            <a:r>
              <a:rPr lang="en-US" dirty="0"/>
              <a:t>OME Apprentice 2019 – 2024</a:t>
            </a:r>
          </a:p>
          <a:p>
            <a:pPr marL="0" indent="0">
              <a:buNone/>
            </a:pPr>
            <a:endParaRPr lang="en-US" dirty="0"/>
          </a:p>
          <a:p>
            <a:pPr marL="0" indent="0">
              <a:buNone/>
            </a:pPr>
            <a:r>
              <a:rPr lang="en-US" dirty="0"/>
              <a:t>Assistant Trials Conducting Officer Sept 2024 – Oct 2024</a:t>
            </a:r>
          </a:p>
          <a:p>
            <a:pPr marL="0" indent="0">
              <a:buNone/>
            </a:pPr>
            <a:endParaRPr lang="en-US" dirty="0"/>
          </a:p>
          <a:p>
            <a:pPr marL="0" indent="0">
              <a:buNone/>
            </a:pPr>
            <a:r>
              <a:rPr lang="en-US" dirty="0"/>
              <a:t>Senior Instrumentation Oct 2024 - Present</a:t>
            </a:r>
          </a:p>
          <a:p>
            <a:pPr marL="0" indent="0">
              <a:buNone/>
            </a:pPr>
            <a:endParaRPr lang="en-US" dirty="0"/>
          </a:p>
          <a:p>
            <a:pPr marL="0" indent="0">
              <a:buNone/>
            </a:pPr>
            <a:endParaRPr lang="en-US" dirty="0"/>
          </a:p>
        </p:txBody>
      </p:sp>
      <p:sp>
        <p:nvSpPr>
          <p:cNvPr id="5" name="Title 4">
            <a:extLst>
              <a:ext uri="{FF2B5EF4-FFF2-40B4-BE49-F238E27FC236}">
                <a16:creationId xmlns:a16="http://schemas.microsoft.com/office/drawing/2014/main" id="{BB343EB5-0C06-4944-8A65-EB8C3826A02F}"/>
              </a:ext>
            </a:extLst>
          </p:cNvPr>
          <p:cNvSpPr>
            <a:spLocks noGrp="1"/>
          </p:cNvSpPr>
          <p:nvPr>
            <p:ph type="title"/>
          </p:nvPr>
        </p:nvSpPr>
        <p:spPr/>
        <p:txBody>
          <a:bodyPr/>
          <a:lstStyle/>
          <a:p>
            <a:r>
              <a:rPr lang="en-US" dirty="0"/>
              <a:t>Personal Background/Experience</a:t>
            </a:r>
            <a:endParaRPr lang="en-GB" dirty="0"/>
          </a:p>
        </p:txBody>
      </p:sp>
    </p:spTree>
    <p:extLst>
      <p:ext uri="{BB962C8B-B14F-4D97-AF65-F5344CB8AC3E}">
        <p14:creationId xmlns:p14="http://schemas.microsoft.com/office/powerpoint/2010/main" val="2375617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7A03E6C-000A-85ED-10A1-5A530FE9D3F8}"/>
              </a:ext>
            </a:extLst>
          </p:cNvPr>
          <p:cNvSpPr>
            <a:spLocks noGrp="1"/>
          </p:cNvSpPr>
          <p:nvPr>
            <p:ph type="body" sz="quarter" idx="16"/>
          </p:nvPr>
        </p:nvSpPr>
        <p:spPr>
          <a:xfrm>
            <a:off x="407367" y="2348880"/>
            <a:ext cx="5688634" cy="3816001"/>
          </a:xfrm>
        </p:spPr>
        <p:txBody>
          <a:bodyPr/>
          <a:lstStyle/>
          <a:p>
            <a:r>
              <a:rPr lang="en-US" dirty="0"/>
              <a:t>Previously Proof and Evaluation Establishment (P&amp;EE)</a:t>
            </a:r>
          </a:p>
          <a:p>
            <a:r>
              <a:rPr lang="en-US" dirty="0"/>
              <a:t>Vertical Recovery</a:t>
            </a:r>
          </a:p>
          <a:p>
            <a:r>
              <a:rPr lang="en-US" dirty="0"/>
              <a:t>Changed to Cranfield Ordnance Test and Evaluation Centre</a:t>
            </a:r>
          </a:p>
        </p:txBody>
      </p:sp>
      <p:sp>
        <p:nvSpPr>
          <p:cNvPr id="3" name="Text Placeholder 2">
            <a:extLst>
              <a:ext uri="{FF2B5EF4-FFF2-40B4-BE49-F238E27FC236}">
                <a16:creationId xmlns:a16="http://schemas.microsoft.com/office/drawing/2014/main" id="{4336DE3C-766D-FA25-4E33-3A292FA0855C}"/>
              </a:ext>
            </a:extLst>
          </p:cNvPr>
          <p:cNvSpPr>
            <a:spLocks noGrp="1"/>
          </p:cNvSpPr>
          <p:nvPr>
            <p:ph type="body" sz="quarter" idx="17"/>
          </p:nvPr>
        </p:nvSpPr>
        <p:spPr>
          <a:xfrm>
            <a:off x="6240016" y="2348880"/>
            <a:ext cx="5688634" cy="3824677"/>
          </a:xfrm>
        </p:spPr>
        <p:txBody>
          <a:bodyPr/>
          <a:lstStyle/>
          <a:p>
            <a:r>
              <a:rPr lang="en-US" dirty="0"/>
              <a:t>Made up of three main trial sites:</a:t>
            </a:r>
          </a:p>
          <a:p>
            <a:endParaRPr lang="en-US" dirty="0"/>
          </a:p>
          <a:p>
            <a:pPr marL="342900" indent="-342900">
              <a:buFont typeface="Arial" panose="020B0604020202020204" pitchFamily="34" charset="0"/>
              <a:buChar char="•"/>
            </a:pPr>
            <a:r>
              <a:rPr lang="en-US" dirty="0"/>
              <a:t>COTEC Forward Battery</a:t>
            </a:r>
          </a:p>
          <a:p>
            <a:pPr marL="342900" indent="-342900">
              <a:buFont typeface="Arial" panose="020B0604020202020204" pitchFamily="34" charset="0"/>
              <a:buChar char="•"/>
            </a:pPr>
            <a:r>
              <a:rPr lang="en-US" dirty="0"/>
              <a:t>COTEC Rear Battery and High Altitude Test Facility</a:t>
            </a:r>
          </a:p>
          <a:p>
            <a:pPr marL="342900" indent="-342900">
              <a:buFont typeface="Arial" panose="020B0604020202020204" pitchFamily="34" charset="0"/>
              <a:buChar char="•"/>
            </a:pPr>
            <a:r>
              <a:rPr lang="en-US" dirty="0"/>
              <a:t>Flare Test Track</a:t>
            </a:r>
          </a:p>
        </p:txBody>
      </p:sp>
      <p:sp>
        <p:nvSpPr>
          <p:cNvPr id="4" name="Title 3">
            <a:extLst>
              <a:ext uri="{FF2B5EF4-FFF2-40B4-BE49-F238E27FC236}">
                <a16:creationId xmlns:a16="http://schemas.microsoft.com/office/drawing/2014/main" id="{E73F8E7B-DD97-FA27-7813-7D4D37E26E76}"/>
              </a:ext>
            </a:extLst>
          </p:cNvPr>
          <p:cNvSpPr>
            <a:spLocks noGrp="1"/>
          </p:cNvSpPr>
          <p:nvPr>
            <p:ph type="title"/>
          </p:nvPr>
        </p:nvSpPr>
        <p:spPr>
          <a:xfrm>
            <a:off x="1415480" y="365126"/>
            <a:ext cx="10367320" cy="909550"/>
          </a:xfrm>
        </p:spPr>
        <p:txBody>
          <a:bodyPr/>
          <a:lstStyle/>
          <a:p>
            <a:r>
              <a:rPr lang="en-US" dirty="0"/>
              <a:t>What is COTEC?</a:t>
            </a:r>
            <a:endParaRPr lang="en-GB" dirty="0"/>
          </a:p>
        </p:txBody>
      </p:sp>
      <p:pic>
        <p:nvPicPr>
          <p:cNvPr id="5" name="Picture 4" descr="COTEC Crest  new1">
            <a:extLst>
              <a:ext uri="{FF2B5EF4-FFF2-40B4-BE49-F238E27FC236}">
                <a16:creationId xmlns:a16="http://schemas.microsoft.com/office/drawing/2014/main" id="{D9395474-CEBB-0971-1EF3-269AF07D9C69}"/>
              </a:ext>
            </a:extLst>
          </p:cNvPr>
          <p:cNvPicPr>
            <a:picLocks noChangeAspect="1" noChangeArrowheads="1"/>
          </p:cNvPicPr>
          <p:nvPr/>
        </p:nvPicPr>
        <p:blipFill>
          <a:blip r:embed="rId2" cstate="print"/>
          <a:srcRect/>
          <a:stretch>
            <a:fillRect/>
          </a:stretch>
        </p:blipFill>
        <p:spPr bwMode="auto">
          <a:xfrm>
            <a:off x="10411073" y="362785"/>
            <a:ext cx="1366319" cy="2037606"/>
          </a:xfrm>
          <a:prstGeom prst="rect">
            <a:avLst/>
          </a:prstGeom>
          <a:noFill/>
          <a:ln w="9525">
            <a:noFill/>
            <a:miter lim="800000"/>
            <a:headEnd/>
            <a:tailEnd/>
          </a:ln>
        </p:spPr>
      </p:pic>
    </p:spTree>
    <p:extLst>
      <p:ext uri="{BB962C8B-B14F-4D97-AF65-F5344CB8AC3E}">
        <p14:creationId xmlns:p14="http://schemas.microsoft.com/office/powerpoint/2010/main" val="3120738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4.16667E-6 1.11111E-6 L -0.39805 0.25671 " pathEditMode="relative" rAng="0" ptsTypes="AA">
                                      <p:cBhvr>
                                        <p:cTn id="6" dur="2000" fill="hold"/>
                                        <p:tgtEl>
                                          <p:spTgt spid="5"/>
                                        </p:tgtEl>
                                        <p:attrNameLst>
                                          <p:attrName>ppt_x</p:attrName>
                                          <p:attrName>ppt_y</p:attrName>
                                        </p:attrNameLst>
                                      </p:cBhvr>
                                      <p:rCtr x="-19909" y="12824"/>
                                    </p:animMotion>
                                  </p:childTnLst>
                                </p:cTn>
                              </p:par>
                              <p:par>
                                <p:cTn id="7" presetID="6" presetClass="emph" presetSubtype="0" fill="hold" nodeType="withEffect">
                                  <p:stCondLst>
                                    <p:cond delay="0"/>
                                  </p:stCondLst>
                                  <p:childTnLst>
                                    <p:animScale>
                                      <p:cBhvr>
                                        <p:cTn id="8" dur="2000" fill="hold"/>
                                        <p:tgtEl>
                                          <p:spTgt spid="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8" name="Rectangle 3"/>
          <p:cNvSpPr>
            <a:spLocks noGrp="1" noChangeArrowheads="1"/>
          </p:cNvSpPr>
          <p:nvPr>
            <p:ph type="body" sz="quarter" idx="14"/>
          </p:nvPr>
        </p:nvSpPr>
        <p:spPr bwMode="auto">
          <a:prstGeom prst="rect">
            <a:avLst/>
          </a:prstGeom>
          <a:solidFill>
            <a:srgbClr val="FFFFFF"/>
          </a:solidFill>
          <a:ln>
            <a:miter lim="800000"/>
            <a:headEnd/>
            <a:tailEnd/>
          </a:ln>
        </p:spPr>
        <p:txBody>
          <a:bodyPr vert="horz" wrap="square" lIns="91440" tIns="45720" rIns="91440" bIns="45720" numCol="1" rtlCol="0" anchor="t" anchorCtr="0" compatLnSpc="1">
            <a:prstTxWarp prst="textNoShape">
              <a:avLst/>
            </a:prstTxWarp>
            <a:normAutofit/>
          </a:bodyPr>
          <a:lstStyle/>
          <a:p>
            <a:pPr>
              <a:spcBef>
                <a:spcPts val="0"/>
              </a:spcBef>
              <a:spcAft>
                <a:spcPts val="600"/>
              </a:spcAft>
              <a:buClr>
                <a:schemeClr val="folHlink"/>
              </a:buClr>
              <a:buNone/>
            </a:pPr>
            <a:endParaRPr lang="en-GB" sz="2400" dirty="0">
              <a:latin typeface="+mj-lt"/>
            </a:endParaRPr>
          </a:p>
          <a:p>
            <a:pPr>
              <a:spcBef>
                <a:spcPts val="0"/>
              </a:spcBef>
              <a:spcAft>
                <a:spcPts val="600"/>
              </a:spcAft>
              <a:buClr>
                <a:schemeClr val="folHlink"/>
              </a:buClr>
              <a:buNone/>
            </a:pPr>
            <a:r>
              <a:rPr lang="en-GB" sz="2400" dirty="0">
                <a:latin typeface="Arial" panose="020B0604020202020204" pitchFamily="34" charset="0"/>
                <a:cs typeface="Arial" panose="020B0604020202020204" pitchFamily="34" charset="0"/>
              </a:rPr>
              <a:t>Forward Battery</a:t>
            </a:r>
          </a:p>
          <a:p>
            <a:pPr lvl="2">
              <a:spcBef>
                <a:spcPts val="0"/>
              </a:spcBef>
              <a:spcAft>
                <a:spcPts val="600"/>
              </a:spcAft>
            </a:pPr>
            <a:r>
              <a:rPr lang="en-GB" dirty="0">
                <a:latin typeface="Arial" panose="020B0604020202020204" pitchFamily="34" charset="0"/>
                <a:cs typeface="Arial" panose="020B0604020202020204" pitchFamily="34" charset="0"/>
              </a:rPr>
              <a:t>Classification Tests (Un Series 6 and others)</a:t>
            </a:r>
          </a:p>
          <a:p>
            <a:pPr lvl="2">
              <a:spcBef>
                <a:spcPts val="0"/>
              </a:spcBef>
              <a:spcAft>
                <a:spcPts val="600"/>
              </a:spcAft>
            </a:pPr>
            <a:r>
              <a:rPr lang="en-GB" dirty="0">
                <a:latin typeface="Arial" panose="020B0604020202020204" pitchFamily="34" charset="0"/>
                <a:cs typeface="Arial" panose="020B0604020202020204" pitchFamily="34" charset="0"/>
              </a:rPr>
              <a:t>IM Testing</a:t>
            </a:r>
          </a:p>
          <a:p>
            <a:pPr lvl="2">
              <a:spcBef>
                <a:spcPts val="0"/>
              </a:spcBef>
              <a:spcAft>
                <a:spcPts val="600"/>
              </a:spcAft>
            </a:pPr>
            <a:r>
              <a:rPr lang="en-GB" dirty="0">
                <a:latin typeface="Arial" panose="020B0604020202020204" pitchFamily="34" charset="0"/>
                <a:cs typeface="Arial" panose="020B0604020202020204" pitchFamily="34" charset="0"/>
              </a:rPr>
              <a:t>Drop tests</a:t>
            </a:r>
          </a:p>
          <a:p>
            <a:pPr lvl="2">
              <a:spcBef>
                <a:spcPts val="0"/>
              </a:spcBef>
              <a:spcAft>
                <a:spcPts val="600"/>
              </a:spcAft>
            </a:pPr>
            <a:r>
              <a:rPr lang="en-GB" dirty="0">
                <a:latin typeface="Arial" panose="020B0604020202020204" pitchFamily="34" charset="0"/>
                <a:cs typeface="Arial" panose="020B0604020202020204" pitchFamily="34" charset="0"/>
              </a:rPr>
              <a:t>Explosive Ordnance Disposal &amp; Demilitarisation</a:t>
            </a:r>
          </a:p>
          <a:p>
            <a:pPr lvl="2">
              <a:spcBef>
                <a:spcPts val="0"/>
              </a:spcBef>
              <a:spcAft>
                <a:spcPts val="600"/>
              </a:spcAft>
            </a:pPr>
            <a:r>
              <a:rPr lang="en-GB" dirty="0">
                <a:latin typeface="Arial" panose="020B0604020202020204" pitchFamily="34" charset="0"/>
                <a:cs typeface="Arial" panose="020B0604020202020204" pitchFamily="34" charset="0"/>
              </a:rPr>
              <a:t>Ammunition Proofing</a:t>
            </a:r>
          </a:p>
          <a:p>
            <a:pPr lvl="2">
              <a:spcBef>
                <a:spcPts val="0"/>
              </a:spcBef>
              <a:spcAft>
                <a:spcPts val="600"/>
              </a:spcAft>
            </a:pPr>
            <a:r>
              <a:rPr lang="en-GB" dirty="0">
                <a:latin typeface="Arial" panose="020B0604020202020204" pitchFamily="34" charset="0"/>
                <a:cs typeface="Arial" panose="020B0604020202020204" pitchFamily="34" charset="0"/>
              </a:rPr>
              <a:t>Bespoke Explosive Trials</a:t>
            </a:r>
          </a:p>
          <a:p>
            <a:pPr lvl="2">
              <a:spcBef>
                <a:spcPts val="0"/>
              </a:spcBef>
              <a:spcAft>
                <a:spcPts val="600"/>
              </a:spcAft>
            </a:pPr>
            <a:r>
              <a:rPr lang="en-GB" dirty="0">
                <a:latin typeface="Arial" panose="020B0604020202020204" pitchFamily="34" charset="0"/>
                <a:cs typeface="Arial" panose="020B0604020202020204" pitchFamily="34" charset="0"/>
              </a:rPr>
              <a:t>Fragmentation Arenas</a:t>
            </a:r>
          </a:p>
        </p:txBody>
      </p:sp>
      <p:graphicFrame>
        <p:nvGraphicFramePr>
          <p:cNvPr id="1027" name="Object 26"/>
          <p:cNvGraphicFramePr>
            <a:graphicFrameLocks noGrp="1" noChangeAspect="1"/>
          </p:cNvGraphicFramePr>
          <p:nvPr>
            <p:ph sz="quarter" idx="17"/>
            <p:extLst>
              <p:ext uri="{D42A27DB-BD31-4B8C-83A1-F6EECF244321}">
                <p14:modId xmlns:p14="http://schemas.microsoft.com/office/powerpoint/2010/main" val="4011691935"/>
              </p:ext>
            </p:extLst>
          </p:nvPr>
        </p:nvGraphicFramePr>
        <p:xfrm>
          <a:off x="8472339" y="1629092"/>
          <a:ext cx="2122487" cy="1681163"/>
        </p:xfrm>
        <a:graphic>
          <a:graphicData uri="http://schemas.openxmlformats.org/presentationml/2006/ole">
            <mc:AlternateContent xmlns:mc="http://schemas.openxmlformats.org/markup-compatibility/2006">
              <mc:Choice xmlns:v="urn:schemas-microsoft-com:vml" Requires="v">
                <p:oleObj name="Image" r:id="rId3" imgW="7314286" imgH="5792008" progId="PSP5.Image">
                  <p:embed/>
                </p:oleObj>
              </mc:Choice>
              <mc:Fallback>
                <p:oleObj name="Image" r:id="rId3" imgW="7314286" imgH="5792008" progId="PSP5.Image">
                  <p:embed/>
                  <p:pic>
                    <p:nvPicPr>
                      <p:cNvPr id="1027" name="Object 2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72339" y="1629092"/>
                        <a:ext cx="2122487" cy="1681163"/>
                      </a:xfrm>
                      <a:prstGeom prst="rect">
                        <a:avLst/>
                      </a:prstGeom>
                      <a:noFill/>
                      <a:extLst>
                        <a:ext uri="{909E8E84-426E-40dd-AFC4-6F175D3DCCD1}">
                          <a14:hiddenFill xmlns="" xmlns:a14="http://schemas.microsoft.com/office/drawing/2010/main">
                            <a:solidFill>
                              <a:srgbClr val="FFFFFF"/>
                            </a:solidFill>
                          </a14:hiddenFill>
                        </a:ext>
                      </a:extLst>
                    </p:spPr>
                  </p:pic>
                </p:oleObj>
              </mc:Fallback>
            </mc:AlternateContent>
          </a:graphicData>
        </a:graphic>
      </p:graphicFrame>
      <p:sp>
        <p:nvSpPr>
          <p:cNvPr id="2" name="Title 1">
            <a:extLst>
              <a:ext uri="{FF2B5EF4-FFF2-40B4-BE49-F238E27FC236}">
                <a16:creationId xmlns:a16="http://schemas.microsoft.com/office/drawing/2014/main" id="{936B4E89-6CCA-C6CE-4E17-AF0B7B0DD2AF}"/>
              </a:ext>
            </a:extLst>
          </p:cNvPr>
          <p:cNvSpPr>
            <a:spLocks noGrp="1"/>
          </p:cNvSpPr>
          <p:nvPr>
            <p:ph type="title"/>
          </p:nvPr>
        </p:nvSpPr>
        <p:spPr/>
        <p:txBody>
          <a:bodyPr/>
          <a:lstStyle/>
          <a:p>
            <a:r>
              <a:rPr lang="en-GB" dirty="0"/>
              <a:t>Forward Battery (Main Trials Area)</a:t>
            </a:r>
          </a:p>
        </p:txBody>
      </p:sp>
      <p:pic>
        <p:nvPicPr>
          <p:cNvPr id="1029" name="Picture 29" descr="07-025 - Bonfire 1 003"/>
          <p:cNvPicPr>
            <a:picLocks noChangeAspect="1" noChangeArrowheads="1"/>
          </p:cNvPicPr>
          <p:nvPr/>
        </p:nvPicPr>
        <p:blipFill>
          <a:blip r:embed="rId5" cstate="print"/>
          <a:srcRect/>
          <a:stretch>
            <a:fillRect/>
          </a:stretch>
        </p:blipFill>
        <p:spPr bwMode="auto">
          <a:xfrm>
            <a:off x="8759678" y="4415160"/>
            <a:ext cx="2124075" cy="1411288"/>
          </a:xfrm>
          <a:prstGeom prst="rect">
            <a:avLst/>
          </a:prstGeom>
          <a:noFill/>
          <a:ln w="9525">
            <a:noFill/>
            <a:miter lim="800000"/>
            <a:headEnd/>
            <a:tailEnd/>
          </a:ln>
        </p:spPr>
      </p:pic>
      <p:graphicFrame>
        <p:nvGraphicFramePr>
          <p:cNvPr id="1026" name="Object 28"/>
          <p:cNvGraphicFramePr>
            <a:graphicFrameLocks noChangeAspect="1"/>
          </p:cNvGraphicFramePr>
          <p:nvPr>
            <p:extLst>
              <p:ext uri="{D42A27DB-BD31-4B8C-83A1-F6EECF244321}">
                <p14:modId xmlns:p14="http://schemas.microsoft.com/office/powerpoint/2010/main" val="717635700"/>
              </p:ext>
            </p:extLst>
          </p:nvPr>
        </p:nvGraphicFramePr>
        <p:xfrm>
          <a:off x="7680176" y="3068960"/>
          <a:ext cx="2089150" cy="1657351"/>
        </p:xfrm>
        <a:graphic>
          <a:graphicData uri="http://schemas.openxmlformats.org/presentationml/2006/ole">
            <mc:AlternateContent xmlns:mc="http://schemas.openxmlformats.org/markup-compatibility/2006">
              <mc:Choice xmlns:v="urn:schemas-microsoft-com:vml" Requires="v">
                <p:oleObj name="Image" r:id="rId6" imgW="7314286" imgH="5800000" progId="PSP5.Image">
                  <p:embed/>
                </p:oleObj>
              </mc:Choice>
              <mc:Fallback>
                <p:oleObj name="Image" r:id="rId6" imgW="7314286" imgH="5800000" progId="PSP5.Image">
                  <p:embed/>
                  <p:pic>
                    <p:nvPicPr>
                      <p:cNvPr id="1026" name="Object 2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80176" y="3068960"/>
                        <a:ext cx="2089150" cy="1657351"/>
                      </a:xfrm>
                      <a:prstGeom prst="rect">
                        <a:avLst/>
                      </a:prstGeom>
                      <a:noFill/>
                      <a:extLst>
                        <a:ext uri="{909E8E84-426E-40dd-AFC4-6F175D3DCCD1}">
                          <a14:hiddenFill xmlns="" xmlns:a14="http://schemas.microsoft.com/office/drawing/2010/main">
                            <a:solidFill>
                              <a:srgbClr val="FFFFFF"/>
                            </a:solidFill>
                          </a14:hiddenFill>
                        </a:ext>
                      </a:extLst>
                    </p:spPr>
                  </p:pic>
                </p:oleObj>
              </mc:Fallback>
            </mc:AlternateContent>
          </a:graphicData>
        </a:graphic>
      </p:graphicFrame>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2D0BE5-0B69-39F7-BE5C-C61653960D83}"/>
              </a:ext>
            </a:extLst>
          </p:cNvPr>
          <p:cNvSpPr>
            <a:spLocks noGrp="1"/>
          </p:cNvSpPr>
          <p:nvPr>
            <p:ph sz="quarter" idx="17"/>
          </p:nvPr>
        </p:nvSpPr>
        <p:spPr/>
        <p:txBody>
          <a:bodyPr/>
          <a:lstStyle/>
          <a:p>
            <a:pPr marL="269875" indent="-269875" fontAlgn="base">
              <a:spcBef>
                <a:spcPct val="20000"/>
              </a:spcBef>
              <a:spcAft>
                <a:spcPct val="0"/>
              </a:spcAft>
              <a:defRPr/>
            </a:pPr>
            <a:r>
              <a:rPr lang="en-GB" sz="2700" kern="0" dirty="0">
                <a:latin typeface="Arial" panose="020B0604020202020204" pitchFamily="34" charset="0"/>
                <a:cs typeface="Arial" panose="020B0604020202020204" pitchFamily="34" charset="0"/>
              </a:rPr>
              <a:t>Rear Battery</a:t>
            </a:r>
          </a:p>
          <a:p>
            <a:pPr marL="727075" lvl="1" indent="-269875">
              <a:spcBef>
                <a:spcPct val="20000"/>
              </a:spcBef>
              <a:buFontTx/>
              <a:buChar char="•"/>
              <a:defRPr/>
            </a:pPr>
            <a:r>
              <a:rPr lang="en-GB" sz="2400" kern="0" dirty="0">
                <a:solidFill>
                  <a:schemeClr val="bg1">
                    <a:lumMod val="50000"/>
                  </a:schemeClr>
                </a:solidFill>
                <a:latin typeface="Arial" panose="020B0604020202020204" pitchFamily="34" charset="0"/>
                <a:cs typeface="Arial" panose="020B0604020202020204" pitchFamily="34" charset="0"/>
              </a:rPr>
              <a:t>Explosive Qualification</a:t>
            </a:r>
          </a:p>
          <a:p>
            <a:pPr marL="727075" lvl="1" indent="-269875">
              <a:spcBef>
                <a:spcPct val="20000"/>
              </a:spcBef>
              <a:buFontTx/>
              <a:buChar char="•"/>
              <a:defRPr/>
            </a:pPr>
            <a:r>
              <a:rPr lang="en-GB" sz="2400" kern="0" dirty="0">
                <a:solidFill>
                  <a:schemeClr val="bg1">
                    <a:lumMod val="50000"/>
                  </a:schemeClr>
                </a:solidFill>
                <a:latin typeface="Arial" panose="020B0604020202020204" pitchFamily="34" charset="0"/>
                <a:cs typeface="Arial" panose="020B0604020202020204" pitchFamily="34" charset="0"/>
              </a:rPr>
              <a:t>Low velocity Impact gas gun</a:t>
            </a:r>
          </a:p>
          <a:p>
            <a:pPr marL="727075" lvl="1" indent="-269875">
              <a:spcBef>
                <a:spcPct val="20000"/>
              </a:spcBef>
              <a:buFontTx/>
              <a:buChar char="•"/>
              <a:defRPr/>
            </a:pPr>
            <a:r>
              <a:rPr lang="en-GB" sz="2400" kern="0" dirty="0">
                <a:solidFill>
                  <a:schemeClr val="bg1">
                    <a:lumMod val="50000"/>
                  </a:schemeClr>
                </a:solidFill>
                <a:latin typeface="Arial" panose="020B0604020202020204" pitchFamily="34" charset="0"/>
                <a:cs typeface="Arial" panose="020B0604020202020204" pitchFamily="34" charset="0"/>
              </a:rPr>
              <a:t>EMTAP Testing</a:t>
            </a:r>
          </a:p>
          <a:p>
            <a:pPr marL="269875" indent="-269875">
              <a:spcBef>
                <a:spcPct val="20000"/>
              </a:spcBef>
              <a:defRPr/>
            </a:pPr>
            <a:r>
              <a:rPr lang="en-GB" sz="2700" kern="0" dirty="0">
                <a:latin typeface="Arial" panose="020B0604020202020204" pitchFamily="34" charset="0"/>
                <a:cs typeface="Arial" panose="020B0604020202020204" pitchFamily="34" charset="0"/>
              </a:rPr>
              <a:t>High Altitude Test Facility</a:t>
            </a:r>
          </a:p>
          <a:p>
            <a:pPr marL="727075" lvl="1" indent="-269875">
              <a:spcBef>
                <a:spcPct val="20000"/>
              </a:spcBef>
              <a:buFontTx/>
              <a:buChar char="•"/>
              <a:defRPr/>
            </a:pPr>
            <a:r>
              <a:rPr lang="en-GB" sz="2400" kern="0" dirty="0">
                <a:solidFill>
                  <a:schemeClr val="bg1">
                    <a:lumMod val="50000"/>
                  </a:schemeClr>
                </a:solidFill>
                <a:latin typeface="Arial" panose="020B0604020202020204" pitchFamily="34" charset="0"/>
                <a:cs typeface="Arial" panose="020B0604020202020204" pitchFamily="34" charset="0"/>
              </a:rPr>
              <a:t>Proof test of ordnance at high altitude</a:t>
            </a:r>
          </a:p>
          <a:p>
            <a:pPr marL="727075" lvl="1" indent="-269875">
              <a:spcBef>
                <a:spcPct val="20000"/>
              </a:spcBef>
              <a:buFontTx/>
              <a:buChar char="•"/>
              <a:defRPr/>
            </a:pPr>
            <a:r>
              <a:rPr lang="en-GB" sz="2400" kern="0" dirty="0">
                <a:solidFill>
                  <a:schemeClr val="bg1">
                    <a:lumMod val="50000"/>
                  </a:schemeClr>
                </a:solidFill>
                <a:latin typeface="Arial" panose="020B0604020202020204" pitchFamily="34" charset="0"/>
                <a:cs typeface="Arial" panose="020B0604020202020204" pitchFamily="34" charset="0"/>
              </a:rPr>
              <a:t>Parachute flares, rockets &amp; pyrotechnics</a:t>
            </a:r>
          </a:p>
          <a:p>
            <a:pPr marL="727075" lvl="1" indent="-269875">
              <a:spcBef>
                <a:spcPct val="20000"/>
              </a:spcBef>
              <a:buFontTx/>
              <a:buChar char="•"/>
              <a:defRPr/>
            </a:pPr>
            <a:r>
              <a:rPr lang="en-GB" sz="2400" kern="0" dirty="0">
                <a:solidFill>
                  <a:schemeClr val="bg1">
                    <a:lumMod val="50000"/>
                  </a:schemeClr>
                </a:solidFill>
                <a:latin typeface="Arial" panose="020B0604020202020204" pitchFamily="34" charset="0"/>
                <a:cs typeface="Arial" panose="020B0604020202020204" pitchFamily="34" charset="0"/>
              </a:rPr>
              <a:t>Rapid decompression</a:t>
            </a:r>
          </a:p>
          <a:p>
            <a:pPr marL="269875" indent="-269875">
              <a:spcBef>
                <a:spcPct val="20000"/>
              </a:spcBef>
              <a:defRPr/>
            </a:pPr>
            <a:r>
              <a:rPr lang="en-GB" sz="2700" kern="0" dirty="0">
                <a:latin typeface="Arial" panose="020B0604020202020204" pitchFamily="34" charset="0"/>
                <a:cs typeface="Arial" panose="020B0604020202020204" pitchFamily="34" charset="0"/>
              </a:rPr>
              <a:t>Explosive Atmosphere Test Facility</a:t>
            </a:r>
          </a:p>
          <a:p>
            <a:pPr marL="727075" lvl="1" indent="-269875">
              <a:spcBef>
                <a:spcPct val="20000"/>
              </a:spcBef>
              <a:buFontTx/>
              <a:buChar char="•"/>
              <a:defRPr/>
            </a:pPr>
            <a:r>
              <a:rPr lang="en-GB" sz="2400" kern="0" dirty="0">
                <a:solidFill>
                  <a:schemeClr val="bg1">
                    <a:lumMod val="50000"/>
                  </a:schemeClr>
                </a:solidFill>
                <a:latin typeface="Arial" panose="020B0604020202020204" pitchFamily="34" charset="0"/>
                <a:cs typeface="Arial" panose="020B0604020202020204" pitchFamily="34" charset="0"/>
              </a:rPr>
              <a:t>Pressure &amp; temperature controlled</a:t>
            </a:r>
          </a:p>
          <a:p>
            <a:endParaRPr lang="en-GB" dirty="0"/>
          </a:p>
        </p:txBody>
      </p:sp>
      <p:sp>
        <p:nvSpPr>
          <p:cNvPr id="2" name="Title 1">
            <a:extLst>
              <a:ext uri="{FF2B5EF4-FFF2-40B4-BE49-F238E27FC236}">
                <a16:creationId xmlns:a16="http://schemas.microsoft.com/office/drawing/2014/main" id="{C313AD40-0908-5DFC-7C83-028D59310E8D}"/>
              </a:ext>
            </a:extLst>
          </p:cNvPr>
          <p:cNvSpPr>
            <a:spLocks noGrp="1"/>
          </p:cNvSpPr>
          <p:nvPr>
            <p:ph type="title"/>
          </p:nvPr>
        </p:nvSpPr>
        <p:spPr/>
        <p:txBody>
          <a:bodyPr/>
          <a:lstStyle/>
          <a:p>
            <a:r>
              <a:rPr lang="en-GB" dirty="0"/>
              <a:t>Rear Battery and High-Altitude Test Facility</a:t>
            </a:r>
          </a:p>
        </p:txBody>
      </p:sp>
      <p:pic>
        <p:nvPicPr>
          <p:cNvPr id="4" name="Picture 10" descr="IMG_0818">
            <a:extLst>
              <a:ext uri="{FF2B5EF4-FFF2-40B4-BE49-F238E27FC236}">
                <a16:creationId xmlns:a16="http://schemas.microsoft.com/office/drawing/2014/main" id="{50B2EBCB-F981-C4D4-2C1A-6AEE32F66A40}"/>
              </a:ext>
            </a:extLst>
          </p:cNvPr>
          <p:cNvPicPr>
            <a:picLocks noChangeAspect="1" noChangeArrowheads="1"/>
          </p:cNvPicPr>
          <p:nvPr/>
        </p:nvPicPr>
        <p:blipFill>
          <a:blip r:embed="rId3" cstate="print"/>
          <a:srcRect/>
          <a:stretch>
            <a:fillRect/>
          </a:stretch>
        </p:blipFill>
        <p:spPr bwMode="auto">
          <a:xfrm>
            <a:off x="7010093" y="1988840"/>
            <a:ext cx="4799967" cy="3600400"/>
          </a:xfrm>
          <a:prstGeom prst="rect">
            <a:avLst/>
          </a:prstGeom>
          <a:noFill/>
          <a:ln w="76200">
            <a:solidFill>
              <a:schemeClr val="bg1"/>
            </a:solid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79B31DE-8A86-3C8A-D111-52B43D7D961A}"/>
              </a:ext>
            </a:extLst>
          </p:cNvPr>
          <p:cNvSpPr>
            <a:spLocks noGrp="1"/>
          </p:cNvSpPr>
          <p:nvPr>
            <p:ph type="body" sz="quarter" idx="14"/>
          </p:nvPr>
        </p:nvSpPr>
        <p:spPr>
          <a:xfrm>
            <a:off x="378023" y="1412775"/>
            <a:ext cx="6696744" cy="4752105"/>
          </a:xfrm>
        </p:spPr>
        <p:txBody>
          <a:bodyPr/>
          <a:lstStyle/>
          <a:p>
            <a:endParaRPr lang="en-GB" dirty="0"/>
          </a:p>
          <a:p>
            <a:pPr marL="482600" indent="-285750">
              <a:lnSpc>
                <a:spcPct val="90000"/>
              </a:lnSpc>
              <a:spcBef>
                <a:spcPct val="20000"/>
              </a:spcBef>
            </a:pPr>
            <a:endParaRPr lang="en-GB" sz="2400" dirty="0"/>
          </a:p>
          <a:p>
            <a:pPr marL="482600" indent="-285750">
              <a:lnSpc>
                <a:spcPct val="90000"/>
              </a:lnSpc>
              <a:spcBef>
                <a:spcPct val="20000"/>
              </a:spcBef>
            </a:pPr>
            <a:r>
              <a:rPr lang="en-GB" sz="2400" dirty="0"/>
              <a:t>Flare Test Track</a:t>
            </a:r>
          </a:p>
          <a:p>
            <a:pPr marL="776288" lvl="1">
              <a:lnSpc>
                <a:spcPct val="90000"/>
              </a:lnSpc>
              <a:spcBef>
                <a:spcPct val="20000"/>
              </a:spcBef>
              <a:buFontTx/>
              <a:buChar char="•"/>
            </a:pPr>
            <a:endParaRPr lang="en-GB" dirty="0"/>
          </a:p>
          <a:p>
            <a:pPr marL="433388">
              <a:lnSpc>
                <a:spcPct val="90000"/>
              </a:lnSpc>
              <a:spcBef>
                <a:spcPct val="20000"/>
              </a:spcBef>
              <a:buFontTx/>
              <a:buChar char="•"/>
            </a:pPr>
            <a:r>
              <a:rPr lang="en-GB" dirty="0"/>
              <a:t>IR decoy flares fired from a tube-mounted shuttle</a:t>
            </a:r>
          </a:p>
          <a:p>
            <a:pPr marL="433388">
              <a:lnSpc>
                <a:spcPct val="90000"/>
              </a:lnSpc>
              <a:spcBef>
                <a:spcPct val="20000"/>
              </a:spcBef>
              <a:buFontTx/>
              <a:buChar char="•"/>
            </a:pPr>
            <a:r>
              <a:rPr lang="en-GB" sz="2000" dirty="0"/>
              <a:t>Operates on compressed air at up to 10 bar</a:t>
            </a:r>
          </a:p>
          <a:p>
            <a:pPr marL="433388">
              <a:lnSpc>
                <a:spcPct val="90000"/>
              </a:lnSpc>
              <a:spcBef>
                <a:spcPct val="20000"/>
              </a:spcBef>
              <a:buFontTx/>
              <a:buChar char="•"/>
            </a:pPr>
            <a:r>
              <a:rPr lang="en-GB" dirty="0"/>
              <a:t>Shuttle fired at up to 250 metres per second (Mach 0.75)</a:t>
            </a:r>
          </a:p>
          <a:p>
            <a:pPr marL="433388">
              <a:lnSpc>
                <a:spcPct val="90000"/>
              </a:lnSpc>
              <a:spcBef>
                <a:spcPct val="20000"/>
              </a:spcBef>
              <a:buFontTx/>
              <a:buChar char="•"/>
            </a:pPr>
            <a:r>
              <a:rPr lang="en-GB" dirty="0"/>
              <a:t>Shuttle accelerates at up to 45g in 50 metres</a:t>
            </a:r>
          </a:p>
          <a:p>
            <a:pPr marL="433388">
              <a:lnSpc>
                <a:spcPct val="90000"/>
              </a:lnSpc>
              <a:spcBef>
                <a:spcPct val="20000"/>
              </a:spcBef>
              <a:buFontTx/>
              <a:buChar char="•"/>
            </a:pPr>
            <a:endParaRPr lang="en-GB" dirty="0"/>
          </a:p>
        </p:txBody>
      </p:sp>
      <p:sp>
        <p:nvSpPr>
          <p:cNvPr id="2" name="Title 1">
            <a:extLst>
              <a:ext uri="{FF2B5EF4-FFF2-40B4-BE49-F238E27FC236}">
                <a16:creationId xmlns:a16="http://schemas.microsoft.com/office/drawing/2014/main" id="{FEBB2D3B-DA48-3848-1B1C-5B2781723F92}"/>
              </a:ext>
            </a:extLst>
          </p:cNvPr>
          <p:cNvSpPr>
            <a:spLocks noGrp="1"/>
          </p:cNvSpPr>
          <p:nvPr>
            <p:ph type="title"/>
          </p:nvPr>
        </p:nvSpPr>
        <p:spPr/>
        <p:txBody>
          <a:bodyPr/>
          <a:lstStyle/>
          <a:p>
            <a:r>
              <a:rPr lang="en-GB" dirty="0"/>
              <a:t>Flare Test Track</a:t>
            </a:r>
          </a:p>
        </p:txBody>
      </p:sp>
      <p:pic>
        <p:nvPicPr>
          <p:cNvPr id="5" name="Picture 2" descr="Aerialflare">
            <a:extLst>
              <a:ext uri="{FF2B5EF4-FFF2-40B4-BE49-F238E27FC236}">
                <a16:creationId xmlns:a16="http://schemas.microsoft.com/office/drawing/2014/main" id="{39C6FB5F-88DB-3B6A-66BC-BF252E25A6A7}"/>
              </a:ext>
            </a:extLst>
          </p:cNvPr>
          <p:cNvPicPr>
            <a:picLocks noGrp="1" noChangeAspect="1" noChangeArrowheads="1"/>
          </p:cNvPicPr>
          <p:nvPr>
            <p:ph sz="quarter" idx="17"/>
          </p:nvPr>
        </p:nvPicPr>
        <p:blipFill>
          <a:blip r:embed="rId3" cstate="print"/>
          <a:stretch>
            <a:fillRect/>
          </a:stretch>
        </p:blipFill>
        <p:spPr bwMode="auto">
          <a:xfrm>
            <a:off x="7818394" y="1525429"/>
            <a:ext cx="3395749" cy="4526280"/>
          </a:xfrm>
          <a:prstGeom prst="rect">
            <a:avLst/>
          </a:prstGeom>
          <a:noFill/>
          <a:ln>
            <a:miter lim="800000"/>
            <a:headEnd/>
            <a:tailEnd/>
          </a:ln>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5AE711D-78C3-1E0D-24AC-487DBFDAF1C4}"/>
              </a:ext>
            </a:extLst>
          </p:cNvPr>
          <p:cNvSpPr>
            <a:spLocks noGrp="1"/>
          </p:cNvSpPr>
          <p:nvPr>
            <p:ph sz="quarter" idx="17"/>
          </p:nvPr>
        </p:nvSpPr>
        <p:spPr/>
        <p:txBody>
          <a:bodyPr/>
          <a:lstStyle/>
          <a:p>
            <a:pPr>
              <a:spcAft>
                <a:spcPts val="600"/>
              </a:spcAft>
            </a:pPr>
            <a:endParaRPr lang="en-GB" sz="2000" dirty="0"/>
          </a:p>
          <a:p>
            <a:pPr>
              <a:spcAft>
                <a:spcPts val="600"/>
              </a:spcAft>
            </a:pPr>
            <a:r>
              <a:rPr lang="en-GB" sz="2000" dirty="0"/>
              <a:t>Shot Position Indicators</a:t>
            </a:r>
          </a:p>
          <a:p>
            <a:pPr marL="265113" indent="-265113">
              <a:spcAft>
                <a:spcPts val="600"/>
              </a:spcAft>
              <a:buFont typeface="Arial" pitchFamily="34" charset="0"/>
              <a:buChar char="•"/>
            </a:pPr>
            <a:r>
              <a:rPr lang="en-GB" sz="2000" dirty="0"/>
              <a:t>Doppler Radar (for muzzle and projectile velocity)</a:t>
            </a:r>
          </a:p>
          <a:p>
            <a:pPr marL="265113" indent="-265113">
              <a:spcAft>
                <a:spcPts val="600"/>
              </a:spcAft>
              <a:buFont typeface="Arial" pitchFamily="34" charset="0"/>
              <a:buChar char="•"/>
            </a:pPr>
            <a:r>
              <a:rPr lang="en-GB" sz="2000" dirty="0"/>
              <a:t>Flash X-ray</a:t>
            </a:r>
          </a:p>
          <a:p>
            <a:pPr marL="265113" indent="-265113">
              <a:spcAft>
                <a:spcPts val="600"/>
              </a:spcAft>
              <a:buFont typeface="Arial" pitchFamily="34" charset="0"/>
              <a:buChar char="•"/>
            </a:pPr>
            <a:r>
              <a:rPr lang="en-GB" sz="2000" dirty="0"/>
              <a:t>Fragment Velocity (foil gauges)</a:t>
            </a:r>
          </a:p>
          <a:p>
            <a:pPr marL="265113" indent="-265113">
              <a:spcAft>
                <a:spcPts val="600"/>
              </a:spcAft>
              <a:buFont typeface="Arial" pitchFamily="34" charset="0"/>
              <a:buChar char="•"/>
            </a:pPr>
            <a:r>
              <a:rPr lang="en-GB" sz="2000" dirty="0"/>
              <a:t>Blast Overpressure gauges</a:t>
            </a:r>
          </a:p>
          <a:p>
            <a:pPr marL="265113" indent="-265113">
              <a:spcAft>
                <a:spcPts val="600"/>
              </a:spcAft>
              <a:buFont typeface="Arial" pitchFamily="34" charset="0"/>
              <a:buChar char="•"/>
            </a:pPr>
            <a:r>
              <a:rPr lang="en-GB" sz="2000" dirty="0"/>
              <a:t>Accelerometers</a:t>
            </a:r>
          </a:p>
          <a:p>
            <a:pPr marL="265113" indent="-265113">
              <a:spcAft>
                <a:spcPts val="600"/>
              </a:spcAft>
              <a:buFont typeface="Arial" pitchFamily="34" charset="0"/>
              <a:buChar char="•"/>
            </a:pPr>
            <a:r>
              <a:rPr lang="en-GB" sz="2000" dirty="0"/>
              <a:t>Video &amp; High Speed video</a:t>
            </a:r>
          </a:p>
          <a:p>
            <a:pPr marL="265113" indent="-265113">
              <a:spcAft>
                <a:spcPts val="600"/>
              </a:spcAft>
              <a:buFont typeface="Arial" pitchFamily="34" charset="0"/>
              <a:buChar char="•"/>
            </a:pPr>
            <a:r>
              <a:rPr lang="en-GB" sz="2000" dirty="0"/>
              <a:t>Still Photographs</a:t>
            </a:r>
          </a:p>
          <a:p>
            <a:pPr marL="265113" indent="-265113">
              <a:spcAft>
                <a:spcPts val="600"/>
              </a:spcAft>
              <a:buFont typeface="Arial" pitchFamily="34" charset="0"/>
              <a:buChar char="•"/>
            </a:pPr>
            <a:r>
              <a:rPr lang="en-GB" sz="2000" dirty="0"/>
              <a:t>Witness screens</a:t>
            </a:r>
          </a:p>
          <a:p>
            <a:endParaRPr lang="en-GB" dirty="0"/>
          </a:p>
        </p:txBody>
      </p:sp>
      <p:sp>
        <p:nvSpPr>
          <p:cNvPr id="2" name="Title 1">
            <a:extLst>
              <a:ext uri="{FF2B5EF4-FFF2-40B4-BE49-F238E27FC236}">
                <a16:creationId xmlns:a16="http://schemas.microsoft.com/office/drawing/2014/main" id="{191100AA-D7BD-9DAC-91B5-DA12B3DD2FE0}"/>
              </a:ext>
            </a:extLst>
          </p:cNvPr>
          <p:cNvSpPr>
            <a:spLocks noGrp="1"/>
          </p:cNvSpPr>
          <p:nvPr>
            <p:ph type="title"/>
          </p:nvPr>
        </p:nvSpPr>
        <p:spPr/>
        <p:txBody>
          <a:bodyPr/>
          <a:lstStyle/>
          <a:p>
            <a:r>
              <a:rPr lang="en-GB" dirty="0"/>
              <a:t>Instrumentation Employed by COTEC</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What are we looking at?</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3962642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1"/>
          </p:nvPr>
        </p:nvSpPr>
        <p:spPr/>
        <p:txBody>
          <a:bodyPr/>
          <a:lstStyle/>
          <a:p>
            <a:r>
              <a:rPr lang="en-US" dirty="0"/>
              <a:t>What are they and what can we measure?</a:t>
            </a:r>
            <a:endParaRPr lang="en-GB" dirty="0"/>
          </a:p>
        </p:txBody>
      </p:sp>
      <p:sp>
        <p:nvSpPr>
          <p:cNvPr id="6" name="Text Placeholder 5"/>
          <p:cNvSpPr>
            <a:spLocks noGrp="1"/>
          </p:cNvSpPr>
          <p:nvPr>
            <p:ph type="body" sz="quarter" idx="14"/>
          </p:nvPr>
        </p:nvSpPr>
        <p:spPr/>
        <p:txBody>
          <a:bodyPr>
            <a:normAutofit lnSpcReduction="10000"/>
          </a:bodyPr>
          <a:lstStyle/>
          <a:p>
            <a:r>
              <a:rPr lang="en-US" dirty="0"/>
              <a:t>Defined in ITOP 4-2-813</a:t>
            </a:r>
          </a:p>
          <a:p>
            <a:r>
              <a:rPr lang="en-US" dirty="0"/>
              <a:t>Conducted to assess lethality and fragmentation patterns</a:t>
            </a:r>
          </a:p>
          <a:p>
            <a:r>
              <a:rPr lang="en-US" dirty="0"/>
              <a:t>Data may be required to be gathered on the following effects:</a:t>
            </a:r>
          </a:p>
          <a:p>
            <a:pPr lvl="1"/>
            <a:r>
              <a:rPr lang="en-US" dirty="0"/>
              <a:t>Pressure</a:t>
            </a:r>
          </a:p>
          <a:p>
            <a:pPr lvl="1"/>
            <a:r>
              <a:rPr lang="en-US" dirty="0"/>
              <a:t>Fragment velocity</a:t>
            </a:r>
          </a:p>
          <a:p>
            <a:pPr lvl="1"/>
            <a:r>
              <a:rPr lang="en-US" dirty="0"/>
              <a:t>Fragment shape factor</a:t>
            </a:r>
          </a:p>
          <a:p>
            <a:pPr lvl="1"/>
            <a:r>
              <a:rPr lang="en-US" dirty="0"/>
              <a:t>Impact energy</a:t>
            </a:r>
          </a:p>
          <a:p>
            <a:pPr lvl="1"/>
            <a:r>
              <a:rPr lang="en-US" dirty="0"/>
              <a:t>Spatial distribution of fragments</a:t>
            </a:r>
          </a:p>
          <a:p>
            <a:pPr lvl="1"/>
            <a:r>
              <a:rPr lang="en-US" dirty="0"/>
              <a:t>Spatial survey of the arena and any instrumentation</a:t>
            </a:r>
          </a:p>
          <a:p>
            <a:endParaRPr lang="en-US" dirty="0"/>
          </a:p>
          <a:p>
            <a:endParaRPr lang="en-GB" dirty="0"/>
          </a:p>
        </p:txBody>
      </p:sp>
      <p:pic>
        <p:nvPicPr>
          <p:cNvPr id="10" name="Content Placeholder 9"/>
          <p:cNvPicPr>
            <a:picLocks noGrp="1" noChangeAspect="1"/>
          </p:cNvPicPr>
          <p:nvPr>
            <p:ph sz="quarter" idx="17"/>
          </p:nvPr>
        </p:nvPicPr>
        <p:blipFill rotWithShape="1">
          <a:blip r:embed="rId2" cstate="print">
            <a:extLst>
              <a:ext uri="{28A0092B-C50C-407E-A947-70E740481C1C}">
                <a14:useLocalDpi xmlns:a14="http://schemas.microsoft.com/office/drawing/2010/main" val="0"/>
              </a:ext>
            </a:extLst>
          </a:blip>
          <a:srcRect l="12693" r="11100"/>
          <a:stretch/>
        </p:blipFill>
        <p:spPr>
          <a:xfrm>
            <a:off x="7713889" y="1808820"/>
            <a:ext cx="4068911" cy="3003327"/>
          </a:xfrm>
        </p:spPr>
      </p:pic>
      <p:sp>
        <p:nvSpPr>
          <p:cNvPr id="3" name="Title 2">
            <a:extLst>
              <a:ext uri="{FF2B5EF4-FFF2-40B4-BE49-F238E27FC236}">
                <a16:creationId xmlns:a16="http://schemas.microsoft.com/office/drawing/2014/main" id="{1DE851D1-FF09-8C41-9D4C-F65CF08F24EC}"/>
              </a:ext>
            </a:extLst>
          </p:cNvPr>
          <p:cNvSpPr>
            <a:spLocks noGrp="1"/>
          </p:cNvSpPr>
          <p:nvPr>
            <p:ph type="title"/>
          </p:nvPr>
        </p:nvSpPr>
        <p:spPr/>
        <p:txBody>
          <a:bodyPr/>
          <a:lstStyle/>
          <a:p>
            <a:r>
              <a:rPr lang="en-US" dirty="0"/>
              <a:t>Arena Trials</a:t>
            </a:r>
            <a:endParaRPr lang="en-GB" dirty="0"/>
          </a:p>
        </p:txBody>
      </p:sp>
    </p:spTree>
    <p:extLst>
      <p:ext uri="{BB962C8B-B14F-4D97-AF65-F5344CB8AC3E}">
        <p14:creationId xmlns:p14="http://schemas.microsoft.com/office/powerpoint/2010/main" val="1479887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Pressure Measurement</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3793604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CA0950E-4439-4E15-0C28-FF2DEB0F5472}"/>
              </a:ext>
            </a:extLst>
          </p:cNvPr>
          <p:cNvSpPr>
            <a:spLocks noGrp="1"/>
          </p:cNvSpPr>
          <p:nvPr>
            <p:ph type="body" sz="quarter" idx="11"/>
          </p:nvPr>
        </p:nvSpPr>
        <p:spPr/>
        <p:txBody>
          <a:bodyPr/>
          <a:lstStyle/>
          <a:p>
            <a:r>
              <a:rPr lang="en-GB" dirty="0"/>
              <a:t>What is it?</a:t>
            </a:r>
          </a:p>
        </p:txBody>
      </p:sp>
      <p:sp>
        <p:nvSpPr>
          <p:cNvPr id="7" name="Text Placeholder 6">
            <a:extLst>
              <a:ext uri="{FF2B5EF4-FFF2-40B4-BE49-F238E27FC236}">
                <a16:creationId xmlns:a16="http://schemas.microsoft.com/office/drawing/2014/main" id="{3F86CBAE-1ACD-1B5A-5BC7-ECAAA4EF4D65}"/>
              </a:ext>
            </a:extLst>
          </p:cNvPr>
          <p:cNvSpPr>
            <a:spLocks noGrp="1"/>
          </p:cNvSpPr>
          <p:nvPr>
            <p:ph type="body" sz="quarter" idx="14"/>
          </p:nvPr>
        </p:nvSpPr>
        <p:spPr>
          <a:xfrm>
            <a:off x="407368" y="2348881"/>
            <a:ext cx="5688632" cy="3816000"/>
          </a:xfrm>
        </p:spPr>
        <p:txBody>
          <a:bodyPr/>
          <a:lstStyle/>
          <a:p>
            <a:endParaRPr lang="en-GB" dirty="0"/>
          </a:p>
          <a:p>
            <a:r>
              <a:rPr lang="en-GB" dirty="0"/>
              <a:t>What is a pressure wave?</a:t>
            </a:r>
          </a:p>
          <a:p>
            <a:endParaRPr lang="en-GB" dirty="0"/>
          </a:p>
          <a:p>
            <a:r>
              <a:rPr lang="en-GB" dirty="0"/>
              <a:t>‘High density of molecules resulting from a sudden, rapid release of energy’</a:t>
            </a:r>
          </a:p>
          <a:p>
            <a:endParaRPr lang="en-GB" dirty="0"/>
          </a:p>
          <a:p>
            <a:r>
              <a:rPr lang="en-GB" dirty="0"/>
              <a:t>We may want to ‘look’ at this pressure wave which can be achieved in many ways</a:t>
            </a:r>
          </a:p>
          <a:p>
            <a:endParaRPr lang="en-GB" dirty="0"/>
          </a:p>
          <a:p>
            <a:endParaRPr lang="en-GB" dirty="0"/>
          </a:p>
        </p:txBody>
      </p:sp>
      <p:pic>
        <p:nvPicPr>
          <p:cNvPr id="4" name="Content Placeholder 3" descr="A fireball explosion in a field&#10;&#10;Description automatically generated">
            <a:extLst>
              <a:ext uri="{FF2B5EF4-FFF2-40B4-BE49-F238E27FC236}">
                <a16:creationId xmlns:a16="http://schemas.microsoft.com/office/drawing/2014/main" id="{C76A6BED-3161-9B34-E248-82FDBD7107A5}"/>
              </a:ext>
            </a:extLst>
          </p:cNvPr>
          <p:cNvPicPr>
            <a:picLocks noGrp="1" noChangeAspect="1"/>
          </p:cNvPicPr>
          <p:nvPr>
            <p:ph sz="quarter" idx="17"/>
          </p:nvPr>
        </p:nvPicPr>
        <p:blipFill>
          <a:blip r:embed="rId2" cstate="print">
            <a:extLst>
              <a:ext uri="{28A0092B-C50C-407E-A947-70E740481C1C}">
                <a14:useLocalDpi xmlns:a14="http://schemas.microsoft.com/office/drawing/2010/main" val="0"/>
              </a:ext>
            </a:extLst>
          </a:blip>
          <a:stretch>
            <a:fillRect/>
          </a:stretch>
        </p:blipFill>
        <p:spPr>
          <a:xfrm>
            <a:off x="6312024" y="1808820"/>
            <a:ext cx="5184580" cy="3240360"/>
          </a:xfrm>
        </p:spPr>
      </p:pic>
      <p:sp>
        <p:nvSpPr>
          <p:cNvPr id="3" name="Title 2">
            <a:extLst>
              <a:ext uri="{FF2B5EF4-FFF2-40B4-BE49-F238E27FC236}">
                <a16:creationId xmlns:a16="http://schemas.microsoft.com/office/drawing/2014/main" id="{0C3CE528-A455-C147-88E4-4DF23C1BEAC8}"/>
              </a:ext>
            </a:extLst>
          </p:cNvPr>
          <p:cNvSpPr>
            <a:spLocks noGrp="1"/>
          </p:cNvSpPr>
          <p:nvPr>
            <p:ph type="title"/>
          </p:nvPr>
        </p:nvSpPr>
        <p:spPr/>
        <p:txBody>
          <a:bodyPr anchor="ctr">
            <a:normAutofit/>
          </a:bodyPr>
          <a:lstStyle/>
          <a:p>
            <a:r>
              <a:rPr lang="en-US" dirty="0"/>
              <a:t>Pressure Measurement</a:t>
            </a:r>
            <a:endParaRPr lang="en-GB" dirty="0"/>
          </a:p>
        </p:txBody>
      </p:sp>
    </p:spTree>
    <p:extLst>
      <p:ext uri="{BB962C8B-B14F-4D97-AF65-F5344CB8AC3E}">
        <p14:creationId xmlns:p14="http://schemas.microsoft.com/office/powerpoint/2010/main" val="3410970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CA0950E-4439-4E15-0C28-FF2DEB0F5472}"/>
              </a:ext>
            </a:extLst>
          </p:cNvPr>
          <p:cNvSpPr>
            <a:spLocks noGrp="1"/>
          </p:cNvSpPr>
          <p:nvPr>
            <p:ph type="body" sz="quarter" idx="11"/>
          </p:nvPr>
        </p:nvSpPr>
        <p:spPr/>
        <p:txBody>
          <a:bodyPr/>
          <a:lstStyle/>
          <a:p>
            <a:r>
              <a:rPr lang="en-GB" dirty="0"/>
              <a:t>What methods can we use?</a:t>
            </a:r>
          </a:p>
        </p:txBody>
      </p:sp>
      <p:sp>
        <p:nvSpPr>
          <p:cNvPr id="7" name="Text Placeholder 6">
            <a:extLst>
              <a:ext uri="{FF2B5EF4-FFF2-40B4-BE49-F238E27FC236}">
                <a16:creationId xmlns:a16="http://schemas.microsoft.com/office/drawing/2014/main" id="{3F86CBAE-1ACD-1B5A-5BC7-ECAAA4EF4D65}"/>
              </a:ext>
            </a:extLst>
          </p:cNvPr>
          <p:cNvSpPr>
            <a:spLocks noGrp="1"/>
          </p:cNvSpPr>
          <p:nvPr>
            <p:ph type="body" sz="quarter" idx="14"/>
          </p:nvPr>
        </p:nvSpPr>
        <p:spPr/>
        <p:txBody>
          <a:bodyPr/>
          <a:lstStyle/>
          <a:p>
            <a:pPr marL="0" indent="0">
              <a:buNone/>
            </a:pPr>
            <a:r>
              <a:rPr lang="en-GB" dirty="0"/>
              <a:t>Direct measurement using a suitably selected gauge</a:t>
            </a:r>
          </a:p>
          <a:p>
            <a:pPr marL="0" indent="0">
              <a:buNone/>
            </a:pPr>
            <a:endParaRPr lang="en-GB" dirty="0"/>
          </a:p>
          <a:p>
            <a:pPr marL="0" indent="0">
              <a:buNone/>
            </a:pPr>
            <a:r>
              <a:rPr lang="en-GB" dirty="0"/>
              <a:t>Gauge types:</a:t>
            </a:r>
          </a:p>
          <a:p>
            <a:r>
              <a:rPr lang="en-GB" dirty="0"/>
              <a:t>Static (absolute) pressure gauges</a:t>
            </a:r>
          </a:p>
          <a:p>
            <a:r>
              <a:rPr lang="en-GB" dirty="0"/>
              <a:t>Dynamic pressure gauges</a:t>
            </a:r>
          </a:p>
          <a:p>
            <a:pPr lvl="1"/>
            <a:r>
              <a:rPr lang="en-GB" dirty="0"/>
              <a:t>IEPE</a:t>
            </a:r>
          </a:p>
          <a:p>
            <a:pPr lvl="1"/>
            <a:r>
              <a:rPr lang="en-GB" dirty="0"/>
              <a:t>PE</a:t>
            </a:r>
          </a:p>
        </p:txBody>
      </p:sp>
      <p:sp>
        <p:nvSpPr>
          <p:cNvPr id="3" name="Title 2">
            <a:extLst>
              <a:ext uri="{FF2B5EF4-FFF2-40B4-BE49-F238E27FC236}">
                <a16:creationId xmlns:a16="http://schemas.microsoft.com/office/drawing/2014/main" id="{0C3CE528-A455-C147-88E4-4DF23C1BEAC8}"/>
              </a:ext>
            </a:extLst>
          </p:cNvPr>
          <p:cNvSpPr>
            <a:spLocks noGrp="1"/>
          </p:cNvSpPr>
          <p:nvPr>
            <p:ph type="title"/>
          </p:nvPr>
        </p:nvSpPr>
        <p:spPr/>
        <p:txBody>
          <a:bodyPr anchor="ctr">
            <a:normAutofit/>
          </a:bodyPr>
          <a:lstStyle/>
          <a:p>
            <a:r>
              <a:rPr lang="en-US" dirty="0"/>
              <a:t>Pressure Measurement</a:t>
            </a:r>
            <a:endParaRPr lang="en-GB" dirty="0"/>
          </a:p>
        </p:txBody>
      </p:sp>
      <p:pic>
        <p:nvPicPr>
          <p:cNvPr id="2" name="Picture 22">
            <a:extLst>
              <a:ext uri="{FF2B5EF4-FFF2-40B4-BE49-F238E27FC236}">
                <a16:creationId xmlns:a16="http://schemas.microsoft.com/office/drawing/2014/main" id="{88C684C1-E8BF-5585-5F77-16687C5FD987}"/>
              </a:ext>
            </a:extLst>
          </p:cNvPr>
          <p:cNvPicPr>
            <a:picLocks noGrp="1" noChangeAspect="1" noChangeArrowheads="1"/>
          </p:cNvPicPr>
          <p:nvPr>
            <p:ph sz="quarter" idx="17"/>
          </p:nvPr>
        </p:nvPicPr>
        <p:blipFill>
          <a:blip r:embed="rId2">
            <a:extLst>
              <a:ext uri="{28A0092B-C50C-407E-A947-70E740481C1C}">
                <a14:useLocalDpi xmlns:a14="http://schemas.microsoft.com/office/drawing/2010/main" val="0"/>
              </a:ext>
            </a:extLst>
          </a:blip>
          <a:srcRect/>
          <a:stretch>
            <a:fillRect/>
          </a:stretch>
        </p:blipFill>
        <p:spPr bwMode="auto">
          <a:xfrm rot="5400000">
            <a:off x="8634386" y="3797919"/>
            <a:ext cx="1628775" cy="310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Several metal parts with a wire&#10;&#10;Description automatically generated with medium confidence">
            <a:extLst>
              <a:ext uri="{FF2B5EF4-FFF2-40B4-BE49-F238E27FC236}">
                <a16:creationId xmlns:a16="http://schemas.microsoft.com/office/drawing/2014/main" id="{4505692B-5538-31DF-65D7-7773713BD3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8073" y="856456"/>
            <a:ext cx="3581400" cy="3400425"/>
          </a:xfrm>
          <a:prstGeom prst="rect">
            <a:avLst/>
          </a:prstGeom>
        </p:spPr>
      </p:pic>
    </p:spTree>
    <p:extLst>
      <p:ext uri="{BB962C8B-B14F-4D97-AF65-F5344CB8AC3E}">
        <p14:creationId xmlns:p14="http://schemas.microsoft.com/office/powerpoint/2010/main" val="3597923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3" name="Rectangle 3">
            <a:extLst>
              <a:ext uri="{FF2B5EF4-FFF2-40B4-BE49-F238E27FC236}">
                <a16:creationId xmlns:a16="http://schemas.microsoft.com/office/drawing/2014/main" id="{97AD8D83-40A0-8348-B6DF-21E4ABA2D81C}"/>
              </a:ext>
            </a:extLst>
          </p:cNvPr>
          <p:cNvSpPr>
            <a:spLocks noChangeArrowheads="1"/>
          </p:cNvSpPr>
          <p:nvPr/>
        </p:nvSpPr>
        <p:spPr bwMode="auto">
          <a:xfrm>
            <a:off x="1900498" y="1784986"/>
            <a:ext cx="8534400" cy="1981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marL="342900" indent="-342900">
              <a:defRPr sz="1200">
                <a:solidFill>
                  <a:schemeClr val="tx1"/>
                </a:solidFill>
                <a:latin typeface="Arial" panose="020B0604020202020204" pitchFamily="34" charset="0"/>
                <a:ea typeface="ＭＳ Ｐゴシック" panose="020B0600070205080204" pitchFamily="34" charset="-128"/>
              </a:defRPr>
            </a:lvl1pPr>
            <a:lvl2pPr marL="742950" indent="-285750">
              <a:defRPr sz="1200">
                <a:solidFill>
                  <a:schemeClr val="tx1"/>
                </a:solidFill>
                <a:latin typeface="Arial" panose="020B0604020202020204" pitchFamily="34" charset="0"/>
                <a:ea typeface="ＭＳ Ｐゴシック" panose="020B0600070205080204" pitchFamily="34" charset="-128"/>
              </a:defRPr>
            </a:lvl2pPr>
            <a:lvl3pPr marL="1143000" indent="-228600">
              <a:defRPr sz="1200">
                <a:solidFill>
                  <a:schemeClr val="tx1"/>
                </a:solidFill>
                <a:latin typeface="Arial" panose="020B0604020202020204" pitchFamily="34" charset="0"/>
                <a:ea typeface="ＭＳ Ｐゴシック" panose="020B0600070205080204" pitchFamily="34" charset="-128"/>
              </a:defRPr>
            </a:lvl3pPr>
            <a:lvl4pPr marL="1600200" indent="-228600">
              <a:defRPr sz="1200">
                <a:solidFill>
                  <a:schemeClr val="tx1"/>
                </a:solidFill>
                <a:latin typeface="Arial" panose="020B0604020202020204" pitchFamily="34" charset="0"/>
                <a:ea typeface="ＭＳ Ｐゴシック" panose="020B0600070205080204" pitchFamily="34" charset="-128"/>
              </a:defRPr>
            </a:lvl4pPr>
            <a:lvl5pPr marL="2057400" indent="-228600">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lnSpc>
                <a:spcPct val="90000"/>
              </a:lnSpc>
              <a:spcBef>
                <a:spcPct val="20000"/>
              </a:spcBef>
              <a:buFontTx/>
              <a:buChar char="•"/>
            </a:pPr>
            <a:r>
              <a:rPr lang="en-US" altLang="en-US" sz="2000" dirty="0">
                <a:sym typeface="Symbol" pitchFamily="2" charset="2"/>
              </a:rPr>
              <a:t>Commercial devices are very carefully engineered</a:t>
            </a:r>
          </a:p>
          <a:p>
            <a:pPr lvl="1" eaLnBrk="1" hangingPunct="1">
              <a:lnSpc>
                <a:spcPct val="90000"/>
              </a:lnSpc>
              <a:spcBef>
                <a:spcPct val="20000"/>
              </a:spcBef>
              <a:buFontTx/>
              <a:buChar char="–"/>
            </a:pPr>
            <a:r>
              <a:rPr lang="en-US" altLang="en-US" sz="1800" dirty="0">
                <a:sym typeface="Symbol" pitchFamily="2" charset="2"/>
              </a:rPr>
              <a:t>Diaphragm inertia</a:t>
            </a:r>
          </a:p>
          <a:p>
            <a:pPr lvl="1" eaLnBrk="1" hangingPunct="1">
              <a:lnSpc>
                <a:spcPct val="90000"/>
              </a:lnSpc>
              <a:spcBef>
                <a:spcPct val="20000"/>
              </a:spcBef>
              <a:buFontTx/>
              <a:buChar char="–"/>
            </a:pPr>
            <a:r>
              <a:rPr lang="en-US" altLang="en-US" sz="1800" dirty="0">
                <a:sym typeface="Symbol" pitchFamily="2" charset="2"/>
              </a:rPr>
              <a:t>Dielectric of cavity materials</a:t>
            </a:r>
          </a:p>
          <a:p>
            <a:pPr lvl="1" eaLnBrk="1" hangingPunct="1">
              <a:lnSpc>
                <a:spcPct val="90000"/>
              </a:lnSpc>
              <a:spcBef>
                <a:spcPct val="20000"/>
              </a:spcBef>
              <a:buFontTx/>
              <a:buChar char="–"/>
            </a:pPr>
            <a:r>
              <a:rPr lang="en-US" altLang="en-US" sz="1800" dirty="0">
                <a:sym typeface="Symbol" pitchFamily="2" charset="2"/>
              </a:rPr>
              <a:t>Sealing</a:t>
            </a:r>
          </a:p>
          <a:p>
            <a:pPr lvl="1" eaLnBrk="1" hangingPunct="1">
              <a:lnSpc>
                <a:spcPct val="90000"/>
              </a:lnSpc>
              <a:spcBef>
                <a:spcPct val="20000"/>
              </a:spcBef>
              <a:buFontTx/>
              <a:buChar char="–"/>
            </a:pPr>
            <a:r>
              <a:rPr lang="en-US" altLang="en-US" sz="1800" dirty="0">
                <a:sym typeface="Symbol" pitchFamily="2" charset="2"/>
              </a:rPr>
              <a:t>Calibration</a:t>
            </a:r>
          </a:p>
          <a:p>
            <a:pPr lvl="1" eaLnBrk="1" hangingPunct="1">
              <a:lnSpc>
                <a:spcPct val="90000"/>
              </a:lnSpc>
              <a:spcBef>
                <a:spcPct val="20000"/>
              </a:spcBef>
              <a:buFontTx/>
              <a:buChar char="–"/>
            </a:pPr>
            <a:r>
              <a:rPr lang="en-US" altLang="en-US" sz="1800" dirty="0">
                <a:sym typeface="Symbol" pitchFamily="2" charset="2"/>
              </a:rPr>
              <a:t>Flexure of enclosure</a:t>
            </a:r>
          </a:p>
          <a:p>
            <a:pPr lvl="1" eaLnBrk="1" hangingPunct="1">
              <a:lnSpc>
                <a:spcPct val="90000"/>
              </a:lnSpc>
              <a:spcBef>
                <a:spcPct val="20000"/>
              </a:spcBef>
              <a:buFontTx/>
              <a:buChar char="–"/>
            </a:pPr>
            <a:r>
              <a:rPr lang="en-US" altLang="en-US" sz="1800" dirty="0" err="1">
                <a:sym typeface="Symbol" pitchFamily="2" charset="2"/>
              </a:rPr>
              <a:t>Etc</a:t>
            </a:r>
            <a:r>
              <a:rPr lang="en-US" altLang="en-US" sz="1800" dirty="0">
                <a:sym typeface="Symbol" pitchFamily="2" charset="2"/>
              </a:rPr>
              <a:t>  </a:t>
            </a:r>
            <a:r>
              <a:rPr lang="en-US" altLang="en-US" sz="1800" dirty="0" err="1">
                <a:sym typeface="Symbol" pitchFamily="2" charset="2"/>
              </a:rPr>
              <a:t>etc</a:t>
            </a:r>
            <a:endParaRPr lang="en-US" altLang="en-US" sz="1800" dirty="0">
              <a:sym typeface="Symbol" pitchFamily="2" charset="2"/>
            </a:endParaRPr>
          </a:p>
          <a:p>
            <a:pPr eaLnBrk="1" hangingPunct="1">
              <a:lnSpc>
                <a:spcPct val="90000"/>
              </a:lnSpc>
              <a:spcBef>
                <a:spcPct val="20000"/>
              </a:spcBef>
              <a:buFontTx/>
              <a:buChar char="•"/>
            </a:pPr>
            <a:endParaRPr lang="en-US" altLang="en-US" sz="2000" dirty="0">
              <a:sym typeface="Symbol" pitchFamily="2" charset="2"/>
            </a:endParaRPr>
          </a:p>
          <a:p>
            <a:pPr eaLnBrk="1" hangingPunct="1">
              <a:lnSpc>
                <a:spcPct val="90000"/>
              </a:lnSpc>
              <a:spcBef>
                <a:spcPct val="20000"/>
              </a:spcBef>
              <a:buFontTx/>
              <a:buChar char="•"/>
            </a:pPr>
            <a:r>
              <a:rPr lang="en-US" altLang="en-US" sz="2000" dirty="0">
                <a:sym typeface="Symbol" pitchFamily="2" charset="2"/>
              </a:rPr>
              <a:t>Sensors typically produce µV or mV signals, and these must be transmitted to the data capture equipment</a:t>
            </a:r>
          </a:p>
          <a:p>
            <a:pPr lvl="1" eaLnBrk="1" hangingPunct="1">
              <a:lnSpc>
                <a:spcPct val="90000"/>
              </a:lnSpc>
              <a:spcBef>
                <a:spcPct val="20000"/>
              </a:spcBef>
              <a:buFontTx/>
              <a:buChar char="–"/>
            </a:pPr>
            <a:r>
              <a:rPr lang="en-US" altLang="en-US" sz="1800" dirty="0">
                <a:sym typeface="Symbol" pitchFamily="2" charset="2"/>
              </a:rPr>
              <a:t>It</a:t>
            </a:r>
            <a:r>
              <a:rPr lang="ja-JP" altLang="en-US" sz="1800" dirty="0">
                <a:sym typeface="Symbol" pitchFamily="2" charset="2"/>
              </a:rPr>
              <a:t>’</a:t>
            </a:r>
            <a:r>
              <a:rPr lang="en-US" altLang="ja-JP" sz="1800" dirty="0">
                <a:sym typeface="Symbol" pitchFamily="2" charset="2"/>
              </a:rPr>
              <a:t>s essential to protect oscilloscopes </a:t>
            </a:r>
            <a:r>
              <a:rPr lang="en-US" altLang="ja-JP" sz="1800" dirty="0" err="1">
                <a:sym typeface="Symbol" pitchFamily="2" charset="2"/>
              </a:rPr>
              <a:t>etc</a:t>
            </a:r>
            <a:r>
              <a:rPr lang="en-US" altLang="ja-JP" sz="1800" dirty="0">
                <a:sym typeface="Symbol" pitchFamily="2" charset="2"/>
              </a:rPr>
              <a:t>, usually by relocation to control bunker</a:t>
            </a:r>
          </a:p>
          <a:p>
            <a:pPr lvl="1" eaLnBrk="1" hangingPunct="1">
              <a:lnSpc>
                <a:spcPct val="90000"/>
              </a:lnSpc>
              <a:spcBef>
                <a:spcPct val="20000"/>
              </a:spcBef>
              <a:buFontTx/>
              <a:buChar char="–"/>
            </a:pPr>
            <a:r>
              <a:rPr lang="en-US" altLang="en-US" sz="1800" dirty="0">
                <a:sym typeface="Symbol" pitchFamily="2" charset="2"/>
              </a:rPr>
              <a:t>Cable runs from sensors to amplification equipment typically long (~100m)</a:t>
            </a:r>
          </a:p>
          <a:p>
            <a:pPr lvl="1" eaLnBrk="1" hangingPunct="1">
              <a:lnSpc>
                <a:spcPct val="90000"/>
              </a:lnSpc>
              <a:spcBef>
                <a:spcPct val="20000"/>
              </a:spcBef>
              <a:buFontTx/>
              <a:buChar char="–"/>
            </a:pPr>
            <a:r>
              <a:rPr lang="en-US" altLang="en-US" sz="1800" dirty="0">
                <a:sym typeface="Symbol" pitchFamily="2" charset="2"/>
              </a:rPr>
              <a:t>Inevitably, electrical noise is introduced to raw sensor signals before and after amplification </a:t>
            </a:r>
          </a:p>
          <a:p>
            <a:pPr eaLnBrk="1" hangingPunct="1">
              <a:lnSpc>
                <a:spcPct val="90000"/>
              </a:lnSpc>
              <a:spcBef>
                <a:spcPct val="20000"/>
              </a:spcBef>
            </a:pPr>
            <a:r>
              <a:rPr lang="en-US" altLang="en-US" sz="2000" dirty="0">
                <a:sym typeface="Symbol" pitchFamily="2" charset="2"/>
              </a:rPr>
              <a:t> </a:t>
            </a:r>
          </a:p>
        </p:txBody>
      </p:sp>
      <p:pic>
        <p:nvPicPr>
          <p:cNvPr id="93187" name="Picture 22">
            <a:extLst>
              <a:ext uri="{FF2B5EF4-FFF2-40B4-BE49-F238E27FC236}">
                <a16:creationId xmlns:a16="http://schemas.microsoft.com/office/drawing/2014/main" id="{36DBBE7B-72F4-9D4A-9876-B339F479C3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8207635" y="1354208"/>
            <a:ext cx="1531938" cy="2922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0183" name="Text Box 23">
            <a:extLst>
              <a:ext uri="{FF2B5EF4-FFF2-40B4-BE49-F238E27FC236}">
                <a16:creationId xmlns:a16="http://schemas.microsoft.com/office/drawing/2014/main" id="{E1106101-47E2-0448-BCDD-D4DD13AC4704}"/>
              </a:ext>
            </a:extLst>
          </p:cNvPr>
          <p:cNvSpPr txBox="1">
            <a:spLocks noChangeArrowheads="1"/>
          </p:cNvSpPr>
          <p:nvPr/>
        </p:nvSpPr>
        <p:spPr bwMode="auto">
          <a:xfrm>
            <a:off x="8188774" y="3877546"/>
            <a:ext cx="1569660" cy="36933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spAutoFit/>
          </a:bodyPr>
          <a:lstStyle/>
          <a:p>
            <a:pPr>
              <a:defRPr/>
            </a:pPr>
            <a:r>
              <a:rPr lang="en-US">
                <a:latin typeface="Arial" charset="0"/>
                <a:ea typeface="ＭＳ Ｐゴシック" charset="0"/>
              </a:rPr>
              <a:t>Kistler 607C3</a:t>
            </a:r>
          </a:p>
        </p:txBody>
      </p:sp>
      <p:sp>
        <p:nvSpPr>
          <p:cNvPr id="3" name="Content Placeholder 2">
            <a:extLst>
              <a:ext uri="{FF2B5EF4-FFF2-40B4-BE49-F238E27FC236}">
                <a16:creationId xmlns:a16="http://schemas.microsoft.com/office/drawing/2014/main" id="{BC3A517C-B94E-FD78-4E58-D27949B978BC}"/>
              </a:ext>
            </a:extLst>
          </p:cNvPr>
          <p:cNvSpPr>
            <a:spLocks noGrp="1"/>
          </p:cNvSpPr>
          <p:nvPr>
            <p:ph sz="quarter" idx="17"/>
          </p:nvPr>
        </p:nvSpPr>
        <p:spPr>
          <a:xfrm>
            <a:off x="479375" y="1390133"/>
            <a:ext cx="11376645" cy="4752105"/>
          </a:xfrm>
        </p:spPr>
        <p:txBody>
          <a:bodyPr/>
          <a:lstStyle/>
          <a:p>
            <a:endParaRPr lang="en-GB" dirty="0"/>
          </a:p>
        </p:txBody>
      </p:sp>
      <p:sp>
        <p:nvSpPr>
          <p:cNvPr id="2" name="Title 1">
            <a:extLst>
              <a:ext uri="{FF2B5EF4-FFF2-40B4-BE49-F238E27FC236}">
                <a16:creationId xmlns:a16="http://schemas.microsoft.com/office/drawing/2014/main" id="{C0773D33-5B9F-4D30-304F-FE9E84E73103}"/>
              </a:ext>
            </a:extLst>
          </p:cNvPr>
          <p:cNvSpPr>
            <a:spLocks noGrp="1"/>
          </p:cNvSpPr>
          <p:nvPr>
            <p:ph type="title"/>
          </p:nvPr>
        </p:nvSpPr>
        <p:spPr/>
        <p:txBody>
          <a:bodyPr>
            <a:normAutofit fontScale="90000"/>
          </a:bodyPr>
          <a:lstStyle/>
          <a:p>
            <a:r>
              <a:rPr lang="en-US" sz="2800" b="1" dirty="0">
                <a:solidFill>
                  <a:schemeClr val="tx2"/>
                </a:solidFill>
                <a:latin typeface="Arial" charset="0"/>
                <a:ea typeface="ＭＳ Ｐゴシック" charset="0"/>
              </a:rPr>
              <a:t>Measurement of Blast Properties</a:t>
            </a:r>
            <a:br>
              <a:rPr lang="en-US" sz="2800" b="1" dirty="0">
                <a:solidFill>
                  <a:schemeClr val="tx2"/>
                </a:solidFill>
                <a:latin typeface="Arial" charset="0"/>
                <a:ea typeface="ＭＳ Ｐゴシック" charset="0"/>
              </a:rPr>
            </a:br>
            <a:r>
              <a:rPr lang="en-US" sz="2800" b="1" dirty="0">
                <a:solidFill>
                  <a:schemeClr val="tx2"/>
                </a:solidFill>
                <a:latin typeface="Arial" charset="0"/>
                <a:ea typeface="ＭＳ Ｐゴシック" charset="0"/>
              </a:rPr>
              <a:t>Instrumentation - Sensors</a:t>
            </a:r>
            <a:br>
              <a:rPr lang="en-US" sz="2800" b="1" dirty="0">
                <a:solidFill>
                  <a:schemeClr val="tx2"/>
                </a:solidFill>
                <a:latin typeface="Arial" charset="0"/>
                <a:ea typeface="ＭＳ Ｐゴシック" charset="0"/>
              </a:rPr>
            </a:br>
            <a:endParaRPr lang="en-GB" dirty="0"/>
          </a:p>
        </p:txBody>
      </p:sp>
    </p:spTree>
    <p:extLst>
      <p:ext uri="{BB962C8B-B14F-4D97-AF65-F5344CB8AC3E}">
        <p14:creationId xmlns:p14="http://schemas.microsoft.com/office/powerpoint/2010/main" val="4226775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5235" name="Group 24">
            <a:extLst>
              <a:ext uri="{FF2B5EF4-FFF2-40B4-BE49-F238E27FC236}">
                <a16:creationId xmlns:a16="http://schemas.microsoft.com/office/drawing/2014/main" id="{2670A1C4-1638-944E-8890-8404DD4E6373}"/>
              </a:ext>
            </a:extLst>
          </p:cNvPr>
          <p:cNvGrpSpPr>
            <a:grpSpLocks/>
          </p:cNvGrpSpPr>
          <p:nvPr/>
        </p:nvGrpSpPr>
        <p:grpSpPr bwMode="auto">
          <a:xfrm>
            <a:off x="5663952" y="2322376"/>
            <a:ext cx="5228159" cy="3740423"/>
            <a:chOff x="1680" y="1296"/>
            <a:chExt cx="3883" cy="2851"/>
          </a:xfrm>
        </p:grpSpPr>
        <p:grpSp>
          <p:nvGrpSpPr>
            <p:cNvPr id="95241" name="Group 7">
              <a:extLst>
                <a:ext uri="{FF2B5EF4-FFF2-40B4-BE49-F238E27FC236}">
                  <a16:creationId xmlns:a16="http://schemas.microsoft.com/office/drawing/2014/main" id="{0FCB5926-E294-8743-851F-ECF9F6563AA4}"/>
                </a:ext>
              </a:extLst>
            </p:cNvPr>
            <p:cNvGrpSpPr>
              <a:grpSpLocks/>
            </p:cNvGrpSpPr>
            <p:nvPr/>
          </p:nvGrpSpPr>
          <p:grpSpPr bwMode="auto">
            <a:xfrm flipH="1">
              <a:off x="1680" y="1296"/>
              <a:ext cx="2689" cy="2851"/>
              <a:chOff x="1535" y="479"/>
              <a:chExt cx="3169" cy="3360"/>
            </a:xfrm>
          </p:grpSpPr>
          <p:sp>
            <p:nvSpPr>
              <p:cNvPr id="225288" name="Freeform 8">
                <a:extLst>
                  <a:ext uri="{FF2B5EF4-FFF2-40B4-BE49-F238E27FC236}">
                    <a16:creationId xmlns:a16="http://schemas.microsoft.com/office/drawing/2014/main" id="{77E616EB-30EA-5549-87BB-35625F45B148}"/>
                  </a:ext>
                </a:extLst>
              </p:cNvPr>
              <p:cNvSpPr>
                <a:spLocks/>
              </p:cNvSpPr>
              <p:nvPr/>
            </p:nvSpPr>
            <p:spPr bwMode="auto">
              <a:xfrm>
                <a:off x="1775" y="2112"/>
                <a:ext cx="2929" cy="144"/>
              </a:xfrm>
              <a:custGeom>
                <a:avLst/>
                <a:gdLst>
                  <a:gd name="T0" fmla="*/ 0 w 2928"/>
                  <a:gd name="T1" fmla="*/ 48 h 144"/>
                  <a:gd name="T2" fmla="*/ 384 w 2928"/>
                  <a:gd name="T3" fmla="*/ 0 h 144"/>
                  <a:gd name="T4" fmla="*/ 864 w 2928"/>
                  <a:gd name="T5" fmla="*/ 48 h 144"/>
                  <a:gd name="T6" fmla="*/ 1777 w 2928"/>
                  <a:gd name="T7" fmla="*/ 0 h 144"/>
                  <a:gd name="T8" fmla="*/ 2449 w 2928"/>
                  <a:gd name="T9" fmla="*/ 48 h 144"/>
                  <a:gd name="T10" fmla="*/ 2929 w 2928"/>
                  <a:gd name="T11" fmla="*/ 144 h 14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928" h="144">
                    <a:moveTo>
                      <a:pt x="0" y="48"/>
                    </a:moveTo>
                    <a:cubicBezTo>
                      <a:pt x="120" y="24"/>
                      <a:pt x="240" y="0"/>
                      <a:pt x="384" y="0"/>
                    </a:cubicBezTo>
                    <a:cubicBezTo>
                      <a:pt x="528" y="0"/>
                      <a:pt x="632" y="48"/>
                      <a:pt x="864" y="48"/>
                    </a:cubicBezTo>
                    <a:cubicBezTo>
                      <a:pt x="1096" y="48"/>
                      <a:pt x="1512" y="0"/>
                      <a:pt x="1776" y="0"/>
                    </a:cubicBezTo>
                    <a:cubicBezTo>
                      <a:pt x="2040" y="0"/>
                      <a:pt x="2256" y="24"/>
                      <a:pt x="2448" y="48"/>
                    </a:cubicBezTo>
                    <a:cubicBezTo>
                      <a:pt x="2640" y="72"/>
                      <a:pt x="2784" y="108"/>
                      <a:pt x="2928" y="144"/>
                    </a:cubicBezTo>
                  </a:path>
                </a:pathLst>
              </a:custGeom>
              <a:noFill/>
              <a:ln w="76200" cmpd="sng">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endParaRPr lang="en-US"/>
              </a:p>
            </p:txBody>
          </p:sp>
          <p:sp>
            <p:nvSpPr>
              <p:cNvPr id="225289" name="Freeform 9" descr="Dark downward diagonal">
                <a:extLst>
                  <a:ext uri="{FF2B5EF4-FFF2-40B4-BE49-F238E27FC236}">
                    <a16:creationId xmlns:a16="http://schemas.microsoft.com/office/drawing/2014/main" id="{0BF26DD7-6587-9F46-BC04-887C064D4293}"/>
                  </a:ext>
                </a:extLst>
              </p:cNvPr>
              <p:cNvSpPr>
                <a:spLocks/>
              </p:cNvSpPr>
              <p:nvPr/>
            </p:nvSpPr>
            <p:spPr bwMode="auto">
              <a:xfrm>
                <a:off x="1535" y="1782"/>
                <a:ext cx="232" cy="348"/>
              </a:xfrm>
              <a:custGeom>
                <a:avLst/>
                <a:gdLst>
                  <a:gd name="T0" fmla="*/ 0 w 384"/>
                  <a:gd name="T1" fmla="*/ 145 h 576"/>
                  <a:gd name="T2" fmla="*/ 0 w 384"/>
                  <a:gd name="T3" fmla="*/ 348 h 576"/>
                  <a:gd name="T4" fmla="*/ 58 w 384"/>
                  <a:gd name="T5" fmla="*/ 348 h 576"/>
                  <a:gd name="T6" fmla="*/ 58 w 384"/>
                  <a:gd name="T7" fmla="*/ 319 h 576"/>
                  <a:gd name="T8" fmla="*/ 232 w 384"/>
                  <a:gd name="T9" fmla="*/ 319 h 576"/>
                  <a:gd name="T10" fmla="*/ 232 w 384"/>
                  <a:gd name="T11" fmla="*/ 87 h 576"/>
                  <a:gd name="T12" fmla="*/ 87 w 384"/>
                  <a:gd name="T13" fmla="*/ 87 h 576"/>
                  <a:gd name="T14" fmla="*/ 87 w 384"/>
                  <a:gd name="T15" fmla="*/ 0 h 576"/>
                  <a:gd name="T16" fmla="*/ 29 w 384"/>
                  <a:gd name="T17" fmla="*/ 0 h 576"/>
                  <a:gd name="T18" fmla="*/ 29 w 384"/>
                  <a:gd name="T19" fmla="*/ 145 h 576"/>
                  <a:gd name="T20" fmla="*/ 0 w 384"/>
                  <a:gd name="T21" fmla="*/ 145 h 57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84" h="576">
                    <a:moveTo>
                      <a:pt x="0" y="240"/>
                    </a:moveTo>
                    <a:lnTo>
                      <a:pt x="0" y="576"/>
                    </a:lnTo>
                    <a:lnTo>
                      <a:pt x="96" y="576"/>
                    </a:lnTo>
                    <a:lnTo>
                      <a:pt x="96" y="528"/>
                    </a:lnTo>
                    <a:lnTo>
                      <a:pt x="384" y="528"/>
                    </a:lnTo>
                    <a:lnTo>
                      <a:pt x="384" y="144"/>
                    </a:lnTo>
                    <a:lnTo>
                      <a:pt x="144" y="144"/>
                    </a:lnTo>
                    <a:lnTo>
                      <a:pt x="144" y="0"/>
                    </a:lnTo>
                    <a:lnTo>
                      <a:pt x="48" y="0"/>
                    </a:lnTo>
                    <a:lnTo>
                      <a:pt x="48" y="240"/>
                    </a:lnTo>
                    <a:lnTo>
                      <a:pt x="0" y="240"/>
                    </a:lnTo>
                    <a:close/>
                  </a:path>
                </a:pathLst>
              </a:custGeom>
              <a:blipFill dpi="0" rotWithShape="0">
                <a:blip r:embed="rId3"/>
                <a:srcRect/>
                <a:tile tx="0" ty="0" sx="100000" sy="100000" flip="none" algn="tl"/>
              </a:blip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endParaRPr lang="en-US"/>
              </a:p>
            </p:txBody>
          </p:sp>
          <p:sp>
            <p:nvSpPr>
              <p:cNvPr id="225290" name="Freeform 10" descr="Dark downward diagonal">
                <a:extLst>
                  <a:ext uri="{FF2B5EF4-FFF2-40B4-BE49-F238E27FC236}">
                    <a16:creationId xmlns:a16="http://schemas.microsoft.com/office/drawing/2014/main" id="{048378EB-E9C9-B64A-A3D8-5BC9663487D7}"/>
                  </a:ext>
                </a:extLst>
              </p:cNvPr>
              <p:cNvSpPr>
                <a:spLocks/>
              </p:cNvSpPr>
              <p:nvPr/>
            </p:nvSpPr>
            <p:spPr bwMode="auto">
              <a:xfrm flipV="1">
                <a:off x="1535" y="2188"/>
                <a:ext cx="232" cy="348"/>
              </a:xfrm>
              <a:custGeom>
                <a:avLst/>
                <a:gdLst>
                  <a:gd name="T0" fmla="*/ 0 w 384"/>
                  <a:gd name="T1" fmla="*/ 145 h 576"/>
                  <a:gd name="T2" fmla="*/ 0 w 384"/>
                  <a:gd name="T3" fmla="*/ 348 h 576"/>
                  <a:gd name="T4" fmla="*/ 58 w 384"/>
                  <a:gd name="T5" fmla="*/ 348 h 576"/>
                  <a:gd name="T6" fmla="*/ 58 w 384"/>
                  <a:gd name="T7" fmla="*/ 319 h 576"/>
                  <a:gd name="T8" fmla="*/ 232 w 384"/>
                  <a:gd name="T9" fmla="*/ 319 h 576"/>
                  <a:gd name="T10" fmla="*/ 232 w 384"/>
                  <a:gd name="T11" fmla="*/ 87 h 576"/>
                  <a:gd name="T12" fmla="*/ 87 w 384"/>
                  <a:gd name="T13" fmla="*/ 87 h 576"/>
                  <a:gd name="T14" fmla="*/ 87 w 384"/>
                  <a:gd name="T15" fmla="*/ 0 h 576"/>
                  <a:gd name="T16" fmla="*/ 29 w 384"/>
                  <a:gd name="T17" fmla="*/ 0 h 576"/>
                  <a:gd name="T18" fmla="*/ 29 w 384"/>
                  <a:gd name="T19" fmla="*/ 145 h 576"/>
                  <a:gd name="T20" fmla="*/ 0 w 384"/>
                  <a:gd name="T21" fmla="*/ 145 h 57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84" h="576">
                    <a:moveTo>
                      <a:pt x="0" y="240"/>
                    </a:moveTo>
                    <a:lnTo>
                      <a:pt x="0" y="576"/>
                    </a:lnTo>
                    <a:lnTo>
                      <a:pt x="96" y="576"/>
                    </a:lnTo>
                    <a:lnTo>
                      <a:pt x="96" y="528"/>
                    </a:lnTo>
                    <a:lnTo>
                      <a:pt x="384" y="528"/>
                    </a:lnTo>
                    <a:lnTo>
                      <a:pt x="384" y="144"/>
                    </a:lnTo>
                    <a:lnTo>
                      <a:pt x="144" y="144"/>
                    </a:lnTo>
                    <a:lnTo>
                      <a:pt x="144" y="0"/>
                    </a:lnTo>
                    <a:lnTo>
                      <a:pt x="48" y="0"/>
                    </a:lnTo>
                    <a:lnTo>
                      <a:pt x="48" y="240"/>
                    </a:lnTo>
                    <a:lnTo>
                      <a:pt x="0" y="240"/>
                    </a:lnTo>
                    <a:close/>
                  </a:path>
                </a:pathLst>
              </a:custGeom>
              <a:blipFill dpi="0" rotWithShape="0">
                <a:blip r:embed="rId3"/>
                <a:srcRect/>
                <a:tile tx="0" ty="0" sx="100000" sy="100000" flip="none" algn="tl"/>
              </a:blip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endParaRPr lang="en-US"/>
              </a:p>
            </p:txBody>
          </p:sp>
          <p:sp>
            <p:nvSpPr>
              <p:cNvPr id="225291" name="Freeform 11">
                <a:extLst>
                  <a:ext uri="{FF2B5EF4-FFF2-40B4-BE49-F238E27FC236}">
                    <a16:creationId xmlns:a16="http://schemas.microsoft.com/office/drawing/2014/main" id="{4EF44FDF-A709-7941-B930-BAC6B141134A}"/>
                  </a:ext>
                </a:extLst>
              </p:cNvPr>
              <p:cNvSpPr>
                <a:spLocks/>
              </p:cNvSpPr>
              <p:nvPr/>
            </p:nvSpPr>
            <p:spPr bwMode="auto">
              <a:xfrm>
                <a:off x="1535" y="2101"/>
                <a:ext cx="260" cy="118"/>
              </a:xfrm>
              <a:custGeom>
                <a:avLst/>
                <a:gdLst>
                  <a:gd name="T0" fmla="*/ 0 w 432"/>
                  <a:gd name="T1" fmla="*/ 30 h 192"/>
                  <a:gd name="T2" fmla="*/ 0 w 432"/>
                  <a:gd name="T3" fmla="*/ 89 h 192"/>
                  <a:gd name="T4" fmla="*/ 58 w 432"/>
                  <a:gd name="T5" fmla="*/ 89 h 192"/>
                  <a:gd name="T6" fmla="*/ 58 w 432"/>
                  <a:gd name="T7" fmla="*/ 118 h 192"/>
                  <a:gd name="T8" fmla="*/ 260 w 432"/>
                  <a:gd name="T9" fmla="*/ 118 h 192"/>
                  <a:gd name="T10" fmla="*/ 260 w 432"/>
                  <a:gd name="T11" fmla="*/ 0 h 192"/>
                  <a:gd name="T12" fmla="*/ 58 w 432"/>
                  <a:gd name="T13" fmla="*/ 0 h 192"/>
                  <a:gd name="T14" fmla="*/ 58 w 432"/>
                  <a:gd name="T15" fmla="*/ 30 h 192"/>
                  <a:gd name="T16" fmla="*/ 0 w 432"/>
                  <a:gd name="T17" fmla="*/ 30 h 19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32" h="192">
                    <a:moveTo>
                      <a:pt x="0" y="48"/>
                    </a:moveTo>
                    <a:lnTo>
                      <a:pt x="0" y="144"/>
                    </a:lnTo>
                    <a:lnTo>
                      <a:pt x="96" y="144"/>
                    </a:lnTo>
                    <a:lnTo>
                      <a:pt x="96" y="192"/>
                    </a:lnTo>
                    <a:lnTo>
                      <a:pt x="432" y="192"/>
                    </a:lnTo>
                    <a:lnTo>
                      <a:pt x="432" y="0"/>
                    </a:lnTo>
                    <a:lnTo>
                      <a:pt x="96" y="0"/>
                    </a:lnTo>
                    <a:lnTo>
                      <a:pt x="96" y="48"/>
                    </a:lnTo>
                    <a:lnTo>
                      <a:pt x="0" y="48"/>
                    </a:lnTo>
                    <a:close/>
                  </a:path>
                </a:pathLst>
              </a:custGeom>
              <a:solidFill>
                <a:srgbClr val="FF0000"/>
              </a:solidFill>
              <a:ln w="9525">
                <a:solidFill>
                  <a:srgbClr val="FF0000"/>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endParaRPr lang="en-US"/>
              </a:p>
            </p:txBody>
          </p:sp>
          <p:sp>
            <p:nvSpPr>
              <p:cNvPr id="225292" name="Freeform 12" descr="Wide upward diagonal">
                <a:extLst>
                  <a:ext uri="{FF2B5EF4-FFF2-40B4-BE49-F238E27FC236}">
                    <a16:creationId xmlns:a16="http://schemas.microsoft.com/office/drawing/2014/main" id="{4CDD5275-EEC5-F44A-8977-BE4008430D19}"/>
                  </a:ext>
                </a:extLst>
              </p:cNvPr>
              <p:cNvSpPr>
                <a:spLocks/>
              </p:cNvSpPr>
              <p:nvPr/>
            </p:nvSpPr>
            <p:spPr bwMode="auto">
              <a:xfrm rot="-5400000">
                <a:off x="999" y="1015"/>
                <a:ext cx="1447" cy="377"/>
              </a:xfrm>
              <a:custGeom>
                <a:avLst/>
                <a:gdLst>
                  <a:gd name="T0" fmla="*/ 0 w 2400"/>
                  <a:gd name="T1" fmla="*/ 0 h 624"/>
                  <a:gd name="T2" fmla="*/ 1447 w 2400"/>
                  <a:gd name="T3" fmla="*/ 0 h 624"/>
                  <a:gd name="T4" fmla="*/ 145 w 2400"/>
                  <a:gd name="T5" fmla="*/ 377 h 624"/>
                  <a:gd name="T6" fmla="*/ 145 w 2400"/>
                  <a:gd name="T7" fmla="*/ 29 h 624"/>
                  <a:gd name="T8" fmla="*/ 0 w 2400"/>
                  <a:gd name="T9" fmla="*/ 29 h 624"/>
                  <a:gd name="T10" fmla="*/ 0 w 2400"/>
                  <a:gd name="T11" fmla="*/ 0 h 62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400" h="624">
                    <a:moveTo>
                      <a:pt x="0" y="0"/>
                    </a:moveTo>
                    <a:lnTo>
                      <a:pt x="2400" y="0"/>
                    </a:lnTo>
                    <a:lnTo>
                      <a:pt x="240" y="624"/>
                    </a:lnTo>
                    <a:lnTo>
                      <a:pt x="240" y="48"/>
                    </a:lnTo>
                    <a:lnTo>
                      <a:pt x="0" y="48"/>
                    </a:lnTo>
                    <a:lnTo>
                      <a:pt x="0" y="0"/>
                    </a:lnTo>
                    <a:close/>
                  </a:path>
                </a:pathLst>
              </a:custGeom>
              <a:blipFill dpi="0" rotWithShape="0">
                <a:blip r:embed="rId4"/>
                <a:srcRect/>
                <a:tile tx="0" ty="0" sx="100000" sy="100000" flip="none" algn="tl"/>
              </a:blip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endParaRPr lang="en-US"/>
              </a:p>
            </p:txBody>
          </p:sp>
          <p:sp>
            <p:nvSpPr>
              <p:cNvPr id="225293" name="Freeform 13" descr="Wide upward diagonal">
                <a:extLst>
                  <a:ext uri="{FF2B5EF4-FFF2-40B4-BE49-F238E27FC236}">
                    <a16:creationId xmlns:a16="http://schemas.microsoft.com/office/drawing/2014/main" id="{531B23D1-1C6D-7841-83F8-36A3EF01F13C}"/>
                  </a:ext>
                </a:extLst>
              </p:cNvPr>
              <p:cNvSpPr>
                <a:spLocks/>
              </p:cNvSpPr>
              <p:nvPr/>
            </p:nvSpPr>
            <p:spPr bwMode="auto">
              <a:xfrm rot="16200000" flipH="1">
                <a:off x="997" y="2926"/>
                <a:ext cx="1448" cy="377"/>
              </a:xfrm>
              <a:custGeom>
                <a:avLst/>
                <a:gdLst>
                  <a:gd name="T0" fmla="*/ 0 w 2400"/>
                  <a:gd name="T1" fmla="*/ 0 h 624"/>
                  <a:gd name="T2" fmla="*/ 1448 w 2400"/>
                  <a:gd name="T3" fmla="*/ 0 h 624"/>
                  <a:gd name="T4" fmla="*/ 145 w 2400"/>
                  <a:gd name="T5" fmla="*/ 377 h 624"/>
                  <a:gd name="T6" fmla="*/ 145 w 2400"/>
                  <a:gd name="T7" fmla="*/ 29 h 624"/>
                  <a:gd name="T8" fmla="*/ 0 w 2400"/>
                  <a:gd name="T9" fmla="*/ 29 h 624"/>
                  <a:gd name="T10" fmla="*/ 0 w 2400"/>
                  <a:gd name="T11" fmla="*/ 0 h 62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400" h="624">
                    <a:moveTo>
                      <a:pt x="0" y="0"/>
                    </a:moveTo>
                    <a:lnTo>
                      <a:pt x="2400" y="0"/>
                    </a:lnTo>
                    <a:lnTo>
                      <a:pt x="240" y="624"/>
                    </a:lnTo>
                    <a:lnTo>
                      <a:pt x="240" y="48"/>
                    </a:lnTo>
                    <a:lnTo>
                      <a:pt x="0" y="48"/>
                    </a:lnTo>
                    <a:lnTo>
                      <a:pt x="0" y="0"/>
                    </a:lnTo>
                    <a:close/>
                  </a:path>
                </a:pathLst>
              </a:custGeom>
              <a:blipFill dpi="0" rotWithShape="0">
                <a:blip r:embed="rId4"/>
                <a:srcRect/>
                <a:tile tx="0" ty="0" sx="100000" sy="100000" flip="none" algn="tl"/>
              </a:blip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anchor="ctr"/>
              <a:lstStyle/>
              <a:p>
                <a:endParaRPr lang="en-US"/>
              </a:p>
            </p:txBody>
          </p:sp>
          <p:sp>
            <p:nvSpPr>
              <p:cNvPr id="225294" name="Rectangle 14" descr="Wide downward diagonal">
                <a:extLst>
                  <a:ext uri="{FF2B5EF4-FFF2-40B4-BE49-F238E27FC236}">
                    <a16:creationId xmlns:a16="http://schemas.microsoft.com/office/drawing/2014/main" id="{A42A4226-6FED-8640-97C0-14576399AFA7}"/>
                  </a:ext>
                </a:extLst>
              </p:cNvPr>
              <p:cNvSpPr>
                <a:spLocks noChangeArrowheads="1"/>
              </p:cNvSpPr>
              <p:nvPr/>
            </p:nvSpPr>
            <p:spPr bwMode="auto">
              <a:xfrm>
                <a:off x="1623" y="1782"/>
                <a:ext cx="2635" cy="86"/>
              </a:xfrm>
              <a:prstGeom prst="rect">
                <a:avLst/>
              </a:prstGeom>
              <a:blipFill dpi="0" rotWithShape="0">
                <a:blip r:embed="rId5"/>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25295" name="Rectangle 15" descr="Wide downward diagonal">
                <a:extLst>
                  <a:ext uri="{FF2B5EF4-FFF2-40B4-BE49-F238E27FC236}">
                    <a16:creationId xmlns:a16="http://schemas.microsoft.com/office/drawing/2014/main" id="{11489AE2-0841-5547-BC57-09ABAFF8CA38}"/>
                  </a:ext>
                </a:extLst>
              </p:cNvPr>
              <p:cNvSpPr>
                <a:spLocks noChangeArrowheads="1"/>
              </p:cNvSpPr>
              <p:nvPr/>
            </p:nvSpPr>
            <p:spPr bwMode="auto">
              <a:xfrm>
                <a:off x="1623" y="2450"/>
                <a:ext cx="2635" cy="87"/>
              </a:xfrm>
              <a:prstGeom prst="rect">
                <a:avLst/>
              </a:prstGeom>
              <a:blipFill dpi="0" rotWithShape="0">
                <a:blip r:embed="rId5"/>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txBody>
              <a:bodyPr wrap="none" anchor="ctr"/>
              <a:lstStyle/>
              <a:p>
                <a:pPr>
                  <a:defRPr/>
                </a:pPr>
                <a:endParaRPr lang="en-US">
                  <a:latin typeface="Arial" charset="0"/>
                  <a:ea typeface="ＭＳ Ｐゴシック" charset="0"/>
                </a:endParaRPr>
              </a:p>
            </p:txBody>
          </p:sp>
        </p:grpSp>
        <p:sp>
          <p:nvSpPr>
            <p:cNvPr id="225296" name="Text Box 16">
              <a:extLst>
                <a:ext uri="{FF2B5EF4-FFF2-40B4-BE49-F238E27FC236}">
                  <a16:creationId xmlns:a16="http://schemas.microsoft.com/office/drawing/2014/main" id="{A61E2F2B-9719-B847-B41D-EF97E249B939}"/>
                </a:ext>
              </a:extLst>
            </p:cNvPr>
            <p:cNvSpPr txBox="1">
              <a:spLocks noChangeArrowheads="1"/>
            </p:cNvSpPr>
            <p:nvPr/>
          </p:nvSpPr>
          <p:spPr bwMode="auto">
            <a:xfrm flipH="1">
              <a:off x="4753" y="2544"/>
              <a:ext cx="577" cy="23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spAutoFit/>
            </a:bodyPr>
            <a:lstStyle/>
            <a:p>
              <a:pPr>
                <a:defRPr/>
              </a:pPr>
              <a:r>
                <a:rPr lang="en-US">
                  <a:latin typeface="Arial" charset="0"/>
                  <a:ea typeface="ＭＳ Ｐゴシック" charset="0"/>
                </a:rPr>
                <a:t>Sensor</a:t>
              </a:r>
            </a:p>
          </p:txBody>
        </p:sp>
        <p:sp>
          <p:nvSpPr>
            <p:cNvPr id="225297" name="Text Box 17">
              <a:extLst>
                <a:ext uri="{FF2B5EF4-FFF2-40B4-BE49-F238E27FC236}">
                  <a16:creationId xmlns:a16="http://schemas.microsoft.com/office/drawing/2014/main" id="{C67240A0-FF33-AD47-A2C9-00E3FE71AAA6}"/>
                </a:ext>
              </a:extLst>
            </p:cNvPr>
            <p:cNvSpPr txBox="1">
              <a:spLocks noChangeArrowheads="1"/>
            </p:cNvSpPr>
            <p:nvPr/>
          </p:nvSpPr>
          <p:spPr bwMode="auto">
            <a:xfrm flipH="1">
              <a:off x="4896" y="1776"/>
              <a:ext cx="601" cy="40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spAutoFit/>
            </a:bodyPr>
            <a:lstStyle/>
            <a:p>
              <a:pPr>
                <a:defRPr/>
              </a:pPr>
              <a:r>
                <a:rPr lang="en-US">
                  <a:latin typeface="Arial" charset="0"/>
                  <a:ea typeface="ＭＳ Ｐゴシック" charset="0"/>
                </a:rPr>
                <a:t>Conical</a:t>
              </a:r>
            </a:p>
            <a:p>
              <a:pPr>
                <a:defRPr/>
              </a:pPr>
              <a:r>
                <a:rPr lang="en-US">
                  <a:latin typeface="Arial" charset="0"/>
                  <a:ea typeface="ＭＳ Ｐゴシック" charset="0"/>
                </a:rPr>
                <a:t>Disk</a:t>
              </a:r>
            </a:p>
          </p:txBody>
        </p:sp>
        <p:sp>
          <p:nvSpPr>
            <p:cNvPr id="225298" name="Text Box 18">
              <a:extLst>
                <a:ext uri="{FF2B5EF4-FFF2-40B4-BE49-F238E27FC236}">
                  <a16:creationId xmlns:a16="http://schemas.microsoft.com/office/drawing/2014/main" id="{410B5B3D-99B4-5440-BC11-83C0611A7537}"/>
                </a:ext>
              </a:extLst>
            </p:cNvPr>
            <p:cNvSpPr txBox="1">
              <a:spLocks noChangeArrowheads="1"/>
            </p:cNvSpPr>
            <p:nvPr/>
          </p:nvSpPr>
          <p:spPr bwMode="auto">
            <a:xfrm flipH="1">
              <a:off x="4849" y="2160"/>
              <a:ext cx="714" cy="40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spAutoFit/>
            </a:bodyPr>
            <a:lstStyle/>
            <a:p>
              <a:pPr>
                <a:defRPr/>
              </a:pPr>
              <a:r>
                <a:rPr lang="en-US">
                  <a:latin typeface="Arial" charset="0"/>
                  <a:ea typeface="ＭＳ Ｐゴシック" charset="0"/>
                </a:rPr>
                <a:t>Mounting</a:t>
              </a:r>
            </a:p>
            <a:p>
              <a:pPr>
                <a:defRPr/>
              </a:pPr>
              <a:r>
                <a:rPr lang="en-US">
                  <a:latin typeface="Arial" charset="0"/>
                  <a:ea typeface="ＭＳ Ｐゴシック" charset="0"/>
                </a:rPr>
                <a:t>Plug</a:t>
              </a:r>
            </a:p>
          </p:txBody>
        </p:sp>
        <p:sp>
          <p:nvSpPr>
            <p:cNvPr id="225299" name="Text Box 19">
              <a:extLst>
                <a:ext uri="{FF2B5EF4-FFF2-40B4-BE49-F238E27FC236}">
                  <a16:creationId xmlns:a16="http://schemas.microsoft.com/office/drawing/2014/main" id="{D7466060-8222-9042-9127-E9F21D1B96DD}"/>
                </a:ext>
              </a:extLst>
            </p:cNvPr>
            <p:cNvSpPr txBox="1">
              <a:spLocks noChangeArrowheads="1"/>
            </p:cNvSpPr>
            <p:nvPr/>
          </p:nvSpPr>
          <p:spPr bwMode="auto">
            <a:xfrm flipH="1">
              <a:off x="3025" y="1968"/>
              <a:ext cx="730" cy="40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spAutoFit/>
            </a:bodyPr>
            <a:lstStyle/>
            <a:p>
              <a:pPr>
                <a:defRPr/>
              </a:pPr>
              <a:r>
                <a:rPr lang="en-US">
                  <a:latin typeface="Arial" charset="0"/>
                  <a:ea typeface="ＭＳ Ｐゴシック" charset="0"/>
                </a:rPr>
                <a:t>Clamping</a:t>
              </a:r>
            </a:p>
            <a:p>
              <a:pPr>
                <a:defRPr/>
              </a:pPr>
              <a:r>
                <a:rPr lang="en-US">
                  <a:latin typeface="Arial" charset="0"/>
                  <a:ea typeface="ＭＳ Ｐゴシック" charset="0"/>
                </a:rPr>
                <a:t>Tube</a:t>
              </a:r>
            </a:p>
          </p:txBody>
        </p:sp>
        <p:sp>
          <p:nvSpPr>
            <p:cNvPr id="225300" name="Line 20">
              <a:extLst>
                <a:ext uri="{FF2B5EF4-FFF2-40B4-BE49-F238E27FC236}">
                  <a16:creationId xmlns:a16="http://schemas.microsoft.com/office/drawing/2014/main" id="{DC59D956-CACF-9340-ADAE-BAB9744AB8E2}"/>
                </a:ext>
              </a:extLst>
            </p:cNvPr>
            <p:cNvSpPr>
              <a:spLocks noChangeShapeType="1"/>
            </p:cNvSpPr>
            <p:nvPr/>
          </p:nvSpPr>
          <p:spPr bwMode="auto">
            <a:xfrm flipH="1">
              <a:off x="4329" y="1948"/>
              <a:ext cx="570" cy="244"/>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25301" name="Line 21">
              <a:extLst>
                <a:ext uri="{FF2B5EF4-FFF2-40B4-BE49-F238E27FC236}">
                  <a16:creationId xmlns:a16="http://schemas.microsoft.com/office/drawing/2014/main" id="{785CCEA4-2985-2F4F-90E6-A14F95BE63D6}"/>
                </a:ext>
              </a:extLst>
            </p:cNvPr>
            <p:cNvSpPr>
              <a:spLocks noChangeShapeType="1"/>
            </p:cNvSpPr>
            <p:nvPr/>
          </p:nvSpPr>
          <p:spPr bwMode="auto">
            <a:xfrm flipH="1">
              <a:off x="4329" y="2355"/>
              <a:ext cx="529" cy="244"/>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25302" name="Line 22">
              <a:extLst>
                <a:ext uri="{FF2B5EF4-FFF2-40B4-BE49-F238E27FC236}">
                  <a16:creationId xmlns:a16="http://schemas.microsoft.com/office/drawing/2014/main" id="{0B6B192F-15D2-3D4F-8150-BD6879C6C018}"/>
                </a:ext>
              </a:extLst>
            </p:cNvPr>
            <p:cNvSpPr>
              <a:spLocks noChangeShapeType="1"/>
            </p:cNvSpPr>
            <p:nvPr/>
          </p:nvSpPr>
          <p:spPr bwMode="auto">
            <a:xfrm flipH="1">
              <a:off x="4369" y="2640"/>
              <a:ext cx="367" cy="8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25303" name="Line 23">
              <a:extLst>
                <a:ext uri="{FF2B5EF4-FFF2-40B4-BE49-F238E27FC236}">
                  <a16:creationId xmlns:a16="http://schemas.microsoft.com/office/drawing/2014/main" id="{B9CF25AF-C760-E243-9688-4D896FCE2205}"/>
                </a:ext>
              </a:extLst>
            </p:cNvPr>
            <p:cNvSpPr>
              <a:spLocks noChangeShapeType="1"/>
            </p:cNvSpPr>
            <p:nvPr/>
          </p:nvSpPr>
          <p:spPr bwMode="auto">
            <a:xfrm>
              <a:off x="3351" y="2233"/>
              <a:ext cx="122" cy="1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grpSp>
      <p:grpSp>
        <p:nvGrpSpPr>
          <p:cNvPr id="95236" name="Group 30">
            <a:extLst>
              <a:ext uri="{FF2B5EF4-FFF2-40B4-BE49-F238E27FC236}">
                <a16:creationId xmlns:a16="http://schemas.microsoft.com/office/drawing/2014/main" id="{E422F739-F098-274C-872A-54BA3794513D}"/>
              </a:ext>
            </a:extLst>
          </p:cNvPr>
          <p:cNvGrpSpPr>
            <a:grpSpLocks/>
          </p:cNvGrpSpPr>
          <p:nvPr/>
        </p:nvGrpSpPr>
        <p:grpSpPr bwMode="auto">
          <a:xfrm>
            <a:off x="1905000" y="2895600"/>
            <a:ext cx="2349500" cy="2819400"/>
            <a:chOff x="240" y="1680"/>
            <a:chExt cx="1480" cy="1776"/>
          </a:xfrm>
        </p:grpSpPr>
        <p:sp>
          <p:nvSpPr>
            <p:cNvPr id="225306" name="AutoShape 26">
              <a:extLst>
                <a:ext uri="{FF2B5EF4-FFF2-40B4-BE49-F238E27FC236}">
                  <a16:creationId xmlns:a16="http://schemas.microsoft.com/office/drawing/2014/main" id="{86D3687F-761C-7C43-AF08-9D1082834BFE}"/>
                </a:ext>
              </a:extLst>
            </p:cNvPr>
            <p:cNvSpPr>
              <a:spLocks noChangeArrowheads="1"/>
            </p:cNvSpPr>
            <p:nvPr/>
          </p:nvSpPr>
          <p:spPr bwMode="auto">
            <a:xfrm>
              <a:off x="240" y="2357"/>
              <a:ext cx="888" cy="422"/>
            </a:xfrm>
            <a:prstGeom prst="flowChartOnlineStorage">
              <a:avLst/>
            </a:prstGeom>
            <a:gradFill rotWithShape="0">
              <a:gsLst>
                <a:gs pos="0">
                  <a:schemeClr val="bg2">
                    <a:gamma/>
                    <a:shade val="46275"/>
                    <a:invGamma/>
                  </a:schemeClr>
                </a:gs>
                <a:gs pos="50000">
                  <a:schemeClr val="bg2"/>
                </a:gs>
                <a:gs pos="100000">
                  <a:schemeClr val="bg2">
                    <a:gamma/>
                    <a:shade val="46275"/>
                    <a:invGamma/>
                  </a:schemeClr>
                </a:gs>
              </a:gsLst>
              <a:lin ang="5400000" scaled="1"/>
            </a:gradFill>
            <a:ln w="9525">
              <a:solidFill>
                <a:schemeClr val="tx1"/>
              </a:solidFill>
              <a:miter lim="800000"/>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25307" name="Oval 27">
              <a:extLst>
                <a:ext uri="{FF2B5EF4-FFF2-40B4-BE49-F238E27FC236}">
                  <a16:creationId xmlns:a16="http://schemas.microsoft.com/office/drawing/2014/main" id="{D2C87943-67B1-B342-9B00-58CD51FE7082}"/>
                </a:ext>
              </a:extLst>
            </p:cNvPr>
            <p:cNvSpPr>
              <a:spLocks noChangeArrowheads="1"/>
            </p:cNvSpPr>
            <p:nvPr/>
          </p:nvSpPr>
          <p:spPr bwMode="auto">
            <a:xfrm>
              <a:off x="959" y="1680"/>
              <a:ext cx="761" cy="1776"/>
            </a:xfrm>
            <a:prstGeom prst="ellipse">
              <a:avLst/>
            </a:prstGeom>
            <a:solidFill>
              <a:schemeClr val="bg2"/>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25308" name="Oval 28">
              <a:extLst>
                <a:ext uri="{FF2B5EF4-FFF2-40B4-BE49-F238E27FC236}">
                  <a16:creationId xmlns:a16="http://schemas.microsoft.com/office/drawing/2014/main" id="{2BB3E273-AB40-034A-998E-F7B1CC5660FA}"/>
                </a:ext>
              </a:extLst>
            </p:cNvPr>
            <p:cNvSpPr>
              <a:spLocks noChangeArrowheads="1"/>
            </p:cNvSpPr>
            <p:nvPr/>
          </p:nvSpPr>
          <p:spPr bwMode="auto">
            <a:xfrm>
              <a:off x="1280" y="2399"/>
              <a:ext cx="144" cy="338"/>
            </a:xfrm>
            <a:prstGeom prst="ellipse">
              <a:avLst/>
            </a:prstGeom>
            <a:solidFill>
              <a:srgbClr val="0080FF"/>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25309" name="Oval 29">
              <a:extLst>
                <a:ext uri="{FF2B5EF4-FFF2-40B4-BE49-F238E27FC236}">
                  <a16:creationId xmlns:a16="http://schemas.microsoft.com/office/drawing/2014/main" id="{22B5E336-4D87-9F44-996B-A79ABF9CB428}"/>
                </a:ext>
              </a:extLst>
            </p:cNvPr>
            <p:cNvSpPr>
              <a:spLocks noChangeArrowheads="1"/>
            </p:cNvSpPr>
            <p:nvPr/>
          </p:nvSpPr>
          <p:spPr bwMode="auto">
            <a:xfrm>
              <a:off x="1326" y="2497"/>
              <a:ext cx="60" cy="140"/>
            </a:xfrm>
            <a:prstGeom prst="ellipse">
              <a:avLst/>
            </a:prstGeom>
            <a:solidFill>
              <a:srgbClr val="FF0000"/>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grpSp>
      <p:sp>
        <p:nvSpPr>
          <p:cNvPr id="3" name="Content Placeholder 2">
            <a:extLst>
              <a:ext uri="{FF2B5EF4-FFF2-40B4-BE49-F238E27FC236}">
                <a16:creationId xmlns:a16="http://schemas.microsoft.com/office/drawing/2014/main" id="{18163EA0-CB68-CCC2-C99C-10E3B5B1AAC0}"/>
              </a:ext>
            </a:extLst>
          </p:cNvPr>
          <p:cNvSpPr>
            <a:spLocks noGrp="1"/>
          </p:cNvSpPr>
          <p:nvPr>
            <p:ph sz="quarter" idx="17"/>
          </p:nvPr>
        </p:nvSpPr>
        <p:spPr>
          <a:xfrm>
            <a:off x="462643" y="1458117"/>
            <a:ext cx="11376645" cy="4752105"/>
          </a:xfrm>
        </p:spPr>
        <p:txBody>
          <a:bodyPr/>
          <a:lstStyle/>
          <a:p>
            <a:r>
              <a:rPr lang="en-US" sz="2000" dirty="0">
                <a:latin typeface="Arial" charset="0"/>
                <a:ea typeface="ＭＳ Ｐゴシック" charset="0"/>
                <a:sym typeface="Symbol" charset="0"/>
              </a:rPr>
              <a:t>The sensor functions by deformation of the diaphragm.  It is essential that the sensor is rigidly mounted so that only the diaphragm moves in response to the passing pressure wave</a:t>
            </a:r>
          </a:p>
          <a:p>
            <a:endParaRPr lang="en-GB" dirty="0"/>
          </a:p>
        </p:txBody>
      </p:sp>
      <p:sp>
        <p:nvSpPr>
          <p:cNvPr id="2" name="Title 1">
            <a:extLst>
              <a:ext uri="{FF2B5EF4-FFF2-40B4-BE49-F238E27FC236}">
                <a16:creationId xmlns:a16="http://schemas.microsoft.com/office/drawing/2014/main" id="{163BA185-BC9E-4615-2E09-7FD0B9ABCE95}"/>
              </a:ext>
            </a:extLst>
          </p:cNvPr>
          <p:cNvSpPr>
            <a:spLocks noGrp="1"/>
          </p:cNvSpPr>
          <p:nvPr>
            <p:ph type="title"/>
          </p:nvPr>
        </p:nvSpPr>
        <p:spPr/>
        <p:txBody>
          <a:bodyPr>
            <a:normAutofit/>
          </a:bodyPr>
          <a:lstStyle/>
          <a:p>
            <a:r>
              <a:rPr lang="en-US" sz="2800" b="1" dirty="0">
                <a:solidFill>
                  <a:srgbClr val="002060"/>
                </a:solidFill>
                <a:latin typeface="Arial" charset="0"/>
                <a:ea typeface="ＭＳ Ｐゴシック" charset="0"/>
              </a:rPr>
              <a:t>Measurement of Blast Properties</a:t>
            </a:r>
            <a:br>
              <a:rPr lang="en-US" sz="2800" b="1" dirty="0">
                <a:solidFill>
                  <a:srgbClr val="002060"/>
                </a:solidFill>
                <a:latin typeface="Arial" charset="0"/>
                <a:ea typeface="ＭＳ Ｐゴシック" charset="0"/>
              </a:rPr>
            </a:br>
            <a:r>
              <a:rPr lang="en-US" sz="2800" b="1" dirty="0">
                <a:solidFill>
                  <a:srgbClr val="002060"/>
                </a:solidFill>
                <a:latin typeface="Arial" charset="0"/>
                <a:ea typeface="ＭＳ Ｐゴシック" charset="0"/>
              </a:rPr>
              <a:t>Instrumentation - Sensor Mount</a:t>
            </a:r>
            <a:endParaRPr lang="en-GB" dirty="0">
              <a:solidFill>
                <a:srgbClr val="002060"/>
              </a:solidFill>
            </a:endParaRPr>
          </a:p>
        </p:txBody>
      </p:sp>
    </p:spTree>
    <p:extLst>
      <p:ext uri="{BB962C8B-B14F-4D97-AF65-F5344CB8AC3E}">
        <p14:creationId xmlns:p14="http://schemas.microsoft.com/office/powerpoint/2010/main" val="28849832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CA0950E-4439-4E15-0C28-FF2DEB0F5472}"/>
              </a:ext>
            </a:extLst>
          </p:cNvPr>
          <p:cNvSpPr>
            <a:spLocks noGrp="1"/>
          </p:cNvSpPr>
          <p:nvPr>
            <p:ph sz="quarter" idx="17"/>
          </p:nvPr>
        </p:nvSpPr>
        <p:spPr/>
        <p:txBody>
          <a:bodyPr anchor="ctr">
            <a:normAutofit/>
          </a:bodyPr>
          <a:lstStyle/>
          <a:p>
            <a:r>
              <a:rPr lang="en-GB" dirty="0"/>
              <a:t>What are our considerations?</a:t>
            </a:r>
          </a:p>
        </p:txBody>
      </p:sp>
      <p:sp>
        <p:nvSpPr>
          <p:cNvPr id="3" name="Title 2">
            <a:extLst>
              <a:ext uri="{FF2B5EF4-FFF2-40B4-BE49-F238E27FC236}">
                <a16:creationId xmlns:a16="http://schemas.microsoft.com/office/drawing/2014/main" id="{0C3CE528-A455-C147-88E4-4DF23C1BEAC8}"/>
              </a:ext>
            </a:extLst>
          </p:cNvPr>
          <p:cNvSpPr>
            <a:spLocks noGrp="1"/>
          </p:cNvSpPr>
          <p:nvPr>
            <p:ph type="title"/>
          </p:nvPr>
        </p:nvSpPr>
        <p:spPr/>
        <p:txBody>
          <a:bodyPr anchor="ctr">
            <a:normAutofit/>
          </a:bodyPr>
          <a:lstStyle/>
          <a:p>
            <a:r>
              <a:rPr lang="en-US" dirty="0"/>
              <a:t>Pressure Measurement</a:t>
            </a:r>
            <a:endParaRPr lang="en-GB" dirty="0"/>
          </a:p>
        </p:txBody>
      </p:sp>
      <p:graphicFrame>
        <p:nvGraphicFramePr>
          <p:cNvPr id="14" name="Text Placeholder 6">
            <a:extLst>
              <a:ext uri="{FF2B5EF4-FFF2-40B4-BE49-F238E27FC236}">
                <a16:creationId xmlns:a16="http://schemas.microsoft.com/office/drawing/2014/main" id="{35C99F0E-5953-8449-370A-D258280E2591}"/>
              </a:ext>
            </a:extLst>
          </p:cNvPr>
          <p:cNvGraphicFramePr/>
          <p:nvPr>
            <p:extLst>
              <p:ext uri="{D42A27DB-BD31-4B8C-83A1-F6EECF244321}">
                <p14:modId xmlns:p14="http://schemas.microsoft.com/office/powerpoint/2010/main" val="2581415743"/>
              </p:ext>
            </p:extLst>
          </p:nvPr>
        </p:nvGraphicFramePr>
        <p:xfrm>
          <a:off x="408000" y="2348880"/>
          <a:ext cx="11376000" cy="385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 Placeholder 5">
            <a:extLst>
              <a:ext uri="{FF2B5EF4-FFF2-40B4-BE49-F238E27FC236}">
                <a16:creationId xmlns:a16="http://schemas.microsoft.com/office/drawing/2014/main" id="{92314DDA-C886-E128-C5A1-7164D178ABDB}"/>
              </a:ext>
            </a:extLst>
          </p:cNvPr>
          <p:cNvSpPr txBox="1">
            <a:spLocks/>
          </p:cNvSpPr>
          <p:nvPr/>
        </p:nvSpPr>
        <p:spPr>
          <a:xfrm>
            <a:off x="402614" y="1597968"/>
            <a:ext cx="11375432" cy="7920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rgbClr val="7030A0"/>
                </a:solidFill>
              </a:rPr>
              <a:t>What are our considerations?</a:t>
            </a:r>
          </a:p>
        </p:txBody>
      </p:sp>
    </p:spTree>
    <p:extLst>
      <p:ext uri="{BB962C8B-B14F-4D97-AF65-F5344CB8AC3E}">
        <p14:creationId xmlns:p14="http://schemas.microsoft.com/office/powerpoint/2010/main" val="384032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CA0950E-4439-4E15-0C28-FF2DEB0F5472}"/>
              </a:ext>
            </a:extLst>
          </p:cNvPr>
          <p:cNvSpPr>
            <a:spLocks noGrp="1"/>
          </p:cNvSpPr>
          <p:nvPr>
            <p:ph type="body" sz="quarter" idx="11"/>
          </p:nvPr>
        </p:nvSpPr>
        <p:spPr/>
        <p:txBody>
          <a:bodyPr/>
          <a:lstStyle/>
          <a:p>
            <a:r>
              <a:rPr lang="en-GB" dirty="0"/>
              <a:t>How do we best deploy it for the correct application?</a:t>
            </a:r>
          </a:p>
        </p:txBody>
      </p:sp>
      <p:sp>
        <p:nvSpPr>
          <p:cNvPr id="7" name="Text Placeholder 6">
            <a:extLst>
              <a:ext uri="{FF2B5EF4-FFF2-40B4-BE49-F238E27FC236}">
                <a16:creationId xmlns:a16="http://schemas.microsoft.com/office/drawing/2014/main" id="{3F86CBAE-1ACD-1B5A-5BC7-ECAAA4EF4D65}"/>
              </a:ext>
            </a:extLst>
          </p:cNvPr>
          <p:cNvSpPr>
            <a:spLocks noGrp="1"/>
          </p:cNvSpPr>
          <p:nvPr>
            <p:ph type="body" sz="quarter" idx="14"/>
          </p:nvPr>
        </p:nvSpPr>
        <p:spPr/>
        <p:txBody>
          <a:bodyPr/>
          <a:lstStyle/>
          <a:p>
            <a:r>
              <a:rPr lang="en-GB" dirty="0"/>
              <a:t>Ordinarily to generate reliable data that is verifiable, multiple gauges will be used in multiple orientations</a:t>
            </a:r>
          </a:p>
          <a:p>
            <a:endParaRPr lang="en-GB" dirty="0"/>
          </a:p>
          <a:p>
            <a:r>
              <a:rPr lang="en-GB" dirty="0"/>
              <a:t>Commonly three gauges per ‘array’ in three different orientations will give an accurate representation of the pressures seen from the event</a:t>
            </a:r>
          </a:p>
          <a:p>
            <a:endParaRPr lang="en-GB" dirty="0"/>
          </a:p>
          <a:p>
            <a:r>
              <a:rPr lang="en-GB" dirty="0"/>
              <a:t>However, this isn’t always wholly appropriate</a:t>
            </a:r>
          </a:p>
        </p:txBody>
      </p:sp>
      <p:sp>
        <p:nvSpPr>
          <p:cNvPr id="8" name="Content Placeholder 7">
            <a:extLst>
              <a:ext uri="{FF2B5EF4-FFF2-40B4-BE49-F238E27FC236}">
                <a16:creationId xmlns:a16="http://schemas.microsoft.com/office/drawing/2014/main" id="{09E93672-ADE1-B1DC-1BC9-67551F66CC2D}"/>
              </a:ext>
            </a:extLst>
          </p:cNvPr>
          <p:cNvSpPr>
            <a:spLocks noGrp="1"/>
          </p:cNvSpPr>
          <p:nvPr>
            <p:ph sz="quarter" idx="17"/>
          </p:nvPr>
        </p:nvSpPr>
        <p:spPr/>
        <p:txBody>
          <a:bodyPr/>
          <a:lstStyle/>
          <a:p>
            <a:endParaRPr lang="en-GB" dirty="0"/>
          </a:p>
          <a:p>
            <a:endParaRPr lang="en-GB" dirty="0"/>
          </a:p>
        </p:txBody>
      </p:sp>
      <p:sp>
        <p:nvSpPr>
          <p:cNvPr id="3" name="Title 2">
            <a:extLst>
              <a:ext uri="{FF2B5EF4-FFF2-40B4-BE49-F238E27FC236}">
                <a16:creationId xmlns:a16="http://schemas.microsoft.com/office/drawing/2014/main" id="{0C3CE528-A455-C147-88E4-4DF23C1BEAC8}"/>
              </a:ext>
            </a:extLst>
          </p:cNvPr>
          <p:cNvSpPr>
            <a:spLocks noGrp="1"/>
          </p:cNvSpPr>
          <p:nvPr>
            <p:ph type="title"/>
          </p:nvPr>
        </p:nvSpPr>
        <p:spPr/>
        <p:txBody>
          <a:bodyPr anchor="ctr">
            <a:normAutofit/>
          </a:bodyPr>
          <a:lstStyle/>
          <a:p>
            <a:r>
              <a:rPr lang="en-US" dirty="0"/>
              <a:t>Pressure Measurement</a:t>
            </a:r>
            <a:endParaRPr lang="en-GB" dirty="0"/>
          </a:p>
        </p:txBody>
      </p:sp>
      <p:grpSp>
        <p:nvGrpSpPr>
          <p:cNvPr id="22" name="Group 42">
            <a:extLst>
              <a:ext uri="{FF2B5EF4-FFF2-40B4-BE49-F238E27FC236}">
                <a16:creationId xmlns:a16="http://schemas.microsoft.com/office/drawing/2014/main" id="{4D84482A-BC32-DC66-0D61-99080E63F378}"/>
              </a:ext>
            </a:extLst>
          </p:cNvPr>
          <p:cNvGrpSpPr>
            <a:grpSpLocks/>
          </p:cNvGrpSpPr>
          <p:nvPr/>
        </p:nvGrpSpPr>
        <p:grpSpPr bwMode="auto">
          <a:xfrm>
            <a:off x="7680176" y="1412776"/>
            <a:ext cx="3505200" cy="3581400"/>
            <a:chOff x="2592" y="1536"/>
            <a:chExt cx="2208" cy="2256"/>
          </a:xfrm>
        </p:grpSpPr>
        <p:sp>
          <p:nvSpPr>
            <p:cNvPr id="23" name="Line 28">
              <a:extLst>
                <a:ext uri="{FF2B5EF4-FFF2-40B4-BE49-F238E27FC236}">
                  <a16:creationId xmlns:a16="http://schemas.microsoft.com/office/drawing/2014/main" id="{1D023552-4C3C-BFB7-3814-46576F81CD62}"/>
                </a:ext>
              </a:extLst>
            </p:cNvPr>
            <p:cNvSpPr>
              <a:spLocks noChangeShapeType="1"/>
            </p:cNvSpPr>
            <p:nvPr/>
          </p:nvSpPr>
          <p:spPr bwMode="auto">
            <a:xfrm flipH="1">
              <a:off x="2880" y="1728"/>
              <a:ext cx="1632" cy="1824"/>
            </a:xfrm>
            <a:prstGeom prst="line">
              <a:avLst/>
            </a:prstGeom>
            <a:noFill/>
            <a:ln w="9525">
              <a:solidFill>
                <a:schemeClr val="tx1"/>
              </a:solidFill>
              <a:prstDash val="dash"/>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4" name="Line 29">
              <a:extLst>
                <a:ext uri="{FF2B5EF4-FFF2-40B4-BE49-F238E27FC236}">
                  <a16:creationId xmlns:a16="http://schemas.microsoft.com/office/drawing/2014/main" id="{1BE6EF57-8D7C-F60B-2006-4484D97A670D}"/>
                </a:ext>
              </a:extLst>
            </p:cNvPr>
            <p:cNvSpPr>
              <a:spLocks noChangeShapeType="1"/>
            </p:cNvSpPr>
            <p:nvPr/>
          </p:nvSpPr>
          <p:spPr bwMode="auto">
            <a:xfrm>
              <a:off x="3696" y="2640"/>
              <a:ext cx="0" cy="1152"/>
            </a:xfrm>
            <a:prstGeom prst="line">
              <a:avLst/>
            </a:prstGeom>
            <a:noFill/>
            <a:ln w="9525">
              <a:solidFill>
                <a:schemeClr val="tx1"/>
              </a:solidFill>
              <a:prstDash val="dash"/>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5" name="Oval 30">
              <a:extLst>
                <a:ext uri="{FF2B5EF4-FFF2-40B4-BE49-F238E27FC236}">
                  <a16:creationId xmlns:a16="http://schemas.microsoft.com/office/drawing/2014/main" id="{E7910047-4037-036B-858B-6B17E2432BE5}"/>
                </a:ext>
              </a:extLst>
            </p:cNvPr>
            <p:cNvSpPr>
              <a:spLocks noChangeArrowheads="1"/>
            </p:cNvSpPr>
            <p:nvPr/>
          </p:nvSpPr>
          <p:spPr bwMode="auto">
            <a:xfrm>
              <a:off x="3264" y="2208"/>
              <a:ext cx="864" cy="864"/>
            </a:xfrm>
            <a:prstGeom prst="ellipse">
              <a:avLst/>
            </a:prstGeom>
            <a:noFill/>
            <a:ln w="9525">
              <a:solidFill>
                <a:schemeClr val="tx1"/>
              </a:solidFill>
              <a:prstDash val="lgDash"/>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6" name="Oval 31">
              <a:extLst>
                <a:ext uri="{FF2B5EF4-FFF2-40B4-BE49-F238E27FC236}">
                  <a16:creationId xmlns:a16="http://schemas.microsoft.com/office/drawing/2014/main" id="{091819FF-6802-4E78-E3C3-4489BC280229}"/>
                </a:ext>
              </a:extLst>
            </p:cNvPr>
            <p:cNvSpPr>
              <a:spLocks noChangeArrowheads="1"/>
            </p:cNvSpPr>
            <p:nvPr/>
          </p:nvSpPr>
          <p:spPr bwMode="auto">
            <a:xfrm>
              <a:off x="2928" y="1872"/>
              <a:ext cx="1536" cy="1536"/>
            </a:xfrm>
            <a:prstGeom prst="ellipse">
              <a:avLst/>
            </a:prstGeom>
            <a:noFill/>
            <a:ln w="9525">
              <a:solidFill>
                <a:schemeClr val="tx1"/>
              </a:solidFill>
              <a:prstDash val="lgDash"/>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7" name="Oval 32">
              <a:extLst>
                <a:ext uri="{FF2B5EF4-FFF2-40B4-BE49-F238E27FC236}">
                  <a16:creationId xmlns:a16="http://schemas.microsoft.com/office/drawing/2014/main" id="{730FD538-71EB-5376-B23D-1CBD64684440}"/>
                </a:ext>
              </a:extLst>
            </p:cNvPr>
            <p:cNvSpPr>
              <a:spLocks noChangeArrowheads="1"/>
            </p:cNvSpPr>
            <p:nvPr/>
          </p:nvSpPr>
          <p:spPr bwMode="auto">
            <a:xfrm>
              <a:off x="2592" y="1536"/>
              <a:ext cx="2208" cy="2208"/>
            </a:xfrm>
            <a:prstGeom prst="ellipse">
              <a:avLst/>
            </a:prstGeom>
            <a:noFill/>
            <a:ln w="9525">
              <a:solidFill>
                <a:schemeClr val="tx1"/>
              </a:solidFill>
              <a:prstDash val="lgDash"/>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8" name="Oval 33">
              <a:extLst>
                <a:ext uri="{FF2B5EF4-FFF2-40B4-BE49-F238E27FC236}">
                  <a16:creationId xmlns:a16="http://schemas.microsoft.com/office/drawing/2014/main" id="{36E7A945-0063-BDDE-5879-C41D70A5E0AF}"/>
                </a:ext>
              </a:extLst>
            </p:cNvPr>
            <p:cNvSpPr>
              <a:spLocks noChangeArrowheads="1"/>
            </p:cNvSpPr>
            <p:nvPr/>
          </p:nvSpPr>
          <p:spPr bwMode="auto">
            <a:xfrm>
              <a:off x="4156" y="2026"/>
              <a:ext cx="96" cy="96"/>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29" name="Oval 34">
              <a:extLst>
                <a:ext uri="{FF2B5EF4-FFF2-40B4-BE49-F238E27FC236}">
                  <a16:creationId xmlns:a16="http://schemas.microsoft.com/office/drawing/2014/main" id="{6075E372-D93B-BEC7-90E7-DA3B3B423B99}"/>
                </a:ext>
              </a:extLst>
            </p:cNvPr>
            <p:cNvSpPr>
              <a:spLocks noChangeArrowheads="1"/>
            </p:cNvSpPr>
            <p:nvPr/>
          </p:nvSpPr>
          <p:spPr bwMode="auto">
            <a:xfrm>
              <a:off x="3936" y="2281"/>
              <a:ext cx="96" cy="96"/>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30" name="Oval 35">
              <a:extLst>
                <a:ext uri="{FF2B5EF4-FFF2-40B4-BE49-F238E27FC236}">
                  <a16:creationId xmlns:a16="http://schemas.microsoft.com/office/drawing/2014/main" id="{89627BCD-5E28-D5BA-3F43-BD38AED3029C}"/>
                </a:ext>
              </a:extLst>
            </p:cNvPr>
            <p:cNvSpPr>
              <a:spLocks noChangeArrowheads="1"/>
            </p:cNvSpPr>
            <p:nvPr/>
          </p:nvSpPr>
          <p:spPr bwMode="auto">
            <a:xfrm>
              <a:off x="4383" y="1771"/>
              <a:ext cx="96" cy="96"/>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31" name="Oval 36">
              <a:extLst>
                <a:ext uri="{FF2B5EF4-FFF2-40B4-BE49-F238E27FC236}">
                  <a16:creationId xmlns:a16="http://schemas.microsoft.com/office/drawing/2014/main" id="{9495BEA7-72A4-E304-B671-FE4E5B720055}"/>
                </a:ext>
              </a:extLst>
            </p:cNvPr>
            <p:cNvSpPr>
              <a:spLocks noChangeArrowheads="1"/>
            </p:cNvSpPr>
            <p:nvPr/>
          </p:nvSpPr>
          <p:spPr bwMode="auto">
            <a:xfrm>
              <a:off x="3138" y="3163"/>
              <a:ext cx="96" cy="96"/>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32" name="Oval 37">
              <a:extLst>
                <a:ext uri="{FF2B5EF4-FFF2-40B4-BE49-F238E27FC236}">
                  <a16:creationId xmlns:a16="http://schemas.microsoft.com/office/drawing/2014/main" id="{C0DC99F7-C0CB-A49D-5687-967A6809A8F3}"/>
                </a:ext>
              </a:extLst>
            </p:cNvPr>
            <p:cNvSpPr>
              <a:spLocks noChangeArrowheads="1"/>
            </p:cNvSpPr>
            <p:nvPr/>
          </p:nvSpPr>
          <p:spPr bwMode="auto">
            <a:xfrm>
              <a:off x="2918" y="3418"/>
              <a:ext cx="96" cy="96"/>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33" name="Oval 38">
              <a:extLst>
                <a:ext uri="{FF2B5EF4-FFF2-40B4-BE49-F238E27FC236}">
                  <a16:creationId xmlns:a16="http://schemas.microsoft.com/office/drawing/2014/main" id="{EBDE1604-ACB6-C1BD-8D90-B5B4E42FA450}"/>
                </a:ext>
              </a:extLst>
            </p:cNvPr>
            <p:cNvSpPr>
              <a:spLocks noChangeArrowheads="1"/>
            </p:cNvSpPr>
            <p:nvPr/>
          </p:nvSpPr>
          <p:spPr bwMode="auto">
            <a:xfrm>
              <a:off x="3365" y="2908"/>
              <a:ext cx="96" cy="96"/>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34" name="Oval 39">
              <a:extLst>
                <a:ext uri="{FF2B5EF4-FFF2-40B4-BE49-F238E27FC236}">
                  <a16:creationId xmlns:a16="http://schemas.microsoft.com/office/drawing/2014/main" id="{3DEF8016-77DF-6938-B72B-148460B240FA}"/>
                </a:ext>
              </a:extLst>
            </p:cNvPr>
            <p:cNvSpPr>
              <a:spLocks noChangeArrowheads="1"/>
            </p:cNvSpPr>
            <p:nvPr/>
          </p:nvSpPr>
          <p:spPr bwMode="auto">
            <a:xfrm>
              <a:off x="3648" y="3019"/>
              <a:ext cx="96" cy="96"/>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35" name="Oval 40">
              <a:extLst>
                <a:ext uri="{FF2B5EF4-FFF2-40B4-BE49-F238E27FC236}">
                  <a16:creationId xmlns:a16="http://schemas.microsoft.com/office/drawing/2014/main" id="{BFC0B419-0C49-CA3B-11D7-5C36FAFA11A1}"/>
                </a:ext>
              </a:extLst>
            </p:cNvPr>
            <p:cNvSpPr>
              <a:spLocks noChangeArrowheads="1"/>
            </p:cNvSpPr>
            <p:nvPr/>
          </p:nvSpPr>
          <p:spPr bwMode="auto">
            <a:xfrm>
              <a:off x="3648" y="3360"/>
              <a:ext cx="96" cy="96"/>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36" name="Oval 41">
              <a:extLst>
                <a:ext uri="{FF2B5EF4-FFF2-40B4-BE49-F238E27FC236}">
                  <a16:creationId xmlns:a16="http://schemas.microsoft.com/office/drawing/2014/main" id="{E7440A09-734F-C925-E9E0-AAAD257C746C}"/>
                </a:ext>
              </a:extLst>
            </p:cNvPr>
            <p:cNvSpPr>
              <a:spLocks noChangeArrowheads="1"/>
            </p:cNvSpPr>
            <p:nvPr/>
          </p:nvSpPr>
          <p:spPr bwMode="auto">
            <a:xfrm>
              <a:off x="3648" y="3696"/>
              <a:ext cx="96" cy="96"/>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sp>
          <p:nvSpPr>
            <p:cNvPr id="37" name="AutoShape 27">
              <a:extLst>
                <a:ext uri="{FF2B5EF4-FFF2-40B4-BE49-F238E27FC236}">
                  <a16:creationId xmlns:a16="http://schemas.microsoft.com/office/drawing/2014/main" id="{5DA5504D-A4CA-4318-D0A9-CEFD0EE0F7BD}"/>
                </a:ext>
              </a:extLst>
            </p:cNvPr>
            <p:cNvSpPr>
              <a:spLocks noChangeArrowheads="1"/>
            </p:cNvSpPr>
            <p:nvPr/>
          </p:nvSpPr>
          <p:spPr bwMode="auto">
            <a:xfrm>
              <a:off x="3575" y="2521"/>
              <a:ext cx="240" cy="240"/>
            </a:xfrm>
            <a:prstGeom prst="irregularSeal1">
              <a:avLst/>
            </a:prstGeom>
            <a:solidFill>
              <a:srgbClr val="FFCC66"/>
            </a:solidFill>
            <a:ln w="9525">
              <a:solidFill>
                <a:srgbClr val="FFCC66"/>
              </a:solidFill>
              <a:miter lim="800000"/>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defRPr/>
              </a:pPr>
              <a:endParaRPr lang="en-US">
                <a:latin typeface="Arial" charset="0"/>
                <a:ea typeface="ＭＳ Ｐゴシック" charset="0"/>
              </a:endParaRPr>
            </a:p>
          </p:txBody>
        </p:sp>
      </p:grpSp>
    </p:spTree>
    <p:extLst>
      <p:ext uri="{BB962C8B-B14F-4D97-AF65-F5344CB8AC3E}">
        <p14:creationId xmlns:p14="http://schemas.microsoft.com/office/powerpoint/2010/main" val="39709300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2A5B4195-5979-D7A4-10E5-EB791EB17A54}"/>
              </a:ext>
            </a:extLst>
          </p:cNvPr>
          <p:cNvSpPr/>
          <p:nvPr/>
        </p:nvSpPr>
        <p:spPr>
          <a:xfrm>
            <a:off x="4794738" y="2637692"/>
            <a:ext cx="3470031" cy="3399464"/>
          </a:xfrm>
          <a:custGeom>
            <a:avLst/>
            <a:gdLst>
              <a:gd name="connsiteX0" fmla="*/ 0 w 3470031"/>
              <a:gd name="connsiteY0" fmla="*/ 0 h 3399464"/>
              <a:gd name="connsiteX1" fmla="*/ 1477108 w 3470031"/>
              <a:gd name="connsiteY1" fmla="*/ 3176954 h 3399464"/>
              <a:gd name="connsiteX2" fmla="*/ 3470031 w 3470031"/>
              <a:gd name="connsiteY2" fmla="*/ 3048000 h 3399464"/>
            </a:gdLst>
            <a:ahLst/>
            <a:cxnLst>
              <a:cxn ang="0">
                <a:pos x="connsiteX0" y="connsiteY0"/>
              </a:cxn>
              <a:cxn ang="0">
                <a:pos x="connsiteX1" y="connsiteY1"/>
              </a:cxn>
              <a:cxn ang="0">
                <a:pos x="connsiteX2" y="connsiteY2"/>
              </a:cxn>
            </a:cxnLst>
            <a:rect l="l" t="t" r="r" b="b"/>
            <a:pathLst>
              <a:path w="3470031" h="3399464">
                <a:moveTo>
                  <a:pt x="0" y="0"/>
                </a:moveTo>
                <a:cubicBezTo>
                  <a:pt x="449385" y="1334477"/>
                  <a:pt x="898770" y="2668954"/>
                  <a:pt x="1477108" y="3176954"/>
                </a:cubicBezTo>
                <a:cubicBezTo>
                  <a:pt x="2055446" y="3684954"/>
                  <a:pt x="3042139" y="3182815"/>
                  <a:pt x="3470031" y="3048000"/>
                </a:cubicBezTo>
              </a:path>
            </a:pathLst>
          </a:cu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1">
            <a:extLst>
              <a:ext uri="{FF2B5EF4-FFF2-40B4-BE49-F238E27FC236}">
                <a16:creationId xmlns:a16="http://schemas.microsoft.com/office/drawing/2014/main" id="{0FC0EC1C-0B97-3B83-2577-C6B10B1FA3AE}"/>
              </a:ext>
            </a:extLst>
          </p:cNvPr>
          <p:cNvSpPr>
            <a:spLocks noGrp="1"/>
          </p:cNvSpPr>
          <p:nvPr>
            <p:ph sz="quarter" idx="17"/>
          </p:nvPr>
        </p:nvSpPr>
        <p:spPr/>
        <p:txBody>
          <a:bodyPr/>
          <a:lstStyle/>
          <a:p>
            <a:endParaRPr lang="en-GB" dirty="0"/>
          </a:p>
        </p:txBody>
      </p:sp>
      <p:sp>
        <p:nvSpPr>
          <p:cNvPr id="3" name="Title 2">
            <a:extLst>
              <a:ext uri="{FF2B5EF4-FFF2-40B4-BE49-F238E27FC236}">
                <a16:creationId xmlns:a16="http://schemas.microsoft.com/office/drawing/2014/main" id="{15792E5D-F3F9-FE5E-93EC-97160DDA17E3}"/>
              </a:ext>
            </a:extLst>
          </p:cNvPr>
          <p:cNvSpPr>
            <a:spLocks noGrp="1"/>
          </p:cNvSpPr>
          <p:nvPr>
            <p:ph type="title"/>
          </p:nvPr>
        </p:nvSpPr>
        <p:spPr/>
        <p:txBody>
          <a:bodyPr/>
          <a:lstStyle/>
          <a:p>
            <a:r>
              <a:rPr lang="en-GB" dirty="0"/>
              <a:t>What do we expect to see?</a:t>
            </a:r>
          </a:p>
        </p:txBody>
      </p:sp>
      <p:cxnSp>
        <p:nvCxnSpPr>
          <p:cNvPr id="7" name="Straight Arrow Connector 6">
            <a:extLst>
              <a:ext uri="{FF2B5EF4-FFF2-40B4-BE49-F238E27FC236}">
                <a16:creationId xmlns:a16="http://schemas.microsoft.com/office/drawing/2014/main" id="{A877B214-BDCA-561E-25A0-76CA3505304F}"/>
              </a:ext>
            </a:extLst>
          </p:cNvPr>
          <p:cNvCxnSpPr>
            <a:cxnSpLocks/>
          </p:cNvCxnSpPr>
          <p:nvPr/>
        </p:nvCxnSpPr>
        <p:spPr>
          <a:xfrm flipV="1">
            <a:off x="3431704" y="1772816"/>
            <a:ext cx="0" cy="4176464"/>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2DC115AB-D267-A768-28EC-ACB597C03469}"/>
              </a:ext>
            </a:extLst>
          </p:cNvPr>
          <p:cNvCxnSpPr/>
          <p:nvPr/>
        </p:nvCxnSpPr>
        <p:spPr>
          <a:xfrm>
            <a:off x="3143672" y="5661248"/>
            <a:ext cx="6048672" cy="0"/>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12" name="Straight Connector 11">
            <a:extLst>
              <a:ext uri="{FF2B5EF4-FFF2-40B4-BE49-F238E27FC236}">
                <a16:creationId xmlns:a16="http://schemas.microsoft.com/office/drawing/2014/main" id="{E7AD0212-E596-2132-1438-4E809A242202}"/>
              </a:ext>
            </a:extLst>
          </p:cNvPr>
          <p:cNvCxnSpPr/>
          <p:nvPr/>
        </p:nvCxnSpPr>
        <p:spPr>
          <a:xfrm flipV="1">
            <a:off x="4799856" y="2636912"/>
            <a:ext cx="0" cy="3024336"/>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A46423C-FA9C-BB0E-1023-180B3414DECC}"/>
              </a:ext>
            </a:extLst>
          </p:cNvPr>
          <p:cNvCxnSpPr>
            <a:cxnSpLocks/>
          </p:cNvCxnSpPr>
          <p:nvPr/>
        </p:nvCxnSpPr>
        <p:spPr>
          <a:xfrm>
            <a:off x="3438292" y="2636912"/>
            <a:ext cx="5754052"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48E9392-F8F6-658B-AD60-41F39E351AF4}"/>
              </a:ext>
            </a:extLst>
          </p:cNvPr>
          <p:cNvCxnSpPr/>
          <p:nvPr/>
        </p:nvCxnSpPr>
        <p:spPr>
          <a:xfrm flipV="1">
            <a:off x="6095690" y="1772816"/>
            <a:ext cx="0" cy="3888432"/>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737CED6-D187-57C7-CD17-3DFF04675113}"/>
              </a:ext>
            </a:extLst>
          </p:cNvPr>
          <p:cNvCxnSpPr/>
          <p:nvPr/>
        </p:nvCxnSpPr>
        <p:spPr>
          <a:xfrm flipV="1">
            <a:off x="4794738" y="1772816"/>
            <a:ext cx="0" cy="3888432"/>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F7DE03E-9C94-0419-57A3-878F0FDEF09E}"/>
              </a:ext>
            </a:extLst>
          </p:cNvPr>
          <p:cNvCxnSpPr/>
          <p:nvPr/>
        </p:nvCxnSpPr>
        <p:spPr>
          <a:xfrm flipV="1">
            <a:off x="8264769" y="1772816"/>
            <a:ext cx="0" cy="3888432"/>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1CDC9CFA-9FD1-5988-20E9-350D317B8398}"/>
              </a:ext>
            </a:extLst>
          </p:cNvPr>
          <p:cNvSpPr txBox="1"/>
          <p:nvPr/>
        </p:nvSpPr>
        <p:spPr>
          <a:xfrm>
            <a:off x="2510717" y="2060848"/>
            <a:ext cx="914393" cy="369332"/>
          </a:xfrm>
          <a:prstGeom prst="rect">
            <a:avLst/>
          </a:prstGeom>
          <a:noFill/>
        </p:spPr>
        <p:txBody>
          <a:bodyPr wrap="square" rtlCol="0">
            <a:spAutoFit/>
          </a:bodyPr>
          <a:lstStyle/>
          <a:p>
            <a:r>
              <a:rPr lang="en-GB" dirty="0"/>
              <a:t>P (kPa)</a:t>
            </a:r>
          </a:p>
        </p:txBody>
      </p:sp>
      <p:sp>
        <p:nvSpPr>
          <p:cNvPr id="23" name="TextBox 22">
            <a:extLst>
              <a:ext uri="{FF2B5EF4-FFF2-40B4-BE49-F238E27FC236}">
                <a16:creationId xmlns:a16="http://schemas.microsoft.com/office/drawing/2014/main" id="{AC1C98B8-BB6D-2033-C51D-B01D12D8C698}"/>
              </a:ext>
            </a:extLst>
          </p:cNvPr>
          <p:cNvSpPr txBox="1"/>
          <p:nvPr/>
        </p:nvSpPr>
        <p:spPr>
          <a:xfrm>
            <a:off x="8439363" y="5737349"/>
            <a:ext cx="601213" cy="369309"/>
          </a:xfrm>
          <a:prstGeom prst="rect">
            <a:avLst/>
          </a:prstGeom>
          <a:noFill/>
        </p:spPr>
        <p:txBody>
          <a:bodyPr wrap="square" rtlCol="0">
            <a:spAutoFit/>
          </a:bodyPr>
          <a:lstStyle/>
          <a:p>
            <a:r>
              <a:rPr lang="en-GB" dirty="0"/>
              <a:t>t (s)</a:t>
            </a:r>
          </a:p>
        </p:txBody>
      </p:sp>
      <p:sp>
        <p:nvSpPr>
          <p:cNvPr id="24" name="TextBox 23">
            <a:extLst>
              <a:ext uri="{FF2B5EF4-FFF2-40B4-BE49-F238E27FC236}">
                <a16:creationId xmlns:a16="http://schemas.microsoft.com/office/drawing/2014/main" id="{708B90F9-293C-499A-90B3-70DE4C8034A0}"/>
              </a:ext>
            </a:extLst>
          </p:cNvPr>
          <p:cNvSpPr txBox="1"/>
          <p:nvPr/>
        </p:nvSpPr>
        <p:spPr>
          <a:xfrm>
            <a:off x="1453360" y="2452246"/>
            <a:ext cx="1984931" cy="369332"/>
          </a:xfrm>
          <a:prstGeom prst="rect">
            <a:avLst/>
          </a:prstGeom>
          <a:noFill/>
        </p:spPr>
        <p:txBody>
          <a:bodyPr wrap="square" rtlCol="0">
            <a:spAutoFit/>
          </a:bodyPr>
          <a:lstStyle/>
          <a:p>
            <a:r>
              <a:rPr lang="en-GB" dirty="0"/>
              <a:t>Peak Overpressure</a:t>
            </a:r>
          </a:p>
        </p:txBody>
      </p:sp>
      <p:sp>
        <p:nvSpPr>
          <p:cNvPr id="25" name="TextBox 24">
            <a:extLst>
              <a:ext uri="{FF2B5EF4-FFF2-40B4-BE49-F238E27FC236}">
                <a16:creationId xmlns:a16="http://schemas.microsoft.com/office/drawing/2014/main" id="{9E3E011D-A910-EA8D-43D0-C8C1AE19D84C}"/>
              </a:ext>
            </a:extLst>
          </p:cNvPr>
          <p:cNvSpPr txBox="1"/>
          <p:nvPr/>
        </p:nvSpPr>
        <p:spPr>
          <a:xfrm>
            <a:off x="4967045" y="1862856"/>
            <a:ext cx="956339" cy="646331"/>
          </a:xfrm>
          <a:prstGeom prst="rect">
            <a:avLst/>
          </a:prstGeom>
          <a:noFill/>
        </p:spPr>
        <p:txBody>
          <a:bodyPr wrap="square" rtlCol="0">
            <a:spAutoFit/>
          </a:bodyPr>
          <a:lstStyle/>
          <a:p>
            <a:r>
              <a:rPr lang="en-GB" dirty="0"/>
              <a:t>Positive Phase</a:t>
            </a:r>
          </a:p>
        </p:txBody>
      </p:sp>
      <p:sp>
        <p:nvSpPr>
          <p:cNvPr id="26" name="TextBox 25">
            <a:extLst>
              <a:ext uri="{FF2B5EF4-FFF2-40B4-BE49-F238E27FC236}">
                <a16:creationId xmlns:a16="http://schemas.microsoft.com/office/drawing/2014/main" id="{4C7BA7DB-00FD-4792-9486-191B53B9EC09}"/>
              </a:ext>
            </a:extLst>
          </p:cNvPr>
          <p:cNvSpPr txBox="1"/>
          <p:nvPr/>
        </p:nvSpPr>
        <p:spPr>
          <a:xfrm>
            <a:off x="6670800" y="1855370"/>
            <a:ext cx="1011136" cy="646331"/>
          </a:xfrm>
          <a:prstGeom prst="rect">
            <a:avLst/>
          </a:prstGeom>
          <a:noFill/>
        </p:spPr>
        <p:txBody>
          <a:bodyPr wrap="square" rtlCol="0">
            <a:spAutoFit/>
          </a:bodyPr>
          <a:lstStyle/>
          <a:p>
            <a:r>
              <a:rPr lang="en-GB" dirty="0"/>
              <a:t>Negative Phase</a:t>
            </a:r>
          </a:p>
        </p:txBody>
      </p:sp>
      <p:sp>
        <p:nvSpPr>
          <p:cNvPr id="28" name="TextBox 27">
            <a:extLst>
              <a:ext uri="{FF2B5EF4-FFF2-40B4-BE49-F238E27FC236}">
                <a16:creationId xmlns:a16="http://schemas.microsoft.com/office/drawing/2014/main" id="{7F6DAAD0-8D73-7CF8-B2D2-D3899B145296}"/>
              </a:ext>
            </a:extLst>
          </p:cNvPr>
          <p:cNvSpPr txBox="1"/>
          <p:nvPr/>
        </p:nvSpPr>
        <p:spPr>
          <a:xfrm rot="16200000">
            <a:off x="4211834" y="4409931"/>
            <a:ext cx="1876435" cy="523220"/>
          </a:xfrm>
          <a:prstGeom prst="rect">
            <a:avLst/>
          </a:prstGeom>
          <a:noFill/>
        </p:spPr>
        <p:txBody>
          <a:bodyPr wrap="square" rtlCol="0">
            <a:spAutoFit/>
          </a:bodyPr>
          <a:lstStyle/>
          <a:p>
            <a:r>
              <a:rPr lang="en-GB" sz="2800" dirty="0"/>
              <a:t>Impulse</a:t>
            </a:r>
          </a:p>
        </p:txBody>
      </p:sp>
    </p:spTree>
    <p:extLst>
      <p:ext uri="{BB962C8B-B14F-4D97-AF65-F5344CB8AC3E}">
        <p14:creationId xmlns:p14="http://schemas.microsoft.com/office/powerpoint/2010/main" val="13114942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5792E5D-F3F9-FE5E-93EC-97160DDA17E3}"/>
              </a:ext>
            </a:extLst>
          </p:cNvPr>
          <p:cNvSpPr>
            <a:spLocks noGrp="1"/>
          </p:cNvSpPr>
          <p:nvPr>
            <p:ph type="title"/>
          </p:nvPr>
        </p:nvSpPr>
        <p:spPr/>
        <p:txBody>
          <a:bodyPr/>
          <a:lstStyle/>
          <a:p>
            <a:r>
              <a:rPr lang="en-GB" dirty="0"/>
              <a:t>What do we actually see?</a:t>
            </a:r>
          </a:p>
        </p:txBody>
      </p:sp>
      <p:pic>
        <p:nvPicPr>
          <p:cNvPr id="4" name="Picture 20">
            <a:extLst>
              <a:ext uri="{FF2B5EF4-FFF2-40B4-BE49-F238E27FC236}">
                <a16:creationId xmlns:a16="http://schemas.microsoft.com/office/drawing/2014/main" id="{F2739BA5-15CB-F53E-7C8C-B975900A1C4D}"/>
              </a:ext>
            </a:extLst>
          </p:cNvPr>
          <p:cNvPicPr>
            <a:picLocks noGrp="1" noChangeAspect="1" noChangeArrowheads="1"/>
          </p:cNvPicPr>
          <p:nvPr>
            <p:ph sz="quarter" idx="17"/>
          </p:nvPr>
        </p:nvPicPr>
        <p:blipFill>
          <a:blip r:embed="rId2">
            <a:extLst>
              <a:ext uri="{28A0092B-C50C-407E-A947-70E740481C1C}">
                <a14:useLocalDpi xmlns:a14="http://schemas.microsoft.com/office/drawing/2010/main" val="0"/>
              </a:ext>
            </a:extLst>
          </a:blip>
          <a:srcRect/>
          <a:stretch>
            <a:fillRect/>
          </a:stretch>
        </p:blipFill>
        <p:spPr bwMode="auto">
          <a:xfrm>
            <a:off x="2414882" y="1340768"/>
            <a:ext cx="7362235" cy="493269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2258452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C92447-1FFD-13DD-2195-0694262D6787}"/>
              </a:ext>
            </a:extLst>
          </p:cNvPr>
          <p:cNvSpPr>
            <a:spLocks noGrp="1"/>
          </p:cNvSpPr>
          <p:nvPr>
            <p:ph sz="quarter" idx="17"/>
          </p:nvPr>
        </p:nvSpPr>
        <p:spPr>
          <a:xfrm>
            <a:off x="406155" y="1484784"/>
            <a:ext cx="11376645" cy="4752105"/>
          </a:xfrm>
        </p:spPr>
        <p:txBody>
          <a:bodyPr/>
          <a:lstStyle/>
          <a:p>
            <a:pPr eaLnBrk="1" hangingPunct="1">
              <a:lnSpc>
                <a:spcPct val="90000"/>
              </a:lnSpc>
              <a:spcBef>
                <a:spcPct val="20000"/>
              </a:spcBef>
              <a:buFontTx/>
              <a:buChar char="•"/>
            </a:pPr>
            <a:r>
              <a:rPr lang="en-US" altLang="en-US" sz="2000" dirty="0">
                <a:sym typeface="Symbol" pitchFamily="2" charset="2"/>
              </a:rPr>
              <a:t>Electrical noise</a:t>
            </a:r>
          </a:p>
          <a:p>
            <a:pPr lvl="1" eaLnBrk="1" hangingPunct="1">
              <a:lnSpc>
                <a:spcPct val="90000"/>
              </a:lnSpc>
              <a:spcBef>
                <a:spcPct val="20000"/>
              </a:spcBef>
              <a:buFontTx/>
              <a:buChar char="–"/>
            </a:pPr>
            <a:r>
              <a:rPr lang="en-US" altLang="en-US" sz="1800" dirty="0">
                <a:sym typeface="Symbol" pitchFamily="2" charset="2"/>
              </a:rPr>
              <a:t>µV or mV transmitted via long cable to data acquisition units</a:t>
            </a:r>
          </a:p>
          <a:p>
            <a:pPr lvl="1" eaLnBrk="1" hangingPunct="1">
              <a:lnSpc>
                <a:spcPct val="90000"/>
              </a:lnSpc>
              <a:spcBef>
                <a:spcPct val="20000"/>
              </a:spcBef>
              <a:buFontTx/>
              <a:buChar char="–"/>
            </a:pPr>
            <a:r>
              <a:rPr lang="en-US" altLang="en-US" sz="1800" dirty="0">
                <a:sym typeface="Symbol" pitchFamily="2" charset="2"/>
              </a:rPr>
              <a:t>Electronic design of amplifiers and additional data capture equipment</a:t>
            </a:r>
          </a:p>
          <a:p>
            <a:pPr lvl="1" eaLnBrk="1" hangingPunct="1">
              <a:lnSpc>
                <a:spcPct val="90000"/>
              </a:lnSpc>
              <a:spcBef>
                <a:spcPct val="20000"/>
              </a:spcBef>
              <a:buFontTx/>
              <a:buChar char="–"/>
            </a:pPr>
            <a:r>
              <a:rPr lang="en-US" altLang="en-US" sz="1800" dirty="0">
                <a:sym typeface="Symbol" pitchFamily="2" charset="2"/>
              </a:rPr>
              <a:t>EMF from firing pack (depending on firing system being used, this can be significant)</a:t>
            </a:r>
          </a:p>
          <a:p>
            <a:pPr eaLnBrk="1" hangingPunct="1">
              <a:lnSpc>
                <a:spcPct val="90000"/>
              </a:lnSpc>
              <a:spcBef>
                <a:spcPct val="20000"/>
              </a:spcBef>
              <a:buFontTx/>
              <a:buChar char="•"/>
            </a:pPr>
            <a:r>
              <a:rPr lang="en-US" altLang="en-US" sz="2000" dirty="0">
                <a:sym typeface="Symbol" pitchFamily="2" charset="2"/>
              </a:rPr>
              <a:t>Fragments projected from firing</a:t>
            </a:r>
          </a:p>
          <a:p>
            <a:pPr lvl="1" eaLnBrk="1" hangingPunct="1">
              <a:lnSpc>
                <a:spcPct val="90000"/>
              </a:lnSpc>
              <a:spcBef>
                <a:spcPct val="20000"/>
              </a:spcBef>
              <a:buFontTx/>
              <a:buChar char="–"/>
            </a:pPr>
            <a:r>
              <a:rPr lang="en-US" altLang="en-US" sz="1800" dirty="0">
                <a:sym typeface="Symbol" pitchFamily="2" charset="2"/>
              </a:rPr>
              <a:t>Collision with gauge head/pole</a:t>
            </a:r>
          </a:p>
          <a:p>
            <a:pPr lvl="1" eaLnBrk="1" hangingPunct="1">
              <a:lnSpc>
                <a:spcPct val="90000"/>
              </a:lnSpc>
              <a:spcBef>
                <a:spcPct val="20000"/>
              </a:spcBef>
              <a:buFontTx/>
              <a:buChar char="–"/>
            </a:pPr>
            <a:r>
              <a:rPr lang="en-US" altLang="en-US" sz="1800" dirty="0">
                <a:sym typeface="Symbol" pitchFamily="2" charset="2"/>
              </a:rPr>
              <a:t>Bow shock when passing close to gauge head</a:t>
            </a:r>
          </a:p>
          <a:p>
            <a:pPr lvl="1" eaLnBrk="1" hangingPunct="1">
              <a:lnSpc>
                <a:spcPct val="90000"/>
              </a:lnSpc>
              <a:spcBef>
                <a:spcPct val="20000"/>
              </a:spcBef>
              <a:buFontTx/>
              <a:buChar char="–"/>
            </a:pPr>
            <a:r>
              <a:rPr lang="en-US" altLang="en-US" sz="1800" dirty="0">
                <a:sym typeface="Symbol" pitchFamily="2" charset="2"/>
              </a:rPr>
              <a:t>Cable damage</a:t>
            </a:r>
          </a:p>
          <a:p>
            <a:pPr lvl="1" eaLnBrk="1" hangingPunct="1">
              <a:lnSpc>
                <a:spcPct val="90000"/>
              </a:lnSpc>
              <a:spcBef>
                <a:spcPct val="20000"/>
              </a:spcBef>
              <a:buFontTx/>
              <a:buChar char="–"/>
            </a:pPr>
            <a:r>
              <a:rPr lang="en-US" altLang="en-US" sz="1800" dirty="0">
                <a:sym typeface="Symbol" pitchFamily="2" charset="2"/>
              </a:rPr>
              <a:t>Can be </a:t>
            </a:r>
            <a:r>
              <a:rPr lang="en-US" altLang="en-US" sz="1800" dirty="0" err="1">
                <a:sym typeface="Symbol" pitchFamily="2" charset="2"/>
              </a:rPr>
              <a:t>recognised</a:t>
            </a:r>
            <a:r>
              <a:rPr lang="en-US" altLang="en-US" sz="1800" dirty="0">
                <a:sym typeface="Symbol" pitchFamily="2" charset="2"/>
              </a:rPr>
              <a:t> by their arrival time compared to expected shock arrival: fragments 1000-2000m/s, blast 300-500m/s</a:t>
            </a:r>
          </a:p>
          <a:p>
            <a:pPr eaLnBrk="1" hangingPunct="1">
              <a:lnSpc>
                <a:spcPct val="90000"/>
              </a:lnSpc>
              <a:spcBef>
                <a:spcPct val="20000"/>
              </a:spcBef>
              <a:buFontTx/>
              <a:buChar char="•"/>
            </a:pPr>
            <a:r>
              <a:rPr lang="en-US" altLang="en-US" sz="2000" dirty="0">
                <a:sym typeface="Symbol" pitchFamily="2" charset="2"/>
              </a:rPr>
              <a:t>Ground shock</a:t>
            </a:r>
          </a:p>
          <a:p>
            <a:pPr lvl="1" eaLnBrk="1" hangingPunct="1">
              <a:lnSpc>
                <a:spcPct val="90000"/>
              </a:lnSpc>
              <a:spcBef>
                <a:spcPct val="20000"/>
              </a:spcBef>
              <a:buFontTx/>
              <a:buChar char="–"/>
            </a:pPr>
            <a:r>
              <a:rPr lang="en-US" altLang="en-US" sz="1800" dirty="0" err="1">
                <a:sym typeface="Symbol" pitchFamily="2" charset="2"/>
              </a:rPr>
              <a:t>Recognised</a:t>
            </a:r>
            <a:r>
              <a:rPr lang="en-US" altLang="en-US" sz="1800" dirty="0">
                <a:sym typeface="Symbol" pitchFamily="2" charset="2"/>
              </a:rPr>
              <a:t> by arrival time</a:t>
            </a:r>
          </a:p>
          <a:p>
            <a:pPr eaLnBrk="1" hangingPunct="1">
              <a:lnSpc>
                <a:spcPct val="90000"/>
              </a:lnSpc>
              <a:spcBef>
                <a:spcPct val="20000"/>
              </a:spcBef>
              <a:buFontTx/>
              <a:buChar char="•"/>
            </a:pPr>
            <a:r>
              <a:rPr lang="en-US" altLang="en-US" sz="2000" dirty="0">
                <a:sym typeface="Symbol" pitchFamily="2" charset="2"/>
              </a:rPr>
              <a:t>IR flash from firing causes baseline drift</a:t>
            </a:r>
          </a:p>
          <a:p>
            <a:pPr eaLnBrk="1" hangingPunct="1">
              <a:lnSpc>
                <a:spcPct val="90000"/>
              </a:lnSpc>
              <a:spcBef>
                <a:spcPct val="20000"/>
              </a:spcBef>
              <a:buFontTx/>
              <a:buChar char="•"/>
            </a:pPr>
            <a:r>
              <a:rPr lang="en-US" altLang="en-US" sz="2000" dirty="0">
                <a:sym typeface="Symbol" pitchFamily="2" charset="2"/>
              </a:rPr>
              <a:t>Reflections</a:t>
            </a:r>
          </a:p>
          <a:p>
            <a:pPr eaLnBrk="1" hangingPunct="1">
              <a:lnSpc>
                <a:spcPct val="90000"/>
              </a:lnSpc>
              <a:spcBef>
                <a:spcPct val="20000"/>
              </a:spcBef>
              <a:buFontTx/>
              <a:buChar char="•"/>
            </a:pPr>
            <a:r>
              <a:rPr lang="en-US" altLang="en-US" sz="2000" dirty="0">
                <a:sym typeface="Symbol" pitchFamily="2" charset="2"/>
              </a:rPr>
              <a:t>Interconnect cable type</a:t>
            </a:r>
          </a:p>
          <a:p>
            <a:endParaRPr lang="en-GB" dirty="0"/>
          </a:p>
        </p:txBody>
      </p:sp>
      <p:sp>
        <p:nvSpPr>
          <p:cNvPr id="2" name="Title 1">
            <a:extLst>
              <a:ext uri="{FF2B5EF4-FFF2-40B4-BE49-F238E27FC236}">
                <a16:creationId xmlns:a16="http://schemas.microsoft.com/office/drawing/2014/main" id="{3BB743E0-062E-DE13-F6C4-AC478646F105}"/>
              </a:ext>
            </a:extLst>
          </p:cNvPr>
          <p:cNvSpPr>
            <a:spLocks noGrp="1"/>
          </p:cNvSpPr>
          <p:nvPr>
            <p:ph type="title"/>
          </p:nvPr>
        </p:nvSpPr>
        <p:spPr/>
        <p:txBody>
          <a:bodyPr>
            <a:normAutofit/>
          </a:bodyPr>
          <a:lstStyle/>
          <a:p>
            <a:r>
              <a:rPr lang="en-GB" dirty="0"/>
              <a:t>Why does it look different?</a:t>
            </a:r>
            <a:endParaRPr lang="en-GB" sz="2400" dirty="0"/>
          </a:p>
        </p:txBody>
      </p:sp>
    </p:spTree>
    <p:extLst>
      <p:ext uri="{BB962C8B-B14F-4D97-AF65-F5344CB8AC3E}">
        <p14:creationId xmlns:p14="http://schemas.microsoft.com/office/powerpoint/2010/main" val="2849962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C92447-1FFD-13DD-2195-0694262D6787}"/>
              </a:ext>
            </a:extLst>
          </p:cNvPr>
          <p:cNvSpPr>
            <a:spLocks noGrp="1"/>
          </p:cNvSpPr>
          <p:nvPr>
            <p:ph sz="quarter" idx="17"/>
          </p:nvPr>
        </p:nvSpPr>
        <p:spPr>
          <a:xfrm>
            <a:off x="406155" y="1484784"/>
            <a:ext cx="11376645" cy="4752105"/>
          </a:xfrm>
        </p:spPr>
        <p:txBody>
          <a:bodyPr/>
          <a:lstStyle/>
          <a:p>
            <a:pPr eaLnBrk="1" hangingPunct="1">
              <a:lnSpc>
                <a:spcPct val="90000"/>
              </a:lnSpc>
              <a:spcBef>
                <a:spcPct val="20000"/>
              </a:spcBef>
              <a:buFontTx/>
              <a:buChar char="•"/>
            </a:pPr>
            <a:endParaRPr lang="en-US" altLang="en-US" dirty="0">
              <a:sym typeface="Symbol" pitchFamily="2" charset="2"/>
            </a:endParaRPr>
          </a:p>
          <a:p>
            <a:pPr eaLnBrk="1" hangingPunct="1">
              <a:lnSpc>
                <a:spcPct val="90000"/>
              </a:lnSpc>
              <a:spcBef>
                <a:spcPct val="20000"/>
              </a:spcBef>
              <a:buFontTx/>
              <a:buChar char="•"/>
            </a:pPr>
            <a:endParaRPr lang="en-US" altLang="en-US" dirty="0">
              <a:sym typeface="Symbol" pitchFamily="2" charset="2"/>
            </a:endParaRPr>
          </a:p>
          <a:p>
            <a:pPr eaLnBrk="1" hangingPunct="1">
              <a:lnSpc>
                <a:spcPct val="90000"/>
              </a:lnSpc>
              <a:spcBef>
                <a:spcPct val="20000"/>
              </a:spcBef>
              <a:buFontTx/>
              <a:buChar char="•"/>
            </a:pPr>
            <a:endParaRPr lang="en-US" altLang="en-US" dirty="0">
              <a:sym typeface="Symbol" pitchFamily="2" charset="2"/>
            </a:endParaRPr>
          </a:p>
          <a:p>
            <a:pPr>
              <a:spcBef>
                <a:spcPct val="20000"/>
              </a:spcBef>
            </a:pPr>
            <a:r>
              <a:rPr lang="en-US" altLang="en-US" dirty="0">
                <a:sym typeface="Symbol" pitchFamily="2" charset="2"/>
              </a:rPr>
              <a:t>Mount gauges tightly to ensure diaphragm deflection is true</a:t>
            </a:r>
          </a:p>
          <a:p>
            <a:pPr eaLnBrk="1" hangingPunct="1">
              <a:lnSpc>
                <a:spcPct val="90000"/>
              </a:lnSpc>
              <a:spcBef>
                <a:spcPct val="20000"/>
              </a:spcBef>
              <a:buFontTx/>
              <a:buChar char="•"/>
            </a:pPr>
            <a:r>
              <a:rPr lang="en-US" altLang="en-US" sz="2000" dirty="0">
                <a:sym typeface="Symbol" pitchFamily="2" charset="2"/>
              </a:rPr>
              <a:t>On all mounting su</a:t>
            </a:r>
            <a:r>
              <a:rPr lang="en-US" altLang="en-US" dirty="0">
                <a:sym typeface="Symbol" pitchFamily="2" charset="2"/>
              </a:rPr>
              <a:t>rfaces, reduce metal contact points</a:t>
            </a:r>
            <a:endParaRPr lang="en-US" altLang="en-US" sz="2000" dirty="0">
              <a:sym typeface="Symbol" pitchFamily="2" charset="2"/>
            </a:endParaRPr>
          </a:p>
          <a:p>
            <a:pPr eaLnBrk="1" hangingPunct="1">
              <a:lnSpc>
                <a:spcPct val="90000"/>
              </a:lnSpc>
              <a:spcBef>
                <a:spcPct val="20000"/>
              </a:spcBef>
              <a:buFontTx/>
              <a:buChar char="•"/>
            </a:pPr>
            <a:r>
              <a:rPr lang="en-US" altLang="en-US" sz="2000" dirty="0">
                <a:sym typeface="Symbol" pitchFamily="2" charset="2"/>
              </a:rPr>
              <a:t>Use mounting plugs that will mitigate the transmission of undesirable effects</a:t>
            </a:r>
          </a:p>
          <a:p>
            <a:pPr eaLnBrk="1" hangingPunct="1">
              <a:lnSpc>
                <a:spcPct val="90000"/>
              </a:lnSpc>
              <a:spcBef>
                <a:spcPct val="20000"/>
              </a:spcBef>
              <a:buFontTx/>
              <a:buChar char="•"/>
            </a:pPr>
            <a:r>
              <a:rPr lang="en-US" altLang="en-US" sz="2000" dirty="0">
                <a:sym typeface="Symbol" pitchFamily="2" charset="2"/>
              </a:rPr>
              <a:t>Ground shock – Use a soft material to reduce transmission through metallic mounts</a:t>
            </a:r>
            <a:endParaRPr lang="en-US" altLang="en-US" sz="1800" dirty="0">
              <a:sym typeface="Symbol" pitchFamily="2" charset="2"/>
            </a:endParaRPr>
          </a:p>
          <a:p>
            <a:pPr eaLnBrk="1" hangingPunct="1">
              <a:lnSpc>
                <a:spcPct val="90000"/>
              </a:lnSpc>
              <a:spcBef>
                <a:spcPct val="20000"/>
              </a:spcBef>
              <a:buFontTx/>
              <a:buChar char="•"/>
            </a:pPr>
            <a:r>
              <a:rPr lang="en-US" altLang="en-US" sz="2000" dirty="0">
                <a:sym typeface="Symbol" pitchFamily="2" charset="2"/>
              </a:rPr>
              <a:t>Reflections – Ensure minimal obstructions </a:t>
            </a:r>
          </a:p>
          <a:p>
            <a:pPr eaLnBrk="1" hangingPunct="1">
              <a:lnSpc>
                <a:spcPct val="90000"/>
              </a:lnSpc>
              <a:spcBef>
                <a:spcPct val="20000"/>
              </a:spcBef>
              <a:buFontTx/>
              <a:buChar char="•"/>
            </a:pPr>
            <a:r>
              <a:rPr lang="en-US" altLang="en-US" dirty="0">
                <a:sym typeface="Symbol" pitchFamily="2" charset="2"/>
              </a:rPr>
              <a:t>Mount each gauge on its own gauge mount</a:t>
            </a:r>
            <a:endParaRPr lang="en-US" altLang="en-US" sz="2000" dirty="0">
              <a:sym typeface="Symbol" pitchFamily="2" charset="2"/>
            </a:endParaRPr>
          </a:p>
          <a:p>
            <a:endParaRPr lang="en-GB" dirty="0"/>
          </a:p>
        </p:txBody>
      </p:sp>
      <p:sp>
        <p:nvSpPr>
          <p:cNvPr id="2" name="Title 1">
            <a:extLst>
              <a:ext uri="{FF2B5EF4-FFF2-40B4-BE49-F238E27FC236}">
                <a16:creationId xmlns:a16="http://schemas.microsoft.com/office/drawing/2014/main" id="{3BB743E0-062E-DE13-F6C4-AC478646F105}"/>
              </a:ext>
            </a:extLst>
          </p:cNvPr>
          <p:cNvSpPr>
            <a:spLocks noGrp="1"/>
          </p:cNvSpPr>
          <p:nvPr>
            <p:ph type="title"/>
          </p:nvPr>
        </p:nvSpPr>
        <p:spPr/>
        <p:txBody>
          <a:bodyPr>
            <a:normAutofit/>
          </a:bodyPr>
          <a:lstStyle/>
          <a:p>
            <a:r>
              <a:rPr lang="en-GB" dirty="0"/>
              <a:t>What can we control to improve data quality?</a:t>
            </a:r>
            <a:endParaRPr lang="en-GB" sz="2400" dirty="0"/>
          </a:p>
        </p:txBody>
      </p:sp>
    </p:spTree>
    <p:extLst>
      <p:ext uri="{BB962C8B-B14F-4D97-AF65-F5344CB8AC3E}">
        <p14:creationId xmlns:p14="http://schemas.microsoft.com/office/powerpoint/2010/main" val="11658353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Velocity Measurement</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20144845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5B67F0B-183B-DE9C-D103-525707316544}"/>
              </a:ext>
            </a:extLst>
          </p:cNvPr>
          <p:cNvSpPr>
            <a:spLocks noGrp="1"/>
          </p:cNvSpPr>
          <p:nvPr>
            <p:ph type="body" sz="quarter" idx="11"/>
          </p:nvPr>
        </p:nvSpPr>
        <p:spPr>
          <a:xfrm>
            <a:off x="407368" y="1411996"/>
            <a:ext cx="6696744" cy="792088"/>
          </a:xfrm>
        </p:spPr>
        <p:txBody>
          <a:bodyPr/>
          <a:lstStyle/>
          <a:p>
            <a:r>
              <a:rPr lang="en-GB" dirty="0"/>
              <a:t>What is it?</a:t>
            </a:r>
          </a:p>
        </p:txBody>
      </p:sp>
      <p:sp>
        <p:nvSpPr>
          <p:cNvPr id="3" name="Text Placeholder 2">
            <a:extLst>
              <a:ext uri="{FF2B5EF4-FFF2-40B4-BE49-F238E27FC236}">
                <a16:creationId xmlns:a16="http://schemas.microsoft.com/office/drawing/2014/main" id="{FD651D2F-A3FC-2285-0BB3-F6EDD89B7C27}"/>
              </a:ext>
            </a:extLst>
          </p:cNvPr>
          <p:cNvSpPr>
            <a:spLocks noGrp="1"/>
          </p:cNvSpPr>
          <p:nvPr>
            <p:ph type="body" sz="quarter" idx="14"/>
          </p:nvPr>
        </p:nvSpPr>
        <p:spPr>
          <a:xfrm>
            <a:off x="407368" y="2348880"/>
            <a:ext cx="6696744" cy="3816000"/>
          </a:xfrm>
        </p:spPr>
        <p:txBody>
          <a:bodyPr/>
          <a:lstStyle/>
          <a:p>
            <a:pPr marL="0" indent="0">
              <a:buNone/>
            </a:pPr>
            <a:endParaRPr lang="en-US" dirty="0"/>
          </a:p>
          <a:p>
            <a:pPr marL="0" indent="0">
              <a:buNone/>
            </a:pPr>
            <a:r>
              <a:rPr lang="en-US" dirty="0"/>
              <a:t>The method of recording the movement of an object – in this case fragments or projectiles – through a medium</a:t>
            </a:r>
          </a:p>
          <a:p>
            <a:pPr marL="0" indent="0">
              <a:buNone/>
            </a:pPr>
            <a:endParaRPr lang="en-US" dirty="0"/>
          </a:p>
          <a:p>
            <a:pPr marL="0" indent="0">
              <a:buNone/>
            </a:pPr>
            <a:r>
              <a:rPr lang="en-US" dirty="0"/>
              <a:t>In theory, this is a simple task…</a:t>
            </a:r>
          </a:p>
          <a:p>
            <a:pPr marL="0" indent="0">
              <a:buNone/>
            </a:pPr>
            <a:endParaRPr lang="en-US" dirty="0"/>
          </a:p>
          <a:p>
            <a:pPr marL="0" indent="0">
              <a:buNone/>
            </a:pPr>
            <a:r>
              <a:rPr lang="en-US" dirty="0"/>
              <a:t>In practice, it is far from simple!</a:t>
            </a:r>
          </a:p>
        </p:txBody>
      </p:sp>
      <p:sp>
        <p:nvSpPr>
          <p:cNvPr id="5" name="Title 4">
            <a:extLst>
              <a:ext uri="{FF2B5EF4-FFF2-40B4-BE49-F238E27FC236}">
                <a16:creationId xmlns:a16="http://schemas.microsoft.com/office/drawing/2014/main" id="{8BAFACE6-F95F-D457-4F2E-F1E70E74F313}"/>
              </a:ext>
            </a:extLst>
          </p:cNvPr>
          <p:cNvSpPr>
            <a:spLocks noGrp="1"/>
          </p:cNvSpPr>
          <p:nvPr>
            <p:ph type="title"/>
          </p:nvPr>
        </p:nvSpPr>
        <p:spPr/>
        <p:txBody>
          <a:bodyPr/>
          <a:lstStyle/>
          <a:p>
            <a:r>
              <a:rPr lang="en-US" dirty="0"/>
              <a:t>Velocity Measurement</a:t>
            </a:r>
            <a:endParaRPr lang="en-GB" dirty="0"/>
          </a:p>
        </p:txBody>
      </p:sp>
      <p:pic>
        <p:nvPicPr>
          <p:cNvPr id="7" name="Content Placeholder 6" descr="A green screen on a bridge&#10;&#10;Description automatically generated with medium confidence">
            <a:extLst>
              <a:ext uri="{FF2B5EF4-FFF2-40B4-BE49-F238E27FC236}">
                <a16:creationId xmlns:a16="http://schemas.microsoft.com/office/drawing/2014/main" id="{25421555-3C0B-B67D-C631-89451FEF7B40}"/>
              </a:ext>
            </a:extLst>
          </p:cNvPr>
          <p:cNvPicPr>
            <a:picLocks noGrp="1" noChangeAspect="1"/>
          </p:cNvPicPr>
          <p:nvPr>
            <p:ph sz="quarter" idx="17"/>
          </p:nvPr>
        </p:nvPicPr>
        <p:blipFill>
          <a:blip r:embed="rId3" cstate="print">
            <a:extLst>
              <a:ext uri="{28A0092B-C50C-407E-A947-70E740481C1C}">
                <a14:useLocalDpi xmlns:a14="http://schemas.microsoft.com/office/drawing/2010/main" val="0"/>
              </a:ext>
            </a:extLst>
          </a:blip>
          <a:stretch>
            <a:fillRect/>
          </a:stretch>
        </p:blipFill>
        <p:spPr>
          <a:xfrm>
            <a:off x="7248525" y="2087761"/>
            <a:ext cx="4535488" cy="3401616"/>
          </a:xfrm>
        </p:spPr>
      </p:pic>
    </p:spTree>
    <p:extLst>
      <p:ext uri="{BB962C8B-B14F-4D97-AF65-F5344CB8AC3E}">
        <p14:creationId xmlns:p14="http://schemas.microsoft.com/office/powerpoint/2010/main" val="30181970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5B67F0B-183B-DE9C-D103-525707316544}"/>
              </a:ext>
            </a:extLst>
          </p:cNvPr>
          <p:cNvSpPr>
            <a:spLocks noGrp="1"/>
          </p:cNvSpPr>
          <p:nvPr>
            <p:ph type="body" sz="quarter" idx="11"/>
          </p:nvPr>
        </p:nvSpPr>
        <p:spPr>
          <a:xfrm>
            <a:off x="407368" y="1411996"/>
            <a:ext cx="6696744" cy="792088"/>
          </a:xfrm>
        </p:spPr>
        <p:txBody>
          <a:bodyPr/>
          <a:lstStyle/>
          <a:p>
            <a:r>
              <a:rPr lang="en-GB" dirty="0"/>
              <a:t>What methods can we use?</a:t>
            </a:r>
          </a:p>
        </p:txBody>
      </p:sp>
      <p:sp>
        <p:nvSpPr>
          <p:cNvPr id="3" name="Text Placeholder 2">
            <a:extLst>
              <a:ext uri="{FF2B5EF4-FFF2-40B4-BE49-F238E27FC236}">
                <a16:creationId xmlns:a16="http://schemas.microsoft.com/office/drawing/2014/main" id="{FD651D2F-A3FC-2285-0BB3-F6EDD89B7C27}"/>
              </a:ext>
            </a:extLst>
          </p:cNvPr>
          <p:cNvSpPr>
            <a:spLocks noGrp="1"/>
          </p:cNvSpPr>
          <p:nvPr>
            <p:ph type="body" sz="quarter" idx="14"/>
          </p:nvPr>
        </p:nvSpPr>
        <p:spPr>
          <a:xfrm>
            <a:off x="407368" y="2348880"/>
            <a:ext cx="6696744" cy="3816000"/>
          </a:xfrm>
        </p:spPr>
        <p:txBody>
          <a:bodyPr/>
          <a:lstStyle/>
          <a:p>
            <a:endParaRPr lang="en-US" dirty="0"/>
          </a:p>
          <a:p>
            <a:r>
              <a:rPr lang="en-US" dirty="0"/>
              <a:t>Velocity Foils</a:t>
            </a:r>
          </a:p>
          <a:p>
            <a:r>
              <a:rPr lang="en-US" dirty="0"/>
              <a:t>Heterodyne Velocimetry (Photon-Doppler Velocimetry)</a:t>
            </a:r>
          </a:p>
          <a:p>
            <a:r>
              <a:rPr lang="en-US" dirty="0" err="1"/>
              <a:t>Ionisation</a:t>
            </a:r>
            <a:r>
              <a:rPr lang="en-US" dirty="0"/>
              <a:t> Probes</a:t>
            </a:r>
          </a:p>
          <a:p>
            <a:r>
              <a:rPr lang="en-US" dirty="0"/>
              <a:t>High Speed Imagery</a:t>
            </a:r>
          </a:p>
        </p:txBody>
      </p:sp>
      <p:sp>
        <p:nvSpPr>
          <p:cNvPr id="5" name="Title 4">
            <a:extLst>
              <a:ext uri="{FF2B5EF4-FFF2-40B4-BE49-F238E27FC236}">
                <a16:creationId xmlns:a16="http://schemas.microsoft.com/office/drawing/2014/main" id="{8BAFACE6-F95F-D457-4F2E-F1E70E74F313}"/>
              </a:ext>
            </a:extLst>
          </p:cNvPr>
          <p:cNvSpPr>
            <a:spLocks noGrp="1"/>
          </p:cNvSpPr>
          <p:nvPr>
            <p:ph type="title"/>
          </p:nvPr>
        </p:nvSpPr>
        <p:spPr/>
        <p:txBody>
          <a:bodyPr/>
          <a:lstStyle/>
          <a:p>
            <a:r>
              <a:rPr lang="en-US" dirty="0"/>
              <a:t>Velocity Measurement</a:t>
            </a:r>
            <a:endParaRPr lang="en-GB" dirty="0"/>
          </a:p>
        </p:txBody>
      </p:sp>
      <p:sp>
        <p:nvSpPr>
          <p:cNvPr id="4" name="Content Placeholder 3"/>
          <p:cNvSpPr>
            <a:spLocks noGrp="1"/>
          </p:cNvSpPr>
          <p:nvPr>
            <p:ph sz="quarter" idx="17"/>
          </p:nvPr>
        </p:nvSpPr>
        <p:spPr/>
        <p:txBody>
          <a:bodyPr/>
          <a:lstStyle/>
          <a:p>
            <a:endParaRPr lang="en-GB" dirty="0"/>
          </a:p>
        </p:txBody>
      </p:sp>
    </p:spTree>
    <p:extLst>
      <p:ext uri="{BB962C8B-B14F-4D97-AF65-F5344CB8AC3E}">
        <p14:creationId xmlns:p14="http://schemas.microsoft.com/office/powerpoint/2010/main" val="39003737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5B67F0B-183B-DE9C-D103-525707316544}"/>
              </a:ext>
            </a:extLst>
          </p:cNvPr>
          <p:cNvSpPr>
            <a:spLocks noGrp="1"/>
          </p:cNvSpPr>
          <p:nvPr>
            <p:ph type="body" sz="quarter" idx="11"/>
          </p:nvPr>
        </p:nvSpPr>
        <p:spPr>
          <a:xfrm>
            <a:off x="407368" y="1411996"/>
            <a:ext cx="6696744" cy="792088"/>
          </a:xfrm>
        </p:spPr>
        <p:txBody>
          <a:bodyPr/>
          <a:lstStyle/>
          <a:p>
            <a:r>
              <a:rPr lang="en-GB" dirty="0"/>
              <a:t>How do we best deploy it for the correct application?</a:t>
            </a:r>
          </a:p>
        </p:txBody>
      </p:sp>
      <p:sp>
        <p:nvSpPr>
          <p:cNvPr id="3" name="Text Placeholder 2">
            <a:extLst>
              <a:ext uri="{FF2B5EF4-FFF2-40B4-BE49-F238E27FC236}">
                <a16:creationId xmlns:a16="http://schemas.microsoft.com/office/drawing/2014/main" id="{FD651D2F-A3FC-2285-0BB3-F6EDD89B7C27}"/>
              </a:ext>
            </a:extLst>
          </p:cNvPr>
          <p:cNvSpPr>
            <a:spLocks noGrp="1"/>
          </p:cNvSpPr>
          <p:nvPr>
            <p:ph type="body" sz="quarter" idx="14"/>
          </p:nvPr>
        </p:nvSpPr>
        <p:spPr>
          <a:xfrm>
            <a:off x="407368" y="2348880"/>
            <a:ext cx="6696744" cy="3816000"/>
          </a:xfrm>
        </p:spPr>
        <p:txBody>
          <a:bodyPr/>
          <a:lstStyle/>
          <a:p>
            <a:pPr marL="0" indent="0">
              <a:buNone/>
            </a:pPr>
            <a:r>
              <a:rPr lang="en-US" dirty="0"/>
              <a:t>One of the most important factors when it comes to velocity measurement, is the scale of the item that you are trying to measure</a:t>
            </a:r>
          </a:p>
          <a:p>
            <a:pPr marL="0" indent="0">
              <a:buNone/>
            </a:pPr>
            <a:r>
              <a:rPr lang="en-US" dirty="0"/>
              <a:t>For fragmentation:</a:t>
            </a:r>
          </a:p>
          <a:p>
            <a:pPr marL="0" indent="0">
              <a:buNone/>
            </a:pPr>
            <a:endParaRPr lang="en-US" dirty="0"/>
          </a:p>
          <a:p>
            <a:pPr marL="0" indent="0">
              <a:buNone/>
            </a:pPr>
            <a:r>
              <a:rPr lang="en-US" dirty="0"/>
              <a:t>Small scale – Consider Photon-Doppler Velocimetry</a:t>
            </a:r>
          </a:p>
          <a:p>
            <a:pPr marL="0" indent="0">
              <a:buNone/>
            </a:pPr>
            <a:endParaRPr lang="en-US" dirty="0"/>
          </a:p>
          <a:p>
            <a:pPr marL="0" indent="0">
              <a:buNone/>
            </a:pPr>
            <a:r>
              <a:rPr lang="en-US" dirty="0"/>
              <a:t>Large scale – consider other options such as velocity foils or HSDV (more to be discussed in specific section on High Speed Imagery)</a:t>
            </a:r>
          </a:p>
        </p:txBody>
      </p:sp>
      <p:sp>
        <p:nvSpPr>
          <p:cNvPr id="5" name="Title 4">
            <a:extLst>
              <a:ext uri="{FF2B5EF4-FFF2-40B4-BE49-F238E27FC236}">
                <a16:creationId xmlns:a16="http://schemas.microsoft.com/office/drawing/2014/main" id="{8BAFACE6-F95F-D457-4F2E-F1E70E74F313}"/>
              </a:ext>
            </a:extLst>
          </p:cNvPr>
          <p:cNvSpPr>
            <a:spLocks noGrp="1"/>
          </p:cNvSpPr>
          <p:nvPr>
            <p:ph type="title"/>
          </p:nvPr>
        </p:nvSpPr>
        <p:spPr/>
        <p:txBody>
          <a:bodyPr/>
          <a:lstStyle/>
          <a:p>
            <a:r>
              <a:rPr lang="en-US" dirty="0"/>
              <a:t>Velocity Measurement</a:t>
            </a:r>
            <a:endParaRPr lang="en-GB" dirty="0"/>
          </a:p>
        </p:txBody>
      </p:sp>
      <p:pic>
        <p:nvPicPr>
          <p:cNvPr id="3074" name="Picture 2" descr="Schematic diagram of a Photon Doppler Velocimeter (PDV) system. | Download  Scientific Diagram">
            <a:extLst>
              <a:ext uri="{FF2B5EF4-FFF2-40B4-BE49-F238E27FC236}">
                <a16:creationId xmlns:a16="http://schemas.microsoft.com/office/drawing/2014/main" id="{8F39F90D-6DE2-DE83-E83D-EF2E09F5446D}"/>
              </a:ext>
            </a:extLst>
          </p:cNvPr>
          <p:cNvPicPr>
            <a:picLocks noGrp="1" noChangeAspect="1" noChangeArrowheads="1"/>
          </p:cNvPicPr>
          <p:nvPr>
            <p:ph sz="quarter" idx="17"/>
          </p:nvPr>
        </p:nvPicPr>
        <p:blipFill>
          <a:blip r:embed="rId3">
            <a:extLst>
              <a:ext uri="{28A0092B-C50C-407E-A947-70E740481C1C}">
                <a14:useLocalDpi xmlns:a14="http://schemas.microsoft.com/office/drawing/2010/main" val="0"/>
              </a:ext>
            </a:extLst>
          </a:blip>
          <a:srcRect/>
          <a:stretch>
            <a:fillRect/>
          </a:stretch>
        </p:blipFill>
        <p:spPr bwMode="auto">
          <a:xfrm>
            <a:off x="7248525" y="2297405"/>
            <a:ext cx="4535488" cy="2982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29765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647FAAA-57D7-DB7F-931B-12ABCA7BF8B6}"/>
              </a:ext>
            </a:extLst>
          </p:cNvPr>
          <p:cNvSpPr>
            <a:spLocks noGrp="1"/>
          </p:cNvSpPr>
          <p:nvPr>
            <p:ph type="body" sz="quarter" idx="11"/>
          </p:nvPr>
        </p:nvSpPr>
        <p:spPr/>
        <p:txBody>
          <a:bodyPr/>
          <a:lstStyle/>
          <a:p>
            <a:r>
              <a:rPr lang="en-GB" dirty="0"/>
              <a:t>What other velocities might we want to measure?</a:t>
            </a:r>
          </a:p>
        </p:txBody>
      </p:sp>
      <p:sp>
        <p:nvSpPr>
          <p:cNvPr id="3" name="Text Placeholder 2">
            <a:extLst>
              <a:ext uri="{FF2B5EF4-FFF2-40B4-BE49-F238E27FC236}">
                <a16:creationId xmlns:a16="http://schemas.microsoft.com/office/drawing/2014/main" id="{AD796A5B-0E4B-32AC-979A-D0AAC186D753}"/>
              </a:ext>
            </a:extLst>
          </p:cNvPr>
          <p:cNvSpPr>
            <a:spLocks noGrp="1"/>
          </p:cNvSpPr>
          <p:nvPr>
            <p:ph type="body" sz="quarter" idx="14"/>
          </p:nvPr>
        </p:nvSpPr>
        <p:spPr/>
        <p:txBody>
          <a:bodyPr/>
          <a:lstStyle/>
          <a:p>
            <a:endParaRPr lang="en-GB" dirty="0"/>
          </a:p>
          <a:p>
            <a:r>
              <a:rPr lang="en-GB" dirty="0"/>
              <a:t>Velocity of detonation?</a:t>
            </a:r>
          </a:p>
          <a:p>
            <a:endParaRPr lang="en-GB" dirty="0"/>
          </a:p>
          <a:p>
            <a:r>
              <a:rPr lang="en-GB" dirty="0"/>
              <a:t>Why not use ionisation probes?</a:t>
            </a:r>
          </a:p>
          <a:p>
            <a:pPr lvl="1"/>
            <a:r>
              <a:rPr lang="en-GB" dirty="0"/>
              <a:t>Enamelled copper wire</a:t>
            </a:r>
          </a:p>
          <a:p>
            <a:pPr lvl="1"/>
            <a:r>
              <a:rPr lang="en-GB" dirty="0"/>
              <a:t>IDC ribbon cable</a:t>
            </a:r>
          </a:p>
          <a:p>
            <a:pPr lvl="1"/>
            <a:r>
              <a:rPr lang="en-GB" dirty="0"/>
              <a:t>Etc…</a:t>
            </a:r>
          </a:p>
        </p:txBody>
      </p:sp>
      <p:pic>
        <p:nvPicPr>
          <p:cNvPr id="7" name="Content Placeholder 6" descr="A close-up of a tube&#10;&#10;Description automatically generated">
            <a:extLst>
              <a:ext uri="{FF2B5EF4-FFF2-40B4-BE49-F238E27FC236}">
                <a16:creationId xmlns:a16="http://schemas.microsoft.com/office/drawing/2014/main" id="{A17DE342-21B5-95A4-2CFE-D38C71892CC7}"/>
              </a:ext>
            </a:extLst>
          </p:cNvPr>
          <p:cNvPicPr>
            <a:picLocks noGrp="1" noChangeAspect="1"/>
          </p:cNvPicPr>
          <p:nvPr>
            <p:ph sz="quarter" idx="17"/>
          </p:nvPr>
        </p:nvPicPr>
        <p:blipFill>
          <a:blip r:embed="rId2" cstate="print">
            <a:extLst>
              <a:ext uri="{28A0092B-C50C-407E-A947-70E740481C1C}">
                <a14:useLocalDpi xmlns:a14="http://schemas.microsoft.com/office/drawing/2010/main" val="0"/>
              </a:ext>
            </a:extLst>
          </a:blip>
          <a:stretch>
            <a:fillRect/>
          </a:stretch>
        </p:blipFill>
        <p:spPr>
          <a:xfrm rot="16200000">
            <a:off x="7140575" y="2204773"/>
            <a:ext cx="4751388" cy="3167592"/>
          </a:xfrm>
        </p:spPr>
      </p:pic>
      <p:sp>
        <p:nvSpPr>
          <p:cNvPr id="5" name="Title 4">
            <a:extLst>
              <a:ext uri="{FF2B5EF4-FFF2-40B4-BE49-F238E27FC236}">
                <a16:creationId xmlns:a16="http://schemas.microsoft.com/office/drawing/2014/main" id="{0B835065-9C29-1344-3305-9010BEE17440}"/>
              </a:ext>
            </a:extLst>
          </p:cNvPr>
          <p:cNvSpPr>
            <a:spLocks noGrp="1"/>
          </p:cNvSpPr>
          <p:nvPr>
            <p:ph type="title"/>
          </p:nvPr>
        </p:nvSpPr>
        <p:spPr/>
        <p:txBody>
          <a:bodyPr/>
          <a:lstStyle/>
          <a:p>
            <a:r>
              <a:rPr lang="en-GB" dirty="0"/>
              <a:t>Velocity Measurement</a:t>
            </a:r>
          </a:p>
        </p:txBody>
      </p:sp>
    </p:spTree>
    <p:extLst>
      <p:ext uri="{BB962C8B-B14F-4D97-AF65-F5344CB8AC3E}">
        <p14:creationId xmlns:p14="http://schemas.microsoft.com/office/powerpoint/2010/main" val="26409307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5B67F0B-183B-DE9C-D103-525707316544}"/>
              </a:ext>
            </a:extLst>
          </p:cNvPr>
          <p:cNvSpPr>
            <a:spLocks noGrp="1"/>
          </p:cNvSpPr>
          <p:nvPr>
            <p:ph type="body" sz="quarter" idx="11"/>
          </p:nvPr>
        </p:nvSpPr>
        <p:spPr>
          <a:xfrm>
            <a:off x="407368" y="1411996"/>
            <a:ext cx="6696744" cy="792088"/>
          </a:xfrm>
        </p:spPr>
        <p:txBody>
          <a:bodyPr/>
          <a:lstStyle/>
          <a:p>
            <a:r>
              <a:rPr lang="en-GB" dirty="0"/>
              <a:t>What are our considerations?</a:t>
            </a:r>
          </a:p>
        </p:txBody>
      </p:sp>
      <p:sp>
        <p:nvSpPr>
          <p:cNvPr id="3" name="Text Placeholder 2">
            <a:extLst>
              <a:ext uri="{FF2B5EF4-FFF2-40B4-BE49-F238E27FC236}">
                <a16:creationId xmlns:a16="http://schemas.microsoft.com/office/drawing/2014/main" id="{FD651D2F-A3FC-2285-0BB3-F6EDD89B7C27}"/>
              </a:ext>
            </a:extLst>
          </p:cNvPr>
          <p:cNvSpPr>
            <a:spLocks noGrp="1"/>
          </p:cNvSpPr>
          <p:nvPr>
            <p:ph type="body" sz="quarter" idx="14"/>
          </p:nvPr>
        </p:nvSpPr>
        <p:spPr>
          <a:xfrm>
            <a:off x="407368" y="2348880"/>
            <a:ext cx="6696744" cy="3816000"/>
          </a:xfrm>
        </p:spPr>
        <p:txBody>
          <a:bodyPr/>
          <a:lstStyle/>
          <a:p>
            <a:pPr marL="342900" indent="-342900" eaLnBrk="1" hangingPunct="1">
              <a:lnSpc>
                <a:spcPct val="90000"/>
              </a:lnSpc>
              <a:spcBef>
                <a:spcPct val="20000"/>
              </a:spcBef>
              <a:buFontTx/>
              <a:buChar char="•"/>
              <a:defRPr/>
            </a:pPr>
            <a:endParaRPr lang="en-US" sz="2000" dirty="0">
              <a:latin typeface="Arial" charset="0"/>
              <a:ea typeface="ＭＳ Ｐゴシック" charset="0"/>
            </a:endParaRPr>
          </a:p>
          <a:p>
            <a:pPr marL="342900" indent="-342900" eaLnBrk="1" hangingPunct="1">
              <a:lnSpc>
                <a:spcPct val="90000"/>
              </a:lnSpc>
              <a:spcBef>
                <a:spcPct val="20000"/>
              </a:spcBef>
              <a:buFontTx/>
              <a:buChar char="•"/>
              <a:defRPr/>
            </a:pPr>
            <a:r>
              <a:rPr lang="en-US" sz="2000" dirty="0">
                <a:latin typeface="Arial" charset="0"/>
                <a:ea typeface="ＭＳ Ｐゴシック" charset="0"/>
              </a:rPr>
              <a:t>For measuring detonation velocity:</a:t>
            </a:r>
          </a:p>
          <a:p>
            <a:pPr lvl="1" indent="-342900">
              <a:lnSpc>
                <a:spcPct val="90000"/>
              </a:lnSpc>
              <a:spcBef>
                <a:spcPct val="20000"/>
              </a:spcBef>
              <a:buFontTx/>
              <a:buChar char="•"/>
              <a:defRPr/>
            </a:pPr>
            <a:r>
              <a:rPr lang="en-US" dirty="0">
                <a:latin typeface="Arial" charset="0"/>
                <a:ea typeface="ＭＳ Ｐゴシック" charset="0"/>
              </a:rPr>
              <a:t>Probes must be carefully constructed so that position of probes is known</a:t>
            </a:r>
          </a:p>
          <a:p>
            <a:pPr marL="1200150" lvl="2" indent="-285750">
              <a:lnSpc>
                <a:spcPct val="90000"/>
              </a:lnSpc>
              <a:spcBef>
                <a:spcPct val="20000"/>
              </a:spcBef>
              <a:buFontTx/>
              <a:buChar char="–"/>
              <a:defRPr/>
            </a:pPr>
            <a:r>
              <a:rPr lang="en-US" sz="1800" dirty="0">
                <a:latin typeface="Arial" charset="0"/>
                <a:ea typeface="ＭＳ Ｐゴシック" charset="0"/>
              </a:rPr>
              <a:t>Uncertainty in position is essentially a function of probe diameter</a:t>
            </a:r>
          </a:p>
          <a:p>
            <a:pPr marL="1200150" lvl="2" indent="-285750">
              <a:lnSpc>
                <a:spcPct val="90000"/>
              </a:lnSpc>
              <a:spcBef>
                <a:spcPct val="20000"/>
              </a:spcBef>
              <a:buFontTx/>
              <a:buChar char="–"/>
              <a:defRPr/>
            </a:pPr>
            <a:r>
              <a:rPr lang="en-US" sz="1800" dirty="0">
                <a:latin typeface="Arial" charset="0"/>
                <a:ea typeface="ＭＳ Ｐゴシック" charset="0"/>
              </a:rPr>
              <a:t>Coincidence of wire ends</a:t>
            </a:r>
          </a:p>
          <a:p>
            <a:pPr marL="400050" indent="-285750">
              <a:lnSpc>
                <a:spcPct val="90000"/>
              </a:lnSpc>
              <a:spcBef>
                <a:spcPct val="20000"/>
              </a:spcBef>
              <a:defRPr/>
            </a:pPr>
            <a:r>
              <a:rPr lang="en-US" dirty="0">
                <a:ea typeface="ＭＳ Ｐゴシック" charset="0"/>
              </a:rPr>
              <a:t>For measuring Fragment Velocity:</a:t>
            </a:r>
          </a:p>
          <a:p>
            <a:pPr marL="742950" lvl="1" indent="-285750">
              <a:lnSpc>
                <a:spcPct val="90000"/>
              </a:lnSpc>
              <a:spcBef>
                <a:spcPct val="20000"/>
              </a:spcBef>
              <a:defRPr/>
            </a:pPr>
            <a:r>
              <a:rPr lang="en-US" dirty="0">
                <a:ea typeface="ＭＳ Ｐゴシック" charset="0"/>
              </a:rPr>
              <a:t>Size of make foils governs the spatial resolution and therefore, the reliability of data gathered</a:t>
            </a:r>
          </a:p>
        </p:txBody>
      </p:sp>
      <p:sp>
        <p:nvSpPr>
          <p:cNvPr id="5" name="Title 4">
            <a:extLst>
              <a:ext uri="{FF2B5EF4-FFF2-40B4-BE49-F238E27FC236}">
                <a16:creationId xmlns:a16="http://schemas.microsoft.com/office/drawing/2014/main" id="{8BAFACE6-F95F-D457-4F2E-F1E70E74F313}"/>
              </a:ext>
            </a:extLst>
          </p:cNvPr>
          <p:cNvSpPr>
            <a:spLocks noGrp="1"/>
          </p:cNvSpPr>
          <p:nvPr>
            <p:ph type="title"/>
          </p:nvPr>
        </p:nvSpPr>
        <p:spPr/>
        <p:txBody>
          <a:bodyPr/>
          <a:lstStyle/>
          <a:p>
            <a:r>
              <a:rPr lang="en-US" dirty="0"/>
              <a:t>Velocity Measurement</a:t>
            </a:r>
            <a:endParaRPr lang="en-GB" dirty="0"/>
          </a:p>
        </p:txBody>
      </p:sp>
      <p:sp>
        <p:nvSpPr>
          <p:cNvPr id="4" name="Content Placeholder 3"/>
          <p:cNvSpPr>
            <a:spLocks noGrp="1"/>
          </p:cNvSpPr>
          <p:nvPr>
            <p:ph sz="quarter" idx="17"/>
          </p:nvPr>
        </p:nvSpPr>
        <p:spPr/>
        <p:txBody>
          <a:bodyPr/>
          <a:lstStyle/>
          <a:p>
            <a:endParaRPr lang="en-GB" dirty="0"/>
          </a:p>
        </p:txBody>
      </p:sp>
      <p:pic>
        <p:nvPicPr>
          <p:cNvPr id="6" name="Picture 19">
            <a:extLst>
              <a:ext uri="{FF2B5EF4-FFF2-40B4-BE49-F238E27FC236}">
                <a16:creationId xmlns:a16="http://schemas.microsoft.com/office/drawing/2014/main" id="{6B08D7E6-D33F-473F-F9A9-94C9B953C8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6857" t="17462" r="12645" b="66585"/>
          <a:stretch>
            <a:fillRect/>
          </a:stretch>
        </p:blipFill>
        <p:spPr bwMode="auto">
          <a:xfrm>
            <a:off x="9516269" y="4060113"/>
            <a:ext cx="1944216" cy="1944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0">
            <a:extLst>
              <a:ext uri="{FF2B5EF4-FFF2-40B4-BE49-F238E27FC236}">
                <a16:creationId xmlns:a16="http://schemas.microsoft.com/office/drawing/2014/main" id="{FE9B2005-786C-DD1C-6EEE-84B99DF8FB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2350" t="70946" r="60715" b="7799"/>
          <a:stretch>
            <a:fillRect/>
          </a:stretch>
        </p:blipFill>
        <p:spPr bwMode="auto">
          <a:xfrm>
            <a:off x="7608168" y="1799215"/>
            <a:ext cx="2268252" cy="18744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07303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5B67F0B-183B-DE9C-D103-525707316544}"/>
              </a:ext>
            </a:extLst>
          </p:cNvPr>
          <p:cNvSpPr>
            <a:spLocks noGrp="1"/>
          </p:cNvSpPr>
          <p:nvPr>
            <p:ph type="body" sz="quarter" idx="16"/>
          </p:nvPr>
        </p:nvSpPr>
        <p:spPr>
          <a:xfrm>
            <a:off x="407367" y="2348880"/>
            <a:ext cx="5688634" cy="3816001"/>
          </a:xfrm>
        </p:spPr>
        <p:txBody>
          <a:bodyPr/>
          <a:lstStyle/>
          <a:p>
            <a:endParaRPr lang="en-GB" dirty="0"/>
          </a:p>
          <a:p>
            <a:pPr marL="342900" indent="-342900" eaLnBrk="1" hangingPunct="1">
              <a:lnSpc>
                <a:spcPct val="90000"/>
              </a:lnSpc>
              <a:spcBef>
                <a:spcPct val="20000"/>
              </a:spcBef>
              <a:buFontTx/>
              <a:buChar char="•"/>
              <a:defRPr/>
            </a:pPr>
            <a:r>
              <a:rPr lang="en-US" sz="2000" dirty="0">
                <a:latin typeface="Arial" charset="0"/>
                <a:ea typeface="ＭＳ Ｐゴシック" charset="0"/>
              </a:rPr>
              <a:t>For all velocity measurement</a:t>
            </a:r>
          </a:p>
          <a:p>
            <a:pPr marL="342900" indent="-342900" eaLnBrk="1" hangingPunct="1">
              <a:lnSpc>
                <a:spcPct val="90000"/>
              </a:lnSpc>
              <a:spcBef>
                <a:spcPct val="20000"/>
              </a:spcBef>
              <a:buFontTx/>
              <a:buChar char="•"/>
              <a:defRPr/>
            </a:pPr>
            <a:endParaRPr lang="en-US" dirty="0">
              <a:ea typeface="ＭＳ Ｐゴシック" charset="0"/>
            </a:endParaRPr>
          </a:p>
          <a:p>
            <a:pPr lvl="1" indent="-342900">
              <a:lnSpc>
                <a:spcPct val="90000"/>
              </a:lnSpc>
              <a:spcBef>
                <a:spcPct val="20000"/>
              </a:spcBef>
              <a:buFontTx/>
              <a:buChar char="•"/>
              <a:defRPr/>
            </a:pPr>
            <a:r>
              <a:rPr lang="en-US" dirty="0">
                <a:ea typeface="ＭＳ Ｐゴシック" charset="0"/>
              </a:rPr>
              <a:t>Fragmentation</a:t>
            </a:r>
          </a:p>
          <a:p>
            <a:pPr lvl="1" indent="-342900">
              <a:lnSpc>
                <a:spcPct val="90000"/>
              </a:lnSpc>
              <a:spcBef>
                <a:spcPct val="20000"/>
              </a:spcBef>
              <a:buFontTx/>
              <a:buChar char="•"/>
              <a:defRPr/>
            </a:pPr>
            <a:r>
              <a:rPr lang="en-US" dirty="0">
                <a:ea typeface="ＭＳ Ｐゴシック" charset="0"/>
              </a:rPr>
              <a:t>Environmental considerations</a:t>
            </a:r>
          </a:p>
          <a:p>
            <a:pPr lvl="1" indent="-342900">
              <a:lnSpc>
                <a:spcPct val="90000"/>
              </a:lnSpc>
              <a:spcBef>
                <a:spcPct val="20000"/>
              </a:spcBef>
              <a:buFontTx/>
              <a:buChar char="•"/>
              <a:defRPr/>
            </a:pPr>
            <a:r>
              <a:rPr lang="en-US" dirty="0">
                <a:ea typeface="ＭＳ Ｐゴシック" charset="0"/>
              </a:rPr>
              <a:t>Effects of detonation (e.g. </a:t>
            </a:r>
            <a:r>
              <a:rPr lang="en-US" dirty="0" err="1">
                <a:ea typeface="ＭＳ Ｐゴシック" charset="0"/>
              </a:rPr>
              <a:t>ionisation</a:t>
            </a:r>
            <a:r>
              <a:rPr lang="en-GB" dirty="0">
                <a:ea typeface="ＭＳ Ｐゴシック" charset="0"/>
              </a:rPr>
              <a:t>)</a:t>
            </a:r>
            <a:endParaRPr lang="en-GB" dirty="0"/>
          </a:p>
        </p:txBody>
      </p:sp>
      <p:sp>
        <p:nvSpPr>
          <p:cNvPr id="3" name="Text Placeholder 2">
            <a:extLst>
              <a:ext uri="{FF2B5EF4-FFF2-40B4-BE49-F238E27FC236}">
                <a16:creationId xmlns:a16="http://schemas.microsoft.com/office/drawing/2014/main" id="{FD651D2F-A3FC-2285-0BB3-F6EDD89B7C27}"/>
              </a:ext>
            </a:extLst>
          </p:cNvPr>
          <p:cNvSpPr>
            <a:spLocks noGrp="1"/>
          </p:cNvSpPr>
          <p:nvPr>
            <p:ph type="body" sz="quarter" idx="17"/>
          </p:nvPr>
        </p:nvSpPr>
        <p:spPr>
          <a:xfrm>
            <a:off x="6240016" y="2348880"/>
            <a:ext cx="5688634" cy="3824677"/>
          </a:xfrm>
        </p:spPr>
        <p:txBody>
          <a:bodyPr/>
          <a:lstStyle/>
          <a:p>
            <a:pPr eaLnBrk="1" hangingPunct="1">
              <a:lnSpc>
                <a:spcPct val="90000"/>
              </a:lnSpc>
              <a:spcBef>
                <a:spcPct val="20000"/>
              </a:spcBef>
              <a:defRPr/>
            </a:pPr>
            <a:endParaRPr lang="en-US" sz="2000" dirty="0">
              <a:latin typeface="Arial" charset="0"/>
              <a:ea typeface="ＭＳ Ｐゴシック" charset="0"/>
            </a:endParaRPr>
          </a:p>
          <a:p>
            <a:pPr marL="342900" indent="-342900" eaLnBrk="1" hangingPunct="1">
              <a:lnSpc>
                <a:spcPct val="90000"/>
              </a:lnSpc>
              <a:spcBef>
                <a:spcPct val="20000"/>
              </a:spcBef>
              <a:buFontTx/>
              <a:buChar char="•"/>
              <a:defRPr/>
            </a:pPr>
            <a:r>
              <a:rPr lang="en-US" sz="2000" dirty="0">
                <a:latin typeface="Arial" charset="0"/>
                <a:ea typeface="ＭＳ Ｐゴシック" charset="0"/>
              </a:rPr>
              <a:t>Oscilloscopes</a:t>
            </a:r>
          </a:p>
          <a:p>
            <a:pPr marL="342900" indent="-342900" eaLnBrk="1" hangingPunct="1">
              <a:lnSpc>
                <a:spcPct val="90000"/>
              </a:lnSpc>
              <a:spcBef>
                <a:spcPct val="20000"/>
              </a:spcBef>
              <a:buFontTx/>
              <a:buChar char="•"/>
              <a:defRPr/>
            </a:pPr>
            <a:endParaRPr lang="en-US" dirty="0">
              <a:ea typeface="ＭＳ Ｐゴシック" charset="0"/>
            </a:endParaRPr>
          </a:p>
          <a:p>
            <a:pPr marL="342900" indent="-342900" eaLnBrk="1" hangingPunct="1">
              <a:lnSpc>
                <a:spcPct val="90000"/>
              </a:lnSpc>
              <a:spcBef>
                <a:spcPct val="20000"/>
              </a:spcBef>
              <a:buFontTx/>
              <a:buChar char="•"/>
              <a:defRPr/>
            </a:pPr>
            <a:r>
              <a:rPr lang="en-US" sz="2000" dirty="0">
                <a:latin typeface="Arial" charset="0"/>
                <a:ea typeface="ＭＳ Ｐゴシック" charset="0"/>
              </a:rPr>
              <a:t>Multi-channel Logic </a:t>
            </a:r>
            <a:r>
              <a:rPr lang="en-US" sz="2000" dirty="0" err="1">
                <a:latin typeface="Arial" charset="0"/>
                <a:ea typeface="ＭＳ Ｐゴシック" charset="0"/>
              </a:rPr>
              <a:t>Analysers</a:t>
            </a:r>
            <a:endParaRPr lang="en-US" sz="2000" dirty="0">
              <a:latin typeface="Arial" charset="0"/>
              <a:ea typeface="ＭＳ Ｐゴシック" charset="0"/>
            </a:endParaRPr>
          </a:p>
          <a:p>
            <a:pPr marL="342900" indent="-342900" eaLnBrk="1" hangingPunct="1">
              <a:lnSpc>
                <a:spcPct val="90000"/>
              </a:lnSpc>
              <a:spcBef>
                <a:spcPct val="20000"/>
              </a:spcBef>
              <a:buFontTx/>
              <a:buChar char="•"/>
              <a:defRPr/>
            </a:pPr>
            <a:endParaRPr lang="en-US" dirty="0">
              <a:ea typeface="ＭＳ Ｐゴシック" charset="0"/>
            </a:endParaRPr>
          </a:p>
          <a:p>
            <a:pPr marL="342900" indent="-342900" eaLnBrk="1" hangingPunct="1">
              <a:lnSpc>
                <a:spcPct val="90000"/>
              </a:lnSpc>
              <a:spcBef>
                <a:spcPct val="20000"/>
              </a:spcBef>
              <a:buFontTx/>
              <a:buChar char="•"/>
              <a:defRPr/>
            </a:pPr>
            <a:r>
              <a:rPr lang="en-US" sz="2000" dirty="0">
                <a:latin typeface="Arial" charset="0"/>
                <a:ea typeface="ＭＳ Ｐゴシック" charset="0"/>
              </a:rPr>
              <a:t>Can be expensive as multiple channel input is required for most applications but </a:t>
            </a:r>
            <a:r>
              <a:rPr lang="en-US" dirty="0">
                <a:ea typeface="ＭＳ Ｐゴシック" charset="0"/>
              </a:rPr>
              <a:t>produces very high-quality data</a:t>
            </a:r>
            <a:endParaRPr lang="en-US" sz="2000" dirty="0">
              <a:latin typeface="Arial" charset="0"/>
              <a:ea typeface="ＭＳ Ｐゴシック" charset="0"/>
            </a:endParaRPr>
          </a:p>
        </p:txBody>
      </p:sp>
      <p:sp>
        <p:nvSpPr>
          <p:cNvPr id="5" name="Title 4">
            <a:extLst>
              <a:ext uri="{FF2B5EF4-FFF2-40B4-BE49-F238E27FC236}">
                <a16:creationId xmlns:a16="http://schemas.microsoft.com/office/drawing/2014/main" id="{8BAFACE6-F95F-D457-4F2E-F1E70E74F313}"/>
              </a:ext>
            </a:extLst>
          </p:cNvPr>
          <p:cNvSpPr>
            <a:spLocks noGrp="1"/>
          </p:cNvSpPr>
          <p:nvPr>
            <p:ph type="title"/>
          </p:nvPr>
        </p:nvSpPr>
        <p:spPr>
          <a:xfrm>
            <a:off x="1415480" y="365126"/>
            <a:ext cx="10367320" cy="909550"/>
          </a:xfrm>
        </p:spPr>
        <p:txBody>
          <a:bodyPr/>
          <a:lstStyle/>
          <a:p>
            <a:r>
              <a:rPr lang="en-US" dirty="0"/>
              <a:t>Velocity Measurement</a:t>
            </a:r>
            <a:endParaRPr lang="en-GB" dirty="0"/>
          </a:p>
        </p:txBody>
      </p:sp>
      <p:sp>
        <p:nvSpPr>
          <p:cNvPr id="8" name="Text Placeholder 1">
            <a:extLst>
              <a:ext uri="{FF2B5EF4-FFF2-40B4-BE49-F238E27FC236}">
                <a16:creationId xmlns:a16="http://schemas.microsoft.com/office/drawing/2014/main" id="{AA81F8D1-2906-193D-FDDD-4934AB6B13E9}"/>
              </a:ext>
            </a:extLst>
          </p:cNvPr>
          <p:cNvSpPr txBox="1">
            <a:spLocks/>
          </p:cNvSpPr>
          <p:nvPr/>
        </p:nvSpPr>
        <p:spPr>
          <a:xfrm>
            <a:off x="263350" y="1556792"/>
            <a:ext cx="5688634" cy="7920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rgbClr val="633E88"/>
                </a:solidFill>
              </a:rPr>
              <a:t>What are our considerations?</a:t>
            </a:r>
          </a:p>
        </p:txBody>
      </p:sp>
      <p:sp>
        <p:nvSpPr>
          <p:cNvPr id="9" name="Text Placeholder 1">
            <a:extLst>
              <a:ext uri="{FF2B5EF4-FFF2-40B4-BE49-F238E27FC236}">
                <a16:creationId xmlns:a16="http://schemas.microsoft.com/office/drawing/2014/main" id="{8918B766-3C97-31F1-1452-F9CEA3C80D3C}"/>
              </a:ext>
            </a:extLst>
          </p:cNvPr>
          <p:cNvSpPr txBox="1">
            <a:spLocks/>
          </p:cNvSpPr>
          <p:nvPr/>
        </p:nvSpPr>
        <p:spPr>
          <a:xfrm>
            <a:off x="6240016" y="1556792"/>
            <a:ext cx="5688634" cy="7920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dirty="0">
                <a:solidFill>
                  <a:srgbClr val="633E88"/>
                </a:solidFill>
              </a:rPr>
              <a:t>How can we record it?</a:t>
            </a:r>
          </a:p>
        </p:txBody>
      </p:sp>
    </p:spTree>
    <p:extLst>
      <p:ext uri="{BB962C8B-B14F-4D97-AF65-F5344CB8AC3E}">
        <p14:creationId xmlns:p14="http://schemas.microsoft.com/office/powerpoint/2010/main" val="34188076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2E6EE872-B74A-363E-2A36-4643C417EF84}"/>
              </a:ext>
            </a:extLst>
          </p:cNvPr>
          <p:cNvPicPr>
            <a:picLocks noGrp="1" noChangeAspect="1"/>
          </p:cNvPicPr>
          <p:nvPr>
            <p:ph sz="quarter" idx="17"/>
          </p:nvPr>
        </p:nvPicPr>
        <p:blipFill>
          <a:blip r:embed="rId3"/>
          <a:stretch>
            <a:fillRect/>
          </a:stretch>
        </p:blipFill>
        <p:spPr>
          <a:xfrm>
            <a:off x="1848901" y="1412875"/>
            <a:ext cx="8494199" cy="4751388"/>
          </a:xfrm>
        </p:spPr>
      </p:pic>
      <p:sp>
        <p:nvSpPr>
          <p:cNvPr id="5" name="Title 4">
            <a:extLst>
              <a:ext uri="{FF2B5EF4-FFF2-40B4-BE49-F238E27FC236}">
                <a16:creationId xmlns:a16="http://schemas.microsoft.com/office/drawing/2014/main" id="{8BAFACE6-F95F-D457-4F2E-F1E70E74F313}"/>
              </a:ext>
            </a:extLst>
          </p:cNvPr>
          <p:cNvSpPr>
            <a:spLocks noGrp="1"/>
          </p:cNvSpPr>
          <p:nvPr>
            <p:ph type="title"/>
          </p:nvPr>
        </p:nvSpPr>
        <p:spPr/>
        <p:txBody>
          <a:bodyPr/>
          <a:lstStyle/>
          <a:p>
            <a:r>
              <a:rPr lang="en-US" dirty="0"/>
              <a:t>Velocity Measurement</a:t>
            </a:r>
            <a:endParaRPr lang="en-GB" dirty="0"/>
          </a:p>
        </p:txBody>
      </p:sp>
    </p:spTree>
    <p:extLst>
      <p:ext uri="{BB962C8B-B14F-4D97-AF65-F5344CB8AC3E}">
        <p14:creationId xmlns:p14="http://schemas.microsoft.com/office/powerpoint/2010/main" val="30492737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1AB692-E1D5-56CD-54F2-292A938262C8}"/>
              </a:ext>
            </a:extLst>
          </p:cNvPr>
          <p:cNvSpPr>
            <a:spLocks noGrp="1"/>
          </p:cNvSpPr>
          <p:nvPr>
            <p:ph type="body" sz="quarter" idx="14"/>
          </p:nvPr>
        </p:nvSpPr>
        <p:spPr/>
        <p:txBody>
          <a:bodyPr/>
          <a:lstStyle/>
          <a:p>
            <a:endParaRPr lang="en-GB" dirty="0"/>
          </a:p>
          <a:p>
            <a:pPr marL="0" indent="0">
              <a:buNone/>
            </a:pPr>
            <a:r>
              <a:rPr lang="en-GB" dirty="0"/>
              <a:t>‘Data is only useful and important if you know where it was and when everything happened’</a:t>
            </a:r>
          </a:p>
        </p:txBody>
      </p:sp>
      <p:sp>
        <p:nvSpPr>
          <p:cNvPr id="4" name="Content Placeholder 3">
            <a:extLst>
              <a:ext uri="{FF2B5EF4-FFF2-40B4-BE49-F238E27FC236}">
                <a16:creationId xmlns:a16="http://schemas.microsoft.com/office/drawing/2014/main" id="{2F2BA87F-A686-126B-8071-AC24C9F0091A}"/>
              </a:ext>
            </a:extLst>
          </p:cNvPr>
          <p:cNvSpPr>
            <a:spLocks noGrp="1"/>
          </p:cNvSpPr>
          <p:nvPr>
            <p:ph sz="quarter" idx="17"/>
          </p:nvPr>
        </p:nvSpPr>
        <p:spPr/>
        <p:txBody>
          <a:bodyPr/>
          <a:lstStyle/>
          <a:p>
            <a:endParaRPr lang="en-GB" dirty="0"/>
          </a:p>
          <a:p>
            <a:endParaRPr lang="en-GB" dirty="0"/>
          </a:p>
          <a:p>
            <a:endParaRPr lang="en-GB" dirty="0"/>
          </a:p>
          <a:p>
            <a:pPr marL="0" indent="0">
              <a:buNone/>
            </a:pPr>
            <a:r>
              <a:rPr lang="en-GB" dirty="0"/>
              <a:t>Lets focus on the first half of that statement first,</a:t>
            </a:r>
          </a:p>
          <a:p>
            <a:pPr marL="0" indent="0">
              <a:buNone/>
            </a:pPr>
            <a:r>
              <a:rPr lang="en-GB" dirty="0"/>
              <a:t>How do we know where everything was?</a:t>
            </a:r>
          </a:p>
        </p:txBody>
      </p:sp>
      <p:sp>
        <p:nvSpPr>
          <p:cNvPr id="5" name="Title 4">
            <a:extLst>
              <a:ext uri="{FF2B5EF4-FFF2-40B4-BE49-F238E27FC236}">
                <a16:creationId xmlns:a16="http://schemas.microsoft.com/office/drawing/2014/main" id="{A4576770-7F60-4FA1-3321-62EFED4ECC15}"/>
              </a:ext>
            </a:extLst>
          </p:cNvPr>
          <p:cNvSpPr>
            <a:spLocks noGrp="1"/>
          </p:cNvSpPr>
          <p:nvPr>
            <p:ph type="title"/>
          </p:nvPr>
        </p:nvSpPr>
        <p:spPr/>
        <p:txBody>
          <a:bodyPr/>
          <a:lstStyle/>
          <a:p>
            <a:r>
              <a:rPr lang="en-GB" dirty="0"/>
              <a:t>Data Capture Mantra</a:t>
            </a:r>
          </a:p>
        </p:txBody>
      </p:sp>
      <p:sp>
        <p:nvSpPr>
          <p:cNvPr id="7" name="Text Placeholder 6">
            <a:extLst>
              <a:ext uri="{FF2B5EF4-FFF2-40B4-BE49-F238E27FC236}">
                <a16:creationId xmlns:a16="http://schemas.microsoft.com/office/drawing/2014/main" id="{564CFF9C-6BE6-3209-0850-9A67C284ED41}"/>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1123181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Spatial Survey</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17399424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B99215B-5114-B17F-5B2A-1284346B478E}"/>
              </a:ext>
            </a:extLst>
          </p:cNvPr>
          <p:cNvSpPr>
            <a:spLocks noGrp="1"/>
          </p:cNvSpPr>
          <p:nvPr>
            <p:ph type="body" sz="quarter" idx="11"/>
          </p:nvPr>
        </p:nvSpPr>
        <p:spPr/>
        <p:txBody>
          <a:bodyPr/>
          <a:lstStyle/>
          <a:p>
            <a:r>
              <a:rPr lang="en-GB" dirty="0"/>
              <a:t>What can we use?</a:t>
            </a:r>
          </a:p>
        </p:txBody>
      </p:sp>
      <p:sp>
        <p:nvSpPr>
          <p:cNvPr id="3" name="Text Placeholder 2">
            <a:extLst>
              <a:ext uri="{FF2B5EF4-FFF2-40B4-BE49-F238E27FC236}">
                <a16:creationId xmlns:a16="http://schemas.microsoft.com/office/drawing/2014/main" id="{0A0E52C1-9568-3B1D-DA9C-BD9B6941728C}"/>
              </a:ext>
            </a:extLst>
          </p:cNvPr>
          <p:cNvSpPr>
            <a:spLocks noGrp="1"/>
          </p:cNvSpPr>
          <p:nvPr>
            <p:ph type="body" sz="quarter" idx="14"/>
          </p:nvPr>
        </p:nvSpPr>
        <p:spPr>
          <a:xfrm>
            <a:off x="373398" y="2357194"/>
            <a:ext cx="6696744" cy="3816000"/>
          </a:xfrm>
        </p:spPr>
        <p:txBody>
          <a:bodyPr/>
          <a:lstStyle/>
          <a:p>
            <a:pPr marL="0" indent="0">
              <a:buNone/>
            </a:pPr>
            <a:endParaRPr lang="en-US" dirty="0"/>
          </a:p>
          <a:p>
            <a:pPr marL="0" indent="0">
              <a:buNone/>
            </a:pPr>
            <a:r>
              <a:rPr lang="en-US" dirty="0"/>
              <a:t>Shown here:</a:t>
            </a:r>
          </a:p>
          <a:p>
            <a:pPr marL="0" indent="0">
              <a:buNone/>
            </a:pPr>
            <a:r>
              <a:rPr lang="en-US" dirty="0"/>
              <a:t>Leica TS16 1’’ Robotic Total Station</a:t>
            </a:r>
          </a:p>
          <a:p>
            <a:pPr marL="0" indent="0">
              <a:buNone/>
            </a:pPr>
            <a:endParaRPr lang="en-US" dirty="0"/>
          </a:p>
          <a:p>
            <a:pPr marL="0" indent="0">
              <a:buNone/>
            </a:pPr>
            <a:r>
              <a:rPr lang="en-US" dirty="0"/>
              <a:t>Boasts:</a:t>
            </a:r>
          </a:p>
          <a:p>
            <a:pPr marL="0" indent="0">
              <a:buNone/>
            </a:pPr>
            <a:r>
              <a:rPr lang="en-US" dirty="0"/>
              <a:t>Accuracy down to the nearest 1mm over a 900m range</a:t>
            </a:r>
          </a:p>
        </p:txBody>
      </p:sp>
      <p:sp>
        <p:nvSpPr>
          <p:cNvPr id="5" name="Title 4">
            <a:extLst>
              <a:ext uri="{FF2B5EF4-FFF2-40B4-BE49-F238E27FC236}">
                <a16:creationId xmlns:a16="http://schemas.microsoft.com/office/drawing/2014/main" id="{98BA3793-830B-0067-9D93-EE4D47D7AC9C}"/>
              </a:ext>
            </a:extLst>
          </p:cNvPr>
          <p:cNvSpPr>
            <a:spLocks noGrp="1"/>
          </p:cNvSpPr>
          <p:nvPr>
            <p:ph type="title"/>
          </p:nvPr>
        </p:nvSpPr>
        <p:spPr/>
        <p:txBody>
          <a:bodyPr/>
          <a:lstStyle/>
          <a:p>
            <a:r>
              <a:rPr lang="en-US" dirty="0"/>
              <a:t>Spatial Survey</a:t>
            </a:r>
            <a:endParaRPr lang="en-GB" dirty="0"/>
          </a:p>
        </p:txBody>
      </p:sp>
      <p:pic>
        <p:nvPicPr>
          <p:cNvPr id="11" name="Content Placeholder 10" descr="A close-up of a device&#10;&#10;Description automatically generated">
            <a:extLst>
              <a:ext uri="{FF2B5EF4-FFF2-40B4-BE49-F238E27FC236}">
                <a16:creationId xmlns:a16="http://schemas.microsoft.com/office/drawing/2014/main" id="{E2DAE496-E2C8-F7AD-E2BF-16F29557C41D}"/>
              </a:ext>
            </a:extLst>
          </p:cNvPr>
          <p:cNvPicPr>
            <a:picLocks noGrp="1" noChangeAspect="1"/>
          </p:cNvPicPr>
          <p:nvPr>
            <p:ph sz="quarter" idx="17"/>
          </p:nvPr>
        </p:nvPicPr>
        <p:blipFill>
          <a:blip r:embed="rId3" cstate="print">
            <a:extLst>
              <a:ext uri="{28A0092B-C50C-407E-A947-70E740481C1C}">
                <a14:useLocalDpi xmlns:a14="http://schemas.microsoft.com/office/drawing/2010/main" val="0"/>
              </a:ext>
            </a:extLst>
          </a:blip>
          <a:stretch>
            <a:fillRect/>
          </a:stretch>
        </p:blipFill>
        <p:spPr>
          <a:xfrm rot="5400000">
            <a:off x="7140575" y="2006798"/>
            <a:ext cx="4751388" cy="3563541"/>
          </a:xfrm>
        </p:spPr>
      </p:pic>
    </p:spTree>
    <p:extLst>
      <p:ext uri="{BB962C8B-B14F-4D97-AF65-F5344CB8AC3E}">
        <p14:creationId xmlns:p14="http://schemas.microsoft.com/office/powerpoint/2010/main" val="30320763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High-Speed Imagery</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5571287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B959A08-FAC7-FAC3-BD6F-431B2A7BF3BD}"/>
              </a:ext>
            </a:extLst>
          </p:cNvPr>
          <p:cNvSpPr>
            <a:spLocks noGrp="1"/>
          </p:cNvSpPr>
          <p:nvPr>
            <p:ph type="body" sz="quarter" idx="11"/>
          </p:nvPr>
        </p:nvSpPr>
        <p:spPr/>
        <p:txBody>
          <a:bodyPr>
            <a:normAutofit/>
          </a:bodyPr>
          <a:lstStyle/>
          <a:p>
            <a:r>
              <a:rPr lang="en-GB" dirty="0"/>
              <a:t>How do they work?</a:t>
            </a:r>
          </a:p>
        </p:txBody>
      </p:sp>
      <p:sp>
        <p:nvSpPr>
          <p:cNvPr id="2" name="Text Placeholder 1">
            <a:extLst>
              <a:ext uri="{FF2B5EF4-FFF2-40B4-BE49-F238E27FC236}">
                <a16:creationId xmlns:a16="http://schemas.microsoft.com/office/drawing/2014/main" id="{86819BA6-C0EC-7616-4EE9-C216972004C1}"/>
              </a:ext>
            </a:extLst>
          </p:cNvPr>
          <p:cNvSpPr>
            <a:spLocks noGrp="1"/>
          </p:cNvSpPr>
          <p:nvPr>
            <p:ph type="body" sz="quarter" idx="14"/>
          </p:nvPr>
        </p:nvSpPr>
        <p:spPr/>
        <p:txBody>
          <a:bodyPr>
            <a:normAutofit fontScale="92500" lnSpcReduction="10000"/>
          </a:bodyPr>
          <a:lstStyle/>
          <a:p>
            <a:r>
              <a:rPr lang="en-US" altLang="en-US" sz="2000" dirty="0"/>
              <a:t>High-speed electronics interface large-format CCD to deep memory</a:t>
            </a:r>
          </a:p>
          <a:p>
            <a:pPr lvl="1" eaLnBrk="1" hangingPunct="1">
              <a:lnSpc>
                <a:spcPct val="90000"/>
              </a:lnSpc>
              <a:spcBef>
                <a:spcPct val="20000"/>
              </a:spcBef>
              <a:buFontTx/>
              <a:buChar char="–"/>
            </a:pPr>
            <a:r>
              <a:rPr lang="en-US" altLang="en-US" sz="2000" dirty="0"/>
              <a:t>4GB storage</a:t>
            </a:r>
          </a:p>
          <a:p>
            <a:pPr lvl="1" eaLnBrk="1" hangingPunct="1">
              <a:lnSpc>
                <a:spcPct val="90000"/>
              </a:lnSpc>
              <a:spcBef>
                <a:spcPct val="20000"/>
              </a:spcBef>
              <a:buFontTx/>
              <a:buChar char="–"/>
            </a:pPr>
            <a:r>
              <a:rPr lang="en-US" altLang="en-US" sz="2000" dirty="0"/>
              <a:t>1280x800 pixels</a:t>
            </a:r>
          </a:p>
          <a:p>
            <a:pPr lvl="1" eaLnBrk="1" hangingPunct="1">
              <a:lnSpc>
                <a:spcPct val="90000"/>
              </a:lnSpc>
              <a:spcBef>
                <a:spcPct val="20000"/>
              </a:spcBef>
              <a:buFontTx/>
              <a:buChar char="–"/>
            </a:pPr>
            <a:r>
              <a:rPr lang="en-US" altLang="en-US" sz="2000" dirty="0" err="1"/>
              <a:t>Colour</a:t>
            </a:r>
            <a:r>
              <a:rPr lang="en-US" altLang="en-US" sz="2000" dirty="0"/>
              <a:t> or B&amp;W </a:t>
            </a:r>
          </a:p>
          <a:p>
            <a:pPr lvl="1" eaLnBrk="1" hangingPunct="1">
              <a:lnSpc>
                <a:spcPct val="90000"/>
              </a:lnSpc>
              <a:spcBef>
                <a:spcPct val="20000"/>
              </a:spcBef>
              <a:buFontTx/>
              <a:buChar char="–"/>
            </a:pPr>
            <a:r>
              <a:rPr lang="en-US" altLang="en-US" sz="2000" dirty="0"/>
              <a:t>Full-frame CCD refreshed each frame</a:t>
            </a:r>
          </a:p>
          <a:p>
            <a:pPr lvl="1" eaLnBrk="1" hangingPunct="1">
              <a:lnSpc>
                <a:spcPct val="90000"/>
              </a:lnSpc>
              <a:spcBef>
                <a:spcPct val="20000"/>
              </a:spcBef>
              <a:buFontTx/>
              <a:buChar char="–"/>
            </a:pPr>
            <a:endParaRPr lang="en-US" altLang="en-US" dirty="0"/>
          </a:p>
          <a:p>
            <a:pPr eaLnBrk="1" hangingPunct="1">
              <a:lnSpc>
                <a:spcPct val="90000"/>
              </a:lnSpc>
              <a:spcBef>
                <a:spcPct val="20000"/>
              </a:spcBef>
              <a:buFontTx/>
              <a:buChar char="•"/>
            </a:pPr>
            <a:r>
              <a:rPr lang="en-US" altLang="en-US" sz="2000" dirty="0"/>
              <a:t>Windowed CCD readout to reduce data transfer and increase frame rate</a:t>
            </a:r>
          </a:p>
          <a:p>
            <a:pPr lvl="1" eaLnBrk="1" hangingPunct="1">
              <a:lnSpc>
                <a:spcPct val="90000"/>
              </a:lnSpc>
              <a:spcBef>
                <a:spcPct val="20000"/>
              </a:spcBef>
              <a:buFontTx/>
              <a:buChar char="–"/>
            </a:pPr>
            <a:r>
              <a:rPr lang="en-US" altLang="en-US" sz="1800" dirty="0"/>
              <a:t>Full-frame (1280x800) 65,000fps (up to 75,000 with B&amp;W)</a:t>
            </a:r>
          </a:p>
          <a:p>
            <a:pPr lvl="1" eaLnBrk="1" hangingPunct="1">
              <a:lnSpc>
                <a:spcPct val="90000"/>
              </a:lnSpc>
              <a:spcBef>
                <a:spcPct val="20000"/>
              </a:spcBef>
              <a:buFontTx/>
              <a:buChar char="–"/>
            </a:pPr>
            <a:r>
              <a:rPr lang="en-US" altLang="en-US" sz="1800" dirty="0"/>
              <a:t>Reduced frame (640x64) 1,750,000fps</a:t>
            </a:r>
          </a:p>
          <a:p>
            <a:pPr marL="114300" indent="0">
              <a:lnSpc>
                <a:spcPct val="90000"/>
              </a:lnSpc>
              <a:spcBef>
                <a:spcPct val="20000"/>
              </a:spcBef>
              <a:buNone/>
            </a:pPr>
            <a:endParaRPr lang="en-US" altLang="en-US" sz="1800" dirty="0"/>
          </a:p>
          <a:p>
            <a:pPr marL="400050" indent="-285750">
              <a:lnSpc>
                <a:spcPct val="90000"/>
              </a:lnSpc>
              <a:spcBef>
                <a:spcPct val="20000"/>
              </a:spcBef>
            </a:pPr>
            <a:r>
              <a:rPr lang="en-US" altLang="en-US" sz="1800" dirty="0"/>
              <a:t>Uses Back-side Illuminated Sensor in most modern cameras</a:t>
            </a:r>
          </a:p>
          <a:p>
            <a:pPr marL="457200">
              <a:lnSpc>
                <a:spcPct val="90000"/>
              </a:lnSpc>
              <a:spcBef>
                <a:spcPct val="20000"/>
              </a:spcBef>
            </a:pPr>
            <a:endParaRPr lang="en-US" altLang="en-US" dirty="0"/>
          </a:p>
          <a:p>
            <a:endParaRPr lang="en-GB" dirty="0"/>
          </a:p>
        </p:txBody>
      </p:sp>
      <p:pic>
        <p:nvPicPr>
          <p:cNvPr id="7" name="Content Placeholder 6">
            <a:extLst>
              <a:ext uri="{FF2B5EF4-FFF2-40B4-BE49-F238E27FC236}">
                <a16:creationId xmlns:a16="http://schemas.microsoft.com/office/drawing/2014/main" id="{B10AE899-734B-2106-C86A-BF1ABDF253B3}"/>
              </a:ext>
            </a:extLst>
          </p:cNvPr>
          <p:cNvPicPr>
            <a:picLocks noGrp="1" noChangeAspect="1"/>
          </p:cNvPicPr>
          <p:nvPr>
            <p:ph sz="quarter" idx="17"/>
          </p:nvPr>
        </p:nvPicPr>
        <p:blipFill>
          <a:blip r:embed="rId2"/>
          <a:stretch>
            <a:fillRect/>
          </a:stretch>
        </p:blipFill>
        <p:spPr>
          <a:xfrm>
            <a:off x="7247312" y="1628800"/>
            <a:ext cx="4535488" cy="3370216"/>
          </a:xfrm>
        </p:spPr>
      </p:pic>
      <p:sp>
        <p:nvSpPr>
          <p:cNvPr id="4" name="Title 3">
            <a:extLst>
              <a:ext uri="{FF2B5EF4-FFF2-40B4-BE49-F238E27FC236}">
                <a16:creationId xmlns:a16="http://schemas.microsoft.com/office/drawing/2014/main" id="{01A12058-CB19-1935-BE4D-A6FE90ECE109}"/>
              </a:ext>
            </a:extLst>
          </p:cNvPr>
          <p:cNvSpPr>
            <a:spLocks noGrp="1"/>
          </p:cNvSpPr>
          <p:nvPr>
            <p:ph type="title"/>
          </p:nvPr>
        </p:nvSpPr>
        <p:spPr/>
        <p:txBody>
          <a:bodyPr/>
          <a:lstStyle/>
          <a:p>
            <a:r>
              <a:rPr lang="en-US" dirty="0"/>
              <a:t>High Speed Imagery</a:t>
            </a:r>
            <a:endParaRPr lang="en-GB" dirty="0"/>
          </a:p>
        </p:txBody>
      </p:sp>
      <p:sp>
        <p:nvSpPr>
          <p:cNvPr id="8" name="TextBox 7">
            <a:extLst>
              <a:ext uri="{FF2B5EF4-FFF2-40B4-BE49-F238E27FC236}">
                <a16:creationId xmlns:a16="http://schemas.microsoft.com/office/drawing/2014/main" id="{1479B0BD-729C-33AE-B90B-A72577F3DA24}"/>
              </a:ext>
            </a:extLst>
          </p:cNvPr>
          <p:cNvSpPr txBox="1"/>
          <p:nvPr/>
        </p:nvSpPr>
        <p:spPr>
          <a:xfrm>
            <a:off x="8616280" y="5175950"/>
            <a:ext cx="2257400" cy="369332"/>
          </a:xfrm>
          <a:prstGeom prst="rect">
            <a:avLst/>
          </a:prstGeom>
          <a:noFill/>
        </p:spPr>
        <p:txBody>
          <a:bodyPr wrap="square" rtlCol="0">
            <a:spAutoFit/>
          </a:bodyPr>
          <a:lstStyle/>
          <a:p>
            <a:r>
              <a:rPr lang="en-GB" dirty="0"/>
              <a:t>Phantom TMX 6410</a:t>
            </a:r>
          </a:p>
        </p:txBody>
      </p:sp>
    </p:spTree>
    <p:extLst>
      <p:ext uri="{BB962C8B-B14F-4D97-AF65-F5344CB8AC3E}">
        <p14:creationId xmlns:p14="http://schemas.microsoft.com/office/powerpoint/2010/main" val="7568036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C6A1047-22C9-9EE1-A281-76871406FFD2}"/>
              </a:ext>
            </a:extLst>
          </p:cNvPr>
          <p:cNvSpPr>
            <a:spLocks noGrp="1"/>
          </p:cNvSpPr>
          <p:nvPr>
            <p:ph type="body" sz="quarter" idx="11"/>
          </p:nvPr>
        </p:nvSpPr>
        <p:spPr/>
        <p:txBody>
          <a:bodyPr/>
          <a:lstStyle/>
          <a:p>
            <a:r>
              <a:rPr lang="en-GB" dirty="0"/>
              <a:t>Front-side Illumination vs Backside Illumination</a:t>
            </a:r>
          </a:p>
        </p:txBody>
      </p:sp>
      <p:sp>
        <p:nvSpPr>
          <p:cNvPr id="5" name="Text Placeholder 4">
            <a:extLst>
              <a:ext uri="{FF2B5EF4-FFF2-40B4-BE49-F238E27FC236}">
                <a16:creationId xmlns:a16="http://schemas.microsoft.com/office/drawing/2014/main" id="{B33E6450-6E75-D053-B6D7-8660F40D261A}"/>
              </a:ext>
            </a:extLst>
          </p:cNvPr>
          <p:cNvSpPr>
            <a:spLocks noGrp="1"/>
          </p:cNvSpPr>
          <p:nvPr>
            <p:ph type="body" sz="quarter" idx="14"/>
          </p:nvPr>
        </p:nvSpPr>
        <p:spPr/>
        <p:txBody>
          <a:bodyPr/>
          <a:lstStyle/>
          <a:p>
            <a:endParaRPr lang="en-GB" dirty="0"/>
          </a:p>
          <a:p>
            <a:r>
              <a:rPr lang="en-GB" dirty="0"/>
              <a:t>Metal wiring moved to the back of the sensor</a:t>
            </a:r>
          </a:p>
          <a:p>
            <a:r>
              <a:rPr lang="en-GB" dirty="0"/>
              <a:t>Photodiodes are directly exposed to the incident light</a:t>
            </a:r>
          </a:p>
          <a:p>
            <a:r>
              <a:rPr lang="en-GB" dirty="0"/>
              <a:t>Increases sensitivity</a:t>
            </a:r>
          </a:p>
          <a:p>
            <a:endParaRPr lang="en-GB" dirty="0"/>
          </a:p>
          <a:p>
            <a:r>
              <a:rPr lang="en-GB" dirty="0"/>
              <a:t>Frame rates can be dramatically increased</a:t>
            </a:r>
          </a:p>
          <a:p>
            <a:r>
              <a:rPr lang="en-GB" dirty="0"/>
              <a:t>Main difficulties with deploying High Speed Cameras?</a:t>
            </a:r>
          </a:p>
          <a:p>
            <a:endParaRPr lang="en-GB" dirty="0"/>
          </a:p>
        </p:txBody>
      </p:sp>
      <p:sp>
        <p:nvSpPr>
          <p:cNvPr id="3" name="Title 2">
            <a:extLst>
              <a:ext uri="{FF2B5EF4-FFF2-40B4-BE49-F238E27FC236}">
                <a16:creationId xmlns:a16="http://schemas.microsoft.com/office/drawing/2014/main" id="{EDA85725-EB40-E9ED-C1D3-654C8E0E80A4}"/>
              </a:ext>
            </a:extLst>
          </p:cNvPr>
          <p:cNvSpPr>
            <a:spLocks noGrp="1"/>
          </p:cNvSpPr>
          <p:nvPr>
            <p:ph type="title"/>
          </p:nvPr>
        </p:nvSpPr>
        <p:spPr/>
        <p:txBody>
          <a:bodyPr/>
          <a:lstStyle/>
          <a:p>
            <a:r>
              <a:rPr lang="en-GB" dirty="0"/>
              <a:t>Camera Sensors</a:t>
            </a:r>
          </a:p>
        </p:txBody>
      </p:sp>
      <p:pic>
        <p:nvPicPr>
          <p:cNvPr id="1026" name="Picture 2" descr="Back-illuminated sensor - Wikipedia">
            <a:extLst>
              <a:ext uri="{FF2B5EF4-FFF2-40B4-BE49-F238E27FC236}">
                <a16:creationId xmlns:a16="http://schemas.microsoft.com/office/drawing/2014/main" id="{6232E022-0DED-44CE-D3E0-34C0E69EFD4C}"/>
              </a:ext>
            </a:extLst>
          </p:cNvPr>
          <p:cNvPicPr>
            <a:picLocks noGrp="1" noChangeAspect="1" noChangeArrowheads="1"/>
          </p:cNvPicPr>
          <p:nvPr>
            <p:ph sz="quarter" idx="17"/>
          </p:nvPr>
        </p:nvPicPr>
        <p:blipFill>
          <a:blip r:embed="rId3">
            <a:extLst>
              <a:ext uri="{28A0092B-C50C-407E-A947-70E740481C1C}">
                <a14:useLocalDpi xmlns:a14="http://schemas.microsoft.com/office/drawing/2010/main" val="0"/>
              </a:ext>
            </a:extLst>
          </a:blip>
          <a:srcRect/>
          <a:stretch>
            <a:fillRect/>
          </a:stretch>
        </p:blipFill>
        <p:spPr bwMode="auto">
          <a:xfrm>
            <a:off x="7536524" y="1412875"/>
            <a:ext cx="3959490" cy="4751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46257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56F0E2-81CA-1C6D-F6B4-F861F0E34843}"/>
              </a:ext>
            </a:extLst>
          </p:cNvPr>
          <p:cNvSpPr>
            <a:spLocks noGrp="1"/>
          </p:cNvSpPr>
          <p:nvPr>
            <p:ph sz="quarter" idx="17"/>
          </p:nvPr>
        </p:nvSpPr>
        <p:spPr/>
        <p:txBody>
          <a:bodyPr/>
          <a:lstStyle/>
          <a:p>
            <a:pPr marL="342900" indent="-342900">
              <a:spcBef>
                <a:spcPct val="20000"/>
              </a:spcBef>
              <a:buFontTx/>
              <a:buChar char="•"/>
              <a:defRPr/>
            </a:pPr>
            <a:endParaRPr lang="en-US" sz="2000" dirty="0">
              <a:latin typeface="Arial" charset="0"/>
              <a:ea typeface="ＭＳ Ｐゴシック" charset="0"/>
            </a:endParaRPr>
          </a:p>
          <a:p>
            <a:pPr marL="342900" indent="-342900">
              <a:spcBef>
                <a:spcPct val="20000"/>
              </a:spcBef>
              <a:buFontTx/>
              <a:buChar char="•"/>
              <a:defRPr/>
            </a:pPr>
            <a:r>
              <a:rPr lang="en-US" sz="2000" dirty="0" err="1">
                <a:latin typeface="Arial" charset="0"/>
                <a:ea typeface="ＭＳ Ｐゴシック" charset="0"/>
              </a:rPr>
              <a:t>Maximise</a:t>
            </a:r>
            <a:r>
              <a:rPr lang="en-US" sz="2000" dirty="0">
                <a:latin typeface="Arial" charset="0"/>
                <a:ea typeface="ＭＳ Ｐゴシック" charset="0"/>
              </a:rPr>
              <a:t> distance between camera and firing, but long focal length lenses reduce exposure and introduce image distortion</a:t>
            </a:r>
          </a:p>
          <a:p>
            <a:pPr marL="742950" lvl="1" indent="-285750">
              <a:spcBef>
                <a:spcPct val="20000"/>
              </a:spcBef>
              <a:buFontTx/>
              <a:buChar char="–"/>
              <a:defRPr/>
            </a:pPr>
            <a:r>
              <a:rPr lang="en-US" dirty="0">
                <a:latin typeface="Arial" charset="0"/>
                <a:ea typeface="ＭＳ Ｐゴシック" charset="0"/>
              </a:rPr>
              <a:t>Trade-off, and typically cameras used only on small NEQ firings unless adequately protected</a:t>
            </a:r>
          </a:p>
          <a:p>
            <a:pPr marL="342900" indent="-342900">
              <a:spcBef>
                <a:spcPct val="20000"/>
              </a:spcBef>
              <a:buFontTx/>
              <a:buChar char="•"/>
              <a:defRPr/>
            </a:pPr>
            <a:r>
              <a:rPr lang="en-US" sz="2000" dirty="0">
                <a:latin typeface="Arial" charset="0"/>
                <a:ea typeface="ＭＳ Ｐゴシック" charset="0"/>
              </a:rPr>
              <a:t>Obviously must have line of sight, or mirrors must be used so camera can view the firing</a:t>
            </a:r>
          </a:p>
          <a:p>
            <a:pPr marL="742950" lvl="1" indent="-285750">
              <a:spcBef>
                <a:spcPct val="20000"/>
              </a:spcBef>
              <a:buFontTx/>
              <a:buChar char="–"/>
              <a:defRPr/>
            </a:pPr>
            <a:r>
              <a:rPr lang="en-US" dirty="0">
                <a:latin typeface="Arial" charset="0"/>
                <a:ea typeface="ＭＳ Ｐゴシック" charset="0"/>
              </a:rPr>
              <a:t>High quality mirrors required for long stand-off (typ. 1/8</a:t>
            </a:r>
            <a:r>
              <a:rPr lang="en-US" dirty="0">
                <a:latin typeface="Arial" charset="0"/>
                <a:ea typeface="ＭＳ Ｐゴシック" charset="0"/>
                <a:sym typeface="Symbol" charset="0"/>
              </a:rPr>
              <a:t> first-surface)</a:t>
            </a:r>
            <a:endParaRPr lang="en-US" dirty="0">
              <a:latin typeface="Arial" charset="0"/>
              <a:ea typeface="ＭＳ Ｐゴシック" charset="0"/>
            </a:endParaRPr>
          </a:p>
          <a:p>
            <a:pPr marL="342900" indent="-342900">
              <a:spcBef>
                <a:spcPct val="20000"/>
              </a:spcBef>
              <a:buFontTx/>
              <a:buChar char="•"/>
              <a:defRPr/>
            </a:pPr>
            <a:r>
              <a:rPr lang="en-US" sz="2000" dirty="0">
                <a:latin typeface="Arial" charset="0"/>
                <a:ea typeface="ＭＳ Ｐゴシック" charset="0"/>
              </a:rPr>
              <a:t>Camera only views the exterior surface of test, unless transparent compositions fired</a:t>
            </a:r>
          </a:p>
          <a:p>
            <a:pPr marL="742950" lvl="1" indent="-285750">
              <a:spcBef>
                <a:spcPct val="20000"/>
              </a:spcBef>
              <a:buFontTx/>
              <a:buChar char="–"/>
              <a:defRPr/>
            </a:pPr>
            <a:r>
              <a:rPr lang="en-US" dirty="0">
                <a:latin typeface="Arial" charset="0"/>
                <a:ea typeface="ＭＳ Ｐゴシック" charset="0"/>
              </a:rPr>
              <a:t>Obscuration by detonation products</a:t>
            </a:r>
          </a:p>
          <a:p>
            <a:pPr marL="742950" lvl="1" indent="-285750">
              <a:spcBef>
                <a:spcPct val="20000"/>
              </a:spcBef>
              <a:buFontTx/>
              <a:buChar char="–"/>
              <a:defRPr/>
            </a:pPr>
            <a:r>
              <a:rPr lang="en-US" dirty="0">
                <a:latin typeface="Arial" charset="0"/>
                <a:ea typeface="ＭＳ Ｐゴシック" charset="0"/>
              </a:rPr>
              <a:t>Over-exposure by intensely luminous detonation front</a:t>
            </a:r>
          </a:p>
          <a:p>
            <a:pPr marL="342900" indent="-342900">
              <a:spcBef>
                <a:spcPct val="20000"/>
              </a:spcBef>
              <a:buFontTx/>
              <a:buChar char="•"/>
              <a:defRPr/>
            </a:pPr>
            <a:r>
              <a:rPr lang="en-US" sz="2000" dirty="0">
                <a:latin typeface="Arial" charset="0"/>
                <a:ea typeface="ＭＳ Ｐゴシック" charset="0"/>
              </a:rPr>
              <a:t>Highest frame rates typically limit number of pictures recorded, or reduce resolution</a:t>
            </a:r>
          </a:p>
          <a:p>
            <a:pPr marL="342900" indent="-342900">
              <a:spcBef>
                <a:spcPct val="20000"/>
              </a:spcBef>
              <a:buFontTx/>
              <a:buChar char="•"/>
              <a:defRPr/>
            </a:pPr>
            <a:r>
              <a:rPr lang="en-US" sz="2000" dirty="0">
                <a:latin typeface="Arial" charset="0"/>
                <a:ea typeface="ＭＳ Ｐゴシック" charset="0"/>
              </a:rPr>
              <a:t>Triggering methods and illumination</a:t>
            </a:r>
          </a:p>
          <a:p>
            <a:pPr marL="742950" lvl="1" indent="-285750">
              <a:spcBef>
                <a:spcPct val="20000"/>
              </a:spcBef>
              <a:buFontTx/>
              <a:buChar char="–"/>
              <a:defRPr/>
            </a:pPr>
            <a:r>
              <a:rPr lang="en-US" dirty="0">
                <a:latin typeface="Arial" charset="0"/>
                <a:ea typeface="ＭＳ Ｐゴシック" charset="0"/>
              </a:rPr>
              <a:t>Lights, camera, action</a:t>
            </a:r>
          </a:p>
          <a:p>
            <a:endParaRPr lang="en-GB" dirty="0"/>
          </a:p>
        </p:txBody>
      </p:sp>
      <p:sp>
        <p:nvSpPr>
          <p:cNvPr id="2" name="Title 1">
            <a:extLst>
              <a:ext uri="{FF2B5EF4-FFF2-40B4-BE49-F238E27FC236}">
                <a16:creationId xmlns:a16="http://schemas.microsoft.com/office/drawing/2014/main" id="{D57400DD-A6D6-654D-18D7-27CFE985908D}"/>
              </a:ext>
            </a:extLst>
          </p:cNvPr>
          <p:cNvSpPr>
            <a:spLocks noGrp="1"/>
          </p:cNvSpPr>
          <p:nvPr>
            <p:ph type="title"/>
          </p:nvPr>
        </p:nvSpPr>
        <p:spPr/>
        <p:txBody>
          <a:bodyPr/>
          <a:lstStyle/>
          <a:p>
            <a:r>
              <a:rPr lang="en-GB" dirty="0"/>
              <a:t>Limitations to High Speed Imagery</a:t>
            </a:r>
          </a:p>
        </p:txBody>
      </p:sp>
    </p:spTree>
    <p:extLst>
      <p:ext uri="{BB962C8B-B14F-4D97-AF65-F5344CB8AC3E}">
        <p14:creationId xmlns:p14="http://schemas.microsoft.com/office/powerpoint/2010/main" val="2580554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BADF29-097B-9184-5300-E3D30374FD55}"/>
            </a:ext>
          </a:extLst>
        </p:cNvPr>
        <p:cNvGrpSpPr/>
        <p:nvPr/>
      </p:nvGrpSpPr>
      <p:grpSpPr>
        <a:xfrm>
          <a:off x="0" y="0"/>
          <a:ext cx="0" cy="0"/>
          <a:chOff x="0" y="0"/>
          <a:chExt cx="0" cy="0"/>
        </a:xfrm>
      </p:grpSpPr>
      <p:sp>
        <p:nvSpPr>
          <p:cNvPr id="5" name="Text Placeholder 4">
            <a:extLst>
              <a:ext uri="{FF2B5EF4-FFF2-40B4-BE49-F238E27FC236}">
                <a16:creationId xmlns:a16="http://schemas.microsoft.com/office/drawing/2014/main" id="{C7EED7A5-3025-9466-1BE5-A4F96A4FDF3D}"/>
              </a:ext>
            </a:extLst>
          </p:cNvPr>
          <p:cNvSpPr>
            <a:spLocks noGrp="1"/>
          </p:cNvSpPr>
          <p:nvPr>
            <p:ph type="body" sz="quarter" idx="11"/>
          </p:nvPr>
        </p:nvSpPr>
        <p:spPr>
          <a:xfrm>
            <a:off x="372468" y="3032956"/>
            <a:ext cx="5688632" cy="792088"/>
          </a:xfrm>
        </p:spPr>
        <p:txBody>
          <a:bodyPr/>
          <a:lstStyle/>
          <a:p>
            <a:r>
              <a:rPr lang="en-GB" dirty="0"/>
              <a:t>Can we measure the speed of a blast wave with a High-Speed camera?</a:t>
            </a:r>
          </a:p>
        </p:txBody>
      </p:sp>
      <p:sp>
        <p:nvSpPr>
          <p:cNvPr id="7" name="Text Placeholder 6">
            <a:extLst>
              <a:ext uri="{FF2B5EF4-FFF2-40B4-BE49-F238E27FC236}">
                <a16:creationId xmlns:a16="http://schemas.microsoft.com/office/drawing/2014/main" id="{52939945-D6CD-1DB5-B240-2DF147D7527D}"/>
              </a:ext>
            </a:extLst>
          </p:cNvPr>
          <p:cNvSpPr>
            <a:spLocks noGrp="1"/>
          </p:cNvSpPr>
          <p:nvPr>
            <p:ph type="body" sz="quarter" idx="14"/>
          </p:nvPr>
        </p:nvSpPr>
        <p:spPr>
          <a:xfrm>
            <a:off x="6168008" y="2350440"/>
            <a:ext cx="5328592" cy="3816000"/>
          </a:xfrm>
        </p:spPr>
        <p:txBody>
          <a:bodyPr/>
          <a:lstStyle/>
          <a:p>
            <a:endParaRPr lang="en-GB" dirty="0"/>
          </a:p>
          <a:p>
            <a:endParaRPr lang="en-GB" dirty="0"/>
          </a:p>
          <a:p>
            <a:r>
              <a:rPr lang="en-GB" dirty="0"/>
              <a:t>Yes… but with strong caveats…</a:t>
            </a:r>
          </a:p>
        </p:txBody>
      </p:sp>
      <p:sp>
        <p:nvSpPr>
          <p:cNvPr id="3" name="Title 2">
            <a:extLst>
              <a:ext uri="{FF2B5EF4-FFF2-40B4-BE49-F238E27FC236}">
                <a16:creationId xmlns:a16="http://schemas.microsoft.com/office/drawing/2014/main" id="{E973557E-08B8-5763-F7C1-0434CB8F9884}"/>
              </a:ext>
            </a:extLst>
          </p:cNvPr>
          <p:cNvSpPr>
            <a:spLocks noGrp="1"/>
          </p:cNvSpPr>
          <p:nvPr>
            <p:ph type="title"/>
          </p:nvPr>
        </p:nvSpPr>
        <p:spPr/>
        <p:txBody>
          <a:bodyPr/>
          <a:lstStyle/>
          <a:p>
            <a:r>
              <a:rPr lang="en-US" dirty="0"/>
              <a:t>High-speed Imagery of </a:t>
            </a:r>
            <a:r>
              <a:rPr lang="en-US"/>
              <a:t>Blast Overpressure</a:t>
            </a:r>
            <a:endParaRPr lang="en-GB" dirty="0"/>
          </a:p>
        </p:txBody>
      </p:sp>
    </p:spTree>
    <p:extLst>
      <p:ext uri="{BB962C8B-B14F-4D97-AF65-F5344CB8AC3E}">
        <p14:creationId xmlns:p14="http://schemas.microsoft.com/office/powerpoint/2010/main" val="1637479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EE211D6-7851-CC04-B50A-5088640DE668}"/>
              </a:ext>
            </a:extLst>
          </p:cNvPr>
          <p:cNvSpPr>
            <a:spLocks noGrp="1"/>
          </p:cNvSpPr>
          <p:nvPr>
            <p:ph type="body" sz="quarter" idx="11"/>
          </p:nvPr>
        </p:nvSpPr>
        <p:spPr/>
        <p:txBody>
          <a:bodyPr/>
          <a:lstStyle/>
          <a:p>
            <a:r>
              <a:rPr lang="en-GB" dirty="0"/>
              <a:t>What do we need to ensure when trying to image an event?</a:t>
            </a:r>
          </a:p>
        </p:txBody>
      </p:sp>
      <p:sp>
        <p:nvSpPr>
          <p:cNvPr id="3" name="Text Placeholder 2">
            <a:extLst>
              <a:ext uri="{FF2B5EF4-FFF2-40B4-BE49-F238E27FC236}">
                <a16:creationId xmlns:a16="http://schemas.microsoft.com/office/drawing/2014/main" id="{F2469A15-CDCD-A580-A059-B6A98B02791B}"/>
              </a:ext>
            </a:extLst>
          </p:cNvPr>
          <p:cNvSpPr>
            <a:spLocks noGrp="1"/>
          </p:cNvSpPr>
          <p:nvPr>
            <p:ph type="body" sz="quarter" idx="14"/>
          </p:nvPr>
        </p:nvSpPr>
        <p:spPr/>
        <p:txBody>
          <a:bodyPr/>
          <a:lstStyle/>
          <a:p>
            <a:endParaRPr lang="en-GB" dirty="0"/>
          </a:p>
          <a:p>
            <a:endParaRPr lang="en-GB" dirty="0"/>
          </a:p>
          <a:p>
            <a:r>
              <a:rPr lang="en-GB" dirty="0"/>
              <a:t>Image blur</a:t>
            </a:r>
          </a:p>
          <a:p>
            <a:r>
              <a:rPr lang="en-GB" dirty="0"/>
              <a:t>Over/Under exposure</a:t>
            </a:r>
          </a:p>
          <a:p>
            <a:r>
              <a:rPr lang="en-GB" dirty="0"/>
              <a:t>Velocities and Frame Rates</a:t>
            </a:r>
          </a:p>
          <a:p>
            <a:r>
              <a:rPr lang="en-GB" dirty="0"/>
              <a:t>Any measurements that might be necessary</a:t>
            </a:r>
          </a:p>
        </p:txBody>
      </p:sp>
      <p:sp>
        <p:nvSpPr>
          <p:cNvPr id="4" name="Content Placeholder 3">
            <a:extLst>
              <a:ext uri="{FF2B5EF4-FFF2-40B4-BE49-F238E27FC236}">
                <a16:creationId xmlns:a16="http://schemas.microsoft.com/office/drawing/2014/main" id="{11781AC3-3BCC-9EE7-1B26-73976501AD7F}"/>
              </a:ext>
            </a:extLst>
          </p:cNvPr>
          <p:cNvSpPr>
            <a:spLocks noGrp="1"/>
          </p:cNvSpPr>
          <p:nvPr>
            <p:ph sz="quarter" idx="17"/>
          </p:nvPr>
        </p:nvSpPr>
        <p:spPr/>
        <p:txBody>
          <a:bodyPr/>
          <a:lstStyle/>
          <a:p>
            <a:endParaRPr lang="en-GB" dirty="0"/>
          </a:p>
          <a:p>
            <a:endParaRPr lang="en-GB" dirty="0"/>
          </a:p>
          <a:p>
            <a:endParaRPr lang="en-GB" dirty="0"/>
          </a:p>
          <a:p>
            <a:endParaRPr lang="en-GB" dirty="0"/>
          </a:p>
          <a:p>
            <a:r>
              <a:rPr lang="en-GB" dirty="0"/>
              <a:t>Exposure</a:t>
            </a:r>
          </a:p>
          <a:p>
            <a:r>
              <a:rPr lang="en-GB" dirty="0"/>
              <a:t>EDR</a:t>
            </a:r>
          </a:p>
          <a:p>
            <a:r>
              <a:rPr lang="en-GB" dirty="0"/>
              <a:t>Sensitivity</a:t>
            </a:r>
          </a:p>
          <a:p>
            <a:r>
              <a:rPr lang="en-GB" dirty="0"/>
              <a:t>F-stop</a:t>
            </a:r>
          </a:p>
          <a:p>
            <a:r>
              <a:rPr lang="en-GB" dirty="0"/>
              <a:t>Lenses and Multipliers</a:t>
            </a:r>
          </a:p>
        </p:txBody>
      </p:sp>
      <p:sp>
        <p:nvSpPr>
          <p:cNvPr id="5" name="Title 4">
            <a:extLst>
              <a:ext uri="{FF2B5EF4-FFF2-40B4-BE49-F238E27FC236}">
                <a16:creationId xmlns:a16="http://schemas.microsoft.com/office/drawing/2014/main" id="{46FCAA50-16BC-30A2-04D7-C185D132E2A0}"/>
              </a:ext>
            </a:extLst>
          </p:cNvPr>
          <p:cNvSpPr>
            <a:spLocks noGrp="1"/>
          </p:cNvSpPr>
          <p:nvPr>
            <p:ph type="title"/>
          </p:nvPr>
        </p:nvSpPr>
        <p:spPr/>
        <p:txBody>
          <a:bodyPr/>
          <a:lstStyle/>
          <a:p>
            <a:r>
              <a:rPr lang="en-GB" dirty="0"/>
              <a:t>Setting up an image</a:t>
            </a:r>
          </a:p>
        </p:txBody>
      </p:sp>
    </p:spTree>
    <p:extLst>
      <p:ext uri="{BB962C8B-B14F-4D97-AF65-F5344CB8AC3E}">
        <p14:creationId xmlns:p14="http://schemas.microsoft.com/office/powerpoint/2010/main" val="10609073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BADF29-097B-9184-5300-E3D30374FD5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973557E-08B8-5763-F7C1-0434CB8F9884}"/>
              </a:ext>
            </a:extLst>
          </p:cNvPr>
          <p:cNvSpPr>
            <a:spLocks noGrp="1"/>
          </p:cNvSpPr>
          <p:nvPr>
            <p:ph type="title"/>
          </p:nvPr>
        </p:nvSpPr>
        <p:spPr/>
        <p:txBody>
          <a:bodyPr/>
          <a:lstStyle/>
          <a:p>
            <a:r>
              <a:rPr lang="en-US" dirty="0"/>
              <a:t>High-speed Imagery of Dual Copper Lined EFP Charges</a:t>
            </a:r>
            <a:endParaRPr lang="en-GB" dirty="0"/>
          </a:p>
        </p:txBody>
      </p:sp>
      <p:sp>
        <p:nvSpPr>
          <p:cNvPr id="4" name="Content Placeholder 3">
            <a:extLst>
              <a:ext uri="{FF2B5EF4-FFF2-40B4-BE49-F238E27FC236}">
                <a16:creationId xmlns:a16="http://schemas.microsoft.com/office/drawing/2014/main" id="{A3E8B6C5-49DE-BC80-29BC-55CE476AE9C7}"/>
              </a:ext>
            </a:extLst>
          </p:cNvPr>
          <p:cNvSpPr>
            <a:spLocks noGrp="1"/>
          </p:cNvSpPr>
          <p:nvPr>
            <p:ph sz="quarter" idx="17"/>
          </p:nvPr>
        </p:nvSpPr>
        <p:spPr/>
        <p:txBody>
          <a:bodyPr/>
          <a:lstStyle/>
          <a:p>
            <a:endParaRPr lang="en-GB"/>
          </a:p>
        </p:txBody>
      </p:sp>
      <p:pic>
        <p:nvPicPr>
          <p:cNvPr id="5" name="Firing 12 - for presentation">
            <a:hlinkClick r:id="" action="ppaction://media"/>
            <a:extLst>
              <a:ext uri="{FF2B5EF4-FFF2-40B4-BE49-F238E27FC236}">
                <a16:creationId xmlns:a16="http://schemas.microsoft.com/office/drawing/2014/main" id="{116D51E1-D470-9202-8344-E72B1295171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07988" y="2011363"/>
            <a:ext cx="11376025" cy="3554412"/>
          </a:xfrm>
          <a:prstGeom prst="rect">
            <a:avLst/>
          </a:prstGeom>
        </p:spPr>
      </p:pic>
    </p:spTree>
    <p:extLst>
      <p:ext uri="{BB962C8B-B14F-4D97-AF65-F5344CB8AC3E}">
        <p14:creationId xmlns:p14="http://schemas.microsoft.com/office/powerpoint/2010/main" val="973399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8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remove" display="0">
                  <p:stCondLst>
                    <p:cond delay="indefinite"/>
                  </p:stCondLst>
                </p:cTn>
                <p:tgtEl>
                  <p:spTgt spid="5"/>
                </p:tgtEl>
              </p:cMediaNode>
            </p:vide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BADF29-097B-9184-5300-E3D30374FD5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973557E-08B8-5763-F7C1-0434CB8F9884}"/>
              </a:ext>
            </a:extLst>
          </p:cNvPr>
          <p:cNvSpPr>
            <a:spLocks noGrp="1"/>
          </p:cNvSpPr>
          <p:nvPr>
            <p:ph type="title"/>
          </p:nvPr>
        </p:nvSpPr>
        <p:spPr/>
        <p:txBody>
          <a:bodyPr/>
          <a:lstStyle/>
          <a:p>
            <a:r>
              <a:rPr lang="en-US" dirty="0"/>
              <a:t>High-speed Imagery of Dual Al/Cu Lined EFP Charges</a:t>
            </a:r>
            <a:endParaRPr lang="en-GB" dirty="0"/>
          </a:p>
        </p:txBody>
      </p:sp>
      <p:pic>
        <p:nvPicPr>
          <p:cNvPr id="6" name="Firing 22 - for presentation">
            <a:hlinkClick r:id="" action="ppaction://media"/>
            <a:extLst>
              <a:ext uri="{FF2B5EF4-FFF2-40B4-BE49-F238E27FC236}">
                <a16:creationId xmlns:a16="http://schemas.microsoft.com/office/drawing/2014/main" id="{091AD3DC-4767-2C7D-C539-889CDFC4A6E7}"/>
              </a:ext>
            </a:extLst>
          </p:cNvPr>
          <p:cNvPicPr>
            <a:picLocks noGrp="1" noChangeAspect="1"/>
          </p:cNvPicPr>
          <p:nvPr>
            <p:ph sz="quarter" idx="17"/>
            <a:videoFile r:link="rId2"/>
            <p:extLst>
              <p:ext uri="{DAA4B4D4-6D71-4841-9C94-3DE7FCFB9230}">
                <p14:media xmlns:p14="http://schemas.microsoft.com/office/powerpoint/2010/main" r:embed="rId1"/>
              </p:ext>
            </p:extLst>
          </p:nvPr>
        </p:nvPicPr>
        <p:blipFill>
          <a:blip r:embed="rId4"/>
          <a:stretch>
            <a:fillRect/>
          </a:stretch>
        </p:blipFill>
        <p:spPr>
          <a:xfrm>
            <a:off x="407988" y="2011363"/>
            <a:ext cx="11376025" cy="3554412"/>
          </a:xfrm>
        </p:spPr>
      </p:pic>
    </p:spTree>
    <p:extLst>
      <p:ext uri="{BB962C8B-B14F-4D97-AF65-F5344CB8AC3E}">
        <p14:creationId xmlns:p14="http://schemas.microsoft.com/office/powerpoint/2010/main" val="2805863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56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remove"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6FF120-BB12-287D-4227-66B2D1AE5063}"/>
              </a:ext>
            </a:extLst>
          </p:cNvPr>
          <p:cNvSpPr>
            <a:spLocks noGrp="1"/>
          </p:cNvSpPr>
          <p:nvPr>
            <p:ph type="title"/>
          </p:nvPr>
        </p:nvSpPr>
        <p:spPr/>
        <p:txBody>
          <a:bodyPr/>
          <a:lstStyle/>
          <a:p>
            <a:r>
              <a:rPr lang="en-GB" dirty="0"/>
              <a:t>High-speed imagery of Dual Lined Aluminium EFP Charges</a:t>
            </a:r>
          </a:p>
        </p:txBody>
      </p:sp>
      <p:pic>
        <p:nvPicPr>
          <p:cNvPr id="4" name="Firing 15 - for presentation">
            <a:hlinkClick r:id="" action="ppaction://media"/>
            <a:extLst>
              <a:ext uri="{FF2B5EF4-FFF2-40B4-BE49-F238E27FC236}">
                <a16:creationId xmlns:a16="http://schemas.microsoft.com/office/drawing/2014/main" id="{843396F3-E642-6DCC-9CBE-367E915576D5}"/>
              </a:ext>
            </a:extLst>
          </p:cNvPr>
          <p:cNvPicPr>
            <a:picLocks noGrp="1" noChangeAspect="1"/>
          </p:cNvPicPr>
          <p:nvPr>
            <p:ph sz="quarter" idx="17"/>
            <a:videoFile r:link="rId2"/>
            <p:extLst>
              <p:ext uri="{DAA4B4D4-6D71-4841-9C94-3DE7FCFB9230}">
                <p14:media xmlns:p14="http://schemas.microsoft.com/office/powerpoint/2010/main" r:embed="rId1"/>
              </p:ext>
            </p:extLst>
          </p:nvPr>
        </p:nvPicPr>
        <p:blipFill>
          <a:blip r:embed="rId4"/>
          <a:stretch>
            <a:fillRect/>
          </a:stretch>
        </p:blipFill>
        <p:spPr>
          <a:xfrm>
            <a:off x="407988" y="2011065"/>
            <a:ext cx="11376025" cy="3555007"/>
          </a:xfrm>
        </p:spPr>
      </p:pic>
    </p:spTree>
    <p:extLst>
      <p:ext uri="{BB962C8B-B14F-4D97-AF65-F5344CB8AC3E}">
        <p14:creationId xmlns:p14="http://schemas.microsoft.com/office/powerpoint/2010/main" val="1597452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remove" display="0">
                  <p:stCondLst>
                    <p:cond delay="indefinite"/>
                  </p:stCondLst>
                </p:cTn>
                <p:tgtEl>
                  <p:spTgt spid="4"/>
                </p:tgtEl>
              </p:cMediaNode>
            </p:vide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Flash x-ray</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9107272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B959A08-FAC7-FAC3-BD6F-431B2A7BF3BD}"/>
              </a:ext>
            </a:extLst>
          </p:cNvPr>
          <p:cNvSpPr>
            <a:spLocks noGrp="1"/>
          </p:cNvSpPr>
          <p:nvPr>
            <p:ph type="body" sz="quarter" idx="17"/>
          </p:nvPr>
        </p:nvSpPr>
        <p:spPr>
          <a:xfrm>
            <a:off x="382325" y="1412776"/>
            <a:ext cx="5688634" cy="4752105"/>
          </a:xfrm>
        </p:spPr>
        <p:txBody>
          <a:bodyPr/>
          <a:lstStyle/>
          <a:p>
            <a:endParaRPr lang="en-US" dirty="0"/>
          </a:p>
          <a:p>
            <a:endParaRPr lang="en-GB" dirty="0"/>
          </a:p>
          <a:p>
            <a:r>
              <a:rPr lang="en-GB" dirty="0"/>
              <a:t>COTEC operates a dual head 150kV Flash x-ray system consisting of a </a:t>
            </a:r>
            <a:r>
              <a:rPr lang="en-GB" dirty="0" err="1"/>
              <a:t>Scandiflash</a:t>
            </a:r>
            <a:r>
              <a:rPr lang="en-GB" dirty="0"/>
              <a:t> rack and pulsers with L3 Harris x-ray tubes</a:t>
            </a:r>
          </a:p>
          <a:p>
            <a:endParaRPr lang="en-GB" dirty="0"/>
          </a:p>
          <a:p>
            <a:r>
              <a:rPr lang="en-GB" dirty="0"/>
              <a:t>Flash x-ray units can range from the 150kV system up to 450kV</a:t>
            </a:r>
          </a:p>
        </p:txBody>
      </p:sp>
      <p:sp>
        <p:nvSpPr>
          <p:cNvPr id="4" name="Title 3">
            <a:extLst>
              <a:ext uri="{FF2B5EF4-FFF2-40B4-BE49-F238E27FC236}">
                <a16:creationId xmlns:a16="http://schemas.microsoft.com/office/drawing/2014/main" id="{01A12058-CB19-1935-BE4D-A6FE90ECE109}"/>
              </a:ext>
            </a:extLst>
          </p:cNvPr>
          <p:cNvSpPr>
            <a:spLocks noGrp="1"/>
          </p:cNvSpPr>
          <p:nvPr>
            <p:ph type="title"/>
          </p:nvPr>
        </p:nvSpPr>
        <p:spPr>
          <a:xfrm>
            <a:off x="1415480" y="365126"/>
            <a:ext cx="10367320" cy="909550"/>
          </a:xfrm>
        </p:spPr>
        <p:txBody>
          <a:bodyPr/>
          <a:lstStyle/>
          <a:p>
            <a:r>
              <a:rPr lang="en-US" dirty="0"/>
              <a:t>Flash X-ray</a:t>
            </a:r>
            <a:endParaRPr lang="en-GB" dirty="0"/>
          </a:p>
        </p:txBody>
      </p:sp>
      <p:grpSp>
        <p:nvGrpSpPr>
          <p:cNvPr id="2" name="Group 13">
            <a:extLst>
              <a:ext uri="{FF2B5EF4-FFF2-40B4-BE49-F238E27FC236}">
                <a16:creationId xmlns:a16="http://schemas.microsoft.com/office/drawing/2014/main" id="{3362C2DC-8F36-1D17-121A-C0C966952FAF}"/>
              </a:ext>
            </a:extLst>
          </p:cNvPr>
          <p:cNvGrpSpPr/>
          <p:nvPr/>
        </p:nvGrpSpPr>
        <p:grpSpPr>
          <a:xfrm>
            <a:off x="6816080" y="1052736"/>
            <a:ext cx="1728244" cy="2210573"/>
            <a:chOff x="4427932" y="2421077"/>
            <a:chExt cx="1728244" cy="2210573"/>
          </a:xfrm>
        </p:grpSpPr>
        <p:pic>
          <p:nvPicPr>
            <p:cNvPr id="5" name="Picture 6" descr="\\Cotec-server_1\file store\Instrumentation\photos\SC - HME - before static firing - pos.png">
              <a:extLst>
                <a:ext uri="{FF2B5EF4-FFF2-40B4-BE49-F238E27FC236}">
                  <a16:creationId xmlns:a16="http://schemas.microsoft.com/office/drawing/2014/main" id="{88B7DB1A-A2C0-C04B-33D6-31CEA139BF27}"/>
                </a:ext>
              </a:extLst>
            </p:cNvPr>
            <p:cNvPicPr>
              <a:picLocks noChangeAspect="1" noChangeArrowheads="1"/>
            </p:cNvPicPr>
            <p:nvPr/>
          </p:nvPicPr>
          <p:blipFill>
            <a:blip r:embed="rId2" cstate="print"/>
            <a:srcRect/>
            <a:stretch>
              <a:fillRect/>
            </a:stretch>
          </p:blipFill>
          <p:spPr bwMode="auto">
            <a:xfrm>
              <a:off x="4427932" y="2421077"/>
              <a:ext cx="1728244" cy="2160051"/>
            </a:xfrm>
            <a:prstGeom prst="rect">
              <a:avLst/>
            </a:prstGeom>
            <a:noFill/>
          </p:spPr>
        </p:pic>
        <p:sp>
          <p:nvSpPr>
            <p:cNvPr id="6" name="TextBox 5">
              <a:extLst>
                <a:ext uri="{FF2B5EF4-FFF2-40B4-BE49-F238E27FC236}">
                  <a16:creationId xmlns:a16="http://schemas.microsoft.com/office/drawing/2014/main" id="{1E1E86A3-1426-5D2C-88B6-69D5B2BBC927}"/>
                </a:ext>
              </a:extLst>
            </p:cNvPr>
            <p:cNvSpPr txBox="1"/>
            <p:nvPr/>
          </p:nvSpPr>
          <p:spPr>
            <a:xfrm>
              <a:off x="4932040" y="4293096"/>
              <a:ext cx="697627" cy="338554"/>
            </a:xfrm>
            <a:prstGeom prst="rect">
              <a:avLst/>
            </a:prstGeom>
            <a:noFill/>
          </p:spPr>
          <p:txBody>
            <a:bodyPr wrap="none" rtlCol="0">
              <a:spAutoFit/>
            </a:bodyPr>
            <a:lstStyle/>
            <a:p>
              <a:r>
                <a:rPr lang="en-US" sz="1600" dirty="0"/>
                <a:t>Static</a:t>
              </a:r>
              <a:endParaRPr lang="en-GB" sz="1600" dirty="0"/>
            </a:p>
          </p:txBody>
        </p:sp>
      </p:grpSp>
      <p:grpSp>
        <p:nvGrpSpPr>
          <p:cNvPr id="7" name="Group 14">
            <a:extLst>
              <a:ext uri="{FF2B5EF4-FFF2-40B4-BE49-F238E27FC236}">
                <a16:creationId xmlns:a16="http://schemas.microsoft.com/office/drawing/2014/main" id="{AD4FF976-EFC1-FF86-BA82-3BF1EDC1DE1F}"/>
              </a:ext>
            </a:extLst>
          </p:cNvPr>
          <p:cNvGrpSpPr/>
          <p:nvPr/>
        </p:nvGrpSpPr>
        <p:grpSpPr>
          <a:xfrm>
            <a:off x="9589674" y="1052736"/>
            <a:ext cx="1727626" cy="2160052"/>
            <a:chOff x="4427984" y="4725332"/>
            <a:chExt cx="1727626" cy="2160052"/>
          </a:xfrm>
        </p:grpSpPr>
        <p:pic>
          <p:nvPicPr>
            <p:cNvPr id="8" name="Picture 16" descr="\\Cotec-server_1\file store\Instrumentation\photos\SC 2 - HME - after 30 micro sec - pos.png">
              <a:extLst>
                <a:ext uri="{FF2B5EF4-FFF2-40B4-BE49-F238E27FC236}">
                  <a16:creationId xmlns:a16="http://schemas.microsoft.com/office/drawing/2014/main" id="{0C31A829-5A2B-E981-C119-06F544F96C2A}"/>
                </a:ext>
              </a:extLst>
            </p:cNvPr>
            <p:cNvPicPr>
              <a:picLocks noChangeAspect="1" noChangeArrowheads="1"/>
            </p:cNvPicPr>
            <p:nvPr/>
          </p:nvPicPr>
          <p:blipFill>
            <a:blip r:embed="rId3" cstate="print"/>
            <a:srcRect/>
            <a:stretch>
              <a:fillRect/>
            </a:stretch>
          </p:blipFill>
          <p:spPr bwMode="auto">
            <a:xfrm>
              <a:off x="4427984" y="4725332"/>
              <a:ext cx="1727626" cy="2160052"/>
            </a:xfrm>
            <a:prstGeom prst="rect">
              <a:avLst/>
            </a:prstGeom>
            <a:noFill/>
          </p:spPr>
        </p:pic>
        <p:sp>
          <p:nvSpPr>
            <p:cNvPr id="9" name="TextBox 8">
              <a:extLst>
                <a:ext uri="{FF2B5EF4-FFF2-40B4-BE49-F238E27FC236}">
                  <a16:creationId xmlns:a16="http://schemas.microsoft.com/office/drawing/2014/main" id="{B3D22ADF-3E0F-F1BB-3BEE-C57685418044}"/>
                </a:ext>
              </a:extLst>
            </p:cNvPr>
            <p:cNvSpPr txBox="1"/>
            <p:nvPr/>
          </p:nvSpPr>
          <p:spPr>
            <a:xfrm>
              <a:off x="4935246" y="6519446"/>
              <a:ext cx="691215" cy="338554"/>
            </a:xfrm>
            <a:prstGeom prst="rect">
              <a:avLst/>
            </a:prstGeom>
            <a:noFill/>
          </p:spPr>
          <p:txBody>
            <a:bodyPr wrap="none" rtlCol="0">
              <a:spAutoFit/>
            </a:bodyPr>
            <a:lstStyle/>
            <a:p>
              <a:r>
                <a:rPr lang="en-US" sz="1600" dirty="0"/>
                <a:t>30 µs</a:t>
              </a:r>
              <a:endParaRPr lang="en-GB" sz="1600" dirty="0"/>
            </a:p>
          </p:txBody>
        </p:sp>
      </p:grpSp>
      <p:grpSp>
        <p:nvGrpSpPr>
          <p:cNvPr id="10" name="Group 12">
            <a:extLst>
              <a:ext uri="{FF2B5EF4-FFF2-40B4-BE49-F238E27FC236}">
                <a16:creationId xmlns:a16="http://schemas.microsoft.com/office/drawing/2014/main" id="{A1B14C75-9E69-E4A0-F169-C5C34EDA2457}"/>
              </a:ext>
            </a:extLst>
          </p:cNvPr>
          <p:cNvGrpSpPr/>
          <p:nvPr/>
        </p:nvGrpSpPr>
        <p:grpSpPr>
          <a:xfrm>
            <a:off x="6816127" y="3356803"/>
            <a:ext cx="1728197" cy="2210762"/>
            <a:chOff x="7130083" y="2420888"/>
            <a:chExt cx="1728197" cy="2210762"/>
          </a:xfrm>
        </p:grpSpPr>
        <p:pic>
          <p:nvPicPr>
            <p:cNvPr id="11" name="Picture 17" descr="\\Cotec-server_1\file store\Instrumentation\photos\SC 5 - Orex - after 35 micro sec - pos.png">
              <a:extLst>
                <a:ext uri="{FF2B5EF4-FFF2-40B4-BE49-F238E27FC236}">
                  <a16:creationId xmlns:a16="http://schemas.microsoft.com/office/drawing/2014/main" id="{5DE3D10E-CA49-E853-3A27-6BDD06C77E86}"/>
                </a:ext>
              </a:extLst>
            </p:cNvPr>
            <p:cNvPicPr>
              <a:picLocks noChangeAspect="1" noChangeArrowheads="1"/>
            </p:cNvPicPr>
            <p:nvPr/>
          </p:nvPicPr>
          <p:blipFill>
            <a:blip r:embed="rId4" cstate="print"/>
            <a:srcRect/>
            <a:stretch>
              <a:fillRect/>
            </a:stretch>
          </p:blipFill>
          <p:spPr bwMode="auto">
            <a:xfrm>
              <a:off x="7130083" y="2420888"/>
              <a:ext cx="1728197" cy="2159938"/>
            </a:xfrm>
            <a:prstGeom prst="rect">
              <a:avLst/>
            </a:prstGeom>
            <a:noFill/>
          </p:spPr>
        </p:pic>
        <p:sp>
          <p:nvSpPr>
            <p:cNvPr id="12" name="TextBox 11">
              <a:extLst>
                <a:ext uri="{FF2B5EF4-FFF2-40B4-BE49-F238E27FC236}">
                  <a16:creationId xmlns:a16="http://schemas.microsoft.com/office/drawing/2014/main" id="{D09D9883-274D-8F82-E0D2-B4B884B56152}"/>
                </a:ext>
              </a:extLst>
            </p:cNvPr>
            <p:cNvSpPr txBox="1"/>
            <p:nvPr/>
          </p:nvSpPr>
          <p:spPr>
            <a:xfrm>
              <a:off x="7709358" y="4293096"/>
              <a:ext cx="691215" cy="338554"/>
            </a:xfrm>
            <a:prstGeom prst="rect">
              <a:avLst/>
            </a:prstGeom>
            <a:noFill/>
          </p:spPr>
          <p:txBody>
            <a:bodyPr wrap="none" rtlCol="0">
              <a:spAutoFit/>
            </a:bodyPr>
            <a:lstStyle/>
            <a:p>
              <a:r>
                <a:rPr lang="en-US" sz="1600" dirty="0"/>
                <a:t>35 µs</a:t>
              </a:r>
              <a:endParaRPr lang="en-GB" sz="1600" dirty="0"/>
            </a:p>
          </p:txBody>
        </p:sp>
      </p:grpSp>
      <p:grpSp>
        <p:nvGrpSpPr>
          <p:cNvPr id="13" name="Group 11">
            <a:extLst>
              <a:ext uri="{FF2B5EF4-FFF2-40B4-BE49-F238E27FC236}">
                <a16:creationId xmlns:a16="http://schemas.microsoft.com/office/drawing/2014/main" id="{7B162969-8A81-B54B-ABE0-66CE0488AE2E}"/>
              </a:ext>
            </a:extLst>
          </p:cNvPr>
          <p:cNvGrpSpPr/>
          <p:nvPr/>
        </p:nvGrpSpPr>
        <p:grpSpPr>
          <a:xfrm>
            <a:off x="9589674" y="3356803"/>
            <a:ext cx="1727603" cy="2160000"/>
            <a:chOff x="7130088" y="4725144"/>
            <a:chExt cx="1727603" cy="2160000"/>
          </a:xfrm>
        </p:grpSpPr>
        <p:pic>
          <p:nvPicPr>
            <p:cNvPr id="14" name="Picture 18" descr="\\Cotec-server_1\file store\Instrumentation\photos\SC 6 - Orex - after 45 micro sec - pos.png">
              <a:extLst>
                <a:ext uri="{FF2B5EF4-FFF2-40B4-BE49-F238E27FC236}">
                  <a16:creationId xmlns:a16="http://schemas.microsoft.com/office/drawing/2014/main" id="{BE0D7E11-8680-662D-AB4B-F7CB0D0701CC}"/>
                </a:ext>
              </a:extLst>
            </p:cNvPr>
            <p:cNvPicPr>
              <a:picLocks noChangeAspect="1" noChangeArrowheads="1"/>
            </p:cNvPicPr>
            <p:nvPr/>
          </p:nvPicPr>
          <p:blipFill>
            <a:blip r:embed="rId5" cstate="print"/>
            <a:srcRect/>
            <a:stretch>
              <a:fillRect/>
            </a:stretch>
          </p:blipFill>
          <p:spPr bwMode="auto">
            <a:xfrm>
              <a:off x="7130088" y="4725144"/>
              <a:ext cx="1727603" cy="2160000"/>
            </a:xfrm>
            <a:prstGeom prst="rect">
              <a:avLst/>
            </a:prstGeom>
            <a:noFill/>
          </p:spPr>
        </p:pic>
        <p:sp>
          <p:nvSpPr>
            <p:cNvPr id="15" name="TextBox 14">
              <a:extLst>
                <a:ext uri="{FF2B5EF4-FFF2-40B4-BE49-F238E27FC236}">
                  <a16:creationId xmlns:a16="http://schemas.microsoft.com/office/drawing/2014/main" id="{2E3A6A04-AC6D-3152-D851-B226B6E2BC4A}"/>
                </a:ext>
              </a:extLst>
            </p:cNvPr>
            <p:cNvSpPr txBox="1"/>
            <p:nvPr/>
          </p:nvSpPr>
          <p:spPr>
            <a:xfrm>
              <a:off x="7709358" y="6519446"/>
              <a:ext cx="691215" cy="338554"/>
            </a:xfrm>
            <a:prstGeom prst="rect">
              <a:avLst/>
            </a:prstGeom>
            <a:noFill/>
          </p:spPr>
          <p:txBody>
            <a:bodyPr wrap="none" rtlCol="0">
              <a:spAutoFit/>
            </a:bodyPr>
            <a:lstStyle/>
            <a:p>
              <a:r>
                <a:rPr lang="en-US" sz="1600" dirty="0"/>
                <a:t>45 µs</a:t>
              </a:r>
              <a:endParaRPr lang="en-GB" sz="1600" dirty="0"/>
            </a:p>
          </p:txBody>
        </p:sp>
      </p:grpSp>
    </p:spTree>
    <p:extLst>
      <p:ext uri="{BB962C8B-B14F-4D97-AF65-F5344CB8AC3E}">
        <p14:creationId xmlns:p14="http://schemas.microsoft.com/office/powerpoint/2010/main" val="3503713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FF7A785-A806-0149-196E-C67A5E76E0A8}"/>
              </a:ext>
            </a:extLst>
          </p:cNvPr>
          <p:cNvSpPr>
            <a:spLocks noGrp="1"/>
          </p:cNvSpPr>
          <p:nvPr>
            <p:ph type="body" sz="quarter" idx="11"/>
          </p:nvPr>
        </p:nvSpPr>
        <p:spPr/>
        <p:txBody>
          <a:bodyPr/>
          <a:lstStyle/>
          <a:p>
            <a:r>
              <a:rPr lang="en-GB" dirty="0"/>
              <a:t>What can it be used for?</a:t>
            </a:r>
          </a:p>
        </p:txBody>
      </p:sp>
      <p:sp>
        <p:nvSpPr>
          <p:cNvPr id="3" name="Text Placeholder 2">
            <a:extLst>
              <a:ext uri="{FF2B5EF4-FFF2-40B4-BE49-F238E27FC236}">
                <a16:creationId xmlns:a16="http://schemas.microsoft.com/office/drawing/2014/main" id="{2961EDC5-3672-3E59-7463-73638D2CB844}"/>
              </a:ext>
            </a:extLst>
          </p:cNvPr>
          <p:cNvSpPr>
            <a:spLocks noGrp="1"/>
          </p:cNvSpPr>
          <p:nvPr>
            <p:ph type="body" sz="quarter" idx="14"/>
          </p:nvPr>
        </p:nvSpPr>
        <p:spPr>
          <a:xfrm>
            <a:off x="407368" y="2348881"/>
            <a:ext cx="6696744" cy="576063"/>
          </a:xfrm>
        </p:spPr>
        <p:txBody>
          <a:bodyPr/>
          <a:lstStyle/>
          <a:p>
            <a:pPr marL="0" indent="0">
              <a:buNone/>
            </a:pPr>
            <a:r>
              <a:rPr lang="en-GB" dirty="0"/>
              <a:t>Flash x-ray is ideal for seeing what can’t be seen</a:t>
            </a:r>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9B4607D6-08AD-D18C-084E-EC692507C162}"/>
              </a:ext>
            </a:extLst>
          </p:cNvPr>
          <p:cNvSpPr>
            <a:spLocks noGrp="1"/>
          </p:cNvSpPr>
          <p:nvPr>
            <p:ph sz="quarter" idx="17"/>
          </p:nvPr>
        </p:nvSpPr>
        <p:spPr/>
        <p:txBody>
          <a:bodyPr/>
          <a:lstStyle/>
          <a:p>
            <a:endParaRPr lang="en-GB" dirty="0"/>
          </a:p>
        </p:txBody>
      </p:sp>
      <p:sp>
        <p:nvSpPr>
          <p:cNvPr id="5" name="Title 4">
            <a:extLst>
              <a:ext uri="{FF2B5EF4-FFF2-40B4-BE49-F238E27FC236}">
                <a16:creationId xmlns:a16="http://schemas.microsoft.com/office/drawing/2014/main" id="{E3645233-0E9D-0AFD-5557-11814E942C5C}"/>
              </a:ext>
            </a:extLst>
          </p:cNvPr>
          <p:cNvSpPr>
            <a:spLocks noGrp="1"/>
          </p:cNvSpPr>
          <p:nvPr>
            <p:ph type="title"/>
          </p:nvPr>
        </p:nvSpPr>
        <p:spPr/>
        <p:txBody>
          <a:bodyPr/>
          <a:lstStyle/>
          <a:p>
            <a:r>
              <a:rPr lang="en-GB" dirty="0"/>
              <a:t>Flash x-ray</a:t>
            </a:r>
          </a:p>
        </p:txBody>
      </p:sp>
      <p:sp>
        <p:nvSpPr>
          <p:cNvPr id="6" name="Text Placeholder 2">
            <a:extLst>
              <a:ext uri="{FF2B5EF4-FFF2-40B4-BE49-F238E27FC236}">
                <a16:creationId xmlns:a16="http://schemas.microsoft.com/office/drawing/2014/main" id="{452355CE-F023-E759-403F-C9687568AA24}"/>
              </a:ext>
            </a:extLst>
          </p:cNvPr>
          <p:cNvSpPr txBox="1">
            <a:spLocks/>
          </p:cNvSpPr>
          <p:nvPr/>
        </p:nvSpPr>
        <p:spPr>
          <a:xfrm>
            <a:off x="407368" y="3068961"/>
            <a:ext cx="6696744" cy="3095920"/>
          </a:xfrm>
          <a:prstGeom prst="rect">
            <a:avLst/>
          </a:prstGeom>
        </p:spPr>
        <p:txBody>
          <a:bodyPr vert="horz" lIns="91440" tIns="45720" rIns="91440" bIns="45720" rtlCol="0" anchor="t" anchorCtr="0">
            <a:normAutofit/>
          </a:bodyPr>
          <a:lstStyle>
            <a:lvl1pPr marL="342900" indent="-342900" algn="l" defTabSz="914400" rtl="0" eaLnBrk="1" latinLnBrk="0" hangingPunct="1">
              <a:lnSpc>
                <a:spcPct val="100000"/>
              </a:lnSpc>
              <a:spcBef>
                <a:spcPts val="1000"/>
              </a:spcBef>
              <a:buFont typeface="Arial" panose="020B0604020202020204" pitchFamily="34" charset="0"/>
              <a:buChar char="•"/>
              <a:defRPr sz="2000" b="0" kern="1200">
                <a:solidFill>
                  <a:schemeClr val="tx1"/>
                </a:solidFill>
                <a:latin typeface="Arial" charset="0"/>
                <a:ea typeface="Arial" charset="0"/>
                <a:cs typeface="Arial" charset="0"/>
              </a:defRPr>
            </a:lvl1pPr>
            <a:lvl2pPr marL="685800" indent="-228600" algn="l" defTabSz="914400" rtl="0" eaLnBrk="1" latinLnBrk="0" hangingPunct="1">
              <a:lnSpc>
                <a:spcPct val="100000"/>
              </a:lnSpc>
              <a:spcBef>
                <a:spcPts val="500"/>
              </a:spcBef>
              <a:buFont typeface="Arial" panose="020B0604020202020204" pitchFamily="34" charset="0"/>
              <a:buChar char="•"/>
              <a:defRPr sz="2000" b="0" i="0" kern="1200">
                <a:solidFill>
                  <a:schemeClr val="tx1"/>
                </a:solidFill>
                <a:latin typeface="Arial" charset="0"/>
                <a:ea typeface="Arial" charset="0"/>
                <a:cs typeface="Arial" charset="0"/>
              </a:defRPr>
            </a:lvl2pPr>
            <a:lvl3pPr marL="1143000" indent="-228600" algn="l" defTabSz="914400" rtl="0" eaLnBrk="1" latinLnBrk="0" hangingPunct="1">
              <a:lnSpc>
                <a:spcPct val="100000"/>
              </a:lnSpc>
              <a:spcBef>
                <a:spcPts val="500"/>
              </a:spcBef>
              <a:buFont typeface="Arial" panose="020B0604020202020204" pitchFamily="34" charset="0"/>
              <a:buChar char="•"/>
              <a:defRPr sz="2000" b="0" i="0" kern="1200">
                <a:solidFill>
                  <a:schemeClr val="tx1"/>
                </a:solidFill>
                <a:latin typeface="Arial" charset="0"/>
                <a:ea typeface="Arial" charset="0"/>
                <a:cs typeface="Arial" charset="0"/>
              </a:defRPr>
            </a:lvl3pPr>
            <a:lvl4pPr marL="1600200" indent="-228600" algn="l" defTabSz="914400" rtl="0" eaLnBrk="1" latinLnBrk="0" hangingPunct="1">
              <a:lnSpc>
                <a:spcPct val="100000"/>
              </a:lnSpc>
              <a:spcBef>
                <a:spcPts val="500"/>
              </a:spcBef>
              <a:buFont typeface="Arial" panose="020B0604020202020204" pitchFamily="34" charset="0"/>
              <a:buChar char="•"/>
              <a:defRPr sz="2000" b="0" i="0" kern="1200">
                <a:solidFill>
                  <a:schemeClr val="tx1"/>
                </a:solidFill>
                <a:latin typeface="Arial" charset="0"/>
                <a:ea typeface="Arial" charset="0"/>
                <a:cs typeface="Arial" charset="0"/>
              </a:defRPr>
            </a:lvl4pPr>
            <a:lvl5pPr marL="2057400" indent="-228600" algn="l" defTabSz="914400" rtl="0" eaLnBrk="1" latinLnBrk="0" hangingPunct="1">
              <a:lnSpc>
                <a:spcPct val="100000"/>
              </a:lnSpc>
              <a:spcBef>
                <a:spcPts val="500"/>
              </a:spcBef>
              <a:buFont typeface="Arial" panose="020B0604020202020204" pitchFamily="34" charset="0"/>
              <a:buChar char="•"/>
              <a:defRPr sz="2000" b="0" i="0" kern="1200">
                <a:solidFill>
                  <a:schemeClr val="tx1"/>
                </a:solidFill>
                <a:latin typeface="Arial" charset="0"/>
                <a:ea typeface="Arial" charset="0"/>
                <a:cs typeface="Arial"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a:p>
            <a:pPr marL="0" indent="0">
              <a:buFont typeface="Arial" panose="020B0604020202020204" pitchFamily="34" charset="0"/>
              <a:buNone/>
            </a:pPr>
            <a:r>
              <a:rPr lang="en-GB" dirty="0"/>
              <a:t>Flash from a detonative event</a:t>
            </a:r>
          </a:p>
          <a:p>
            <a:pPr marL="0" indent="0">
              <a:buFont typeface="Arial" panose="020B0604020202020204" pitchFamily="34" charset="0"/>
              <a:buNone/>
            </a:pPr>
            <a:r>
              <a:rPr lang="en-GB" dirty="0"/>
              <a:t>Some solid particulates</a:t>
            </a:r>
          </a:p>
          <a:p>
            <a:pPr marL="0" indent="0">
              <a:buFont typeface="Arial" panose="020B0604020202020204" pitchFamily="34" charset="0"/>
              <a:buNone/>
            </a:pPr>
            <a:r>
              <a:rPr lang="en-GB" dirty="0"/>
              <a:t>Density variations</a:t>
            </a:r>
          </a:p>
          <a:p>
            <a:pPr marL="0" indent="0">
              <a:buFont typeface="Arial" panose="020B0604020202020204" pitchFamily="34" charset="0"/>
              <a:buNone/>
            </a:pPr>
            <a:r>
              <a:rPr lang="en-GB" dirty="0"/>
              <a:t>Movement</a:t>
            </a:r>
          </a:p>
          <a:p>
            <a:pPr marL="0" indent="0">
              <a:buFont typeface="Arial" panose="020B0604020202020204" pitchFamily="34" charset="0"/>
              <a:buNone/>
            </a:pPr>
            <a:r>
              <a:rPr lang="en-GB" dirty="0"/>
              <a:t>Analysis of length to diameter</a:t>
            </a:r>
          </a:p>
        </p:txBody>
      </p:sp>
      <p:pic>
        <p:nvPicPr>
          <p:cNvPr id="7" name="Picture 6" descr="A black object on a white surface&#10;&#10;Description automatically generated">
            <a:extLst>
              <a:ext uri="{FF2B5EF4-FFF2-40B4-BE49-F238E27FC236}">
                <a16:creationId xmlns:a16="http://schemas.microsoft.com/office/drawing/2014/main" id="{BF49A5EE-18B0-EA56-AA76-A59095FB6356}"/>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58764" t="35333" r="13450" b="43239"/>
          <a:stretch/>
        </p:blipFill>
        <p:spPr bwMode="auto">
          <a:xfrm>
            <a:off x="8688288" y="1705754"/>
            <a:ext cx="1592580" cy="998220"/>
          </a:xfrm>
          <a:prstGeom prst="rect">
            <a:avLst/>
          </a:prstGeom>
          <a:ln>
            <a:noFill/>
          </a:ln>
          <a:extLst>
            <a:ext uri="{53640926-AAD7-44D8-BBD7-CCE9431645EC}">
              <a14:shadowObscured xmlns:a14="http://schemas.microsoft.com/office/drawing/2010/main"/>
            </a:ext>
          </a:extLst>
        </p:spPr>
      </p:pic>
      <p:pic>
        <p:nvPicPr>
          <p:cNvPr id="8" name="Picture 7" descr="A person running away from another person&#10;&#10;Description automatically generated">
            <a:extLst>
              <a:ext uri="{FF2B5EF4-FFF2-40B4-BE49-F238E27FC236}">
                <a16:creationId xmlns:a16="http://schemas.microsoft.com/office/drawing/2014/main" id="{341868FD-4FC2-8EC7-5605-EF085394695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49191" t="40458" r="15045" b="38412"/>
          <a:stretch/>
        </p:blipFill>
        <p:spPr bwMode="auto">
          <a:xfrm>
            <a:off x="8114248" y="3695039"/>
            <a:ext cx="2740660" cy="131445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131391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2E0EA3CC-676C-245A-7FE6-E8B612342450}"/>
              </a:ext>
            </a:extLst>
          </p:cNvPr>
          <p:cNvSpPr>
            <a:spLocks noGrp="1"/>
          </p:cNvSpPr>
          <p:nvPr>
            <p:ph type="body" sz="quarter" idx="11"/>
          </p:nvPr>
        </p:nvSpPr>
        <p:spPr/>
        <p:txBody>
          <a:bodyPr/>
          <a:lstStyle/>
          <a:p>
            <a:r>
              <a:rPr lang="en-GB" dirty="0"/>
              <a:t>A simplified representation of an x-ray generator</a:t>
            </a:r>
          </a:p>
        </p:txBody>
      </p:sp>
      <p:sp>
        <p:nvSpPr>
          <p:cNvPr id="7" name="Text Placeholder 6">
            <a:extLst>
              <a:ext uri="{FF2B5EF4-FFF2-40B4-BE49-F238E27FC236}">
                <a16:creationId xmlns:a16="http://schemas.microsoft.com/office/drawing/2014/main" id="{FDAFDEB9-D956-07AF-3304-6A2BFC60C254}"/>
              </a:ext>
            </a:extLst>
          </p:cNvPr>
          <p:cNvSpPr>
            <a:spLocks noGrp="1"/>
          </p:cNvSpPr>
          <p:nvPr>
            <p:ph type="body" sz="quarter" idx="14"/>
          </p:nvPr>
        </p:nvSpPr>
        <p:spPr/>
        <p:txBody>
          <a:bodyPr/>
          <a:lstStyle/>
          <a:p>
            <a:endParaRPr lang="en-GB" dirty="0"/>
          </a:p>
          <a:p>
            <a:pPr marL="0" indent="0">
              <a:buNone/>
            </a:pPr>
            <a:r>
              <a:rPr lang="en-GB" dirty="0"/>
              <a:t>Consists of:</a:t>
            </a:r>
          </a:p>
          <a:p>
            <a:r>
              <a:rPr lang="en-GB" dirty="0"/>
              <a:t>Anode</a:t>
            </a:r>
          </a:p>
          <a:p>
            <a:r>
              <a:rPr lang="en-GB" dirty="0"/>
              <a:t>Cathode</a:t>
            </a:r>
          </a:p>
          <a:p>
            <a:endParaRPr lang="en-GB" dirty="0"/>
          </a:p>
          <a:p>
            <a:pPr marL="0" indent="0">
              <a:buNone/>
            </a:pPr>
            <a:r>
              <a:rPr lang="en-GB" dirty="0"/>
              <a:t>Accelerated electrons impact at high energies on to the metallic anode, releasing a beam of x-rays</a:t>
            </a:r>
          </a:p>
          <a:p>
            <a:pPr marL="0" indent="0">
              <a:buNone/>
            </a:pPr>
            <a:r>
              <a:rPr lang="en-GB" dirty="0"/>
              <a:t>Voltage controls the strength of the x-rays generated – the higher the voltage, the more penetrative the x-rays.</a:t>
            </a:r>
          </a:p>
        </p:txBody>
      </p:sp>
      <p:sp>
        <p:nvSpPr>
          <p:cNvPr id="5" name="Title 4">
            <a:extLst>
              <a:ext uri="{FF2B5EF4-FFF2-40B4-BE49-F238E27FC236}">
                <a16:creationId xmlns:a16="http://schemas.microsoft.com/office/drawing/2014/main" id="{F9B9FF33-DD4F-CE53-67D6-0767450AEA44}"/>
              </a:ext>
            </a:extLst>
          </p:cNvPr>
          <p:cNvSpPr>
            <a:spLocks noGrp="1"/>
          </p:cNvSpPr>
          <p:nvPr>
            <p:ph type="title"/>
          </p:nvPr>
        </p:nvSpPr>
        <p:spPr/>
        <p:txBody>
          <a:bodyPr/>
          <a:lstStyle/>
          <a:p>
            <a:r>
              <a:rPr lang="en-GB" dirty="0"/>
              <a:t>Flash x-ray</a:t>
            </a:r>
          </a:p>
        </p:txBody>
      </p:sp>
      <p:pic>
        <p:nvPicPr>
          <p:cNvPr id="4098" name="Picture 2" descr="Schematic overview of the X-Ray generator. | Download Scientific Diagram">
            <a:extLst>
              <a:ext uri="{FF2B5EF4-FFF2-40B4-BE49-F238E27FC236}">
                <a16:creationId xmlns:a16="http://schemas.microsoft.com/office/drawing/2014/main" id="{016258BB-972E-40B4-2D09-CABA614EDD89}"/>
              </a:ext>
            </a:extLst>
          </p:cNvPr>
          <p:cNvPicPr>
            <a:picLocks noGrp="1" noChangeAspect="1" noChangeArrowheads="1"/>
          </p:cNvPicPr>
          <p:nvPr>
            <p:ph sz="quarter" idx="17"/>
          </p:nvPr>
        </p:nvPicPr>
        <p:blipFill>
          <a:blip r:embed="rId3">
            <a:extLst>
              <a:ext uri="{28A0092B-C50C-407E-A947-70E740481C1C}">
                <a14:useLocalDpi xmlns:a14="http://schemas.microsoft.com/office/drawing/2010/main" val="0"/>
              </a:ext>
            </a:extLst>
          </a:blip>
          <a:srcRect/>
          <a:stretch>
            <a:fillRect/>
          </a:stretch>
        </p:blipFill>
        <p:spPr bwMode="auto">
          <a:xfrm>
            <a:off x="7248525" y="2395907"/>
            <a:ext cx="4535488" cy="27853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974871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31F140E-D345-614B-97A8-32730F220B64}"/>
              </a:ext>
            </a:extLst>
          </p:cNvPr>
          <p:cNvSpPr>
            <a:spLocks noGrp="1"/>
          </p:cNvSpPr>
          <p:nvPr>
            <p:ph type="body" sz="quarter" idx="11"/>
          </p:nvPr>
        </p:nvSpPr>
        <p:spPr/>
        <p:txBody>
          <a:bodyPr/>
          <a:lstStyle/>
          <a:p>
            <a:r>
              <a:rPr lang="en-GB" dirty="0"/>
              <a:t>Is it always the most appropriate?</a:t>
            </a:r>
          </a:p>
        </p:txBody>
      </p:sp>
      <p:sp>
        <p:nvSpPr>
          <p:cNvPr id="3" name="Text Placeholder 2">
            <a:extLst>
              <a:ext uri="{FF2B5EF4-FFF2-40B4-BE49-F238E27FC236}">
                <a16:creationId xmlns:a16="http://schemas.microsoft.com/office/drawing/2014/main" id="{37083ECD-E325-2975-E4BE-877897BB8D90}"/>
              </a:ext>
            </a:extLst>
          </p:cNvPr>
          <p:cNvSpPr>
            <a:spLocks noGrp="1"/>
          </p:cNvSpPr>
          <p:nvPr>
            <p:ph type="body" sz="quarter" idx="14"/>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In short… no</a:t>
            </a:r>
          </a:p>
        </p:txBody>
      </p:sp>
      <p:sp>
        <p:nvSpPr>
          <p:cNvPr id="4" name="Content Placeholder 3">
            <a:extLst>
              <a:ext uri="{FF2B5EF4-FFF2-40B4-BE49-F238E27FC236}">
                <a16:creationId xmlns:a16="http://schemas.microsoft.com/office/drawing/2014/main" id="{96F6A3D7-9EB7-4887-D78B-D7DA0CBCF881}"/>
              </a:ext>
            </a:extLst>
          </p:cNvPr>
          <p:cNvSpPr>
            <a:spLocks noGrp="1"/>
          </p:cNvSpPr>
          <p:nvPr>
            <p:ph sz="quarter" idx="17"/>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There are a number of reasons and scenarios where flash x-ray may not be the most appropriate.</a:t>
            </a:r>
          </a:p>
          <a:p>
            <a:pPr marL="0" indent="0">
              <a:buNone/>
            </a:pPr>
            <a:endParaRPr lang="en-GB" dirty="0"/>
          </a:p>
          <a:p>
            <a:pPr marL="0" indent="0">
              <a:buNone/>
            </a:pPr>
            <a:r>
              <a:rPr lang="en-GB" dirty="0"/>
              <a:t>Safety considerations</a:t>
            </a:r>
          </a:p>
          <a:p>
            <a:pPr marL="0" indent="0">
              <a:buNone/>
            </a:pPr>
            <a:r>
              <a:rPr lang="en-GB" dirty="0"/>
              <a:t>Environmental Considerations</a:t>
            </a:r>
          </a:p>
          <a:p>
            <a:pPr marL="0" indent="0">
              <a:buNone/>
            </a:pPr>
            <a:r>
              <a:rPr lang="en-GB" dirty="0"/>
              <a:t>Safety of the instrumentation</a:t>
            </a:r>
          </a:p>
          <a:p>
            <a:pPr marL="0" indent="0">
              <a:buNone/>
            </a:pPr>
            <a:endParaRPr lang="en-GB" dirty="0"/>
          </a:p>
        </p:txBody>
      </p:sp>
      <p:sp>
        <p:nvSpPr>
          <p:cNvPr id="5" name="Title 4">
            <a:extLst>
              <a:ext uri="{FF2B5EF4-FFF2-40B4-BE49-F238E27FC236}">
                <a16:creationId xmlns:a16="http://schemas.microsoft.com/office/drawing/2014/main" id="{C7770739-D837-D25A-AFF2-40BA0AF6EBE2}"/>
              </a:ext>
            </a:extLst>
          </p:cNvPr>
          <p:cNvSpPr>
            <a:spLocks noGrp="1"/>
          </p:cNvSpPr>
          <p:nvPr>
            <p:ph type="title"/>
          </p:nvPr>
        </p:nvSpPr>
        <p:spPr/>
        <p:txBody>
          <a:bodyPr/>
          <a:lstStyle/>
          <a:p>
            <a:r>
              <a:rPr lang="en-GB" dirty="0"/>
              <a:t>Flash x-ray</a:t>
            </a:r>
          </a:p>
        </p:txBody>
      </p:sp>
    </p:spTree>
    <p:extLst>
      <p:ext uri="{BB962C8B-B14F-4D97-AF65-F5344CB8AC3E}">
        <p14:creationId xmlns:p14="http://schemas.microsoft.com/office/powerpoint/2010/main" val="25663644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A803BD8-B42F-461B-33B1-B9DEF567EB4E}"/>
              </a:ext>
            </a:extLst>
          </p:cNvPr>
          <p:cNvSpPr>
            <a:spLocks noGrp="1"/>
          </p:cNvSpPr>
          <p:nvPr>
            <p:ph type="body" sz="quarter" idx="11"/>
          </p:nvPr>
        </p:nvSpPr>
        <p:spPr/>
        <p:txBody>
          <a:bodyPr/>
          <a:lstStyle/>
          <a:p>
            <a:r>
              <a:rPr lang="en-GB" dirty="0"/>
              <a:t>Safety Considerations</a:t>
            </a:r>
          </a:p>
        </p:txBody>
      </p:sp>
      <p:sp>
        <p:nvSpPr>
          <p:cNvPr id="3" name="Text Placeholder 2">
            <a:extLst>
              <a:ext uri="{FF2B5EF4-FFF2-40B4-BE49-F238E27FC236}">
                <a16:creationId xmlns:a16="http://schemas.microsoft.com/office/drawing/2014/main" id="{805DAA7B-2745-3325-9BBF-254EE6DDF9E2}"/>
              </a:ext>
            </a:extLst>
          </p:cNvPr>
          <p:cNvSpPr>
            <a:spLocks noGrp="1"/>
          </p:cNvSpPr>
          <p:nvPr>
            <p:ph type="body" sz="quarter" idx="14"/>
          </p:nvPr>
        </p:nvSpPr>
        <p:spPr/>
        <p:txBody>
          <a:bodyPr/>
          <a:lstStyle/>
          <a:p>
            <a:pPr marL="0" indent="0">
              <a:buNone/>
            </a:pPr>
            <a:endParaRPr lang="en-GB" dirty="0"/>
          </a:p>
          <a:p>
            <a:pPr marL="0" indent="0">
              <a:buNone/>
            </a:pPr>
            <a:r>
              <a:rPr lang="en-GB" dirty="0"/>
              <a:t>Any work that contains ionising radiation is very heavily regulated and governed by the ‘Ionising Radiation Regulations 2017’</a:t>
            </a:r>
          </a:p>
          <a:p>
            <a:pPr marL="0" indent="0">
              <a:buNone/>
            </a:pPr>
            <a:r>
              <a:rPr lang="en-GB" dirty="0"/>
              <a:t>Controlled areas</a:t>
            </a:r>
          </a:p>
          <a:p>
            <a:pPr marL="0" indent="0">
              <a:buNone/>
            </a:pPr>
            <a:r>
              <a:rPr lang="en-GB" dirty="0"/>
              <a:t>Dose rates</a:t>
            </a:r>
          </a:p>
          <a:p>
            <a:pPr marL="0" indent="0">
              <a:buNone/>
            </a:pPr>
            <a:r>
              <a:rPr lang="en-GB" dirty="0"/>
              <a:t>Personnel Movements</a:t>
            </a:r>
          </a:p>
          <a:p>
            <a:pPr marL="0" indent="0">
              <a:buNone/>
            </a:pPr>
            <a:r>
              <a:rPr lang="en-GB" dirty="0"/>
              <a:t>Authorise persons and regulatory bodies</a:t>
            </a:r>
          </a:p>
        </p:txBody>
      </p:sp>
      <p:sp>
        <p:nvSpPr>
          <p:cNvPr id="4" name="Content Placeholder 3">
            <a:extLst>
              <a:ext uri="{FF2B5EF4-FFF2-40B4-BE49-F238E27FC236}">
                <a16:creationId xmlns:a16="http://schemas.microsoft.com/office/drawing/2014/main" id="{1C8BE60C-40EF-141C-F55D-64E3C0B0E996}"/>
              </a:ext>
            </a:extLst>
          </p:cNvPr>
          <p:cNvSpPr>
            <a:spLocks noGrp="1"/>
          </p:cNvSpPr>
          <p:nvPr>
            <p:ph sz="quarter" idx="17"/>
          </p:nvPr>
        </p:nvSpPr>
        <p:spPr>
          <a:xfrm>
            <a:off x="7247312" y="1394396"/>
            <a:ext cx="4535488" cy="4752105"/>
          </a:xfrm>
        </p:spPr>
        <p:txBody>
          <a:bodyPr>
            <a:normAutofit lnSpcReduction="10000"/>
          </a:bodyPr>
          <a:lstStyle/>
          <a:p>
            <a:pPr marL="0" indent="0">
              <a:buNone/>
            </a:pPr>
            <a:endParaRPr lang="en-GB" dirty="0"/>
          </a:p>
          <a:p>
            <a:pPr marL="0" indent="0">
              <a:buNone/>
            </a:pPr>
            <a:endParaRPr lang="en-GB" dirty="0"/>
          </a:p>
          <a:p>
            <a:pPr marL="0" indent="0">
              <a:buNone/>
            </a:pPr>
            <a:r>
              <a:rPr lang="en-GB" dirty="0"/>
              <a:t>All sites where ionising radiation is used must have:</a:t>
            </a:r>
          </a:p>
          <a:p>
            <a:pPr marL="0" indent="0">
              <a:buNone/>
            </a:pPr>
            <a:endParaRPr lang="en-GB" dirty="0"/>
          </a:p>
          <a:p>
            <a:r>
              <a:rPr lang="en-GB" dirty="0"/>
              <a:t>At least one qualified Radiation Protection Supervisor</a:t>
            </a:r>
          </a:p>
          <a:p>
            <a:r>
              <a:rPr lang="en-GB" dirty="0"/>
              <a:t>An appointed Radiation Protection Advisor</a:t>
            </a:r>
          </a:p>
          <a:p>
            <a:r>
              <a:rPr lang="en-GB" dirty="0"/>
              <a:t>Up to date Local Rules and Radiation Risk Assessments</a:t>
            </a:r>
          </a:p>
          <a:p>
            <a:r>
              <a:rPr lang="en-GB" dirty="0"/>
              <a:t>Must adequately record dose rates for all personnel who work with the ionising radiation source</a:t>
            </a:r>
          </a:p>
        </p:txBody>
      </p:sp>
      <p:sp>
        <p:nvSpPr>
          <p:cNvPr id="5" name="Title 4">
            <a:extLst>
              <a:ext uri="{FF2B5EF4-FFF2-40B4-BE49-F238E27FC236}">
                <a16:creationId xmlns:a16="http://schemas.microsoft.com/office/drawing/2014/main" id="{48891DA5-5D91-37CD-24B1-06B9549D0099}"/>
              </a:ext>
            </a:extLst>
          </p:cNvPr>
          <p:cNvSpPr>
            <a:spLocks noGrp="1"/>
          </p:cNvSpPr>
          <p:nvPr>
            <p:ph type="title"/>
          </p:nvPr>
        </p:nvSpPr>
        <p:spPr/>
        <p:txBody>
          <a:bodyPr/>
          <a:lstStyle/>
          <a:p>
            <a:r>
              <a:rPr lang="en-GB" dirty="0"/>
              <a:t>Flash x-ray</a:t>
            </a:r>
          </a:p>
        </p:txBody>
      </p:sp>
    </p:spTree>
    <p:extLst>
      <p:ext uri="{BB962C8B-B14F-4D97-AF65-F5344CB8AC3E}">
        <p14:creationId xmlns:p14="http://schemas.microsoft.com/office/powerpoint/2010/main" val="18032305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Risks to Data Capture</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11298493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806589C-536B-E3CC-1112-3A8A40B9A16C}"/>
              </a:ext>
            </a:extLst>
          </p:cNvPr>
          <p:cNvSpPr>
            <a:spLocks noGrp="1"/>
          </p:cNvSpPr>
          <p:nvPr>
            <p:ph type="title"/>
          </p:nvPr>
        </p:nvSpPr>
        <p:spPr/>
        <p:txBody>
          <a:bodyPr anchor="ctr">
            <a:normAutofit/>
          </a:bodyPr>
          <a:lstStyle/>
          <a:p>
            <a:r>
              <a:rPr lang="en-US" dirty="0"/>
              <a:t>Risks to Data Capture</a:t>
            </a:r>
            <a:endParaRPr lang="en-GB" dirty="0"/>
          </a:p>
        </p:txBody>
      </p:sp>
      <p:sp>
        <p:nvSpPr>
          <p:cNvPr id="10" name="Text Placeholder 9">
            <a:extLst>
              <a:ext uri="{FF2B5EF4-FFF2-40B4-BE49-F238E27FC236}">
                <a16:creationId xmlns:a16="http://schemas.microsoft.com/office/drawing/2014/main" id="{91302071-CD39-EA00-D6C1-F3029DF1F762}"/>
              </a:ext>
            </a:extLst>
          </p:cNvPr>
          <p:cNvSpPr>
            <a:spLocks noGrp="1"/>
          </p:cNvSpPr>
          <p:nvPr>
            <p:ph type="body" sz="quarter" idx="14"/>
          </p:nvPr>
        </p:nvSpPr>
        <p:spPr/>
        <p:txBody>
          <a:bodyPr/>
          <a:lstStyle/>
          <a:p>
            <a:pPr marL="0" indent="0">
              <a:buNone/>
            </a:pPr>
            <a:endParaRPr lang="en-GB" dirty="0"/>
          </a:p>
          <a:p>
            <a:pPr marL="0" indent="0">
              <a:buNone/>
            </a:pPr>
            <a:endParaRPr lang="en-GB" dirty="0"/>
          </a:p>
          <a:p>
            <a:pPr marL="0" indent="0">
              <a:buNone/>
            </a:pPr>
            <a:r>
              <a:rPr lang="en-GB" dirty="0"/>
              <a:t>We have covered some basic risks to data capture in each of the sections previously, but let's see if we can name some others that are generally overlooked</a:t>
            </a:r>
          </a:p>
          <a:p>
            <a:pPr marL="0" indent="0">
              <a:buNone/>
            </a:pPr>
            <a:endParaRPr lang="en-GB" dirty="0"/>
          </a:p>
          <a:p>
            <a:pPr marL="0" indent="0">
              <a:buNone/>
            </a:pPr>
            <a:r>
              <a:rPr lang="en-GB" dirty="0"/>
              <a:t>What other risks might there be to data capture affecting the capture and quality?</a:t>
            </a:r>
          </a:p>
        </p:txBody>
      </p:sp>
      <p:pic>
        <p:nvPicPr>
          <p:cNvPr id="6" name="Content Placeholder 5" descr="A close up of a metal pole&#10;&#10;Description automatically generated">
            <a:extLst>
              <a:ext uri="{FF2B5EF4-FFF2-40B4-BE49-F238E27FC236}">
                <a16:creationId xmlns:a16="http://schemas.microsoft.com/office/drawing/2014/main" id="{4ACFB004-A2B7-8FFF-EE2C-2F7D53B89655}"/>
              </a:ext>
            </a:extLst>
          </p:cNvPr>
          <p:cNvPicPr>
            <a:picLocks noGrp="1" noChangeAspect="1"/>
          </p:cNvPicPr>
          <p:nvPr>
            <p:ph sz="quarter" idx="17"/>
          </p:nvPr>
        </p:nvPicPr>
        <p:blipFill rotWithShape="1">
          <a:blip r:embed="rId3" cstate="print">
            <a:extLst>
              <a:ext uri="{28A0092B-C50C-407E-A947-70E740481C1C}">
                <a14:useLocalDpi xmlns:a14="http://schemas.microsoft.com/office/drawing/2010/main" val="0"/>
              </a:ext>
            </a:extLst>
          </a:blip>
          <a:srcRect t="12615" b="36869"/>
          <a:stretch/>
        </p:blipFill>
        <p:spPr>
          <a:xfrm rot="5400000">
            <a:off x="7357405" y="2528900"/>
            <a:ext cx="4751388" cy="1800201"/>
          </a:xfrm>
        </p:spPr>
      </p:pic>
    </p:spTree>
    <p:extLst>
      <p:ext uri="{BB962C8B-B14F-4D97-AF65-F5344CB8AC3E}">
        <p14:creationId xmlns:p14="http://schemas.microsoft.com/office/powerpoint/2010/main" val="356507182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Triggering of Instrumentation</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35605707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All data capture instruments have the following elements:</a:t>
            </a:r>
          </a:p>
          <a:p>
            <a:pPr lvl="1"/>
            <a:r>
              <a:rPr lang="en-US" dirty="0"/>
              <a:t>One or more sensors which measure physical properties from the outside world, and which transform the physical measurement into an electrical signal</a:t>
            </a:r>
          </a:p>
          <a:p>
            <a:pPr lvl="1"/>
            <a:r>
              <a:rPr lang="en-US" dirty="0"/>
              <a:t>Some means to record the electrical signals as they change with time</a:t>
            </a:r>
          </a:p>
          <a:p>
            <a:endParaRPr lang="en-US" dirty="0"/>
          </a:p>
          <a:p>
            <a:r>
              <a:rPr lang="en-US" dirty="0"/>
              <a:t>Modern instruments almost always use computers to record the data, and this offers flexibility in how data are captured</a:t>
            </a:r>
          </a:p>
          <a:p>
            <a:endParaRPr lang="en-US" dirty="0"/>
          </a:p>
          <a:p>
            <a:r>
              <a:rPr lang="en-US" dirty="0"/>
              <a:t>The events we wish to study are usually extremely fast, and the physical properties we wish to record happen in short time scales (typically µs - </a:t>
            </a:r>
            <a:r>
              <a:rPr lang="en-US" dirty="0" err="1"/>
              <a:t>ms</a:t>
            </a:r>
            <a:r>
              <a:rPr lang="en-US" dirty="0"/>
              <a:t>).  We must therefore have a means to </a:t>
            </a:r>
            <a:r>
              <a:rPr lang="en-US" dirty="0" err="1"/>
              <a:t>synchronise</a:t>
            </a:r>
            <a:r>
              <a:rPr lang="en-US" dirty="0"/>
              <a:t> the instrument with the event</a:t>
            </a:r>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Methods and Considerations of Triggering</a:t>
            </a:r>
          </a:p>
        </p:txBody>
      </p:sp>
    </p:spTree>
    <p:extLst>
      <p:ext uri="{BB962C8B-B14F-4D97-AF65-F5344CB8AC3E}">
        <p14:creationId xmlns:p14="http://schemas.microsoft.com/office/powerpoint/2010/main" val="388470587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The simplest form of data capture is where a triggering signal of some kind commands the instrument to begin capturing data.   The instrument begins to take measurements, at a given ‘sampling period’ and records these measurements into its memory until the memory is full.</a:t>
            </a:r>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 Post-Trigger Data Capture</a:t>
            </a:r>
          </a:p>
        </p:txBody>
      </p:sp>
      <p:grpSp>
        <p:nvGrpSpPr>
          <p:cNvPr id="37" name="Group 36">
            <a:extLst>
              <a:ext uri="{FF2B5EF4-FFF2-40B4-BE49-F238E27FC236}">
                <a16:creationId xmlns:a16="http://schemas.microsoft.com/office/drawing/2014/main" id="{64F32D79-AEBA-3049-BF57-5EB62FE1E7EE}"/>
              </a:ext>
            </a:extLst>
          </p:cNvPr>
          <p:cNvGrpSpPr/>
          <p:nvPr/>
        </p:nvGrpSpPr>
        <p:grpSpPr>
          <a:xfrm>
            <a:off x="2721866" y="3335878"/>
            <a:ext cx="6748268" cy="216120"/>
            <a:chOff x="1115616" y="3572920"/>
            <a:chExt cx="6748268" cy="216120"/>
          </a:xfrm>
        </p:grpSpPr>
        <p:sp>
          <p:nvSpPr>
            <p:cNvPr id="4" name="Rectangle 3">
              <a:extLst>
                <a:ext uri="{FF2B5EF4-FFF2-40B4-BE49-F238E27FC236}">
                  <a16:creationId xmlns:a16="http://schemas.microsoft.com/office/drawing/2014/main" id="{9A86C76B-EC9D-B945-9D52-0995FF3812B3}"/>
                </a:ext>
              </a:extLst>
            </p:cNvPr>
            <p:cNvSpPr/>
            <p:nvPr/>
          </p:nvSpPr>
          <p:spPr>
            <a:xfrm>
              <a:off x="1115616"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73B4770-12EC-794F-A3E5-097D2A44FE1D}"/>
                </a:ext>
              </a:extLst>
            </p:cNvPr>
            <p:cNvSpPr/>
            <p:nvPr/>
          </p:nvSpPr>
          <p:spPr>
            <a:xfrm>
              <a:off x="1331640"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1FCEF02-79A3-7D46-BD29-65E32628C7D8}"/>
                </a:ext>
              </a:extLst>
            </p:cNvPr>
            <p:cNvSpPr/>
            <p:nvPr/>
          </p:nvSpPr>
          <p:spPr>
            <a:xfrm>
              <a:off x="1547664"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A928D01-2EED-1D4C-BAB4-44A57AF52A13}"/>
                </a:ext>
              </a:extLst>
            </p:cNvPr>
            <p:cNvSpPr/>
            <p:nvPr/>
          </p:nvSpPr>
          <p:spPr>
            <a:xfrm>
              <a:off x="1763688"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1DC6F5E-B5FC-3641-B6EF-9DF028345704}"/>
                </a:ext>
              </a:extLst>
            </p:cNvPr>
            <p:cNvSpPr/>
            <p:nvPr/>
          </p:nvSpPr>
          <p:spPr>
            <a:xfrm>
              <a:off x="1947744"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B46C7D2-E631-D448-AE97-E7636C3C018F}"/>
                </a:ext>
              </a:extLst>
            </p:cNvPr>
            <p:cNvSpPr/>
            <p:nvPr/>
          </p:nvSpPr>
          <p:spPr>
            <a:xfrm>
              <a:off x="2163768"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9B32F89-3748-7148-BFDA-2F3DF711FBB9}"/>
                </a:ext>
              </a:extLst>
            </p:cNvPr>
            <p:cNvSpPr/>
            <p:nvPr/>
          </p:nvSpPr>
          <p:spPr>
            <a:xfrm>
              <a:off x="2379792"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38FAF23-472E-8A44-8ED8-050919FFEBFF}"/>
                </a:ext>
              </a:extLst>
            </p:cNvPr>
            <p:cNvSpPr/>
            <p:nvPr/>
          </p:nvSpPr>
          <p:spPr>
            <a:xfrm>
              <a:off x="2595816"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4B23CB3-3ED1-8F4D-8DC6-EE9C62492749}"/>
                </a:ext>
              </a:extLst>
            </p:cNvPr>
            <p:cNvSpPr/>
            <p:nvPr/>
          </p:nvSpPr>
          <p:spPr>
            <a:xfrm>
              <a:off x="2808109"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BCFB0CF-FB9B-F64F-BB16-00E213E81C22}"/>
                </a:ext>
              </a:extLst>
            </p:cNvPr>
            <p:cNvSpPr/>
            <p:nvPr/>
          </p:nvSpPr>
          <p:spPr>
            <a:xfrm>
              <a:off x="3024133"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B051CD-EFCA-F240-8A7E-503A4F8CD671}"/>
                </a:ext>
              </a:extLst>
            </p:cNvPr>
            <p:cNvSpPr/>
            <p:nvPr/>
          </p:nvSpPr>
          <p:spPr>
            <a:xfrm>
              <a:off x="3240157"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A50055-4063-3044-B697-1CEBBEFD02C6}"/>
                </a:ext>
              </a:extLst>
            </p:cNvPr>
            <p:cNvSpPr/>
            <p:nvPr/>
          </p:nvSpPr>
          <p:spPr>
            <a:xfrm>
              <a:off x="3456181"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7696992-EFCD-BD4A-B275-F1CB7D496D3E}"/>
                </a:ext>
              </a:extLst>
            </p:cNvPr>
            <p:cNvSpPr/>
            <p:nvPr/>
          </p:nvSpPr>
          <p:spPr>
            <a:xfrm>
              <a:off x="3640237"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C75155E-E4DF-004D-9EA7-B973F5FB6B64}"/>
                </a:ext>
              </a:extLst>
            </p:cNvPr>
            <p:cNvSpPr/>
            <p:nvPr/>
          </p:nvSpPr>
          <p:spPr>
            <a:xfrm>
              <a:off x="3856261"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55E6830-D594-E544-BDB3-60C33BB37872}"/>
                </a:ext>
              </a:extLst>
            </p:cNvPr>
            <p:cNvSpPr/>
            <p:nvPr/>
          </p:nvSpPr>
          <p:spPr>
            <a:xfrm>
              <a:off x="4072285"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607C110-1643-EC4F-901F-CA450F2A2E2F}"/>
                </a:ext>
              </a:extLst>
            </p:cNvPr>
            <p:cNvSpPr/>
            <p:nvPr/>
          </p:nvSpPr>
          <p:spPr>
            <a:xfrm>
              <a:off x="4288309"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E984720-6F13-A541-85E6-EB64C5521F22}"/>
                </a:ext>
              </a:extLst>
            </p:cNvPr>
            <p:cNvSpPr/>
            <p:nvPr/>
          </p:nvSpPr>
          <p:spPr>
            <a:xfrm>
              <a:off x="4475167"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E100BB9-0B43-F244-82CB-08D0A1B3BA09}"/>
                </a:ext>
              </a:extLst>
            </p:cNvPr>
            <p:cNvSpPr/>
            <p:nvPr/>
          </p:nvSpPr>
          <p:spPr>
            <a:xfrm>
              <a:off x="4691191"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F1F3561-6B93-5040-8BD5-BA3D4CAF6E84}"/>
                </a:ext>
              </a:extLst>
            </p:cNvPr>
            <p:cNvSpPr/>
            <p:nvPr/>
          </p:nvSpPr>
          <p:spPr>
            <a:xfrm>
              <a:off x="4907215"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EEB7367-ABF3-4041-9601-DDD994F5DD6A}"/>
                </a:ext>
              </a:extLst>
            </p:cNvPr>
            <p:cNvSpPr/>
            <p:nvPr/>
          </p:nvSpPr>
          <p:spPr>
            <a:xfrm>
              <a:off x="5123239"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B5091B8-D9FD-5B4B-89D3-85A64F9D7EE9}"/>
                </a:ext>
              </a:extLst>
            </p:cNvPr>
            <p:cNvSpPr/>
            <p:nvPr/>
          </p:nvSpPr>
          <p:spPr>
            <a:xfrm>
              <a:off x="5307295"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43699C9-1EDE-C748-A6DA-ED4A0A1EF308}"/>
                </a:ext>
              </a:extLst>
            </p:cNvPr>
            <p:cNvSpPr/>
            <p:nvPr/>
          </p:nvSpPr>
          <p:spPr>
            <a:xfrm>
              <a:off x="5523319"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3C5A146-7832-9C46-AA97-62756FB94621}"/>
                </a:ext>
              </a:extLst>
            </p:cNvPr>
            <p:cNvSpPr/>
            <p:nvPr/>
          </p:nvSpPr>
          <p:spPr>
            <a:xfrm>
              <a:off x="5739343"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CD6CD71-2D35-A046-98E2-2E844E14A42D}"/>
                </a:ext>
              </a:extLst>
            </p:cNvPr>
            <p:cNvSpPr/>
            <p:nvPr/>
          </p:nvSpPr>
          <p:spPr>
            <a:xfrm>
              <a:off x="5955367"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F88F9EE-2285-824B-8B39-EAB2A1C31011}"/>
                </a:ext>
              </a:extLst>
            </p:cNvPr>
            <p:cNvSpPr/>
            <p:nvPr/>
          </p:nvSpPr>
          <p:spPr>
            <a:xfrm>
              <a:off x="6167660"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386E3ED-64C2-EB46-86AF-F82902573299}"/>
                </a:ext>
              </a:extLst>
            </p:cNvPr>
            <p:cNvSpPr/>
            <p:nvPr/>
          </p:nvSpPr>
          <p:spPr>
            <a:xfrm>
              <a:off x="6383684"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E928D9F-7894-7F4E-A0EC-B26875346DF6}"/>
                </a:ext>
              </a:extLst>
            </p:cNvPr>
            <p:cNvSpPr/>
            <p:nvPr/>
          </p:nvSpPr>
          <p:spPr>
            <a:xfrm>
              <a:off x="6599708"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B9EF39C-0ABA-7A46-8F8A-1671BBE9C30A}"/>
                </a:ext>
              </a:extLst>
            </p:cNvPr>
            <p:cNvSpPr/>
            <p:nvPr/>
          </p:nvSpPr>
          <p:spPr>
            <a:xfrm>
              <a:off x="6815732"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7E8FE67-2594-4443-AFDE-B72C2D040654}"/>
                </a:ext>
              </a:extLst>
            </p:cNvPr>
            <p:cNvSpPr/>
            <p:nvPr/>
          </p:nvSpPr>
          <p:spPr>
            <a:xfrm>
              <a:off x="6999788"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BAE9D0E-30DD-9F41-9B72-BCCD61A6284D}"/>
                </a:ext>
              </a:extLst>
            </p:cNvPr>
            <p:cNvSpPr/>
            <p:nvPr/>
          </p:nvSpPr>
          <p:spPr>
            <a:xfrm>
              <a:off x="7215812"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BD55F422-D073-1B4F-A090-2AAFB2AB3418}"/>
                </a:ext>
              </a:extLst>
            </p:cNvPr>
            <p:cNvSpPr/>
            <p:nvPr/>
          </p:nvSpPr>
          <p:spPr>
            <a:xfrm>
              <a:off x="7431836"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B0F8FB4-EA3E-4546-8589-F85E6FC3B96F}"/>
                </a:ext>
              </a:extLst>
            </p:cNvPr>
            <p:cNvSpPr/>
            <p:nvPr/>
          </p:nvSpPr>
          <p:spPr>
            <a:xfrm>
              <a:off x="7647860"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6" name="Group 45">
            <a:extLst>
              <a:ext uri="{FF2B5EF4-FFF2-40B4-BE49-F238E27FC236}">
                <a16:creationId xmlns:a16="http://schemas.microsoft.com/office/drawing/2014/main" id="{5097FBC9-85E6-BB40-AD58-2821E89F9001}"/>
              </a:ext>
            </a:extLst>
          </p:cNvPr>
          <p:cNvGrpSpPr/>
          <p:nvPr/>
        </p:nvGrpSpPr>
        <p:grpSpPr>
          <a:xfrm>
            <a:off x="2691378" y="3645025"/>
            <a:ext cx="276999" cy="1977695"/>
            <a:chOff x="1167377" y="3141064"/>
            <a:chExt cx="276999" cy="1977695"/>
          </a:xfrm>
        </p:grpSpPr>
        <p:cxnSp>
          <p:nvCxnSpPr>
            <p:cNvPr id="43" name="Straight Arrow Connector 42">
              <a:extLst>
                <a:ext uri="{FF2B5EF4-FFF2-40B4-BE49-F238E27FC236}">
                  <a16:creationId xmlns:a16="http://schemas.microsoft.com/office/drawing/2014/main" id="{D70A0DED-F578-5542-8A80-341D98AA3A19}"/>
                </a:ext>
              </a:extLst>
            </p:cNvPr>
            <p:cNvCxnSpPr>
              <a:cxnSpLocks/>
            </p:cNvCxnSpPr>
            <p:nvPr/>
          </p:nvCxnSpPr>
          <p:spPr>
            <a:xfrm flipV="1">
              <a:off x="1305877" y="3141064"/>
              <a:ext cx="0" cy="35994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FA6A737F-04C9-4E45-B9A1-69581F555E5F}"/>
                </a:ext>
              </a:extLst>
            </p:cNvPr>
            <p:cNvSpPr txBox="1"/>
            <p:nvPr/>
          </p:nvSpPr>
          <p:spPr>
            <a:xfrm rot="16200000">
              <a:off x="497001" y="4171384"/>
              <a:ext cx="1617751" cy="276999"/>
            </a:xfrm>
            <a:prstGeom prst="rect">
              <a:avLst/>
            </a:prstGeom>
            <a:noFill/>
          </p:spPr>
          <p:txBody>
            <a:bodyPr wrap="none" rtlCol="0">
              <a:spAutoFit/>
            </a:bodyPr>
            <a:lstStyle/>
            <a:p>
              <a:r>
                <a:rPr lang="en-US" sz="1200" dirty="0"/>
                <a:t>Memory write pointer</a:t>
              </a:r>
            </a:p>
          </p:txBody>
        </p:sp>
      </p:grpSp>
      <p:sp>
        <p:nvSpPr>
          <p:cNvPr id="40" name="TextBox 39">
            <a:extLst>
              <a:ext uri="{FF2B5EF4-FFF2-40B4-BE49-F238E27FC236}">
                <a16:creationId xmlns:a16="http://schemas.microsoft.com/office/drawing/2014/main" id="{B388ADCF-A381-F843-95A6-7ED6985A7192}"/>
              </a:ext>
            </a:extLst>
          </p:cNvPr>
          <p:cNvSpPr txBox="1"/>
          <p:nvPr/>
        </p:nvSpPr>
        <p:spPr>
          <a:xfrm>
            <a:off x="5320333" y="5733257"/>
            <a:ext cx="1476686" cy="461665"/>
          </a:xfrm>
          <a:prstGeom prst="rect">
            <a:avLst/>
          </a:prstGeom>
          <a:noFill/>
        </p:spPr>
        <p:txBody>
          <a:bodyPr wrap="none" rtlCol="0">
            <a:spAutoFit/>
          </a:bodyPr>
          <a:lstStyle/>
          <a:p>
            <a:r>
              <a:rPr lang="en-US" sz="2400" b="1" dirty="0">
                <a:solidFill>
                  <a:srgbClr val="00B050"/>
                </a:solidFill>
              </a:rPr>
              <a:t>TRIGGER !</a:t>
            </a:r>
          </a:p>
        </p:txBody>
      </p:sp>
      <p:grpSp>
        <p:nvGrpSpPr>
          <p:cNvPr id="42" name="Group 41">
            <a:extLst>
              <a:ext uri="{FF2B5EF4-FFF2-40B4-BE49-F238E27FC236}">
                <a16:creationId xmlns:a16="http://schemas.microsoft.com/office/drawing/2014/main" id="{83863E4C-D4AD-374F-AF19-33D7C99422AC}"/>
              </a:ext>
            </a:extLst>
          </p:cNvPr>
          <p:cNvGrpSpPr/>
          <p:nvPr/>
        </p:nvGrpSpPr>
        <p:grpSpPr>
          <a:xfrm>
            <a:off x="2682290" y="3645024"/>
            <a:ext cx="276999" cy="1582304"/>
            <a:chOff x="1165328" y="3141064"/>
            <a:chExt cx="276999" cy="1582304"/>
          </a:xfrm>
        </p:grpSpPr>
        <p:cxnSp>
          <p:nvCxnSpPr>
            <p:cNvPr id="44" name="Straight Arrow Connector 43">
              <a:extLst>
                <a:ext uri="{FF2B5EF4-FFF2-40B4-BE49-F238E27FC236}">
                  <a16:creationId xmlns:a16="http://schemas.microsoft.com/office/drawing/2014/main" id="{4970CC7F-0B29-D941-9910-73733DD9F828}"/>
                </a:ext>
              </a:extLst>
            </p:cNvPr>
            <p:cNvCxnSpPr>
              <a:cxnSpLocks/>
            </p:cNvCxnSpPr>
            <p:nvPr/>
          </p:nvCxnSpPr>
          <p:spPr>
            <a:xfrm flipV="1">
              <a:off x="1305877" y="3141064"/>
              <a:ext cx="0" cy="35994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CF03B34F-2BF4-8B4A-9CCA-E145D9F639F9}"/>
                </a:ext>
              </a:extLst>
            </p:cNvPr>
            <p:cNvSpPr txBox="1"/>
            <p:nvPr/>
          </p:nvSpPr>
          <p:spPr>
            <a:xfrm rot="16200000">
              <a:off x="757845" y="4038885"/>
              <a:ext cx="1091966" cy="276999"/>
            </a:xfrm>
            <a:prstGeom prst="rect">
              <a:avLst/>
            </a:prstGeom>
            <a:noFill/>
          </p:spPr>
          <p:txBody>
            <a:bodyPr wrap="none" rtlCol="0">
              <a:spAutoFit/>
            </a:bodyPr>
            <a:lstStyle/>
            <a:p>
              <a:r>
                <a:rPr lang="en-US" sz="1200" dirty="0"/>
                <a:t>TRIGGER TIME</a:t>
              </a:r>
            </a:p>
          </p:txBody>
        </p:sp>
      </p:grpSp>
    </p:spTree>
    <p:extLst>
      <p:ext uri="{BB962C8B-B14F-4D97-AF65-F5344CB8AC3E}">
        <p14:creationId xmlns:p14="http://schemas.microsoft.com/office/powerpoint/2010/main" val="3783231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1.25E-6 -4.44444E-6 L 0.53971 0.00278 " pathEditMode="relative" rAng="0" ptsTypes="AA">
                                      <p:cBhvr>
                                        <p:cTn id="6" dur="4000" fill="hold"/>
                                        <p:tgtEl>
                                          <p:spTgt spid="46"/>
                                        </p:tgtEl>
                                        <p:attrNameLst>
                                          <p:attrName>ppt_x</p:attrName>
                                          <p:attrName>ppt_y</p:attrName>
                                        </p:attrNameLst>
                                      </p:cBhvr>
                                      <p:rCtr x="26979" y="139"/>
                                    </p:animMotion>
                                  </p:childTnLst>
                                </p:cTn>
                              </p:par>
                              <p:par>
                                <p:cTn id="7" presetID="1" presetClass="entr" presetSubtype="0" fill="hold" grpId="0" nodeType="withEffect">
                                  <p:stCondLst>
                                    <p:cond delay="0"/>
                                  </p:stCondLst>
                                  <p:childTnLst>
                                    <p:set>
                                      <p:cBhvr>
                                        <p:cTn id="8" dur="1" fill="hold">
                                          <p:stCondLst>
                                            <p:cond delay="0"/>
                                          </p:stCondLst>
                                        </p:cTn>
                                        <p:tgtEl>
                                          <p:spTgt spid="40"/>
                                        </p:tgtEl>
                                        <p:attrNameLst>
                                          <p:attrName>style.visibility</p:attrName>
                                        </p:attrNameLst>
                                      </p:cBhvr>
                                      <p:to>
                                        <p:strVal val="visible"/>
                                      </p:to>
                                    </p:set>
                                  </p:childTnLst>
                                </p:cTn>
                              </p:par>
                            </p:childTnLst>
                          </p:cTn>
                        </p:par>
                        <p:par>
                          <p:cTn id="9" fill="hold">
                            <p:stCondLst>
                              <p:cond delay="4000"/>
                            </p:stCondLst>
                            <p:childTnLst>
                              <p:par>
                                <p:cTn id="10" presetID="1" presetClass="entr" presetSubtype="0" fill="hold" nodeType="afterEffect">
                                  <p:stCondLst>
                                    <p:cond delay="0"/>
                                  </p:stCondLst>
                                  <p:childTnLst>
                                    <p:set>
                                      <p:cBhvr>
                                        <p:cTn id="11" dur="1" fill="hold">
                                          <p:stCondLst>
                                            <p:cond delay="0"/>
                                          </p:stCondLst>
                                        </p:cTn>
                                        <p:tgtEl>
                                          <p:spTgt spid="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In pre-trigger capture the instrument is ‘armed’ and it begins to capture data continuously.  When the trigger signal is received, the instrument stops recording.  </a:t>
            </a:r>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100% Pre-Trigger Data Capture</a:t>
            </a:r>
          </a:p>
        </p:txBody>
      </p:sp>
      <p:grpSp>
        <p:nvGrpSpPr>
          <p:cNvPr id="37" name="Group 36">
            <a:extLst>
              <a:ext uri="{FF2B5EF4-FFF2-40B4-BE49-F238E27FC236}">
                <a16:creationId xmlns:a16="http://schemas.microsoft.com/office/drawing/2014/main" id="{64F32D79-AEBA-3049-BF57-5EB62FE1E7EE}"/>
              </a:ext>
            </a:extLst>
          </p:cNvPr>
          <p:cNvGrpSpPr/>
          <p:nvPr/>
        </p:nvGrpSpPr>
        <p:grpSpPr>
          <a:xfrm>
            <a:off x="2721866" y="2924944"/>
            <a:ext cx="6748268" cy="216120"/>
            <a:chOff x="1115616" y="3572920"/>
            <a:chExt cx="6748268" cy="216120"/>
          </a:xfrm>
        </p:grpSpPr>
        <p:sp>
          <p:nvSpPr>
            <p:cNvPr id="4" name="Rectangle 3">
              <a:extLst>
                <a:ext uri="{FF2B5EF4-FFF2-40B4-BE49-F238E27FC236}">
                  <a16:creationId xmlns:a16="http://schemas.microsoft.com/office/drawing/2014/main" id="{9A86C76B-EC9D-B945-9D52-0995FF3812B3}"/>
                </a:ext>
              </a:extLst>
            </p:cNvPr>
            <p:cNvSpPr/>
            <p:nvPr/>
          </p:nvSpPr>
          <p:spPr>
            <a:xfrm>
              <a:off x="1115616"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73B4770-12EC-794F-A3E5-097D2A44FE1D}"/>
                </a:ext>
              </a:extLst>
            </p:cNvPr>
            <p:cNvSpPr/>
            <p:nvPr/>
          </p:nvSpPr>
          <p:spPr>
            <a:xfrm>
              <a:off x="1331640"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1FCEF02-79A3-7D46-BD29-65E32628C7D8}"/>
                </a:ext>
              </a:extLst>
            </p:cNvPr>
            <p:cNvSpPr/>
            <p:nvPr/>
          </p:nvSpPr>
          <p:spPr>
            <a:xfrm>
              <a:off x="1547664"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A928D01-2EED-1D4C-BAB4-44A57AF52A13}"/>
                </a:ext>
              </a:extLst>
            </p:cNvPr>
            <p:cNvSpPr/>
            <p:nvPr/>
          </p:nvSpPr>
          <p:spPr>
            <a:xfrm>
              <a:off x="1763688"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1DC6F5E-B5FC-3641-B6EF-9DF028345704}"/>
                </a:ext>
              </a:extLst>
            </p:cNvPr>
            <p:cNvSpPr/>
            <p:nvPr/>
          </p:nvSpPr>
          <p:spPr>
            <a:xfrm>
              <a:off x="1947744"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B46C7D2-E631-D448-AE97-E7636C3C018F}"/>
                </a:ext>
              </a:extLst>
            </p:cNvPr>
            <p:cNvSpPr/>
            <p:nvPr/>
          </p:nvSpPr>
          <p:spPr>
            <a:xfrm>
              <a:off x="2163768"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9B32F89-3748-7148-BFDA-2F3DF711FBB9}"/>
                </a:ext>
              </a:extLst>
            </p:cNvPr>
            <p:cNvSpPr/>
            <p:nvPr/>
          </p:nvSpPr>
          <p:spPr>
            <a:xfrm>
              <a:off x="2379792"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38FAF23-472E-8A44-8ED8-050919FFEBFF}"/>
                </a:ext>
              </a:extLst>
            </p:cNvPr>
            <p:cNvSpPr/>
            <p:nvPr/>
          </p:nvSpPr>
          <p:spPr>
            <a:xfrm>
              <a:off x="2595816"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4B23CB3-3ED1-8F4D-8DC6-EE9C62492749}"/>
                </a:ext>
              </a:extLst>
            </p:cNvPr>
            <p:cNvSpPr/>
            <p:nvPr/>
          </p:nvSpPr>
          <p:spPr>
            <a:xfrm>
              <a:off x="2808109"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BCFB0CF-FB9B-F64F-BB16-00E213E81C22}"/>
                </a:ext>
              </a:extLst>
            </p:cNvPr>
            <p:cNvSpPr/>
            <p:nvPr/>
          </p:nvSpPr>
          <p:spPr>
            <a:xfrm>
              <a:off x="3024133"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B051CD-EFCA-F240-8A7E-503A4F8CD671}"/>
                </a:ext>
              </a:extLst>
            </p:cNvPr>
            <p:cNvSpPr/>
            <p:nvPr/>
          </p:nvSpPr>
          <p:spPr>
            <a:xfrm>
              <a:off x="3240157"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A50055-4063-3044-B697-1CEBBEFD02C6}"/>
                </a:ext>
              </a:extLst>
            </p:cNvPr>
            <p:cNvSpPr/>
            <p:nvPr/>
          </p:nvSpPr>
          <p:spPr>
            <a:xfrm>
              <a:off x="3456181"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7696992-EFCD-BD4A-B275-F1CB7D496D3E}"/>
                </a:ext>
              </a:extLst>
            </p:cNvPr>
            <p:cNvSpPr/>
            <p:nvPr/>
          </p:nvSpPr>
          <p:spPr>
            <a:xfrm>
              <a:off x="3640237"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C75155E-E4DF-004D-9EA7-B973F5FB6B64}"/>
                </a:ext>
              </a:extLst>
            </p:cNvPr>
            <p:cNvSpPr/>
            <p:nvPr/>
          </p:nvSpPr>
          <p:spPr>
            <a:xfrm>
              <a:off x="3856261"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55E6830-D594-E544-BDB3-60C33BB37872}"/>
                </a:ext>
              </a:extLst>
            </p:cNvPr>
            <p:cNvSpPr/>
            <p:nvPr/>
          </p:nvSpPr>
          <p:spPr>
            <a:xfrm>
              <a:off x="4072285"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607C110-1643-EC4F-901F-CA450F2A2E2F}"/>
                </a:ext>
              </a:extLst>
            </p:cNvPr>
            <p:cNvSpPr/>
            <p:nvPr/>
          </p:nvSpPr>
          <p:spPr>
            <a:xfrm>
              <a:off x="4288309"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E984720-6F13-A541-85E6-EB64C5521F22}"/>
                </a:ext>
              </a:extLst>
            </p:cNvPr>
            <p:cNvSpPr/>
            <p:nvPr/>
          </p:nvSpPr>
          <p:spPr>
            <a:xfrm>
              <a:off x="4475167"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E100BB9-0B43-F244-82CB-08D0A1B3BA09}"/>
                </a:ext>
              </a:extLst>
            </p:cNvPr>
            <p:cNvSpPr/>
            <p:nvPr/>
          </p:nvSpPr>
          <p:spPr>
            <a:xfrm>
              <a:off x="4691191"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F1F3561-6B93-5040-8BD5-BA3D4CAF6E84}"/>
                </a:ext>
              </a:extLst>
            </p:cNvPr>
            <p:cNvSpPr/>
            <p:nvPr/>
          </p:nvSpPr>
          <p:spPr>
            <a:xfrm>
              <a:off x="4907215"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EEB7367-ABF3-4041-9601-DDD994F5DD6A}"/>
                </a:ext>
              </a:extLst>
            </p:cNvPr>
            <p:cNvSpPr/>
            <p:nvPr/>
          </p:nvSpPr>
          <p:spPr>
            <a:xfrm>
              <a:off x="5123239"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B5091B8-D9FD-5B4B-89D3-85A64F9D7EE9}"/>
                </a:ext>
              </a:extLst>
            </p:cNvPr>
            <p:cNvSpPr/>
            <p:nvPr/>
          </p:nvSpPr>
          <p:spPr>
            <a:xfrm>
              <a:off x="5307295"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43699C9-1EDE-C748-A6DA-ED4A0A1EF308}"/>
                </a:ext>
              </a:extLst>
            </p:cNvPr>
            <p:cNvSpPr/>
            <p:nvPr/>
          </p:nvSpPr>
          <p:spPr>
            <a:xfrm>
              <a:off x="5523319"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3C5A146-7832-9C46-AA97-62756FB94621}"/>
                </a:ext>
              </a:extLst>
            </p:cNvPr>
            <p:cNvSpPr/>
            <p:nvPr/>
          </p:nvSpPr>
          <p:spPr>
            <a:xfrm>
              <a:off x="5739343"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CD6CD71-2D35-A046-98E2-2E844E14A42D}"/>
                </a:ext>
              </a:extLst>
            </p:cNvPr>
            <p:cNvSpPr/>
            <p:nvPr/>
          </p:nvSpPr>
          <p:spPr>
            <a:xfrm>
              <a:off x="5955367"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F88F9EE-2285-824B-8B39-EAB2A1C31011}"/>
                </a:ext>
              </a:extLst>
            </p:cNvPr>
            <p:cNvSpPr/>
            <p:nvPr/>
          </p:nvSpPr>
          <p:spPr>
            <a:xfrm>
              <a:off x="6167660"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386E3ED-64C2-EB46-86AF-F82902573299}"/>
                </a:ext>
              </a:extLst>
            </p:cNvPr>
            <p:cNvSpPr/>
            <p:nvPr/>
          </p:nvSpPr>
          <p:spPr>
            <a:xfrm>
              <a:off x="6383684"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E928D9F-7894-7F4E-A0EC-B26875346DF6}"/>
                </a:ext>
              </a:extLst>
            </p:cNvPr>
            <p:cNvSpPr/>
            <p:nvPr/>
          </p:nvSpPr>
          <p:spPr>
            <a:xfrm>
              <a:off x="6599708"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B9EF39C-0ABA-7A46-8F8A-1671BBE9C30A}"/>
                </a:ext>
              </a:extLst>
            </p:cNvPr>
            <p:cNvSpPr/>
            <p:nvPr/>
          </p:nvSpPr>
          <p:spPr>
            <a:xfrm>
              <a:off x="6815732"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7E8FE67-2594-4443-AFDE-B72C2D040654}"/>
                </a:ext>
              </a:extLst>
            </p:cNvPr>
            <p:cNvSpPr/>
            <p:nvPr/>
          </p:nvSpPr>
          <p:spPr>
            <a:xfrm>
              <a:off x="6999788"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BAE9D0E-30DD-9F41-9B72-BCCD61A6284D}"/>
                </a:ext>
              </a:extLst>
            </p:cNvPr>
            <p:cNvSpPr/>
            <p:nvPr/>
          </p:nvSpPr>
          <p:spPr>
            <a:xfrm>
              <a:off x="7215812"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BD55F422-D073-1B4F-A090-2AAFB2AB3418}"/>
                </a:ext>
              </a:extLst>
            </p:cNvPr>
            <p:cNvSpPr/>
            <p:nvPr/>
          </p:nvSpPr>
          <p:spPr>
            <a:xfrm>
              <a:off x="7431836"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B0F8FB4-EA3E-4546-8589-F85E6FC3B96F}"/>
                </a:ext>
              </a:extLst>
            </p:cNvPr>
            <p:cNvSpPr/>
            <p:nvPr/>
          </p:nvSpPr>
          <p:spPr>
            <a:xfrm>
              <a:off x="7647860"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6" name="Group 45">
            <a:extLst>
              <a:ext uri="{FF2B5EF4-FFF2-40B4-BE49-F238E27FC236}">
                <a16:creationId xmlns:a16="http://schemas.microsoft.com/office/drawing/2014/main" id="{5097FBC9-85E6-BB40-AD58-2821E89F9001}"/>
              </a:ext>
            </a:extLst>
          </p:cNvPr>
          <p:cNvGrpSpPr/>
          <p:nvPr/>
        </p:nvGrpSpPr>
        <p:grpSpPr>
          <a:xfrm>
            <a:off x="2691379" y="3141065"/>
            <a:ext cx="276999" cy="1977695"/>
            <a:chOff x="1167378" y="3141064"/>
            <a:chExt cx="276999" cy="1977695"/>
          </a:xfrm>
        </p:grpSpPr>
        <p:cxnSp>
          <p:nvCxnSpPr>
            <p:cNvPr id="43" name="Straight Arrow Connector 42">
              <a:extLst>
                <a:ext uri="{FF2B5EF4-FFF2-40B4-BE49-F238E27FC236}">
                  <a16:creationId xmlns:a16="http://schemas.microsoft.com/office/drawing/2014/main" id="{D70A0DED-F578-5542-8A80-341D98AA3A19}"/>
                </a:ext>
              </a:extLst>
            </p:cNvPr>
            <p:cNvCxnSpPr>
              <a:cxnSpLocks/>
              <a:endCxn id="4" idx="2"/>
            </p:cNvCxnSpPr>
            <p:nvPr/>
          </p:nvCxnSpPr>
          <p:spPr>
            <a:xfrm flipV="1">
              <a:off x="1305878" y="3141064"/>
              <a:ext cx="0" cy="35994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FA6A737F-04C9-4E45-B9A1-69581F555E5F}"/>
                </a:ext>
              </a:extLst>
            </p:cNvPr>
            <p:cNvSpPr txBox="1"/>
            <p:nvPr/>
          </p:nvSpPr>
          <p:spPr>
            <a:xfrm rot="16200000">
              <a:off x="497002" y="4171384"/>
              <a:ext cx="1617751" cy="276999"/>
            </a:xfrm>
            <a:prstGeom prst="rect">
              <a:avLst/>
            </a:prstGeom>
            <a:noFill/>
          </p:spPr>
          <p:txBody>
            <a:bodyPr wrap="none" rtlCol="0">
              <a:spAutoFit/>
            </a:bodyPr>
            <a:lstStyle/>
            <a:p>
              <a:r>
                <a:rPr lang="en-US" sz="1200" dirty="0"/>
                <a:t>Memory write pointer</a:t>
              </a:r>
            </a:p>
          </p:txBody>
        </p:sp>
      </p:grpSp>
      <p:sp>
        <p:nvSpPr>
          <p:cNvPr id="47" name="TextBox 46">
            <a:extLst>
              <a:ext uri="{FF2B5EF4-FFF2-40B4-BE49-F238E27FC236}">
                <a16:creationId xmlns:a16="http://schemas.microsoft.com/office/drawing/2014/main" id="{864A8A3A-ECC9-DC4E-B887-8CB32A6A071D}"/>
              </a:ext>
            </a:extLst>
          </p:cNvPr>
          <p:cNvSpPr txBox="1"/>
          <p:nvPr/>
        </p:nvSpPr>
        <p:spPr>
          <a:xfrm>
            <a:off x="8313971" y="5255394"/>
            <a:ext cx="1154483" cy="369332"/>
          </a:xfrm>
          <a:prstGeom prst="rect">
            <a:avLst/>
          </a:prstGeom>
          <a:noFill/>
        </p:spPr>
        <p:txBody>
          <a:bodyPr wrap="none" rtlCol="0">
            <a:spAutoFit/>
          </a:bodyPr>
          <a:lstStyle/>
          <a:p>
            <a:r>
              <a:rPr lang="en-US" b="1" dirty="0">
                <a:solidFill>
                  <a:srgbClr val="FF0000"/>
                </a:solidFill>
              </a:rPr>
              <a:t>TRIGGER !</a:t>
            </a:r>
          </a:p>
        </p:txBody>
      </p:sp>
      <p:sp>
        <p:nvSpPr>
          <p:cNvPr id="48" name="TextBox 47">
            <a:extLst>
              <a:ext uri="{FF2B5EF4-FFF2-40B4-BE49-F238E27FC236}">
                <a16:creationId xmlns:a16="http://schemas.microsoft.com/office/drawing/2014/main" id="{A2BE7C7B-0288-4A4C-A0BF-680E5CD4E077}"/>
              </a:ext>
            </a:extLst>
          </p:cNvPr>
          <p:cNvSpPr txBox="1"/>
          <p:nvPr/>
        </p:nvSpPr>
        <p:spPr>
          <a:xfrm>
            <a:off x="2240264" y="5266900"/>
            <a:ext cx="655949" cy="369332"/>
          </a:xfrm>
          <a:prstGeom prst="rect">
            <a:avLst/>
          </a:prstGeom>
          <a:noFill/>
        </p:spPr>
        <p:txBody>
          <a:bodyPr wrap="none" rtlCol="0">
            <a:spAutoFit/>
          </a:bodyPr>
          <a:lstStyle/>
          <a:p>
            <a:r>
              <a:rPr lang="en-US" b="1" dirty="0">
                <a:solidFill>
                  <a:srgbClr val="00B050"/>
                </a:solidFill>
              </a:rPr>
              <a:t>ARM</a:t>
            </a:r>
          </a:p>
        </p:txBody>
      </p:sp>
      <p:grpSp>
        <p:nvGrpSpPr>
          <p:cNvPr id="49" name="Group 48">
            <a:extLst>
              <a:ext uri="{FF2B5EF4-FFF2-40B4-BE49-F238E27FC236}">
                <a16:creationId xmlns:a16="http://schemas.microsoft.com/office/drawing/2014/main" id="{40FB2010-38F3-664A-B3FA-EA15DC5AE52D}"/>
              </a:ext>
            </a:extLst>
          </p:cNvPr>
          <p:cNvGrpSpPr/>
          <p:nvPr/>
        </p:nvGrpSpPr>
        <p:grpSpPr>
          <a:xfrm>
            <a:off x="9223623" y="3157367"/>
            <a:ext cx="276999" cy="1582304"/>
            <a:chOff x="1165328" y="3141064"/>
            <a:chExt cx="276999" cy="1582304"/>
          </a:xfrm>
        </p:grpSpPr>
        <p:cxnSp>
          <p:nvCxnSpPr>
            <p:cNvPr id="50" name="Straight Arrow Connector 49">
              <a:extLst>
                <a:ext uri="{FF2B5EF4-FFF2-40B4-BE49-F238E27FC236}">
                  <a16:creationId xmlns:a16="http://schemas.microsoft.com/office/drawing/2014/main" id="{3427F16B-754A-3440-80D3-3DDF7D6720B9}"/>
                </a:ext>
              </a:extLst>
            </p:cNvPr>
            <p:cNvCxnSpPr>
              <a:cxnSpLocks/>
            </p:cNvCxnSpPr>
            <p:nvPr/>
          </p:nvCxnSpPr>
          <p:spPr>
            <a:xfrm flipV="1">
              <a:off x="1305877" y="3141064"/>
              <a:ext cx="0" cy="35994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7B790AFD-9C6D-4B4A-ACE8-8B5E3C255FAA}"/>
                </a:ext>
              </a:extLst>
            </p:cNvPr>
            <p:cNvSpPr txBox="1"/>
            <p:nvPr/>
          </p:nvSpPr>
          <p:spPr>
            <a:xfrm rot="16200000">
              <a:off x="757845" y="4038885"/>
              <a:ext cx="1091966" cy="276999"/>
            </a:xfrm>
            <a:prstGeom prst="rect">
              <a:avLst/>
            </a:prstGeom>
            <a:noFill/>
          </p:spPr>
          <p:txBody>
            <a:bodyPr wrap="none" rtlCol="0">
              <a:spAutoFit/>
            </a:bodyPr>
            <a:lstStyle/>
            <a:p>
              <a:r>
                <a:rPr lang="en-US" sz="1200" dirty="0"/>
                <a:t>TRIGGER TIME</a:t>
              </a:r>
            </a:p>
          </p:txBody>
        </p:sp>
      </p:grpSp>
      <p:sp>
        <p:nvSpPr>
          <p:cNvPr id="52" name="Content Placeholder 1">
            <a:extLst>
              <a:ext uri="{FF2B5EF4-FFF2-40B4-BE49-F238E27FC236}">
                <a16:creationId xmlns:a16="http://schemas.microsoft.com/office/drawing/2014/main" id="{55237B49-87D8-EC43-854A-AFE2D8C4A84F}"/>
              </a:ext>
            </a:extLst>
          </p:cNvPr>
          <p:cNvSpPr txBox="1">
            <a:spLocks/>
          </p:cNvSpPr>
          <p:nvPr/>
        </p:nvSpPr>
        <p:spPr>
          <a:xfrm>
            <a:off x="407368" y="5532036"/>
            <a:ext cx="8532000" cy="1441720"/>
          </a:xfrm>
          <a:prstGeom prst="rect">
            <a:avLst/>
          </a:prstGeom>
          <a:noFill/>
          <a:ln>
            <a:noFill/>
          </a:ln>
        </p:spPr>
        <p:txBody>
          <a:bodyPr/>
          <a:lstStyle>
            <a:lvl1pPr marL="171450" indent="-171450" algn="l" defTabSz="685800" rtl="0" eaLnBrk="1" latinLnBrk="0" hangingPunct="1">
              <a:lnSpc>
                <a:spcPct val="100000"/>
              </a:lnSpc>
              <a:spcBef>
                <a:spcPts val="75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dirty="0"/>
              <a:t>At the end, the instrument memory contains measurements that occurred before the trigger signal arrived</a:t>
            </a:r>
          </a:p>
        </p:txBody>
      </p:sp>
    </p:spTree>
    <p:extLst>
      <p:ext uri="{BB962C8B-B14F-4D97-AF65-F5344CB8AC3E}">
        <p14:creationId xmlns:p14="http://schemas.microsoft.com/office/powerpoint/2010/main" val="3795408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repeatCount="indefinite" accel="50000" decel="50000" fill="hold" nodeType="clickEffect">
                                  <p:stCondLst>
                                    <p:cond delay="0"/>
                                  </p:stCondLst>
                                  <p:endCondLst>
                                    <p:cond evt="onNext" delay="0">
                                      <p:tgtEl>
                                        <p:sldTgt/>
                                      </p:tgtEl>
                                    </p:cond>
                                  </p:endCondLst>
                                  <p:childTnLst>
                                    <p:animMotion origin="layout" path="M -1.25E-6 -3.33333E-6 L 0.53607 0.00533 " pathEditMode="relative" rAng="0" ptsTypes="AA">
                                      <p:cBhvr>
                                        <p:cTn id="6" dur="2000" fill="hold"/>
                                        <p:tgtEl>
                                          <p:spTgt spid="46"/>
                                        </p:tgtEl>
                                        <p:attrNameLst>
                                          <p:attrName>ppt_x</p:attrName>
                                          <p:attrName>ppt_y</p:attrName>
                                        </p:attrNameLst>
                                      </p:cBhvr>
                                      <p:rCtr x="26797" y="255"/>
                                    </p:animMotion>
                                  </p:childTnLst>
                                </p:cTn>
                              </p:par>
                              <p:par>
                                <p:cTn id="7" presetID="1" presetClass="entr" presetSubtype="0" fill="hold" grpId="0" nodeType="withEffect">
                                  <p:stCondLst>
                                    <p:cond delay="0"/>
                                  </p:stCondLst>
                                  <p:childTnLst>
                                    <p:set>
                                      <p:cBhvr>
                                        <p:cTn id="8" dur="1" fill="hold">
                                          <p:stCondLst>
                                            <p:cond delay="0"/>
                                          </p:stCondLst>
                                        </p:cTn>
                                        <p:tgtEl>
                                          <p:spTgt spid="4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7"/>
                                        </p:tgtEl>
                                        <p:attrNameLst>
                                          <p:attrName>style.visibility</p:attrName>
                                        </p:attrNameLst>
                                      </p:cBhvr>
                                      <p:to>
                                        <p:strVal val="visible"/>
                                      </p:to>
                                    </p:set>
                                  </p:childTnLst>
                                </p:cTn>
                              </p:par>
                            </p:childTnLst>
                          </p:cTn>
                        </p:par>
                        <p:par>
                          <p:cTn id="13" fill="hold">
                            <p:stCondLst>
                              <p:cond delay="0"/>
                            </p:stCondLst>
                            <p:childTnLst>
                              <p:par>
                                <p:cTn id="14" presetID="1" presetClass="entr" presetSubtype="0" fill="hold" nodeType="afterEffect">
                                  <p:stCondLst>
                                    <p:cond delay="0"/>
                                  </p:stCondLst>
                                  <p:childTnLst>
                                    <p:set>
                                      <p:cBhvr>
                                        <p:cTn id="15" dur="1" fill="hold">
                                          <p:stCondLst>
                                            <p:cond delay="0"/>
                                          </p:stCondLst>
                                        </p:cTn>
                                        <p:tgtEl>
                                          <p:spTgt spid="49"/>
                                        </p:tgtEl>
                                        <p:attrNameLst>
                                          <p:attrName>style.visibility</p:attrName>
                                        </p:attrNameLst>
                                      </p:cBhvr>
                                      <p:to>
                                        <p:strVal val="visible"/>
                                      </p:to>
                                    </p:set>
                                  </p:childTnLst>
                                </p:cTn>
                              </p:par>
                            </p:childTnLst>
                          </p:cTn>
                        </p:par>
                        <p:par>
                          <p:cTn id="16" fill="hold">
                            <p:stCondLst>
                              <p:cond delay="0"/>
                            </p:stCondLst>
                            <p:childTnLst>
                              <p:par>
                                <p:cTn id="17" presetID="9" presetClass="exit" presetSubtype="0" fill="hold" nodeType="afterEffect">
                                  <p:stCondLst>
                                    <p:cond delay="0"/>
                                  </p:stCondLst>
                                  <p:childTnLst>
                                    <p:animEffect transition="out" filter="dissolve">
                                      <p:cBhvr>
                                        <p:cTn id="18" dur="500"/>
                                        <p:tgtEl>
                                          <p:spTgt spid="46"/>
                                        </p:tgtEl>
                                      </p:cBhvr>
                                    </p:animEffect>
                                    <p:set>
                                      <p:cBhvr>
                                        <p:cTn id="19" dur="1" fill="hold">
                                          <p:stCondLst>
                                            <p:cond delay="499"/>
                                          </p:stCondLst>
                                        </p:cTn>
                                        <p:tgtEl>
                                          <p:spTgt spid="4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p:bldP spid="48"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If we allow the instrument to continue recording for a short time after triggering, then when triggered instrument memory contains some measurements that were recorded before the trigger signal arrived, and some that were recorded after</a:t>
            </a:r>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Pre- and Post-Trigger Data Capture</a:t>
            </a:r>
          </a:p>
        </p:txBody>
      </p:sp>
      <p:grpSp>
        <p:nvGrpSpPr>
          <p:cNvPr id="37" name="Group 36">
            <a:extLst>
              <a:ext uri="{FF2B5EF4-FFF2-40B4-BE49-F238E27FC236}">
                <a16:creationId xmlns:a16="http://schemas.microsoft.com/office/drawing/2014/main" id="{64F32D79-AEBA-3049-BF57-5EB62FE1E7EE}"/>
              </a:ext>
            </a:extLst>
          </p:cNvPr>
          <p:cNvGrpSpPr/>
          <p:nvPr/>
        </p:nvGrpSpPr>
        <p:grpSpPr>
          <a:xfrm>
            <a:off x="2721866" y="2924944"/>
            <a:ext cx="6748268" cy="216120"/>
            <a:chOff x="1115616" y="3572920"/>
            <a:chExt cx="6748268" cy="216120"/>
          </a:xfrm>
        </p:grpSpPr>
        <p:sp>
          <p:nvSpPr>
            <p:cNvPr id="4" name="Rectangle 3">
              <a:extLst>
                <a:ext uri="{FF2B5EF4-FFF2-40B4-BE49-F238E27FC236}">
                  <a16:creationId xmlns:a16="http://schemas.microsoft.com/office/drawing/2014/main" id="{9A86C76B-EC9D-B945-9D52-0995FF3812B3}"/>
                </a:ext>
              </a:extLst>
            </p:cNvPr>
            <p:cNvSpPr/>
            <p:nvPr/>
          </p:nvSpPr>
          <p:spPr>
            <a:xfrm>
              <a:off x="1115616"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73B4770-12EC-794F-A3E5-097D2A44FE1D}"/>
                </a:ext>
              </a:extLst>
            </p:cNvPr>
            <p:cNvSpPr/>
            <p:nvPr/>
          </p:nvSpPr>
          <p:spPr>
            <a:xfrm>
              <a:off x="1331640"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1FCEF02-79A3-7D46-BD29-65E32628C7D8}"/>
                </a:ext>
              </a:extLst>
            </p:cNvPr>
            <p:cNvSpPr/>
            <p:nvPr/>
          </p:nvSpPr>
          <p:spPr>
            <a:xfrm>
              <a:off x="1547664"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A928D01-2EED-1D4C-BAB4-44A57AF52A13}"/>
                </a:ext>
              </a:extLst>
            </p:cNvPr>
            <p:cNvSpPr/>
            <p:nvPr/>
          </p:nvSpPr>
          <p:spPr>
            <a:xfrm>
              <a:off x="1763688"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1DC6F5E-B5FC-3641-B6EF-9DF028345704}"/>
                </a:ext>
              </a:extLst>
            </p:cNvPr>
            <p:cNvSpPr/>
            <p:nvPr/>
          </p:nvSpPr>
          <p:spPr>
            <a:xfrm>
              <a:off x="1947744"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B46C7D2-E631-D448-AE97-E7636C3C018F}"/>
                </a:ext>
              </a:extLst>
            </p:cNvPr>
            <p:cNvSpPr/>
            <p:nvPr/>
          </p:nvSpPr>
          <p:spPr>
            <a:xfrm>
              <a:off x="2163768"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9B32F89-3748-7148-BFDA-2F3DF711FBB9}"/>
                </a:ext>
              </a:extLst>
            </p:cNvPr>
            <p:cNvSpPr/>
            <p:nvPr/>
          </p:nvSpPr>
          <p:spPr>
            <a:xfrm>
              <a:off x="2379792"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38FAF23-472E-8A44-8ED8-050919FFEBFF}"/>
                </a:ext>
              </a:extLst>
            </p:cNvPr>
            <p:cNvSpPr/>
            <p:nvPr/>
          </p:nvSpPr>
          <p:spPr>
            <a:xfrm>
              <a:off x="2595816"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4B23CB3-3ED1-8F4D-8DC6-EE9C62492749}"/>
                </a:ext>
              </a:extLst>
            </p:cNvPr>
            <p:cNvSpPr/>
            <p:nvPr/>
          </p:nvSpPr>
          <p:spPr>
            <a:xfrm>
              <a:off x="2808109"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BCFB0CF-FB9B-F64F-BB16-00E213E81C22}"/>
                </a:ext>
              </a:extLst>
            </p:cNvPr>
            <p:cNvSpPr/>
            <p:nvPr/>
          </p:nvSpPr>
          <p:spPr>
            <a:xfrm>
              <a:off x="3024133"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B051CD-EFCA-F240-8A7E-503A4F8CD671}"/>
                </a:ext>
              </a:extLst>
            </p:cNvPr>
            <p:cNvSpPr/>
            <p:nvPr/>
          </p:nvSpPr>
          <p:spPr>
            <a:xfrm>
              <a:off x="3240157"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A50055-4063-3044-B697-1CEBBEFD02C6}"/>
                </a:ext>
              </a:extLst>
            </p:cNvPr>
            <p:cNvSpPr/>
            <p:nvPr/>
          </p:nvSpPr>
          <p:spPr>
            <a:xfrm>
              <a:off x="3456181"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7696992-EFCD-BD4A-B275-F1CB7D496D3E}"/>
                </a:ext>
              </a:extLst>
            </p:cNvPr>
            <p:cNvSpPr/>
            <p:nvPr/>
          </p:nvSpPr>
          <p:spPr>
            <a:xfrm>
              <a:off x="3640237"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C75155E-E4DF-004D-9EA7-B973F5FB6B64}"/>
                </a:ext>
              </a:extLst>
            </p:cNvPr>
            <p:cNvSpPr/>
            <p:nvPr/>
          </p:nvSpPr>
          <p:spPr>
            <a:xfrm>
              <a:off x="3856261"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55E6830-D594-E544-BDB3-60C33BB37872}"/>
                </a:ext>
              </a:extLst>
            </p:cNvPr>
            <p:cNvSpPr/>
            <p:nvPr/>
          </p:nvSpPr>
          <p:spPr>
            <a:xfrm>
              <a:off x="4072285"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607C110-1643-EC4F-901F-CA450F2A2E2F}"/>
                </a:ext>
              </a:extLst>
            </p:cNvPr>
            <p:cNvSpPr/>
            <p:nvPr/>
          </p:nvSpPr>
          <p:spPr>
            <a:xfrm>
              <a:off x="4288309"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E984720-6F13-A541-85E6-EB64C5521F22}"/>
                </a:ext>
              </a:extLst>
            </p:cNvPr>
            <p:cNvSpPr/>
            <p:nvPr/>
          </p:nvSpPr>
          <p:spPr>
            <a:xfrm>
              <a:off x="4475167"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E100BB9-0B43-F244-82CB-08D0A1B3BA09}"/>
                </a:ext>
              </a:extLst>
            </p:cNvPr>
            <p:cNvSpPr/>
            <p:nvPr/>
          </p:nvSpPr>
          <p:spPr>
            <a:xfrm>
              <a:off x="4691191"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F1F3561-6B93-5040-8BD5-BA3D4CAF6E84}"/>
                </a:ext>
              </a:extLst>
            </p:cNvPr>
            <p:cNvSpPr/>
            <p:nvPr/>
          </p:nvSpPr>
          <p:spPr>
            <a:xfrm>
              <a:off x="4907215"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EEB7367-ABF3-4041-9601-DDD994F5DD6A}"/>
                </a:ext>
              </a:extLst>
            </p:cNvPr>
            <p:cNvSpPr/>
            <p:nvPr/>
          </p:nvSpPr>
          <p:spPr>
            <a:xfrm>
              <a:off x="5123239"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B5091B8-D9FD-5B4B-89D3-85A64F9D7EE9}"/>
                </a:ext>
              </a:extLst>
            </p:cNvPr>
            <p:cNvSpPr/>
            <p:nvPr/>
          </p:nvSpPr>
          <p:spPr>
            <a:xfrm>
              <a:off x="5307295"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43699C9-1EDE-C748-A6DA-ED4A0A1EF308}"/>
                </a:ext>
              </a:extLst>
            </p:cNvPr>
            <p:cNvSpPr/>
            <p:nvPr/>
          </p:nvSpPr>
          <p:spPr>
            <a:xfrm>
              <a:off x="5523319"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3C5A146-7832-9C46-AA97-62756FB94621}"/>
                </a:ext>
              </a:extLst>
            </p:cNvPr>
            <p:cNvSpPr/>
            <p:nvPr/>
          </p:nvSpPr>
          <p:spPr>
            <a:xfrm>
              <a:off x="5739343"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CD6CD71-2D35-A046-98E2-2E844E14A42D}"/>
                </a:ext>
              </a:extLst>
            </p:cNvPr>
            <p:cNvSpPr/>
            <p:nvPr/>
          </p:nvSpPr>
          <p:spPr>
            <a:xfrm>
              <a:off x="5955367"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F88F9EE-2285-824B-8B39-EAB2A1C31011}"/>
                </a:ext>
              </a:extLst>
            </p:cNvPr>
            <p:cNvSpPr/>
            <p:nvPr/>
          </p:nvSpPr>
          <p:spPr>
            <a:xfrm>
              <a:off x="6167660"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386E3ED-64C2-EB46-86AF-F82902573299}"/>
                </a:ext>
              </a:extLst>
            </p:cNvPr>
            <p:cNvSpPr/>
            <p:nvPr/>
          </p:nvSpPr>
          <p:spPr>
            <a:xfrm>
              <a:off x="6383684"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E928D9F-7894-7F4E-A0EC-B26875346DF6}"/>
                </a:ext>
              </a:extLst>
            </p:cNvPr>
            <p:cNvSpPr/>
            <p:nvPr/>
          </p:nvSpPr>
          <p:spPr>
            <a:xfrm>
              <a:off x="6599708"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B9EF39C-0ABA-7A46-8F8A-1671BBE9C30A}"/>
                </a:ext>
              </a:extLst>
            </p:cNvPr>
            <p:cNvSpPr/>
            <p:nvPr/>
          </p:nvSpPr>
          <p:spPr>
            <a:xfrm>
              <a:off x="6815732"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7E8FE67-2594-4443-AFDE-B72C2D040654}"/>
                </a:ext>
              </a:extLst>
            </p:cNvPr>
            <p:cNvSpPr/>
            <p:nvPr/>
          </p:nvSpPr>
          <p:spPr>
            <a:xfrm>
              <a:off x="6999788"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BAE9D0E-30DD-9F41-9B72-BCCD61A6284D}"/>
                </a:ext>
              </a:extLst>
            </p:cNvPr>
            <p:cNvSpPr/>
            <p:nvPr/>
          </p:nvSpPr>
          <p:spPr>
            <a:xfrm>
              <a:off x="7215812" y="3573016"/>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BD55F422-D073-1B4F-A090-2AAFB2AB3418}"/>
                </a:ext>
              </a:extLst>
            </p:cNvPr>
            <p:cNvSpPr/>
            <p:nvPr/>
          </p:nvSpPr>
          <p:spPr>
            <a:xfrm>
              <a:off x="7431836"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B0F8FB4-EA3E-4546-8589-F85E6FC3B96F}"/>
                </a:ext>
              </a:extLst>
            </p:cNvPr>
            <p:cNvSpPr/>
            <p:nvPr/>
          </p:nvSpPr>
          <p:spPr>
            <a:xfrm>
              <a:off x="7647860" y="3572920"/>
              <a:ext cx="216024" cy="216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6" name="Group 45">
            <a:extLst>
              <a:ext uri="{FF2B5EF4-FFF2-40B4-BE49-F238E27FC236}">
                <a16:creationId xmlns:a16="http://schemas.microsoft.com/office/drawing/2014/main" id="{5097FBC9-85E6-BB40-AD58-2821E89F9001}"/>
              </a:ext>
            </a:extLst>
          </p:cNvPr>
          <p:cNvGrpSpPr/>
          <p:nvPr/>
        </p:nvGrpSpPr>
        <p:grpSpPr>
          <a:xfrm>
            <a:off x="2691379" y="3141065"/>
            <a:ext cx="276999" cy="1977695"/>
            <a:chOff x="1167378" y="3141064"/>
            <a:chExt cx="276999" cy="1977695"/>
          </a:xfrm>
        </p:grpSpPr>
        <p:cxnSp>
          <p:nvCxnSpPr>
            <p:cNvPr id="43" name="Straight Arrow Connector 42">
              <a:extLst>
                <a:ext uri="{FF2B5EF4-FFF2-40B4-BE49-F238E27FC236}">
                  <a16:creationId xmlns:a16="http://schemas.microsoft.com/office/drawing/2014/main" id="{D70A0DED-F578-5542-8A80-341D98AA3A19}"/>
                </a:ext>
              </a:extLst>
            </p:cNvPr>
            <p:cNvCxnSpPr>
              <a:cxnSpLocks/>
              <a:endCxn id="4" idx="2"/>
            </p:cNvCxnSpPr>
            <p:nvPr/>
          </p:nvCxnSpPr>
          <p:spPr>
            <a:xfrm flipV="1">
              <a:off x="1305878" y="3141064"/>
              <a:ext cx="0" cy="35994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FA6A737F-04C9-4E45-B9A1-69581F555E5F}"/>
                </a:ext>
              </a:extLst>
            </p:cNvPr>
            <p:cNvSpPr txBox="1"/>
            <p:nvPr/>
          </p:nvSpPr>
          <p:spPr>
            <a:xfrm rot="16200000">
              <a:off x="497002" y="4171384"/>
              <a:ext cx="1617751" cy="276999"/>
            </a:xfrm>
            <a:prstGeom prst="rect">
              <a:avLst/>
            </a:prstGeom>
            <a:noFill/>
          </p:spPr>
          <p:txBody>
            <a:bodyPr wrap="none" rtlCol="0">
              <a:spAutoFit/>
            </a:bodyPr>
            <a:lstStyle/>
            <a:p>
              <a:r>
                <a:rPr lang="en-US" sz="1200" dirty="0"/>
                <a:t>Memory write pointer</a:t>
              </a:r>
            </a:p>
          </p:txBody>
        </p:sp>
      </p:grpSp>
      <p:sp>
        <p:nvSpPr>
          <p:cNvPr id="47" name="TextBox 46">
            <a:extLst>
              <a:ext uri="{FF2B5EF4-FFF2-40B4-BE49-F238E27FC236}">
                <a16:creationId xmlns:a16="http://schemas.microsoft.com/office/drawing/2014/main" id="{864A8A3A-ECC9-DC4E-B887-8CB32A6A071D}"/>
              </a:ext>
            </a:extLst>
          </p:cNvPr>
          <p:cNvSpPr txBox="1"/>
          <p:nvPr/>
        </p:nvSpPr>
        <p:spPr>
          <a:xfrm>
            <a:off x="5376979" y="5266900"/>
            <a:ext cx="1154483" cy="369332"/>
          </a:xfrm>
          <a:prstGeom prst="rect">
            <a:avLst/>
          </a:prstGeom>
          <a:noFill/>
        </p:spPr>
        <p:txBody>
          <a:bodyPr wrap="none" rtlCol="0">
            <a:spAutoFit/>
          </a:bodyPr>
          <a:lstStyle/>
          <a:p>
            <a:r>
              <a:rPr lang="en-US" b="1" dirty="0">
                <a:solidFill>
                  <a:srgbClr val="FF0000"/>
                </a:solidFill>
              </a:rPr>
              <a:t>TRIGGER !</a:t>
            </a:r>
          </a:p>
        </p:txBody>
      </p:sp>
      <p:sp>
        <p:nvSpPr>
          <p:cNvPr id="48" name="TextBox 47">
            <a:extLst>
              <a:ext uri="{FF2B5EF4-FFF2-40B4-BE49-F238E27FC236}">
                <a16:creationId xmlns:a16="http://schemas.microsoft.com/office/drawing/2014/main" id="{A2BE7C7B-0288-4A4C-A0BF-680E5CD4E077}"/>
              </a:ext>
            </a:extLst>
          </p:cNvPr>
          <p:cNvSpPr txBox="1"/>
          <p:nvPr/>
        </p:nvSpPr>
        <p:spPr>
          <a:xfrm>
            <a:off x="2240264" y="5266900"/>
            <a:ext cx="655949" cy="369332"/>
          </a:xfrm>
          <a:prstGeom prst="rect">
            <a:avLst/>
          </a:prstGeom>
          <a:noFill/>
        </p:spPr>
        <p:txBody>
          <a:bodyPr wrap="none" rtlCol="0">
            <a:spAutoFit/>
          </a:bodyPr>
          <a:lstStyle/>
          <a:p>
            <a:r>
              <a:rPr lang="en-US" b="1" dirty="0">
                <a:solidFill>
                  <a:srgbClr val="00B050"/>
                </a:solidFill>
              </a:rPr>
              <a:t>ARM</a:t>
            </a:r>
          </a:p>
        </p:txBody>
      </p:sp>
      <p:grpSp>
        <p:nvGrpSpPr>
          <p:cNvPr id="49" name="Group 48">
            <a:extLst>
              <a:ext uri="{FF2B5EF4-FFF2-40B4-BE49-F238E27FC236}">
                <a16:creationId xmlns:a16="http://schemas.microsoft.com/office/drawing/2014/main" id="{40FB2010-38F3-664A-B3FA-EA15DC5AE52D}"/>
              </a:ext>
            </a:extLst>
          </p:cNvPr>
          <p:cNvGrpSpPr/>
          <p:nvPr/>
        </p:nvGrpSpPr>
        <p:grpSpPr>
          <a:xfrm>
            <a:off x="5855602" y="3140968"/>
            <a:ext cx="276999" cy="1582304"/>
            <a:chOff x="1165328" y="3141064"/>
            <a:chExt cx="276999" cy="1582304"/>
          </a:xfrm>
        </p:grpSpPr>
        <p:cxnSp>
          <p:nvCxnSpPr>
            <p:cNvPr id="50" name="Straight Arrow Connector 49">
              <a:extLst>
                <a:ext uri="{FF2B5EF4-FFF2-40B4-BE49-F238E27FC236}">
                  <a16:creationId xmlns:a16="http://schemas.microsoft.com/office/drawing/2014/main" id="{3427F16B-754A-3440-80D3-3DDF7D6720B9}"/>
                </a:ext>
              </a:extLst>
            </p:cNvPr>
            <p:cNvCxnSpPr>
              <a:cxnSpLocks/>
            </p:cNvCxnSpPr>
            <p:nvPr/>
          </p:nvCxnSpPr>
          <p:spPr>
            <a:xfrm flipV="1">
              <a:off x="1305877" y="3141064"/>
              <a:ext cx="0" cy="35994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7B790AFD-9C6D-4B4A-ACE8-8B5E3C255FAA}"/>
                </a:ext>
              </a:extLst>
            </p:cNvPr>
            <p:cNvSpPr txBox="1"/>
            <p:nvPr/>
          </p:nvSpPr>
          <p:spPr>
            <a:xfrm rot="16200000">
              <a:off x="757845" y="4038885"/>
              <a:ext cx="1091966" cy="276999"/>
            </a:xfrm>
            <a:prstGeom prst="rect">
              <a:avLst/>
            </a:prstGeom>
            <a:noFill/>
          </p:spPr>
          <p:txBody>
            <a:bodyPr wrap="none" rtlCol="0">
              <a:spAutoFit/>
            </a:bodyPr>
            <a:lstStyle/>
            <a:p>
              <a:r>
                <a:rPr lang="en-US" sz="1200" dirty="0"/>
                <a:t>TRIGGER TIME</a:t>
              </a:r>
            </a:p>
          </p:txBody>
        </p:sp>
      </p:grpSp>
    </p:spTree>
    <p:extLst>
      <p:ext uri="{BB962C8B-B14F-4D97-AF65-F5344CB8AC3E}">
        <p14:creationId xmlns:p14="http://schemas.microsoft.com/office/powerpoint/2010/main" val="3660773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repeatCount="indefinite" accel="50000" decel="50000" fill="hold" nodeType="clickEffect">
                                  <p:stCondLst>
                                    <p:cond delay="0"/>
                                  </p:stCondLst>
                                  <p:endCondLst>
                                    <p:cond evt="onNext" delay="0">
                                      <p:tgtEl>
                                        <p:sldTgt/>
                                      </p:tgtEl>
                                    </p:cond>
                                  </p:endCondLst>
                                  <p:childTnLst>
                                    <p:animMotion origin="layout" path="M -1.25E-6 -3.33333E-6 L 0.53971 0.00301 " pathEditMode="relative" rAng="0" ptsTypes="AA">
                                      <p:cBhvr>
                                        <p:cTn id="6" dur="2000" fill="hold"/>
                                        <p:tgtEl>
                                          <p:spTgt spid="46"/>
                                        </p:tgtEl>
                                        <p:attrNameLst>
                                          <p:attrName>ppt_x</p:attrName>
                                          <p:attrName>ppt_y</p:attrName>
                                        </p:attrNameLst>
                                      </p:cBhvr>
                                      <p:rCtr x="26979" y="139"/>
                                    </p:animMotion>
                                  </p:childTnLst>
                                </p:cTn>
                              </p:par>
                              <p:par>
                                <p:cTn id="7" presetID="1" presetClass="entr" presetSubtype="0" fill="hold" grpId="0" nodeType="withEffect">
                                  <p:stCondLst>
                                    <p:cond delay="0"/>
                                  </p:stCondLst>
                                  <p:childTnLst>
                                    <p:set>
                                      <p:cBhvr>
                                        <p:cTn id="8" dur="1" fill="hold">
                                          <p:stCondLst>
                                            <p:cond delay="0"/>
                                          </p:stCondLst>
                                        </p:cTn>
                                        <p:tgtEl>
                                          <p:spTgt spid="4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7"/>
                                        </p:tgtEl>
                                        <p:attrNameLst>
                                          <p:attrName>style.visibility</p:attrName>
                                        </p:attrNameLst>
                                      </p:cBhvr>
                                      <p:to>
                                        <p:strVal val="visible"/>
                                      </p:to>
                                    </p:set>
                                  </p:childTnLst>
                                </p:cTn>
                              </p:par>
                            </p:childTnLst>
                          </p:cTn>
                        </p:par>
                        <p:par>
                          <p:cTn id="13" fill="hold">
                            <p:stCondLst>
                              <p:cond delay="0"/>
                            </p:stCondLst>
                            <p:childTnLst>
                              <p:par>
                                <p:cTn id="14" presetID="1" presetClass="entr" presetSubtype="0" fill="hold" nodeType="afterEffect">
                                  <p:stCondLst>
                                    <p:cond delay="0"/>
                                  </p:stCondLst>
                                  <p:childTnLst>
                                    <p:set>
                                      <p:cBhvr>
                                        <p:cTn id="15" dur="1" fill="hold">
                                          <p:stCondLst>
                                            <p:cond delay="0"/>
                                          </p:stCondLst>
                                        </p:cTn>
                                        <p:tgtEl>
                                          <p:spTgt spid="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p:bldP spid="48"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212EF35-29F6-BC42-F316-CBC0CD53D0CB}"/>
              </a:ext>
            </a:extLst>
          </p:cNvPr>
          <p:cNvSpPr>
            <a:spLocks noGrp="1"/>
          </p:cNvSpPr>
          <p:nvPr>
            <p:ph sz="quarter" idx="17"/>
          </p:nvPr>
        </p:nvSpPr>
        <p:spPr/>
        <p:txBody>
          <a:bodyPr>
            <a:normAutofit fontScale="92500" lnSpcReduction="10000"/>
          </a:bodyPr>
          <a:lstStyle/>
          <a:p>
            <a:endParaRPr lang="en-GB" dirty="0"/>
          </a:p>
          <a:p>
            <a:r>
              <a:rPr lang="en-GB" dirty="0"/>
              <a:t>Energetic events have many effects that can be exploited to produce a trigger signal</a:t>
            </a:r>
          </a:p>
          <a:p>
            <a:endParaRPr lang="en-GB" dirty="0"/>
          </a:p>
          <a:p>
            <a:r>
              <a:rPr lang="en-GB" dirty="0"/>
              <a:t>Most equipment will be configurable to ‘look’ for various signals to use as the trigger</a:t>
            </a:r>
          </a:p>
          <a:p>
            <a:endParaRPr lang="en-GB" dirty="0"/>
          </a:p>
          <a:p>
            <a:r>
              <a:rPr lang="en-GB" dirty="0"/>
              <a:t>Commonly, the two main signals used will be a TTL pulse or a Short Circuit</a:t>
            </a:r>
          </a:p>
          <a:p>
            <a:endParaRPr lang="en-GB" dirty="0"/>
          </a:p>
          <a:p>
            <a:r>
              <a:rPr lang="en-GB" dirty="0"/>
              <a:t>What effects can we use?</a:t>
            </a:r>
          </a:p>
          <a:p>
            <a:pPr lvl="1"/>
            <a:r>
              <a:rPr lang="en-GB" dirty="0"/>
              <a:t>Flash</a:t>
            </a:r>
          </a:p>
          <a:p>
            <a:pPr lvl="1"/>
            <a:r>
              <a:rPr lang="en-GB" dirty="0"/>
              <a:t>Ionisation</a:t>
            </a:r>
          </a:p>
          <a:p>
            <a:pPr lvl="1"/>
            <a:r>
              <a:rPr lang="en-GB" dirty="0"/>
              <a:t>Break-wires</a:t>
            </a:r>
          </a:p>
          <a:p>
            <a:pPr lvl="1"/>
            <a:r>
              <a:rPr lang="en-GB" dirty="0"/>
              <a:t>Make-foils</a:t>
            </a:r>
          </a:p>
          <a:p>
            <a:pPr lvl="1"/>
            <a:r>
              <a:rPr lang="en-GB" dirty="0"/>
              <a:t>Auto-triggers</a:t>
            </a:r>
          </a:p>
          <a:p>
            <a:pPr lvl="1"/>
            <a:r>
              <a:rPr lang="en-GB" dirty="0"/>
              <a:t>Firing Pulse</a:t>
            </a:r>
          </a:p>
        </p:txBody>
      </p:sp>
      <p:sp>
        <p:nvSpPr>
          <p:cNvPr id="3" name="Title 2">
            <a:extLst>
              <a:ext uri="{FF2B5EF4-FFF2-40B4-BE49-F238E27FC236}">
                <a16:creationId xmlns:a16="http://schemas.microsoft.com/office/drawing/2014/main" id="{619D78D5-F486-4CE1-97B1-A1657D2FAD78}"/>
              </a:ext>
            </a:extLst>
          </p:cNvPr>
          <p:cNvSpPr>
            <a:spLocks noGrp="1"/>
          </p:cNvSpPr>
          <p:nvPr>
            <p:ph type="title"/>
          </p:nvPr>
        </p:nvSpPr>
        <p:spPr/>
        <p:txBody>
          <a:bodyPr/>
          <a:lstStyle/>
          <a:p>
            <a:r>
              <a:rPr lang="en-GB" dirty="0"/>
              <a:t>Triggering Mechanisms</a:t>
            </a:r>
          </a:p>
        </p:txBody>
      </p:sp>
    </p:spTree>
    <p:extLst>
      <p:ext uri="{BB962C8B-B14F-4D97-AF65-F5344CB8AC3E}">
        <p14:creationId xmlns:p14="http://schemas.microsoft.com/office/powerpoint/2010/main" val="34813666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Now over to you!</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6893321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C54A75B-D4C9-288A-5192-0BA6BD32DCB1}"/>
              </a:ext>
            </a:extLst>
          </p:cNvPr>
          <p:cNvPicPr>
            <a:picLocks noGrp="1" noChangeAspect="1"/>
          </p:cNvPicPr>
          <p:nvPr>
            <p:ph sz="quarter" idx="18"/>
          </p:nvPr>
        </p:nvPicPr>
        <p:blipFill>
          <a:blip r:embed="rId3"/>
          <a:srcRect l="7113" r="35799"/>
          <a:stretch/>
        </p:blipFill>
        <p:spPr>
          <a:xfrm>
            <a:off x="5231904" y="-15915"/>
            <a:ext cx="6960096" cy="6857999"/>
          </a:xfrm>
          <a:prstGeom prst="rect">
            <a:avLst/>
          </a:prstGeom>
          <a:noFill/>
        </p:spPr>
      </p:pic>
      <p:sp>
        <p:nvSpPr>
          <p:cNvPr id="10" name="Text Placeholder 2">
            <a:extLst>
              <a:ext uri="{FF2B5EF4-FFF2-40B4-BE49-F238E27FC236}">
                <a16:creationId xmlns:a16="http://schemas.microsoft.com/office/drawing/2014/main" id="{2F92DF61-B7C3-9372-E855-57488C8C5243}"/>
              </a:ext>
            </a:extLst>
          </p:cNvPr>
          <p:cNvSpPr>
            <a:spLocks noGrp="1"/>
          </p:cNvSpPr>
          <p:nvPr>
            <p:ph type="body" sz="quarter" idx="14"/>
          </p:nvPr>
        </p:nvSpPr>
        <p:spPr>
          <a:xfrm>
            <a:off x="407368" y="1268760"/>
            <a:ext cx="4440493" cy="5112566"/>
          </a:xfrm>
        </p:spPr>
        <p:txBody>
          <a:bodyPr/>
          <a:lstStyle/>
          <a:p>
            <a:r>
              <a:rPr lang="en-US" dirty="0"/>
              <a:t>Your awkward customer wants to know the following:</a:t>
            </a:r>
          </a:p>
          <a:p>
            <a:endParaRPr lang="en-US" dirty="0"/>
          </a:p>
          <a:p>
            <a:r>
              <a:rPr lang="en-US" dirty="0"/>
              <a:t>Fragment distribution</a:t>
            </a:r>
          </a:p>
          <a:p>
            <a:r>
              <a:rPr lang="en-US" dirty="0"/>
              <a:t>Pressure at 6 distances</a:t>
            </a:r>
          </a:p>
          <a:p>
            <a:r>
              <a:rPr lang="en-US" dirty="0"/>
              <a:t>Velocity of all fragments</a:t>
            </a:r>
          </a:p>
          <a:p>
            <a:r>
              <a:rPr lang="en-US" dirty="0"/>
              <a:t>To be able to accurately model the fragment distribution</a:t>
            </a:r>
          </a:p>
          <a:p>
            <a:r>
              <a:rPr lang="en-US" dirty="0"/>
              <a:t>To see early stages of case break-up</a:t>
            </a:r>
          </a:p>
          <a:p>
            <a:r>
              <a:rPr lang="en-US" dirty="0"/>
              <a:t>To have an overview of fragment throw</a:t>
            </a:r>
          </a:p>
          <a:p>
            <a:endParaRPr lang="en-US" dirty="0"/>
          </a:p>
        </p:txBody>
      </p:sp>
      <p:sp>
        <p:nvSpPr>
          <p:cNvPr id="4" name="Title 3">
            <a:extLst>
              <a:ext uri="{FF2B5EF4-FFF2-40B4-BE49-F238E27FC236}">
                <a16:creationId xmlns:a16="http://schemas.microsoft.com/office/drawing/2014/main" id="{03499D9E-11B2-4B76-4BBB-8161BC343FBF}"/>
              </a:ext>
            </a:extLst>
          </p:cNvPr>
          <p:cNvSpPr>
            <a:spLocks noGrp="1"/>
          </p:cNvSpPr>
          <p:nvPr>
            <p:ph type="title"/>
          </p:nvPr>
        </p:nvSpPr>
        <p:spPr>
          <a:xfrm>
            <a:off x="407368" y="404665"/>
            <a:ext cx="4440493" cy="575966"/>
          </a:xfrm>
        </p:spPr>
        <p:txBody>
          <a:bodyPr anchor="ctr">
            <a:normAutofit/>
          </a:bodyPr>
          <a:lstStyle/>
          <a:p>
            <a:r>
              <a:rPr lang="en-GB" dirty="0"/>
              <a:t>The Awkward Customer…</a:t>
            </a:r>
          </a:p>
        </p:txBody>
      </p:sp>
    </p:spTree>
    <p:extLst>
      <p:ext uri="{BB962C8B-B14F-4D97-AF65-F5344CB8AC3E}">
        <p14:creationId xmlns:p14="http://schemas.microsoft.com/office/powerpoint/2010/main" val="106339048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Working on Ranges</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76750275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In the UK there are a number of places where explosives firings can be performed.  This is also true in other parts of the world</a:t>
            </a:r>
          </a:p>
          <a:p>
            <a:endParaRPr lang="en-US" dirty="0"/>
          </a:p>
          <a:p>
            <a:r>
              <a:rPr lang="en-US" dirty="0"/>
              <a:t>These explosives ranges vary greatly in their size, capabilities, limitations and extent of use</a:t>
            </a:r>
          </a:p>
          <a:p>
            <a:endParaRPr lang="en-US" dirty="0"/>
          </a:p>
          <a:p>
            <a:r>
              <a:rPr lang="en-US" dirty="0"/>
              <a:t>Most are owned by UK MoD.  In others, private companies lease parts of UK MoD firing areas.  Elsewhere there are even areas which are wholly owned by private companies</a:t>
            </a:r>
          </a:p>
          <a:p>
            <a:endParaRPr lang="en-US" dirty="0"/>
          </a:p>
          <a:p>
            <a:r>
              <a:rPr lang="en-US" dirty="0"/>
              <a:t>In the next slides, we will discuss firing areas and their use along with some important considerations.</a:t>
            </a:r>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Summary and Outline</a:t>
            </a:r>
          </a:p>
        </p:txBody>
      </p:sp>
    </p:spTree>
    <p:extLst>
      <p:ext uri="{BB962C8B-B14F-4D97-AF65-F5344CB8AC3E}">
        <p14:creationId xmlns:p14="http://schemas.microsoft.com/office/powerpoint/2010/main" val="79423312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155515D7-4825-E900-5ACD-DE49FDC80D76}"/>
              </a:ext>
            </a:extLst>
          </p:cNvPr>
          <p:cNvPicPr>
            <a:picLocks noGrp="1" noChangeAspect="1"/>
          </p:cNvPicPr>
          <p:nvPr>
            <p:ph sz="quarter" idx="17"/>
          </p:nvPr>
        </p:nvPicPr>
        <p:blipFill>
          <a:blip r:embed="rId3"/>
          <a:stretch>
            <a:fillRect/>
          </a:stretch>
        </p:blipFill>
        <p:spPr>
          <a:xfrm>
            <a:off x="7032104" y="716553"/>
            <a:ext cx="4248471" cy="5160719"/>
          </a:xfrm>
          <a:prstGeom prst="rect">
            <a:avLst/>
          </a:prstGeom>
        </p:spPr>
      </p:pic>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Some UK Firing Ranges</a:t>
            </a:r>
          </a:p>
        </p:txBody>
      </p:sp>
      <p:sp>
        <p:nvSpPr>
          <p:cNvPr id="8" name="Content Placeholder 1">
            <a:extLst>
              <a:ext uri="{FF2B5EF4-FFF2-40B4-BE49-F238E27FC236}">
                <a16:creationId xmlns:a16="http://schemas.microsoft.com/office/drawing/2014/main" id="{22107D66-025D-154A-AB53-09FFC63B1047}"/>
              </a:ext>
            </a:extLst>
          </p:cNvPr>
          <p:cNvSpPr txBox="1">
            <a:spLocks/>
          </p:cNvSpPr>
          <p:nvPr/>
        </p:nvSpPr>
        <p:spPr>
          <a:xfrm>
            <a:off x="767408" y="1943993"/>
            <a:ext cx="3689936" cy="3689670"/>
          </a:xfrm>
          <a:prstGeom prst="rect">
            <a:avLst/>
          </a:prstGeom>
          <a:noFill/>
          <a:ln>
            <a:noFill/>
          </a:ln>
        </p:spPr>
        <p:txBody>
          <a:bodyPr/>
          <a:lstStyle>
            <a:lvl1pPr marL="171450" indent="-171450" algn="l" defTabSz="685800" rtl="0" eaLnBrk="1" latinLnBrk="0" hangingPunct="1">
              <a:lnSpc>
                <a:spcPct val="100000"/>
              </a:lnSpc>
              <a:spcBef>
                <a:spcPts val="75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dirty="0"/>
              <a:t>UK MoD Range Areas</a:t>
            </a:r>
          </a:p>
          <a:p>
            <a:endParaRPr lang="en-US" dirty="0"/>
          </a:p>
          <a:p>
            <a:r>
              <a:rPr lang="en-US" dirty="0"/>
              <a:t>Majority of activity is purely Military MoD training</a:t>
            </a:r>
          </a:p>
          <a:p>
            <a:endParaRPr lang="en-US" dirty="0"/>
          </a:p>
          <a:p>
            <a:r>
              <a:rPr lang="en-US" dirty="0"/>
              <a:t>Under special circumstances civilian MoD staff have requirement to carry out specific activities using these areas</a:t>
            </a:r>
          </a:p>
          <a:p>
            <a:endParaRPr lang="en-US" dirty="0"/>
          </a:p>
          <a:p>
            <a:endParaRPr lang="en-US" dirty="0"/>
          </a:p>
          <a:p>
            <a:endParaRPr lang="en-US" dirty="0"/>
          </a:p>
        </p:txBody>
      </p:sp>
    </p:spTree>
    <p:extLst>
      <p:ext uri="{BB962C8B-B14F-4D97-AF65-F5344CB8AC3E}">
        <p14:creationId xmlns:p14="http://schemas.microsoft.com/office/powerpoint/2010/main" val="263084129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Some UK Firing Ranges</a:t>
            </a:r>
          </a:p>
        </p:txBody>
      </p:sp>
      <p:sp>
        <p:nvSpPr>
          <p:cNvPr id="57" name="Content Placeholder 1">
            <a:extLst>
              <a:ext uri="{FF2B5EF4-FFF2-40B4-BE49-F238E27FC236}">
                <a16:creationId xmlns:a16="http://schemas.microsoft.com/office/drawing/2014/main" id="{0B8ECA5B-FE73-3440-9993-BE1E4651A922}"/>
              </a:ext>
            </a:extLst>
          </p:cNvPr>
          <p:cNvSpPr txBox="1">
            <a:spLocks/>
          </p:cNvSpPr>
          <p:nvPr/>
        </p:nvSpPr>
        <p:spPr>
          <a:xfrm>
            <a:off x="938311" y="1512157"/>
            <a:ext cx="3689936" cy="3833686"/>
          </a:xfrm>
          <a:prstGeom prst="rect">
            <a:avLst/>
          </a:prstGeom>
          <a:noFill/>
          <a:ln>
            <a:noFill/>
          </a:ln>
        </p:spPr>
        <p:txBody>
          <a:bodyPr/>
          <a:lstStyle>
            <a:lvl1pPr marL="171450" indent="-171450" algn="l" defTabSz="685800" rtl="0" eaLnBrk="1" latinLnBrk="0" hangingPunct="1">
              <a:lnSpc>
                <a:spcPct val="100000"/>
              </a:lnSpc>
              <a:spcBef>
                <a:spcPts val="75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100000"/>
              </a:lnSpc>
              <a:spcBef>
                <a:spcPts val="375"/>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dirty="0"/>
              <a:t>Non MoD ranges</a:t>
            </a:r>
          </a:p>
          <a:p>
            <a:endParaRPr lang="en-US" dirty="0"/>
          </a:p>
          <a:p>
            <a:r>
              <a:rPr lang="en-US" dirty="0"/>
              <a:t>Private companies operate these, but usually under lease from MoD</a:t>
            </a:r>
          </a:p>
          <a:p>
            <a:endParaRPr lang="en-US" dirty="0"/>
          </a:p>
          <a:p>
            <a:r>
              <a:rPr lang="en-US" dirty="0"/>
              <a:t>There are many fully private ranges, which fall within the UK HSE responsibility.  These are all small, typically for fireworks, shooting clubs </a:t>
            </a:r>
            <a:r>
              <a:rPr lang="en-US" dirty="0" err="1"/>
              <a:t>etc</a:t>
            </a:r>
            <a:endParaRPr lang="en-US" dirty="0"/>
          </a:p>
          <a:p>
            <a:endParaRPr lang="en-US" dirty="0"/>
          </a:p>
        </p:txBody>
      </p:sp>
      <p:pic>
        <p:nvPicPr>
          <p:cNvPr id="11" name="Content Placeholder 10">
            <a:extLst>
              <a:ext uri="{FF2B5EF4-FFF2-40B4-BE49-F238E27FC236}">
                <a16:creationId xmlns:a16="http://schemas.microsoft.com/office/drawing/2014/main" id="{DD955C39-CAB5-FD66-E983-A3B4E255A810}"/>
              </a:ext>
            </a:extLst>
          </p:cNvPr>
          <p:cNvPicPr>
            <a:picLocks noGrp="1" noChangeAspect="1"/>
          </p:cNvPicPr>
          <p:nvPr>
            <p:ph sz="quarter" idx="17"/>
          </p:nvPr>
        </p:nvPicPr>
        <p:blipFill>
          <a:blip r:embed="rId2"/>
          <a:stretch>
            <a:fillRect/>
          </a:stretch>
        </p:blipFill>
        <p:spPr>
          <a:xfrm>
            <a:off x="6986769" y="692696"/>
            <a:ext cx="4266738" cy="5182909"/>
          </a:xfrm>
          <a:prstGeom prst="rect">
            <a:avLst/>
          </a:prstGeom>
        </p:spPr>
      </p:pic>
    </p:spTree>
    <p:extLst>
      <p:ext uri="{BB962C8B-B14F-4D97-AF65-F5344CB8AC3E}">
        <p14:creationId xmlns:p14="http://schemas.microsoft.com/office/powerpoint/2010/main" val="72556278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normAutofit/>
          </a:bodyPr>
          <a:lstStyle/>
          <a:p>
            <a:endParaRPr lang="en-US" dirty="0"/>
          </a:p>
          <a:p>
            <a:endParaRPr lang="en-US" dirty="0"/>
          </a:p>
          <a:p>
            <a:r>
              <a:rPr lang="en-US" dirty="0"/>
              <a:t>At the </a:t>
            </a:r>
            <a:r>
              <a:rPr lang="en-US" dirty="0" err="1"/>
              <a:t>Defence</a:t>
            </a:r>
            <a:r>
              <a:rPr lang="en-US" dirty="0"/>
              <a:t> Academy site at Shrivenham, in addition to the small-arms ranges, there are two areas where explosives may be fired</a:t>
            </a:r>
          </a:p>
          <a:p>
            <a:pPr lvl="1"/>
            <a:r>
              <a:rPr lang="en-US" dirty="0"/>
              <a:t>ERDA – 1 kg fragmenting inside the containment structure/0.5kg non-fragmenting in open air</a:t>
            </a:r>
          </a:p>
          <a:p>
            <a:pPr lvl="1"/>
            <a:r>
              <a:rPr lang="en-US" dirty="0" err="1"/>
              <a:t>Bldg</a:t>
            </a:r>
            <a:r>
              <a:rPr lang="en-US" dirty="0"/>
              <a:t> 82 – 50 g firings in containment bunker</a:t>
            </a:r>
          </a:p>
          <a:p>
            <a:pPr lvl="1"/>
            <a:endParaRPr lang="en-US" sz="1200" dirty="0"/>
          </a:p>
          <a:p>
            <a:r>
              <a:rPr lang="en-US" dirty="0"/>
              <a:t>Other UK companies (</a:t>
            </a:r>
            <a:r>
              <a:rPr lang="en-US" dirty="0" err="1"/>
              <a:t>Qinetiq</a:t>
            </a:r>
            <a:r>
              <a:rPr lang="en-US" dirty="0"/>
              <a:t>, BAe Systems, </a:t>
            </a:r>
            <a:r>
              <a:rPr lang="en-US" dirty="0" err="1"/>
              <a:t>Chemring</a:t>
            </a:r>
            <a:r>
              <a:rPr lang="en-US" dirty="0"/>
              <a:t>) also have their own local firing areas and these have similarly small capacity</a:t>
            </a:r>
          </a:p>
          <a:p>
            <a:endParaRPr lang="en-US" sz="1200" dirty="0"/>
          </a:p>
          <a:p>
            <a:r>
              <a:rPr lang="en-US" dirty="0"/>
              <a:t>Small local firing capabilities are rare</a:t>
            </a:r>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Small UK Ranges/Test Areas</a:t>
            </a:r>
          </a:p>
        </p:txBody>
      </p:sp>
    </p:spTree>
    <p:extLst>
      <p:ext uri="{BB962C8B-B14F-4D97-AF65-F5344CB8AC3E}">
        <p14:creationId xmlns:p14="http://schemas.microsoft.com/office/powerpoint/2010/main" val="127250020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C82815B6-E4DB-2E41-A8C7-C32F16F42F82}"/>
              </a:ext>
            </a:extLst>
          </p:cNvPr>
          <p:cNvPicPr>
            <a:picLocks noGrp="1" noChangeAspect="1"/>
          </p:cNvPicPr>
          <p:nvPr>
            <p:ph sz="quarter" idx="17"/>
          </p:nvPr>
        </p:nvPicPr>
        <p:blipFill>
          <a:blip r:embed="rId2">
            <a:extLst>
              <a:ext uri="{28A0092B-C50C-407E-A947-70E740481C1C}">
                <a14:useLocalDpi xmlns:a14="http://schemas.microsoft.com/office/drawing/2010/main" val="0"/>
              </a:ext>
            </a:extLst>
          </a:blip>
          <a:stretch>
            <a:fillRect/>
          </a:stretch>
        </p:blipFill>
        <p:spPr>
          <a:xfrm>
            <a:off x="646791" y="1412875"/>
            <a:ext cx="10898418" cy="4751388"/>
          </a:xfrm>
        </p:spPr>
      </p:pic>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Salisbury Plain Training Area – UK MoD</a:t>
            </a:r>
          </a:p>
        </p:txBody>
      </p:sp>
    </p:spTree>
    <p:extLst>
      <p:ext uri="{BB962C8B-B14F-4D97-AF65-F5344CB8AC3E}">
        <p14:creationId xmlns:p14="http://schemas.microsoft.com/office/powerpoint/2010/main" val="43498734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6A69725-B17E-C84A-8D09-30DBF45E0D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556793"/>
            <a:ext cx="9144000" cy="3986513"/>
          </a:xfrm>
          <a:prstGeom prst="rect">
            <a:avLst/>
          </a:prstGeom>
        </p:spPr>
      </p:pic>
      <p:sp>
        <p:nvSpPr>
          <p:cNvPr id="2" name="Content Placeholder 1">
            <a:extLst>
              <a:ext uri="{FF2B5EF4-FFF2-40B4-BE49-F238E27FC236}">
                <a16:creationId xmlns:a16="http://schemas.microsoft.com/office/drawing/2014/main" id="{7AFBFCFA-614E-29D5-FB49-4FA78ED2C427}"/>
              </a:ext>
            </a:extLst>
          </p:cNvPr>
          <p:cNvSpPr>
            <a:spLocks noGrp="1"/>
          </p:cNvSpPr>
          <p:nvPr>
            <p:ph sz="quarter" idx="17"/>
          </p:nvPr>
        </p:nvSpPr>
        <p:spPr/>
        <p:txBody>
          <a:bodyPr/>
          <a:lstStyle/>
          <a:p>
            <a:endParaRPr lang="en-GB"/>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Salisbury Plain Training Area – UK MoD</a:t>
            </a:r>
          </a:p>
        </p:txBody>
      </p:sp>
    </p:spTree>
    <p:extLst>
      <p:ext uri="{BB962C8B-B14F-4D97-AF65-F5344CB8AC3E}">
        <p14:creationId xmlns:p14="http://schemas.microsoft.com/office/powerpoint/2010/main" val="312909038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DE0554E-1649-2FC3-9A3C-F66770F0E988}"/>
              </a:ext>
            </a:extLst>
          </p:cNvPr>
          <p:cNvSpPr>
            <a:spLocks noGrp="1"/>
          </p:cNvSpPr>
          <p:nvPr>
            <p:ph sz="quarter" idx="17"/>
          </p:nvPr>
        </p:nvSpPr>
        <p:spPr/>
        <p:txBody>
          <a:bodyPr/>
          <a:lstStyle/>
          <a:p>
            <a:endParaRPr lang="en-GB"/>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COTEC- </a:t>
            </a:r>
            <a:r>
              <a:rPr lang="en-US" dirty="0" err="1"/>
              <a:t>Cranfield</a:t>
            </a:r>
            <a:r>
              <a:rPr lang="en-US" dirty="0"/>
              <a:t> Ordnance Test &amp; Evaluation Centre</a:t>
            </a:r>
          </a:p>
        </p:txBody>
      </p:sp>
      <p:pic>
        <p:nvPicPr>
          <p:cNvPr id="5" name="Picture 4">
            <a:extLst>
              <a:ext uri="{FF2B5EF4-FFF2-40B4-BE49-F238E27FC236}">
                <a16:creationId xmlns:a16="http://schemas.microsoft.com/office/drawing/2014/main" id="{730C77EC-1BFE-8547-BA9A-FA22A91E4F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1124744"/>
            <a:ext cx="9144000" cy="5143500"/>
          </a:xfrm>
          <a:prstGeom prst="rect">
            <a:avLst/>
          </a:prstGeom>
        </p:spPr>
      </p:pic>
    </p:spTree>
    <p:extLst>
      <p:ext uri="{BB962C8B-B14F-4D97-AF65-F5344CB8AC3E}">
        <p14:creationId xmlns:p14="http://schemas.microsoft.com/office/powerpoint/2010/main" val="235807270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5275DF9-0454-FC14-31EF-8DCB6470BA13}"/>
              </a:ext>
            </a:extLst>
          </p:cNvPr>
          <p:cNvSpPr>
            <a:spLocks noGrp="1"/>
          </p:cNvSpPr>
          <p:nvPr>
            <p:ph sz="quarter" idx="17"/>
          </p:nvPr>
        </p:nvSpPr>
        <p:spPr/>
        <p:txBody>
          <a:bodyPr/>
          <a:lstStyle/>
          <a:p>
            <a:endParaRPr lang="en-GB"/>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COTEC- Admin Area</a:t>
            </a:r>
          </a:p>
        </p:txBody>
      </p:sp>
      <p:pic>
        <p:nvPicPr>
          <p:cNvPr id="4" name="Picture 3">
            <a:extLst>
              <a:ext uri="{FF2B5EF4-FFF2-40B4-BE49-F238E27FC236}">
                <a16:creationId xmlns:a16="http://schemas.microsoft.com/office/drawing/2014/main" id="{2C7DB31B-AA3E-7D4D-B75B-9BF1EF4792EB}"/>
              </a:ext>
            </a:extLst>
          </p:cNvPr>
          <p:cNvPicPr>
            <a:picLocks noChangeAspect="1"/>
          </p:cNvPicPr>
          <p:nvPr/>
        </p:nvPicPr>
        <p:blipFill rotWithShape="1">
          <a:blip r:embed="rId3">
            <a:extLst>
              <a:ext uri="{28A0092B-C50C-407E-A947-70E740481C1C}">
                <a14:useLocalDpi xmlns:a14="http://schemas.microsoft.com/office/drawing/2010/main" val="0"/>
              </a:ext>
            </a:extLst>
          </a:blip>
          <a:srcRect t="10564" b="5635"/>
          <a:stretch/>
        </p:blipFill>
        <p:spPr>
          <a:xfrm>
            <a:off x="1524000" y="1124744"/>
            <a:ext cx="9144000" cy="4896544"/>
          </a:xfrm>
          <a:prstGeom prst="rect">
            <a:avLst/>
          </a:prstGeom>
        </p:spPr>
      </p:pic>
      <p:pic>
        <p:nvPicPr>
          <p:cNvPr id="5" name="Picture 4">
            <a:extLst>
              <a:ext uri="{FF2B5EF4-FFF2-40B4-BE49-F238E27FC236}">
                <a16:creationId xmlns:a16="http://schemas.microsoft.com/office/drawing/2014/main" id="{4665A444-21F1-6D46-B6F7-2BCBD26FADA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31504" y="1124744"/>
            <a:ext cx="7296809" cy="4104456"/>
          </a:xfrm>
          <a:prstGeom prst="rect">
            <a:avLst/>
          </a:prstGeom>
        </p:spPr>
      </p:pic>
    </p:spTree>
    <p:extLst>
      <p:ext uri="{BB962C8B-B14F-4D97-AF65-F5344CB8AC3E}">
        <p14:creationId xmlns:p14="http://schemas.microsoft.com/office/powerpoint/2010/main" val="79744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nodeType="clickEffect">
                                  <p:stCondLst>
                                    <p:cond delay="0"/>
                                  </p:stCondLst>
                                  <p:childTnLst>
                                    <p:anim calcmode="lin" valueType="num">
                                      <p:cBhvr>
                                        <p:cTn id="13" dur="500"/>
                                        <p:tgtEl>
                                          <p:spTgt spid="5"/>
                                        </p:tgtEl>
                                        <p:attrNameLst>
                                          <p:attrName>ppt_w</p:attrName>
                                        </p:attrNameLst>
                                      </p:cBhvr>
                                      <p:tavLst>
                                        <p:tav tm="0">
                                          <p:val>
                                            <p:strVal val="ppt_w"/>
                                          </p:val>
                                        </p:tav>
                                        <p:tav tm="100000">
                                          <p:val>
                                            <p:fltVal val="0"/>
                                          </p:val>
                                        </p:tav>
                                      </p:tavLst>
                                    </p:anim>
                                    <p:anim calcmode="lin" valueType="num">
                                      <p:cBhvr>
                                        <p:cTn id="14" dur="500"/>
                                        <p:tgtEl>
                                          <p:spTgt spid="5"/>
                                        </p:tgtEl>
                                        <p:attrNameLst>
                                          <p:attrName>ppt_h</p:attrName>
                                        </p:attrNameLst>
                                      </p:cBhvr>
                                      <p:tavLst>
                                        <p:tav tm="0">
                                          <p:val>
                                            <p:strVal val="ppt_h"/>
                                          </p:val>
                                        </p:tav>
                                        <p:tav tm="100000">
                                          <p:val>
                                            <p:fltVal val="0"/>
                                          </p:val>
                                        </p:tav>
                                      </p:tavLst>
                                    </p:anim>
                                    <p:animEffect transition="out" filter="fade">
                                      <p:cBhvr>
                                        <p:cTn id="15" dur="500"/>
                                        <p:tgtEl>
                                          <p:spTgt spid="5"/>
                                        </p:tgtEl>
                                      </p:cBhvr>
                                    </p:animEffect>
                                    <p:set>
                                      <p:cBhvr>
                                        <p:cTn id="16"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8FB4F3C-347C-9701-AC6E-D1ECA5B4501C}"/>
              </a:ext>
            </a:extLst>
          </p:cNvPr>
          <p:cNvSpPr>
            <a:spLocks noGrp="1"/>
          </p:cNvSpPr>
          <p:nvPr>
            <p:ph sz="quarter" idx="17"/>
          </p:nvPr>
        </p:nvSpPr>
        <p:spPr/>
        <p:txBody>
          <a:bodyPr/>
          <a:lstStyle/>
          <a:p>
            <a:endParaRPr lang="en-GB"/>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COTEC- Rear Battery</a:t>
            </a:r>
          </a:p>
        </p:txBody>
      </p:sp>
      <p:pic>
        <p:nvPicPr>
          <p:cNvPr id="4" name="Picture 3">
            <a:extLst>
              <a:ext uri="{FF2B5EF4-FFF2-40B4-BE49-F238E27FC236}">
                <a16:creationId xmlns:a16="http://schemas.microsoft.com/office/drawing/2014/main" id="{2C7DB31B-AA3E-7D4D-B75B-9BF1EF4792EB}"/>
              </a:ext>
            </a:extLst>
          </p:cNvPr>
          <p:cNvPicPr>
            <a:picLocks noChangeAspect="1"/>
          </p:cNvPicPr>
          <p:nvPr/>
        </p:nvPicPr>
        <p:blipFill rotWithShape="1">
          <a:blip r:embed="rId3">
            <a:extLst>
              <a:ext uri="{28A0092B-C50C-407E-A947-70E740481C1C}">
                <a14:useLocalDpi xmlns:a14="http://schemas.microsoft.com/office/drawing/2010/main" val="0"/>
              </a:ext>
            </a:extLst>
          </a:blip>
          <a:srcRect t="10564" b="5635"/>
          <a:stretch/>
        </p:blipFill>
        <p:spPr>
          <a:xfrm>
            <a:off x="1524000" y="1124744"/>
            <a:ext cx="9144000" cy="4896544"/>
          </a:xfrm>
          <a:prstGeom prst="rect">
            <a:avLst/>
          </a:prstGeom>
        </p:spPr>
      </p:pic>
      <p:pic>
        <p:nvPicPr>
          <p:cNvPr id="7" name="Picture 6">
            <a:extLst>
              <a:ext uri="{FF2B5EF4-FFF2-40B4-BE49-F238E27FC236}">
                <a16:creationId xmlns:a16="http://schemas.microsoft.com/office/drawing/2014/main" id="{2FD3D7C4-62AB-C64A-B681-4AF82B3227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95601" y="1386261"/>
            <a:ext cx="8028383" cy="4515966"/>
          </a:xfrm>
          <a:prstGeom prst="rect">
            <a:avLst/>
          </a:prstGeom>
        </p:spPr>
      </p:pic>
    </p:spTree>
    <p:extLst>
      <p:ext uri="{BB962C8B-B14F-4D97-AF65-F5344CB8AC3E}">
        <p14:creationId xmlns:p14="http://schemas.microsoft.com/office/powerpoint/2010/main" val="713495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nodeType="clickEffect">
                                  <p:stCondLst>
                                    <p:cond delay="0"/>
                                  </p:stCondLst>
                                  <p:childTnLst>
                                    <p:anim calcmode="lin" valueType="num">
                                      <p:cBhvr>
                                        <p:cTn id="13" dur="500"/>
                                        <p:tgtEl>
                                          <p:spTgt spid="7"/>
                                        </p:tgtEl>
                                        <p:attrNameLst>
                                          <p:attrName>ppt_w</p:attrName>
                                        </p:attrNameLst>
                                      </p:cBhvr>
                                      <p:tavLst>
                                        <p:tav tm="0">
                                          <p:val>
                                            <p:strVal val="ppt_w"/>
                                          </p:val>
                                        </p:tav>
                                        <p:tav tm="100000">
                                          <p:val>
                                            <p:fltVal val="0"/>
                                          </p:val>
                                        </p:tav>
                                      </p:tavLst>
                                    </p:anim>
                                    <p:anim calcmode="lin" valueType="num">
                                      <p:cBhvr>
                                        <p:cTn id="14" dur="500"/>
                                        <p:tgtEl>
                                          <p:spTgt spid="7"/>
                                        </p:tgtEl>
                                        <p:attrNameLst>
                                          <p:attrName>ppt_h</p:attrName>
                                        </p:attrNameLst>
                                      </p:cBhvr>
                                      <p:tavLst>
                                        <p:tav tm="0">
                                          <p:val>
                                            <p:strVal val="ppt_h"/>
                                          </p:val>
                                        </p:tav>
                                        <p:tav tm="100000">
                                          <p:val>
                                            <p:fltVal val="0"/>
                                          </p:val>
                                        </p:tav>
                                      </p:tavLst>
                                    </p:anim>
                                    <p:animEffect transition="out" filter="fade">
                                      <p:cBhvr>
                                        <p:cTn id="15" dur="500"/>
                                        <p:tgtEl>
                                          <p:spTgt spid="7"/>
                                        </p:tgtEl>
                                      </p:cBhvr>
                                    </p:animEffect>
                                    <p:set>
                                      <p:cBhvr>
                                        <p:cTn id="16"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A0206F0-CCFF-86D2-990F-8480A6B4D8C4}"/>
              </a:ext>
            </a:extLst>
          </p:cNvPr>
          <p:cNvSpPr>
            <a:spLocks noGrp="1"/>
          </p:cNvSpPr>
          <p:nvPr>
            <p:ph sz="quarter" idx="17"/>
          </p:nvPr>
        </p:nvSpPr>
        <p:spPr/>
        <p:txBody>
          <a:bodyPr/>
          <a:lstStyle/>
          <a:p>
            <a:endParaRPr lang="en-GB"/>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COTEC- Forward Battery</a:t>
            </a:r>
          </a:p>
        </p:txBody>
      </p:sp>
      <p:pic>
        <p:nvPicPr>
          <p:cNvPr id="4" name="Picture 3">
            <a:extLst>
              <a:ext uri="{FF2B5EF4-FFF2-40B4-BE49-F238E27FC236}">
                <a16:creationId xmlns:a16="http://schemas.microsoft.com/office/drawing/2014/main" id="{2C7DB31B-AA3E-7D4D-B75B-9BF1EF4792EB}"/>
              </a:ext>
            </a:extLst>
          </p:cNvPr>
          <p:cNvPicPr>
            <a:picLocks noChangeAspect="1"/>
          </p:cNvPicPr>
          <p:nvPr/>
        </p:nvPicPr>
        <p:blipFill rotWithShape="1">
          <a:blip r:embed="rId3">
            <a:extLst>
              <a:ext uri="{28A0092B-C50C-407E-A947-70E740481C1C}">
                <a14:useLocalDpi xmlns:a14="http://schemas.microsoft.com/office/drawing/2010/main" val="0"/>
              </a:ext>
            </a:extLst>
          </a:blip>
          <a:srcRect t="10564" b="5635"/>
          <a:stretch/>
        </p:blipFill>
        <p:spPr>
          <a:xfrm>
            <a:off x="1524000" y="1124744"/>
            <a:ext cx="9144000" cy="4896544"/>
          </a:xfrm>
          <a:prstGeom prst="rect">
            <a:avLst/>
          </a:prstGeom>
        </p:spPr>
      </p:pic>
      <p:pic>
        <p:nvPicPr>
          <p:cNvPr id="5" name="Picture 4">
            <a:extLst>
              <a:ext uri="{FF2B5EF4-FFF2-40B4-BE49-F238E27FC236}">
                <a16:creationId xmlns:a16="http://schemas.microsoft.com/office/drawing/2014/main" id="{77D3C5C9-A4D0-B248-B291-B9432432EF1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31505" y="1137877"/>
            <a:ext cx="7680853" cy="4320480"/>
          </a:xfrm>
          <a:prstGeom prst="rect">
            <a:avLst/>
          </a:prstGeom>
        </p:spPr>
      </p:pic>
    </p:spTree>
    <p:extLst>
      <p:ext uri="{BB962C8B-B14F-4D97-AF65-F5344CB8AC3E}">
        <p14:creationId xmlns:p14="http://schemas.microsoft.com/office/powerpoint/2010/main" val="297964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nodeType="clickEffect">
                                  <p:stCondLst>
                                    <p:cond delay="0"/>
                                  </p:stCondLst>
                                  <p:childTnLst>
                                    <p:anim calcmode="lin" valueType="num">
                                      <p:cBhvr>
                                        <p:cTn id="13" dur="500"/>
                                        <p:tgtEl>
                                          <p:spTgt spid="5"/>
                                        </p:tgtEl>
                                        <p:attrNameLst>
                                          <p:attrName>ppt_w</p:attrName>
                                        </p:attrNameLst>
                                      </p:cBhvr>
                                      <p:tavLst>
                                        <p:tav tm="0">
                                          <p:val>
                                            <p:strVal val="ppt_w"/>
                                          </p:val>
                                        </p:tav>
                                        <p:tav tm="100000">
                                          <p:val>
                                            <p:fltVal val="0"/>
                                          </p:val>
                                        </p:tav>
                                      </p:tavLst>
                                    </p:anim>
                                    <p:anim calcmode="lin" valueType="num">
                                      <p:cBhvr>
                                        <p:cTn id="14" dur="500"/>
                                        <p:tgtEl>
                                          <p:spTgt spid="5"/>
                                        </p:tgtEl>
                                        <p:attrNameLst>
                                          <p:attrName>ppt_h</p:attrName>
                                        </p:attrNameLst>
                                      </p:cBhvr>
                                      <p:tavLst>
                                        <p:tav tm="0">
                                          <p:val>
                                            <p:strVal val="ppt_h"/>
                                          </p:val>
                                        </p:tav>
                                        <p:tav tm="100000">
                                          <p:val>
                                            <p:fltVal val="0"/>
                                          </p:val>
                                        </p:tav>
                                      </p:tavLst>
                                    </p:anim>
                                    <p:animEffect transition="out" filter="fade">
                                      <p:cBhvr>
                                        <p:cTn id="15" dur="500"/>
                                        <p:tgtEl>
                                          <p:spTgt spid="5"/>
                                        </p:tgtEl>
                                      </p:cBhvr>
                                    </p:animEffect>
                                    <p:set>
                                      <p:cBhvr>
                                        <p:cTn id="16"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Within large areas, access and use is further sub-divided:</a:t>
            </a:r>
          </a:p>
          <a:p>
            <a:pPr lvl="1"/>
            <a:r>
              <a:rPr lang="en-US" dirty="0"/>
              <a:t>COTEC rear battery has a local explosives store, a preparation area, and several firing arenas</a:t>
            </a:r>
          </a:p>
          <a:p>
            <a:pPr lvl="1"/>
            <a:r>
              <a:rPr lang="en-US" dirty="0"/>
              <a:t>Beyond the perimeter of COTEC forward battery, no persons are permitted</a:t>
            </a:r>
          </a:p>
          <a:p>
            <a:r>
              <a:rPr lang="en-US" dirty="0"/>
              <a:t>The use of different areas changes at different times:</a:t>
            </a:r>
          </a:p>
          <a:p>
            <a:pPr lvl="1"/>
            <a:r>
              <a:rPr lang="en-US" dirty="0"/>
              <a:t>Outside of the COTEC firing areas the public is allowed to enjoy the land at night and at other times during the year</a:t>
            </a:r>
          </a:p>
          <a:p>
            <a:pPr lvl="1"/>
            <a:r>
              <a:rPr lang="en-US" dirty="0"/>
              <a:t>Livestock and crops need to be tended as the seasons change</a:t>
            </a:r>
          </a:p>
          <a:p>
            <a:pPr lvl="1"/>
            <a:r>
              <a:rPr lang="en-US" dirty="0"/>
              <a:t>The training area has scheduled maintenance periods, usually in August and holidays</a:t>
            </a:r>
          </a:p>
          <a:p>
            <a:pPr lvl="1"/>
            <a:r>
              <a:rPr lang="en-US" dirty="0" err="1"/>
              <a:t>Excercises</a:t>
            </a:r>
            <a:r>
              <a:rPr lang="en-US" dirty="0"/>
              <a:t> on the wider training area sometimes impact local activities</a:t>
            </a:r>
          </a:p>
          <a:p>
            <a:pPr lvl="1"/>
            <a:r>
              <a:rPr lang="en-US" dirty="0"/>
              <a:t>Emergencies sometimes arise, often quickly and without warning</a:t>
            </a:r>
          </a:p>
          <a:p>
            <a:endParaRPr lang="en-US" dirty="0"/>
          </a:p>
          <a:p>
            <a:pPr marL="0" indent="0">
              <a:buNone/>
            </a:pPr>
            <a:endParaRPr lang="en-US" dirty="0"/>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Use of Different Areas</a:t>
            </a:r>
          </a:p>
        </p:txBody>
      </p:sp>
    </p:spTree>
    <p:extLst>
      <p:ext uri="{BB962C8B-B14F-4D97-AF65-F5344CB8AC3E}">
        <p14:creationId xmlns:p14="http://schemas.microsoft.com/office/powerpoint/2010/main" val="413782989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People who are working in a firing area vary in their knowledge, experience, age and training</a:t>
            </a:r>
          </a:p>
          <a:p>
            <a:pPr lvl="1"/>
            <a:r>
              <a:rPr lang="en-US" dirty="0"/>
              <a:t>Visitors to the area, observing tests</a:t>
            </a:r>
          </a:p>
          <a:p>
            <a:pPr lvl="1"/>
            <a:r>
              <a:rPr lang="en-US" dirty="0"/>
              <a:t>Inexperienced staff, students</a:t>
            </a:r>
          </a:p>
          <a:p>
            <a:pPr lvl="1"/>
            <a:r>
              <a:rPr lang="en-US" dirty="0"/>
              <a:t>People with specialist training</a:t>
            </a:r>
          </a:p>
          <a:p>
            <a:pPr lvl="1"/>
            <a:endParaRPr lang="en-US" dirty="0"/>
          </a:p>
          <a:p>
            <a:r>
              <a:rPr lang="en-US" dirty="0"/>
              <a:t>We must plan and manage these different kinds of people</a:t>
            </a:r>
          </a:p>
          <a:p>
            <a:pPr lvl="1"/>
            <a:r>
              <a:rPr lang="en-US" dirty="0"/>
              <a:t>Consider whether only certain people will be involved in some kinds of work</a:t>
            </a:r>
          </a:p>
          <a:p>
            <a:pPr lvl="1"/>
            <a:r>
              <a:rPr lang="en-US" dirty="0"/>
              <a:t>Brief visitors</a:t>
            </a:r>
          </a:p>
          <a:p>
            <a:pPr lvl="1"/>
            <a:r>
              <a:rPr lang="en-US" dirty="0"/>
              <a:t>Train staff</a:t>
            </a:r>
          </a:p>
          <a:p>
            <a:pPr lvl="1"/>
            <a:r>
              <a:rPr lang="en-US" dirty="0"/>
              <a:t>Define roles</a:t>
            </a:r>
          </a:p>
          <a:p>
            <a:endParaRPr lang="en-US" dirty="0"/>
          </a:p>
          <a:p>
            <a:pPr marL="0" indent="0">
              <a:buNone/>
            </a:pPr>
            <a:endParaRPr lang="en-US" dirty="0"/>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Control of Personnel</a:t>
            </a:r>
          </a:p>
        </p:txBody>
      </p:sp>
    </p:spTree>
    <p:extLst>
      <p:ext uri="{BB962C8B-B14F-4D97-AF65-F5344CB8AC3E}">
        <p14:creationId xmlns:p14="http://schemas.microsoft.com/office/powerpoint/2010/main" val="423194871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There are DANGER AREAS within the firing area</a:t>
            </a:r>
          </a:p>
          <a:p>
            <a:pPr lvl="1"/>
            <a:r>
              <a:rPr lang="en-US" dirty="0"/>
              <a:t>Special places in which we place explosives and then fire them</a:t>
            </a:r>
          </a:p>
          <a:p>
            <a:pPr lvl="1"/>
            <a:r>
              <a:rPr lang="en-US" dirty="0"/>
              <a:t>For firings of more than about 0.5 kg, the effects of the firing will be certainly fatal to people nearby</a:t>
            </a:r>
          </a:p>
          <a:p>
            <a:pPr lvl="1"/>
            <a:r>
              <a:rPr lang="en-US" dirty="0"/>
              <a:t>Intentional fragmentation from weapons travels long distances</a:t>
            </a:r>
          </a:p>
          <a:p>
            <a:pPr lvl="1"/>
            <a:r>
              <a:rPr lang="en-US" dirty="0"/>
              <a:t>Scientific firings will often also project damaging fragments</a:t>
            </a:r>
          </a:p>
          <a:p>
            <a:endParaRPr lang="en-US" dirty="0"/>
          </a:p>
          <a:p>
            <a:r>
              <a:rPr lang="en-US" dirty="0"/>
              <a:t>The highest priority for all our activities is that we must not make a firing if people are nearby</a:t>
            </a:r>
          </a:p>
          <a:p>
            <a:pPr lvl="1"/>
            <a:r>
              <a:rPr lang="en-US" dirty="0"/>
              <a:t>To set up test firings, however, people must work in the danger area</a:t>
            </a:r>
          </a:p>
          <a:p>
            <a:pPr lvl="1"/>
            <a:r>
              <a:rPr lang="en-US" dirty="0"/>
              <a:t>We are responsible to take extreme precautions to prevent injury to any person</a:t>
            </a:r>
          </a:p>
          <a:p>
            <a:pPr lvl="1"/>
            <a:r>
              <a:rPr lang="en-US" dirty="0"/>
              <a:t>Death is close by</a:t>
            </a:r>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Control of Personnel</a:t>
            </a:r>
          </a:p>
        </p:txBody>
      </p:sp>
    </p:spTree>
    <p:extLst>
      <p:ext uri="{BB962C8B-B14F-4D97-AF65-F5344CB8AC3E}">
        <p14:creationId xmlns:p14="http://schemas.microsoft.com/office/powerpoint/2010/main" val="133026243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Even among trained, experienced personnel who are involved closely with the explosive activity, we must take care:</a:t>
            </a:r>
          </a:p>
          <a:p>
            <a:pPr lvl="1"/>
            <a:r>
              <a:rPr lang="en-US" dirty="0"/>
              <a:t>People have their own job to do and they are busy</a:t>
            </a:r>
          </a:p>
          <a:p>
            <a:pPr lvl="1"/>
            <a:r>
              <a:rPr lang="en-US" dirty="0"/>
              <a:t>Activities often occur concurrently, especially when setting up</a:t>
            </a:r>
          </a:p>
          <a:p>
            <a:pPr lvl="1"/>
            <a:r>
              <a:rPr lang="en-US" dirty="0"/>
              <a:t>Some team members are not required for all of the activity</a:t>
            </a:r>
          </a:p>
          <a:p>
            <a:pPr marL="0" indent="0">
              <a:buNone/>
            </a:pPr>
            <a:endParaRPr lang="en-US" dirty="0"/>
          </a:p>
          <a:p>
            <a:r>
              <a:rPr lang="en-US" dirty="0"/>
              <a:t>One person, called the  ”Trial Conducting Officer”:</a:t>
            </a:r>
          </a:p>
          <a:p>
            <a:pPr lvl="1"/>
            <a:r>
              <a:rPr lang="en-US" dirty="0"/>
              <a:t>Has overall responsibility for all safety during the activity</a:t>
            </a:r>
          </a:p>
          <a:p>
            <a:pPr lvl="1"/>
            <a:r>
              <a:rPr lang="en-US" dirty="0"/>
              <a:t>Has responsibility to make each firing, and must not fire if people are close by and would be injured</a:t>
            </a:r>
          </a:p>
          <a:p>
            <a:pPr lvl="1"/>
            <a:r>
              <a:rPr lang="en-US" dirty="0"/>
              <a:t>Must be informed of personnel movements into and out of the work area</a:t>
            </a:r>
          </a:p>
          <a:p>
            <a:pPr marL="0" indent="0">
              <a:buNone/>
            </a:pPr>
            <a:endParaRPr lang="en-US" dirty="0"/>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Control of Personnel</a:t>
            </a:r>
          </a:p>
        </p:txBody>
      </p:sp>
    </p:spTree>
    <p:extLst>
      <p:ext uri="{BB962C8B-B14F-4D97-AF65-F5344CB8AC3E}">
        <p14:creationId xmlns:p14="http://schemas.microsoft.com/office/powerpoint/2010/main" val="398201032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normAutofit lnSpcReduction="10000"/>
          </a:bodyPr>
          <a:lstStyle/>
          <a:p>
            <a:endParaRPr lang="en-US" dirty="0"/>
          </a:p>
          <a:p>
            <a:r>
              <a:rPr lang="en-US" dirty="0"/>
              <a:t>External people (not involved in a particular activity) may accidentally or intentionally enter hazardous areas</a:t>
            </a:r>
          </a:p>
          <a:p>
            <a:pPr lvl="1"/>
            <a:r>
              <a:rPr lang="en-US" dirty="0"/>
              <a:t>People e.g. hiking, walking dogs may not notice warning signs</a:t>
            </a:r>
          </a:p>
          <a:p>
            <a:pPr lvl="1"/>
            <a:r>
              <a:rPr lang="en-US" dirty="0"/>
              <a:t>Activists/campaigners</a:t>
            </a:r>
          </a:p>
          <a:p>
            <a:pPr lvl="1"/>
            <a:r>
              <a:rPr lang="en-US" dirty="0"/>
              <a:t>‘Spies’</a:t>
            </a:r>
          </a:p>
          <a:p>
            <a:pPr lvl="1"/>
            <a:r>
              <a:rPr lang="en-US" dirty="0"/>
              <a:t>People who have legitimate business at the firing area</a:t>
            </a:r>
          </a:p>
          <a:p>
            <a:pPr marL="0" indent="0">
              <a:buNone/>
            </a:pPr>
            <a:endParaRPr lang="en-US" dirty="0"/>
          </a:p>
          <a:p>
            <a:r>
              <a:rPr lang="en-US" dirty="0"/>
              <a:t>We must manage other users, and protect these people from themselves (even if we may disagree with their viewpoints):</a:t>
            </a:r>
          </a:p>
          <a:p>
            <a:pPr lvl="1"/>
            <a:r>
              <a:rPr lang="en-US" dirty="0"/>
              <a:t>Post lookouts</a:t>
            </a:r>
          </a:p>
          <a:p>
            <a:pPr lvl="1"/>
            <a:r>
              <a:rPr lang="en-US" dirty="0"/>
              <a:t>Have a flexible plan that can be halted if necessary</a:t>
            </a:r>
          </a:p>
          <a:p>
            <a:pPr lvl="1"/>
            <a:r>
              <a:rPr lang="en-US" dirty="0"/>
              <a:t>Physical barriers</a:t>
            </a:r>
          </a:p>
          <a:p>
            <a:pPr lvl="1"/>
            <a:r>
              <a:rPr lang="en-US" dirty="0"/>
              <a:t>Consider whether only certain people will be involved in some kinds of work</a:t>
            </a:r>
          </a:p>
          <a:p>
            <a:pPr marL="0" indent="0">
              <a:buNone/>
            </a:pPr>
            <a:endParaRPr lang="en-US" dirty="0"/>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Other Users</a:t>
            </a:r>
          </a:p>
        </p:txBody>
      </p:sp>
    </p:spTree>
    <p:extLst>
      <p:ext uri="{BB962C8B-B14F-4D97-AF65-F5344CB8AC3E}">
        <p14:creationId xmlns:p14="http://schemas.microsoft.com/office/powerpoint/2010/main" val="156789782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normAutofit/>
          </a:bodyPr>
          <a:lstStyle/>
          <a:p>
            <a:endParaRPr lang="en-US" dirty="0"/>
          </a:p>
          <a:p>
            <a:r>
              <a:rPr lang="en-US" dirty="0"/>
              <a:t>COTEC exists within, and is a research group of, Cranfield University.  </a:t>
            </a:r>
            <a:r>
              <a:rPr lang="en-US" dirty="0" err="1"/>
              <a:t>Cranfield</a:t>
            </a:r>
            <a:r>
              <a:rPr lang="en-US" dirty="0"/>
              <a:t> procedures, safety management and general management apply</a:t>
            </a:r>
          </a:p>
          <a:p>
            <a:endParaRPr lang="en-US" dirty="0"/>
          </a:p>
          <a:p>
            <a:r>
              <a:rPr lang="en-US" dirty="0"/>
              <a:t>The notion of the ‘firing officer’ has already been introduced</a:t>
            </a:r>
          </a:p>
          <a:p>
            <a:pPr lvl="1"/>
            <a:r>
              <a:rPr lang="en-US" dirty="0"/>
              <a:t>Overall responsibility for safety when a firing activity is occurring</a:t>
            </a:r>
          </a:p>
          <a:p>
            <a:pPr lvl="1"/>
            <a:endParaRPr lang="en-US" dirty="0"/>
          </a:p>
          <a:p>
            <a:r>
              <a:rPr lang="en-US" dirty="0"/>
              <a:t>Within COTEC there is an organization of staff, and the Director of Operations has overall responsibility for all activities</a:t>
            </a:r>
          </a:p>
          <a:p>
            <a:pPr lvl="1"/>
            <a:r>
              <a:rPr lang="en-US" dirty="0"/>
              <a:t>COTEC is small, and the organization is simple</a:t>
            </a:r>
          </a:p>
          <a:p>
            <a:pPr lvl="1"/>
            <a:endParaRPr lang="en-US" dirty="0"/>
          </a:p>
          <a:p>
            <a:r>
              <a:rPr lang="en-US" dirty="0"/>
              <a:t>COTEC exists within the university, and the Head of Centre reports directly to the Pro-Vice Chancellor of Cranfield </a:t>
            </a:r>
            <a:r>
              <a:rPr lang="en-US" dirty="0" err="1"/>
              <a:t>Defence</a:t>
            </a:r>
            <a:r>
              <a:rPr lang="en-US" dirty="0"/>
              <a:t> and Security</a:t>
            </a:r>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err="1"/>
              <a:t>Organisation</a:t>
            </a:r>
            <a:r>
              <a:rPr lang="en-US" dirty="0"/>
              <a:t> and Governance</a:t>
            </a:r>
          </a:p>
        </p:txBody>
      </p:sp>
    </p:spTree>
    <p:extLst>
      <p:ext uri="{BB962C8B-B14F-4D97-AF65-F5344CB8AC3E}">
        <p14:creationId xmlns:p14="http://schemas.microsoft.com/office/powerpoint/2010/main" val="371638326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normAutofit fontScale="92500" lnSpcReduction="10000"/>
          </a:bodyPr>
          <a:lstStyle/>
          <a:p>
            <a:endParaRPr lang="en-US" dirty="0"/>
          </a:p>
          <a:p>
            <a:r>
              <a:rPr lang="en-US" dirty="0"/>
              <a:t>COTEC is leased from Salisbury Plain Training Area (SPTA) and must comply with SPTA requirements</a:t>
            </a:r>
          </a:p>
          <a:p>
            <a:pPr lvl="1"/>
            <a:endParaRPr lang="en-US" dirty="0"/>
          </a:p>
          <a:p>
            <a:r>
              <a:rPr lang="en-US" dirty="0"/>
              <a:t>For routine activities at COTEC:</a:t>
            </a:r>
          </a:p>
          <a:p>
            <a:pPr lvl="1"/>
            <a:r>
              <a:rPr lang="en-US" dirty="0"/>
              <a:t>Pre-defined and agreed scope of allowed activities</a:t>
            </a:r>
          </a:p>
          <a:p>
            <a:pPr lvl="1"/>
            <a:r>
              <a:rPr lang="en-US" dirty="0"/>
              <a:t>Definition of prohibited activities</a:t>
            </a:r>
          </a:p>
          <a:p>
            <a:pPr lvl="1"/>
            <a:r>
              <a:rPr lang="en-US" dirty="0"/>
              <a:t>No need for special permissions</a:t>
            </a:r>
          </a:p>
          <a:p>
            <a:pPr lvl="1"/>
            <a:endParaRPr lang="en-US" dirty="0"/>
          </a:p>
          <a:p>
            <a:r>
              <a:rPr lang="en-US" dirty="0"/>
              <a:t>For non-routine activities:</a:t>
            </a:r>
          </a:p>
          <a:p>
            <a:pPr lvl="1"/>
            <a:r>
              <a:rPr lang="en-US" dirty="0"/>
              <a:t>Special permission and planning required, or may never be permitted</a:t>
            </a:r>
          </a:p>
          <a:p>
            <a:pPr lvl="1"/>
            <a:r>
              <a:rPr lang="en-US" dirty="0"/>
              <a:t>Limitations on time/place that these can take place</a:t>
            </a:r>
          </a:p>
          <a:p>
            <a:pPr lvl="1"/>
            <a:r>
              <a:rPr lang="en-US" dirty="0"/>
              <a:t>Firing long-range guns</a:t>
            </a:r>
          </a:p>
          <a:p>
            <a:pPr lvl="1"/>
            <a:r>
              <a:rPr lang="en-US" dirty="0"/>
              <a:t>Shaped charges</a:t>
            </a:r>
          </a:p>
          <a:p>
            <a:pPr lvl="1"/>
            <a:r>
              <a:rPr lang="en-US" dirty="0"/>
              <a:t>Phosphorous/incendiary</a:t>
            </a:r>
          </a:p>
          <a:p>
            <a:pPr lvl="1"/>
            <a:endParaRPr lang="en-US" dirty="0"/>
          </a:p>
          <a:p>
            <a:pPr marL="0" indent="0">
              <a:buNone/>
            </a:pPr>
            <a:endParaRPr lang="en-US" dirty="0"/>
          </a:p>
          <a:p>
            <a:pPr marL="0" indent="0">
              <a:buNone/>
            </a:pPr>
            <a:endParaRPr lang="en-US" dirty="0"/>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err="1"/>
              <a:t>Organisation</a:t>
            </a:r>
            <a:r>
              <a:rPr lang="en-US" dirty="0"/>
              <a:t> and Governance</a:t>
            </a:r>
          </a:p>
        </p:txBody>
      </p:sp>
    </p:spTree>
    <p:extLst>
      <p:ext uri="{BB962C8B-B14F-4D97-AF65-F5344CB8AC3E}">
        <p14:creationId xmlns:p14="http://schemas.microsoft.com/office/powerpoint/2010/main" val="377200697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Communications – required for all units operating on SPTA:</a:t>
            </a:r>
          </a:p>
          <a:p>
            <a:pPr lvl="1"/>
            <a:r>
              <a:rPr lang="en-US" dirty="0"/>
              <a:t>Advance notification to SPTA of daily activities</a:t>
            </a:r>
          </a:p>
          <a:p>
            <a:pPr lvl="1"/>
            <a:r>
              <a:rPr lang="en-US" dirty="0"/>
              <a:t>‘Sign on’ to the range at the start of each firing session</a:t>
            </a:r>
          </a:p>
          <a:p>
            <a:pPr lvl="1"/>
            <a:r>
              <a:rPr lang="en-US" dirty="0"/>
              <a:t>Maintain communications with the Range Control office who manage all the other firing areas and activities taking place each day</a:t>
            </a:r>
          </a:p>
          <a:p>
            <a:endParaRPr lang="en-US" dirty="0"/>
          </a:p>
          <a:p>
            <a:r>
              <a:rPr lang="en-US" dirty="0"/>
              <a:t>SPTA manages the activities of all units on the range area:</a:t>
            </a:r>
          </a:p>
          <a:p>
            <a:pPr lvl="1"/>
            <a:r>
              <a:rPr lang="en-US" dirty="0"/>
              <a:t>Issues standing orders and daily orders</a:t>
            </a:r>
          </a:p>
          <a:p>
            <a:pPr lvl="1"/>
            <a:r>
              <a:rPr lang="en-US" dirty="0"/>
              <a:t>Defines rules for range activities</a:t>
            </a:r>
          </a:p>
          <a:p>
            <a:pPr lvl="1"/>
            <a:r>
              <a:rPr lang="en-US" dirty="0"/>
              <a:t>Manages daily activities</a:t>
            </a:r>
          </a:p>
          <a:p>
            <a:pPr lvl="1"/>
            <a:r>
              <a:rPr lang="en-US" dirty="0"/>
              <a:t>Issues warnings, emergency notices</a:t>
            </a:r>
          </a:p>
          <a:p>
            <a:pPr lvl="1"/>
            <a:r>
              <a:rPr lang="en-US" dirty="0"/>
              <a:t>Check-fire if necessary</a:t>
            </a:r>
          </a:p>
          <a:p>
            <a:pPr marL="0" indent="0">
              <a:buNone/>
            </a:pPr>
            <a:endParaRPr lang="en-US" dirty="0"/>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err="1"/>
              <a:t>Organisation</a:t>
            </a:r>
            <a:r>
              <a:rPr lang="en-US" dirty="0"/>
              <a:t> and Governance</a:t>
            </a:r>
          </a:p>
        </p:txBody>
      </p:sp>
    </p:spTree>
    <p:extLst>
      <p:ext uri="{BB962C8B-B14F-4D97-AF65-F5344CB8AC3E}">
        <p14:creationId xmlns:p14="http://schemas.microsoft.com/office/powerpoint/2010/main" val="417286310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lstStyle/>
          <a:p>
            <a:endParaRPr lang="en-US" dirty="0"/>
          </a:p>
          <a:p>
            <a:r>
              <a:rPr lang="en-US" dirty="0"/>
              <a:t>Explosives testing is quite a complicated activity and any complicated activity should have a prior plan</a:t>
            </a:r>
          </a:p>
          <a:p>
            <a:endParaRPr lang="en-US" dirty="0"/>
          </a:p>
          <a:p>
            <a:r>
              <a:rPr lang="en-US" dirty="0"/>
              <a:t>Planning helps to:</a:t>
            </a:r>
          </a:p>
          <a:p>
            <a:pPr lvl="1"/>
            <a:r>
              <a:rPr lang="en-US" dirty="0"/>
              <a:t>Improve data quality</a:t>
            </a:r>
          </a:p>
          <a:p>
            <a:pPr lvl="1"/>
            <a:r>
              <a:rPr lang="en-US" dirty="0"/>
              <a:t>Reduce the risk of injury</a:t>
            </a:r>
          </a:p>
          <a:p>
            <a:pPr lvl="1"/>
            <a:r>
              <a:rPr lang="en-US" dirty="0"/>
              <a:t>Obtain the required data</a:t>
            </a:r>
          </a:p>
          <a:p>
            <a:endParaRPr lang="en-US" dirty="0"/>
          </a:p>
          <a:p>
            <a:endParaRPr lang="en-US" dirty="0"/>
          </a:p>
          <a:p>
            <a:r>
              <a:rPr lang="en-US" dirty="0"/>
              <a:t>These slides discuss some general aspects of planning explosives trials, although specific details of trials are defined by the type of firings that will take place</a:t>
            </a:r>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Trial Planning and Risk Assessment</a:t>
            </a:r>
          </a:p>
        </p:txBody>
      </p:sp>
    </p:spTree>
    <p:extLst>
      <p:ext uri="{BB962C8B-B14F-4D97-AF65-F5344CB8AC3E}">
        <p14:creationId xmlns:p14="http://schemas.microsoft.com/office/powerpoint/2010/main" val="198627590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normAutofit lnSpcReduction="10000"/>
          </a:bodyPr>
          <a:lstStyle/>
          <a:p>
            <a:endParaRPr lang="en-US" dirty="0"/>
          </a:p>
          <a:p>
            <a:r>
              <a:rPr lang="en-US" dirty="0"/>
              <a:t>A campaign of firings, in the UK, is called an ‘explosives trial’, and this is a defined period of activity focused only on carrying out test firings and obtaining some kind of data or information</a:t>
            </a:r>
          </a:p>
          <a:p>
            <a:endParaRPr lang="en-US" sz="1200" dirty="0"/>
          </a:p>
          <a:p>
            <a:r>
              <a:rPr lang="en-US" dirty="0"/>
              <a:t>Location</a:t>
            </a:r>
          </a:p>
          <a:p>
            <a:r>
              <a:rPr lang="en-US" dirty="0"/>
              <a:t>Season</a:t>
            </a:r>
          </a:p>
          <a:p>
            <a:r>
              <a:rPr lang="en-US" dirty="0"/>
              <a:t>Transport of explosives</a:t>
            </a:r>
          </a:p>
          <a:p>
            <a:r>
              <a:rPr lang="en-US" dirty="0"/>
              <a:t>Transport of instrumentation, and equipment</a:t>
            </a:r>
          </a:p>
          <a:p>
            <a:r>
              <a:rPr lang="en-US" dirty="0"/>
              <a:t>Accommodation for Personnel</a:t>
            </a:r>
          </a:p>
          <a:p>
            <a:r>
              <a:rPr lang="en-US" dirty="0"/>
              <a:t>Communications</a:t>
            </a:r>
          </a:p>
          <a:p>
            <a:r>
              <a:rPr lang="en-US" dirty="0"/>
              <a:t>Safety during the trial</a:t>
            </a:r>
          </a:p>
          <a:p>
            <a:r>
              <a:rPr lang="en-US" dirty="0"/>
              <a:t>Disposal of Waste</a:t>
            </a:r>
          </a:p>
          <a:p>
            <a:r>
              <a:rPr lang="en-US" dirty="0"/>
              <a:t>Duration and expected goals</a:t>
            </a:r>
          </a:p>
          <a:p>
            <a:pPr marL="0" indent="0">
              <a:buNone/>
            </a:pPr>
            <a:endParaRPr lang="en-US" dirty="0"/>
          </a:p>
          <a:p>
            <a:endParaRPr lang="en-US" dirty="0"/>
          </a:p>
          <a:p>
            <a:endParaRPr lang="en-US" dirty="0"/>
          </a:p>
          <a:p>
            <a:endParaRPr lang="en-US" dirty="0"/>
          </a:p>
          <a:p>
            <a:pPr marL="0" indent="0">
              <a:buNone/>
            </a:pPr>
            <a:endParaRPr lang="en-US" dirty="0"/>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Main Items to Consider in a Trial Plan</a:t>
            </a:r>
          </a:p>
        </p:txBody>
      </p:sp>
    </p:spTree>
    <p:extLst>
      <p:ext uri="{BB962C8B-B14F-4D97-AF65-F5344CB8AC3E}">
        <p14:creationId xmlns:p14="http://schemas.microsoft.com/office/powerpoint/2010/main" val="342149310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70D80E1-FCB9-734C-AD7F-D6C93EA1519B}"/>
              </a:ext>
            </a:extLst>
          </p:cNvPr>
          <p:cNvSpPr>
            <a:spLocks noGrp="1"/>
          </p:cNvSpPr>
          <p:nvPr>
            <p:ph sz="quarter" idx="17"/>
          </p:nvPr>
        </p:nvSpPr>
        <p:spPr/>
        <p:txBody>
          <a:bodyPr>
            <a:normAutofit lnSpcReduction="10000"/>
          </a:bodyPr>
          <a:lstStyle/>
          <a:p>
            <a:endParaRPr lang="en-US" dirty="0"/>
          </a:p>
          <a:p>
            <a:r>
              <a:rPr lang="en-US" dirty="0"/>
              <a:t>Risk assessments must be completed for a number of reasons. At COTEC, all explosive activities requires an adequate risk assessment for all activities before any work can commence. They should cover aspects such as:</a:t>
            </a:r>
          </a:p>
          <a:p>
            <a:endParaRPr lang="en-US" sz="1200" dirty="0"/>
          </a:p>
          <a:p>
            <a:r>
              <a:rPr lang="en-US" dirty="0"/>
              <a:t>Energetic hazards</a:t>
            </a:r>
          </a:p>
          <a:p>
            <a:r>
              <a:rPr lang="en-US" dirty="0"/>
              <a:t>Risks to personnel</a:t>
            </a:r>
          </a:p>
          <a:p>
            <a:r>
              <a:rPr lang="en-US" dirty="0"/>
              <a:t>Transport of explosives</a:t>
            </a:r>
          </a:p>
          <a:p>
            <a:r>
              <a:rPr lang="en-US" dirty="0"/>
              <a:t>Transport of instrumentation, and equipment</a:t>
            </a:r>
          </a:p>
          <a:p>
            <a:r>
              <a:rPr lang="en-US" dirty="0"/>
              <a:t>Mitigation</a:t>
            </a:r>
          </a:p>
          <a:p>
            <a:r>
              <a:rPr lang="en-US" dirty="0"/>
              <a:t>Likelihood of occurrence</a:t>
            </a:r>
          </a:p>
          <a:p>
            <a:r>
              <a:rPr lang="en-US" dirty="0"/>
              <a:t>Specific hazards with the working area</a:t>
            </a:r>
          </a:p>
          <a:p>
            <a:r>
              <a:rPr lang="en-US" dirty="0"/>
              <a:t>Any other potential causes of harm to personnel or equipment</a:t>
            </a:r>
          </a:p>
          <a:p>
            <a:endParaRPr lang="en-US" dirty="0"/>
          </a:p>
          <a:p>
            <a:endParaRPr lang="en-US" dirty="0"/>
          </a:p>
          <a:p>
            <a:pPr marL="0" indent="0">
              <a:buNone/>
            </a:pPr>
            <a:endParaRPr lang="en-US" dirty="0"/>
          </a:p>
          <a:p>
            <a:endParaRPr lang="en-US" dirty="0"/>
          </a:p>
          <a:p>
            <a:endParaRPr lang="en-US" dirty="0"/>
          </a:p>
          <a:p>
            <a:endParaRPr lang="en-US" dirty="0"/>
          </a:p>
          <a:p>
            <a:pPr marL="0" indent="0">
              <a:buNone/>
            </a:pPr>
            <a:endParaRPr lang="en-US" dirty="0"/>
          </a:p>
        </p:txBody>
      </p:sp>
      <p:sp>
        <p:nvSpPr>
          <p:cNvPr id="3" name="Title 2">
            <a:extLst>
              <a:ext uri="{FF2B5EF4-FFF2-40B4-BE49-F238E27FC236}">
                <a16:creationId xmlns:a16="http://schemas.microsoft.com/office/drawing/2014/main" id="{25F64FE1-EE6C-EA44-BA48-AB6810FE366E}"/>
              </a:ext>
            </a:extLst>
          </p:cNvPr>
          <p:cNvSpPr>
            <a:spLocks noGrp="1"/>
          </p:cNvSpPr>
          <p:nvPr>
            <p:ph type="title"/>
          </p:nvPr>
        </p:nvSpPr>
        <p:spPr/>
        <p:txBody>
          <a:bodyPr/>
          <a:lstStyle/>
          <a:p>
            <a:r>
              <a:rPr lang="en-US" dirty="0"/>
              <a:t>Main Items to Consider in a Risk Assessment</a:t>
            </a:r>
          </a:p>
        </p:txBody>
      </p:sp>
    </p:spTree>
    <p:extLst>
      <p:ext uri="{BB962C8B-B14F-4D97-AF65-F5344CB8AC3E}">
        <p14:creationId xmlns:p14="http://schemas.microsoft.com/office/powerpoint/2010/main" val="322597648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A20A14-5DBD-3F43-9990-266AFDD46104}"/>
              </a:ext>
            </a:extLst>
          </p:cNvPr>
          <p:cNvSpPr>
            <a:spLocks noGrp="1"/>
          </p:cNvSpPr>
          <p:nvPr>
            <p:ph type="title"/>
          </p:nvPr>
        </p:nvSpPr>
        <p:spPr>
          <a:xfrm>
            <a:off x="5087889" y="1988840"/>
            <a:ext cx="6480000" cy="1789938"/>
          </a:xfrm>
        </p:spPr>
        <p:txBody>
          <a:bodyPr/>
          <a:lstStyle/>
          <a:p>
            <a:br>
              <a:rPr lang="en-GB" dirty="0"/>
            </a:br>
            <a:br>
              <a:rPr lang="en-GB" dirty="0"/>
            </a:br>
            <a:r>
              <a:rPr lang="en-GB" dirty="0"/>
              <a:t>Briefing for COTEC Range Day 15</a:t>
            </a:r>
            <a:r>
              <a:rPr lang="en-GB" baseline="30000" dirty="0"/>
              <a:t>th</a:t>
            </a:r>
            <a:r>
              <a:rPr lang="en-GB" dirty="0"/>
              <a:t> October 2025</a:t>
            </a:r>
          </a:p>
        </p:txBody>
      </p:sp>
      <p:sp>
        <p:nvSpPr>
          <p:cNvPr id="6" name="Text Placeholder 5">
            <a:extLst>
              <a:ext uri="{FF2B5EF4-FFF2-40B4-BE49-F238E27FC236}">
                <a16:creationId xmlns:a16="http://schemas.microsoft.com/office/drawing/2014/main" id="{54204372-C9FE-13A6-44FF-80E907665C76}"/>
              </a:ext>
            </a:extLst>
          </p:cNvPr>
          <p:cNvSpPr>
            <a:spLocks noGrp="1"/>
          </p:cNvSpPr>
          <p:nvPr>
            <p:ph type="body" sz="quarter" idx="12"/>
          </p:nvPr>
        </p:nvSpPr>
        <p:spPr/>
        <p:txBody>
          <a:bodyPr/>
          <a:lstStyle/>
          <a:p>
            <a:endParaRPr lang="en-GB"/>
          </a:p>
        </p:txBody>
      </p:sp>
      <p:sp>
        <p:nvSpPr>
          <p:cNvPr id="8" name="Text Placeholder 7">
            <a:extLst>
              <a:ext uri="{FF2B5EF4-FFF2-40B4-BE49-F238E27FC236}">
                <a16:creationId xmlns:a16="http://schemas.microsoft.com/office/drawing/2014/main" id="{85AE340A-9599-EA50-B325-A00415374139}"/>
              </a:ext>
            </a:extLst>
          </p:cNvPr>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115530884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DE3E339-47BD-9C44-A9E6-1A22FBB26AB1}"/>
              </a:ext>
            </a:extLst>
          </p:cNvPr>
          <p:cNvSpPr>
            <a:spLocks noGrp="1"/>
          </p:cNvSpPr>
          <p:nvPr>
            <p:ph type="title"/>
          </p:nvPr>
        </p:nvSpPr>
        <p:spPr>
          <a:xfrm>
            <a:off x="4852865" y="1918835"/>
            <a:ext cx="7056784" cy="1437667"/>
          </a:xfrm>
          <a:solidFill>
            <a:schemeClr val="bg1"/>
          </a:solidFill>
        </p:spPr>
        <p:txBody>
          <a:bodyPr>
            <a:normAutofit fontScale="90000"/>
          </a:bodyPr>
          <a:lstStyle/>
          <a:p>
            <a:r>
              <a:rPr lang="en-US" dirty="0"/>
              <a:t>Samuel Darcy-Page</a:t>
            </a:r>
            <a:br>
              <a:rPr lang="en-US" dirty="0"/>
            </a:br>
            <a:r>
              <a:rPr lang="en-US" dirty="0"/>
              <a:t>Senior Instrumentation Technician</a:t>
            </a:r>
            <a:br>
              <a:rPr lang="en-US" dirty="0"/>
            </a:br>
            <a:br>
              <a:rPr lang="en-US" dirty="0"/>
            </a:br>
            <a:r>
              <a:rPr lang="en-US" dirty="0"/>
              <a:t>Samuel.Darcy-Page@cranfield.ac.uk</a:t>
            </a:r>
            <a:endParaRPr lang="en-GB" dirty="0"/>
          </a:p>
        </p:txBody>
      </p:sp>
      <p:sp>
        <p:nvSpPr>
          <p:cNvPr id="2" name="TextBox 1">
            <a:extLst>
              <a:ext uri="{FF2B5EF4-FFF2-40B4-BE49-F238E27FC236}">
                <a16:creationId xmlns:a16="http://schemas.microsoft.com/office/drawing/2014/main" id="{727A4E9F-62A7-1269-B80D-30E9C98E0825}"/>
              </a:ext>
            </a:extLst>
          </p:cNvPr>
          <p:cNvSpPr txBox="1"/>
          <p:nvPr/>
        </p:nvSpPr>
        <p:spPr>
          <a:xfrm>
            <a:off x="4852865" y="3356503"/>
            <a:ext cx="3816424" cy="523220"/>
          </a:xfrm>
          <a:prstGeom prst="rect">
            <a:avLst/>
          </a:prstGeom>
          <a:solidFill>
            <a:schemeClr val="bg1"/>
          </a:solidFill>
        </p:spPr>
        <p:txBody>
          <a:bodyPr wrap="square" rtlCol="0">
            <a:spAutoFit/>
          </a:bodyPr>
          <a:lstStyle/>
          <a:p>
            <a:r>
              <a:rPr lang="en-US" sz="2800" b="1" dirty="0">
                <a:solidFill>
                  <a:srgbClr val="633E88"/>
                </a:solidFill>
                <a:latin typeface="Arial" panose="020B0604020202020204" pitchFamily="34" charset="0"/>
                <a:cs typeface="Arial" panose="020B0604020202020204" pitchFamily="34" charset="0"/>
              </a:rPr>
              <a:t>T: +44 (0)1380 813251</a:t>
            </a:r>
            <a:endParaRPr lang="en-GB" sz="2800" b="1" dirty="0">
              <a:solidFill>
                <a:srgbClr val="633E88"/>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9111265"/>
      </p:ext>
    </p:extLst>
  </p:cSld>
  <p:clrMapOvr>
    <a:masterClrMapping/>
  </p:clrMapOvr>
</p:sld>
</file>

<file path=ppt/theme/theme1.xml><?xml version="1.0" encoding="utf-8"?>
<a:theme xmlns:a="http://schemas.openxmlformats.org/drawingml/2006/main" name="Master layout body">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U-Presentation-Accessibility-APRIL-2021" id="{C99E393E-DB25-4FBD-80CE-E9CBFB9CD6A5}" vid="{C7544C4A-7948-4267-8A99-96613572B240}"/>
    </a:ext>
  </a:extLst>
</a:theme>
</file>

<file path=ppt/theme/theme2.xml><?xml version="1.0" encoding="utf-8"?>
<a:theme xmlns:a="http://schemas.openxmlformats.org/drawingml/2006/main" name="No logo, with copyright">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U-Presentation-Accessibility-APRIL-2021" id="{C99E393E-DB25-4FBD-80CE-E9CBFB9CD6A5}" vid="{DC53C3D7-5D84-4458-BE05-5B6284ABC5DF}"/>
    </a:ext>
  </a:extLst>
</a:theme>
</file>

<file path=ppt/theme/theme3.xml><?xml version="1.0" encoding="utf-8"?>
<a:theme xmlns:a="http://schemas.openxmlformats.org/drawingml/2006/main" name="Coloured sl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U-Presentation-Accessibility-APRIL-2021" id="{C99E393E-DB25-4FBD-80CE-E9CBFB9CD6A5}" vid="{CAFF0554-1E3E-4D8C-909B-14ABBF706C9B}"/>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5F2428EAC03A342B9BB2F331FEB908A" ma:contentTypeVersion="3" ma:contentTypeDescription="Create a new document." ma:contentTypeScope="" ma:versionID="823a14c264c580be9fd5c5c98da67aa0">
  <xsd:schema xmlns:xsd="http://www.w3.org/2001/XMLSchema" xmlns:xs="http://www.w3.org/2001/XMLSchema" xmlns:p="http://schemas.microsoft.com/office/2006/metadata/properties" targetNamespace="http://schemas.microsoft.com/office/2006/metadata/properties" ma:root="true" ma:fieldsID="8022916f55ab85163ee9a5069dec31d5">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F2FDF69-5A1A-4E32-A5EE-49837B61342A}">
  <ds:schemaRefs>
    <ds:schemaRef ds:uri="http://schemas.microsoft.com/sharepoint/v3/contenttype/forms"/>
  </ds:schemaRefs>
</ds:datastoreItem>
</file>

<file path=customXml/itemProps2.xml><?xml version="1.0" encoding="utf-8"?>
<ds:datastoreItem xmlns:ds="http://schemas.openxmlformats.org/officeDocument/2006/customXml" ds:itemID="{27D0419D-158A-438F-9271-574A5EBED3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3.xml><?xml version="1.0" encoding="utf-8"?>
<ds:datastoreItem xmlns:ds="http://schemas.openxmlformats.org/officeDocument/2006/customXml" ds:itemID="{6429D86A-3AF6-48A4-855F-0A95E6AF055E}">
  <ds:schemaRefs>
    <ds:schemaRef ds:uri="http://purl.org/dc/dcmitype/"/>
    <ds:schemaRef ds:uri="http://www.w3.org/XML/1998/namespace"/>
    <ds:schemaRef ds:uri="http://schemas.microsoft.com/office/2006/metadata/properties"/>
    <ds:schemaRef ds:uri="http://purl.org/dc/terms/"/>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Master layout body</Template>
  <TotalTime>3202</TotalTime>
  <Words>3655</Words>
  <Application>Microsoft Macintosh PowerPoint</Application>
  <PresentationFormat>Widescreen</PresentationFormat>
  <Paragraphs>654</Paragraphs>
  <Slides>80</Slides>
  <Notes>39</Notes>
  <HiddenSlides>0</HiddenSlides>
  <MMClips>3</MMClips>
  <ScaleCrop>false</ScaleCrop>
  <HeadingPairs>
    <vt:vector size="8" baseType="variant">
      <vt:variant>
        <vt:lpstr>Fonts Used</vt:lpstr>
      </vt:variant>
      <vt:variant>
        <vt:i4>4</vt:i4>
      </vt:variant>
      <vt:variant>
        <vt:lpstr>Theme</vt:lpstr>
      </vt:variant>
      <vt:variant>
        <vt:i4>3</vt:i4>
      </vt:variant>
      <vt:variant>
        <vt:lpstr>Embedded OLE Servers</vt:lpstr>
      </vt:variant>
      <vt:variant>
        <vt:i4>1</vt:i4>
      </vt:variant>
      <vt:variant>
        <vt:lpstr>Slide Titles</vt:lpstr>
      </vt:variant>
      <vt:variant>
        <vt:i4>80</vt:i4>
      </vt:variant>
    </vt:vector>
  </HeadingPairs>
  <TitlesOfParts>
    <vt:vector size="88" baseType="lpstr">
      <vt:lpstr>ＭＳ Ｐゴシック</vt:lpstr>
      <vt:lpstr>Arial</vt:lpstr>
      <vt:lpstr>Calibri</vt:lpstr>
      <vt:lpstr>Symbol</vt:lpstr>
      <vt:lpstr>Master layout body</vt:lpstr>
      <vt:lpstr>No logo, with copyright</vt:lpstr>
      <vt:lpstr>Coloured slides</vt:lpstr>
      <vt:lpstr>Image</vt:lpstr>
      <vt:lpstr>Data Capture and Evaluation  Capturing an Event and COTEC Range Day</vt:lpstr>
      <vt:lpstr>Personal Background/Experience</vt:lpstr>
      <vt:lpstr>What is COTEC?</vt:lpstr>
      <vt:lpstr>Forward Battery (Main Trials Area)</vt:lpstr>
      <vt:lpstr>Rear Battery and High-Altitude Test Facility</vt:lpstr>
      <vt:lpstr>Flare Test Track</vt:lpstr>
      <vt:lpstr>Instrumentation Employed by COTEC</vt:lpstr>
      <vt:lpstr>  What are we looking at?</vt:lpstr>
      <vt:lpstr>Arena Trials</vt:lpstr>
      <vt:lpstr>  Pressure Measurement</vt:lpstr>
      <vt:lpstr>Pressure Measurement</vt:lpstr>
      <vt:lpstr>Pressure Measurement</vt:lpstr>
      <vt:lpstr>Measurement of Blast Properties Instrumentation - Sensors </vt:lpstr>
      <vt:lpstr>Measurement of Blast Properties Instrumentation - Sensor Mount</vt:lpstr>
      <vt:lpstr>Pressure Measurement</vt:lpstr>
      <vt:lpstr>Pressure Measurement</vt:lpstr>
      <vt:lpstr>What do we expect to see?</vt:lpstr>
      <vt:lpstr>What do we actually see?</vt:lpstr>
      <vt:lpstr>Why does it look different?</vt:lpstr>
      <vt:lpstr>What can we control to improve data quality?</vt:lpstr>
      <vt:lpstr>  Velocity Measurement</vt:lpstr>
      <vt:lpstr>Velocity Measurement</vt:lpstr>
      <vt:lpstr>Velocity Measurement</vt:lpstr>
      <vt:lpstr>Velocity Measurement</vt:lpstr>
      <vt:lpstr>Velocity Measurement</vt:lpstr>
      <vt:lpstr>Velocity Measurement</vt:lpstr>
      <vt:lpstr>Velocity Measurement</vt:lpstr>
      <vt:lpstr>Velocity Measurement</vt:lpstr>
      <vt:lpstr>Data Capture Mantra</vt:lpstr>
      <vt:lpstr>  Spatial Survey</vt:lpstr>
      <vt:lpstr>Spatial Survey</vt:lpstr>
      <vt:lpstr>  High-Speed Imagery</vt:lpstr>
      <vt:lpstr>High Speed Imagery</vt:lpstr>
      <vt:lpstr>Camera Sensors</vt:lpstr>
      <vt:lpstr>Limitations to High Speed Imagery</vt:lpstr>
      <vt:lpstr>High-speed Imagery of Blast Overpressure</vt:lpstr>
      <vt:lpstr>Setting up an image</vt:lpstr>
      <vt:lpstr>High-speed Imagery of Dual Copper Lined EFP Charges</vt:lpstr>
      <vt:lpstr>High-speed Imagery of Dual Al/Cu Lined EFP Charges</vt:lpstr>
      <vt:lpstr>High-speed imagery of Dual Lined Aluminium EFP Charges</vt:lpstr>
      <vt:lpstr>  Flash x-ray</vt:lpstr>
      <vt:lpstr>Flash X-ray</vt:lpstr>
      <vt:lpstr>Flash x-ray</vt:lpstr>
      <vt:lpstr>Flash x-ray</vt:lpstr>
      <vt:lpstr>Flash x-ray</vt:lpstr>
      <vt:lpstr>Flash x-ray</vt:lpstr>
      <vt:lpstr>  Risks to Data Capture</vt:lpstr>
      <vt:lpstr>Risks to Data Capture</vt:lpstr>
      <vt:lpstr>  Triggering of Instrumentation</vt:lpstr>
      <vt:lpstr>Methods and Considerations of Triggering</vt:lpstr>
      <vt:lpstr> Post-Trigger Data Capture</vt:lpstr>
      <vt:lpstr>100% Pre-Trigger Data Capture</vt:lpstr>
      <vt:lpstr>Pre- and Post-Trigger Data Capture</vt:lpstr>
      <vt:lpstr>Triggering Mechanisms</vt:lpstr>
      <vt:lpstr>  Now over to you!</vt:lpstr>
      <vt:lpstr>The Awkward Customer…</vt:lpstr>
      <vt:lpstr>  Working on Ranges</vt:lpstr>
      <vt:lpstr>Summary and Outline</vt:lpstr>
      <vt:lpstr>Some UK Firing Ranges</vt:lpstr>
      <vt:lpstr>Some UK Firing Ranges</vt:lpstr>
      <vt:lpstr>Small UK Ranges/Test Areas</vt:lpstr>
      <vt:lpstr>Salisbury Plain Training Area – UK MoD</vt:lpstr>
      <vt:lpstr>Salisbury Plain Training Area – UK MoD</vt:lpstr>
      <vt:lpstr>COTEC- Cranfield Ordnance Test &amp; Evaluation Centre</vt:lpstr>
      <vt:lpstr>COTEC- Admin Area</vt:lpstr>
      <vt:lpstr>COTEC- Rear Battery</vt:lpstr>
      <vt:lpstr>COTEC- Forward Battery</vt:lpstr>
      <vt:lpstr>Use of Different Areas</vt:lpstr>
      <vt:lpstr>Control of Personnel</vt:lpstr>
      <vt:lpstr>Control of Personnel</vt:lpstr>
      <vt:lpstr>Control of Personnel</vt:lpstr>
      <vt:lpstr>Other Users</vt:lpstr>
      <vt:lpstr>Organisation and Governance</vt:lpstr>
      <vt:lpstr>Organisation and Governance</vt:lpstr>
      <vt:lpstr>Organisation and Governance</vt:lpstr>
      <vt:lpstr>Trial Planning and Risk Assessment</vt:lpstr>
      <vt:lpstr>Main Items to Consider in a Trial Plan</vt:lpstr>
      <vt:lpstr>Main Items to Consider in a Risk Assessment</vt:lpstr>
      <vt:lpstr>  Briefing for COTEC Range Day 15th October 2025</vt:lpstr>
      <vt:lpstr>Samuel Darcy-Page Senior Instrumentation Technician  Samuel.Darcy-Page@cranfield.ac.uk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 tips for making sure your presentation is accessible to all</dc:title>
  <dc:creator>Peter Gibbs</dc:creator>
  <cp:lastModifiedBy>Gareth Collett</cp:lastModifiedBy>
  <cp:revision>57</cp:revision>
  <cp:lastPrinted>2014-09-02T09:13:37Z</cp:lastPrinted>
  <dcterms:created xsi:type="dcterms:W3CDTF">2021-06-16T09:08:46Z</dcterms:created>
  <dcterms:modified xsi:type="dcterms:W3CDTF">2025-11-17T18:32:10Z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0x01010005F2428EAC03A342B9BB2F331FEB908A</vt:lpwstr>
  </property>
  <property fmtid="{D5CDD505-2E9C-101B-9397-08002B2CF9AE}" pid="3" name="MSIP_Label_76ec77b0-1566-4e6c-8f07-2f97449b5aa9_Enabled">
    <vt:lpwstr>true</vt:lpwstr>
  </property>
  <property fmtid="{D5CDD505-2E9C-101B-9397-08002B2CF9AE}" pid="4" name="MSIP_Label_76ec77b0-1566-4e6c-8f07-2f97449b5aa9_SetDate">
    <vt:lpwstr>2020-08-27T13:50:15Z</vt:lpwstr>
  </property>
  <property fmtid="{D5CDD505-2E9C-101B-9397-08002B2CF9AE}" pid="5" name="MSIP_Label_76ec77b0-1566-4e6c-8f07-2f97449b5aa9_Method">
    <vt:lpwstr>Standard</vt:lpwstr>
  </property>
  <property fmtid="{D5CDD505-2E9C-101B-9397-08002B2CF9AE}" pid="6" name="MSIP_Label_76ec77b0-1566-4e6c-8f07-2f97449b5aa9_Name">
    <vt:lpwstr>Internal Business</vt:lpwstr>
  </property>
  <property fmtid="{D5CDD505-2E9C-101B-9397-08002B2CF9AE}" pid="7" name="MSIP_Label_76ec77b0-1566-4e6c-8f07-2f97449b5aa9_SiteId">
    <vt:lpwstr>31dca259-f714-4c48-ba5c-aa96dcf60aaa</vt:lpwstr>
  </property>
  <property fmtid="{D5CDD505-2E9C-101B-9397-08002B2CF9AE}" pid="8" name="MSIP_Label_76ec77b0-1566-4e6c-8f07-2f97449b5aa9_ActionId">
    <vt:lpwstr>b1116fbc-4a79-40ab-9515-6b1a0a69f6bc</vt:lpwstr>
  </property>
  <property fmtid="{D5CDD505-2E9C-101B-9397-08002B2CF9AE}" pid="9" name="MSIP_Label_76ec77b0-1566-4e6c-8f07-2f97449b5aa9_ContentBits">
    <vt:lpwstr>0</vt:lpwstr>
  </property>
  <property fmtid="{D5CDD505-2E9C-101B-9397-08002B2CF9AE}" pid="10" name="_dlc_DocIdItemGuid">
    <vt:lpwstr>459c272a-df27-407a-aace-7fde3c4e1047</vt:lpwstr>
  </property>
</Properties>
</file>