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9223B-BDB3-41DF-37FF-4925C7FF6D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E7F6E0-593F-4585-EF5A-03630ADA89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EE9D2-C615-D96C-7878-51BFA5D13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7FE9B-4EAB-76A5-5A7B-B66594720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0BA80-F790-41C0-AEA7-239F84520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203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954FA-69A6-B20D-5FE3-55F64C53F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7881A-BA20-7917-203C-45394A63B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A6934-5D0A-04F6-511E-249CF125C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B264A-6A0A-C6F1-0F07-1BC56A40B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C664-C68D-8B45-CCDB-927F05D00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372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F0045-AE21-1AE4-6ACA-AE617C2D8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0D42D-8965-FE2E-BDFB-C36165F385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5E76B-63DA-5088-691F-E74A3D200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5B0BFA-6FE3-7080-9F04-9873D3287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121D38-5337-64E6-8273-E48543E4E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057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CF06E-E10E-7D0A-4C94-55972A84E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A5A58-7A86-493C-A6B8-E79CDBB0D4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A0636A-D402-7EC9-7BE9-8E209EEE4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238BE-668A-C582-BEF2-FC6BFCB40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726C9F-12BF-652E-9BC5-9F2BB97EA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6E030-B391-3915-2990-2C5414851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293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23D9C-E40D-6DAC-39B7-9B9C7C9CE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ECE9F-1B17-05D7-D6B0-4F1FF8636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66318E-E8CA-B7BC-E84B-2B80F596B9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13D99F-E888-4175-425D-56A1AC20AA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B7C433-5A52-59E5-62AF-8A8CFEC35E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E2CFB5-20B9-F8DE-7530-2AADF556B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44ED06-19AF-5B40-2558-F3AB0DE92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8F2D14-77FE-D567-34B1-F212D00B2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753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0AD75-ECD7-44F6-1908-8BE84F640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460E98-7CD8-2B8C-A2D2-D91ED6A30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9984E4-4B75-AE3F-4C21-CADA1E0FC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2EC645-5924-0ACC-EA76-9939349F1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991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E4CA60-121A-6E7D-78BC-E3B1E9F5A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4ACFD9-73BD-F94F-E3AB-9E72DFC92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90272A-21B1-685C-9490-6DDC2D885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611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D2ED8-CFD7-2722-0775-185045AC3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275DA-7020-D7EE-D307-89217BB88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7035B7-A841-EB91-FF4B-F4C30E4BB5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7B078-AEB4-E44A-3284-01478B2C5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1A3936-BAA5-17B4-C58D-14A729BF3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A1795-C040-2408-04DD-FDA02D408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53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865B7-BE0A-D48A-125A-BA7C70A1E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354437-7423-3372-4188-24971529F6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C34EF8-EDA1-BDDE-FDCA-80D25D6FD5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468E20-2EBE-7410-D374-E51B6A8D1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13AA5-8AF2-BF96-2D30-74252146C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6EB449-70DF-8E81-E9AC-A93DA210A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1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B067E-1003-4A4B-68E3-82BAA12F0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942465-21A0-C85F-AD44-77C27A215A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768CC-9A68-E969-9F0D-EF9FAA95D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D610B-7E5B-E24A-456C-E33C86D65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E7A50-87B1-EC22-0D6A-F9E258124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8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71E614-23C2-D9F7-33E5-7D3DB25E20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EFEA29-CCAB-4689-A015-79F29C4F18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6CF8E-D125-844C-1843-E7940668A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6503F-D7E1-80D8-9DC9-478AC19DF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9224E-F1EC-4FD8-1E97-DA3A982B7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374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4D709E-6FE9-98FF-4A91-2B7C39577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4F985F-E88F-68CF-6D29-53140FC51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4DC57-6542-E261-7CB6-5A6AD38234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9736FC-D3D7-41B0-82E4-3404CB6BB479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05992-CFF7-8BAE-F069-064878CC4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4F009E-2A25-017B-DAAB-884AF9145C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ED69D3-7CD9-4A28-BF18-02E14836C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774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4301BD-AD3B-4E8C-A787-C513DE84798F}"/>
              </a:ext>
            </a:extLst>
          </p:cNvPr>
          <p:cNvSpPr txBox="1"/>
          <p:nvPr/>
        </p:nvSpPr>
        <p:spPr>
          <a:xfrm>
            <a:off x="0" y="130629"/>
            <a:ext cx="12104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Applying Bowlby's Attachment Theory to Support Isaac's Development</a:t>
            </a:r>
            <a:endParaRPr lang="en-GB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23E5C6-FBE4-FBC1-8CEF-D32DF2ABA6D1}"/>
              </a:ext>
            </a:extLst>
          </p:cNvPr>
          <p:cNvSpPr txBox="1"/>
          <p:nvPr/>
        </p:nvSpPr>
        <p:spPr>
          <a:xfrm>
            <a:off x="371104" y="908462"/>
            <a:ext cx="55299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Module: LCHS4010</a:t>
            </a:r>
          </a:p>
          <a:p>
            <a:r>
              <a:rPr lang="en-US" sz="3600" dirty="0"/>
              <a:t>Student Name: Saira Azam</a:t>
            </a:r>
          </a:p>
          <a:p>
            <a:r>
              <a:rPr lang="en-US" sz="3600" dirty="0"/>
              <a:t>Student Number:2515555</a:t>
            </a:r>
          </a:p>
          <a:p>
            <a:r>
              <a:rPr lang="en-US" sz="3600" dirty="0"/>
              <a:t>Date: 11/06/2026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65828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3B8A4E9-444F-6016-8612-60E607D78A3E}"/>
              </a:ext>
            </a:extLst>
          </p:cNvPr>
          <p:cNvSpPr txBox="1"/>
          <p:nvPr/>
        </p:nvSpPr>
        <p:spPr>
          <a:xfrm>
            <a:off x="294409" y="1527464"/>
            <a:ext cx="1189759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-Isaac is a 4-year-old boy attending a Children's Centre in London.</a:t>
            </a:r>
          </a:p>
          <a:p>
            <a:r>
              <a:rPr lang="en-US" dirty="0"/>
              <a:t>-Lives with his mother, a single parent experiencing post-natal depression.</a:t>
            </a:r>
          </a:p>
          <a:p>
            <a:r>
              <a:rPr lang="en-US" dirty="0"/>
              <a:t>-Family recently relocated to London.</a:t>
            </a:r>
          </a:p>
          <a:p>
            <a:r>
              <a:rPr lang="en-US" dirty="0"/>
              <a:t>- Childcare arrangements have been disrupted over the past two years.- 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Observed difficulties include: </a:t>
            </a:r>
          </a:p>
          <a:p>
            <a:endParaRPr lang="en-US" dirty="0"/>
          </a:p>
          <a:p>
            <a:r>
              <a:rPr lang="en-US" dirty="0"/>
              <a:t>-Withdrawal during free play. </a:t>
            </a:r>
          </a:p>
          <a:p>
            <a:r>
              <a:rPr lang="en-US" dirty="0"/>
              <a:t>- Distress when separated from his mother. </a:t>
            </a:r>
          </a:p>
          <a:p>
            <a:r>
              <a:rPr lang="en-US" dirty="0"/>
              <a:t> - Delayed language development.  </a:t>
            </a:r>
          </a:p>
          <a:p>
            <a:r>
              <a:rPr lang="en-US" dirty="0"/>
              <a:t>- Difficulty participating in group activities.</a:t>
            </a:r>
          </a:p>
          <a:p>
            <a:r>
              <a:rPr lang="en-US" dirty="0"/>
              <a:t>- Mother reports sleep difficulties, clinginess and limited independent play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This presentation will use Bowlby's Attachment Theory to understand Isaac's development and propose appropriate interventions.</a:t>
            </a:r>
          </a:p>
          <a:p>
            <a:endParaRPr lang="en-US" dirty="0"/>
          </a:p>
          <a:p>
            <a:r>
              <a:rPr lang="en-US" dirty="0"/>
              <a:t>(Bowlby, 1969)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D5E703-AA15-1AB5-787B-ED0DF0419360}"/>
              </a:ext>
            </a:extLst>
          </p:cNvPr>
          <p:cNvSpPr txBox="1"/>
          <p:nvPr/>
        </p:nvSpPr>
        <p:spPr>
          <a:xfrm>
            <a:off x="0" y="135082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Isaac's Background</a:t>
            </a:r>
          </a:p>
        </p:txBody>
      </p:sp>
    </p:spTree>
    <p:extLst>
      <p:ext uri="{BB962C8B-B14F-4D97-AF65-F5344CB8AC3E}">
        <p14:creationId xmlns:p14="http://schemas.microsoft.com/office/powerpoint/2010/main" val="2905250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18A0AB-2D0F-9C7A-A132-0FD33323C1D2}"/>
              </a:ext>
            </a:extLst>
          </p:cNvPr>
          <p:cNvSpPr txBox="1"/>
          <p:nvPr/>
        </p:nvSpPr>
        <p:spPr>
          <a:xfrm>
            <a:off x="0" y="1672936"/>
            <a:ext cx="1180407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Overview of the Theory</a:t>
            </a:r>
          </a:p>
          <a:p>
            <a:endParaRPr lang="en-US" dirty="0"/>
          </a:p>
          <a:p>
            <a:r>
              <a:rPr lang="en-US" dirty="0"/>
              <a:t>John Bowlby proposed that children have an innate biological need to form close emotional bonds with caregivers.</a:t>
            </a:r>
          </a:p>
          <a:p>
            <a:endParaRPr lang="en-US" dirty="0"/>
          </a:p>
          <a:p>
            <a:r>
              <a:rPr lang="en-US" dirty="0"/>
              <a:t>Key Concepts</a:t>
            </a:r>
          </a:p>
          <a:p>
            <a:pPr marL="285750" indent="-285750">
              <a:buFontTx/>
              <a:buChar char="-"/>
            </a:pPr>
            <a:r>
              <a:rPr lang="en-US" dirty="0"/>
              <a:t>Attachment</a:t>
            </a:r>
          </a:p>
          <a:p>
            <a:pPr marL="285750" indent="-285750">
              <a:buFontTx/>
              <a:buChar char="-"/>
            </a:pPr>
            <a:r>
              <a:rPr lang="en-US" dirty="0"/>
              <a:t>- Secure attachment</a:t>
            </a:r>
          </a:p>
          <a:p>
            <a:pPr marL="285750" indent="-285750">
              <a:buFontTx/>
              <a:buChar char="-"/>
            </a:pPr>
            <a:r>
              <a:rPr lang="en-US" dirty="0"/>
              <a:t>- Insecure attachment</a:t>
            </a:r>
          </a:p>
          <a:p>
            <a:pPr marL="285750" indent="-285750">
              <a:buFontTx/>
              <a:buChar char="-"/>
            </a:pPr>
            <a:r>
              <a:rPr lang="en-US" dirty="0"/>
              <a:t>- Internal Working Model-</a:t>
            </a:r>
          </a:p>
          <a:p>
            <a:pPr marL="285750" indent="-285750">
              <a:buFontTx/>
              <a:buChar char="-"/>
            </a:pPr>
            <a:r>
              <a:rPr lang="en-US" dirty="0"/>
              <a:t> Monotropy- </a:t>
            </a:r>
          </a:p>
          <a:p>
            <a:pPr marL="285750" indent="-285750">
              <a:buFontTx/>
              <a:buChar char="-"/>
            </a:pPr>
            <a:r>
              <a:rPr lang="en-US" dirty="0"/>
              <a:t>Secure Base</a:t>
            </a:r>
          </a:p>
          <a:p>
            <a:pPr marL="285750" indent="-285750">
              <a:buFontTx/>
              <a:buChar char="-"/>
            </a:pPr>
            <a:r>
              <a:rPr lang="en-US" dirty="0"/>
              <a:t>Main Assumptions</a:t>
            </a:r>
          </a:p>
          <a:p>
            <a:pPr marL="285750" indent="-285750">
              <a:buFontTx/>
              <a:buChar char="-"/>
            </a:pPr>
            <a:r>
              <a:rPr lang="en-US" dirty="0"/>
              <a:t>- Early relationships influence future emotional and social development.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Consistent and responsive caregiving promotes healthy development.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Disruptions in attachment can affect emotional wellbeing.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(Bowlby, 1969)9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83ED17-DA86-2378-4188-7337DB78B8F4}"/>
              </a:ext>
            </a:extLst>
          </p:cNvPr>
          <p:cNvSpPr txBox="1"/>
          <p:nvPr/>
        </p:nvSpPr>
        <p:spPr>
          <a:xfrm>
            <a:off x="1" y="106752"/>
            <a:ext cx="12001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 Bowlby's Attachment Theory</a:t>
            </a:r>
          </a:p>
        </p:txBody>
      </p:sp>
    </p:spTree>
    <p:extLst>
      <p:ext uri="{BB962C8B-B14F-4D97-AF65-F5344CB8AC3E}">
        <p14:creationId xmlns:p14="http://schemas.microsoft.com/office/powerpoint/2010/main" val="2555450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C860111-8620-E0BB-0E2B-4F066E864F25}"/>
              </a:ext>
            </a:extLst>
          </p:cNvPr>
          <p:cNvSpPr txBox="1"/>
          <p:nvPr/>
        </p:nvSpPr>
        <p:spPr>
          <a:xfrm>
            <a:off x="107373" y="1808018"/>
            <a:ext cx="120846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Understanding Isaac's </a:t>
            </a:r>
            <a:r>
              <a:rPr lang="en-US" dirty="0" err="1"/>
              <a:t>Behaviour</a:t>
            </a:r>
            <a:endParaRPr lang="en-US" dirty="0"/>
          </a:p>
          <a:p>
            <a:endParaRPr lang="en-US" dirty="0"/>
          </a:p>
          <a:p>
            <a:r>
              <a:rPr lang="en-US" dirty="0"/>
              <a:t>Bowlby's theory helps explain several of Isaac's difficulties:</a:t>
            </a:r>
          </a:p>
          <a:p>
            <a:endParaRPr lang="en-US" dirty="0"/>
          </a:p>
          <a:p>
            <a:r>
              <a:rPr lang="en-US" dirty="0"/>
              <a:t>Separation Anxiety-  Isaac becomes distressed when separated from his mother.</a:t>
            </a:r>
          </a:p>
          <a:p>
            <a:pPr marL="285750" indent="-285750">
              <a:buFontTx/>
              <a:buChar char="-"/>
            </a:pPr>
            <a:r>
              <a:rPr lang="en-US" dirty="0"/>
              <a:t>May indicate anxiety about caregiver availability.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Clinginess- Reliance on his mother for reassurance and security.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Withdrawal- Lack of confidence exploring social situations independently.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Sleep Difficulties- Emotional insecurity may contribute to poor sleep patterns.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These </a:t>
            </a:r>
            <a:r>
              <a:rPr lang="en-US" dirty="0" err="1"/>
              <a:t>behaviours</a:t>
            </a:r>
            <a:r>
              <a:rPr lang="en-US" dirty="0"/>
              <a:t> suggest challenges in developing a secure attachment relationship.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(Bowlby, 1969; Ainsworth et al., 1978)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EBF26A-FBC0-27A4-4B56-0EC94EAC3D33}"/>
              </a:ext>
            </a:extLst>
          </p:cNvPr>
          <p:cNvSpPr txBox="1"/>
          <p:nvPr/>
        </p:nvSpPr>
        <p:spPr>
          <a:xfrm>
            <a:off x="0" y="72736"/>
            <a:ext cx="12043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Why Bowlby's Theory is Relevant to Isaac</a:t>
            </a:r>
          </a:p>
        </p:txBody>
      </p:sp>
    </p:spTree>
    <p:extLst>
      <p:ext uri="{BB962C8B-B14F-4D97-AF65-F5344CB8AC3E}">
        <p14:creationId xmlns:p14="http://schemas.microsoft.com/office/powerpoint/2010/main" val="119564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1EA686-D533-B0A7-7BF7-BDCE2905F862}"/>
              </a:ext>
            </a:extLst>
          </p:cNvPr>
          <p:cNvSpPr txBox="1"/>
          <p:nvPr/>
        </p:nvSpPr>
        <p:spPr>
          <a:xfrm>
            <a:off x="0" y="825579"/>
            <a:ext cx="12095018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600" dirty="0"/>
              <a:t>Impact of Early Experiences</a:t>
            </a:r>
          </a:p>
          <a:p>
            <a:endParaRPr lang="en-US" sz="1600" dirty="0"/>
          </a:p>
          <a:p>
            <a:r>
              <a:rPr lang="en-US" sz="1600" dirty="0"/>
              <a:t>Maternal Mental Health</a:t>
            </a:r>
          </a:p>
          <a:p>
            <a:endParaRPr lang="en-US" sz="1600" dirty="0"/>
          </a:p>
          <a:p>
            <a:r>
              <a:rPr lang="en-US" sz="1600" dirty="0"/>
              <a:t>Mother's post-natal depression may have affected: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Emotional responsiveness.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Consistency of interactions.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Opportunities for sensitive caregiving.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Disrupted Childcare 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Frequent changes in caregivers may have: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Reduced stability.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Increased insecurity.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Limited opportunities to build trusting relationships.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Relocation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Moving to a new area may have: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Reduced social support.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Increased stress for both mother and child.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These experiences may have influenced Isaac's attachment security and emotional development.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(Murray et al., 1996)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0F0C1F-3744-6431-DFCE-4DDEA30FBCEA}"/>
              </a:ext>
            </a:extLst>
          </p:cNvPr>
          <p:cNvSpPr txBox="1"/>
          <p:nvPr/>
        </p:nvSpPr>
        <p:spPr>
          <a:xfrm>
            <a:off x="0" y="0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Applying the Theory to Isaac's Experiences</a:t>
            </a:r>
          </a:p>
        </p:txBody>
      </p:sp>
    </p:spTree>
    <p:extLst>
      <p:ext uri="{BB962C8B-B14F-4D97-AF65-F5344CB8AC3E}">
        <p14:creationId xmlns:p14="http://schemas.microsoft.com/office/powerpoint/2010/main" val="993455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CFDD0D-AE82-39C2-5C06-419F526DCE3E}"/>
              </a:ext>
            </a:extLst>
          </p:cNvPr>
          <p:cNvSpPr txBox="1"/>
          <p:nvPr/>
        </p:nvSpPr>
        <p:spPr>
          <a:xfrm>
            <a:off x="0" y="1071801"/>
            <a:ext cx="9434945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600" dirty="0"/>
              <a:t>Nature Factors</a:t>
            </a:r>
          </a:p>
          <a:p>
            <a:endParaRPr lang="en-US" sz="1600" dirty="0"/>
          </a:p>
          <a:p>
            <a:r>
              <a:rPr lang="en-US" sz="1600" dirty="0"/>
              <a:t>Biological Influences</a:t>
            </a:r>
          </a:p>
          <a:p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Individual temperament.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Genetic predispositions.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Early brain development.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Natural sensitivity to stress.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Nurture Factors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Environmental Influences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Quality of caregiver relationships.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Maternal mental health.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Social opportunities.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Stability of routines.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Childcare experiences.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Isaac's development is likely influenced by an interaction between biological and environmental factors.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(Berk, 2023)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656F52-99C1-6B6D-1935-01FAE41D9154}"/>
              </a:ext>
            </a:extLst>
          </p:cNvPr>
          <p:cNvSpPr txBox="1"/>
          <p:nvPr/>
        </p:nvSpPr>
        <p:spPr>
          <a:xfrm>
            <a:off x="0" y="114300"/>
            <a:ext cx="12032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Nature and Nurture Influences</a:t>
            </a:r>
          </a:p>
        </p:txBody>
      </p:sp>
    </p:spTree>
    <p:extLst>
      <p:ext uri="{BB962C8B-B14F-4D97-AF65-F5344CB8AC3E}">
        <p14:creationId xmlns:p14="http://schemas.microsoft.com/office/powerpoint/2010/main" val="229810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A5B3BC1-4D91-B877-C977-D4028E462A7D}"/>
              </a:ext>
            </a:extLst>
          </p:cNvPr>
          <p:cNvSpPr txBox="1"/>
          <p:nvPr/>
        </p:nvSpPr>
        <p:spPr>
          <a:xfrm>
            <a:off x="0" y="1153228"/>
            <a:ext cx="1168977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600" dirty="0"/>
              <a:t>Supporting Emotional Security</a:t>
            </a:r>
          </a:p>
          <a:p>
            <a:endParaRPr lang="en-GB" sz="1600" dirty="0"/>
          </a:p>
          <a:p>
            <a:r>
              <a:rPr lang="en-GB" sz="1600" dirty="0"/>
              <a:t>Key Person System</a:t>
            </a:r>
          </a:p>
          <a:p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Consistent trusted adult within the setting.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- Builds predictability and trust.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Gradual Separation Strategies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- Short separations increasing over time.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- Visual schedules and predictable routines.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Emotional Coaching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- Helping Isaac identify and express feelings.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- Modelling emotional regulation.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Safe and Nurturing Environment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- Warm, responsive interactions.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- Consistent reassurance.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These strategies support secure attachment and emotional resilience.</a:t>
            </a:r>
          </a:p>
          <a:p>
            <a:pPr marL="285750" indent="-285750">
              <a:buFontTx/>
              <a:buChar char="-"/>
            </a:pPr>
            <a:r>
              <a:rPr lang="en-GB" sz="1600" dirty="0"/>
              <a:t>(Bowlby, 1969)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97B87C-1B27-DB6D-9610-6E4D082C3C5F}"/>
              </a:ext>
            </a:extLst>
          </p:cNvPr>
          <p:cNvSpPr txBox="1"/>
          <p:nvPr/>
        </p:nvSpPr>
        <p:spPr>
          <a:xfrm>
            <a:off x="72736" y="207818"/>
            <a:ext cx="11907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Support Plan: Attachment-Based Approaches</a:t>
            </a:r>
          </a:p>
        </p:txBody>
      </p:sp>
    </p:spTree>
    <p:extLst>
      <p:ext uri="{BB962C8B-B14F-4D97-AF65-F5344CB8AC3E}">
        <p14:creationId xmlns:p14="http://schemas.microsoft.com/office/powerpoint/2010/main" val="162417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9D2521-3536-22E8-B5AB-7FB21E2BA9E2}"/>
              </a:ext>
            </a:extLst>
          </p:cNvPr>
          <p:cNvSpPr txBox="1"/>
          <p:nvPr/>
        </p:nvSpPr>
        <p:spPr>
          <a:xfrm>
            <a:off x="0" y="1564243"/>
            <a:ext cx="1184563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600" dirty="0"/>
              <a:t>Supporting Language and Social Skills</a:t>
            </a:r>
          </a:p>
          <a:p>
            <a:endParaRPr lang="en-US" sz="1600" dirty="0"/>
          </a:p>
          <a:p>
            <a:r>
              <a:rPr lang="en-US" sz="1600" dirty="0"/>
              <a:t>Language-Rich Environment</a:t>
            </a:r>
          </a:p>
          <a:p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Storytelling.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Singing activities.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Shared reading.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Open-ended questioning.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Play-Based Learning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- Small group play opportunities.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Structured peer interaction.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Adult Modelling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Demonstrating communication skills.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Encouraging turn-taking and social engagement.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Speech and Language Referral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Assessment if delays continue.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(Vygotsky, 1978; Department for Education, 2024)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8D3DAA-1B0D-B996-DC84-3BF8B15050E8}"/>
              </a:ext>
            </a:extLst>
          </p:cNvPr>
          <p:cNvSpPr txBox="1"/>
          <p:nvPr/>
        </p:nvSpPr>
        <p:spPr>
          <a:xfrm>
            <a:off x="0" y="218209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Support Plan: Communication and Social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809618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6F42658-2DA8-690F-0C10-5638F5182149}"/>
              </a:ext>
            </a:extLst>
          </p:cNvPr>
          <p:cNvSpPr txBox="1"/>
          <p:nvPr/>
        </p:nvSpPr>
        <p:spPr>
          <a:xfrm>
            <a:off x="103909" y="825579"/>
            <a:ext cx="9507682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600" dirty="0"/>
              <a:t>Collaborative Support</a:t>
            </a:r>
          </a:p>
          <a:p>
            <a:endParaRPr lang="en-US" sz="1600" dirty="0"/>
          </a:p>
          <a:p>
            <a:r>
              <a:rPr lang="en-US" sz="1600" dirty="0"/>
              <a:t>Family Support Services</a:t>
            </a:r>
          </a:p>
          <a:p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Parenting support </a:t>
            </a:r>
            <a:r>
              <a:rPr lang="en-US" sz="1600" dirty="0" err="1"/>
              <a:t>programmes</a:t>
            </a:r>
            <a:r>
              <a:rPr lang="en-US" sz="1600" dirty="0"/>
              <a:t>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Confidence-building opportunities.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Mental Health Support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- Referral for maternal wellbeing support.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Access to community resources.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Health Professionals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- Health visitor involvement.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Speech and language therapist.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Early Years Practitioners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- Ongoing observations.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- Regular review meetings.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Multi-agency working ensures support for both Isaac and his mother.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(Early Intervention Foundation, 2023)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45E3F0-6145-A3E5-6B6E-C5E14551CF58}"/>
              </a:ext>
            </a:extLst>
          </p:cNvPr>
          <p:cNvSpPr txBox="1"/>
          <p:nvPr/>
        </p:nvSpPr>
        <p:spPr>
          <a:xfrm>
            <a:off x="0" y="176645"/>
            <a:ext cx="11357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Multi-Agency Working and Family Support</a:t>
            </a:r>
          </a:p>
        </p:txBody>
      </p:sp>
    </p:spTree>
    <p:extLst>
      <p:ext uri="{BB962C8B-B14F-4D97-AF65-F5344CB8AC3E}">
        <p14:creationId xmlns:p14="http://schemas.microsoft.com/office/powerpoint/2010/main" val="936087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6622AB-1B92-4680-6C35-FB513B5C9995}"/>
              </a:ext>
            </a:extLst>
          </p:cNvPr>
          <p:cNvSpPr txBox="1"/>
          <p:nvPr/>
        </p:nvSpPr>
        <p:spPr>
          <a:xfrm>
            <a:off x="95250" y="1454727"/>
            <a:ext cx="12001500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1600" dirty="0"/>
              <a:t>Strengths</a:t>
            </a:r>
          </a:p>
          <a:p>
            <a:endParaRPr lang="en-US" sz="1600" dirty="0"/>
          </a:p>
          <a:p>
            <a:r>
              <a:rPr lang="en-US" sz="1600" dirty="0"/>
              <a:t>Highlights importance of early relationships.</a:t>
            </a:r>
          </a:p>
          <a:p>
            <a:r>
              <a:rPr lang="en-US" sz="1600" dirty="0"/>
              <a:t>- Strong research evidence.</a:t>
            </a:r>
          </a:p>
          <a:p>
            <a:r>
              <a:rPr lang="en-US" sz="1600" dirty="0"/>
              <a:t>- Widely used in early years practice.</a:t>
            </a:r>
          </a:p>
          <a:p>
            <a:r>
              <a:rPr lang="en-US" sz="1600" dirty="0"/>
              <a:t>- Helps explain Isaac's emotional difficulties.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r>
              <a:rPr lang="en-US" sz="1600" dirty="0"/>
              <a:t>Limitations</a:t>
            </a:r>
          </a:p>
          <a:p>
            <a:r>
              <a:rPr lang="en-US" sz="1600" dirty="0"/>
              <a:t>- </a:t>
            </a:r>
            <a:r>
              <a:rPr lang="en-US" sz="1600" dirty="0" err="1"/>
              <a:t>Overemphasises</a:t>
            </a:r>
            <a:r>
              <a:rPr lang="en-US" sz="1600" dirty="0"/>
              <a:t> the mother-child relationship.</a:t>
            </a:r>
          </a:p>
          <a:p>
            <a:r>
              <a:rPr lang="en-US" sz="1600" dirty="0"/>
              <a:t>- May underestimate wider social influences.</a:t>
            </a:r>
          </a:p>
          <a:p>
            <a:r>
              <a:rPr lang="en-US" sz="1600" dirty="0"/>
              <a:t>- Cultural differences affect caregiving practices.</a:t>
            </a:r>
          </a:p>
          <a:p>
            <a:r>
              <a:rPr lang="en-US" sz="1600" dirty="0"/>
              <a:t>- Children's development is influenced by multiple factors.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Relevance to London's Diverse Communities</a:t>
            </a:r>
          </a:p>
          <a:p>
            <a:r>
              <a:rPr lang="en-US" sz="1600" dirty="0"/>
              <a:t>- Useful for understanding emotional needs.</a:t>
            </a:r>
          </a:p>
          <a:p>
            <a:r>
              <a:rPr lang="en-US" sz="1600" dirty="0"/>
              <a:t>- Must be applied alongside cultural awareness.</a:t>
            </a:r>
          </a:p>
          <a:p>
            <a:r>
              <a:rPr lang="en-US" sz="1600" dirty="0"/>
              <a:t>- Family structures and caregiving arrangements vary widely.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Overall, Bowlby's theory provides a valuable framework but should be considered alongside broader social and cultural influences.</a:t>
            </a:r>
          </a:p>
          <a:p>
            <a:pPr marL="285750" indent="-285750">
              <a:buFontTx/>
              <a:buChar char="-"/>
            </a:pPr>
            <a:endParaRPr lang="en-US" sz="1600" dirty="0"/>
          </a:p>
          <a:p>
            <a:pPr marL="285750" indent="-285750">
              <a:buFontTx/>
              <a:buChar char="-"/>
            </a:pPr>
            <a:r>
              <a:rPr lang="en-US" sz="1600" dirty="0"/>
              <a:t>(Rutter, 1995)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EA9290-5A5B-12BB-E801-FAF1A5E6A198}"/>
              </a:ext>
            </a:extLst>
          </p:cNvPr>
          <p:cNvSpPr txBox="1"/>
          <p:nvPr/>
        </p:nvSpPr>
        <p:spPr>
          <a:xfrm>
            <a:off x="95250" y="145473"/>
            <a:ext cx="11906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Critical Evaluation of Bowlby's Theory</a:t>
            </a:r>
          </a:p>
        </p:txBody>
      </p:sp>
    </p:spTree>
    <p:extLst>
      <p:ext uri="{BB962C8B-B14F-4D97-AF65-F5344CB8AC3E}">
        <p14:creationId xmlns:p14="http://schemas.microsoft.com/office/powerpoint/2010/main" val="387361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B0D297B-AF99-DB77-5C4C-0CD41B3A4524}"/>
              </a:ext>
            </a:extLst>
          </p:cNvPr>
          <p:cNvSpPr txBox="1"/>
          <p:nvPr/>
        </p:nvSpPr>
        <p:spPr>
          <a:xfrm>
            <a:off x="290945" y="1564243"/>
            <a:ext cx="9027102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1600" dirty="0"/>
              <a:t>Ainsworth, M.D.S., </a:t>
            </a:r>
            <a:r>
              <a:rPr lang="en-GB" sz="1600" dirty="0" err="1"/>
              <a:t>Blehar</a:t>
            </a:r>
            <a:r>
              <a:rPr lang="en-GB" sz="1600" dirty="0"/>
              <a:t>, M.C., Waters, E. and Wall, S. (1978) Patterns of Attachment: A Psychological Study of the Strange Situation. Hillsdale, NJ: Erlbaum.</a:t>
            </a:r>
          </a:p>
          <a:p>
            <a:endParaRPr lang="en-GB" sz="1600" dirty="0"/>
          </a:p>
          <a:p>
            <a:r>
              <a:rPr lang="en-GB" sz="1600" dirty="0"/>
              <a:t>Berk, L.E. (2023) Development Through the Lifespan. 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Bowlby, J. (1969) Attachment and Loss: Volume 1: Attachment. London: Penguin.</a:t>
            </a:r>
          </a:p>
          <a:p>
            <a:endParaRPr lang="en-GB" sz="1600" dirty="0"/>
          </a:p>
          <a:p>
            <a:r>
              <a:rPr lang="en-GB" sz="1600" dirty="0"/>
              <a:t>Department for Education (2024) Early Years Foundation Stage Framework. London: DfE.</a:t>
            </a:r>
          </a:p>
          <a:p>
            <a:endParaRPr lang="en-GB" sz="1600" dirty="0"/>
          </a:p>
          <a:p>
            <a:r>
              <a:rPr lang="en-GB" sz="1600" dirty="0"/>
              <a:t>Early Intervention Foundation (2023) Effective Early Intervention Practice Guide. London: EIF.</a:t>
            </a:r>
          </a:p>
          <a:p>
            <a:endParaRPr lang="en-GB" sz="1600" dirty="0"/>
          </a:p>
          <a:p>
            <a:r>
              <a:rPr lang="en-GB" sz="1600" dirty="0"/>
              <a:t>Murray, L., Fiori-Cowley, A., Hooper, R. and Cooper, P. (1996) 'The impact of postnatal depression on mother-infant interactions and child development', Journal of Child Psychology and Psychiatry, 37(5), pp. 543–561.</a:t>
            </a:r>
          </a:p>
          <a:p>
            <a:endParaRPr lang="en-GB" sz="1600" dirty="0"/>
          </a:p>
          <a:p>
            <a:r>
              <a:rPr lang="en-GB" sz="1600" dirty="0"/>
              <a:t>Rutter, M. (1995) 'Clinical implications of attachment concepts', Journal of Child Psychology and Psychiatry, 36(4), pp. 549–571.</a:t>
            </a:r>
          </a:p>
          <a:p>
            <a:endParaRPr lang="en-GB" sz="1600" dirty="0"/>
          </a:p>
          <a:p>
            <a:r>
              <a:rPr lang="en-GB" sz="1600" dirty="0"/>
              <a:t>Vygotsky, L.S. (1978) Mind in Society: The Development of Higher Psychological Processes. Cambridge, MA: Harvard University Press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CF567F-08D0-2EF6-2DEF-5BEEF0DF61AC}"/>
              </a:ext>
            </a:extLst>
          </p:cNvPr>
          <p:cNvSpPr txBox="1"/>
          <p:nvPr/>
        </p:nvSpPr>
        <p:spPr>
          <a:xfrm>
            <a:off x="114300" y="353291"/>
            <a:ext cx="11544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/>
              <a:t>References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95001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1041</Words>
  <Application>Microsoft Office PowerPoint</Application>
  <PresentationFormat>Widescreen</PresentationFormat>
  <Paragraphs>218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Saira Azam (2515555)</dc:creator>
  <cp:lastModifiedBy>Saira Azam (2515555)</cp:lastModifiedBy>
  <cp:revision>1</cp:revision>
  <dcterms:created xsi:type="dcterms:W3CDTF">2026-06-13T19:32:16Z</dcterms:created>
  <dcterms:modified xsi:type="dcterms:W3CDTF">2026-06-13T19:35:31Z</dcterms:modified>
</cp:coreProperties>
</file>