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42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EF8120-1216-468B-ACC2-D359D4B98E7B}" type="datetimeFigureOut">
              <a:rPr lang="en-GB" smtClean="0"/>
              <a:t>11/11/2025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AA6BA4-C302-4A78-B185-B31B24CEA579}" type="slidenum">
              <a:rPr lang="en-GB" smtClean="0"/>
              <a:t>‹#›</a:t>
            </a:fld>
            <a:endParaRPr lang="en-GB"/>
          </a:p>
        </p:txBody>
      </p:sp>
    </p:spTree>
    <p:extLst>
      <p:ext uri="{BB962C8B-B14F-4D97-AF65-F5344CB8AC3E}">
        <p14:creationId xmlns:p14="http://schemas.microsoft.com/office/powerpoint/2010/main" val="15485038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DAA6BA4-C302-4A78-B185-B31B24CEA579}" type="slidenum">
              <a:rPr lang="en-GB" smtClean="0"/>
              <a:t>4</a:t>
            </a:fld>
            <a:endParaRPr lang="en-GB"/>
          </a:p>
        </p:txBody>
      </p:sp>
    </p:spTree>
    <p:extLst>
      <p:ext uri="{BB962C8B-B14F-4D97-AF65-F5344CB8AC3E}">
        <p14:creationId xmlns:p14="http://schemas.microsoft.com/office/powerpoint/2010/main" val="15149576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2AAAA-4BFD-9FA1-1E01-6502D52F0B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4831B5-C631-0A90-0259-B57F12D6C3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DC7A887-AC32-8296-0503-ED5CF380C532}"/>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5" name="Footer Placeholder 4">
            <a:extLst>
              <a:ext uri="{FF2B5EF4-FFF2-40B4-BE49-F238E27FC236}">
                <a16:creationId xmlns:a16="http://schemas.microsoft.com/office/drawing/2014/main" id="{A9C21A38-DE4C-5FF5-60AE-DC870F1C01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83DB85-FAE0-2A1A-AE02-56BDC71205B2}"/>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814095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E7FEA-606F-007B-C4CB-AE71C483C5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3080F0-A1D0-4D95-6D7F-2C7420817EF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E564E1-72FE-02E3-DC3E-4DBABD4F226B}"/>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5" name="Footer Placeholder 4">
            <a:extLst>
              <a:ext uri="{FF2B5EF4-FFF2-40B4-BE49-F238E27FC236}">
                <a16:creationId xmlns:a16="http://schemas.microsoft.com/office/drawing/2014/main" id="{09755140-8064-8C95-002A-D5923B9215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F9BFF3-385D-6011-A03E-DDC48AE825C5}"/>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36687911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D48F8-07FF-E148-56CB-BD3E2D41443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91051C1-97F3-10C2-5829-1DA74832AD5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DFBF65-2B24-E50A-E71B-7B769B6710AB}"/>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5" name="Footer Placeholder 4">
            <a:extLst>
              <a:ext uri="{FF2B5EF4-FFF2-40B4-BE49-F238E27FC236}">
                <a16:creationId xmlns:a16="http://schemas.microsoft.com/office/drawing/2014/main" id="{EA33302F-FCC5-5363-4258-8BDE056A92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DE43F9-926E-ED31-E51A-71F787BF2CDC}"/>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2192125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59418-E5EA-11C5-2D59-141257037C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7BC5AF-70CA-6EBA-86CA-FAB40D996F6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B38445-9009-D47E-2D34-2CB558B5EC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42FD1A0-0518-E450-DF0E-1C8D9E908AA0}"/>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6" name="Footer Placeholder 5">
            <a:extLst>
              <a:ext uri="{FF2B5EF4-FFF2-40B4-BE49-F238E27FC236}">
                <a16:creationId xmlns:a16="http://schemas.microsoft.com/office/drawing/2014/main" id="{C5FD0AA5-C257-CAF7-DDA9-8B0A8704BC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FE0FFA-4FA5-2E8A-152B-EC02C7F8BFC3}"/>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1738398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0691C-009B-9529-C239-A07E3848782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520FF3-544F-2177-33C3-DCFCBE55EC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1E4680-6E4D-1936-E11B-37731044F1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04FD036-3EB2-BB1C-4E64-0EF62CD81D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48778CE-B25C-8C12-6A2F-FDA70623785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544E7EB-FCC1-D99C-00AC-3F01B04E4382}"/>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8" name="Footer Placeholder 7">
            <a:extLst>
              <a:ext uri="{FF2B5EF4-FFF2-40B4-BE49-F238E27FC236}">
                <a16:creationId xmlns:a16="http://schemas.microsoft.com/office/drawing/2014/main" id="{37672AE7-AB4D-85BC-766D-BCAF54CB4B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E6398B-01B9-C33B-23B3-AC3A4668D6E5}"/>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270897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FF915-B57E-B0B7-B8EC-5DCA40A05B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2FA9E0-0912-AD08-7E5E-5FF86CB875DA}"/>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4" name="Footer Placeholder 3">
            <a:extLst>
              <a:ext uri="{FF2B5EF4-FFF2-40B4-BE49-F238E27FC236}">
                <a16:creationId xmlns:a16="http://schemas.microsoft.com/office/drawing/2014/main" id="{5289A8D2-55D7-A743-88D2-50D0E07A2B5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C344B4-0A83-5E2A-A12E-B5BAE8C93F25}"/>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4141739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A209C1-F972-0F8F-629E-F70D6673E79C}"/>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3" name="Footer Placeholder 2">
            <a:extLst>
              <a:ext uri="{FF2B5EF4-FFF2-40B4-BE49-F238E27FC236}">
                <a16:creationId xmlns:a16="http://schemas.microsoft.com/office/drawing/2014/main" id="{ADEC2C62-342F-D3E9-8133-DAA037B478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55D5C8E-6BBC-190D-9B47-A565FF8A17E6}"/>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460092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381A7-AAA2-04FB-4477-1FA5274F20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6DC687A-F0F1-F601-85DD-38A11BBE42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6B96410-46C6-2CE7-D5A5-7DF1B1A924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C12071-B52A-2383-D07E-336F07EF092D}"/>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6" name="Footer Placeholder 5">
            <a:extLst>
              <a:ext uri="{FF2B5EF4-FFF2-40B4-BE49-F238E27FC236}">
                <a16:creationId xmlns:a16="http://schemas.microsoft.com/office/drawing/2014/main" id="{18C467FE-95C4-C7AE-91A9-BA0565D614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A3BD33-CCB5-AE37-C4C8-8391AFFA5825}"/>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552545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B3407-6834-EC39-AC40-DE45CEE74A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242789-8CF5-6B6B-F00F-A0279F8DF1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C3C19F-D1AE-B1D5-BB26-63B7E89590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919FBA-BA86-7228-54F2-AAA365294227}"/>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6" name="Footer Placeholder 5">
            <a:extLst>
              <a:ext uri="{FF2B5EF4-FFF2-40B4-BE49-F238E27FC236}">
                <a16:creationId xmlns:a16="http://schemas.microsoft.com/office/drawing/2014/main" id="{B83DB5F5-A69A-9393-89ED-FBA6826281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958642-260B-4996-821E-1B28CEB6E811}"/>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3568522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55C66-5E89-AFB8-3DB8-821F66C6870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9585ED-1BB4-A281-DCEC-85ABFEAB24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70895A-661C-CEC0-663E-6845F527C4A3}"/>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5" name="Footer Placeholder 4">
            <a:extLst>
              <a:ext uri="{FF2B5EF4-FFF2-40B4-BE49-F238E27FC236}">
                <a16:creationId xmlns:a16="http://schemas.microsoft.com/office/drawing/2014/main" id="{56341378-0B87-F46F-218F-B566634A64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67F94E-BC1E-E1B8-554E-3031471464DC}"/>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936440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2F8E59-A526-F106-4C54-C7D749B3E0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F53CE1-CAC8-0466-2124-9BC5970A11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323242-F3F8-B06C-7598-A31EE99EA668}"/>
              </a:ext>
            </a:extLst>
          </p:cNvPr>
          <p:cNvSpPr>
            <a:spLocks noGrp="1"/>
          </p:cNvSpPr>
          <p:nvPr>
            <p:ph type="dt" sz="half" idx="10"/>
          </p:nvPr>
        </p:nvSpPr>
        <p:spPr/>
        <p:txBody>
          <a:bodyPr/>
          <a:lstStyle/>
          <a:p>
            <a:fld id="{C69A4B6B-1652-4D26-A4E4-0BBC6515F4D9}" type="datetimeFigureOut">
              <a:rPr lang="en-GB" smtClean="0"/>
              <a:t>11/11/2025</a:t>
            </a:fld>
            <a:endParaRPr lang="en-GB"/>
          </a:p>
        </p:txBody>
      </p:sp>
      <p:sp>
        <p:nvSpPr>
          <p:cNvPr id="5" name="Footer Placeholder 4">
            <a:extLst>
              <a:ext uri="{FF2B5EF4-FFF2-40B4-BE49-F238E27FC236}">
                <a16:creationId xmlns:a16="http://schemas.microsoft.com/office/drawing/2014/main" id="{22D82AD2-1490-9F2C-B0CB-0BD94A57F8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FEB3F0-DD03-50ED-8D08-91460BD6F62E}"/>
              </a:ext>
            </a:extLst>
          </p:cNvPr>
          <p:cNvSpPr>
            <a:spLocks noGrp="1"/>
          </p:cNvSpPr>
          <p:nvPr>
            <p:ph type="sldNum" sz="quarter" idx="12"/>
          </p:nvPr>
        </p:nvSpPr>
        <p:spPr/>
        <p:txBody>
          <a:bodyPr/>
          <a:lstStyle/>
          <a:p>
            <a:fld id="{1E62770C-DC5B-4088-8D7C-B3249AF8E44C}" type="slidenum">
              <a:rPr lang="en-GB" smtClean="0"/>
              <a:t>‹#›</a:t>
            </a:fld>
            <a:endParaRPr lang="en-GB"/>
          </a:p>
        </p:txBody>
      </p:sp>
    </p:spTree>
    <p:extLst>
      <p:ext uri="{BB962C8B-B14F-4D97-AF65-F5344CB8AC3E}">
        <p14:creationId xmlns:p14="http://schemas.microsoft.com/office/powerpoint/2010/main" val="2592461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036990-BB05-5311-8850-A2238A3E3C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82FBF5-39BB-10B9-9399-82FCE0CF95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A788D9-C2F6-02BC-68A7-CF200D7F32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69A4B6B-1652-4D26-A4E4-0BBC6515F4D9}" type="datetimeFigureOut">
              <a:rPr lang="en-GB" smtClean="0"/>
              <a:t>11/11/2025</a:t>
            </a:fld>
            <a:endParaRPr lang="en-GB"/>
          </a:p>
        </p:txBody>
      </p:sp>
      <p:sp>
        <p:nvSpPr>
          <p:cNvPr id="5" name="Footer Placeholder 4">
            <a:extLst>
              <a:ext uri="{FF2B5EF4-FFF2-40B4-BE49-F238E27FC236}">
                <a16:creationId xmlns:a16="http://schemas.microsoft.com/office/drawing/2014/main" id="{D26232D6-F2AA-A287-7CFC-AB214B82BF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AF06720-39AE-F681-B2DE-92D0167899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E62770C-DC5B-4088-8D7C-B3249AF8E44C}" type="slidenum">
              <a:rPr lang="en-GB" smtClean="0"/>
              <a:t>‹#›</a:t>
            </a:fld>
            <a:endParaRPr lang="en-GB"/>
          </a:p>
        </p:txBody>
      </p:sp>
    </p:spTree>
    <p:extLst>
      <p:ext uri="{BB962C8B-B14F-4D97-AF65-F5344CB8AC3E}">
        <p14:creationId xmlns:p14="http://schemas.microsoft.com/office/powerpoint/2010/main" val="38336664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testportal.net/en/guides/questions/questioning-techniques/?" TargetMode="External"/><Relationship Id="rId3" Type="http://schemas.openxmlformats.org/officeDocument/2006/relationships/hyperlink" Target="https://www.davidsonmorris.com/person-specification/?" TargetMode="External"/><Relationship Id="rId7" Type="http://schemas.openxmlformats.org/officeDocument/2006/relationships/hyperlink" Target="https://preparecenter.org/site/evca/toolbox/semi-structured-interview/?" TargetMode="External"/><Relationship Id="rId2" Type="http://schemas.openxmlformats.org/officeDocument/2006/relationships/hyperlink" Target="https://explore.darwinbox.com/hr-glossary/job-description?" TargetMode="External"/><Relationship Id="rId1" Type="http://schemas.openxmlformats.org/officeDocument/2006/relationships/slideLayout" Target="../slideLayouts/slideLayout2.xml"/><Relationship Id="rId6" Type="http://schemas.openxmlformats.org/officeDocument/2006/relationships/hyperlink" Target="https://uk.indeed.com/career-advice/career-development/types-questions?" TargetMode="External"/><Relationship Id="rId5" Type="http://schemas.openxmlformats.org/officeDocument/2006/relationships/hyperlink" Target="https://uk.indeed.com/career-advice/interviewing/structured-vs-unstructured-vs-semi-structured-interview?" TargetMode="External"/><Relationship Id="rId4" Type="http://schemas.openxmlformats.org/officeDocument/2006/relationships/hyperlink" Target="https://gogloby.io/glossary/job-analysis/?" TargetMode="External"/><Relationship Id="rId9" Type="http://schemas.openxmlformats.org/officeDocument/2006/relationships/hyperlink" Target="https://www.zoho.com/people/hr-glossary/structured-interview.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31FED-6575-F63C-AECA-99BD16156634}"/>
              </a:ext>
            </a:extLst>
          </p:cNvPr>
          <p:cNvSpPr>
            <a:spLocks noGrp="1"/>
          </p:cNvSpPr>
          <p:nvPr>
            <p:ph type="ctrTitle"/>
          </p:nvPr>
        </p:nvSpPr>
        <p:spPr>
          <a:xfrm>
            <a:off x="1524000" y="3258894"/>
            <a:ext cx="9144000" cy="2387600"/>
          </a:xfrm>
        </p:spPr>
        <p:txBody>
          <a:bodyPr>
            <a:normAutofit fontScale="90000"/>
          </a:bodyPr>
          <a:lstStyle/>
          <a:p>
            <a:pPr indent="-228600"/>
            <a:r>
              <a:rPr lang="en-US" sz="3100" dirty="0"/>
              <a:t>Student name: Bohdan Belmeha</a:t>
            </a:r>
            <a:br>
              <a:rPr lang="en-US" sz="3100" dirty="0"/>
            </a:br>
            <a:r>
              <a:rPr lang="en-US" sz="3100" dirty="0"/>
              <a:t>Student ID: 2414395</a:t>
            </a:r>
            <a:br>
              <a:rPr lang="en-US" sz="3100" dirty="0"/>
            </a:br>
            <a:r>
              <a:rPr lang="en-US" sz="3100" dirty="0"/>
              <a:t>Program: </a:t>
            </a:r>
            <a:r>
              <a:rPr lang="en-US" sz="3200" dirty="0"/>
              <a:t>BA (Hons) Leadership and Management Skills for the Workplace</a:t>
            </a:r>
            <a:br>
              <a:rPr lang="en-US" sz="3100" dirty="0"/>
            </a:br>
            <a:r>
              <a:rPr lang="en-US" sz="3100" dirty="0"/>
              <a:t>Module: </a:t>
            </a:r>
            <a:r>
              <a:rPr lang="en-US" sz="3200" dirty="0"/>
              <a:t>Developing and Managing Individuals and Teams </a:t>
            </a:r>
            <a:br>
              <a:rPr lang="en-US" sz="3100" dirty="0"/>
            </a:br>
            <a:r>
              <a:rPr lang="en-US" sz="3100" dirty="0"/>
              <a:t>Module code: </a:t>
            </a:r>
            <a:r>
              <a:rPr lang="en-GB" sz="3200" dirty="0"/>
              <a:t>LCLM5002</a:t>
            </a:r>
            <a:br>
              <a:rPr lang="en-US" sz="3100" dirty="0"/>
            </a:br>
            <a:r>
              <a:rPr lang="en-US" sz="3100" dirty="0"/>
              <a:t>Lecturer:  </a:t>
            </a:r>
            <a:br>
              <a:rPr lang="en-US" sz="3100" dirty="0"/>
            </a:br>
            <a:r>
              <a:rPr lang="en-US" sz="3100" dirty="0"/>
              <a:t>Assignment Title: </a:t>
            </a:r>
            <a:r>
              <a:rPr lang="en-GB" sz="3100" dirty="0"/>
              <a:t>Component 1- Individual Presentation</a:t>
            </a:r>
            <a:br>
              <a:rPr lang="en-US" dirty="0"/>
            </a:br>
            <a:endParaRPr lang="en-GB" dirty="0"/>
          </a:p>
        </p:txBody>
      </p:sp>
    </p:spTree>
    <p:extLst>
      <p:ext uri="{BB962C8B-B14F-4D97-AF65-F5344CB8AC3E}">
        <p14:creationId xmlns:p14="http://schemas.microsoft.com/office/powerpoint/2010/main" val="39709912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E71D3-A97D-677D-404E-41EEF265B640}"/>
              </a:ext>
            </a:extLst>
          </p:cNvPr>
          <p:cNvSpPr>
            <a:spLocks noGrp="1"/>
          </p:cNvSpPr>
          <p:nvPr>
            <p:ph type="title"/>
          </p:nvPr>
        </p:nvSpPr>
        <p:spPr/>
        <p:txBody>
          <a:bodyPr/>
          <a:lstStyle/>
          <a:p>
            <a:r>
              <a:rPr lang="en-GB" dirty="0"/>
              <a:t>Table of contents </a:t>
            </a:r>
          </a:p>
        </p:txBody>
      </p:sp>
      <p:sp>
        <p:nvSpPr>
          <p:cNvPr id="3" name="Content Placeholder 2">
            <a:extLst>
              <a:ext uri="{FF2B5EF4-FFF2-40B4-BE49-F238E27FC236}">
                <a16:creationId xmlns:a16="http://schemas.microsoft.com/office/drawing/2014/main" id="{02099950-E191-17C7-806A-398A399E7C12}"/>
              </a:ext>
            </a:extLst>
          </p:cNvPr>
          <p:cNvSpPr>
            <a:spLocks noGrp="1"/>
          </p:cNvSpPr>
          <p:nvPr>
            <p:ph idx="1"/>
          </p:nvPr>
        </p:nvSpPr>
        <p:spPr/>
        <p:txBody>
          <a:bodyPr/>
          <a:lstStyle/>
          <a:p>
            <a:r>
              <a:rPr lang="en-GB" dirty="0"/>
              <a:t>Brief introduction of the company  </a:t>
            </a:r>
          </a:p>
          <a:p>
            <a:r>
              <a:rPr lang="en-GB" dirty="0"/>
              <a:t>Recruitment process </a:t>
            </a:r>
          </a:p>
          <a:p>
            <a:r>
              <a:rPr lang="en-GB" dirty="0"/>
              <a:t>Interviews </a:t>
            </a:r>
          </a:p>
          <a:p>
            <a:r>
              <a:rPr lang="en-GB" dirty="0"/>
              <a:t>Questioning techniques</a:t>
            </a:r>
          </a:p>
          <a:p>
            <a:r>
              <a:rPr lang="en-GB" dirty="0"/>
              <a:t>Face-to-face vs online interviews </a:t>
            </a:r>
          </a:p>
          <a:p>
            <a:r>
              <a:rPr lang="en-GB" dirty="0"/>
              <a:t>Conclusion</a:t>
            </a:r>
          </a:p>
          <a:p>
            <a:r>
              <a:rPr lang="en-GB" dirty="0"/>
              <a:t>References </a:t>
            </a:r>
          </a:p>
          <a:p>
            <a:endParaRPr lang="en-GB" dirty="0"/>
          </a:p>
          <a:p>
            <a:endParaRPr lang="en-GB" dirty="0"/>
          </a:p>
        </p:txBody>
      </p:sp>
    </p:spTree>
    <p:extLst>
      <p:ext uri="{BB962C8B-B14F-4D97-AF65-F5344CB8AC3E}">
        <p14:creationId xmlns:p14="http://schemas.microsoft.com/office/powerpoint/2010/main" val="28298333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3AC2B-9374-B20B-296B-45B9DA490B51}"/>
              </a:ext>
            </a:extLst>
          </p:cNvPr>
          <p:cNvSpPr>
            <a:spLocks noGrp="1"/>
          </p:cNvSpPr>
          <p:nvPr>
            <p:ph type="title"/>
          </p:nvPr>
        </p:nvSpPr>
        <p:spPr/>
        <p:txBody>
          <a:bodyPr/>
          <a:lstStyle/>
          <a:p>
            <a:r>
              <a:rPr lang="en-GB" dirty="0"/>
              <a:t>Brief company introduction</a:t>
            </a:r>
          </a:p>
        </p:txBody>
      </p:sp>
      <p:sp>
        <p:nvSpPr>
          <p:cNvPr id="3" name="Content Placeholder 2">
            <a:extLst>
              <a:ext uri="{FF2B5EF4-FFF2-40B4-BE49-F238E27FC236}">
                <a16:creationId xmlns:a16="http://schemas.microsoft.com/office/drawing/2014/main" id="{C86B9569-413B-770E-BBAD-731F8ABC4C11}"/>
              </a:ext>
            </a:extLst>
          </p:cNvPr>
          <p:cNvSpPr>
            <a:spLocks noGrp="1"/>
          </p:cNvSpPr>
          <p:nvPr>
            <p:ph idx="1"/>
          </p:nvPr>
        </p:nvSpPr>
        <p:spPr/>
        <p:txBody>
          <a:bodyPr/>
          <a:lstStyle/>
          <a:p>
            <a:r>
              <a:rPr lang="en-GB" dirty="0"/>
              <a:t>RAAM Construction is a London based company that is specialising at construction , repeating and maintenance and fire protection. The company has been doing that for last 15 years. </a:t>
            </a:r>
          </a:p>
        </p:txBody>
      </p:sp>
    </p:spTree>
    <p:extLst>
      <p:ext uri="{BB962C8B-B14F-4D97-AF65-F5344CB8AC3E}">
        <p14:creationId xmlns:p14="http://schemas.microsoft.com/office/powerpoint/2010/main" val="2600750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6AF14-E610-FF7C-93C5-573C2ABA7447}"/>
              </a:ext>
            </a:extLst>
          </p:cNvPr>
          <p:cNvSpPr>
            <a:spLocks noGrp="1"/>
          </p:cNvSpPr>
          <p:nvPr>
            <p:ph type="title"/>
          </p:nvPr>
        </p:nvSpPr>
        <p:spPr/>
        <p:txBody>
          <a:bodyPr/>
          <a:lstStyle/>
          <a:p>
            <a:r>
              <a:rPr lang="en-GB" dirty="0"/>
              <a:t>Recruitment process</a:t>
            </a:r>
          </a:p>
        </p:txBody>
      </p:sp>
      <p:sp>
        <p:nvSpPr>
          <p:cNvPr id="3" name="Content Placeholder 2">
            <a:extLst>
              <a:ext uri="{FF2B5EF4-FFF2-40B4-BE49-F238E27FC236}">
                <a16:creationId xmlns:a16="http://schemas.microsoft.com/office/drawing/2014/main" id="{78E574DE-4188-9F55-07E1-46D834F5E6BE}"/>
              </a:ext>
            </a:extLst>
          </p:cNvPr>
          <p:cNvSpPr>
            <a:spLocks noGrp="1"/>
          </p:cNvSpPr>
          <p:nvPr>
            <p:ph idx="1"/>
          </p:nvPr>
        </p:nvSpPr>
        <p:spPr/>
        <p:txBody>
          <a:bodyPr>
            <a:normAutofit fontScale="92500" lnSpcReduction="20000"/>
          </a:bodyPr>
          <a:lstStyle/>
          <a:p>
            <a:r>
              <a:rPr lang="en-GB" sz="1900" b="1" dirty="0"/>
              <a:t>Job Analysis</a:t>
            </a:r>
            <a:r>
              <a:rPr lang="en-GB" sz="1900" dirty="0"/>
              <a:t>:</a:t>
            </a:r>
            <a:r>
              <a:rPr lang="en-US" sz="1900" i="1" dirty="0"/>
              <a:t> It is essentially a set of actions in HR management which includes outlining the responsibilities , requirements and tasks of the job, letting companies to hire, manage and train workers efficiently </a:t>
            </a:r>
            <a:r>
              <a:rPr lang="en-GB" sz="1900" dirty="0"/>
              <a:t>(Gogloby.io, 2025)</a:t>
            </a:r>
            <a:r>
              <a:rPr lang="en-US" sz="1900" i="1" dirty="0"/>
              <a:t>. In our case it is </a:t>
            </a:r>
            <a:r>
              <a:rPr lang="en-GB" sz="1900" i="1" dirty="0"/>
              <a:t>r</a:t>
            </a:r>
            <a:r>
              <a:rPr lang="en-GB" sz="1900" dirty="0"/>
              <a:t>eflection on past and current projects to find out what key responsibilities there are, explaining operational need to seniors and project teams, examination of compliance requirements like Passive Fire Safety regulations and Fire Risk Assessment.</a:t>
            </a:r>
          </a:p>
          <a:p>
            <a:r>
              <a:rPr lang="en-GB" sz="1900" b="1" dirty="0"/>
              <a:t>Job Description</a:t>
            </a:r>
            <a:r>
              <a:rPr lang="en-GB" sz="1900" dirty="0"/>
              <a:t>:  Documentation which includes tasks , responsibilities , qualifications required for the job and duties is a job description (</a:t>
            </a:r>
            <a:r>
              <a:rPr lang="en-GB" sz="1900" dirty="0" err="1"/>
              <a:t>Darwinbox</a:t>
            </a:r>
            <a:r>
              <a:rPr lang="en-GB" sz="1900" dirty="0"/>
              <a:t>, n.d.). A project manager for RAAM Construction will be </a:t>
            </a:r>
            <a:r>
              <a:rPr lang="en-US" sz="1900" dirty="0"/>
              <a:t>leading different projects at the same time, making sure it comply with FRA, Passive Fire Safety and standards of the organization. Also making sure engineers are supported on difficult tasks and compliance problems and provide technical leadership. </a:t>
            </a:r>
          </a:p>
          <a:p>
            <a:r>
              <a:rPr lang="en-US" sz="1900" b="1" dirty="0"/>
              <a:t>Person Specifications</a:t>
            </a:r>
            <a:r>
              <a:rPr lang="en-US" sz="1900" dirty="0"/>
              <a:t>: A document which states the necessary and preferred characteristics demanded for a position, including certifications, competencies, personal qualities and background is a person specification(</a:t>
            </a:r>
            <a:r>
              <a:rPr lang="en-US" sz="1900" dirty="0" err="1"/>
              <a:t>DavidsonMorris</a:t>
            </a:r>
            <a:r>
              <a:rPr lang="en-US" sz="1900" dirty="0"/>
              <a:t>, 2025). For a project manager that would be: </a:t>
            </a:r>
          </a:p>
          <a:p>
            <a:r>
              <a:rPr lang="en-US" sz="1900" dirty="0"/>
              <a:t>Projects, health and safety compliance. </a:t>
            </a:r>
          </a:p>
          <a:p>
            <a:r>
              <a:rPr lang="en-US" sz="1900" dirty="0"/>
              <a:t>Has expertise in safety on site and regulatory compliance.</a:t>
            </a:r>
          </a:p>
          <a:p>
            <a:r>
              <a:rPr lang="en-US" sz="1900" dirty="0"/>
              <a:t>Possesses appropriate qualifications like NEBOSH General Certificate, Level 3 Fire Safety qualification and so on.</a:t>
            </a:r>
          </a:p>
          <a:p>
            <a:pPr marL="0" indent="0">
              <a:buNone/>
            </a:pPr>
            <a:r>
              <a:rPr lang="en-US" sz="1900" b="1" dirty="0"/>
              <a:t> </a:t>
            </a:r>
          </a:p>
          <a:p>
            <a:endParaRPr lang="en-GB" sz="1800" dirty="0"/>
          </a:p>
        </p:txBody>
      </p:sp>
    </p:spTree>
    <p:extLst>
      <p:ext uri="{BB962C8B-B14F-4D97-AF65-F5344CB8AC3E}">
        <p14:creationId xmlns:p14="http://schemas.microsoft.com/office/powerpoint/2010/main" val="3214075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006C1-4586-7BDF-C77C-7E2CF980655E}"/>
              </a:ext>
            </a:extLst>
          </p:cNvPr>
          <p:cNvSpPr>
            <a:spLocks noGrp="1"/>
          </p:cNvSpPr>
          <p:nvPr>
            <p:ph type="title"/>
          </p:nvPr>
        </p:nvSpPr>
        <p:spPr/>
        <p:txBody>
          <a:bodyPr/>
          <a:lstStyle/>
          <a:p>
            <a:r>
              <a:rPr lang="en-GB" dirty="0"/>
              <a:t>Interviews </a:t>
            </a:r>
          </a:p>
        </p:txBody>
      </p:sp>
      <p:sp>
        <p:nvSpPr>
          <p:cNvPr id="3" name="Content Placeholder 2">
            <a:extLst>
              <a:ext uri="{FF2B5EF4-FFF2-40B4-BE49-F238E27FC236}">
                <a16:creationId xmlns:a16="http://schemas.microsoft.com/office/drawing/2014/main" id="{B58CD63C-6099-9282-814B-8427EA934F4E}"/>
              </a:ext>
            </a:extLst>
          </p:cNvPr>
          <p:cNvSpPr>
            <a:spLocks noGrp="1"/>
          </p:cNvSpPr>
          <p:nvPr>
            <p:ph idx="1"/>
          </p:nvPr>
        </p:nvSpPr>
        <p:spPr/>
        <p:txBody>
          <a:bodyPr>
            <a:normAutofit/>
          </a:bodyPr>
          <a:lstStyle/>
          <a:p>
            <a:r>
              <a:rPr lang="en-GB" b="1" dirty="0"/>
              <a:t>Structured</a:t>
            </a:r>
          </a:p>
          <a:p>
            <a:r>
              <a:rPr lang="en-GB" dirty="0"/>
              <a:t>A method of interviews with pre-selected questions to make sure it is fair for all candidates is called structured interviews. </a:t>
            </a:r>
            <a:r>
              <a:rPr lang="en-US" dirty="0"/>
              <a:t>(Zoho People, 2025)</a:t>
            </a:r>
            <a:br>
              <a:rPr lang="en-US" dirty="0"/>
            </a:br>
            <a:r>
              <a:rPr lang="en-GB" dirty="0"/>
              <a:t>Purpose: Structured interviews bring consistency , fairness and it makes easier to compere candidates. </a:t>
            </a:r>
          </a:p>
          <a:p>
            <a:r>
              <a:rPr lang="en-GB" dirty="0"/>
              <a:t>Key features: same questions and scoring system, focused on competencies.</a:t>
            </a:r>
          </a:p>
          <a:p>
            <a:r>
              <a:rPr lang="en-GB" dirty="0"/>
              <a:t>Example question: Tell me about the time when you faced difficulties managing the project ? </a:t>
            </a:r>
          </a:p>
        </p:txBody>
      </p:sp>
    </p:spTree>
    <p:extLst>
      <p:ext uri="{BB962C8B-B14F-4D97-AF65-F5344CB8AC3E}">
        <p14:creationId xmlns:p14="http://schemas.microsoft.com/office/powerpoint/2010/main" val="7527563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57677-D8F3-E846-6EAD-34EABA3C6162}"/>
              </a:ext>
            </a:extLst>
          </p:cNvPr>
          <p:cNvSpPr>
            <a:spLocks noGrp="1"/>
          </p:cNvSpPr>
          <p:nvPr>
            <p:ph type="title"/>
          </p:nvPr>
        </p:nvSpPr>
        <p:spPr/>
        <p:txBody>
          <a:bodyPr/>
          <a:lstStyle/>
          <a:p>
            <a:r>
              <a:rPr lang="en-GB" dirty="0"/>
              <a:t>Interviews </a:t>
            </a:r>
          </a:p>
        </p:txBody>
      </p:sp>
      <p:sp>
        <p:nvSpPr>
          <p:cNvPr id="3" name="Content Placeholder 2">
            <a:extLst>
              <a:ext uri="{FF2B5EF4-FFF2-40B4-BE49-F238E27FC236}">
                <a16:creationId xmlns:a16="http://schemas.microsoft.com/office/drawing/2014/main" id="{045ABE34-D00E-5124-6ACD-1059D7CA86FE}"/>
              </a:ext>
            </a:extLst>
          </p:cNvPr>
          <p:cNvSpPr>
            <a:spLocks noGrp="1"/>
          </p:cNvSpPr>
          <p:nvPr>
            <p:ph idx="1"/>
          </p:nvPr>
        </p:nvSpPr>
        <p:spPr/>
        <p:txBody>
          <a:bodyPr>
            <a:normAutofit/>
          </a:bodyPr>
          <a:lstStyle/>
          <a:p>
            <a:r>
              <a:rPr lang="en-GB" b="1" dirty="0"/>
              <a:t>Unstructured</a:t>
            </a:r>
          </a:p>
          <a:p>
            <a:r>
              <a:rPr lang="en-US" dirty="0"/>
              <a:t>These types of </a:t>
            </a:r>
            <a:r>
              <a:rPr lang="en-GB" dirty="0"/>
              <a:t>interviews, often called informal interviews, includes unprepared questions which are tailored to the candidate instead of asking same questions to every candidate. </a:t>
            </a:r>
            <a:r>
              <a:rPr lang="en-US" dirty="0"/>
              <a:t>(Indeed, 2025)</a:t>
            </a:r>
            <a:br>
              <a:rPr lang="en-US" dirty="0"/>
            </a:br>
            <a:r>
              <a:rPr lang="en-GB" dirty="0"/>
              <a:t>Purpose: to get a deeper understanding of candidate personality.</a:t>
            </a:r>
          </a:p>
          <a:p>
            <a:r>
              <a:rPr lang="en-GB" dirty="0"/>
              <a:t>Key features: no fixed questions, open discussion, focused on motivation and attitude. </a:t>
            </a:r>
          </a:p>
          <a:p>
            <a:r>
              <a:rPr lang="en-GB" dirty="0"/>
              <a:t>Example question: Tell me what kind of employee are you? </a:t>
            </a:r>
          </a:p>
          <a:p>
            <a:endParaRPr lang="en-GB" sz="2000" dirty="0"/>
          </a:p>
        </p:txBody>
      </p:sp>
    </p:spTree>
    <p:extLst>
      <p:ext uri="{BB962C8B-B14F-4D97-AF65-F5344CB8AC3E}">
        <p14:creationId xmlns:p14="http://schemas.microsoft.com/office/powerpoint/2010/main" val="1807885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E5A8A-343D-A979-F69B-E589188EFA6F}"/>
              </a:ext>
            </a:extLst>
          </p:cNvPr>
          <p:cNvSpPr>
            <a:spLocks noGrp="1"/>
          </p:cNvSpPr>
          <p:nvPr>
            <p:ph type="title"/>
          </p:nvPr>
        </p:nvSpPr>
        <p:spPr/>
        <p:txBody>
          <a:bodyPr/>
          <a:lstStyle/>
          <a:p>
            <a:r>
              <a:rPr lang="en-GB" dirty="0"/>
              <a:t>Interviews </a:t>
            </a:r>
          </a:p>
        </p:txBody>
      </p:sp>
      <p:sp>
        <p:nvSpPr>
          <p:cNvPr id="3" name="Content Placeholder 2">
            <a:extLst>
              <a:ext uri="{FF2B5EF4-FFF2-40B4-BE49-F238E27FC236}">
                <a16:creationId xmlns:a16="http://schemas.microsoft.com/office/drawing/2014/main" id="{B3FF7EE1-55D1-464A-C52B-F2B5734E87CE}"/>
              </a:ext>
            </a:extLst>
          </p:cNvPr>
          <p:cNvSpPr>
            <a:spLocks noGrp="1"/>
          </p:cNvSpPr>
          <p:nvPr>
            <p:ph idx="1"/>
          </p:nvPr>
        </p:nvSpPr>
        <p:spPr/>
        <p:txBody>
          <a:bodyPr>
            <a:normAutofit/>
          </a:bodyPr>
          <a:lstStyle/>
          <a:p>
            <a:r>
              <a:rPr lang="en-GB" sz="2400" b="1" dirty="0"/>
              <a:t>Semi-structured</a:t>
            </a:r>
          </a:p>
          <a:p>
            <a:r>
              <a:rPr lang="en-GB" sz="2400" dirty="0"/>
              <a:t>Essentially is when just a few questions were made up before the interview, which gives interviewee more freedom to give their views. </a:t>
            </a:r>
            <a:r>
              <a:rPr lang="en-US" sz="2400" dirty="0"/>
              <a:t>(</a:t>
            </a:r>
            <a:r>
              <a:rPr lang="en-US" sz="2400" dirty="0" err="1"/>
              <a:t>PrepareCenter</a:t>
            </a:r>
            <a:r>
              <a:rPr lang="en-US" sz="2400" dirty="0"/>
              <a:t>, 2018)</a:t>
            </a:r>
            <a:endParaRPr lang="en-GB" sz="2400" b="1" dirty="0"/>
          </a:p>
          <a:p>
            <a:r>
              <a:rPr lang="en-GB" sz="2400" dirty="0"/>
              <a:t>Purpose: collecting consistent information and exploring individuals in depth at the same time. </a:t>
            </a:r>
          </a:p>
          <a:p>
            <a:r>
              <a:rPr lang="en-GB" sz="2400" dirty="0"/>
              <a:t>Key features: has structured and open-ended questions, fairness and candidates' engagement are balanced.</a:t>
            </a:r>
          </a:p>
          <a:p>
            <a:r>
              <a:rPr lang="en-GB" sz="2400" dirty="0"/>
              <a:t>Example: Start with structured question like: ”Tell me about the time when you were managing multiple projects at the same time ?”. And based on the response ask a follow up question. </a:t>
            </a:r>
          </a:p>
        </p:txBody>
      </p:sp>
    </p:spTree>
    <p:extLst>
      <p:ext uri="{BB962C8B-B14F-4D97-AF65-F5344CB8AC3E}">
        <p14:creationId xmlns:p14="http://schemas.microsoft.com/office/powerpoint/2010/main" val="2100141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AF295-AE5F-DD36-32AC-724DC4EA0AFF}"/>
              </a:ext>
            </a:extLst>
          </p:cNvPr>
          <p:cNvSpPr>
            <a:spLocks noGrp="1"/>
          </p:cNvSpPr>
          <p:nvPr>
            <p:ph type="title"/>
          </p:nvPr>
        </p:nvSpPr>
        <p:spPr/>
        <p:txBody>
          <a:bodyPr/>
          <a:lstStyle/>
          <a:p>
            <a:r>
              <a:rPr lang="en-GB" dirty="0"/>
              <a:t>Interviews </a:t>
            </a:r>
          </a:p>
        </p:txBody>
      </p:sp>
      <p:sp>
        <p:nvSpPr>
          <p:cNvPr id="3" name="Content Placeholder 2">
            <a:extLst>
              <a:ext uri="{FF2B5EF4-FFF2-40B4-BE49-F238E27FC236}">
                <a16:creationId xmlns:a16="http://schemas.microsoft.com/office/drawing/2014/main" id="{29A68DA6-5626-E292-BBCC-FB8A0F6E71FE}"/>
              </a:ext>
            </a:extLst>
          </p:cNvPr>
          <p:cNvSpPr>
            <a:spLocks noGrp="1"/>
          </p:cNvSpPr>
          <p:nvPr>
            <p:ph idx="1"/>
          </p:nvPr>
        </p:nvSpPr>
        <p:spPr>
          <a:xfrm>
            <a:off x="838200" y="1825625"/>
            <a:ext cx="10758854" cy="4667250"/>
          </a:xfrm>
        </p:spPr>
        <p:txBody>
          <a:bodyPr>
            <a:normAutofit/>
          </a:bodyPr>
          <a:lstStyle/>
          <a:p>
            <a:r>
              <a:rPr lang="en-GB" sz="3600" dirty="0"/>
              <a:t>To find and appropriate candidate for the role of a project manager at RAAM Construction the most appropriate type of interview would be semi-structured as it allows not only to assess technical skills of a candidate but also to explore their personality and see if they are appropriate for the role of leader or if they can handle all required tasks.</a:t>
            </a:r>
          </a:p>
        </p:txBody>
      </p:sp>
    </p:spTree>
    <p:extLst>
      <p:ext uri="{BB962C8B-B14F-4D97-AF65-F5344CB8AC3E}">
        <p14:creationId xmlns:p14="http://schemas.microsoft.com/office/powerpoint/2010/main" val="41974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8E2B1-5A3F-2A48-2A6E-BDB37CB571E8}"/>
              </a:ext>
            </a:extLst>
          </p:cNvPr>
          <p:cNvSpPr>
            <a:spLocks noGrp="1"/>
          </p:cNvSpPr>
          <p:nvPr>
            <p:ph type="title"/>
          </p:nvPr>
        </p:nvSpPr>
        <p:spPr/>
        <p:txBody>
          <a:bodyPr/>
          <a:lstStyle/>
          <a:p>
            <a:r>
              <a:rPr lang="en-GB" dirty="0"/>
              <a:t>Questioning techniques </a:t>
            </a:r>
          </a:p>
        </p:txBody>
      </p:sp>
      <p:sp>
        <p:nvSpPr>
          <p:cNvPr id="3" name="Content Placeholder 2">
            <a:extLst>
              <a:ext uri="{FF2B5EF4-FFF2-40B4-BE49-F238E27FC236}">
                <a16:creationId xmlns:a16="http://schemas.microsoft.com/office/drawing/2014/main" id="{314969D6-956F-9456-6263-EE687B71B175}"/>
              </a:ext>
            </a:extLst>
          </p:cNvPr>
          <p:cNvSpPr>
            <a:spLocks noGrp="1"/>
          </p:cNvSpPr>
          <p:nvPr>
            <p:ph idx="1"/>
          </p:nvPr>
        </p:nvSpPr>
        <p:spPr/>
        <p:txBody>
          <a:bodyPr/>
          <a:lstStyle/>
          <a:p>
            <a:r>
              <a:rPr lang="en-GB" dirty="0"/>
              <a:t>As I have chosen semi-structured interviews and we are looking for a project manager the most appropriate questioning techniques would be:</a:t>
            </a:r>
          </a:p>
          <a:p>
            <a:r>
              <a:rPr lang="en-GB" dirty="0"/>
              <a:t>Open</a:t>
            </a:r>
          </a:p>
          <a:p>
            <a:r>
              <a:rPr lang="en-GB" dirty="0"/>
              <a:t>Probing </a:t>
            </a:r>
          </a:p>
          <a:p>
            <a:r>
              <a:rPr lang="en-GB" dirty="0"/>
              <a:t>Socratic </a:t>
            </a:r>
          </a:p>
          <a:p>
            <a:r>
              <a:rPr lang="en-GB" dirty="0"/>
              <a:t>Hypothetical </a:t>
            </a:r>
          </a:p>
          <a:p>
            <a:r>
              <a:rPr lang="en-GB" dirty="0"/>
              <a:t>Reflective </a:t>
            </a:r>
          </a:p>
        </p:txBody>
      </p:sp>
    </p:spTree>
    <p:extLst>
      <p:ext uri="{BB962C8B-B14F-4D97-AF65-F5344CB8AC3E}">
        <p14:creationId xmlns:p14="http://schemas.microsoft.com/office/powerpoint/2010/main" val="2887770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C8033-FD63-98BB-FD35-4982ECFABF32}"/>
              </a:ext>
            </a:extLst>
          </p:cNvPr>
          <p:cNvSpPr>
            <a:spLocks noGrp="1"/>
          </p:cNvSpPr>
          <p:nvPr>
            <p:ph type="title"/>
          </p:nvPr>
        </p:nvSpPr>
        <p:spPr>
          <a:xfrm>
            <a:off x="838200" y="488217"/>
            <a:ext cx="10515600" cy="1325563"/>
          </a:xfrm>
        </p:spPr>
        <p:txBody>
          <a:bodyPr/>
          <a:lstStyle/>
          <a:p>
            <a:r>
              <a:rPr lang="en-GB" dirty="0"/>
              <a:t>Why?</a:t>
            </a:r>
          </a:p>
        </p:txBody>
      </p:sp>
      <p:sp>
        <p:nvSpPr>
          <p:cNvPr id="3" name="Content Placeholder 2">
            <a:extLst>
              <a:ext uri="{FF2B5EF4-FFF2-40B4-BE49-F238E27FC236}">
                <a16:creationId xmlns:a16="http://schemas.microsoft.com/office/drawing/2014/main" id="{536A61B3-F6EF-212A-B8B6-AC878396443F}"/>
              </a:ext>
            </a:extLst>
          </p:cNvPr>
          <p:cNvSpPr>
            <a:spLocks noGrp="1"/>
          </p:cNvSpPr>
          <p:nvPr>
            <p:ph idx="1"/>
          </p:nvPr>
        </p:nvSpPr>
        <p:spPr>
          <a:xfrm>
            <a:off x="838200" y="1500309"/>
            <a:ext cx="10515600" cy="4351338"/>
          </a:xfrm>
        </p:spPr>
        <p:txBody>
          <a:bodyPr>
            <a:normAutofit lnSpcReduction="10000"/>
          </a:bodyPr>
          <a:lstStyle/>
          <a:p>
            <a:endParaRPr lang="en-GB" sz="3200" dirty="0"/>
          </a:p>
          <a:p>
            <a:r>
              <a:rPr lang="en-US" sz="3200" b="1" dirty="0"/>
              <a:t>Open</a:t>
            </a:r>
            <a:r>
              <a:rPr lang="en-US" sz="3200" dirty="0"/>
              <a:t> questions encourage interviewee to reply in their own way…they provide more individual and longer answers and provide more valuable perspectives than closed questions. (</a:t>
            </a:r>
            <a:r>
              <a:rPr lang="en-US" sz="3200" dirty="0" err="1"/>
              <a:t>TestPortal</a:t>
            </a:r>
            <a:r>
              <a:rPr lang="en-US" sz="3200" dirty="0"/>
              <a:t>, 2025) </a:t>
            </a:r>
          </a:p>
          <a:p>
            <a:r>
              <a:rPr lang="en-GB" sz="3200" b="1" dirty="0"/>
              <a:t>Probing</a:t>
            </a:r>
            <a:r>
              <a:rPr lang="en-GB" sz="3200" dirty="0"/>
              <a:t> questions would give us even deeper knowledge about the candidate. </a:t>
            </a:r>
          </a:p>
          <a:p>
            <a:r>
              <a:rPr lang="en-GB" sz="3200" b="1" dirty="0"/>
              <a:t>Socratic</a:t>
            </a:r>
            <a:r>
              <a:rPr lang="en-GB" sz="3200" dirty="0"/>
              <a:t> questions would help us to test their critical thinking.</a:t>
            </a:r>
          </a:p>
          <a:p>
            <a:endParaRPr lang="en-GB" dirty="0"/>
          </a:p>
        </p:txBody>
      </p:sp>
    </p:spTree>
    <p:extLst>
      <p:ext uri="{BB962C8B-B14F-4D97-AF65-F5344CB8AC3E}">
        <p14:creationId xmlns:p14="http://schemas.microsoft.com/office/powerpoint/2010/main" val="2631083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8609A-B568-067E-39DD-99819E41340C}"/>
              </a:ext>
            </a:extLst>
          </p:cNvPr>
          <p:cNvSpPr>
            <a:spLocks noGrp="1"/>
          </p:cNvSpPr>
          <p:nvPr>
            <p:ph type="title"/>
          </p:nvPr>
        </p:nvSpPr>
        <p:spPr/>
        <p:txBody>
          <a:bodyPr/>
          <a:lstStyle/>
          <a:p>
            <a:r>
              <a:rPr lang="en-GB" dirty="0"/>
              <a:t>Why?</a:t>
            </a:r>
          </a:p>
        </p:txBody>
      </p:sp>
      <p:sp>
        <p:nvSpPr>
          <p:cNvPr id="3" name="Content Placeholder 2">
            <a:extLst>
              <a:ext uri="{FF2B5EF4-FFF2-40B4-BE49-F238E27FC236}">
                <a16:creationId xmlns:a16="http://schemas.microsoft.com/office/drawing/2014/main" id="{497EDE95-6515-E9F1-5F27-E8A9C658AAD2}"/>
              </a:ext>
            </a:extLst>
          </p:cNvPr>
          <p:cNvSpPr>
            <a:spLocks noGrp="1"/>
          </p:cNvSpPr>
          <p:nvPr>
            <p:ph idx="1"/>
          </p:nvPr>
        </p:nvSpPr>
        <p:spPr/>
        <p:txBody>
          <a:bodyPr>
            <a:normAutofit/>
          </a:bodyPr>
          <a:lstStyle/>
          <a:p>
            <a:endParaRPr lang="en-US" sz="3200" dirty="0"/>
          </a:p>
          <a:p>
            <a:r>
              <a:rPr lang="en-GB" sz="3200" b="1" dirty="0"/>
              <a:t>Hypothetical</a:t>
            </a:r>
            <a:r>
              <a:rPr lang="en-GB" sz="3200" dirty="0"/>
              <a:t> questions include a fictional situation and prompt interviewee to describe how they would deal with a case</a:t>
            </a:r>
            <a:r>
              <a:rPr lang="en-US" sz="3200" dirty="0"/>
              <a:t>(Indeed, 2025). This </a:t>
            </a:r>
            <a:r>
              <a:rPr lang="en-GB" sz="3200" dirty="0"/>
              <a:t>would give us an understanding of how candidate would behave in the future situations.</a:t>
            </a:r>
          </a:p>
          <a:p>
            <a:r>
              <a:rPr lang="en-GB" sz="3200" b="1" dirty="0"/>
              <a:t>Reflective</a:t>
            </a:r>
            <a:r>
              <a:rPr lang="en-GB" sz="3200" dirty="0"/>
              <a:t> questions would also help us in predicting future behaviour just as hypothetical. </a:t>
            </a:r>
          </a:p>
        </p:txBody>
      </p:sp>
    </p:spTree>
    <p:extLst>
      <p:ext uri="{BB962C8B-B14F-4D97-AF65-F5344CB8AC3E}">
        <p14:creationId xmlns:p14="http://schemas.microsoft.com/office/powerpoint/2010/main" val="22969747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72174-97B3-8C68-2537-98B6A3521326}"/>
              </a:ext>
            </a:extLst>
          </p:cNvPr>
          <p:cNvSpPr>
            <a:spLocks noGrp="1"/>
          </p:cNvSpPr>
          <p:nvPr>
            <p:ph type="title"/>
          </p:nvPr>
        </p:nvSpPr>
        <p:spPr/>
        <p:txBody>
          <a:bodyPr/>
          <a:lstStyle/>
          <a:p>
            <a:r>
              <a:rPr lang="en-GB" dirty="0"/>
              <a:t>Face-to-face vs online interviews </a:t>
            </a:r>
          </a:p>
        </p:txBody>
      </p:sp>
      <p:sp>
        <p:nvSpPr>
          <p:cNvPr id="12" name="Content Placeholder 11">
            <a:extLst>
              <a:ext uri="{FF2B5EF4-FFF2-40B4-BE49-F238E27FC236}">
                <a16:creationId xmlns:a16="http://schemas.microsoft.com/office/drawing/2014/main" id="{A280B7E3-E685-DB3E-AE9F-DC99969C571D}"/>
              </a:ext>
            </a:extLst>
          </p:cNvPr>
          <p:cNvSpPr>
            <a:spLocks noGrp="1"/>
          </p:cNvSpPr>
          <p:nvPr>
            <p:ph idx="1"/>
          </p:nvPr>
        </p:nvSpPr>
        <p:spPr/>
        <p:txBody>
          <a:bodyPr>
            <a:normAutofit/>
          </a:bodyPr>
          <a:lstStyle/>
          <a:p>
            <a:r>
              <a:rPr lang="en-GB" sz="2400" b="1" dirty="0"/>
              <a:t>Face-to-face:</a:t>
            </a:r>
            <a:r>
              <a:rPr lang="en-GB" sz="2400" dirty="0"/>
              <a:t> this type of interviews allows to see better how person behaves in real life which lets interviewer to assess body language , confidence and leadership qualities which in case of a project manager is crucial as they will have to interact with lots of people while doing their job. Tho face-to-face interviews can be time consuming and not as flexible as online interviews.</a:t>
            </a:r>
          </a:p>
          <a:p>
            <a:r>
              <a:rPr lang="en-GB" sz="2400" b="1" dirty="0"/>
              <a:t>Online: </a:t>
            </a:r>
            <a:r>
              <a:rPr lang="en-GB" sz="2400" dirty="0"/>
              <a:t>online interviews are convenient and time efficient and allow to assess technical and communication skills but lacking person interaction. </a:t>
            </a:r>
          </a:p>
          <a:p>
            <a:r>
              <a:rPr lang="en-GB" sz="2400" dirty="0"/>
              <a:t>  For the role of project manager in RAAM Construction online interviews could be a good option only at the early stages but face-to-face interviews are must as it allows to see how a candidate would  act in the real environment. </a:t>
            </a:r>
            <a:endParaRPr lang="en-GB" sz="2400" b="1" dirty="0"/>
          </a:p>
        </p:txBody>
      </p:sp>
    </p:spTree>
    <p:extLst>
      <p:ext uri="{BB962C8B-B14F-4D97-AF65-F5344CB8AC3E}">
        <p14:creationId xmlns:p14="http://schemas.microsoft.com/office/powerpoint/2010/main" val="1285559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FBCEE-8D12-F7FD-9AF7-D4ACCB93D70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CEEBB82-75FC-0744-2274-E134C533EBA1}"/>
              </a:ext>
            </a:extLst>
          </p:cNvPr>
          <p:cNvSpPr>
            <a:spLocks noGrp="1"/>
          </p:cNvSpPr>
          <p:nvPr>
            <p:ph idx="1"/>
          </p:nvPr>
        </p:nvSpPr>
        <p:spPr/>
        <p:txBody>
          <a:bodyPr/>
          <a:lstStyle/>
          <a:p>
            <a:r>
              <a:rPr lang="en-GB" dirty="0"/>
              <a:t>To hire a right candidate for the role of project manager in RAAM Construction, the company needs to go through job analysis, make a job description and person specification. After finding candidates online interviews might be done to select appropriate candidates and then Semi-structured interviews with questioning techniques such as open, probing, Socratic, hypothetical and reflective must take place.</a:t>
            </a:r>
          </a:p>
          <a:p>
            <a:endParaRPr lang="en-GB" dirty="0"/>
          </a:p>
        </p:txBody>
      </p:sp>
    </p:spTree>
    <p:extLst>
      <p:ext uri="{BB962C8B-B14F-4D97-AF65-F5344CB8AC3E}">
        <p14:creationId xmlns:p14="http://schemas.microsoft.com/office/powerpoint/2010/main" val="14069442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E6B5C-CF22-3E4E-F431-1AC47515FC4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39419F6-ACAF-C304-C0FE-E8950D469B7E}"/>
              </a:ext>
            </a:extLst>
          </p:cNvPr>
          <p:cNvSpPr>
            <a:spLocks noGrp="1"/>
          </p:cNvSpPr>
          <p:nvPr>
            <p:ph idx="1"/>
          </p:nvPr>
        </p:nvSpPr>
        <p:spPr/>
        <p:txBody>
          <a:bodyPr>
            <a:normAutofit fontScale="55000" lnSpcReduction="20000"/>
          </a:bodyPr>
          <a:lstStyle/>
          <a:p>
            <a:r>
              <a:rPr lang="en-GB" dirty="0" err="1"/>
              <a:t>Darwinbox</a:t>
            </a:r>
            <a:r>
              <a:rPr lang="en-GB" dirty="0"/>
              <a:t>. (</a:t>
            </a:r>
            <a:r>
              <a:rPr lang="en-GB" dirty="0" err="1"/>
              <a:t>n.a.</a:t>
            </a:r>
            <a:r>
              <a:rPr lang="en-GB" dirty="0"/>
              <a:t>) “</a:t>
            </a:r>
            <a:r>
              <a:rPr lang="en-GB" i="1" dirty="0"/>
              <a:t>What is Job Description? “, HR Glossary.</a:t>
            </a:r>
            <a:r>
              <a:rPr lang="en-GB" dirty="0"/>
              <a:t> Available at: </a:t>
            </a:r>
            <a:r>
              <a:rPr lang="en-GB" dirty="0">
                <a:hlinkClick r:id="rId2"/>
              </a:rPr>
              <a:t>https://explore.darwinbox.com/hr-glossary/job-description? </a:t>
            </a:r>
            <a:r>
              <a:rPr lang="en-GB" dirty="0"/>
              <a:t>[</a:t>
            </a:r>
            <a:r>
              <a:rPr lang="en-GB" i="1" dirty="0"/>
              <a:t>Accessed: 9 November 2025</a:t>
            </a:r>
            <a:r>
              <a:rPr lang="en-GB" dirty="0"/>
              <a:t>]. </a:t>
            </a:r>
          </a:p>
          <a:p>
            <a:r>
              <a:rPr lang="en-US" dirty="0" err="1"/>
              <a:t>DavidsonMorris</a:t>
            </a:r>
            <a:r>
              <a:rPr lang="en-US" dirty="0"/>
              <a:t>. (2025) “</a:t>
            </a:r>
            <a:r>
              <a:rPr lang="en-US" i="1" dirty="0"/>
              <a:t>Person Specification: Guide for Employers.”,</a:t>
            </a:r>
            <a:r>
              <a:rPr lang="en-US" dirty="0"/>
              <a:t> Available at: </a:t>
            </a:r>
            <a:r>
              <a:rPr lang="en-US" dirty="0">
                <a:hlinkClick r:id="rId3"/>
              </a:rPr>
              <a:t>https://www.davidsonmorris.com/person-specification/? </a:t>
            </a:r>
            <a:r>
              <a:rPr lang="en-US" dirty="0"/>
              <a:t>[</a:t>
            </a:r>
            <a:r>
              <a:rPr lang="en-US" i="1" dirty="0"/>
              <a:t>Accessed: 9 November 2025</a:t>
            </a:r>
            <a:r>
              <a:rPr lang="en-US" dirty="0"/>
              <a:t>]. </a:t>
            </a:r>
          </a:p>
          <a:p>
            <a:r>
              <a:rPr lang="en-US" dirty="0"/>
              <a:t>Gogloby.io. (2025) “What is Job Analysis? Definition, importance, examples”, </a:t>
            </a:r>
            <a:r>
              <a:rPr lang="en-US" i="1" dirty="0"/>
              <a:t>Gogloby.io Glossary</a:t>
            </a:r>
            <a:r>
              <a:rPr lang="en-US" dirty="0"/>
              <a:t>. Available at: </a:t>
            </a:r>
            <a:r>
              <a:rPr lang="en-US" dirty="0">
                <a:hlinkClick r:id="rId4"/>
              </a:rPr>
              <a:t>https://gogloby.io/glossary/job-analysis/? </a:t>
            </a:r>
            <a:r>
              <a:rPr lang="en-US" dirty="0"/>
              <a:t>[</a:t>
            </a:r>
            <a:r>
              <a:rPr lang="en-US" i="1" dirty="0"/>
              <a:t>Accessed: 9 November 2025</a:t>
            </a:r>
            <a:r>
              <a:rPr lang="en-US" dirty="0"/>
              <a:t>].</a:t>
            </a:r>
          </a:p>
          <a:p>
            <a:r>
              <a:rPr lang="en-US" dirty="0"/>
              <a:t>Indeed. (2025) “</a:t>
            </a:r>
            <a:r>
              <a:rPr lang="en-US" i="1" dirty="0"/>
              <a:t>Structured vs. unstructured vs. semi-structured interview.”,</a:t>
            </a:r>
            <a:r>
              <a:rPr lang="en-US" dirty="0"/>
              <a:t> Available at: </a:t>
            </a:r>
            <a:r>
              <a:rPr lang="en-US" dirty="0">
                <a:hlinkClick r:id="rId5"/>
              </a:rPr>
              <a:t>https://uk.indeed.com/career-advice/interviewing/structured-vs-unstructured-vs-semi-structured-interview?</a:t>
            </a:r>
            <a:r>
              <a:rPr lang="en-US" dirty="0"/>
              <a:t> [</a:t>
            </a:r>
            <a:r>
              <a:rPr lang="en-US" i="1" dirty="0"/>
              <a:t>Accessed: 9 November 2025</a:t>
            </a:r>
            <a:r>
              <a:rPr lang="en-US" dirty="0"/>
              <a:t>].</a:t>
            </a:r>
          </a:p>
          <a:p>
            <a:r>
              <a:rPr lang="en-US" dirty="0"/>
              <a:t>Indeed. (2025) “</a:t>
            </a:r>
            <a:r>
              <a:rPr lang="en-US" i="1" dirty="0"/>
              <a:t>Types of questions you can ask in work”, </a:t>
            </a:r>
            <a:r>
              <a:rPr lang="en-US" dirty="0"/>
              <a:t>Available at: </a:t>
            </a:r>
            <a:r>
              <a:rPr lang="en-US" dirty="0">
                <a:hlinkClick r:id="rId6"/>
              </a:rPr>
              <a:t>https://uk.indeed.com/career-advice/career-development/types-questions? </a:t>
            </a:r>
            <a:r>
              <a:rPr lang="en-US" dirty="0"/>
              <a:t>[</a:t>
            </a:r>
            <a:r>
              <a:rPr lang="en-US" i="1" dirty="0"/>
              <a:t>Accessed: 9 November 2025</a:t>
            </a:r>
            <a:r>
              <a:rPr lang="en-US" dirty="0"/>
              <a:t>].</a:t>
            </a:r>
            <a:endParaRPr lang="en-GB" b="1" dirty="0"/>
          </a:p>
          <a:p>
            <a:r>
              <a:rPr lang="en-US" dirty="0" err="1"/>
              <a:t>PrepareCenter</a:t>
            </a:r>
            <a:r>
              <a:rPr lang="en-US" dirty="0"/>
              <a:t>. (2018) “</a:t>
            </a:r>
            <a:r>
              <a:rPr lang="en-US" i="1" dirty="0"/>
              <a:t>Semi-Structured Interview.”,</a:t>
            </a:r>
            <a:r>
              <a:rPr lang="en-US" dirty="0"/>
              <a:t> Available at: </a:t>
            </a:r>
            <a:r>
              <a:rPr lang="en-US" dirty="0">
                <a:hlinkClick r:id="rId7"/>
              </a:rPr>
              <a:t>https://preparecenter.org/site/evca/toolbox/semi-structured-interview/? </a:t>
            </a:r>
            <a:r>
              <a:rPr lang="en-US" dirty="0"/>
              <a:t>[</a:t>
            </a:r>
            <a:r>
              <a:rPr lang="en-US" i="1" dirty="0"/>
              <a:t>Accessed: 9 November 2025</a:t>
            </a:r>
            <a:r>
              <a:rPr lang="en-US" dirty="0"/>
              <a:t>].</a:t>
            </a:r>
          </a:p>
          <a:p>
            <a:r>
              <a:rPr lang="en-US" dirty="0" err="1"/>
              <a:t>TestPortal</a:t>
            </a:r>
            <a:r>
              <a:rPr lang="en-US" dirty="0"/>
              <a:t>. (2025) “</a:t>
            </a:r>
            <a:r>
              <a:rPr lang="en-US" i="1" dirty="0"/>
              <a:t>Questioning methods you should be using at your work now.”</a:t>
            </a:r>
            <a:r>
              <a:rPr lang="en-US" dirty="0"/>
              <a:t> Available at: </a:t>
            </a:r>
            <a:r>
              <a:rPr lang="en-US" dirty="0">
                <a:hlinkClick r:id="rId8"/>
              </a:rPr>
              <a:t>https://www.testportal.net/en/guides/questions/questioning-techniques/?</a:t>
            </a:r>
            <a:r>
              <a:rPr lang="en-US" dirty="0"/>
              <a:t> [Accessed: 9 November 2025].</a:t>
            </a:r>
          </a:p>
          <a:p>
            <a:r>
              <a:rPr lang="en-US" dirty="0"/>
              <a:t>Zoho People. (2025) “</a:t>
            </a:r>
            <a:r>
              <a:rPr lang="en-US" i="1" dirty="0"/>
              <a:t>HR Glossary: Structured interview.”,</a:t>
            </a:r>
            <a:r>
              <a:rPr lang="en-US" dirty="0"/>
              <a:t> Available at: </a:t>
            </a:r>
            <a:r>
              <a:rPr lang="en-US" dirty="0">
                <a:hlinkClick r:id="rId9"/>
              </a:rPr>
              <a:t>https://www.zoho.com/people/hr-glossary/structured-interview.html? </a:t>
            </a:r>
            <a:r>
              <a:rPr lang="en-US" dirty="0"/>
              <a:t>[</a:t>
            </a:r>
            <a:r>
              <a:rPr lang="en-US" i="1" dirty="0"/>
              <a:t>Accessed: 9 November 2025</a:t>
            </a:r>
            <a:r>
              <a:rPr lang="en-US" dirty="0"/>
              <a:t>].</a:t>
            </a:r>
          </a:p>
          <a:p>
            <a:endParaRPr lang="en-GB" b="1" dirty="0"/>
          </a:p>
          <a:p>
            <a:endParaRPr lang="en-GB" dirty="0"/>
          </a:p>
        </p:txBody>
      </p:sp>
    </p:spTree>
    <p:extLst>
      <p:ext uri="{BB962C8B-B14F-4D97-AF65-F5344CB8AC3E}">
        <p14:creationId xmlns:p14="http://schemas.microsoft.com/office/powerpoint/2010/main" val="35564218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4189</TotalTime>
  <Words>1314</Words>
  <Application>Microsoft Office PowerPoint</Application>
  <PresentationFormat>Widescreen</PresentationFormat>
  <Paragraphs>69</Paragraphs>
  <Slides>14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Student name: Bohdan Belmeha Student ID: 2414395 Program: BA (Hons) Leadership and Management Skills for the Workplace Module: Developing and Managing Individuals and Teams  Module code: LCLM5002 Lecturer:   Assignment Title: Component 1- Individual Presentation </vt:lpstr>
      <vt:lpstr>Table of contents </vt:lpstr>
      <vt:lpstr>Brief company introduction</vt:lpstr>
      <vt:lpstr>Recruitment process</vt:lpstr>
      <vt:lpstr>Interviews </vt:lpstr>
      <vt:lpstr>Interviews </vt:lpstr>
      <vt:lpstr>Interviews </vt:lpstr>
      <vt:lpstr>Interviews </vt:lpstr>
      <vt:lpstr>Questioning techniques </vt:lpstr>
      <vt:lpstr>Why?</vt:lpstr>
      <vt:lpstr>Why?</vt:lpstr>
      <vt:lpstr>Face-to-face vs online interviews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Bohdan Belmeha (2414395)</dc:creator>
  <cp:lastModifiedBy>Bohdan Belmeha (2414395)</cp:lastModifiedBy>
  <cp:revision>5</cp:revision>
  <dcterms:created xsi:type="dcterms:W3CDTF">2025-11-06T20:17:22Z</dcterms:created>
  <dcterms:modified xsi:type="dcterms:W3CDTF">2025-11-11T15:45:25Z</dcterms:modified>
</cp:coreProperties>
</file>