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rts/chart1.xml" ContentType="application/vnd.openxmlformats-officedocument.drawingml.char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920" r:id="rId1"/>
  </p:sldMasterIdLst>
  <p:notesMasterIdLst>
    <p:notesMasterId r:id="rId35"/>
  </p:notesMasterIdLst>
  <p:handoutMasterIdLst>
    <p:handoutMasterId r:id="rId36"/>
  </p:handoutMasterIdLst>
  <p:sldIdLst>
    <p:sldId id="375" r:id="rId2"/>
    <p:sldId id="849" r:id="rId3"/>
    <p:sldId id="463" r:id="rId4"/>
    <p:sldId id="871" r:id="rId5"/>
    <p:sldId id="872" r:id="rId6"/>
    <p:sldId id="873" r:id="rId7"/>
    <p:sldId id="855" r:id="rId8"/>
    <p:sldId id="848" r:id="rId9"/>
    <p:sldId id="846" r:id="rId10"/>
    <p:sldId id="785" r:id="rId11"/>
    <p:sldId id="816" r:id="rId12"/>
    <p:sldId id="856" r:id="rId13"/>
    <p:sldId id="850" r:id="rId14"/>
    <p:sldId id="851" r:id="rId15"/>
    <p:sldId id="852" r:id="rId16"/>
    <p:sldId id="853" r:id="rId17"/>
    <p:sldId id="854" r:id="rId18"/>
    <p:sldId id="884" r:id="rId19"/>
    <p:sldId id="878" r:id="rId20"/>
    <p:sldId id="879" r:id="rId21"/>
    <p:sldId id="880" r:id="rId22"/>
    <p:sldId id="881" r:id="rId23"/>
    <p:sldId id="882" r:id="rId24"/>
    <p:sldId id="883" r:id="rId25"/>
    <p:sldId id="874" r:id="rId26"/>
    <p:sldId id="875" r:id="rId27"/>
    <p:sldId id="876" r:id="rId28"/>
    <p:sldId id="877" r:id="rId29"/>
    <p:sldId id="951" r:id="rId30"/>
    <p:sldId id="858" r:id="rId31"/>
    <p:sldId id="866" r:id="rId32"/>
    <p:sldId id="953" r:id="rId33"/>
    <p:sldId id="399" r:id="rId3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79A7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18"/>
    </mc:Choice>
    <mc:Fallback>
      <c:style val="18"/>
    </mc:Fallback>
  </mc:AlternateContent>
  <c:chart>
    <c:title>
      <c:overlay val="0"/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2013 Revenues</c:v>
                </c:pt>
              </c:strCache>
            </c:strRef>
          </c:tx>
          <c:invertIfNegative val="0"/>
          <c:cat>
            <c:strRef>
              <c:f>Sheet1!$A$2:$A$8</c:f>
              <c:strCache>
                <c:ptCount val="7"/>
                <c:pt idx="0">
                  <c:v>Man U.</c:v>
                </c:pt>
                <c:pt idx="1">
                  <c:v>Man City</c:v>
                </c:pt>
                <c:pt idx="2">
                  <c:v>Chelsea</c:v>
                </c:pt>
                <c:pt idx="3">
                  <c:v>Arsenal</c:v>
                </c:pt>
                <c:pt idx="4">
                  <c:v>Liverpool</c:v>
                </c:pt>
                <c:pt idx="5">
                  <c:v>Everton</c:v>
                </c:pt>
                <c:pt idx="6">
                  <c:v>Wigan Atlantic</c:v>
                </c:pt>
              </c:strCache>
            </c:strRef>
          </c:cat>
          <c:val>
            <c:numRef>
              <c:f>Sheet1!$B$2:$B$8</c:f>
              <c:numCache>
                <c:formatCode>General</c:formatCode>
                <c:ptCount val="7"/>
                <c:pt idx="0">
                  <c:v>363.2</c:v>
                </c:pt>
                <c:pt idx="1">
                  <c:v>271.8</c:v>
                </c:pt>
                <c:pt idx="2">
                  <c:v>260.10000000000002</c:v>
                </c:pt>
                <c:pt idx="3">
                  <c:v>243.6</c:v>
                </c:pt>
                <c:pt idx="4">
                  <c:v>206.2</c:v>
                </c:pt>
                <c:pt idx="5">
                  <c:v>86.4</c:v>
                </c:pt>
                <c:pt idx="6">
                  <c:v>58.5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229521536"/>
        <c:axId val="229521928"/>
      </c:barChart>
      <c:catAx>
        <c:axId val="22952153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crossAx val="229521928"/>
        <c:crosses val="autoZero"/>
        <c:auto val="1"/>
        <c:lblAlgn val="ctr"/>
        <c:lblOffset val="100"/>
        <c:noMultiLvlLbl val="0"/>
      </c:catAx>
      <c:valAx>
        <c:axId val="229521928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29521536"/>
        <c:crosses val="autoZero"/>
        <c:crossBetween val="between"/>
      </c:valAx>
    </c:plotArea>
    <c:plotVisOnly val="1"/>
    <c:dispBlanksAs val="gap"/>
    <c:showDLblsOverMax val="0"/>
  </c:chart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95A452-7B8F-974B-9386-5F8ECE4F23FC}" type="datetimeFigureOut">
              <a:rPr lang="en-US" smtClean="0"/>
              <a:t>3/14/2017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FD4B48-477E-FF48-85DE-02662FD130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967702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355314-E129-124A-A0CB-BEA5D6B98D42}" type="datetimeFigureOut">
              <a:rPr lang="en-US" smtClean="0"/>
              <a:t>3/14/2017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21A1FE-138B-DE4E-8B87-77DD91E75F0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383864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21A1FE-138B-DE4E-8B87-77DD91E75F0B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7068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21A1FE-138B-DE4E-8B87-77DD91E75F0B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7068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21A1FE-138B-DE4E-8B87-77DD91E75F0B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7068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88C603F8-4E20-5541-9C61-A6A2EA9A6D69}" type="datetime1">
              <a:rPr lang="en-US" smtClean="0"/>
              <a:t>3/14/2017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D2B3B-882E-40F3-A32F-6DD51691504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49260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0C140-504B-384C-BA88-49BBC75A898D}" type="datetime1">
              <a:rPr lang="en-US" smtClean="0"/>
              <a:t>3/14/2017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64353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51CE25-513E-8D41-9F6E-F4B6E66A5A56}" type="datetime1">
              <a:rPr lang="en-US" smtClean="0"/>
              <a:t>3/14/2017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79255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5E23C-C887-304C-915F-E2D2920B5F0B}" type="datetime1">
              <a:rPr lang="en-US" smtClean="0"/>
              <a:t>3/14/2017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74919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67178-F0D8-BD4E-BA67-AB37D173D661}" type="datetime1">
              <a:rPr lang="en-US" smtClean="0"/>
              <a:t>3/14/2017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1488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76AC34-B4E2-304F-B82A-B7D894018E4C}" type="datetime1">
              <a:rPr lang="en-US" smtClean="0"/>
              <a:t>3/14/2017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42182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A9847D-E974-CC40-ABC6-B62C1C161658}" type="datetime1">
              <a:rPr lang="en-US" smtClean="0"/>
              <a:t>3/14/2017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92191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FE7728-3723-C449-9A89-57AB1134DB6F}" type="datetime1">
              <a:rPr lang="en-US" smtClean="0"/>
              <a:t>3/14/2017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D2B3B-882E-40F3-A32F-6DD51691504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09373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25B69-8F60-9244-BDCC-B122F755F47D}" type="datetime1">
              <a:rPr lang="en-US" smtClean="0"/>
              <a:t>3/14/2017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40448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CC931-40FD-8542-97B5-64AA55BA18D3}" type="datetime1">
              <a:rPr lang="en-US" smtClean="0"/>
              <a:t>3/14/2017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37810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096D7-9C9A-0645-A8DB-92C5EA969677}" type="datetime1">
              <a:rPr lang="en-US" smtClean="0"/>
              <a:t>3/14/2017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97834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F0F18A-3323-E741-8FAB-D54DD8E50559}" type="datetime1">
              <a:rPr lang="en-US" smtClean="0"/>
              <a:t>3/14/2017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6078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921" r:id="rId1"/>
    <p:sldLayoutId id="2147484922" r:id="rId2"/>
    <p:sldLayoutId id="2147484923" r:id="rId3"/>
    <p:sldLayoutId id="2147484924" r:id="rId4"/>
    <p:sldLayoutId id="2147484925" r:id="rId5"/>
    <p:sldLayoutId id="2147484926" r:id="rId6"/>
    <p:sldLayoutId id="2147484927" r:id="rId7"/>
    <p:sldLayoutId id="2147484928" r:id="rId8"/>
    <p:sldLayoutId id="2147484929" r:id="rId9"/>
    <p:sldLayoutId id="2147484930" r:id="rId10"/>
    <p:sldLayoutId id="214748493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emf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emf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emf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emf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emf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emf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/>
            </a:pPr>
            <a:r>
              <a:rPr lang="en-CA" dirty="0" smtClean="0"/>
              <a:t>Valuation of Sporting Clubs</a:t>
            </a:r>
            <a:endParaRPr lang="en-CA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5827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</a:t>
            </a:fld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820" y="775625"/>
            <a:ext cx="8188830" cy="302164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005" y="4328689"/>
            <a:ext cx="8035987" cy="1761542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776117" y="3255761"/>
            <a:ext cx="19508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Forbes, 2015</a:t>
            </a:r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878303" y="5706300"/>
            <a:ext cx="741352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Deloitte, 2015</a:t>
            </a:r>
          </a:p>
          <a:p>
            <a:r>
              <a:rPr lang="en-US" dirty="0" smtClean="0"/>
              <a:t>*Manchester United publicly traded on NYSE. Arsenal traded infrequently on a London specialist market. </a:t>
            </a:r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406820" y="189790"/>
            <a:ext cx="818883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 smtClean="0"/>
              <a:t>Forbes’ Estimated 2014 Valuations of North American Clubs</a:t>
            </a:r>
            <a:endParaRPr lang="en-US" sz="2000" b="1" dirty="0"/>
          </a:p>
        </p:txBody>
      </p:sp>
      <p:sp>
        <p:nvSpPr>
          <p:cNvPr id="8" name="TextBox 7"/>
          <p:cNvSpPr txBox="1"/>
          <p:nvPr/>
        </p:nvSpPr>
        <p:spPr>
          <a:xfrm>
            <a:off x="559220" y="3681228"/>
            <a:ext cx="818883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 smtClean="0"/>
              <a:t>Public Market Valuations of EPL Clubs*</a:t>
            </a: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12944369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-1" y="0"/>
            <a:ext cx="9144001" cy="1600200"/>
          </a:xfrm>
        </p:spPr>
        <p:txBody>
          <a:bodyPr/>
          <a:lstStyle/>
          <a:p>
            <a:r>
              <a:rPr lang="en-US" dirty="0" smtClean="0"/>
              <a:t>Club Ownership Changes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256721" y="1941750"/>
            <a:ext cx="8674471" cy="3505367"/>
          </a:xfrm>
        </p:spPr>
        <p:txBody>
          <a:bodyPr>
            <a:noAutofit/>
          </a:bodyPr>
          <a:lstStyle/>
          <a:p>
            <a:r>
              <a:rPr lang="en-US" dirty="0" smtClean="0">
                <a:latin typeface="+mn-lt"/>
              </a:rPr>
              <a:t>Ownership change informs valuation of clubs</a:t>
            </a:r>
          </a:p>
          <a:p>
            <a:r>
              <a:rPr lang="en-US" dirty="0" smtClean="0">
                <a:latin typeface="+mn-lt"/>
              </a:rPr>
              <a:t>Examples of high profile ownership changes:</a:t>
            </a:r>
          </a:p>
          <a:p>
            <a:pPr lvl="1"/>
            <a:r>
              <a:rPr lang="en-US" sz="1800" dirty="0" smtClean="0">
                <a:latin typeface="+mn-lt"/>
              </a:rPr>
              <a:t>Ownership changes that set the ‘record’ for a franchise value in that league and set the new benchmark for other clubs. </a:t>
            </a:r>
          </a:p>
          <a:p>
            <a:pPr lvl="2"/>
            <a:r>
              <a:rPr lang="en-US" sz="1800" dirty="0" smtClean="0">
                <a:latin typeface="+mn-lt"/>
              </a:rPr>
              <a:t>Toronto Maple Leafs in 2012; Buffalo Bills in 2014</a:t>
            </a:r>
          </a:p>
          <a:p>
            <a:pPr lvl="1"/>
            <a:r>
              <a:rPr lang="en-US" sz="1800" dirty="0" smtClean="0">
                <a:latin typeface="+mn-lt"/>
              </a:rPr>
              <a:t>Ownership change due to league-related sanctions or actions.</a:t>
            </a:r>
          </a:p>
          <a:p>
            <a:pPr lvl="2"/>
            <a:r>
              <a:rPr lang="en-US" sz="1800" dirty="0" smtClean="0">
                <a:latin typeface="+mn-lt"/>
              </a:rPr>
              <a:t>Los Angeles Clippers sale in 2012 following former owner’s lifetime ban from the league</a:t>
            </a:r>
          </a:p>
          <a:p>
            <a:pPr lvl="1"/>
            <a:r>
              <a:rPr lang="en-US" sz="1800" dirty="0" smtClean="0">
                <a:latin typeface="+mn-lt"/>
              </a:rPr>
              <a:t>Ownership change with international investors purchasing the club. </a:t>
            </a:r>
          </a:p>
          <a:p>
            <a:pPr lvl="2"/>
            <a:r>
              <a:rPr lang="en-US" sz="1800" dirty="0" smtClean="0">
                <a:latin typeface="+mn-lt"/>
              </a:rPr>
              <a:t>Manchester City is owned by a UAE/Abu Dhabi investor</a:t>
            </a:r>
          </a:p>
          <a:p>
            <a:endParaRPr lang="en-US" sz="2800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1127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-1" y="0"/>
            <a:ext cx="9144001" cy="1600200"/>
          </a:xfrm>
        </p:spPr>
        <p:txBody>
          <a:bodyPr/>
          <a:lstStyle/>
          <a:p>
            <a:r>
              <a:rPr lang="en-US" dirty="0" smtClean="0"/>
              <a:t>Public Market Signals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256721" y="1941750"/>
            <a:ext cx="8674471" cy="3505367"/>
          </a:xfrm>
        </p:spPr>
        <p:txBody>
          <a:bodyPr>
            <a:noAutofit/>
          </a:bodyPr>
          <a:lstStyle/>
          <a:p>
            <a:r>
              <a:rPr lang="en-US" dirty="0" smtClean="0"/>
              <a:t>Public auctions also signal value and provide benchmarks</a:t>
            </a:r>
          </a:p>
          <a:p>
            <a:r>
              <a:rPr lang="en-US" dirty="0" smtClean="0"/>
              <a:t>One type are clubs that are traded on public stock exchanges such as Manchester United on the New York Stock Exchange (NYSE)</a:t>
            </a:r>
          </a:p>
          <a:p>
            <a:r>
              <a:rPr lang="en-US" dirty="0" smtClean="0"/>
              <a:t>Another is auction style for a new league, as the Indian Premier League (IPL) did in 2008 as a new cricket (Twenty20) league (see next slide)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69358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5</a:t>
            </a:fld>
            <a:endParaRPr 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0045" y="262424"/>
            <a:ext cx="6823009" cy="6595576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6750017" y="28836"/>
            <a:ext cx="1109469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70640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-1" y="0"/>
            <a:ext cx="9144001" cy="1600200"/>
          </a:xfrm>
        </p:spPr>
        <p:txBody>
          <a:bodyPr/>
          <a:lstStyle/>
          <a:p>
            <a:r>
              <a:rPr lang="en-US" dirty="0" smtClean="0"/>
              <a:t>Magazine Estimates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256721" y="1941750"/>
            <a:ext cx="8674471" cy="3505367"/>
          </a:xfrm>
        </p:spPr>
        <p:txBody>
          <a:bodyPr>
            <a:noAutofit/>
          </a:bodyPr>
          <a:lstStyle/>
          <a:p>
            <a:r>
              <a:rPr lang="en-US" i="1" dirty="0" smtClean="0"/>
              <a:t>Forbes</a:t>
            </a:r>
            <a:r>
              <a:rPr lang="en-US" dirty="0" smtClean="0"/>
              <a:t> (following from </a:t>
            </a:r>
            <a:r>
              <a:rPr lang="en-US" i="1" dirty="0" smtClean="0"/>
              <a:t>Financial World</a:t>
            </a:r>
            <a:r>
              <a:rPr lang="en-US" dirty="0" smtClean="0"/>
              <a:t>’s work in the early 1990’s) has been estimating annually the value of professional sport clubs</a:t>
            </a:r>
          </a:p>
          <a:p>
            <a:r>
              <a:rPr lang="en-US" dirty="0" smtClean="0"/>
              <a:t>Data shows strong growth, with CAGR from 2000-2014 of 12.99% for the NBA and 8.67% for the NFL</a:t>
            </a:r>
          </a:p>
          <a:p>
            <a:r>
              <a:rPr lang="en-US" dirty="0" smtClean="0"/>
              <a:t>Forbes valuations for clubs since 1999 are shared in the following slides </a:t>
            </a:r>
          </a:p>
          <a:p>
            <a:r>
              <a:rPr lang="en-US" dirty="0" smtClean="0"/>
              <a:t>CAUTION: CAGR’s do NOT reflect rates of return for owners of clubs</a:t>
            </a:r>
          </a:p>
          <a:p>
            <a:pPr lvl="1"/>
            <a:r>
              <a:rPr lang="en-US" dirty="0" smtClean="0"/>
              <a:t>Forbes numbers are estimates, not transactions</a:t>
            </a:r>
          </a:p>
          <a:p>
            <a:pPr lvl="1"/>
            <a:r>
              <a:rPr lang="en-US" dirty="0" smtClean="0"/>
              <a:t>Forbes numbers do not take into account operating profits or losses</a:t>
            </a:r>
          </a:p>
          <a:p>
            <a:pPr lvl="1"/>
            <a:r>
              <a:rPr lang="en-US" dirty="0" smtClean="0"/>
              <a:t>Forbes numbers do not take into account ‘special’ league distributions, such as share of an expansion fee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46526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0" y="1371600"/>
            <a:ext cx="9105253" cy="2505075"/>
          </a:xfrm>
        </p:spPr>
        <p:txBody>
          <a:bodyPr/>
          <a:lstStyle/>
          <a:p>
            <a:r>
              <a:rPr lang="en-US" dirty="0" smtClean="0"/>
              <a:t>Forbes' Mean Valuations </a:t>
            </a:r>
            <a:br>
              <a:rPr lang="en-US" dirty="0" smtClean="0"/>
            </a:br>
            <a:r>
              <a:rPr lang="en-US" dirty="0" smtClean="0"/>
              <a:t>Per Year For </a:t>
            </a:r>
            <a:br>
              <a:rPr lang="en-US" dirty="0" smtClean="0"/>
            </a:br>
            <a:r>
              <a:rPr lang="en-US" dirty="0" smtClean="0"/>
              <a:t>NFL, MLB, NBA, and NHL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29432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NFL- Forbes’ Mean Valuations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8</a:t>
            </a:fld>
            <a:endParaRPr lang="en-US"/>
          </a:p>
        </p:txBody>
      </p:sp>
      <p:pic>
        <p:nvPicPr>
          <p:cNvPr id="4" name="Picture 3"/>
          <p:cNvPicPr/>
          <p:nvPr/>
        </p:nvPicPr>
        <p:blipFill>
          <a:blip r:embed="rId2"/>
          <a:stretch>
            <a:fillRect/>
          </a:stretch>
        </p:blipFill>
        <p:spPr>
          <a:xfrm>
            <a:off x="1623563" y="1793882"/>
            <a:ext cx="6140735" cy="4809746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6871700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9</a:t>
            </a:fld>
            <a:endParaRPr lang="en-US"/>
          </a:p>
        </p:txBody>
      </p:sp>
      <p:pic>
        <p:nvPicPr>
          <p:cNvPr id="6" name="Picture 5"/>
          <p:cNvPicPr/>
          <p:nvPr/>
        </p:nvPicPr>
        <p:blipFill>
          <a:blip r:embed="rId2"/>
          <a:stretch>
            <a:fillRect/>
          </a:stretch>
        </p:blipFill>
        <p:spPr>
          <a:xfrm>
            <a:off x="1583763" y="1796210"/>
            <a:ext cx="5971043" cy="4560140"/>
          </a:xfrm>
          <a:prstGeom prst="rect">
            <a:avLst/>
          </a:prstGeom>
          <a:ln>
            <a:solidFill>
              <a:schemeClr val="accent1">
                <a:shade val="50000"/>
              </a:schemeClr>
            </a:solidFill>
          </a:ln>
        </p:spPr>
      </p:pic>
      <p:sp>
        <p:nvSpPr>
          <p:cNvPr id="7" name="Title 4"/>
          <p:cNvSpPr txBox="1">
            <a:spLocks/>
          </p:cNvSpPr>
          <p:nvPr/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US" dirty="0" smtClean="0"/>
              <a:t>MLB - </a:t>
            </a:r>
            <a:r>
              <a:rPr lang="en-US" dirty="0"/>
              <a:t>Forbes’ Mean Valuations</a:t>
            </a:r>
          </a:p>
        </p:txBody>
      </p:sp>
    </p:spTree>
    <p:extLst>
      <p:ext uri="{BB962C8B-B14F-4D97-AF65-F5344CB8AC3E}">
        <p14:creationId xmlns:p14="http://schemas.microsoft.com/office/powerpoint/2010/main" val="19206993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10</a:t>
            </a:fld>
            <a:endParaRPr lang="en-US"/>
          </a:p>
        </p:txBody>
      </p:sp>
      <p:pic>
        <p:nvPicPr>
          <p:cNvPr id="5" name="Picture 4"/>
          <p:cNvPicPr/>
          <p:nvPr/>
        </p:nvPicPr>
        <p:blipFill>
          <a:blip r:embed="rId2"/>
          <a:stretch>
            <a:fillRect/>
          </a:stretch>
        </p:blipFill>
        <p:spPr>
          <a:xfrm>
            <a:off x="1309325" y="1773679"/>
            <a:ext cx="6481159" cy="4393611"/>
          </a:xfrm>
          <a:prstGeom prst="rect">
            <a:avLst/>
          </a:prstGeom>
          <a:ln>
            <a:solidFill>
              <a:schemeClr val="accent1">
                <a:shade val="50000"/>
              </a:schemeClr>
            </a:solidFill>
          </a:ln>
        </p:spPr>
      </p:pic>
      <p:sp>
        <p:nvSpPr>
          <p:cNvPr id="6" name="Title 4"/>
          <p:cNvSpPr txBox="1">
            <a:spLocks/>
          </p:cNvSpPr>
          <p:nvPr/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US" dirty="0" smtClean="0"/>
              <a:t>NBA </a:t>
            </a:r>
            <a:r>
              <a:rPr lang="en-US" dirty="0"/>
              <a:t>- Forbes’ Mean Valuations</a:t>
            </a:r>
          </a:p>
        </p:txBody>
      </p:sp>
    </p:spTree>
    <p:extLst>
      <p:ext uri="{BB962C8B-B14F-4D97-AF65-F5344CB8AC3E}">
        <p14:creationId xmlns:p14="http://schemas.microsoft.com/office/powerpoint/2010/main" val="14622843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11</a:t>
            </a:fld>
            <a:endParaRPr lang="en-US"/>
          </a:p>
        </p:txBody>
      </p:sp>
      <p:pic>
        <p:nvPicPr>
          <p:cNvPr id="4" name="Picture 3"/>
          <p:cNvPicPr/>
          <p:nvPr/>
        </p:nvPicPr>
        <p:blipFill>
          <a:blip r:embed="rId2"/>
          <a:stretch>
            <a:fillRect/>
          </a:stretch>
        </p:blipFill>
        <p:spPr>
          <a:xfrm>
            <a:off x="1545004" y="1755111"/>
            <a:ext cx="6284761" cy="4601239"/>
          </a:xfrm>
          <a:prstGeom prst="rect">
            <a:avLst/>
          </a:prstGeom>
          <a:ln>
            <a:solidFill>
              <a:schemeClr val="accent1">
                <a:shade val="50000"/>
              </a:schemeClr>
            </a:solidFill>
          </a:ln>
        </p:spPr>
      </p:pic>
      <p:sp>
        <p:nvSpPr>
          <p:cNvPr id="5" name="Title 4"/>
          <p:cNvSpPr txBox="1">
            <a:spLocks/>
          </p:cNvSpPr>
          <p:nvPr/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US" dirty="0" smtClean="0"/>
              <a:t>NHL </a:t>
            </a:r>
            <a:r>
              <a:rPr lang="en-US" dirty="0"/>
              <a:t>- Forbes’ Mean Valuations</a:t>
            </a:r>
          </a:p>
        </p:txBody>
      </p:sp>
    </p:spTree>
    <p:extLst>
      <p:ext uri="{BB962C8B-B14F-4D97-AF65-F5344CB8AC3E}">
        <p14:creationId xmlns:p14="http://schemas.microsoft.com/office/powerpoint/2010/main" val="39298349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0" y="1371600"/>
            <a:ext cx="9105253" cy="2505075"/>
          </a:xfrm>
        </p:spPr>
        <p:txBody>
          <a:bodyPr/>
          <a:lstStyle/>
          <a:p>
            <a:r>
              <a:rPr lang="en-US" dirty="0" smtClean="0"/>
              <a:t>Forbes' 2014 Estimated Valuations Per Club For </a:t>
            </a:r>
            <a:br>
              <a:rPr lang="en-US" dirty="0" smtClean="0"/>
            </a:br>
            <a:r>
              <a:rPr lang="en-US" dirty="0" smtClean="0"/>
              <a:t>NFL</a:t>
            </a:r>
            <a:r>
              <a:rPr lang="en-US" dirty="0"/>
              <a:t>, MLB, NBA, AND NHL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5440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13</a:t>
            </a:fld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1662337" y="1813368"/>
            <a:ext cx="6106026" cy="4542982"/>
          </a:xfrm>
          <a:prstGeom prst="rect">
            <a:avLst/>
          </a:prstGeom>
          <a:ln>
            <a:solidFill>
              <a:schemeClr val="accent1">
                <a:shade val="50000"/>
              </a:schemeClr>
            </a:solidFill>
          </a:ln>
        </p:spPr>
      </p:pic>
      <p:sp>
        <p:nvSpPr>
          <p:cNvPr id="4" name="Title 4"/>
          <p:cNvSpPr txBox="1">
            <a:spLocks/>
          </p:cNvSpPr>
          <p:nvPr/>
        </p:nvSpPr>
        <p:spPr>
          <a:xfrm>
            <a:off x="29193" y="0"/>
            <a:ext cx="9076059" cy="16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US" dirty="0" smtClean="0"/>
              <a:t>NFL – Forbes 2014 Estimated Club Valuations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7897672" y="1445326"/>
            <a:ext cx="1207580" cy="9233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Dallas Cowboys $3,200M</a:t>
            </a:r>
            <a:endParaRPr lang="en-US" dirty="0"/>
          </a:p>
        </p:txBody>
      </p:sp>
      <p:cxnSp>
        <p:nvCxnSpPr>
          <p:cNvPr id="7" name="Straight Arrow Connector 6"/>
          <p:cNvCxnSpPr/>
          <p:nvPr/>
        </p:nvCxnSpPr>
        <p:spPr>
          <a:xfrm flipH="1">
            <a:off x="7547313" y="1866047"/>
            <a:ext cx="350360" cy="367639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196196" y="3919008"/>
            <a:ext cx="1207580" cy="9233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St. Louis Rams$930M</a:t>
            </a:r>
            <a:endParaRPr lang="en-US" dirty="0"/>
          </a:p>
        </p:txBody>
      </p:sp>
      <p:cxnSp>
        <p:nvCxnSpPr>
          <p:cNvPr id="10" name="Straight Arrow Connector 9"/>
          <p:cNvCxnSpPr>
            <a:stCxn id="9" idx="3"/>
          </p:cNvCxnSpPr>
          <p:nvPr/>
        </p:nvCxnSpPr>
        <p:spPr>
          <a:xfrm>
            <a:off x="1403776" y="4380673"/>
            <a:ext cx="902753" cy="174295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6182285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14</a:t>
            </a:fld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1165299" y="1720438"/>
            <a:ext cx="6795398" cy="4635911"/>
          </a:xfrm>
          <a:prstGeom prst="rect">
            <a:avLst/>
          </a:prstGeom>
          <a:ln>
            <a:solidFill>
              <a:schemeClr val="accent1">
                <a:shade val="50000"/>
              </a:schemeClr>
            </a:solidFill>
          </a:ln>
        </p:spPr>
      </p:pic>
      <p:sp>
        <p:nvSpPr>
          <p:cNvPr id="4" name="Title 4"/>
          <p:cNvSpPr txBox="1">
            <a:spLocks/>
          </p:cNvSpPr>
          <p:nvPr/>
        </p:nvSpPr>
        <p:spPr>
          <a:xfrm>
            <a:off x="0" y="0"/>
            <a:ext cx="9144000" cy="16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US" dirty="0" smtClean="0"/>
              <a:t>MLB – </a:t>
            </a:r>
            <a:r>
              <a:rPr lang="en-US" dirty="0"/>
              <a:t>Forbes 2014 Estimated Club Valuations</a:t>
            </a:r>
          </a:p>
          <a:p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7960697" y="1445326"/>
            <a:ext cx="1183303" cy="120032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New York Yankees $3,200M</a:t>
            </a:r>
            <a:endParaRPr lang="en-US" dirty="0"/>
          </a:p>
        </p:txBody>
      </p:sp>
      <p:cxnSp>
        <p:nvCxnSpPr>
          <p:cNvPr id="6" name="Straight Arrow Connector 5"/>
          <p:cNvCxnSpPr>
            <a:stCxn id="5" idx="1"/>
          </p:cNvCxnSpPr>
          <p:nvPr/>
        </p:nvCxnSpPr>
        <p:spPr>
          <a:xfrm flipH="1">
            <a:off x="7722493" y="2045491"/>
            <a:ext cx="238204" cy="188195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137802" y="4050400"/>
            <a:ext cx="884078" cy="14773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Tampa Bay Devil Rays $625M</a:t>
            </a:r>
            <a:endParaRPr lang="en-US" dirty="0"/>
          </a:p>
        </p:txBody>
      </p:sp>
      <p:cxnSp>
        <p:nvCxnSpPr>
          <p:cNvPr id="8" name="Straight Arrow Connector 7"/>
          <p:cNvCxnSpPr>
            <a:stCxn id="7" idx="3"/>
          </p:cNvCxnSpPr>
          <p:nvPr/>
        </p:nvCxnSpPr>
        <p:spPr>
          <a:xfrm>
            <a:off x="1021880" y="4789064"/>
            <a:ext cx="875897" cy="4969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909130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15</a:t>
            </a:fld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1595345" y="1746244"/>
            <a:ext cx="6339166" cy="4610106"/>
          </a:xfrm>
          <a:prstGeom prst="rect">
            <a:avLst/>
          </a:prstGeom>
          <a:ln>
            <a:solidFill>
              <a:schemeClr val="accent1">
                <a:shade val="50000"/>
              </a:schemeClr>
            </a:solidFill>
          </a:ln>
        </p:spPr>
      </p:pic>
      <p:sp>
        <p:nvSpPr>
          <p:cNvPr id="6" name="Title 4"/>
          <p:cNvSpPr txBox="1">
            <a:spLocks/>
          </p:cNvSpPr>
          <p:nvPr/>
        </p:nvSpPr>
        <p:spPr>
          <a:xfrm>
            <a:off x="0" y="0"/>
            <a:ext cx="9144000" cy="16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US" dirty="0" smtClean="0"/>
              <a:t>NBA– </a:t>
            </a:r>
            <a:r>
              <a:rPr lang="en-US" dirty="0"/>
              <a:t>Forbes 2014 Estimated Club Valuations</a:t>
            </a:r>
          </a:p>
          <a:p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8087448" y="1445326"/>
            <a:ext cx="1017803" cy="9233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LA</a:t>
            </a:r>
          </a:p>
          <a:p>
            <a:pPr algn="ctr"/>
            <a:r>
              <a:rPr lang="en-US" dirty="0" smtClean="0"/>
              <a:t>Lakers</a:t>
            </a:r>
          </a:p>
          <a:p>
            <a:pPr algn="ctr"/>
            <a:r>
              <a:rPr lang="en-US" dirty="0" smtClean="0"/>
              <a:t>$2,600</a:t>
            </a:r>
            <a:endParaRPr lang="en-US" dirty="0"/>
          </a:p>
        </p:txBody>
      </p:sp>
      <p:cxnSp>
        <p:nvCxnSpPr>
          <p:cNvPr id="8" name="Straight Arrow Connector 7"/>
          <p:cNvCxnSpPr>
            <a:stCxn id="7" idx="1"/>
          </p:cNvCxnSpPr>
          <p:nvPr/>
        </p:nvCxnSpPr>
        <p:spPr>
          <a:xfrm flipH="1">
            <a:off x="7737088" y="1906991"/>
            <a:ext cx="350360" cy="82930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166999" y="4298588"/>
            <a:ext cx="1355355" cy="9233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Milwaukee Bucks</a:t>
            </a:r>
          </a:p>
          <a:p>
            <a:pPr algn="ctr"/>
            <a:r>
              <a:rPr lang="en-US" dirty="0" smtClean="0"/>
              <a:t>$600M</a:t>
            </a:r>
            <a:endParaRPr lang="en-US" dirty="0"/>
          </a:p>
        </p:txBody>
      </p:sp>
      <p:cxnSp>
        <p:nvCxnSpPr>
          <p:cNvPr id="10" name="Straight Arrow Connector 9"/>
          <p:cNvCxnSpPr>
            <a:stCxn id="9" idx="3"/>
          </p:cNvCxnSpPr>
          <p:nvPr/>
        </p:nvCxnSpPr>
        <p:spPr>
          <a:xfrm>
            <a:off x="1522354" y="4760253"/>
            <a:ext cx="754978" cy="145097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50906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16</a:t>
            </a:fld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1435202" y="1949716"/>
            <a:ext cx="6473121" cy="4309231"/>
          </a:xfrm>
          <a:prstGeom prst="rect">
            <a:avLst/>
          </a:prstGeom>
          <a:ln>
            <a:solidFill>
              <a:schemeClr val="accent1">
                <a:shade val="50000"/>
              </a:schemeClr>
            </a:solidFill>
          </a:ln>
        </p:spPr>
      </p:pic>
      <p:sp>
        <p:nvSpPr>
          <p:cNvPr id="5" name="Title 4"/>
          <p:cNvSpPr txBox="1">
            <a:spLocks/>
          </p:cNvSpPr>
          <p:nvPr/>
        </p:nvSpPr>
        <p:spPr>
          <a:xfrm>
            <a:off x="0" y="157768"/>
            <a:ext cx="9144000" cy="16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US" dirty="0" smtClean="0"/>
              <a:t>NHL – </a:t>
            </a:r>
            <a:r>
              <a:rPr lang="en-US" dirty="0"/>
              <a:t>Forbes 2014 Estimated Club Valuations</a:t>
            </a:r>
          </a:p>
          <a:p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8072850" y="2102292"/>
            <a:ext cx="1032401" cy="120032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Toronto Maple Leafs $1,300M</a:t>
            </a:r>
            <a:endParaRPr lang="en-US" dirty="0"/>
          </a:p>
        </p:txBody>
      </p:sp>
      <p:cxnSp>
        <p:nvCxnSpPr>
          <p:cNvPr id="7" name="Straight Arrow Connector 6"/>
          <p:cNvCxnSpPr/>
          <p:nvPr/>
        </p:nvCxnSpPr>
        <p:spPr>
          <a:xfrm flipH="1">
            <a:off x="7722490" y="3284832"/>
            <a:ext cx="350360" cy="77376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140034" y="4240191"/>
            <a:ext cx="1207580" cy="9233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Florida Panthers</a:t>
            </a:r>
          </a:p>
          <a:p>
            <a:pPr algn="ctr"/>
            <a:r>
              <a:rPr lang="en-US" dirty="0" smtClean="0"/>
              <a:t>$190M</a:t>
            </a:r>
            <a:endParaRPr lang="en-US" dirty="0"/>
          </a:p>
        </p:txBody>
      </p:sp>
      <p:cxnSp>
        <p:nvCxnSpPr>
          <p:cNvPr id="9" name="Straight Arrow Connector 8"/>
          <p:cNvCxnSpPr>
            <a:stCxn id="8" idx="3"/>
          </p:cNvCxnSpPr>
          <p:nvPr/>
        </p:nvCxnSpPr>
        <p:spPr>
          <a:xfrm>
            <a:off x="1347614" y="4701856"/>
            <a:ext cx="754539" cy="461665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8251069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17</a:t>
            </a:fld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39" y="80001"/>
            <a:ext cx="7917335" cy="6276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246053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-1" y="0"/>
            <a:ext cx="9144001" cy="1600200"/>
          </a:xfrm>
        </p:spPr>
        <p:txBody>
          <a:bodyPr/>
          <a:lstStyle/>
          <a:p>
            <a:r>
              <a:rPr lang="en-US" dirty="0" smtClean="0"/>
              <a:t>EPL Public Filings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256721" y="1941750"/>
            <a:ext cx="8674471" cy="3505367"/>
          </a:xfrm>
        </p:spPr>
        <p:txBody>
          <a:bodyPr>
            <a:noAutofit/>
          </a:bodyPr>
          <a:lstStyle/>
          <a:p>
            <a:r>
              <a:rPr lang="en-US" i="1" dirty="0" smtClean="0"/>
              <a:t>Deloitte </a:t>
            </a:r>
            <a:r>
              <a:rPr lang="en-US" dirty="0" smtClean="0"/>
              <a:t>– a leading consulting firm – publishes the audited financial statements/summaries of the English Premier League (EPL) clubs annually</a:t>
            </a:r>
          </a:p>
          <a:p>
            <a:r>
              <a:rPr lang="en-US" dirty="0" smtClean="0"/>
              <a:t>These reports are based on the actual financial statements of the clubs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231209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Financials (£Millions) for Seven English Premier League Clubs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19</a:t>
            </a:fld>
            <a:endParaRPr lang="en-US"/>
          </a:p>
        </p:txBody>
      </p:sp>
      <p:sp>
        <p:nvSpPr>
          <p:cNvPr id="4" name="TextBox 3"/>
          <p:cNvSpPr txBox="1"/>
          <p:nvPr/>
        </p:nvSpPr>
        <p:spPr>
          <a:xfrm>
            <a:off x="1853982" y="4788556"/>
            <a:ext cx="5503553" cy="9233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 smtClean="0"/>
              <a:t>Revenues – Total</a:t>
            </a:r>
          </a:p>
          <a:p>
            <a:pPr marL="285750" indent="-285750">
              <a:buFont typeface="Arial"/>
              <a:buChar char="•"/>
            </a:pPr>
            <a:r>
              <a:rPr lang="en-US" dirty="0" smtClean="0"/>
              <a:t>Revenues from Champions League Games</a:t>
            </a:r>
          </a:p>
          <a:p>
            <a:pPr marL="285750" indent="-285750">
              <a:buFont typeface="Arial"/>
              <a:buChar char="•"/>
            </a:pPr>
            <a:r>
              <a:rPr lang="en-US" dirty="0" smtClean="0"/>
              <a:t>Pre-Tax Profit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189831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34352"/>
          </a:xfrm>
        </p:spPr>
        <p:txBody>
          <a:bodyPr/>
          <a:lstStyle/>
          <a:p>
            <a:r>
              <a:rPr lang="en-US" dirty="0" smtClean="0"/>
              <a:t>EPL Club Comparison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20</a:t>
            </a:fld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933699" y="1419252"/>
            <a:ext cx="7881890" cy="346474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48171" y="5156680"/>
            <a:ext cx="4248099" cy="120032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 err="1" smtClean="0"/>
              <a:t>Wigan</a:t>
            </a:r>
            <a:r>
              <a:rPr lang="en-US" dirty="0" smtClean="0"/>
              <a:t> was relegated at the end of the 2013 season. In the 2014 season they played in the the Championship Division, one level down from the EPL</a:t>
            </a:r>
            <a:endParaRPr lang="en-US" dirty="0"/>
          </a:p>
        </p:txBody>
      </p:sp>
      <p:cxnSp>
        <p:nvCxnSpPr>
          <p:cNvPr id="7" name="Straight Arrow Connector 6"/>
          <p:cNvCxnSpPr>
            <a:stCxn id="6" idx="0"/>
          </p:cNvCxnSpPr>
          <p:nvPr/>
        </p:nvCxnSpPr>
        <p:spPr>
          <a:xfrm flipV="1">
            <a:off x="2372221" y="4277582"/>
            <a:ext cx="635025" cy="87909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aphicFrame>
        <p:nvGraphicFramePr>
          <p:cNvPr id="14" name="Chart 13"/>
          <p:cNvGraphicFramePr/>
          <p:nvPr>
            <p:extLst>
              <p:ext uri="{D42A27DB-BD31-4B8C-83A1-F6EECF244321}">
                <p14:modId xmlns:p14="http://schemas.microsoft.com/office/powerpoint/2010/main" val="2958349100"/>
              </p:ext>
            </p:extLst>
          </p:nvPr>
        </p:nvGraphicFramePr>
        <p:xfrm>
          <a:off x="5926751" y="2394278"/>
          <a:ext cx="3123730" cy="411699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400613161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" y="0"/>
            <a:ext cx="9105252" cy="890555"/>
          </a:xfrm>
        </p:spPr>
        <p:txBody>
          <a:bodyPr/>
          <a:lstStyle/>
          <a:p>
            <a:r>
              <a:rPr lang="en-US" sz="4800" dirty="0" smtClean="0"/>
              <a:t>Champions League Revenues</a:t>
            </a:r>
            <a:endParaRPr lang="en-US" sz="4800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21</a:t>
            </a:fld>
            <a:endParaRPr 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796355" y="1080345"/>
            <a:ext cx="10898367" cy="419322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27727" y="5039886"/>
            <a:ext cx="7649500" cy="120032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 smtClean="0"/>
              <a:t>Champions League is a league where the champion of each premier league (EPL, La </a:t>
            </a:r>
            <a:r>
              <a:rPr lang="en-US" dirty="0" err="1" smtClean="0"/>
              <a:t>Liga</a:t>
            </a:r>
            <a:r>
              <a:rPr lang="en-US" dirty="0" smtClean="0"/>
              <a:t>, etc.) from the prior year compete against each other in a special competition that is highly regarded. IF revenues are reported above, it means the club qualified for the Champions’ League that year.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604048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-1" y="0"/>
            <a:ext cx="9105253" cy="1065746"/>
          </a:xfrm>
        </p:spPr>
        <p:txBody>
          <a:bodyPr/>
          <a:lstStyle/>
          <a:p>
            <a:r>
              <a:rPr lang="en-US" sz="4800" dirty="0" smtClean="0"/>
              <a:t>Pre-Tax Profit: Select EPL Clubs</a:t>
            </a:r>
            <a:endParaRPr lang="en-US" sz="4800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22</a:t>
            </a:fld>
            <a:endParaRPr 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636547" y="1307140"/>
            <a:ext cx="10460251" cy="457636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007283" y="5521146"/>
            <a:ext cx="7649500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 smtClean="0"/>
              <a:t>These figures outline that up to 2013, most of the EPL clubs – including the elite ones – were running a significant operating lost.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422080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36547"/>
          </a:xfrm>
        </p:spPr>
        <p:txBody>
          <a:bodyPr/>
          <a:lstStyle/>
          <a:p>
            <a:r>
              <a:rPr lang="en-US" dirty="0" smtClean="0"/>
              <a:t>EPL: Player Wage Costs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23</a:t>
            </a:fld>
            <a:endParaRPr 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131173" y="1226337"/>
            <a:ext cx="11165287" cy="4861552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007283" y="5521146"/>
            <a:ext cx="7255346" cy="9233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 smtClean="0"/>
              <a:t>Note the vast differences across clubs. </a:t>
            </a:r>
            <a:r>
              <a:rPr lang="en-US" dirty="0" err="1" smtClean="0"/>
              <a:t>Wigan</a:t>
            </a:r>
            <a:r>
              <a:rPr lang="en-US" dirty="0" smtClean="0"/>
              <a:t> Atlantic, who was relegated following the 2013 season, has a player payroll that is less than one-fifth (20%) that of the highest, Manchester City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601630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24</a:t>
            </a:fld>
            <a:endParaRPr 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1477" y="0"/>
            <a:ext cx="5275385" cy="68580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350360" y="992749"/>
            <a:ext cx="2306527" cy="2862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The Markham Model of valuating EPL clubs is the multivariate approach developed by Professor Tom Markham. The model is considered to be a reliable approach by many.</a:t>
            </a:r>
          </a:p>
        </p:txBody>
      </p:sp>
    </p:spTree>
    <p:extLst>
      <p:ext uri="{BB962C8B-B14F-4D97-AF65-F5344CB8AC3E}">
        <p14:creationId xmlns:p14="http://schemas.microsoft.com/office/powerpoint/2010/main" val="360753731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Sporting Club Valuation Drivers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069534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26</a:t>
            </a:fld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02153" y="117846"/>
            <a:ext cx="6812549" cy="646428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21166" y="540172"/>
            <a:ext cx="145982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This list of drivers of financial valuation of sporting clubs builds on Exhibit 4.6.</a:t>
            </a:r>
          </a:p>
        </p:txBody>
      </p:sp>
    </p:spTree>
    <p:extLst>
      <p:ext uri="{BB962C8B-B14F-4D97-AF65-F5344CB8AC3E}">
        <p14:creationId xmlns:p14="http://schemas.microsoft.com/office/powerpoint/2010/main" val="358822372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600200"/>
          </a:xfrm>
        </p:spPr>
        <p:txBody>
          <a:bodyPr/>
          <a:lstStyle/>
          <a:p>
            <a:r>
              <a:rPr lang="en-US" dirty="0" smtClean="0"/>
              <a:t>Other Elements of Sport Club Valuation/Ownership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57200" y="1745340"/>
            <a:ext cx="8229600" cy="4611010"/>
          </a:xfrm>
        </p:spPr>
        <p:txBody>
          <a:bodyPr>
            <a:normAutofit fontScale="62500" lnSpcReduction="20000"/>
          </a:bodyPr>
          <a:lstStyle/>
          <a:p>
            <a:r>
              <a:rPr lang="en-US" dirty="0" smtClean="0"/>
              <a:t>Value to an owner (review the P’s of ownership intent in Chapter 4):</a:t>
            </a:r>
          </a:p>
          <a:p>
            <a:pPr lvl="1"/>
            <a:r>
              <a:rPr lang="en-US" dirty="0" smtClean="0"/>
              <a:t>Performance</a:t>
            </a:r>
          </a:p>
          <a:p>
            <a:pPr lvl="1"/>
            <a:r>
              <a:rPr lang="en-US" dirty="0" smtClean="0"/>
              <a:t>Profit</a:t>
            </a:r>
          </a:p>
          <a:p>
            <a:pPr lvl="1"/>
            <a:r>
              <a:rPr lang="en-US" dirty="0" smtClean="0"/>
              <a:t>Platform</a:t>
            </a:r>
          </a:p>
          <a:p>
            <a:pPr lvl="1"/>
            <a:r>
              <a:rPr lang="en-US" dirty="0" smtClean="0"/>
              <a:t>Pre-Emptive</a:t>
            </a:r>
          </a:p>
          <a:p>
            <a:pPr lvl="1"/>
            <a:r>
              <a:rPr lang="en-US" dirty="0" smtClean="0"/>
              <a:t>Purpose</a:t>
            </a:r>
          </a:p>
          <a:p>
            <a:pPr lvl="1"/>
            <a:r>
              <a:rPr lang="en-US" dirty="0" smtClean="0"/>
              <a:t>Profile</a:t>
            </a:r>
          </a:p>
          <a:p>
            <a:pPr lvl="1"/>
            <a:r>
              <a:rPr lang="en-US" dirty="0" smtClean="0"/>
              <a:t>Power</a:t>
            </a:r>
          </a:p>
          <a:p>
            <a:pPr lvl="1"/>
            <a:r>
              <a:rPr lang="en-US" dirty="0" smtClean="0"/>
              <a:t>Passion</a:t>
            </a:r>
          </a:p>
          <a:p>
            <a:r>
              <a:rPr lang="en-US" dirty="0" smtClean="0"/>
              <a:t>Consulting/Investment Banking Industry Perspectives on Drivers of Valuation (John Waldron/Goldman Sachs):</a:t>
            </a:r>
          </a:p>
          <a:p>
            <a:pPr lvl="1"/>
            <a:r>
              <a:rPr lang="en-US" sz="1800" dirty="0" smtClean="0"/>
              <a:t>Strategic Position</a:t>
            </a:r>
          </a:p>
          <a:p>
            <a:pPr lvl="1"/>
            <a:r>
              <a:rPr lang="en-US" sz="1800" dirty="0" smtClean="0"/>
              <a:t>Economics</a:t>
            </a:r>
          </a:p>
          <a:p>
            <a:pPr lvl="1"/>
            <a:r>
              <a:rPr lang="en-US" sz="1800" dirty="0" smtClean="0"/>
              <a:t>Comparable Entity Valuations</a:t>
            </a:r>
          </a:p>
          <a:p>
            <a:pPr lvl="1"/>
            <a:r>
              <a:rPr lang="en-US" sz="1800" dirty="0" smtClean="0"/>
              <a:t>Ownership Issues</a:t>
            </a:r>
          </a:p>
          <a:p>
            <a:pPr lvl="1"/>
            <a:r>
              <a:rPr lang="en-US" sz="1800" dirty="0" smtClean="0"/>
              <a:t>Trophy Statues</a:t>
            </a:r>
            <a:endParaRPr lang="en-US" sz="1800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86573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600200"/>
          </a:xfrm>
        </p:spPr>
        <p:txBody>
          <a:bodyPr/>
          <a:lstStyle/>
          <a:p>
            <a:r>
              <a:rPr lang="en-US" dirty="0" smtClean="0"/>
              <a:t>Valuation Key Points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 smtClean="0"/>
              <a:t>Ideal approach is ‘triangulation’ where a number of methods are used (more than 1) to estimate a value</a:t>
            </a:r>
          </a:p>
          <a:p>
            <a:r>
              <a:rPr lang="en-US" dirty="0" smtClean="0"/>
              <a:t>Example of alternative methods include:</a:t>
            </a:r>
          </a:p>
          <a:p>
            <a:pPr lvl="1"/>
            <a:r>
              <a:rPr lang="en-US" dirty="0" smtClean="0"/>
              <a:t>Adjustment to Traded Acquisition Valuation Approach</a:t>
            </a:r>
          </a:p>
          <a:p>
            <a:pPr lvl="2"/>
            <a:r>
              <a:rPr lang="en-US" dirty="0" smtClean="0"/>
              <a:t>Based on previous reported sales transaction values (see next slide)</a:t>
            </a:r>
          </a:p>
          <a:p>
            <a:pPr lvl="1"/>
            <a:r>
              <a:rPr lang="en-US" dirty="0" smtClean="0"/>
              <a:t>Market Multiple Approach</a:t>
            </a:r>
          </a:p>
          <a:p>
            <a:pPr lvl="2"/>
            <a:r>
              <a:rPr lang="en-US" dirty="0" smtClean="0"/>
              <a:t>Valuation = Variable X Multiplier, where the variable could be revenue, income before taxes, or net income.  The multiplier could be from a comparable (where sale is known or it is publicly traded).</a:t>
            </a:r>
          </a:p>
          <a:p>
            <a:pPr lvl="1"/>
            <a:r>
              <a:rPr lang="en-US" dirty="0" smtClean="0"/>
              <a:t>Sum of Parts Asset Valuation Approach</a:t>
            </a:r>
          </a:p>
          <a:p>
            <a:pPr lvl="2"/>
            <a:r>
              <a:rPr lang="en-US" dirty="0" smtClean="0"/>
              <a:t>Aggregate sum of all assets (e.g., player contracts, facilities owned) </a:t>
            </a:r>
          </a:p>
          <a:p>
            <a:pPr lvl="1"/>
            <a:r>
              <a:rPr lang="en-US" dirty="0" smtClean="0"/>
              <a:t>Discounted Cash Flow Approach</a:t>
            </a:r>
          </a:p>
          <a:p>
            <a:pPr lvl="2"/>
            <a:r>
              <a:rPr lang="en-US" dirty="0" smtClean="0"/>
              <a:t>Estimate based on expected cash inflows and outflows in the future</a:t>
            </a:r>
          </a:p>
          <a:p>
            <a:pPr lvl="1"/>
            <a:endParaRPr lang="en-US" sz="1000" dirty="0" smtClean="0"/>
          </a:p>
          <a:p>
            <a:pPr marL="0" indent="0">
              <a:buNone/>
            </a:pPr>
            <a:endParaRPr lang="en-US" dirty="0" smtClean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390950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8709" y="145140"/>
            <a:ext cx="9144000" cy="1600200"/>
          </a:xfrm>
        </p:spPr>
        <p:txBody>
          <a:bodyPr/>
          <a:lstStyle/>
          <a:p>
            <a:r>
              <a:rPr lang="en-US" sz="4800" dirty="0" smtClean="0"/>
              <a:t>Challenges in “Using” Estimated Transaction Valuations</a:t>
            </a:r>
            <a:endParaRPr lang="en-US" sz="4800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78971" y="1919511"/>
            <a:ext cx="8229600" cy="4525963"/>
          </a:xfrm>
        </p:spPr>
        <p:txBody>
          <a:bodyPr>
            <a:normAutofit fontScale="70000" lnSpcReduction="2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en-US" dirty="0" smtClean="0"/>
              <a:t>Identifying the ‘assets’ included in the valuation:</a:t>
            </a:r>
          </a:p>
          <a:p>
            <a:pPr marL="857250" lvl="1" indent="-457200"/>
            <a:r>
              <a:rPr lang="en-US" dirty="0" smtClean="0"/>
              <a:t>Sporting club?</a:t>
            </a:r>
          </a:p>
          <a:p>
            <a:pPr marL="857250" lvl="1" indent="-457200"/>
            <a:r>
              <a:rPr lang="en-US" dirty="0" smtClean="0"/>
              <a:t>Stadium ownership/operating rights?</a:t>
            </a:r>
          </a:p>
          <a:p>
            <a:pPr marL="857250" lvl="1" indent="-457200"/>
            <a:r>
              <a:rPr lang="en-US" dirty="0" smtClean="0"/>
              <a:t>Ownership/equity of media assets?</a:t>
            </a:r>
          </a:p>
          <a:p>
            <a:pPr marL="857250" lvl="1" indent="-457200"/>
            <a:r>
              <a:rPr lang="en-US" dirty="0" smtClean="0"/>
              <a:t>Ownership/equity of real estate assets?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 smtClean="0"/>
              <a:t>Understanding payment schedule. Is it:</a:t>
            </a:r>
          </a:p>
          <a:p>
            <a:pPr marL="857250" lvl="1" indent="-457200"/>
            <a:r>
              <a:rPr lang="en-US" dirty="0" smtClean="0"/>
              <a:t>All upfront?</a:t>
            </a:r>
          </a:p>
          <a:p>
            <a:pPr marL="857250" lvl="1" indent="-457200"/>
            <a:r>
              <a:rPr lang="en-US" dirty="0" smtClean="0"/>
              <a:t>Sequence of payments over multiple years?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 smtClean="0"/>
              <a:t>Understanding any assumption of debt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 smtClean="0"/>
              <a:t>Understanding any contingent extra payments (e.g., extra payments due if EPL club qualifies for Champions League) or any contingent liabilities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 smtClean="0"/>
              <a:t>Understanding how much equity and how many ‘decision rights’ (control, etc.) are included in transaction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653375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30</a:t>
            </a:fld>
            <a:endParaRPr 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7687" y="557315"/>
            <a:ext cx="7340132" cy="5777098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8087448" y="1445326"/>
            <a:ext cx="1017803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See next slide</a:t>
            </a:r>
            <a:endParaRPr lang="en-US" dirty="0"/>
          </a:p>
        </p:txBody>
      </p:sp>
      <p:cxnSp>
        <p:nvCxnSpPr>
          <p:cNvPr id="5" name="Straight Arrow Connector 4"/>
          <p:cNvCxnSpPr>
            <a:stCxn id="4" idx="1"/>
          </p:cNvCxnSpPr>
          <p:nvPr/>
        </p:nvCxnSpPr>
        <p:spPr>
          <a:xfrm flipH="1" flipV="1">
            <a:off x="6992578" y="1328534"/>
            <a:ext cx="1094870" cy="43995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6336033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-1" y="0"/>
            <a:ext cx="9144001" cy="1600200"/>
          </a:xfrm>
        </p:spPr>
        <p:txBody>
          <a:bodyPr/>
          <a:lstStyle/>
          <a:p>
            <a:r>
              <a:rPr lang="en-US" sz="4400" dirty="0" smtClean="0"/>
              <a:t>Why Did Los Angeles Clippers Sell in 2014 for $2,000 all upfront?</a:t>
            </a:r>
            <a:endParaRPr lang="en-US" sz="4400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en-US" dirty="0" smtClean="0"/>
              <a:t>NBA league wide valuations increasing with anticipated future large increase in media rights.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 smtClean="0"/>
              <a:t>NBA likely has highest global reach/expansion of all North American leagues.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 smtClean="0"/>
              <a:t>Only 1 of 2 NBA clubs in Southern California market. The other club (Los Angeles Lakers) is the 2</a:t>
            </a:r>
            <a:r>
              <a:rPr lang="en-US" baseline="30000" dirty="0" smtClean="0"/>
              <a:t>nd</a:t>
            </a:r>
            <a:r>
              <a:rPr lang="en-US" dirty="0" smtClean="0"/>
              <a:t> most valued club in the NBA (Forbes) which implies a large upside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 smtClean="0"/>
              <a:t>Clippers’ RSN (Regional Sports Network) contract with FOX Sports Prime expires after 2015-2016 season. Likely high leverage to have FOX increase current estimated $25 million annual rights fee or set-up own RSN in place. Los Angeles Lakers have estimated $125M to $150M in annual rights fee.</a:t>
            </a:r>
          </a:p>
          <a:p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85950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-1" y="0"/>
            <a:ext cx="9144001" cy="1600200"/>
          </a:xfrm>
        </p:spPr>
        <p:txBody>
          <a:bodyPr/>
          <a:lstStyle/>
          <a:p>
            <a:r>
              <a:rPr lang="en-US" sz="4400" dirty="0" smtClean="0"/>
              <a:t>Why Did Los Angeles Clippers Sell in 2014 for $2,000 all upfront?</a:t>
            </a:r>
            <a:endParaRPr lang="en-US" sz="4400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457200" indent="-457200">
              <a:buFont typeface="+mj-lt"/>
              <a:buAutoNum type="arabicPeriod" startAt="5"/>
            </a:pPr>
            <a:r>
              <a:rPr lang="en-US" dirty="0" smtClean="0"/>
              <a:t>Bidder related aspects/Steve </a:t>
            </a:r>
            <a:r>
              <a:rPr lang="en-US" dirty="0" err="1" smtClean="0"/>
              <a:t>Balmer</a:t>
            </a:r>
            <a:endParaRPr lang="en-US" dirty="0" smtClean="0"/>
          </a:p>
          <a:p>
            <a:pPr marL="857250" lvl="1" indent="-457200"/>
            <a:r>
              <a:rPr lang="en-US" dirty="0" smtClean="0"/>
              <a:t>Wealth estimated at over $20 billion</a:t>
            </a:r>
          </a:p>
          <a:p>
            <a:pPr marL="857250" lvl="1" indent="-457200"/>
            <a:r>
              <a:rPr lang="en-US" dirty="0" smtClean="0"/>
              <a:t>Failed in prior attempt to co-own NBA Club (Sacramento Kings) and relocate to Seattle</a:t>
            </a:r>
          </a:p>
          <a:p>
            <a:pPr marL="457200" indent="-457200">
              <a:buFont typeface="+mj-lt"/>
              <a:buAutoNum type="arabicPeriod" startAt="5"/>
            </a:pPr>
            <a:r>
              <a:rPr lang="en-US" dirty="0" smtClean="0"/>
              <a:t>Unusual aspect of Sale Context</a:t>
            </a:r>
          </a:p>
          <a:p>
            <a:pPr marL="857250" lvl="1" indent="-457200"/>
            <a:r>
              <a:rPr lang="en-US" dirty="0" smtClean="0"/>
              <a:t>Donald Sterling (former owner) given lifetime ban by NBA</a:t>
            </a:r>
          </a:p>
          <a:p>
            <a:pPr marL="857250" lvl="1" indent="-457200"/>
            <a:r>
              <a:rPr lang="en-US" dirty="0" smtClean="0"/>
              <a:t>Sterling’s wife in charge of sale </a:t>
            </a:r>
          </a:p>
          <a:p>
            <a:pPr marL="857250" lvl="1" indent="-457200"/>
            <a:r>
              <a:rPr lang="en-US" dirty="0" smtClean="0"/>
              <a:t>Multiple high profile bidders circling to bid, including some who failed in previous $2B+ bid to buy the Los Angeles Dodgers of MLB</a:t>
            </a:r>
          </a:p>
          <a:p>
            <a:pPr marL="857250" lvl="1" indent="-457200"/>
            <a:r>
              <a:rPr lang="en-US" dirty="0" smtClean="0"/>
              <a:t>NBA preferred a fast/clean transaction and transition to new owner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997925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70709" y="1942828"/>
            <a:ext cx="7772400" cy="1362075"/>
          </a:xfrm>
        </p:spPr>
        <p:txBody>
          <a:bodyPr/>
          <a:lstStyle/>
          <a:p>
            <a:pPr>
              <a:defRPr/>
            </a:pPr>
            <a:r>
              <a:rPr lang="en-CA" dirty="0" smtClean="0"/>
              <a:t>Questions?</a:t>
            </a:r>
            <a:endParaRPr lang="en-CA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399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DD90BBC6-C40A-4CC5-8038-6ACD6CE3429F}" vid="{62E1969C-5548-4BCA-B33F-514F7834E44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</Template>
  <TotalTime>7960</TotalTime>
  <Words>1231</Words>
  <Application>Microsoft Office PowerPoint</Application>
  <PresentationFormat>On-screen Show (4:3)</PresentationFormat>
  <Paragraphs>159</Paragraphs>
  <Slides>33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7" baseType="lpstr">
      <vt:lpstr>Arial</vt:lpstr>
      <vt:lpstr>Calibri</vt:lpstr>
      <vt:lpstr>Myriad Pro</vt:lpstr>
      <vt:lpstr>UWTSD</vt:lpstr>
      <vt:lpstr>Valuation of Sporting Clubs</vt:lpstr>
      <vt:lpstr>PowerPoint Presentation</vt:lpstr>
      <vt:lpstr>Club Ownership Changes</vt:lpstr>
      <vt:lpstr>Public Market Signals</vt:lpstr>
      <vt:lpstr>PowerPoint Presentation</vt:lpstr>
      <vt:lpstr>Magazine Estimates</vt:lpstr>
      <vt:lpstr>Forbes' Mean Valuations  Per Year For  NFL, MLB, NBA, and NHL</vt:lpstr>
      <vt:lpstr>NFL- Forbes’ Mean Valuations</vt:lpstr>
      <vt:lpstr>PowerPoint Presentation</vt:lpstr>
      <vt:lpstr>PowerPoint Presentation</vt:lpstr>
      <vt:lpstr>PowerPoint Presentation</vt:lpstr>
      <vt:lpstr>Forbes' 2014 Estimated Valuations Per Club For  NFL, MLB, NBA, AND NHL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EPL Public Filings</vt:lpstr>
      <vt:lpstr>Financials (£Millions) for Seven English Premier League Clubs</vt:lpstr>
      <vt:lpstr>EPL Club Comparison</vt:lpstr>
      <vt:lpstr>Champions League Revenues</vt:lpstr>
      <vt:lpstr>Pre-Tax Profit: Select EPL Clubs</vt:lpstr>
      <vt:lpstr>EPL: Player Wage Costs</vt:lpstr>
      <vt:lpstr>PowerPoint Presentation</vt:lpstr>
      <vt:lpstr>Sporting Club Valuation Drivers</vt:lpstr>
      <vt:lpstr>PowerPoint Presentation</vt:lpstr>
      <vt:lpstr>Other Elements of Sport Club Valuation/Ownership</vt:lpstr>
      <vt:lpstr>Valuation Key Points</vt:lpstr>
      <vt:lpstr>Challenges in “Using” Estimated Transaction Valuations</vt:lpstr>
      <vt:lpstr>PowerPoint Presentation</vt:lpstr>
      <vt:lpstr>Why Did Los Angeles Clippers Sell in 2014 for $2,000 all upfront?</vt:lpstr>
      <vt:lpstr>Why Did Los Angeles Clippers Sell in 2014 for $2,000 all upfront?</vt:lpstr>
      <vt:lpstr>Questions?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Foster, O’Reilly, Davila Chapter 1      DECISION MAKING: A STRUCTURED APPROACH   </dc:title>
  <dc:creator>Norman O'Reilly</dc:creator>
  <cp:lastModifiedBy>James Prosser</cp:lastModifiedBy>
  <cp:revision>534</cp:revision>
  <dcterms:created xsi:type="dcterms:W3CDTF">2015-08-30T17:15:48Z</dcterms:created>
  <dcterms:modified xsi:type="dcterms:W3CDTF">2017-03-14T11:51:46Z</dcterms:modified>
</cp:coreProperties>
</file>