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8" autoAdjust="0"/>
    <p:restoredTop sz="94660"/>
  </p:normalViewPr>
  <p:slideViewPr>
    <p:cSldViewPr snapToGrid="0">
      <p:cViewPr varScale="1">
        <p:scale>
          <a:sx n="41" d="100"/>
          <a:sy n="41" d="100"/>
        </p:scale>
        <p:origin x="52"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22F46-D10A-46D6-A393-6D405C205A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F19912-880D-49B0-A29E-F155DBADCD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9B299A-0F91-4F89-8B81-BA0E18E8BFB2}"/>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5" name="Footer Placeholder 4">
            <a:extLst>
              <a:ext uri="{FF2B5EF4-FFF2-40B4-BE49-F238E27FC236}">
                <a16:creationId xmlns:a16="http://schemas.microsoft.com/office/drawing/2014/main" id="{EB6A1B0C-AA33-4CC4-B953-BE4297584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775D62-FBFA-4B18-9125-CF8477D840D7}"/>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276886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208DD-C090-4288-B875-31524D1A88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D33DED-6310-4A30-BD70-5137FCA14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6DF79E-33E1-475C-9C4B-3C807D989059}"/>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5" name="Footer Placeholder 4">
            <a:extLst>
              <a:ext uri="{FF2B5EF4-FFF2-40B4-BE49-F238E27FC236}">
                <a16:creationId xmlns:a16="http://schemas.microsoft.com/office/drawing/2014/main" id="{0DB8A54D-15BB-41DB-8811-33042C37F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864F5-03A4-4300-A3F9-5AC8BA2C5908}"/>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4037458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AF3E-5C4E-48B2-9F17-A39225764B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F7B4D9-41D2-4EEF-9303-F79972AABA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285021-96B7-4C79-8555-3E7DD05A0C7D}"/>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5" name="Footer Placeholder 4">
            <a:extLst>
              <a:ext uri="{FF2B5EF4-FFF2-40B4-BE49-F238E27FC236}">
                <a16:creationId xmlns:a16="http://schemas.microsoft.com/office/drawing/2014/main" id="{8D162014-6CE6-463E-BC97-649E98742D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88741-8769-4715-B6ED-3E94BA150645}"/>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1025205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54BF-CE7C-4EE1-9EEA-26E7D69848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30F40E-89E0-4916-8A01-766A763D19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A00BC9-9846-47DC-8B89-31A051CD9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015C9C-D070-43C3-BDBD-BE27C2AFC469}"/>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6" name="Footer Placeholder 5">
            <a:extLst>
              <a:ext uri="{FF2B5EF4-FFF2-40B4-BE49-F238E27FC236}">
                <a16:creationId xmlns:a16="http://schemas.microsoft.com/office/drawing/2014/main" id="{002C31D6-A7A8-40A6-9A4E-552B8CCB52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4E4B85-EFED-4B1B-B8E6-71C92BCB8648}"/>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3512410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E62E8-BF19-4CF2-AD96-8E7C34ED0F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7E7E59-47E2-4AFA-A57A-DFAF8C17BD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A172DA-ED94-4473-AB4A-6089FA450A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75272-18B6-48B2-8034-4E9923153C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155785-DF4F-4D67-89A4-74E287701B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F936FD-FF93-4405-AC0E-7591FF71E3B0}"/>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8" name="Footer Placeholder 7">
            <a:extLst>
              <a:ext uri="{FF2B5EF4-FFF2-40B4-BE49-F238E27FC236}">
                <a16:creationId xmlns:a16="http://schemas.microsoft.com/office/drawing/2014/main" id="{57447368-F1C7-4496-8792-D53D13EEF6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DC35EA-B5C5-4ACB-857F-1B9ED38CF166}"/>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3622205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BFA21-215F-4CD1-A94E-37050B8688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915C37-3793-4282-A158-599562C960F6}"/>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4" name="Footer Placeholder 3">
            <a:extLst>
              <a:ext uri="{FF2B5EF4-FFF2-40B4-BE49-F238E27FC236}">
                <a16:creationId xmlns:a16="http://schemas.microsoft.com/office/drawing/2014/main" id="{C5591DF0-C232-4BCC-B21D-A07666C6EB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A07A3E-E7EF-477C-A279-646DF77D586D}"/>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894081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826B72-2405-42CA-A2A5-D92580757C96}"/>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3" name="Footer Placeholder 2">
            <a:extLst>
              <a:ext uri="{FF2B5EF4-FFF2-40B4-BE49-F238E27FC236}">
                <a16:creationId xmlns:a16="http://schemas.microsoft.com/office/drawing/2014/main" id="{3FDEACAF-F419-470D-A657-17CABDBF76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C17482-4EDB-469D-BA10-124159FCBB56}"/>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33071601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260C8-C660-48F2-A152-9A0C5815C0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89ED38-8CED-484A-B3F1-2E9509AD06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2CE200-A8B4-48BA-9B7C-C66544906C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A6EB84-F886-4E80-A0D1-A1A7E33148FA}"/>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6" name="Footer Placeholder 5">
            <a:extLst>
              <a:ext uri="{FF2B5EF4-FFF2-40B4-BE49-F238E27FC236}">
                <a16:creationId xmlns:a16="http://schemas.microsoft.com/office/drawing/2014/main" id="{295CE4A1-0979-4D61-B009-902CE0106B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137CF-5925-4EE4-A841-8BA7B1C6CBA6}"/>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3482288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576C3-EBF8-4102-B22B-F01882C6F9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FFEFED-244A-454C-9724-0CC3DE00CE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0EB7BF-FB1B-496D-B848-F7061745CF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F66EF8-4207-4A79-8B59-6FC714DBDC66}"/>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6" name="Footer Placeholder 5">
            <a:extLst>
              <a:ext uri="{FF2B5EF4-FFF2-40B4-BE49-F238E27FC236}">
                <a16:creationId xmlns:a16="http://schemas.microsoft.com/office/drawing/2014/main" id="{204E09D9-488D-44D9-869F-5AB3F65B45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C3D042-9D6F-4854-9342-12790E2E016D}"/>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1720360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2FF7-F7B8-4FBC-84A0-6AFB0E9ED6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EC78A6-4AB0-44D6-9B51-EC7878B699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AEB742-CF62-4F16-AEA3-F4894786925C}"/>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5" name="Footer Placeholder 4">
            <a:extLst>
              <a:ext uri="{FF2B5EF4-FFF2-40B4-BE49-F238E27FC236}">
                <a16:creationId xmlns:a16="http://schemas.microsoft.com/office/drawing/2014/main" id="{DD26525A-B1DF-4A85-9C97-852B7F0D58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197FE3-0A28-4812-A91E-6481F3D3192C}"/>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3203771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EA1EEA-95EE-4A28-ADE3-C6487C8E7A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3A6294-703F-4CD3-96F3-D8C12968B0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AE9E90-EE4D-426A-A9B5-8573E7472D80}"/>
              </a:ext>
            </a:extLst>
          </p:cNvPr>
          <p:cNvSpPr>
            <a:spLocks noGrp="1"/>
          </p:cNvSpPr>
          <p:nvPr>
            <p:ph type="dt" sz="half" idx="10"/>
          </p:nvPr>
        </p:nvSpPr>
        <p:spPr/>
        <p:txBody>
          <a:bodyPr/>
          <a:lstStyle/>
          <a:p>
            <a:fld id="{C2A47DB5-CC9C-4BCF-AE92-C7060033E632}" type="datetimeFigureOut">
              <a:rPr lang="en-GB" smtClean="0"/>
              <a:t>09/10/2020</a:t>
            </a:fld>
            <a:endParaRPr lang="en-GB"/>
          </a:p>
        </p:txBody>
      </p:sp>
      <p:sp>
        <p:nvSpPr>
          <p:cNvPr id="5" name="Footer Placeholder 4">
            <a:extLst>
              <a:ext uri="{FF2B5EF4-FFF2-40B4-BE49-F238E27FC236}">
                <a16:creationId xmlns:a16="http://schemas.microsoft.com/office/drawing/2014/main" id="{6C77CDA3-7F62-4D12-8532-2CF8047C6E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71F26E-8EED-4D2C-835D-C833719DB51B}"/>
              </a:ext>
            </a:extLst>
          </p:cNvPr>
          <p:cNvSpPr>
            <a:spLocks noGrp="1"/>
          </p:cNvSpPr>
          <p:nvPr>
            <p:ph type="sldNum" sz="quarter" idx="12"/>
          </p:nvPr>
        </p:nvSpPr>
        <p:spPr/>
        <p:txBody>
          <a:bodyPr/>
          <a:lstStyle/>
          <a:p>
            <a:fld id="{124DDD62-0429-4544-993B-EF7B1661F3BD}" type="slidenum">
              <a:rPr lang="en-GB" smtClean="0"/>
              <a:t>‹#›</a:t>
            </a:fld>
            <a:endParaRPr lang="en-GB"/>
          </a:p>
        </p:txBody>
      </p:sp>
    </p:spTree>
    <p:extLst>
      <p:ext uri="{BB962C8B-B14F-4D97-AF65-F5344CB8AC3E}">
        <p14:creationId xmlns:p14="http://schemas.microsoft.com/office/powerpoint/2010/main" val="1366368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E8DD37-C8EF-45D8-A1EC-70F3DED1EB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749775-F6CE-4BCD-AEFB-5DFADD56D9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2D869-F087-48E3-B4D4-1063175B20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A47DB5-CC9C-4BCF-AE92-C7060033E632}" type="datetimeFigureOut">
              <a:rPr lang="en-GB" smtClean="0"/>
              <a:t>09/10/2020</a:t>
            </a:fld>
            <a:endParaRPr lang="en-GB"/>
          </a:p>
        </p:txBody>
      </p:sp>
      <p:sp>
        <p:nvSpPr>
          <p:cNvPr id="5" name="Footer Placeholder 4">
            <a:extLst>
              <a:ext uri="{FF2B5EF4-FFF2-40B4-BE49-F238E27FC236}">
                <a16:creationId xmlns:a16="http://schemas.microsoft.com/office/drawing/2014/main" id="{CDB1EECF-6534-4579-BBA9-86164A3020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B37698-3547-4048-9296-1CF95CF6BD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4DDD62-0429-4544-993B-EF7B1661F3BD}" type="slidenum">
              <a:rPr lang="en-GB" smtClean="0"/>
              <a:t>‹#›</a:t>
            </a:fld>
            <a:endParaRPr lang="en-GB"/>
          </a:p>
        </p:txBody>
      </p:sp>
    </p:spTree>
    <p:extLst>
      <p:ext uri="{BB962C8B-B14F-4D97-AF65-F5344CB8AC3E}">
        <p14:creationId xmlns:p14="http://schemas.microsoft.com/office/powerpoint/2010/main" val="18522592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mOUEC5YXV8U"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FB102-D29D-4D54-952F-931557FA9A06}"/>
              </a:ext>
            </a:extLst>
          </p:cNvPr>
          <p:cNvSpPr>
            <a:spLocks noGrp="1"/>
          </p:cNvSpPr>
          <p:nvPr>
            <p:ph type="ctrTitle"/>
          </p:nvPr>
        </p:nvSpPr>
        <p:spPr/>
        <p:txBody>
          <a:bodyPr/>
          <a:lstStyle/>
          <a:p>
            <a:r>
              <a:rPr lang="en-GB" dirty="0"/>
              <a:t>The Banality of Evil</a:t>
            </a:r>
          </a:p>
        </p:txBody>
      </p:sp>
      <p:sp>
        <p:nvSpPr>
          <p:cNvPr id="3" name="Subtitle 2">
            <a:extLst>
              <a:ext uri="{FF2B5EF4-FFF2-40B4-BE49-F238E27FC236}">
                <a16:creationId xmlns:a16="http://schemas.microsoft.com/office/drawing/2014/main" id="{CCBD9E5B-968B-4349-A927-5001A04D924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64042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5BC63-81D3-4165-8FFF-2692D02BF030}"/>
              </a:ext>
            </a:extLst>
          </p:cNvPr>
          <p:cNvSpPr>
            <a:spLocks noGrp="1"/>
          </p:cNvSpPr>
          <p:nvPr>
            <p:ph type="title"/>
          </p:nvPr>
        </p:nvSpPr>
        <p:spPr>
          <a:xfrm>
            <a:off x="838200" y="365125"/>
            <a:ext cx="7220919" cy="1325563"/>
          </a:xfrm>
        </p:spPr>
        <p:txBody>
          <a:bodyPr/>
          <a:lstStyle/>
          <a:p>
            <a:r>
              <a:rPr lang="en-GB" dirty="0"/>
              <a:t>Eichmann in Jerusalem: A Report on the Banality of Evil</a:t>
            </a:r>
          </a:p>
        </p:txBody>
      </p:sp>
      <p:sp>
        <p:nvSpPr>
          <p:cNvPr id="3" name="Content Placeholder 2">
            <a:extLst>
              <a:ext uri="{FF2B5EF4-FFF2-40B4-BE49-F238E27FC236}">
                <a16:creationId xmlns:a16="http://schemas.microsoft.com/office/drawing/2014/main" id="{1AA1E493-C836-482F-93D0-040097BA21A5}"/>
              </a:ext>
            </a:extLst>
          </p:cNvPr>
          <p:cNvSpPr>
            <a:spLocks noGrp="1"/>
          </p:cNvSpPr>
          <p:nvPr>
            <p:ph idx="1"/>
          </p:nvPr>
        </p:nvSpPr>
        <p:spPr>
          <a:xfrm>
            <a:off x="838200" y="1825625"/>
            <a:ext cx="6851073" cy="4351338"/>
          </a:xfrm>
        </p:spPr>
        <p:txBody>
          <a:bodyPr/>
          <a:lstStyle/>
          <a:p>
            <a:pPr marL="0" indent="0">
              <a:buNone/>
            </a:pPr>
            <a:endParaRPr lang="en-GB" dirty="0"/>
          </a:p>
          <a:p>
            <a:r>
              <a:rPr lang="en-GB" dirty="0"/>
              <a:t>A report on Adolf Eichmann's trial.</a:t>
            </a:r>
          </a:p>
          <a:p>
            <a:endParaRPr lang="en-GB" dirty="0"/>
          </a:p>
          <a:p>
            <a:r>
              <a:rPr lang="en-GB" dirty="0"/>
              <a:t>Eichmann claimed he was only doing his job, following orders and the law.</a:t>
            </a:r>
          </a:p>
          <a:p>
            <a:endParaRPr lang="en-GB" dirty="0"/>
          </a:p>
          <a:p>
            <a:pPr marL="0" indent="0">
              <a:buNone/>
            </a:pPr>
            <a:endParaRPr lang="en-GB" dirty="0"/>
          </a:p>
        </p:txBody>
      </p:sp>
      <p:pic>
        <p:nvPicPr>
          <p:cNvPr id="1026" name="Picture 2" descr="Hannah Arendt | American political scientist | Britannica">
            <a:extLst>
              <a:ext uri="{FF2B5EF4-FFF2-40B4-BE49-F238E27FC236}">
                <a16:creationId xmlns:a16="http://schemas.microsoft.com/office/drawing/2014/main" id="{64259C88-82C4-4C16-B9D0-46EF0AB853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3112" y="1408980"/>
            <a:ext cx="3986411" cy="40400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B457BE1-91AD-44A1-B181-79FC4FF744B6}"/>
              </a:ext>
            </a:extLst>
          </p:cNvPr>
          <p:cNvSpPr txBox="1"/>
          <p:nvPr/>
        </p:nvSpPr>
        <p:spPr>
          <a:xfrm>
            <a:off x="7883112" y="5563892"/>
            <a:ext cx="3986411" cy="954107"/>
          </a:xfrm>
          <a:prstGeom prst="rect">
            <a:avLst/>
          </a:prstGeom>
          <a:noFill/>
        </p:spPr>
        <p:txBody>
          <a:bodyPr wrap="square" rtlCol="0">
            <a:spAutoFit/>
          </a:bodyPr>
          <a:lstStyle/>
          <a:p>
            <a:pPr algn="ctr"/>
            <a:r>
              <a:rPr lang="en-GB" sz="2800" dirty="0"/>
              <a:t>Hannah Arendt</a:t>
            </a:r>
          </a:p>
          <a:p>
            <a:pPr algn="ctr"/>
            <a:r>
              <a:rPr lang="en-GB" sz="2800" dirty="0"/>
              <a:t>1906 - 1975</a:t>
            </a:r>
          </a:p>
        </p:txBody>
      </p:sp>
    </p:spTree>
    <p:extLst>
      <p:ext uri="{BB962C8B-B14F-4D97-AF65-F5344CB8AC3E}">
        <p14:creationId xmlns:p14="http://schemas.microsoft.com/office/powerpoint/2010/main" val="201629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28840-5594-4F1C-AB93-124055D36AFF}"/>
              </a:ext>
            </a:extLst>
          </p:cNvPr>
          <p:cNvSpPr>
            <a:spLocks noGrp="1"/>
          </p:cNvSpPr>
          <p:nvPr>
            <p:ph type="title"/>
          </p:nvPr>
        </p:nvSpPr>
        <p:spPr>
          <a:xfrm>
            <a:off x="838200" y="365125"/>
            <a:ext cx="5779576" cy="1325563"/>
          </a:xfrm>
        </p:spPr>
        <p:txBody>
          <a:bodyPr/>
          <a:lstStyle/>
          <a:p>
            <a:r>
              <a:rPr lang="en-GB" dirty="0"/>
              <a:t>Kant’s Moral Philosophy</a:t>
            </a:r>
          </a:p>
        </p:txBody>
      </p:sp>
      <p:pic>
        <p:nvPicPr>
          <p:cNvPr id="3074" name="Picture 2" descr="Kantian ethics - Wikipedia">
            <a:extLst>
              <a:ext uri="{FF2B5EF4-FFF2-40B4-BE49-F238E27FC236}">
                <a16:creationId xmlns:a16="http://schemas.microsoft.com/office/drawing/2014/main" id="{7CEEE025-0869-4559-AA3D-6433E73BC8E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89757" y="1027906"/>
            <a:ext cx="3164043" cy="45514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81AC61-7C2B-43AC-B042-7EB47E9BAE55}"/>
              </a:ext>
            </a:extLst>
          </p:cNvPr>
          <p:cNvSpPr txBox="1"/>
          <p:nvPr/>
        </p:nvSpPr>
        <p:spPr>
          <a:xfrm>
            <a:off x="8196349" y="5744095"/>
            <a:ext cx="3150524" cy="646331"/>
          </a:xfrm>
          <a:prstGeom prst="rect">
            <a:avLst/>
          </a:prstGeom>
          <a:noFill/>
        </p:spPr>
        <p:txBody>
          <a:bodyPr wrap="square" rtlCol="0">
            <a:spAutoFit/>
          </a:bodyPr>
          <a:lstStyle/>
          <a:p>
            <a:pPr algn="ctr"/>
            <a:r>
              <a:rPr lang="en-GB" dirty="0"/>
              <a:t>Immanuel Kant </a:t>
            </a:r>
          </a:p>
          <a:p>
            <a:pPr algn="ctr"/>
            <a:r>
              <a:rPr lang="en-GB" dirty="0"/>
              <a:t>1724 - 1804</a:t>
            </a:r>
          </a:p>
        </p:txBody>
      </p:sp>
      <p:sp>
        <p:nvSpPr>
          <p:cNvPr id="4" name="TextBox 3">
            <a:extLst>
              <a:ext uri="{FF2B5EF4-FFF2-40B4-BE49-F238E27FC236}">
                <a16:creationId xmlns:a16="http://schemas.microsoft.com/office/drawing/2014/main" id="{C60C5FFD-AE08-4E83-A8DF-8116C3ECCF2C}"/>
              </a:ext>
            </a:extLst>
          </p:cNvPr>
          <p:cNvSpPr txBox="1"/>
          <p:nvPr/>
        </p:nvSpPr>
        <p:spPr>
          <a:xfrm>
            <a:off x="838200" y="1812175"/>
            <a:ext cx="7108767" cy="3693319"/>
          </a:xfrm>
          <a:prstGeom prst="rect">
            <a:avLst/>
          </a:prstGeom>
          <a:noFill/>
        </p:spPr>
        <p:txBody>
          <a:bodyPr wrap="square" rtlCol="0">
            <a:spAutoFit/>
          </a:bodyPr>
          <a:lstStyle/>
          <a:p>
            <a:r>
              <a:rPr lang="en-GB" dirty="0"/>
              <a:t>Deontological – from the Greek work </a:t>
            </a:r>
            <a:r>
              <a:rPr lang="en-GB" dirty="0" err="1"/>
              <a:t>deon</a:t>
            </a:r>
            <a:r>
              <a:rPr lang="en-GB" dirty="0"/>
              <a:t> meaning duty</a:t>
            </a:r>
          </a:p>
          <a:p>
            <a:endParaRPr lang="en-GB" dirty="0"/>
          </a:p>
          <a:p>
            <a:r>
              <a:rPr lang="en-GB" dirty="0"/>
              <a:t>Non-consequentialist</a:t>
            </a:r>
          </a:p>
          <a:p>
            <a:endParaRPr lang="en-GB" dirty="0"/>
          </a:p>
          <a:p>
            <a:r>
              <a:rPr lang="en-GB" dirty="0"/>
              <a:t>The only good without qualification is the good will:</a:t>
            </a:r>
          </a:p>
          <a:p>
            <a:endParaRPr lang="en-GB" dirty="0"/>
          </a:p>
          <a:p>
            <a:r>
              <a:rPr lang="en-GB" dirty="0"/>
              <a:t>	Virtues can be used for evil ends</a:t>
            </a:r>
          </a:p>
          <a:p>
            <a:r>
              <a:rPr lang="en-GB" dirty="0"/>
              <a:t>	Happiness may not be deserved</a:t>
            </a:r>
          </a:p>
          <a:p>
            <a:r>
              <a:rPr lang="en-GB" dirty="0"/>
              <a:t>	Consequences may be achieved through luck.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25610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BC7BF-235B-4811-BAAC-FBE2B731AC3A}"/>
              </a:ext>
            </a:extLst>
          </p:cNvPr>
          <p:cNvSpPr>
            <a:spLocks noGrp="1"/>
          </p:cNvSpPr>
          <p:nvPr>
            <p:ph type="title"/>
          </p:nvPr>
        </p:nvSpPr>
        <p:spPr/>
        <p:txBody>
          <a:bodyPr/>
          <a:lstStyle/>
          <a:p>
            <a:r>
              <a:rPr lang="en-GB" dirty="0"/>
              <a:t>The Role of Duty</a:t>
            </a:r>
          </a:p>
        </p:txBody>
      </p:sp>
      <p:sp>
        <p:nvSpPr>
          <p:cNvPr id="3" name="Content Placeholder 2">
            <a:extLst>
              <a:ext uri="{FF2B5EF4-FFF2-40B4-BE49-F238E27FC236}">
                <a16:creationId xmlns:a16="http://schemas.microsoft.com/office/drawing/2014/main" id="{A0E0066B-77BF-4C1F-A604-CE18F8C283C1}"/>
              </a:ext>
            </a:extLst>
          </p:cNvPr>
          <p:cNvSpPr>
            <a:spLocks noGrp="1"/>
          </p:cNvSpPr>
          <p:nvPr>
            <p:ph idx="1"/>
          </p:nvPr>
        </p:nvSpPr>
        <p:spPr/>
        <p:txBody>
          <a:bodyPr/>
          <a:lstStyle/>
          <a:p>
            <a:r>
              <a:rPr lang="en-GB" dirty="0"/>
              <a:t>The moral worth of an action depends upon the reasons why it is performed </a:t>
            </a:r>
          </a:p>
          <a:p>
            <a:endParaRPr lang="en-GB" dirty="0"/>
          </a:p>
          <a:p>
            <a:r>
              <a:rPr lang="en-GB" dirty="0"/>
              <a:t>Not only should it conform to duty but it must also be done for duties sake </a:t>
            </a:r>
          </a:p>
          <a:p>
            <a:pPr marL="0" indent="0">
              <a:buNone/>
            </a:pPr>
            <a:endParaRPr lang="en-GB" dirty="0"/>
          </a:p>
        </p:txBody>
      </p:sp>
    </p:spTree>
    <p:extLst>
      <p:ext uri="{BB962C8B-B14F-4D97-AF65-F5344CB8AC3E}">
        <p14:creationId xmlns:p14="http://schemas.microsoft.com/office/powerpoint/2010/main" val="1235418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B7CD-D14A-41BD-A22C-F28C99D5AC4C}"/>
              </a:ext>
            </a:extLst>
          </p:cNvPr>
          <p:cNvSpPr>
            <a:spLocks noGrp="1"/>
          </p:cNvSpPr>
          <p:nvPr>
            <p:ph type="title"/>
          </p:nvPr>
        </p:nvSpPr>
        <p:spPr/>
        <p:txBody>
          <a:bodyPr/>
          <a:lstStyle/>
          <a:p>
            <a:r>
              <a:rPr lang="en-GB" dirty="0"/>
              <a:t>How is Duty Established?</a:t>
            </a:r>
          </a:p>
        </p:txBody>
      </p:sp>
      <p:sp>
        <p:nvSpPr>
          <p:cNvPr id="3" name="Content Placeholder 2">
            <a:extLst>
              <a:ext uri="{FF2B5EF4-FFF2-40B4-BE49-F238E27FC236}">
                <a16:creationId xmlns:a16="http://schemas.microsoft.com/office/drawing/2014/main" id="{C2DBEB07-2DE8-4446-BE74-7293E74979CF}"/>
              </a:ext>
            </a:extLst>
          </p:cNvPr>
          <p:cNvSpPr>
            <a:spLocks noGrp="1"/>
          </p:cNvSpPr>
          <p:nvPr>
            <p:ph idx="1"/>
          </p:nvPr>
        </p:nvSpPr>
        <p:spPr/>
        <p:txBody>
          <a:bodyPr/>
          <a:lstStyle/>
          <a:p>
            <a:pPr marL="0" indent="0">
              <a:buNone/>
            </a:pPr>
            <a:r>
              <a:rPr lang="en-GB" dirty="0"/>
              <a:t>What fundamental principles could be established that apply to all agents regardless of their situations or desires.</a:t>
            </a:r>
          </a:p>
          <a:p>
            <a:pPr marL="0" indent="0">
              <a:buNone/>
            </a:pPr>
            <a:endParaRPr lang="en-GB" dirty="0"/>
          </a:p>
          <a:p>
            <a:pPr marL="0" indent="0">
              <a:buNone/>
            </a:pPr>
            <a:r>
              <a:rPr lang="en-GB" dirty="0"/>
              <a:t>The importance of being able to universalise your act. Would it be ok for everyone in this situation to do the same?</a:t>
            </a:r>
          </a:p>
          <a:p>
            <a:pPr marL="0" indent="0">
              <a:buNone/>
            </a:pPr>
            <a:endParaRPr lang="en-GB" dirty="0"/>
          </a:p>
        </p:txBody>
      </p:sp>
    </p:spTree>
    <p:extLst>
      <p:ext uri="{BB962C8B-B14F-4D97-AF65-F5344CB8AC3E}">
        <p14:creationId xmlns:p14="http://schemas.microsoft.com/office/powerpoint/2010/main" val="1958149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6AC9B-D23C-4AE2-B527-B622127570AC}"/>
              </a:ext>
            </a:extLst>
          </p:cNvPr>
          <p:cNvSpPr>
            <a:spLocks noGrp="1"/>
          </p:cNvSpPr>
          <p:nvPr>
            <p:ph type="title"/>
          </p:nvPr>
        </p:nvSpPr>
        <p:spPr/>
        <p:txBody>
          <a:bodyPr/>
          <a:lstStyle/>
          <a:p>
            <a:r>
              <a:rPr lang="en-GB" dirty="0"/>
              <a:t>Hypothetical Imperatives</a:t>
            </a:r>
            <a:br>
              <a:rPr lang="en-GB" dirty="0"/>
            </a:br>
            <a:endParaRPr lang="en-GB" dirty="0"/>
          </a:p>
        </p:txBody>
      </p:sp>
      <p:sp>
        <p:nvSpPr>
          <p:cNvPr id="3" name="Content Placeholder 2">
            <a:extLst>
              <a:ext uri="{FF2B5EF4-FFF2-40B4-BE49-F238E27FC236}">
                <a16:creationId xmlns:a16="http://schemas.microsoft.com/office/drawing/2014/main" id="{984DDD58-0441-4C5B-9161-2666FC9F152F}"/>
              </a:ext>
            </a:extLst>
          </p:cNvPr>
          <p:cNvSpPr>
            <a:spLocks noGrp="1"/>
          </p:cNvSpPr>
          <p:nvPr>
            <p:ph idx="1"/>
          </p:nvPr>
        </p:nvSpPr>
        <p:spPr/>
        <p:txBody>
          <a:bodyPr/>
          <a:lstStyle/>
          <a:p>
            <a:pPr marL="0" indent="0" eaLnBrk="1" hangingPunct="1">
              <a:buNone/>
            </a:pPr>
            <a:r>
              <a:rPr lang="en-GB" altLang="en-US" dirty="0"/>
              <a:t>A conditional command. Aimed at a particular end</a:t>
            </a:r>
          </a:p>
          <a:p>
            <a:pPr marL="0" indent="0" eaLnBrk="1" hangingPunct="1">
              <a:buNone/>
            </a:pPr>
            <a:endParaRPr lang="en-GB" altLang="en-US" dirty="0"/>
          </a:p>
          <a:p>
            <a:pPr marL="0" indent="0" eaLnBrk="1" hangingPunct="1">
              <a:buNone/>
            </a:pPr>
            <a:r>
              <a:rPr lang="en-GB" altLang="en-US" dirty="0"/>
              <a:t>For example:</a:t>
            </a:r>
          </a:p>
          <a:p>
            <a:pPr marL="0" indent="0" eaLnBrk="1" hangingPunct="1">
              <a:buNone/>
            </a:pPr>
            <a:endParaRPr lang="en-GB" altLang="en-US" dirty="0"/>
          </a:p>
          <a:p>
            <a:pPr marL="0" indent="0" eaLnBrk="1" hangingPunct="1">
              <a:buNone/>
            </a:pPr>
            <a:r>
              <a:rPr lang="en-GB" altLang="en-US" dirty="0"/>
              <a:t>‘If you wish to get to Carmarthen by 6.00 you should catch the next </a:t>
            </a:r>
            <a:r>
              <a:rPr lang="en-GB" altLang="en-US" dirty="0" err="1"/>
              <a:t>bus’</a:t>
            </a:r>
            <a:endParaRPr lang="en-GB" altLang="en-US" dirty="0"/>
          </a:p>
          <a:p>
            <a:pPr marL="0" indent="0">
              <a:buNone/>
            </a:pPr>
            <a:endParaRPr lang="en-GB" dirty="0"/>
          </a:p>
        </p:txBody>
      </p:sp>
    </p:spTree>
    <p:extLst>
      <p:ext uri="{BB962C8B-B14F-4D97-AF65-F5344CB8AC3E}">
        <p14:creationId xmlns:p14="http://schemas.microsoft.com/office/powerpoint/2010/main" val="760770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5803-BD07-4526-B5AC-CEED0F6EC972}"/>
              </a:ext>
            </a:extLst>
          </p:cNvPr>
          <p:cNvSpPr>
            <a:spLocks noGrp="1"/>
          </p:cNvSpPr>
          <p:nvPr>
            <p:ph type="title"/>
          </p:nvPr>
        </p:nvSpPr>
        <p:spPr/>
        <p:txBody>
          <a:bodyPr/>
          <a:lstStyle/>
          <a:p>
            <a:r>
              <a:rPr lang="en-GB" altLang="en-US" dirty="0"/>
              <a:t>Categorical Imperatives</a:t>
            </a:r>
            <a:br>
              <a:rPr lang="en-GB" altLang="en-US" dirty="0"/>
            </a:br>
            <a:endParaRPr lang="en-GB" dirty="0"/>
          </a:p>
        </p:txBody>
      </p:sp>
      <p:sp>
        <p:nvSpPr>
          <p:cNvPr id="3" name="Content Placeholder 2">
            <a:extLst>
              <a:ext uri="{FF2B5EF4-FFF2-40B4-BE49-F238E27FC236}">
                <a16:creationId xmlns:a16="http://schemas.microsoft.com/office/drawing/2014/main" id="{53B2E806-5865-4863-AE82-550F2C784A0D}"/>
              </a:ext>
            </a:extLst>
          </p:cNvPr>
          <p:cNvSpPr>
            <a:spLocks noGrp="1"/>
          </p:cNvSpPr>
          <p:nvPr>
            <p:ph idx="1"/>
          </p:nvPr>
        </p:nvSpPr>
        <p:spPr/>
        <p:txBody>
          <a:bodyPr/>
          <a:lstStyle/>
          <a:p>
            <a:pPr marL="0" indent="0">
              <a:buNone/>
            </a:pPr>
            <a:r>
              <a:rPr lang="en-GB" dirty="0"/>
              <a:t>An unconditional command. Not based on achieving a particular end.</a:t>
            </a:r>
          </a:p>
          <a:p>
            <a:pPr marL="0" indent="0">
              <a:buNone/>
            </a:pPr>
            <a:endParaRPr lang="en-GB" dirty="0"/>
          </a:p>
          <a:p>
            <a:pPr marL="0" indent="0">
              <a:buNone/>
            </a:pPr>
            <a:r>
              <a:rPr lang="en-GB" dirty="0"/>
              <a:t>For example:</a:t>
            </a:r>
          </a:p>
          <a:p>
            <a:pPr marL="0" indent="0">
              <a:buNone/>
            </a:pPr>
            <a:endParaRPr lang="en-GB" dirty="0"/>
          </a:p>
          <a:p>
            <a:pPr marL="0" indent="0">
              <a:buNone/>
            </a:pPr>
            <a:r>
              <a:rPr lang="en-GB" dirty="0"/>
              <a:t>‘You should not lie’</a:t>
            </a:r>
          </a:p>
          <a:p>
            <a:pPr marL="0" indent="0">
              <a:buNone/>
            </a:pPr>
            <a:endParaRPr lang="en-GB" dirty="0"/>
          </a:p>
        </p:txBody>
      </p:sp>
    </p:spTree>
    <p:extLst>
      <p:ext uri="{BB962C8B-B14F-4D97-AF65-F5344CB8AC3E}">
        <p14:creationId xmlns:p14="http://schemas.microsoft.com/office/powerpoint/2010/main" val="1481098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A835D-4E01-4C39-9B55-46DBF3B93A5C}"/>
              </a:ext>
            </a:extLst>
          </p:cNvPr>
          <p:cNvSpPr>
            <a:spLocks noGrp="1"/>
          </p:cNvSpPr>
          <p:nvPr>
            <p:ph type="title"/>
          </p:nvPr>
        </p:nvSpPr>
        <p:spPr/>
        <p:txBody>
          <a:bodyPr/>
          <a:lstStyle/>
          <a:p>
            <a:r>
              <a:rPr lang="en-GB" altLang="en-US" sz="4400" dirty="0"/>
              <a:t>Categorical Imperative </a:t>
            </a:r>
            <a:br>
              <a:rPr lang="en-GB" altLang="en-US" sz="4400" dirty="0"/>
            </a:br>
            <a:r>
              <a:rPr lang="en-GB" altLang="en-US" sz="3200" dirty="0"/>
              <a:t>1</a:t>
            </a:r>
            <a:r>
              <a:rPr lang="en-GB" altLang="en-US" sz="3200" baseline="30000" dirty="0"/>
              <a:t>st</a:t>
            </a:r>
            <a:r>
              <a:rPr lang="en-GB" altLang="en-US" sz="3200" dirty="0"/>
              <a:t> Formulation</a:t>
            </a:r>
            <a:endParaRPr lang="en-GB" dirty="0"/>
          </a:p>
        </p:txBody>
      </p:sp>
      <p:sp>
        <p:nvSpPr>
          <p:cNvPr id="3" name="Content Placeholder 2">
            <a:extLst>
              <a:ext uri="{FF2B5EF4-FFF2-40B4-BE49-F238E27FC236}">
                <a16:creationId xmlns:a16="http://schemas.microsoft.com/office/drawing/2014/main" id="{E120DB34-031E-4D5F-93C0-414AB74F9E93}"/>
              </a:ext>
            </a:extLst>
          </p:cNvPr>
          <p:cNvSpPr>
            <a:spLocks noGrp="1"/>
          </p:cNvSpPr>
          <p:nvPr>
            <p:ph idx="1"/>
          </p:nvPr>
        </p:nvSpPr>
        <p:spPr/>
        <p:txBody>
          <a:bodyPr/>
          <a:lstStyle/>
          <a:p>
            <a:pPr marL="0" indent="0">
              <a:buNone/>
            </a:pPr>
            <a:endParaRPr lang="en-GB" altLang="en-US" dirty="0"/>
          </a:p>
          <a:p>
            <a:pPr marL="0" indent="0">
              <a:buNone/>
            </a:pPr>
            <a:r>
              <a:rPr lang="en-GB" altLang="en-US" dirty="0"/>
              <a:t>‘Act only on the maxim through which you can at the same time will that it be a universal law’ </a:t>
            </a:r>
          </a:p>
          <a:p>
            <a:pPr marL="0" indent="0">
              <a:buNone/>
            </a:pPr>
            <a:endParaRPr lang="en-GB" dirty="0"/>
          </a:p>
        </p:txBody>
      </p:sp>
    </p:spTree>
    <p:extLst>
      <p:ext uri="{BB962C8B-B14F-4D97-AF65-F5344CB8AC3E}">
        <p14:creationId xmlns:p14="http://schemas.microsoft.com/office/powerpoint/2010/main" val="2754760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5F0E-BF3D-422D-8808-947845035010}"/>
              </a:ext>
            </a:extLst>
          </p:cNvPr>
          <p:cNvSpPr>
            <a:spLocks noGrp="1"/>
          </p:cNvSpPr>
          <p:nvPr>
            <p:ph type="title"/>
          </p:nvPr>
        </p:nvSpPr>
        <p:spPr/>
        <p:txBody>
          <a:bodyPr/>
          <a:lstStyle/>
          <a:p>
            <a:r>
              <a:rPr lang="en-GB" dirty="0"/>
              <a:t>The Banality of Evil</a:t>
            </a:r>
          </a:p>
        </p:txBody>
      </p:sp>
      <p:sp>
        <p:nvSpPr>
          <p:cNvPr id="3" name="Content Placeholder 2">
            <a:extLst>
              <a:ext uri="{FF2B5EF4-FFF2-40B4-BE49-F238E27FC236}">
                <a16:creationId xmlns:a16="http://schemas.microsoft.com/office/drawing/2014/main" id="{012C7824-553F-4CBF-B68C-4845C70BFF50}"/>
              </a:ext>
            </a:extLst>
          </p:cNvPr>
          <p:cNvSpPr>
            <a:spLocks noGrp="1"/>
          </p:cNvSpPr>
          <p:nvPr>
            <p:ph idx="1"/>
          </p:nvPr>
        </p:nvSpPr>
        <p:spPr/>
        <p:txBody>
          <a:bodyPr/>
          <a:lstStyle/>
          <a:p>
            <a:pPr marL="0" indent="0">
              <a:buNone/>
            </a:pPr>
            <a:r>
              <a:rPr lang="en-GB" dirty="0"/>
              <a:t>“Despite all the efforts of the prosecution, everybody could see that this man was not a "monster," but it was difficult indeed not to suspect that he was a clown. And since this suspicion would have been fatal to the entire enterprise, and was also rather hard to sustain in view of the sufferings he and his like had caused to millions of people, his worst clowneries were hardly noticed and almost never reported.”</a:t>
            </a:r>
          </a:p>
          <a:p>
            <a:pPr marL="0" indent="0">
              <a:buNone/>
            </a:pPr>
            <a:endParaRPr lang="en-GB" dirty="0"/>
          </a:p>
        </p:txBody>
      </p:sp>
    </p:spTree>
    <p:extLst>
      <p:ext uri="{BB962C8B-B14F-4D97-AF65-F5344CB8AC3E}">
        <p14:creationId xmlns:p14="http://schemas.microsoft.com/office/powerpoint/2010/main" val="363838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02531-7EAC-4BBF-841A-3DF7CA35FB54}"/>
              </a:ext>
            </a:extLst>
          </p:cNvPr>
          <p:cNvSpPr>
            <a:spLocks noGrp="1"/>
          </p:cNvSpPr>
          <p:nvPr>
            <p:ph type="title"/>
          </p:nvPr>
        </p:nvSpPr>
        <p:spPr/>
        <p:txBody>
          <a:bodyPr/>
          <a:lstStyle/>
          <a:p>
            <a:r>
              <a:rPr lang="en-GB" dirty="0"/>
              <a:t>The Milgram Experiment</a:t>
            </a:r>
          </a:p>
        </p:txBody>
      </p:sp>
      <p:pic>
        <p:nvPicPr>
          <p:cNvPr id="4098" name="Picture 2" descr="Stanley Milgram - Wikipedia">
            <a:extLst>
              <a:ext uri="{FF2B5EF4-FFF2-40B4-BE49-F238E27FC236}">
                <a16:creationId xmlns:a16="http://schemas.microsoft.com/office/drawing/2014/main" id="{606F6E75-D72D-4372-AB70-531D92DFDC2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15307" y="779852"/>
            <a:ext cx="3738494" cy="505568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CB91C79-AD2F-4408-ADD8-62D8C3CDD04C}"/>
              </a:ext>
            </a:extLst>
          </p:cNvPr>
          <p:cNvSpPr txBox="1"/>
          <p:nvPr/>
        </p:nvSpPr>
        <p:spPr>
          <a:xfrm>
            <a:off x="7647709" y="6035040"/>
            <a:ext cx="3706091" cy="646331"/>
          </a:xfrm>
          <a:prstGeom prst="rect">
            <a:avLst/>
          </a:prstGeom>
          <a:noFill/>
        </p:spPr>
        <p:txBody>
          <a:bodyPr wrap="square" rtlCol="0">
            <a:spAutoFit/>
          </a:bodyPr>
          <a:lstStyle/>
          <a:p>
            <a:pPr algn="ctr"/>
            <a:r>
              <a:rPr lang="en-GB" dirty="0"/>
              <a:t>Stanley Milgram</a:t>
            </a:r>
          </a:p>
          <a:p>
            <a:pPr algn="ctr"/>
            <a:r>
              <a:rPr lang="en-GB" dirty="0"/>
              <a:t>1933 - 1984</a:t>
            </a:r>
          </a:p>
        </p:txBody>
      </p:sp>
      <p:sp>
        <p:nvSpPr>
          <p:cNvPr id="4" name="TextBox 3">
            <a:extLst>
              <a:ext uri="{FF2B5EF4-FFF2-40B4-BE49-F238E27FC236}">
                <a16:creationId xmlns:a16="http://schemas.microsoft.com/office/drawing/2014/main" id="{3762E795-3B3E-4C66-B9E1-1F7F27F60B5B}"/>
              </a:ext>
            </a:extLst>
          </p:cNvPr>
          <p:cNvSpPr txBox="1"/>
          <p:nvPr/>
        </p:nvSpPr>
        <p:spPr>
          <a:xfrm>
            <a:off x="838199" y="1995055"/>
            <a:ext cx="6493626" cy="646331"/>
          </a:xfrm>
          <a:prstGeom prst="rect">
            <a:avLst/>
          </a:prstGeom>
          <a:noFill/>
        </p:spPr>
        <p:txBody>
          <a:bodyPr wrap="square" rtlCol="0">
            <a:spAutoFit/>
          </a:bodyPr>
          <a:lstStyle/>
          <a:p>
            <a:r>
              <a:rPr lang="en-GB" dirty="0">
                <a:hlinkClick r:id="rId3"/>
              </a:rPr>
              <a:t>https://www.youtube.com/watch?v=mOUEC5YXV8U</a:t>
            </a:r>
            <a:endParaRPr lang="en-GB" dirty="0"/>
          </a:p>
          <a:p>
            <a:endParaRPr lang="en-GB" dirty="0"/>
          </a:p>
        </p:txBody>
      </p:sp>
    </p:spTree>
    <p:extLst>
      <p:ext uri="{BB962C8B-B14F-4D97-AF65-F5344CB8AC3E}">
        <p14:creationId xmlns:p14="http://schemas.microsoft.com/office/powerpoint/2010/main" val="2370309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838C-7450-4974-B46F-0F61ED4C0840}"/>
              </a:ext>
            </a:extLst>
          </p:cNvPr>
          <p:cNvSpPr>
            <a:spLocks noGrp="1"/>
          </p:cNvSpPr>
          <p:nvPr>
            <p:ph type="title"/>
          </p:nvPr>
        </p:nvSpPr>
        <p:spPr/>
        <p:txBody>
          <a:bodyPr/>
          <a:lstStyle/>
          <a:p>
            <a:r>
              <a:rPr lang="en-GB" dirty="0"/>
              <a:t>Moral Luck</a:t>
            </a:r>
          </a:p>
        </p:txBody>
      </p:sp>
      <p:sp>
        <p:nvSpPr>
          <p:cNvPr id="3" name="Content Placeholder 2">
            <a:extLst>
              <a:ext uri="{FF2B5EF4-FFF2-40B4-BE49-F238E27FC236}">
                <a16:creationId xmlns:a16="http://schemas.microsoft.com/office/drawing/2014/main" id="{80A933D3-C719-4ABE-8D99-EDDD838170D0}"/>
              </a:ext>
            </a:extLst>
          </p:cNvPr>
          <p:cNvSpPr>
            <a:spLocks noGrp="1"/>
          </p:cNvSpPr>
          <p:nvPr>
            <p:ph idx="1"/>
          </p:nvPr>
        </p:nvSpPr>
        <p:spPr/>
        <p:txBody>
          <a:bodyPr/>
          <a:lstStyle/>
          <a:p>
            <a:pPr marL="0" indent="0">
              <a:buNone/>
            </a:pPr>
            <a:r>
              <a:rPr lang="en-GB" dirty="0"/>
              <a:t>When an agent is morally judged for an action even though what they are being judged upon isn’t fully under their control.</a:t>
            </a:r>
          </a:p>
        </p:txBody>
      </p:sp>
    </p:spTree>
    <p:extLst>
      <p:ext uri="{BB962C8B-B14F-4D97-AF65-F5344CB8AC3E}">
        <p14:creationId xmlns:p14="http://schemas.microsoft.com/office/powerpoint/2010/main" val="433637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88714-D980-4E75-9A78-BB4F45021341}"/>
              </a:ext>
            </a:extLst>
          </p:cNvPr>
          <p:cNvSpPr>
            <a:spLocks noGrp="1"/>
          </p:cNvSpPr>
          <p:nvPr>
            <p:ph type="title"/>
          </p:nvPr>
        </p:nvSpPr>
        <p:spPr/>
        <p:txBody>
          <a:bodyPr/>
          <a:lstStyle/>
          <a:p>
            <a:r>
              <a:rPr lang="en-GB" dirty="0"/>
              <a:t>The Conscience of Huckleberry Finn</a:t>
            </a:r>
          </a:p>
        </p:txBody>
      </p:sp>
      <p:sp>
        <p:nvSpPr>
          <p:cNvPr id="3" name="Content Placeholder 2">
            <a:extLst>
              <a:ext uri="{FF2B5EF4-FFF2-40B4-BE49-F238E27FC236}">
                <a16:creationId xmlns:a16="http://schemas.microsoft.com/office/drawing/2014/main" id="{314A6253-E345-4C03-BFAA-4CB217EE002C}"/>
              </a:ext>
            </a:extLst>
          </p:cNvPr>
          <p:cNvSpPr>
            <a:spLocks noGrp="1"/>
          </p:cNvSpPr>
          <p:nvPr>
            <p:ph idx="1"/>
          </p:nvPr>
        </p:nvSpPr>
        <p:spPr>
          <a:xfrm>
            <a:off x="838200" y="1825625"/>
            <a:ext cx="6277495" cy="4351338"/>
          </a:xfrm>
        </p:spPr>
        <p:txBody>
          <a:bodyPr/>
          <a:lstStyle/>
          <a:p>
            <a:r>
              <a:rPr lang="en-GB" dirty="0"/>
              <a:t>Sympathy vs Principles</a:t>
            </a:r>
          </a:p>
          <a:p>
            <a:pPr lvl="1"/>
            <a:r>
              <a:rPr lang="en-GB" dirty="0"/>
              <a:t>Mother &amp; Baby example</a:t>
            </a:r>
          </a:p>
          <a:p>
            <a:pPr lvl="1"/>
            <a:r>
              <a:rPr lang="en-GB" dirty="0"/>
              <a:t>Huckleberry Finn example</a:t>
            </a:r>
          </a:p>
          <a:p>
            <a:pPr lvl="1"/>
            <a:r>
              <a:rPr lang="en-GB" dirty="0"/>
              <a:t>Himmler Example</a:t>
            </a:r>
          </a:p>
          <a:p>
            <a:pPr lvl="1"/>
            <a:r>
              <a:rPr lang="en-GB" dirty="0"/>
              <a:t>2</a:t>
            </a:r>
            <a:r>
              <a:rPr lang="en-GB" baseline="30000" dirty="0"/>
              <a:t>nd</a:t>
            </a:r>
            <a:r>
              <a:rPr lang="en-GB" dirty="0"/>
              <a:t> World War example</a:t>
            </a:r>
          </a:p>
        </p:txBody>
      </p:sp>
      <p:pic>
        <p:nvPicPr>
          <p:cNvPr id="5122" name="Picture 2" descr="Professor Jonathan Bennett FBA | The British Academy">
            <a:extLst>
              <a:ext uri="{FF2B5EF4-FFF2-40B4-BE49-F238E27FC236}">
                <a16:creationId xmlns:a16="http://schemas.microsoft.com/office/drawing/2014/main" id="{85F486A7-6F16-47E5-AFA0-D05A778C5D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6776" y="1690688"/>
            <a:ext cx="3675697" cy="36756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D669278-39F6-4694-B02C-224216B3AC62}"/>
              </a:ext>
            </a:extLst>
          </p:cNvPr>
          <p:cNvSpPr txBox="1"/>
          <p:nvPr/>
        </p:nvSpPr>
        <p:spPr>
          <a:xfrm>
            <a:off x="8152598" y="5601903"/>
            <a:ext cx="3619099" cy="646331"/>
          </a:xfrm>
          <a:prstGeom prst="rect">
            <a:avLst/>
          </a:prstGeom>
          <a:noFill/>
        </p:spPr>
        <p:txBody>
          <a:bodyPr wrap="square" rtlCol="0">
            <a:spAutoFit/>
          </a:bodyPr>
          <a:lstStyle/>
          <a:p>
            <a:pPr algn="ctr"/>
            <a:r>
              <a:rPr lang="en-GB" dirty="0"/>
              <a:t>Jonathan Bennett</a:t>
            </a:r>
          </a:p>
          <a:p>
            <a:endParaRPr lang="en-GB" dirty="0"/>
          </a:p>
        </p:txBody>
      </p:sp>
    </p:spTree>
    <p:extLst>
      <p:ext uri="{BB962C8B-B14F-4D97-AF65-F5344CB8AC3E}">
        <p14:creationId xmlns:p14="http://schemas.microsoft.com/office/powerpoint/2010/main" val="1979913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8DB10-C863-4D94-A305-8FDA9F25F49D}"/>
              </a:ext>
            </a:extLst>
          </p:cNvPr>
          <p:cNvSpPr>
            <a:spLocks noGrp="1"/>
          </p:cNvSpPr>
          <p:nvPr>
            <p:ph type="title"/>
          </p:nvPr>
        </p:nvSpPr>
        <p:spPr/>
        <p:txBody>
          <a:bodyPr/>
          <a:lstStyle/>
          <a:p>
            <a:r>
              <a:rPr lang="en-GB" dirty="0"/>
              <a:t>David Cesarani</a:t>
            </a:r>
          </a:p>
        </p:txBody>
      </p:sp>
      <p:sp>
        <p:nvSpPr>
          <p:cNvPr id="3" name="Content Placeholder 2">
            <a:extLst>
              <a:ext uri="{FF2B5EF4-FFF2-40B4-BE49-F238E27FC236}">
                <a16:creationId xmlns:a16="http://schemas.microsoft.com/office/drawing/2014/main" id="{14B15EA3-0E25-4B46-8216-AB5EF3A17212}"/>
              </a:ext>
            </a:extLst>
          </p:cNvPr>
          <p:cNvSpPr>
            <a:spLocks noGrp="1"/>
          </p:cNvSpPr>
          <p:nvPr>
            <p:ph idx="1"/>
          </p:nvPr>
        </p:nvSpPr>
        <p:spPr>
          <a:xfrm>
            <a:off x="838200" y="1825625"/>
            <a:ext cx="6457749" cy="4351338"/>
          </a:xfrm>
        </p:spPr>
        <p:txBody>
          <a:bodyPr/>
          <a:lstStyle/>
          <a:p>
            <a:r>
              <a:rPr lang="en-GB" dirty="0"/>
              <a:t>Eichmann was ideologically driven</a:t>
            </a:r>
          </a:p>
        </p:txBody>
      </p:sp>
      <p:pic>
        <p:nvPicPr>
          <p:cNvPr id="6146" name="Picture 2" descr="David Cesarani, Holocaust Historian and Eichmann Biographer, Dies at 58 -  The New York Times">
            <a:extLst>
              <a:ext uri="{FF2B5EF4-FFF2-40B4-BE49-F238E27FC236}">
                <a16:creationId xmlns:a16="http://schemas.microsoft.com/office/drawing/2014/main" id="{00DE4BEA-0283-45C9-BF3B-03923DD4D1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6863" y="1233789"/>
            <a:ext cx="2911441"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87AE9CF-E5CD-4223-9513-CD910C01286B}"/>
              </a:ext>
            </a:extLst>
          </p:cNvPr>
          <p:cNvSpPr txBox="1"/>
          <p:nvPr/>
        </p:nvSpPr>
        <p:spPr>
          <a:xfrm>
            <a:off x="8845617" y="5765533"/>
            <a:ext cx="2868328" cy="369332"/>
          </a:xfrm>
          <a:prstGeom prst="rect">
            <a:avLst/>
          </a:prstGeom>
          <a:noFill/>
        </p:spPr>
        <p:txBody>
          <a:bodyPr wrap="square" rtlCol="0">
            <a:spAutoFit/>
          </a:bodyPr>
          <a:lstStyle/>
          <a:p>
            <a:pPr algn="ctr"/>
            <a:r>
              <a:rPr lang="en-GB" dirty="0"/>
              <a:t>1956 - 2015</a:t>
            </a:r>
          </a:p>
        </p:txBody>
      </p:sp>
    </p:spTree>
    <p:extLst>
      <p:ext uri="{BB962C8B-B14F-4D97-AF65-F5344CB8AC3E}">
        <p14:creationId xmlns:p14="http://schemas.microsoft.com/office/powerpoint/2010/main" val="3782312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66D7C-CBD4-41DC-803E-8FC425238E30}"/>
              </a:ext>
            </a:extLst>
          </p:cNvPr>
          <p:cNvSpPr>
            <a:spLocks noGrp="1"/>
          </p:cNvSpPr>
          <p:nvPr>
            <p:ph type="title"/>
          </p:nvPr>
        </p:nvSpPr>
        <p:spPr/>
        <p:txBody>
          <a:bodyPr/>
          <a:lstStyle/>
          <a:p>
            <a:r>
              <a:rPr lang="en-GB" dirty="0"/>
              <a:t>Saints and Heroes</a:t>
            </a:r>
          </a:p>
        </p:txBody>
      </p:sp>
      <p:pic>
        <p:nvPicPr>
          <p:cNvPr id="7170" name="Picture 2">
            <a:extLst>
              <a:ext uri="{FF2B5EF4-FFF2-40B4-BE49-F238E27FC236}">
                <a16:creationId xmlns:a16="http://schemas.microsoft.com/office/drawing/2014/main" id="{D65D2AF9-F379-4C79-A016-E910D7D85D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4911" y="1489934"/>
            <a:ext cx="3768889" cy="37174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2E5D7C-51AA-4FD1-93D8-B5A7632FBD8D}"/>
              </a:ext>
            </a:extLst>
          </p:cNvPr>
          <p:cNvSpPr txBox="1"/>
          <p:nvPr/>
        </p:nvSpPr>
        <p:spPr>
          <a:xfrm>
            <a:off x="7547675" y="5362414"/>
            <a:ext cx="3806125" cy="646331"/>
          </a:xfrm>
          <a:prstGeom prst="rect">
            <a:avLst/>
          </a:prstGeom>
          <a:noFill/>
        </p:spPr>
        <p:txBody>
          <a:bodyPr wrap="square" rtlCol="0">
            <a:spAutoFit/>
          </a:bodyPr>
          <a:lstStyle/>
          <a:p>
            <a:pPr algn="ctr"/>
            <a:r>
              <a:rPr lang="en-GB" dirty="0"/>
              <a:t>J.O </a:t>
            </a:r>
            <a:r>
              <a:rPr lang="en-GB" dirty="0" err="1"/>
              <a:t>Urmson</a:t>
            </a:r>
            <a:endParaRPr lang="en-GB" dirty="0"/>
          </a:p>
          <a:p>
            <a:pPr algn="ctr"/>
            <a:r>
              <a:rPr lang="en-GB" dirty="0"/>
              <a:t>1915 - 2012</a:t>
            </a:r>
          </a:p>
        </p:txBody>
      </p:sp>
      <p:sp>
        <p:nvSpPr>
          <p:cNvPr id="8" name="Content Placeholder 2">
            <a:extLst>
              <a:ext uri="{FF2B5EF4-FFF2-40B4-BE49-F238E27FC236}">
                <a16:creationId xmlns:a16="http://schemas.microsoft.com/office/drawing/2014/main" id="{FB06472D-B5B4-4E7D-89F3-913C94CAF342}"/>
              </a:ext>
            </a:extLst>
          </p:cNvPr>
          <p:cNvSpPr>
            <a:spLocks noGrp="1"/>
          </p:cNvSpPr>
          <p:nvPr>
            <p:ph idx="1"/>
          </p:nvPr>
        </p:nvSpPr>
        <p:spPr>
          <a:xfrm>
            <a:off x="838200" y="1825625"/>
            <a:ext cx="6461125" cy="4351338"/>
          </a:xfrm>
        </p:spPr>
        <p:txBody>
          <a:bodyPr/>
          <a:lstStyle/>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1. Moral actions that we have a duty to perform.</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2. Actions which are morally permissible.</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3. Actions which are wrong and should not be performed.</a:t>
            </a:r>
          </a:p>
          <a:p>
            <a:pPr marL="0" indent="0">
              <a:buNone/>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4. Supererogatory acts (although </a:t>
            </a:r>
            <a:r>
              <a:rPr lang="en-GB" sz="2400" dirty="0" err="1">
                <a:effectLst/>
                <a:latin typeface="Calibri" panose="020F0502020204030204" pitchFamily="34" charset="0"/>
                <a:ea typeface="Times New Roman" panose="02020603050405020304" pitchFamily="18" charset="0"/>
                <a:cs typeface="Times New Roman" panose="02020603050405020304" pitchFamily="18" charset="0"/>
              </a:rPr>
              <a:t>Urmson</a:t>
            </a: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 himself does not use this terminology): acts that go beyond the call of duty, which includes saintly and heroic acts.  </a:t>
            </a:r>
          </a:p>
          <a:p>
            <a:pPr marL="0" indent="0">
              <a:buNone/>
            </a:pPr>
            <a:endParaRPr lang="en-GB" dirty="0"/>
          </a:p>
        </p:txBody>
      </p:sp>
    </p:spTree>
    <p:extLst>
      <p:ext uri="{BB962C8B-B14F-4D97-AF65-F5344CB8AC3E}">
        <p14:creationId xmlns:p14="http://schemas.microsoft.com/office/powerpoint/2010/main" val="10271182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493</Words>
  <Application>Microsoft Office PowerPoint</Application>
  <PresentationFormat>Widescreen</PresentationFormat>
  <Paragraphs>70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The Banality of Evil</vt:lpstr>
      <vt:lpstr>Eichmann in Jerusalem: A Report on the Banality of Evil</vt:lpstr>
      <vt:lpstr>Kant’s Moral Philosophy</vt:lpstr>
      <vt:lpstr>The Role of Duty</vt:lpstr>
      <vt:lpstr>How is Duty Established?</vt:lpstr>
      <vt:lpstr>Hypothetical Imperatives </vt:lpstr>
      <vt:lpstr>Categorical Imperatives </vt:lpstr>
      <vt:lpstr>Categorical Imperative  1st Formulation</vt:lpstr>
      <vt:lpstr>The Banality of Evil</vt:lpstr>
      <vt:lpstr>The Milgram Experiment</vt:lpstr>
      <vt:lpstr>Moral Luck</vt:lpstr>
      <vt:lpstr>The Conscience of Huckleberry Finn</vt:lpstr>
      <vt:lpstr>David Cesarani</vt:lpstr>
      <vt:lpstr>Saints and Heroes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Banality of Evil</dc:title>
  <dc:creator>Tristan Nash</dc:creator>
  <cp:lastModifiedBy>Tristan Nash</cp:lastModifiedBy>
  <cp:revision>2</cp:revision>
  <dcterms:created xsi:type="dcterms:W3CDTF">2020-10-09T02:00:10Z</dcterms:created>
  <dcterms:modified xsi:type="dcterms:W3CDTF">2020-10-09T04:55:56Z</dcterms:modified>
</cp:coreProperties>
</file>