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349" r:id="rId2"/>
    <p:sldId id="256" r:id="rId3"/>
    <p:sldId id="257" r:id="rId4"/>
    <p:sldId id="260" r:id="rId5"/>
    <p:sldId id="258" r:id="rId6"/>
    <p:sldId id="259" r:id="rId7"/>
    <p:sldId id="383" r:id="rId8"/>
    <p:sldId id="401" r:id="rId9"/>
    <p:sldId id="384" r:id="rId10"/>
    <p:sldId id="402" r:id="rId11"/>
    <p:sldId id="403" r:id="rId12"/>
    <p:sldId id="385" r:id="rId13"/>
    <p:sldId id="386" r:id="rId14"/>
    <p:sldId id="404" r:id="rId15"/>
    <p:sldId id="387" r:id="rId16"/>
    <p:sldId id="405" r:id="rId17"/>
    <p:sldId id="388" r:id="rId18"/>
    <p:sldId id="389" r:id="rId19"/>
    <p:sldId id="368" r:id="rId20"/>
    <p:sldId id="390" r:id="rId21"/>
    <p:sldId id="363" r:id="rId22"/>
    <p:sldId id="39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65" d="100"/>
          <a:sy n="65" d="100"/>
        </p:scale>
        <p:origin x="4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19230ED8-D105-4336-917C-BEAACEEDB7EB}"/>
    <pc:docChg chg="custSel delSld modSld">
      <pc:chgData name="Glenda Tinney" userId="56b889b2-370d-4cf5-add0-fc776a2ba020" providerId="ADAL" clId="{19230ED8-D105-4336-917C-BEAACEEDB7EB}" dt="2022-09-02T13:26:34.067" v="139" actId="20577"/>
      <pc:docMkLst>
        <pc:docMk/>
      </pc:docMkLst>
      <pc:sldChg chg="modSp mod">
        <pc:chgData name="Glenda Tinney" userId="56b889b2-370d-4cf5-add0-fc776a2ba020" providerId="ADAL" clId="{19230ED8-D105-4336-917C-BEAACEEDB7EB}" dt="2022-09-02T13:26:34.067" v="139" actId="20577"/>
        <pc:sldMkLst>
          <pc:docMk/>
          <pc:sldMk cId="2679337438" sldId="256"/>
        </pc:sldMkLst>
        <pc:spChg chg="mod">
          <ac:chgData name="Glenda Tinney" userId="56b889b2-370d-4cf5-add0-fc776a2ba020" providerId="ADAL" clId="{19230ED8-D105-4336-917C-BEAACEEDB7EB}" dt="2022-09-02T13:26:14.627" v="123"/>
          <ac:spMkLst>
            <pc:docMk/>
            <pc:sldMk cId="2679337438" sldId="256"/>
            <ac:spMk id="5" creationId="{8663A4B2-2C59-B88C-ABDB-B77B095851E5}"/>
          </ac:spMkLst>
        </pc:spChg>
        <pc:spChg chg="mod">
          <ac:chgData name="Glenda Tinney" userId="56b889b2-370d-4cf5-add0-fc776a2ba020" providerId="ADAL" clId="{19230ED8-D105-4336-917C-BEAACEEDB7EB}" dt="2022-09-02T13:26:34.067" v="139" actId="20577"/>
          <ac:spMkLst>
            <pc:docMk/>
            <pc:sldMk cId="2679337438" sldId="256"/>
            <ac:spMk id="6" creationId="{5824A486-9557-0781-E486-27868E5D5106}"/>
          </ac:spMkLst>
        </pc:spChg>
      </pc:sldChg>
      <pc:sldChg chg="modSp mod">
        <pc:chgData name="Glenda Tinney" userId="56b889b2-370d-4cf5-add0-fc776a2ba020" providerId="ADAL" clId="{19230ED8-D105-4336-917C-BEAACEEDB7EB}" dt="2022-08-28T15:31:18.287" v="119" actId="20577"/>
        <pc:sldMkLst>
          <pc:docMk/>
          <pc:sldMk cId="626037095" sldId="257"/>
        </pc:sldMkLst>
        <pc:spChg chg="mod">
          <ac:chgData name="Glenda Tinney" userId="56b889b2-370d-4cf5-add0-fc776a2ba020" providerId="ADAL" clId="{19230ED8-D105-4336-917C-BEAACEEDB7EB}" dt="2022-08-28T15:31:18.287" v="119" actId="20577"/>
          <ac:spMkLst>
            <pc:docMk/>
            <pc:sldMk cId="626037095" sldId="257"/>
            <ac:spMk id="3" creationId="{1C49687D-0FC0-5927-838B-E9E4990FCE94}"/>
          </ac:spMkLst>
        </pc:spChg>
        <pc:spChg chg="mod">
          <ac:chgData name="Glenda Tinney" userId="56b889b2-370d-4cf5-add0-fc776a2ba020" providerId="ADAL" clId="{19230ED8-D105-4336-917C-BEAACEEDB7EB}" dt="2022-08-28T15:31:16.014" v="117" actId="20577"/>
          <ac:spMkLst>
            <pc:docMk/>
            <pc:sldMk cId="626037095" sldId="257"/>
            <ac:spMk id="4" creationId="{B107F263-A0CE-A59D-FB00-931FE920E1AA}"/>
          </ac:spMkLst>
        </pc:spChg>
      </pc:sldChg>
      <pc:sldChg chg="del">
        <pc:chgData name="Glenda Tinney" userId="56b889b2-370d-4cf5-add0-fc776a2ba020" providerId="ADAL" clId="{19230ED8-D105-4336-917C-BEAACEEDB7EB}" dt="2022-08-28T15:16:42.763" v="0" actId="2696"/>
        <pc:sldMkLst>
          <pc:docMk/>
          <pc:sldMk cId="3174993029" sldId="337"/>
        </pc:sldMkLst>
      </pc:sldChg>
      <pc:sldChg chg="modSp mod">
        <pc:chgData name="Glenda Tinney" userId="56b889b2-370d-4cf5-add0-fc776a2ba020" providerId="ADAL" clId="{19230ED8-D105-4336-917C-BEAACEEDB7EB}" dt="2022-08-28T15:27:00.117" v="56" actId="207"/>
        <pc:sldMkLst>
          <pc:docMk/>
          <pc:sldMk cId="2603790673" sldId="349"/>
        </pc:sldMkLst>
        <pc:spChg chg="mod">
          <ac:chgData name="Glenda Tinney" userId="56b889b2-370d-4cf5-add0-fc776a2ba020" providerId="ADAL" clId="{19230ED8-D105-4336-917C-BEAACEEDB7EB}" dt="2022-08-28T15:26:49.006" v="55" actId="20577"/>
          <ac:spMkLst>
            <pc:docMk/>
            <pc:sldMk cId="2603790673" sldId="349"/>
            <ac:spMk id="4" creationId="{00000000-0000-0000-0000-000000000000}"/>
          </ac:spMkLst>
        </pc:spChg>
        <pc:spChg chg="mod">
          <ac:chgData name="Glenda Tinney" userId="56b889b2-370d-4cf5-add0-fc776a2ba020" providerId="ADAL" clId="{19230ED8-D105-4336-917C-BEAACEEDB7EB}" dt="2022-08-28T15:27:00.117" v="56" actId="207"/>
          <ac:spMkLst>
            <pc:docMk/>
            <pc:sldMk cId="2603790673" sldId="349"/>
            <ac:spMk id="5" creationId="{00000000-0000-0000-0000-000000000000}"/>
          </ac:spMkLst>
        </pc:spChg>
      </pc:sldChg>
      <pc:sldChg chg="modSp mod">
        <pc:chgData name="Glenda Tinney" userId="56b889b2-370d-4cf5-add0-fc776a2ba020" providerId="ADAL" clId="{19230ED8-D105-4336-917C-BEAACEEDB7EB}" dt="2022-08-28T15:55:29.668" v="120" actId="207"/>
        <pc:sldMkLst>
          <pc:docMk/>
          <pc:sldMk cId="2386403479" sldId="391"/>
        </pc:sldMkLst>
        <pc:spChg chg="mod">
          <ac:chgData name="Glenda Tinney" userId="56b889b2-370d-4cf5-add0-fc776a2ba020" providerId="ADAL" clId="{19230ED8-D105-4336-917C-BEAACEEDB7EB}" dt="2022-08-28T15:55:29.668" v="120" actId="207"/>
          <ac:spMkLst>
            <pc:docMk/>
            <pc:sldMk cId="2386403479" sldId="391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7762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72396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5152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87544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96871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06063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43130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39657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54781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75326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44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83940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37653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84911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35213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56451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8C569E7-322E-4507-9BEE-D94CE7B73F25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7869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02/09/2022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ECGE4005PC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ECGE4005P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</a:rPr>
              <a:t>Canllawiau</a:t>
            </a:r>
            <a:r>
              <a:rPr lang="en-GB" sz="4400" dirty="0">
                <a:latin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</a:rPr>
              <a:t>Aseiniad</a:t>
            </a:r>
            <a:r>
              <a:rPr lang="en-GB" sz="4400" dirty="0">
                <a:latin typeface="Arial" panose="020B0604020202020204" pitchFamily="34" charset="0"/>
              </a:rPr>
              <a:t> 2</a:t>
            </a:r>
          </a:p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</a:rPr>
              <a:t>Adfyfyriad</a:t>
            </a:r>
            <a:r>
              <a:rPr lang="en-GB" sz="4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</a:rPr>
              <a:t>Personol</a:t>
            </a:r>
            <a:r>
              <a:rPr lang="en-GB" sz="4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rgbClr val="00B0F0"/>
                </a:solidFill>
                <a:latin typeface="Arial" panose="020B0604020202020204" pitchFamily="34" charset="0"/>
              </a:rPr>
              <a:t>Guidance</a:t>
            </a:r>
          </a:p>
          <a:p>
            <a:pPr marL="0" indent="0">
              <a:buNone/>
            </a:pPr>
            <a:r>
              <a:rPr lang="en-GB" sz="4400" dirty="0">
                <a:solidFill>
                  <a:srgbClr val="00B0F0"/>
                </a:solidFill>
                <a:latin typeface="Arial" panose="020B0604020202020204" pitchFamily="34" charset="0"/>
              </a:rPr>
              <a:t>Assignment 2</a:t>
            </a:r>
          </a:p>
          <a:p>
            <a:pPr marL="0" indent="0">
              <a:buNone/>
            </a:pPr>
            <a:r>
              <a:rPr lang="en-GB" sz="4400" dirty="0">
                <a:solidFill>
                  <a:srgbClr val="00B0F0"/>
                </a:solidFill>
                <a:latin typeface="Arial" panose="020B0604020202020204" pitchFamily="34" charset="0"/>
              </a:rPr>
              <a:t>Personal reflection</a:t>
            </a:r>
          </a:p>
        </p:txBody>
      </p:sp>
    </p:spTree>
    <p:extLst>
      <p:ext uri="{BB962C8B-B14F-4D97-AF65-F5344CB8AC3E}">
        <p14:creationId xmlns:p14="http://schemas.microsoft.com/office/powerpoint/2010/main" val="2603790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2F2140A-DF70-75ED-7741-FEE34A1DC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					</a:t>
            </a: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663A4B2-2C59-B88C-ABDB-B77B095851E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Adfyfyriad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Microsoft Teams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800" b="1" dirty="0">
                <a:latin typeface="Arial" panose="020B0604020202020204" pitchFamily="34" charset="0"/>
              </a:rPr>
              <a:t>Erbyn 23.59pm 01.10.2022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4A486-9557-0781-E486-27868E5D510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minute personal reflection on Microsoft Teams</a:t>
            </a:r>
          </a:p>
          <a:p>
            <a:endParaRPr lang="en-GB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 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23.59pm 01.10.2022 </a:t>
            </a:r>
          </a:p>
          <a:p>
            <a:endParaRPr lang="en-GB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337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F94CC-A92B-1560-3FAC-FA9064B06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9687D-0FC0-5927-838B-E9E4990FCE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42167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aseinaid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wnaethoch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cwblhau'r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crëwch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adfyfyriad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recordio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Microsoft Teams)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ECGE4005PC,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thrwy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ymgymryd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thasgau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07F263-A0CE-A59D-FB00-931FE920E1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26318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assignment 1, component 2 you presented an academic poster.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Having completed the poster presentation create a 3-minute personal reflection (also videoed via Microsoft Teams) which highlights what you have learnt during the ECGE4005P module and by undertaking class activities and assignment tasks.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037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8D77C-E59A-9C8F-F11B-9A2008993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ED897-10D2-4415-9AAB-1746C6CCE1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/>
              <a:t>Bydd yr </a:t>
            </a:r>
            <a:r>
              <a:rPr lang="cy-GB" dirty="0" err="1"/>
              <a:t>adfyfyriad</a:t>
            </a:r>
            <a:r>
              <a:rPr lang="cy-GB" dirty="0"/>
              <a:t> 3 munud hwn yn cael ei gyflwyno yn syth ar ôl i chi cwblhau eich cyflwyniad poster MS </a:t>
            </a:r>
            <a:r>
              <a:rPr lang="cy-GB" dirty="0" err="1"/>
              <a:t>Teams</a:t>
            </a:r>
            <a:r>
              <a:rPr lang="cy-GB" dirty="0"/>
              <a:t> (aseiniad 1, darn 2)</a:t>
            </a:r>
          </a:p>
          <a:p>
            <a:r>
              <a:rPr lang="cy-GB" dirty="0"/>
              <a:t>Byddwch eisoes wedi creu'r ddolen, wedi gwahodd eich tiwtor asesu ac yn recordio</a:t>
            </a:r>
          </a:p>
          <a:p>
            <a:r>
              <a:rPr lang="cy-GB" dirty="0"/>
              <a:t>Felly byddwch yn cyflwyno eich 3 munud yn uniongyrchol ar ôl i chi gwblhau eich cyflwyniad poster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603025-CD24-2A6A-EB30-80059270580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B0F0"/>
                </a:solidFill>
              </a:rPr>
              <a:t>This 3 minute reflection will be presented immediately you have completed your MS Teams poster presentation (assignment 1, component 2)</a:t>
            </a:r>
          </a:p>
          <a:p>
            <a:r>
              <a:rPr lang="en-GB" dirty="0">
                <a:solidFill>
                  <a:srgbClr val="00B0F0"/>
                </a:solidFill>
              </a:rPr>
              <a:t>You will have already created the link, invited your assessment tutor and be recording</a:t>
            </a:r>
          </a:p>
          <a:p>
            <a:r>
              <a:rPr lang="en-GB" dirty="0">
                <a:solidFill>
                  <a:srgbClr val="00B0F0"/>
                </a:solidFill>
              </a:rPr>
              <a:t>Therefore you will present your 3 minutes directly after you complete your poster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172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52C54-AE04-F47D-3126-FBC6A5F1D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    		</a:t>
            </a: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B2B3D-3DC0-6B8F-23AC-E88012519D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11570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pham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heriol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pham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ddysgoch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â'ch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astudiaethau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795B62-B1AE-8075-E0D5-3EF97314DD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400" y="1442167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: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aspects of the module did you find most useful and why?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aspects of the module did you find most challenging and why?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you learnt that will support you moving on with your studies?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611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D9DB2-D5CD-7505-3E7B-D504BE868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1227"/>
            <a:ext cx="10515600" cy="472761"/>
          </a:xfrm>
        </p:spPr>
        <p:txBody>
          <a:bodyPr>
            <a:normAutofit fontScale="90000"/>
          </a:bodyPr>
          <a:lstStyle/>
          <a:p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353C8-0F50-1581-051C-F0A6F88F41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693988"/>
            <a:ext cx="6209071" cy="4954644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Gan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adfyfyrio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ceisiwch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mor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phosib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hytrach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gair am air o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sgript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gyswllt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llygaid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camera a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tonfedd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diddorol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arteffactau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hoffech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-er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hoff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lyfr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fyfyrio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cyswllt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tri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cyfeirnod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cyfeirnodi’r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600" dirty="0" err="1">
                <a:latin typeface="Arial" panose="020B0604020202020204" pitchFamily="34" charset="0"/>
                <a:cs typeface="Arial" panose="020B0604020202020204" pitchFamily="34" charset="0"/>
              </a:rPr>
              <a:t>aseinaid</a:t>
            </a: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 1.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354785-6D9B-1671-F87C-8540732745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693988"/>
            <a:ext cx="5879690" cy="4351338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this is a personal refection, try to present as naturally as possible rather than reading word for word from a script.</a:t>
            </a:r>
          </a:p>
          <a:p>
            <a:r>
              <a:rPr lang="en-GB" sz="9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eye contact with camera and provide an interesting intonation.</a:t>
            </a:r>
          </a:p>
          <a:p>
            <a:endParaRPr lang="en-GB" sz="96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include any resources / artefacts you may want to share on camera-for example timetables you may have created, a favourite book or example of planning material.</a:t>
            </a:r>
          </a:p>
          <a:p>
            <a:endParaRPr lang="en-GB" sz="96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reflecting make links to three references orally. You can also reference these fully and include within your reference list in assignment  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4048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0" y="365128"/>
            <a:ext cx="9108504" cy="1479697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1 - </a:t>
            </a:r>
            <a:r>
              <a:rPr lang="cy-GB" sz="5300" dirty="0">
                <a:latin typeface="Arial" panose="020B0604020202020204" pitchFamily="34" charset="0"/>
              </a:rPr>
              <a:t>Ymgysylltu â Llenyddiaeth</a:t>
            </a:r>
            <a:br>
              <a:rPr lang="cy-GB" sz="5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</a:b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2060849"/>
            <a:ext cx="8568952" cy="4116115"/>
          </a:xfrm>
        </p:spPr>
        <p:txBody>
          <a:bodyPr>
            <a:norm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dirty="0">
                <a:latin typeface="Arial" panose="020B0604020202020204" pitchFamily="34" charset="0"/>
              </a:rPr>
              <a:t>= </a:t>
            </a:r>
            <a:r>
              <a:rPr lang="en-GB" sz="2400" b="1" dirty="0">
                <a:latin typeface="Arial" panose="020B0604020202020204" pitchFamily="34" charset="0"/>
              </a:rPr>
              <a:t>10 marc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cy-GB" sz="2400" dirty="0">
                <a:latin typeface="Arial" panose="020B0604020202020204" pitchFamily="34" charset="0"/>
              </a:rPr>
              <a:t>Cyfeirnodi nodwyd ar lafar</a:t>
            </a: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345168" y="2060849"/>
            <a:ext cx="4215328" cy="34563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4249113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365128"/>
            <a:ext cx="9433048" cy="1479697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53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Assessment Criteria 1 – Engagement with Literature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91544" y="2132857"/>
            <a:ext cx="8640960" cy="3384375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200" b="1" dirty="0">
                <a:solidFill>
                  <a:srgbClr val="002060"/>
                </a:solidFill>
                <a:latin typeface="Arial" panose="020B0604020202020204" pitchFamily="34" charset="0"/>
              </a:rPr>
              <a:t>= 1</a:t>
            </a:r>
            <a:r>
              <a:rPr lang="en-GB" sz="2200" b="1" dirty="0">
                <a:latin typeface="Arial" panose="020B0604020202020204" pitchFamily="34" charset="0"/>
              </a:rPr>
              <a:t>0 marks</a:t>
            </a:r>
            <a:endParaRPr lang="en-GB" sz="2200" dirty="0">
              <a:latin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2200" dirty="0">
                <a:latin typeface="Arial" panose="020B0604020202020204" pitchFamily="34" charset="0"/>
              </a:rPr>
              <a:t>References cited orally</a:t>
            </a:r>
          </a:p>
        </p:txBody>
      </p:sp>
    </p:spTree>
    <p:extLst>
      <p:ext uri="{BB962C8B-B14F-4D97-AF65-F5344CB8AC3E}">
        <p14:creationId xmlns:p14="http://schemas.microsoft.com/office/powerpoint/2010/main" val="8700917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2 -</a:t>
            </a:r>
            <a:r>
              <a:rPr lang="cy-GB" sz="5300" dirty="0">
                <a:latin typeface="Arial" panose="020B0604020202020204" pitchFamily="34" charset="0"/>
              </a:rPr>
              <a:t> Gwybodaeth a Dealltwriaeth</a:t>
            </a:r>
            <a:br>
              <a:rPr lang="cy-GB" sz="53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55540" y="1844824"/>
            <a:ext cx="828092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20 marc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 err="1">
                <a:latin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amlygwyd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633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288032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2 – Knowledge and Understanding</a:t>
            </a:r>
            <a:br>
              <a:rPr lang="en-GB" dirty="0"/>
            </a:br>
            <a:br>
              <a:rPr lang="en-GB" altLang="cy-GB" sz="2800" kern="0" dirty="0"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556793"/>
            <a:ext cx="468052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883532" y="2132858"/>
            <a:ext cx="8424936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20 marks</a:t>
            </a:r>
            <a:endParaRPr lang="en-GB" dirty="0"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Learning highlighted</a:t>
            </a:r>
          </a:p>
        </p:txBody>
      </p:sp>
    </p:spTree>
    <p:extLst>
      <p:ext uri="{BB962C8B-B14F-4D97-AF65-F5344CB8AC3E}">
        <p14:creationId xmlns:p14="http://schemas.microsoft.com/office/powerpoint/2010/main" val="16122083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836713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3 –</a:t>
            </a:r>
            <a:r>
              <a:rPr lang="cy-GB" sz="5300" dirty="0">
                <a:latin typeface="Arial" panose="020B0604020202020204" pitchFamily="34" charset="0"/>
              </a:rPr>
              <a:t> Sgiliau Gwybyddol a Deallusol</a:t>
            </a:r>
            <a:br>
              <a:rPr lang="cy-GB" sz="5300" dirty="0">
                <a:latin typeface="Arial" panose="020B0604020202020204" pitchFamily="34" charset="0"/>
              </a:rPr>
            </a:b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556793"/>
            <a:ext cx="8643872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25 marc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 err="1">
                <a:latin typeface="Arial" panose="020B0604020202020204" pitchFamily="34" charset="0"/>
              </a:rPr>
              <a:t>Agweddau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mwyaf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defnyddiol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wedi’u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trafod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17524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332656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Assessment Criteria 3 – Cognitive and Intellectual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14992" y="1916833"/>
            <a:ext cx="8640960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= 25 marks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</a:rPr>
              <a:t>Most useful aspects of module discussed</a:t>
            </a:r>
          </a:p>
          <a:p>
            <a:pPr marL="0" indent="0">
              <a:buNone/>
            </a:pPr>
            <a:endParaRPr lang="en-GB" sz="2400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1570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9516" y="1304763"/>
            <a:ext cx="8928992" cy="360040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4 </a:t>
            </a:r>
            <a:b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sz="5300" dirty="0">
                <a:latin typeface="Arial" panose="020B0604020202020204" pitchFamily="34" charset="0"/>
              </a:rPr>
              <a:t> Sgiliau Ymarferol</a:t>
            </a:r>
            <a:br>
              <a:rPr lang="cy-GB" sz="5300" dirty="0">
                <a:latin typeface="Arial" panose="020B0604020202020204" pitchFamily="34" charset="0"/>
              </a:rPr>
            </a:br>
            <a:br>
              <a:rPr lang="en-GB" sz="5300" dirty="0"/>
            </a:br>
            <a:br>
              <a:rPr lang="en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664803"/>
            <a:ext cx="4680520" cy="370841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25 marc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 err="1">
                <a:latin typeface="Arial" panose="020B0604020202020204" pitchFamily="34" charset="0"/>
              </a:rPr>
              <a:t>Trafod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rhwystrau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heriau</a:t>
            </a: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96709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836713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4 – Practical Skills  </a:t>
            </a:r>
            <a:br>
              <a:rPr lang="en-GB" sz="5300" dirty="0"/>
            </a:br>
            <a:br>
              <a:rPr lang="en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524000" y="1556793"/>
            <a:ext cx="8820472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25 marks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Barriers and challenges discussed </a:t>
            </a:r>
          </a:p>
        </p:txBody>
      </p:sp>
    </p:spTree>
    <p:extLst>
      <p:ext uri="{BB962C8B-B14F-4D97-AF65-F5344CB8AC3E}">
        <p14:creationId xmlns:p14="http://schemas.microsoft.com/office/powerpoint/2010/main" val="22602544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96108" y="332656"/>
            <a:ext cx="8928992" cy="1412756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5 –</a:t>
            </a:r>
            <a:r>
              <a:rPr lang="cy-GB" sz="5300" dirty="0">
                <a:latin typeface="Arial" panose="020B0604020202020204" pitchFamily="34" charset="0"/>
              </a:rPr>
              <a:t> </a:t>
            </a:r>
            <a:br>
              <a:rPr lang="cy-GB" sz="5300" dirty="0">
                <a:latin typeface="Arial" panose="020B0604020202020204" pitchFamily="34" charset="0"/>
              </a:rPr>
            </a:br>
            <a:r>
              <a:rPr lang="cy-GB" sz="5300" dirty="0">
                <a:latin typeface="Arial" panose="020B0604020202020204" pitchFamily="34" charset="0"/>
              </a:rPr>
              <a:t>Sgiliau Trosglwyddadwy 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00164" y="1844824"/>
            <a:ext cx="792088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20 marc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pt-BR" dirty="0">
                <a:latin typeface="Arial" panose="020B0604020202020204" pitchFamily="34" charset="0"/>
              </a:rPr>
              <a:t>Sgiliau recordio a chreu recordiad</a:t>
            </a: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197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5 – Transferable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631504" y="1556793"/>
            <a:ext cx="8928992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b="1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= 20 marks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dirty="0">
                <a:latin typeface="Arial" panose="020B0604020202020204" pitchFamily="34" charset="0"/>
              </a:rPr>
              <a:t>Presentation skills and creating recording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b="1" dirty="0"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b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615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  <a:t>Rhestr </a:t>
            </a:r>
            <a:r>
              <a:rPr lang="en-GB" sz="4800" dirty="0" err="1">
                <a:solidFill>
                  <a:prstClr val="black"/>
                </a:solidFill>
                <a:latin typeface="Arial" panose="020B0604020202020204" pitchFamily="34" charset="0"/>
              </a:rPr>
              <a:t>wirio</a:t>
            </a:r>
            <a:b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Checklist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700808"/>
            <a:ext cx="4536504" cy="447615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Amserlen asesu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Dyddiad ac amser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Cardiau / cyflwyno naturiol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Propiau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628801"/>
            <a:ext cx="4407346" cy="45481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Assessment timetable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Date and time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Cue cards / natural presentation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Props</a:t>
            </a:r>
          </a:p>
        </p:txBody>
      </p:sp>
    </p:spTree>
    <p:extLst>
      <p:ext uri="{BB962C8B-B14F-4D97-AF65-F5344CB8AC3E}">
        <p14:creationId xmlns:p14="http://schemas.microsoft.com/office/powerpoint/2010/main" val="1173381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41342" y="365127"/>
            <a:ext cx="8598008" cy="549273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Pwysig!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      	  </a:t>
            </a: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Important!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120877"/>
            <a:ext cx="4536504" cy="5056087"/>
          </a:xfrm>
        </p:spPr>
        <p:txBody>
          <a:bodyPr>
            <a:normAutofit/>
          </a:bodyPr>
          <a:lstStyle/>
          <a:p>
            <a:r>
              <a:rPr lang="en-GB" sz="2400" b="1" dirty="0" err="1">
                <a:latin typeface="Arial" panose="020B0604020202020204" pitchFamily="34" charset="0"/>
              </a:rPr>
              <a:t>Rhaid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cytuno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diwrnod</a:t>
            </a:r>
            <a:r>
              <a:rPr lang="en-GB" sz="2400" dirty="0">
                <a:latin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</a:rPr>
              <a:t>amser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gyda’r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darlithydd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Os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nad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ydych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medru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cyflwyno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</a:rPr>
              <a:t>dyddiad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cyflwyno</a:t>
            </a:r>
            <a:r>
              <a:rPr lang="en-GB" sz="2400" dirty="0">
                <a:latin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</a:rPr>
              <a:t>rhaid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cyflwyno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yngynt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Os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nad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ydych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cyflwyno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oblegid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salwch</a:t>
            </a:r>
            <a:r>
              <a:rPr lang="en-GB" sz="2400" dirty="0">
                <a:latin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</a:rPr>
              <a:t>gallwch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rhoi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cais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mewn</a:t>
            </a:r>
            <a:r>
              <a:rPr lang="en-GB" sz="2400" dirty="0">
                <a:latin typeface="Arial" panose="020B0604020202020204" pitchFamily="34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</a:rPr>
              <a:t>estyniad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</a:t>
            </a:r>
            <a:r>
              <a:rPr lang="en-GB" sz="2400" dirty="0" err="1">
                <a:latin typeface="Arial" panose="020B0604020202020204" pitchFamily="34" charset="0"/>
              </a:rPr>
              <a:t>gofyn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ffrind</a:t>
            </a:r>
            <a:r>
              <a:rPr lang="en-GB" sz="2400" dirty="0">
                <a:latin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</a:rPr>
              <a:t>cymar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arddwyo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amserlen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asesu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rhan</a:t>
            </a:r>
            <a:endParaRPr lang="en-US" sz="2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120877"/>
            <a:ext cx="4407346" cy="505608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Presenting day and time </a:t>
            </a:r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</a:rPr>
              <a:t>have </a:t>
            </a: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to</a:t>
            </a:r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</a:rPr>
              <a:t> </a:t>
            </a: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be agreed with lecturer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If unable to present on submission date, you must present earlier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If unable to present due to ill health, you can apply for an extension 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Do not ask friend/peer to sign assessment timetable on your behalf</a:t>
            </a:r>
          </a:p>
        </p:txBody>
      </p:sp>
    </p:spTree>
    <p:extLst>
      <p:ext uri="{BB962C8B-B14F-4D97-AF65-F5344CB8AC3E}">
        <p14:creationId xmlns:p14="http://schemas.microsoft.com/office/powerpoint/2010/main" val="1497851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0" y="365127"/>
            <a:ext cx="9036496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(EC)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rheolaeth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swyddogol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Tystiolaeth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</a:rPr>
              <a:t> SC01</a:t>
            </a:r>
          </a:p>
          <a:p>
            <a:r>
              <a:rPr lang="en-US" dirty="0" err="1">
                <a:latin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Academaidd</a:t>
            </a: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(Hwb@uwtsd.ac.uk)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84785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Events out of your control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Official procedure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Evidence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Complete form SC01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Liaise with Academic Office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(Hwb@uwtsd.ac.uk)</a:t>
            </a:r>
          </a:p>
        </p:txBody>
      </p:sp>
    </p:spTree>
    <p:extLst>
      <p:ext uri="{BB962C8B-B14F-4D97-AF65-F5344CB8AC3E}">
        <p14:creationId xmlns:p14="http://schemas.microsoft.com/office/powerpoint/2010/main" val="5907122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800" dirty="0">
                <a:latin typeface="Arial" panose="020B0604020202020204" pitchFamily="34" charset="0"/>
              </a:rPr>
              <a:t>Cyflwyniadau Hwyr</a:t>
            </a:r>
            <a:br>
              <a:rPr lang="cy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2060"/>
                </a:solidFill>
                <a:latin typeface="Arial" panose="020B0604020202020204" pitchFamily="34" charset="0"/>
              </a:rPr>
              <a:t> </a:t>
            </a: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Late Submissions</a:t>
            </a:r>
            <a:endParaRPr lang="en-GB" sz="4800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68143" y="1700808"/>
            <a:ext cx="4370708" cy="4417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40%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1" y="1700809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Present within 7 working days – no EC – capped at 40%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Present after 7 working days – no EC – staff not permitted to assess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73171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21410" y="365126"/>
            <a:ext cx="10135892" cy="975642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>
                <a:latin typeface="Arial" panose="020B0604020202020204" pitchFamily="34" charset="0"/>
              </a:rPr>
              <a:t>Cwestiynau</a:t>
            </a:r>
            <a:r>
              <a:rPr lang="en-GB" sz="4800" dirty="0">
                <a:latin typeface="Arial" panose="020B0604020202020204" pitchFamily="34" charset="0"/>
              </a:rPr>
              <a:t> am </a:t>
            </a:r>
            <a:r>
              <a:rPr lang="en-GB" sz="4800" dirty="0" err="1">
                <a:latin typeface="Arial" panose="020B0604020202020204" pitchFamily="34" charset="0"/>
              </a:rPr>
              <a:t>yr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aseiniad</a:t>
            </a:r>
            <a:r>
              <a:rPr lang="en-GB" sz="4800" dirty="0">
                <a:latin typeface="Arial" panose="020B0604020202020204" pitchFamily="34" charset="0"/>
              </a:rPr>
              <a:t>?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778557"/>
            <a:ext cx="4407346" cy="4692179"/>
          </a:xfrm>
        </p:spPr>
        <p:txBody>
          <a:bodyPr>
            <a:normAutofit/>
          </a:bodyPr>
          <a:lstStyle/>
          <a:p>
            <a:r>
              <a:rPr lang="en-GB" sz="2400" dirty="0" err="1">
                <a:latin typeface="Arial" panose="020B0604020202020204" pitchFamily="34" charset="0"/>
              </a:rPr>
              <a:t>Panopto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Llawlyfr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modwl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Nodiadau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Recordiadau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darlithydd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Cydlynydd</a:t>
            </a:r>
            <a:r>
              <a:rPr lang="en-GB" sz="2400" dirty="0">
                <a:latin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</a:rPr>
              <a:t>modwl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</a:t>
            </a:r>
            <a:r>
              <a:rPr lang="en-GB" sz="2400" dirty="0" err="1">
                <a:latin typeface="Arial" panose="020B0604020202020204" pitchFamily="34" charset="0"/>
              </a:rPr>
              <a:t>dibynnu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ffrindiau</a:t>
            </a:r>
            <a:r>
              <a:rPr lang="en-GB" sz="2400" dirty="0">
                <a:latin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</a:rPr>
              <a:t>cyfoedion</a:t>
            </a:r>
            <a:endParaRPr lang="en-GB" sz="2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778557"/>
            <a:ext cx="3886200" cy="4476155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rgbClr val="00B0F0"/>
                </a:solidFill>
                <a:latin typeface="Arial" panose="020B0604020202020204" pitchFamily="34" charset="0"/>
              </a:rPr>
              <a:t>Panopto</a:t>
            </a:r>
            <a:endParaRPr lang="en-GB" sz="2400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Module handbook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Notes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Recordings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Your lecturer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Module coordinator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Do not rely on friends / peers</a:t>
            </a:r>
          </a:p>
        </p:txBody>
      </p:sp>
    </p:spTree>
    <p:extLst>
      <p:ext uri="{BB962C8B-B14F-4D97-AF65-F5344CB8AC3E}">
        <p14:creationId xmlns:p14="http://schemas.microsoft.com/office/powerpoint/2010/main" val="19826835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4800" dirty="0">
                <a:latin typeface="Arial" panose="020B0604020202020204" pitchFamily="34" charset="0"/>
              </a:rPr>
              <a:t>Materion </a:t>
            </a:r>
            <a:r>
              <a:rPr lang="en-GB" sz="4800" dirty="0" err="1">
                <a:latin typeface="Arial" panose="020B0604020202020204" pitchFamily="34" charset="0"/>
              </a:rPr>
              <a:t>TGCh</a:t>
            </a:r>
            <a:r>
              <a:rPr lang="en-GB" sz="4800" dirty="0">
                <a:latin typeface="Arial" panose="020B0604020202020204" pitchFamily="34" charset="0"/>
              </a:rPr>
              <a:t>?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600201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3"/>
              </a:rPr>
              <a:t>ITServiceDesk@uwtsd.ac.uk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4"/>
              </a:rPr>
              <a:t>moodle@uwtsd.ac.uk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dirty="0">
                <a:solidFill>
                  <a:srgbClr val="00B0F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ITServiceDesk@uwtsd.ac.uk</a:t>
            </a:r>
            <a:endParaRPr lang="en-US" dirty="0">
              <a:solidFill>
                <a:srgbClr val="00B0F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B0F0"/>
                </a:solidFill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moodle@uwtsd.ac.uk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 </a:t>
            </a:r>
            <a:endParaRPr lang="en-US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6403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1100</Words>
  <Application>Microsoft Office PowerPoint</Application>
  <PresentationFormat>Widescreen</PresentationFormat>
  <Paragraphs>161</Paragraphs>
  <Slides>22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Myriad Pro</vt:lpstr>
      <vt:lpstr>Arial</vt:lpstr>
      <vt:lpstr>Calibri</vt:lpstr>
      <vt:lpstr>Office Theme</vt:lpstr>
      <vt:lpstr>ECGE4005PC ECGE4005P</vt:lpstr>
      <vt:lpstr>Tasg     Task</vt:lpstr>
      <vt:lpstr>Canllawiau    Guidance</vt:lpstr>
      <vt:lpstr>Canllawiau   Guidance</vt:lpstr>
      <vt:lpstr>Canllawiau       Guidance</vt:lpstr>
      <vt:lpstr>Canllawiau    Guidance</vt:lpstr>
      <vt:lpstr>  Meini Prawf Asesu 1 - Ymgysylltu â Llenyddiaeth   </vt:lpstr>
      <vt:lpstr>  Assessment Criteria 1 – Engagement with Literature  </vt:lpstr>
      <vt:lpstr>  Meini Prawf Asesu 2 - Gwybodaeth a Dealltwriaeth </vt:lpstr>
      <vt:lpstr>   Assessment Criteria 2 – Knowledge and Understanding  </vt:lpstr>
      <vt:lpstr>  Meini Prawf Asesu 3 – Sgiliau Gwybyddol a Deallusol   </vt:lpstr>
      <vt:lpstr>   Assessment Criteria 3 – Cognitive and Intellectual Skills  </vt:lpstr>
      <vt:lpstr>  Meini Prawf Asesu 4   Sgiliau Ymarferol   </vt:lpstr>
      <vt:lpstr> Assessment Criteria 4 – Practical Skills    </vt:lpstr>
      <vt:lpstr>  Meini Prawf Asesu 5 –  Sgiliau Trosglwyddadwy   </vt:lpstr>
      <vt:lpstr>  Assessment Criteria 5 – Transferable Skills  </vt:lpstr>
      <vt:lpstr>Rhestr wirio Checklist</vt:lpstr>
      <vt:lpstr>Pwysig!            Important!</vt:lpstr>
      <vt:lpstr>Amgylchiadau Esgusodol (EC) Extenuating Circumstances (EC)</vt:lpstr>
      <vt:lpstr>Cyflwyniadau Hwyr  Late Submissions</vt:lpstr>
      <vt:lpstr>Cwestiynau am yr aseiniad? Questions about the assignment?</vt:lpstr>
      <vt:lpstr>Materion TGCh? ICT issues?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4</cp:revision>
  <dcterms:created xsi:type="dcterms:W3CDTF">2022-07-11T13:19:46Z</dcterms:created>
  <dcterms:modified xsi:type="dcterms:W3CDTF">2022-09-02T13:26:37Z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