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27"/>
  </p:notesMasterIdLst>
  <p:sldIdLst>
    <p:sldId id="257" r:id="rId2"/>
    <p:sldId id="260" r:id="rId3"/>
    <p:sldId id="261" r:id="rId4"/>
    <p:sldId id="262" r:id="rId5"/>
    <p:sldId id="263" r:id="rId6"/>
    <p:sldId id="264" r:id="rId7"/>
    <p:sldId id="265" r:id="rId8"/>
    <p:sldId id="266" r:id="rId9"/>
    <p:sldId id="267" r:id="rId10"/>
    <p:sldId id="268" r:id="rId11"/>
    <p:sldId id="269" r:id="rId12"/>
    <p:sldId id="270" r:id="rId13"/>
    <p:sldId id="271" r:id="rId14"/>
    <p:sldId id="272" r:id="rId15"/>
    <p:sldId id="273" r:id="rId16"/>
    <p:sldId id="274" r:id="rId17"/>
    <p:sldId id="275" r:id="rId18"/>
    <p:sldId id="276" r:id="rId19"/>
    <p:sldId id="277" r:id="rId20"/>
    <p:sldId id="278" r:id="rId21"/>
    <p:sldId id="279" r:id="rId22"/>
    <p:sldId id="280" r:id="rId23"/>
    <p:sldId id="281" r:id="rId24"/>
    <p:sldId id="282" r:id="rId25"/>
    <p:sldId id="283" r:id="rId26"/>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11"/>
    <p:restoredTop sz="94674"/>
  </p:normalViewPr>
  <p:slideViewPr>
    <p:cSldViewPr snapToGrid="0" snapToObjects="1">
      <p:cViewPr varScale="1">
        <p:scale>
          <a:sx n="78" d="100"/>
          <a:sy n="78" d="100"/>
        </p:scale>
        <p:origin x="960" y="41"/>
      </p:cViewPr>
      <p:guideLst>
        <p:guide orient="horz" pos="2160"/>
        <p:guide pos="2880"/>
      </p:guideLst>
    </p:cSldViewPr>
  </p:slideViewPr>
  <p:notesTextViewPr>
    <p:cViewPr>
      <p:scale>
        <a:sx n="100" d="100"/>
        <a:sy n="100" d="100"/>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presProps" Target="presProps.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notesMaster" Target="notesMasters/notesMaster1.xml"/><Relationship Id="rId30" Type="http://schemas.openxmlformats.org/officeDocument/2006/relationships/theme" Target="theme/theme1.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9F0E565-623F-7A41-9998-A39422F025C5}" type="datetimeFigureOut">
              <a:rPr lang="en-US" smtClean="0"/>
              <a:t>3/15/2026</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CFFE8B12-3D2B-574D-96C2-B4A2FD757F00}" type="slidenum">
              <a:rPr lang="en-US" smtClean="0"/>
              <a:t>‹#›</a:t>
            </a:fld>
            <a:endParaRPr lang="en-US"/>
          </a:p>
        </p:txBody>
      </p:sp>
    </p:spTree>
    <p:extLst>
      <p:ext uri="{BB962C8B-B14F-4D97-AF65-F5344CB8AC3E}">
        <p14:creationId xmlns:p14="http://schemas.microsoft.com/office/powerpoint/2010/main" val="391420199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BAE0E3AC-92FF-AC41-949D-C33E99E774B9}" type="slidenum">
              <a:rPr lang="en-GB"/>
              <a:pPr>
                <a:defRPr/>
              </a:pPr>
              <a:t>1</a:t>
            </a:fld>
            <a:endParaRPr lang="en-GB"/>
          </a:p>
        </p:txBody>
      </p:sp>
      <p:sp>
        <p:nvSpPr>
          <p:cNvPr id="717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7171" name="Rectangle 3"/>
          <p:cNvSpPr>
            <a:spLocks noGrp="1" noChangeArrowheads="1"/>
          </p:cNvSpPr>
          <p:nvPr>
            <p:ph type="body" idx="1"/>
          </p:nvPr>
        </p:nvSpPr>
        <p:spPr/>
        <p:txBody>
          <a:bodyPr/>
          <a:lstStyle/>
          <a:p>
            <a:pPr marL="228600" indent="-228600" eaLnBrk="1" hangingPunct="1">
              <a:defRPr/>
            </a:pPr>
            <a:r>
              <a:rPr lang="en-GB" sz="1600" dirty="0"/>
              <a:t>    International HRM is concerned with human resource management policies and practices in multinational enterprises. Its aim is to ensure that an international organization attracts, deploys, develops and engages the quality of people it requires to achieve its strategic goals </a:t>
            </a: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1894FB9-F9E2-9D4B-8A46-1AE223DB383F}" type="slidenum">
              <a:rPr lang="en-GB"/>
              <a:pPr>
                <a:defRPr/>
              </a:pPr>
              <a:t>2</a:t>
            </a:fld>
            <a:endParaRPr lang="en-GB"/>
          </a:p>
        </p:txBody>
      </p:sp>
      <p:sp>
        <p:nvSpPr>
          <p:cNvPr id="1024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0243" name="Rectangle 3"/>
          <p:cNvSpPr>
            <a:spLocks noGrp="1" noChangeArrowheads="1"/>
          </p:cNvSpPr>
          <p:nvPr>
            <p:ph type="body" idx="1"/>
          </p:nvPr>
        </p:nvSpPr>
        <p:spPr/>
        <p:txBody>
          <a:bodyPr/>
          <a:lstStyle/>
          <a:p>
            <a:pPr eaLnBrk="1" hangingPunct="1">
              <a:defRPr/>
            </a:pPr>
            <a:r>
              <a:rPr lang="en-GB"/>
              <a:t>Companies that function globally comprise international and multinational firms. </a:t>
            </a:r>
          </a:p>
          <a:p>
            <a:pPr eaLnBrk="1" hangingPunct="1">
              <a:defRPr/>
            </a:pPr>
            <a:r>
              <a:rPr lang="en-GB"/>
              <a:t>International firms are those where operations take place in subsidiaries overseas that rely on the business expertise or manufacturing capacity of the parent company; they may be highly centralized with tight controls. </a:t>
            </a:r>
          </a:p>
          <a:p>
            <a:pPr eaLnBrk="1" hangingPunct="1">
              <a:defRPr/>
            </a:pPr>
            <a:r>
              <a:rPr lang="en-GB"/>
              <a:t>Multinational firms are ones in which a number of businesses in different countries are managed as a whole from the centre; the degree of autonomy they have will vary.</a:t>
            </a: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eaLnBrk="1" hangingPunct="1">
              <a:defRPr/>
            </a:pPr>
            <a:r>
              <a:rPr lang="en-GB" sz="1400" dirty="0"/>
              <a:t>As defined by Schuler et al (1999) strategic international HRM (SIHRM) deals with ‘Human resource management issues, functions and policies and practices that result from the strategic activities of multinational enterprises and the impact on the international concerns and goals of those enterprises.’</a:t>
            </a:r>
          </a:p>
          <a:p>
            <a:pPr eaLnBrk="1" hangingPunct="1">
              <a:defRPr/>
            </a:pPr>
            <a:r>
              <a:rPr lang="en-GB" sz="1400" dirty="0"/>
              <a:t>‘The aims of SIHRM are to ensure that HR strategies, policies and practices are developed and implemented that will help the enterprise to operate profitably in a number of different countries and ensure that each unit can operate effectively within its context – its culture and the legal, political and economic factors that affect it. Sparrow and Braun (2007: 173) advised that ‘It is the utilization of organizational capabilities worldwide that provides multinational companies with competitive advantage.’</a:t>
            </a:r>
          </a:p>
          <a:p>
            <a:pPr eaLnBrk="1" hangingPunct="1">
              <a:defRPr/>
            </a:pPr>
            <a:r>
              <a:rPr lang="en-GB" sz="1400" dirty="0"/>
              <a:t>In doing this, the organization has to bear in mind the point made by </a:t>
            </a:r>
            <a:r>
              <a:rPr lang="en-GB" sz="1400" dirty="0" err="1"/>
              <a:t>Pucik</a:t>
            </a:r>
            <a:r>
              <a:rPr lang="en-GB" sz="1400" dirty="0"/>
              <a:t> (2007: 203) that ‘The global firm must manage the contradictions of global integration, local responsiveness and worldwide coordination.’ </a:t>
            </a:r>
          </a:p>
          <a:p>
            <a:pPr eaLnBrk="1" hangingPunct="1">
              <a:defRPr/>
            </a:pPr>
            <a:endParaRPr lang="en-US" sz="1400" dirty="0"/>
          </a:p>
        </p:txBody>
      </p:sp>
      <p:sp>
        <p:nvSpPr>
          <p:cNvPr id="4" name="Slide Number Placeholder 3"/>
          <p:cNvSpPr>
            <a:spLocks noGrp="1"/>
          </p:cNvSpPr>
          <p:nvPr>
            <p:ph type="sldNum" sz="quarter" idx="5"/>
          </p:nvPr>
        </p:nvSpPr>
        <p:spPr/>
        <p:txBody>
          <a:bodyPr/>
          <a:lstStyle/>
          <a:p>
            <a:pPr>
              <a:defRPr/>
            </a:pPr>
            <a:fld id="{B43F373D-2597-B54E-87CF-89F27D6EC6F6}" type="slidenum">
              <a:rPr lang="en-GB"/>
              <a:pPr>
                <a:defRPr/>
              </a:pPr>
              <a:t>3</a:t>
            </a:fld>
            <a:endParaRPr lang="en-GB"/>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A6B7CAFB-43CD-A045-BE90-6B596E834F2C}" type="slidenum">
              <a:rPr lang="en-GB"/>
              <a:pPr>
                <a:defRPr/>
              </a:pPr>
              <a:t>4</a:t>
            </a:fld>
            <a:endParaRPr lang="en-GB"/>
          </a:p>
        </p:txBody>
      </p:sp>
      <p:sp>
        <p:nvSpPr>
          <p:cNvPr id="1433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4339" name="Rectangle 3"/>
          <p:cNvSpPr>
            <a:spLocks noGrp="1" noChangeArrowheads="1"/>
          </p:cNvSpPr>
          <p:nvPr>
            <p:ph type="body" idx="1"/>
          </p:nvPr>
        </p:nvSpPr>
        <p:spPr/>
        <p:txBody>
          <a:bodyPr/>
          <a:lstStyle/>
          <a:p>
            <a:pPr eaLnBrk="1" hangingPunct="1">
              <a:buFontTx/>
              <a:buChar char="•"/>
              <a:defRPr/>
            </a:pPr>
            <a:r>
              <a:rPr lang="en-GB" sz="1400"/>
              <a:t>  It was established by the Global HR Research Alliance study (Stiles, 2007) that global HR policies and practices were widespread in the areas of maintaining global performance standards, the use of common evaluation processes, common approaches to rewards, the development of senior managers, the application of competency frameworks and the use of common performance management criteria.</a:t>
            </a:r>
          </a:p>
          <a:p>
            <a:pPr eaLnBrk="1" hangingPunct="1">
              <a:buFontTx/>
              <a:buChar char="•"/>
              <a:defRPr/>
            </a:pPr>
            <a:r>
              <a:rPr lang="en-GB" sz="1400"/>
              <a:t>  Generally the research has indicated that while global HR policies in such areas as talent management, performance management and reward may be developed, communicated and supported by centres of excellence, often through global networking, a fair degree of freedom has frequently been allowed to local management to adopt their own practices in accordance with the local context as long as in principle these are consistent with global policies.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7112BCC1-D003-094D-AB90-3166AD5D5D61}" type="slidenum">
              <a:rPr lang="en-GB"/>
              <a:pPr>
                <a:defRPr/>
              </a:pPr>
              <a:t>5</a:t>
            </a:fld>
            <a:endParaRPr lang="en-GB"/>
          </a:p>
        </p:txBody>
      </p:sp>
      <p:sp>
        <p:nvSpPr>
          <p:cNvPr id="1229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2291" name="Rectangle 3"/>
          <p:cNvSpPr>
            <a:spLocks noGrp="1" noChangeArrowheads="1"/>
          </p:cNvSpPr>
          <p:nvPr>
            <p:ph type="body" idx="1"/>
          </p:nvPr>
        </p:nvSpPr>
        <p:spPr/>
        <p:txBody>
          <a:bodyPr/>
          <a:lstStyle/>
          <a:p>
            <a:pPr eaLnBrk="1" hangingPunct="1">
              <a:defRPr/>
            </a:pPr>
            <a:r>
              <a:rPr lang="en-GB" sz="1000" i="1"/>
              <a:t>Globalization</a:t>
            </a:r>
          </a:p>
          <a:p>
            <a:pPr eaLnBrk="1" hangingPunct="1">
              <a:defRPr/>
            </a:pPr>
            <a:r>
              <a:rPr lang="en-GB" sz="1000"/>
              <a:t>Globalization is the process of international economic integration in worldwide markets. It involves the development of single international markets for goods or services accompanied by an accelerated growth in world trade. </a:t>
            </a:r>
          </a:p>
          <a:p>
            <a:pPr eaLnBrk="1" hangingPunct="1">
              <a:defRPr/>
            </a:pPr>
            <a:r>
              <a:rPr lang="en-GB" sz="1000"/>
              <a:t>Globalized HRM  exploits the new technologies available in order to manage all the company</a:t>
            </a:r>
            <a:r>
              <a:rPr lang="ja-JP" altLang="en-GB" sz="1000">
                <a:latin typeface="Arial"/>
              </a:rPr>
              <a:t>’</a:t>
            </a:r>
            <a:r>
              <a:rPr lang="en-GB" sz="1000"/>
              <a:t>s staff around the world in the same way that it has traditionally managed staff in the home country (Brewster and Sparrow,2007) </a:t>
            </a:r>
          </a:p>
          <a:p>
            <a:pPr eaLnBrk="1" hangingPunct="1">
              <a:defRPr/>
            </a:pPr>
            <a:r>
              <a:rPr lang="en-GB" sz="1000" i="1"/>
              <a:t>Environmental differences</a:t>
            </a:r>
          </a:p>
          <a:p>
            <a:pPr eaLnBrk="1" hangingPunct="1">
              <a:defRPr/>
            </a:pPr>
            <a:r>
              <a:rPr lang="en-GB" sz="1000"/>
              <a:t>Environmental differences between countries have to be taken into account in managing globally. These include </a:t>
            </a:r>
            <a:r>
              <a:rPr lang="ja-JP" altLang="en-GB" sz="1000">
                <a:latin typeface="Arial"/>
              </a:rPr>
              <a:t>‘</a:t>
            </a:r>
            <a:r>
              <a:rPr lang="en-GB" sz="1000"/>
              <a:t>differences in the centrality of markets, institutions, regulations, collective bargaining and labour-force characteristics.</a:t>
            </a:r>
          </a:p>
          <a:p>
            <a:pPr eaLnBrk="1" hangingPunct="1">
              <a:defRPr/>
            </a:pPr>
            <a:r>
              <a:rPr lang="en-GB" sz="1000" i="1"/>
              <a:t>Cultural differences</a:t>
            </a:r>
          </a:p>
          <a:p>
            <a:pPr eaLnBrk="1" hangingPunct="1">
              <a:defRPr/>
            </a:pPr>
            <a:r>
              <a:rPr lang="en-GB" sz="1000"/>
              <a:t>national culture differences can be critical and that insensitivity to national culture differences can and does result in business failure (as well as failure and career consequences for individual. But research has shown that the difference. But Stiles (2007) observed that </a:t>
            </a:r>
            <a:r>
              <a:rPr lang="ja-JP" altLang="en-GB" sz="1000">
                <a:latin typeface="Arial"/>
              </a:rPr>
              <a:t>‘</a:t>
            </a:r>
            <a:r>
              <a:rPr lang="en-GB" sz="1000"/>
              <a:t>while national cultural differences were not unimportant, organizational culture actually had more influence on HR practice</a:t>
            </a:r>
            <a:r>
              <a:rPr lang="ja-JP" altLang="en-GB" sz="1000">
                <a:latin typeface="Arial"/>
              </a:rPr>
              <a:t>’</a:t>
            </a:r>
            <a:r>
              <a:rPr lang="en-GB" sz="1000"/>
              <a:t>. </a:t>
            </a:r>
          </a:p>
          <a:p>
            <a:pPr eaLnBrk="1" hangingPunct="1">
              <a:defRPr/>
            </a:pPr>
            <a:r>
              <a:rPr lang="en-GB" sz="1000" i="1"/>
              <a:t>Convergence and divergence</a:t>
            </a:r>
          </a:p>
          <a:p>
            <a:pPr eaLnBrk="1" hangingPunct="1">
              <a:defRPr/>
            </a:pPr>
            <a:r>
              <a:rPr lang="en-GB" sz="1000"/>
              <a:t>The effectiveness of global HRM depends on the ability to judge the extent to which an organization should implement similar practices across the world (convergence) or adapt them to suit local conditions (divergence). The dilemma facing all multinational corporations is that of achieving a balance between international consistency and local autonomy. </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E37CF098-7F44-7446-B6CD-91FB1ED28A17}" type="slidenum">
              <a:rPr lang="en-GB"/>
              <a:pPr>
                <a:defRPr/>
              </a:pPr>
              <a:t>6</a:t>
            </a:fld>
            <a:endParaRPr lang="en-GB"/>
          </a:p>
        </p:txBody>
      </p:sp>
      <p:sp>
        <p:nvSpPr>
          <p:cNvPr id="2457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4579" name="Rectangle 3"/>
          <p:cNvSpPr>
            <a:spLocks noGrp="1" noChangeArrowheads="1"/>
          </p:cNvSpPr>
          <p:nvPr>
            <p:ph type="body" idx="1"/>
          </p:nvPr>
        </p:nvSpPr>
        <p:spPr/>
        <p:txBody>
          <a:bodyPr/>
          <a:lstStyle/>
          <a:p>
            <a:pPr marL="152400" indent="-152400" eaLnBrk="1" hangingPunct="1">
              <a:lnSpc>
                <a:spcPct val="80000"/>
              </a:lnSpc>
              <a:defRPr/>
            </a:pPr>
            <a:r>
              <a:rPr lang="en-GB" sz="800" i="1"/>
              <a:t>Realistic previews</a:t>
            </a:r>
          </a:p>
          <a:p>
            <a:pPr marL="152400" indent="-152400" eaLnBrk="1" hangingPunct="1">
              <a:lnSpc>
                <a:spcPct val="80000"/>
              </a:lnSpc>
              <a:defRPr/>
            </a:pPr>
            <a:r>
              <a:rPr lang="en-GB" sz="800"/>
              <a:t>At interviews for candidates from outside the organization, and when talking to internal staff about the possibility of an overseas assignment, it is advisable to have a policy of providing a realistic preview of the job. </a:t>
            </a:r>
          </a:p>
          <a:p>
            <a:pPr marL="152400" indent="-152400" eaLnBrk="1" hangingPunct="1">
              <a:lnSpc>
                <a:spcPct val="80000"/>
              </a:lnSpc>
              <a:defRPr/>
            </a:pPr>
            <a:r>
              <a:rPr lang="en-GB" sz="800" i="1"/>
              <a:t>Preparation policy</a:t>
            </a:r>
          </a:p>
          <a:p>
            <a:pPr marL="152400" indent="-152400" eaLnBrk="1" hangingPunct="1">
              <a:lnSpc>
                <a:spcPct val="80000"/>
              </a:lnSpc>
              <a:defRPr/>
            </a:pPr>
            <a:r>
              <a:rPr lang="en-GB" sz="800"/>
              <a:t>The preparation policy for overseas assignments should include the provision of cultural familiarization for the country/ies in which the expatriate will work </a:t>
            </a:r>
          </a:p>
          <a:p>
            <a:pPr marL="152400" indent="-152400" eaLnBrk="1" hangingPunct="1">
              <a:lnSpc>
                <a:spcPct val="80000"/>
              </a:lnSpc>
              <a:defRPr/>
            </a:pPr>
            <a:r>
              <a:rPr lang="en-GB" sz="800" i="1"/>
              <a:t>Training policy</a:t>
            </a:r>
          </a:p>
          <a:p>
            <a:pPr marL="152400" indent="-152400" eaLnBrk="1" hangingPunct="1">
              <a:lnSpc>
                <a:spcPct val="80000"/>
              </a:lnSpc>
              <a:defRPr/>
            </a:pPr>
            <a:r>
              <a:rPr lang="en-GB" sz="800"/>
              <a:t>Tarique and Caligiri (1995) propose that the following steps should be taken to design a training programme for expatriates:</a:t>
            </a:r>
          </a:p>
          <a:p>
            <a:pPr marL="152400" indent="-152400" eaLnBrk="1" hangingPunct="1">
              <a:lnSpc>
                <a:spcPct val="80000"/>
              </a:lnSpc>
              <a:defRPr/>
            </a:pPr>
            <a:r>
              <a:rPr lang="en-GB" sz="800"/>
              <a:t>1.	Identify the type of global assignment, eg technical, functional, tactical, developmental or strategic/executive.</a:t>
            </a:r>
          </a:p>
          <a:p>
            <a:pPr marL="152400" indent="-152400" eaLnBrk="1" hangingPunct="1">
              <a:lnSpc>
                <a:spcPct val="80000"/>
              </a:lnSpc>
              <a:defRPr/>
            </a:pPr>
            <a:r>
              <a:rPr lang="en-GB" sz="800"/>
              <a:t>2.	Conduct a cross-cultural training needs analysis covering organizational analysis and requirements, assignment analysis of key tasks and individual analysis of skills.</a:t>
            </a:r>
          </a:p>
          <a:p>
            <a:pPr marL="152400" indent="-152400" eaLnBrk="1" hangingPunct="1">
              <a:lnSpc>
                <a:spcPct val="80000"/>
              </a:lnSpc>
              <a:defRPr/>
            </a:pPr>
            <a:r>
              <a:rPr lang="en-GB" sz="800"/>
              <a:t>3.	Establish training goals and measures – cognitive (eg understanding the role of cultural values and norms) and affective (modifying perception about culture and increasing confidence in dealing with individual behaviours to form adaptive behaviours such as interpersonal skills).</a:t>
            </a:r>
          </a:p>
          <a:p>
            <a:pPr marL="152400" indent="-152400" eaLnBrk="1" hangingPunct="1">
              <a:lnSpc>
                <a:spcPct val="80000"/>
              </a:lnSpc>
              <a:defRPr/>
            </a:pPr>
            <a:r>
              <a:rPr lang="en-GB" sz="800"/>
              <a:t>4.	Develop the programme – the content should cover both general and specific cultural orientation; a variety of methods should be used.</a:t>
            </a:r>
          </a:p>
          <a:p>
            <a:pPr marL="152400" indent="-152400" eaLnBrk="1" hangingPunct="1">
              <a:lnSpc>
                <a:spcPct val="80000"/>
              </a:lnSpc>
              <a:buFontTx/>
              <a:buAutoNum type="arabicPeriod" startAt="5"/>
              <a:defRPr/>
            </a:pPr>
            <a:r>
              <a:rPr lang="en-GB" sz="800"/>
              <a:t>Evaluate training given.</a:t>
            </a:r>
          </a:p>
          <a:p>
            <a:pPr marL="152400" indent="-152400" eaLnBrk="1" hangingPunct="1">
              <a:lnSpc>
                <a:spcPct val="80000"/>
              </a:lnSpc>
              <a:defRPr/>
            </a:pPr>
            <a:r>
              <a:rPr lang="en-GB" sz="800" i="1"/>
              <a:t>Career management policy</a:t>
            </a:r>
          </a:p>
          <a:p>
            <a:pPr marL="152400" indent="-152400" eaLnBrk="1" hangingPunct="1">
              <a:lnSpc>
                <a:spcPct val="80000"/>
              </a:lnSpc>
              <a:defRPr/>
            </a:pPr>
            <a:r>
              <a:rPr lang="en-GB" sz="800"/>
              <a:t>Special attention has to be paid to managing the careers of expatriates as part of their experience overseas, or on return permanently or for a period to their home country. </a:t>
            </a:r>
          </a:p>
          <a:p>
            <a:pPr marL="152400" indent="-152400" eaLnBrk="1" hangingPunct="1">
              <a:lnSpc>
                <a:spcPct val="80000"/>
              </a:lnSpc>
              <a:defRPr/>
            </a:pPr>
            <a:r>
              <a:rPr lang="en-GB" sz="800" i="1"/>
              <a:t>Assimilation policies</a:t>
            </a:r>
          </a:p>
          <a:p>
            <a:pPr marL="152400" indent="-152400" eaLnBrk="1" hangingPunct="1">
              <a:lnSpc>
                <a:spcPct val="80000"/>
              </a:lnSpc>
              <a:defRPr/>
            </a:pPr>
            <a:r>
              <a:rPr lang="en-GB" sz="800"/>
              <a:t>Assimilation policies will provide for the adaptation of expatriates to overseas posts and their progress in them to be monitored and reviewed </a:t>
            </a:r>
          </a:p>
          <a:p>
            <a:pPr marL="152400" indent="-152400" eaLnBrk="1" hangingPunct="1">
              <a:lnSpc>
                <a:spcPct val="80000"/>
              </a:lnSpc>
              <a:defRPr/>
            </a:pPr>
            <a:r>
              <a:rPr lang="en-GB" sz="800" i="1"/>
              <a:t>Re-entry policies</a:t>
            </a:r>
          </a:p>
          <a:p>
            <a:pPr marL="152400" indent="-152400" eaLnBrk="1" hangingPunct="1">
              <a:lnSpc>
                <a:spcPct val="80000"/>
              </a:lnSpc>
              <a:defRPr/>
            </a:pPr>
            <a:r>
              <a:rPr lang="en-GB" sz="800"/>
              <a:t>Re-entry policies should be designed to minimize the problems that can arise when expatriates return to their parent company after an overseas posting. </a:t>
            </a:r>
          </a:p>
          <a:p>
            <a:pPr marL="152400" indent="-152400" eaLnBrk="1" hangingPunct="1">
              <a:lnSpc>
                <a:spcPct val="80000"/>
              </a:lnSpc>
              <a:defRPr/>
            </a:pPr>
            <a:r>
              <a:rPr lang="en-GB" sz="800" i="1"/>
              <a:t>Pay and allowances policies</a:t>
            </a:r>
          </a:p>
          <a:p>
            <a:pPr marL="152400" indent="-152400" eaLnBrk="1" hangingPunct="1">
              <a:lnSpc>
                <a:spcPct val="80000"/>
              </a:lnSpc>
              <a:defRPr/>
            </a:pPr>
            <a:r>
              <a:rPr lang="en-GB" sz="800"/>
              <a:t>The policy of most organizations is to ensure that expatriates are no worse off because they have been posted abroad The basic choice for expatriates is whether to adopt a home-based or host-based policy. The home-based pay approach aims to ensure that the value of the remuneration (pay, benefits and allowances) of expatriates is the same as in their home country. The host-based pay approach provides expatriates with salaries and benefits such as company cars and holidays that are in line with those given to nationals of the host country in similar jobs. This method ensures equity between expatriates and host country nationals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p:cNvSpPr>
            <a:spLocks noGrp="1" noChangeArrowheads="1"/>
          </p:cNvSpPr>
          <p:nvPr>
            <p:ph type="sldNum" sz="quarter" idx="5"/>
          </p:nvPr>
        </p:nvSpPr>
        <p:spPr>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D16F013E-61D8-9240-945C-340DA1E1578A}" type="slidenum">
              <a:rPr lang="en-GB" smtClean="0"/>
              <a:pPr eaLnBrk="1" hangingPunct="1">
                <a:defRPr/>
              </a:pPr>
              <a:t>7</a:t>
            </a:fld>
            <a:endParaRPr lang="en-GB"/>
          </a:p>
        </p:txBody>
      </p:sp>
      <p:sp>
        <p:nvSpPr>
          <p:cNvPr id="15363" name="Rectangle 2"/>
          <p:cNvSpPr>
            <a:spLocks noGrp="1" noRot="1" noChangeAspect="1" noChangeArrowheads="1" noTextEdit="1"/>
          </p:cNvSpPr>
          <p:nvPr>
            <p:ph type="sldImg"/>
          </p:nvPr>
        </p:nvSpPr>
        <p:spPr>
          <a:ln/>
        </p:spPr>
      </p:sp>
      <p:sp>
        <p:nvSpPr>
          <p:cNvPr id="15364" name="Rectangle 3"/>
          <p:cNvSpPr>
            <a:spLocks noGrp="1" noChangeArrowheads="1"/>
          </p:cNvSpPr>
          <p:nvPr>
            <p:ph type="body" idx="1"/>
          </p:nvPr>
        </p:nvSpPr>
        <p:spPr>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defRPr/>
            </a:pPr>
            <a:r>
              <a:rPr lang="en-GB" sz="1400"/>
              <a:t>Workforce planning may be carried out by the parent company HR function although it is likely to focus mainly on managers, professional and technical staff throughout the global organization and is linked to talent planning and talent management. </a:t>
            </a:r>
          </a:p>
          <a:p>
            <a:pPr eaLnBrk="1" hangingPunct="1">
              <a:defRPr/>
            </a:pPr>
            <a:r>
              <a:rPr lang="en-GB" sz="1400"/>
              <a:t>Workforce planning for junior staff and operatives is more likely to be carried out by subsidiaries although the centre may require information on their plans.</a:t>
            </a:r>
          </a:p>
          <a:p>
            <a:pPr eaLnBrk="1" hangingPunct="1">
              <a:defRPr/>
            </a:pPr>
            <a:r>
              <a:rPr lang="en-GB" sz="1400"/>
              <a:t>In an international organization, estimates of future people needs can be prepared by each subsidiary for their own workforce planning purposes. </a:t>
            </a:r>
          </a:p>
          <a:p>
            <a:pPr eaLnBrk="1" hangingPunct="1">
              <a:defRPr/>
            </a:pPr>
            <a:r>
              <a:rPr lang="en-GB" sz="1400"/>
              <a:t>The basis of such forecasts is the annual budget and longer‑term business plan, translated into activity levels. These are in turn converted to specific requirements expressed in terms of numbers of people in different occupations and levels and with different skills. </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7"/>
          <p:cNvSpPr>
            <a:spLocks noGrp="1" noChangeArrowheads="1"/>
          </p:cNvSpPr>
          <p:nvPr>
            <p:ph type="sldNum" sz="quarter" idx="5"/>
          </p:nvPr>
        </p:nvSpPr>
        <p:spPr>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3534ABFA-605A-8048-8004-EF3EDCEEE921}" type="slidenum">
              <a:rPr lang="en-GB" smtClean="0"/>
              <a:pPr eaLnBrk="1" hangingPunct="1">
                <a:defRPr/>
              </a:pPr>
              <a:t>8</a:t>
            </a:fld>
            <a:endParaRPr lang="en-GB"/>
          </a:p>
        </p:txBody>
      </p:sp>
      <p:sp>
        <p:nvSpPr>
          <p:cNvPr id="16387" name="Rectangle 2"/>
          <p:cNvSpPr>
            <a:spLocks noGrp="1" noRot="1" noChangeAspect="1" noChangeArrowheads="1" noTextEdit="1"/>
          </p:cNvSpPr>
          <p:nvPr>
            <p:ph type="sldImg"/>
          </p:nvPr>
        </p:nvSpPr>
        <p:spPr>
          <a:ln/>
        </p:spPr>
      </p:sp>
      <p:sp>
        <p:nvSpPr>
          <p:cNvPr id="16388" name="Rectangle 3"/>
          <p:cNvSpPr>
            <a:spLocks noGrp="1" noChangeArrowheads="1"/>
          </p:cNvSpPr>
          <p:nvPr>
            <p:ph type="body" idx="1"/>
          </p:nvPr>
        </p:nvSpPr>
        <p:spPr>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190500" indent="-190500" eaLnBrk="1" hangingPunct="1">
              <a:defRPr/>
            </a:pPr>
            <a:r>
              <a:rPr lang="en-GB"/>
              <a:t>. Sparrow </a:t>
            </a:r>
            <a:r>
              <a:rPr lang="en-GB" i="1"/>
              <a:t>et al </a:t>
            </a:r>
            <a:r>
              <a:rPr lang="en-GB"/>
              <a:t>2011: 42) emphasized that: </a:t>
            </a:r>
            <a:r>
              <a:rPr lang="ja-JP" altLang="en-GB"/>
              <a:t>‘</a:t>
            </a:r>
            <a:r>
              <a:rPr lang="en-GB"/>
              <a:t>MNC</a:t>
            </a:r>
            <a:r>
              <a:rPr lang="ja-JP" altLang="en-GB"/>
              <a:t>’</a:t>
            </a:r>
            <a:r>
              <a:rPr lang="en-GB"/>
              <a:t>s increasingly demand highly-skilled, highly flexible, mobile employees who can deliver the required results, sometimes in difficult circumstances</a:t>
            </a:r>
            <a:r>
              <a:rPr lang="ja-JP" altLang="en-GB"/>
              <a:t>’</a:t>
            </a:r>
            <a:r>
              <a:rPr lang="en-GB"/>
              <a:t>.</a:t>
            </a:r>
          </a:p>
          <a:p>
            <a:pPr marL="190500" indent="-190500" eaLnBrk="1" hangingPunct="1">
              <a:defRPr/>
            </a:pPr>
            <a:r>
              <a:rPr lang="en-GB"/>
              <a:t>The four types of orientation in international firms identified by Perlmutter (1969) can result in the following different approaches to the choice of employees: </a:t>
            </a:r>
            <a:endParaRPr lang="en-GB" i="1"/>
          </a:p>
          <a:p>
            <a:pPr marL="190500" indent="-190500" eaLnBrk="1" hangingPunct="1">
              <a:buFontTx/>
              <a:buAutoNum type="arabicPlain"/>
              <a:defRPr/>
            </a:pPr>
            <a:r>
              <a:rPr lang="en-GB" i="1"/>
              <a:t>Ethnocentric orientation </a:t>
            </a:r>
            <a:r>
              <a:rPr lang="en-GB"/>
              <a:t>This means that fundamental decisions are made at headquarters and foreign subsidiaries possess little autonomy. </a:t>
            </a:r>
          </a:p>
          <a:p>
            <a:pPr marL="190500" indent="-190500" eaLnBrk="1" hangingPunct="1">
              <a:buFontTx/>
              <a:buAutoNum type="arabicPlain"/>
              <a:defRPr/>
            </a:pPr>
            <a:r>
              <a:rPr lang="en-GB" i="1"/>
              <a:t> Polycentric orientation </a:t>
            </a:r>
            <a:r>
              <a:rPr lang="en-GB"/>
              <a:t>Headquarters treats subsidiaries as independent entities with considerable autonomy</a:t>
            </a:r>
          </a:p>
          <a:p>
            <a:pPr marL="190500" indent="-190500" eaLnBrk="1" hangingPunct="1">
              <a:buFontTx/>
              <a:buAutoNum type="arabicPlain"/>
              <a:defRPr/>
            </a:pPr>
            <a:r>
              <a:rPr lang="en-GB" i="1"/>
              <a:t> Geocentric orientation </a:t>
            </a:r>
            <a:r>
              <a:rPr lang="en-GB"/>
              <a:t>Headquarters and foreign subsidiaries are integrated worldwide and are highly interdependent. This results in the creation of a worldwide force of international managers who as </a:t>
            </a:r>
            <a:r>
              <a:rPr lang="ja-JP" altLang="en-GB"/>
              <a:t>‘</a:t>
            </a:r>
            <a:r>
              <a:rPr lang="en-GB"/>
              <a:t>global managers</a:t>
            </a:r>
            <a:r>
              <a:rPr lang="ja-JP" altLang="en-GB"/>
              <a:t>’</a:t>
            </a:r>
            <a:r>
              <a:rPr lang="en-GB"/>
              <a:t> can be deployed in any subsidiary. </a:t>
            </a:r>
          </a:p>
          <a:p>
            <a:pPr marL="190500" indent="-190500" eaLnBrk="1" hangingPunct="1">
              <a:buFontTx/>
              <a:buAutoNum type="arabicPlain"/>
              <a:defRPr/>
            </a:pPr>
            <a:r>
              <a:rPr lang="en-GB" i="1"/>
              <a:t>  Regiocentric orientation </a:t>
            </a:r>
            <a:r>
              <a:rPr lang="en-GB"/>
              <a:t>Subsidiaries are interconnected and regulated by a regional centre. Staffing policies in regions may resemble those in MNCs with either a polycentric or geocentric orientation.</a:t>
            </a: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7"/>
          <p:cNvSpPr>
            <a:spLocks noGrp="1" noChangeArrowheads="1"/>
          </p:cNvSpPr>
          <p:nvPr>
            <p:ph type="sldNum" sz="quarter" idx="5"/>
          </p:nvPr>
        </p:nvSpPr>
        <p:spPr>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301181D3-802E-B142-87CE-C8A7DFEC7D46}" type="slidenum">
              <a:rPr lang="en-GB" smtClean="0"/>
              <a:pPr eaLnBrk="1" hangingPunct="1">
                <a:defRPr/>
              </a:pPr>
              <a:t>9</a:t>
            </a:fld>
            <a:endParaRPr lang="en-GB"/>
          </a:p>
        </p:txBody>
      </p:sp>
      <p:sp>
        <p:nvSpPr>
          <p:cNvPr id="17411" name="Rectangle 2"/>
          <p:cNvSpPr>
            <a:spLocks noGrp="1" noRot="1" noChangeAspect="1" noChangeArrowheads="1" noTextEdit="1"/>
          </p:cNvSpPr>
          <p:nvPr>
            <p:ph type="sldImg"/>
          </p:nvPr>
        </p:nvSpPr>
        <p:spPr>
          <a:ln/>
        </p:spPr>
      </p:sp>
      <p:sp>
        <p:nvSpPr>
          <p:cNvPr id="17412" name="Rectangle 3"/>
          <p:cNvSpPr>
            <a:spLocks noGrp="1" noChangeArrowheads="1"/>
          </p:cNvSpPr>
          <p:nvPr>
            <p:ph type="body" idx="1"/>
          </p:nvPr>
        </p:nvSpPr>
        <p:spPr>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228600" indent="-228600" eaLnBrk="1" hangingPunct="1">
              <a:defRPr/>
            </a:pPr>
            <a:r>
              <a:rPr lang="en-GB" sz="1400"/>
              <a:t>McDonnell and Collings (2011: 68) pointed out: </a:t>
            </a:r>
            <a:r>
              <a:rPr lang="ja-JP" altLang="en-GB" sz="1400"/>
              <a:t>’</a:t>
            </a:r>
            <a:r>
              <a:rPr lang="en-GB" sz="1400"/>
              <a:t>The global nature of MNCs makes talent management a particularly complex issue</a:t>
            </a:r>
            <a:r>
              <a:rPr lang="ja-JP" altLang="en-GB" sz="1400"/>
              <a:t>’</a:t>
            </a:r>
            <a:r>
              <a:rPr lang="en-GB" sz="1400"/>
              <a:t>. </a:t>
            </a:r>
          </a:p>
          <a:p>
            <a:pPr marL="228600" indent="-228600" eaLnBrk="1" hangingPunct="1">
              <a:defRPr/>
            </a:pPr>
            <a:r>
              <a:rPr lang="en-GB" sz="1400"/>
              <a:t>Mellahi and Callings (2010) identified three reasons why global talent management often fails:</a:t>
            </a:r>
          </a:p>
          <a:p>
            <a:pPr marL="228600" indent="-228600" eaLnBrk="1" hangingPunct="1">
              <a:buFontTx/>
              <a:buAutoNum type="arabicPeriod"/>
              <a:defRPr/>
            </a:pPr>
            <a:r>
              <a:rPr lang="en-GB" sz="1400"/>
              <a:t>Subsidiary managers may believe that it is their interests to keep their own best talent rather than bring them to the attention of headquarters or other subsidiaries.</a:t>
            </a:r>
          </a:p>
          <a:p>
            <a:pPr marL="228600" indent="-228600" eaLnBrk="1" hangingPunct="1">
              <a:buFontTx/>
              <a:buAutoNum type="arabicPeriod"/>
              <a:defRPr/>
            </a:pPr>
            <a:r>
              <a:rPr lang="en-GB" sz="1400"/>
              <a:t>Decision makers at the centre do not always have access to accurate information about the availability of talent elsewhere in the organization.</a:t>
            </a:r>
          </a:p>
          <a:p>
            <a:pPr marL="228600" indent="-228600" eaLnBrk="1" hangingPunct="1">
              <a:buFontTx/>
              <a:buAutoNum type="arabicPeriod"/>
              <a:defRPr/>
            </a:pPr>
            <a:r>
              <a:rPr lang="en-GB" sz="1400"/>
              <a:t>Even when information is available, the sheer volume, diversity and, possibly, unreliability of the data hinders the centre</a:t>
            </a:r>
            <a:r>
              <a:rPr lang="ja-JP" altLang="en-GB" sz="1400"/>
              <a:t>’</a:t>
            </a:r>
            <a:r>
              <a:rPr lang="en-GB" sz="1400"/>
              <a:t>s ability effectively to manage talent in subsidiaries.</a:t>
            </a: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7"/>
          <p:cNvSpPr>
            <a:spLocks noGrp="1" noChangeArrowheads="1"/>
          </p:cNvSpPr>
          <p:nvPr>
            <p:ph type="sldNum" sz="quarter" idx="5"/>
          </p:nvPr>
        </p:nvSpPr>
        <p:spPr>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39D378B6-18CD-884D-BF62-BEB0F4159CA0}" type="slidenum">
              <a:rPr lang="en-GB" smtClean="0"/>
              <a:pPr eaLnBrk="1" hangingPunct="1">
                <a:defRPr/>
              </a:pPr>
              <a:t>10</a:t>
            </a:fld>
            <a:endParaRPr lang="en-GB"/>
          </a:p>
        </p:txBody>
      </p:sp>
      <p:sp>
        <p:nvSpPr>
          <p:cNvPr id="18435" name="Rectangle 2"/>
          <p:cNvSpPr>
            <a:spLocks noGrp="1" noRot="1" noChangeAspect="1" noChangeArrowheads="1" noTextEdit="1"/>
          </p:cNvSpPr>
          <p:nvPr>
            <p:ph type="sldImg"/>
          </p:nvPr>
        </p:nvSpPr>
        <p:spPr>
          <a:ln/>
        </p:spPr>
      </p:sp>
      <p:sp>
        <p:nvSpPr>
          <p:cNvPr id="18436" name="Rectangle 3"/>
          <p:cNvSpPr>
            <a:spLocks noGrp="1" noChangeArrowheads="1"/>
          </p:cNvSpPr>
          <p:nvPr>
            <p:ph type="body" idx="1"/>
          </p:nvPr>
        </p:nvSpPr>
        <p:spPr>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defRPr/>
            </a:pPr>
            <a:r>
              <a:rPr lang="en-GB"/>
              <a:t>Briscoe and Claus (2008) noted that a challenge is provided by </a:t>
            </a:r>
            <a:r>
              <a:rPr lang="ja-JP" altLang="en-GB"/>
              <a:t>‘</a:t>
            </a:r>
            <a:r>
              <a:rPr lang="en-GB"/>
              <a:t>the major differences that arise between host national perceptions and those of the home office regarding what was being accomplished and the circumstances under which it was being achieved</a:t>
            </a:r>
            <a:r>
              <a:rPr lang="ja-JP" altLang="en-GB"/>
              <a:t>’</a:t>
            </a:r>
            <a:r>
              <a:rPr lang="en-GB"/>
              <a:t>. </a:t>
            </a:r>
          </a:p>
          <a:p>
            <a:pPr eaLnBrk="1" hangingPunct="1">
              <a:defRPr/>
            </a:pPr>
            <a:r>
              <a:rPr lang="en-GB"/>
              <a:t>Briscoe and Schuler (2004) mentioned the following difficulties:</a:t>
            </a:r>
          </a:p>
          <a:p>
            <a:pPr eaLnBrk="1" hangingPunct="1">
              <a:buFontTx/>
              <a:buChar char="•"/>
              <a:defRPr/>
            </a:pPr>
            <a:r>
              <a:rPr lang="en-GB"/>
              <a:t> problems with the choice of evaluator (eg in the local or parent company) and that person</a:t>
            </a:r>
            <a:r>
              <a:rPr lang="ja-JP" altLang="en-GB"/>
              <a:t>’</a:t>
            </a:r>
            <a:r>
              <a:rPr lang="en-GB"/>
              <a:t>s amount of contact with the rate;</a:t>
            </a:r>
          </a:p>
          <a:p>
            <a:pPr eaLnBrk="1" hangingPunct="1">
              <a:buFontTx/>
              <a:buChar char="•"/>
              <a:defRPr/>
            </a:pPr>
            <a:r>
              <a:rPr lang="en-GB"/>
              <a:t> the host-country</a:t>
            </a:r>
            <a:r>
              <a:rPr lang="ja-JP" altLang="en-GB"/>
              <a:t>’</a:t>
            </a:r>
            <a:r>
              <a:rPr lang="en-GB"/>
              <a:t>s perceptions of performance which may differ from those in the parent company;</a:t>
            </a:r>
          </a:p>
          <a:p>
            <a:pPr eaLnBrk="1" hangingPunct="1">
              <a:buFontTx/>
              <a:buChar char="•"/>
              <a:defRPr/>
            </a:pPr>
            <a:r>
              <a:rPr lang="en-GB"/>
              <a:t> problems with long distance communication</a:t>
            </a:r>
          </a:p>
          <a:p>
            <a:pPr eaLnBrk="1" hangingPunct="1">
              <a:buFontTx/>
              <a:buChar char="•"/>
              <a:defRPr/>
            </a:pPr>
            <a:r>
              <a:rPr lang="en-GB"/>
              <a:t>I nadequate contact between parent company rater and subsidiary company rater;</a:t>
            </a:r>
          </a:p>
          <a:p>
            <a:pPr eaLnBrk="1" hangingPunct="1">
              <a:buFontTx/>
              <a:buChar char="•"/>
              <a:defRPr/>
            </a:pPr>
            <a:r>
              <a:rPr lang="en-GB"/>
              <a:t> unclear or contradictory performance objectives for foreign operations,</a:t>
            </a:r>
          </a:p>
          <a:p>
            <a:pPr eaLnBrk="1" hangingPunct="1">
              <a:buFontTx/>
              <a:buChar char="•"/>
              <a:defRPr/>
            </a:pPr>
            <a:r>
              <a:rPr lang="en-GB"/>
              <a:t> lack of understanding by the parent company of the foreign environment and culture;</a:t>
            </a:r>
          </a:p>
          <a:p>
            <a:pPr eaLnBrk="1" hangingPunct="1">
              <a:buFontTx/>
              <a:buChar char="•"/>
              <a:defRPr/>
            </a:pPr>
            <a:r>
              <a:rPr lang="en-GB"/>
              <a:t> indifference to the foreign experience of the expatriate.</a:t>
            </a:r>
          </a:p>
          <a:p>
            <a:pPr eaLnBrk="1" hangingPunct="1">
              <a:buFontTx/>
              <a:buChar char="•"/>
              <a:defRPr/>
            </a:pPr>
            <a:endParaRPr lang="en-GB"/>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p:cNvSpPr>
            <a:spLocks noGrp="1" noChangeArrowheads="1"/>
          </p:cNvSpPr>
          <p:nvPr>
            <p:ph type="sldNum" sz="quarter" idx="5"/>
          </p:nvPr>
        </p:nvSpPr>
        <p:spPr>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57BA1EB2-587B-B14C-ADA1-AADC68F2F7F7}" type="slidenum">
              <a:rPr lang="en-GB" smtClean="0"/>
              <a:pPr eaLnBrk="1" hangingPunct="1">
                <a:defRPr/>
              </a:pPr>
              <a:t>12</a:t>
            </a:fld>
            <a:endParaRPr lang="en-GB"/>
          </a:p>
        </p:txBody>
      </p:sp>
      <p:sp>
        <p:nvSpPr>
          <p:cNvPr id="19459" name="Rectangle 2"/>
          <p:cNvSpPr>
            <a:spLocks noGrp="1" noRot="1" noChangeAspect="1" noChangeArrowheads="1" noTextEdit="1"/>
          </p:cNvSpPr>
          <p:nvPr>
            <p:ph type="sldImg"/>
          </p:nvPr>
        </p:nvSpPr>
        <p:spPr>
          <a:ln/>
        </p:spPr>
      </p:sp>
      <p:sp>
        <p:nvSpPr>
          <p:cNvPr id="19460" name="Rectangle 3"/>
          <p:cNvSpPr>
            <a:spLocks noGrp="1" noChangeArrowheads="1"/>
          </p:cNvSpPr>
          <p:nvPr>
            <p:ph type="body" idx="1"/>
          </p:nvPr>
        </p:nvSpPr>
        <p:spPr>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defRPr/>
            </a:pPr>
            <a:r>
              <a:rPr lang="en-GB" sz="1600"/>
              <a:t>International reward strategy is concerned with the development of an integrated approach to building reward policies and practices across international boundaries.</a:t>
            </a:r>
          </a:p>
          <a:p>
            <a:pPr eaLnBrk="1" hangingPunct="1">
              <a:defRPr/>
            </a:pPr>
            <a:r>
              <a:rPr lang="en-GB" sz="1600"/>
              <a:t>The factors that are likely to impact on the design of reward systems, as suggested by Bradley </a:t>
            </a:r>
            <a:r>
              <a:rPr lang="en-GB" sz="1600" i="1"/>
              <a:t>et al</a:t>
            </a:r>
            <a:r>
              <a:rPr lang="en-GB" sz="1600"/>
              <a:t> (1999), are:</a:t>
            </a:r>
          </a:p>
          <a:p>
            <a:pPr eaLnBrk="1" hangingPunct="1">
              <a:defRPr/>
            </a:pPr>
            <a:r>
              <a:rPr lang="en-GB" sz="1600"/>
              <a:t> the corporate culture of the multi-national enterprise</a:t>
            </a:r>
          </a:p>
          <a:p>
            <a:pPr eaLnBrk="1" hangingPunct="1">
              <a:buFontTx/>
              <a:buChar char="•"/>
              <a:defRPr/>
            </a:pPr>
            <a:r>
              <a:rPr lang="en-GB" sz="1600"/>
              <a:t> expatriate and local labour markets</a:t>
            </a:r>
          </a:p>
          <a:p>
            <a:pPr eaLnBrk="1" hangingPunct="1">
              <a:buFontTx/>
              <a:buChar char="•"/>
              <a:defRPr/>
            </a:pPr>
            <a:r>
              <a:rPr lang="en-GB" sz="1600"/>
              <a:t> local cultural sensitivities</a:t>
            </a:r>
          </a:p>
          <a:p>
            <a:pPr eaLnBrk="1" hangingPunct="1">
              <a:buFontTx/>
              <a:buChar char="•"/>
              <a:defRPr/>
            </a:pPr>
            <a:r>
              <a:rPr lang="en-GB" sz="1600"/>
              <a:t> legal and institutional factors.</a:t>
            </a:r>
            <a:r>
              <a:rPr lang="en-GB" sz="1600" b="1"/>
              <a:t> </a:t>
            </a: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7"/>
          <p:cNvSpPr>
            <a:spLocks noGrp="1" noChangeArrowheads="1"/>
          </p:cNvSpPr>
          <p:nvPr>
            <p:ph type="sldNum" sz="quarter" idx="5"/>
          </p:nvPr>
        </p:nvSpPr>
        <p:spPr>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786A14FD-0D7B-FA4F-B1BB-FFAFAEC300ED}" type="slidenum">
              <a:rPr lang="en-GB" smtClean="0"/>
              <a:pPr eaLnBrk="1" hangingPunct="1">
                <a:defRPr/>
              </a:pPr>
              <a:t>13</a:t>
            </a:fld>
            <a:endParaRPr lang="en-GB"/>
          </a:p>
        </p:txBody>
      </p:sp>
      <p:sp>
        <p:nvSpPr>
          <p:cNvPr id="20483" name="Rectangle 2"/>
          <p:cNvSpPr>
            <a:spLocks noGrp="1" noRot="1" noChangeAspect="1" noChangeArrowheads="1" noTextEdit="1"/>
          </p:cNvSpPr>
          <p:nvPr>
            <p:ph type="sldImg"/>
          </p:nvPr>
        </p:nvSpPr>
        <p:spPr>
          <a:ln/>
        </p:spPr>
      </p:sp>
      <p:sp>
        <p:nvSpPr>
          <p:cNvPr id="20484" name="Rectangle 3"/>
          <p:cNvSpPr>
            <a:spLocks noGrp="1" noChangeArrowheads="1"/>
          </p:cNvSpPr>
          <p:nvPr>
            <p:ph type="body" idx="1"/>
          </p:nvPr>
        </p:nvSpPr>
        <p:spPr>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marL="228600" indent="-228600" eaLnBrk="1" hangingPunct="1">
              <a:defRPr/>
            </a:pPr>
            <a:r>
              <a:rPr lang="en-GB" sz="1000"/>
              <a:t>The following ten tips for managing a multicultural team were devised by Sharon Varney of the Roffey Park Institute (quoted by Craig, 2008)</a:t>
            </a:r>
          </a:p>
          <a:p>
            <a:pPr marL="228600" indent="-228600" eaLnBrk="1" hangingPunct="1">
              <a:buFontTx/>
              <a:buAutoNum type="arabicPeriod"/>
              <a:defRPr/>
            </a:pPr>
            <a:r>
              <a:rPr lang="en-GB" sz="1000"/>
              <a:t>Adopt a 'cultural lens'. Be prepared to set aside tried and tested management techniques that may have served you well in the past.</a:t>
            </a:r>
          </a:p>
          <a:p>
            <a:pPr marL="228600" indent="-228600" eaLnBrk="1" hangingPunct="1">
              <a:buFontTx/>
              <a:buAutoNum type="arabicPeriod"/>
              <a:defRPr/>
            </a:pPr>
            <a:r>
              <a:rPr lang="en-GB" sz="1000"/>
              <a:t>Invest in managing new starters' expectations. Allow more time for team formation, induction and establishing goals.</a:t>
            </a:r>
          </a:p>
          <a:p>
            <a:pPr marL="228600" indent="-228600" eaLnBrk="1" hangingPunct="1">
              <a:buFontTx/>
              <a:buAutoNum type="arabicPeriod"/>
              <a:defRPr/>
            </a:pPr>
            <a:r>
              <a:rPr lang="en-GB" sz="1000"/>
              <a:t>Build relationships across cultures. Find time for face-to-face meetings and social activities. However intermittent, time together is of great value.</a:t>
            </a:r>
          </a:p>
          <a:p>
            <a:pPr marL="228600" indent="-228600" eaLnBrk="1" hangingPunct="1">
              <a:buFontTx/>
              <a:buAutoNum type="arabicPeriod"/>
              <a:defRPr/>
            </a:pPr>
            <a:r>
              <a:rPr lang="en-GB" sz="1000"/>
              <a:t>Communicate across cultures. Keep in contact and always check that communications are understood in the way that was intended.</a:t>
            </a:r>
          </a:p>
          <a:p>
            <a:pPr marL="228600" indent="-228600" eaLnBrk="1" hangingPunct="1">
              <a:buFontTx/>
              <a:buAutoNum type="arabicPeriod"/>
              <a:defRPr/>
            </a:pPr>
            <a:r>
              <a:rPr lang="en-GB" sz="1000"/>
              <a:t>Encourage participation in cross-cultural teams. Vary communication styles and methods. Using visuals can help overcome language barriers.</a:t>
            </a:r>
          </a:p>
          <a:p>
            <a:pPr marL="228600" indent="-228600" eaLnBrk="1" hangingPunct="1">
              <a:buFontTx/>
              <a:buAutoNum type="arabicPeriod"/>
              <a:defRPr/>
            </a:pPr>
            <a:r>
              <a:rPr lang="en-GB" sz="1000"/>
              <a:t>Motivate cross-cultural teams. Focus both on team and individual goals. Remember that rewards and incentives can be seen very differently.</a:t>
            </a:r>
          </a:p>
          <a:p>
            <a:pPr marL="228600" indent="-228600" eaLnBrk="1" hangingPunct="1">
              <a:buFontTx/>
              <a:buAutoNum type="arabicPeriod"/>
              <a:defRPr/>
            </a:pPr>
            <a:r>
              <a:rPr lang="en-GB" sz="1000"/>
              <a:t>Manage performance across cultures. Take extra care introducing performance management systems, as one size does not fit all.</a:t>
            </a:r>
          </a:p>
          <a:p>
            <a:pPr marL="228600" indent="-228600" eaLnBrk="1" hangingPunct="1">
              <a:buFontTx/>
              <a:buAutoNum type="arabicPeriod"/>
              <a:defRPr/>
            </a:pPr>
            <a:r>
              <a:rPr lang="en-GB" sz="1000"/>
              <a:t>Raise cultural awareness and understanding. Bring people from different cultures together for specific projects and assignments to promote greater understanding.</a:t>
            </a:r>
          </a:p>
          <a:p>
            <a:pPr marL="228600" indent="-228600" eaLnBrk="1" hangingPunct="1">
              <a:buFontTx/>
              <a:buAutoNum type="arabicPeriod"/>
              <a:defRPr/>
            </a:pPr>
            <a:r>
              <a:rPr lang="en-GB" sz="1000"/>
              <a:t>Manage cross-cultural conflict. Help people clarify their assumptions. Even understanding what the issue is can be difficult.</a:t>
            </a:r>
          </a:p>
          <a:p>
            <a:pPr marL="228600" indent="-228600" eaLnBrk="1" hangingPunct="1">
              <a:buFontTx/>
              <a:buAutoNum type="arabicPeriod"/>
              <a:defRPr/>
            </a:pPr>
            <a:r>
              <a:rPr lang="en-GB" sz="1000"/>
              <a:t>Encourage ethical standards in cross-cultural teams. Ways of conducting business can vary across geographies, so provide clear company guidelines and be ready to deal with any ethical issues in a timely manner.</a:t>
            </a: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7"/>
          <p:cNvSpPr>
            <a:spLocks noGrp="1" noChangeArrowheads="1"/>
          </p:cNvSpPr>
          <p:nvPr>
            <p:ph type="sldNum" sz="quarter" idx="5"/>
          </p:nvPr>
        </p:nvSpPr>
        <p:spPr>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lvl1pPr eaLnBrk="0" hangingPunct="0">
              <a:defRPr>
                <a:solidFill>
                  <a:schemeClr val="tx1"/>
                </a:solidFill>
                <a:latin typeface="Arial" charset="0"/>
                <a:ea typeface="ＭＳ Ｐゴシック" charset="0"/>
                <a:cs typeface="Arial" charset="0"/>
              </a:defRPr>
            </a:lvl1pPr>
            <a:lvl2pPr marL="742950" indent="-285750" eaLnBrk="0" hangingPunct="0">
              <a:defRPr>
                <a:solidFill>
                  <a:schemeClr val="tx1"/>
                </a:solidFill>
                <a:latin typeface="Arial" charset="0"/>
                <a:ea typeface="Arial" charset="0"/>
                <a:cs typeface="Arial" charset="0"/>
              </a:defRPr>
            </a:lvl2pPr>
            <a:lvl3pPr marL="1143000" indent="-228600" eaLnBrk="0" hangingPunct="0">
              <a:defRPr>
                <a:solidFill>
                  <a:schemeClr val="tx1"/>
                </a:solidFill>
                <a:latin typeface="Arial" charset="0"/>
                <a:ea typeface="Arial" charset="0"/>
                <a:cs typeface="Arial" charset="0"/>
              </a:defRPr>
            </a:lvl3pPr>
            <a:lvl4pPr marL="1600200" indent="-228600" eaLnBrk="0" hangingPunct="0">
              <a:defRPr>
                <a:solidFill>
                  <a:schemeClr val="tx1"/>
                </a:solidFill>
                <a:latin typeface="Arial" charset="0"/>
                <a:ea typeface="Arial" charset="0"/>
                <a:cs typeface="Arial" charset="0"/>
              </a:defRPr>
            </a:lvl4pPr>
            <a:lvl5pPr marL="2057400" indent="-228600" eaLnBrk="0" hangingPunct="0">
              <a:defRPr>
                <a:solidFill>
                  <a:schemeClr val="tx1"/>
                </a:solidFill>
                <a:latin typeface="Arial" charset="0"/>
                <a:ea typeface="Arial" charset="0"/>
                <a:cs typeface="Arial" charset="0"/>
              </a:defRPr>
            </a:lvl5pPr>
            <a:lvl6pPr marL="2514600" indent="-228600" eaLnBrk="0" fontAlgn="base" hangingPunct="0">
              <a:spcBef>
                <a:spcPct val="0"/>
              </a:spcBef>
              <a:spcAft>
                <a:spcPct val="0"/>
              </a:spcAft>
              <a:defRPr>
                <a:solidFill>
                  <a:schemeClr val="tx1"/>
                </a:solidFill>
                <a:latin typeface="Arial" charset="0"/>
                <a:ea typeface="Arial" charset="0"/>
                <a:cs typeface="Arial" charset="0"/>
              </a:defRPr>
            </a:lvl6pPr>
            <a:lvl7pPr marL="2971800" indent="-228600" eaLnBrk="0" fontAlgn="base" hangingPunct="0">
              <a:spcBef>
                <a:spcPct val="0"/>
              </a:spcBef>
              <a:spcAft>
                <a:spcPct val="0"/>
              </a:spcAft>
              <a:defRPr>
                <a:solidFill>
                  <a:schemeClr val="tx1"/>
                </a:solidFill>
                <a:latin typeface="Arial" charset="0"/>
                <a:ea typeface="Arial" charset="0"/>
                <a:cs typeface="Arial" charset="0"/>
              </a:defRPr>
            </a:lvl7pPr>
            <a:lvl8pPr marL="3429000" indent="-228600" eaLnBrk="0" fontAlgn="base" hangingPunct="0">
              <a:spcBef>
                <a:spcPct val="0"/>
              </a:spcBef>
              <a:spcAft>
                <a:spcPct val="0"/>
              </a:spcAft>
              <a:defRPr>
                <a:solidFill>
                  <a:schemeClr val="tx1"/>
                </a:solidFill>
                <a:latin typeface="Arial" charset="0"/>
                <a:ea typeface="Arial" charset="0"/>
                <a:cs typeface="Arial" charset="0"/>
              </a:defRPr>
            </a:lvl8pPr>
            <a:lvl9pPr marL="3886200" indent="-228600" eaLnBrk="0" fontAlgn="base" hangingPunct="0">
              <a:spcBef>
                <a:spcPct val="0"/>
              </a:spcBef>
              <a:spcAft>
                <a:spcPct val="0"/>
              </a:spcAft>
              <a:defRPr>
                <a:solidFill>
                  <a:schemeClr val="tx1"/>
                </a:solidFill>
                <a:latin typeface="Arial" charset="0"/>
                <a:ea typeface="Arial" charset="0"/>
                <a:cs typeface="Arial" charset="0"/>
              </a:defRPr>
            </a:lvl9pPr>
          </a:lstStyle>
          <a:p>
            <a:pPr eaLnBrk="1" hangingPunct="1">
              <a:defRPr/>
            </a:pPr>
            <a:fld id="{8098DD48-B07B-C24D-A474-AA24ED371A2D}" type="slidenum">
              <a:rPr lang="en-GB" smtClean="0"/>
              <a:pPr eaLnBrk="1" hangingPunct="1">
                <a:defRPr/>
              </a:pPr>
              <a:t>14</a:t>
            </a:fld>
            <a:endParaRPr lang="en-GB"/>
          </a:p>
        </p:txBody>
      </p:sp>
      <p:sp>
        <p:nvSpPr>
          <p:cNvPr id="21507" name="Rectangle 2"/>
          <p:cNvSpPr>
            <a:spLocks noGrp="1" noRot="1" noChangeAspect="1" noChangeArrowheads="1" noTextEdit="1"/>
          </p:cNvSpPr>
          <p:nvPr>
            <p:ph type="sldImg"/>
          </p:nvPr>
        </p:nvSpPr>
        <p:spPr>
          <a:ln/>
        </p:spPr>
      </p:sp>
      <p:sp>
        <p:nvSpPr>
          <p:cNvPr id="21508" name="Rectangle 3"/>
          <p:cNvSpPr>
            <a:spLocks noGrp="1" noChangeArrowheads="1"/>
          </p:cNvSpPr>
          <p:nvPr>
            <p:ph type="body" idx="1"/>
          </p:nvPr>
        </p:nvSpPr>
        <p:spPr>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lstStyle/>
          <a:p>
            <a:pPr eaLnBrk="1" hangingPunct="1">
              <a:defRPr/>
            </a:pPr>
            <a:r>
              <a:rPr lang="en-GB" dirty="0"/>
              <a:t>A transnational HR system  was defined by </a:t>
            </a:r>
            <a:r>
              <a:rPr lang="en-GB" dirty="0" err="1"/>
              <a:t>Festing</a:t>
            </a:r>
            <a:r>
              <a:rPr lang="en-GB" dirty="0"/>
              <a:t> and </a:t>
            </a:r>
            <a:r>
              <a:rPr lang="en-GB" dirty="0" err="1"/>
              <a:t>Eidems</a:t>
            </a:r>
            <a:r>
              <a:rPr lang="en-GB" dirty="0"/>
              <a:t> (2011: 162) </a:t>
            </a:r>
            <a:r>
              <a:rPr lang="en-GB" sz="1400" dirty="0"/>
              <a:t>as </a:t>
            </a:r>
            <a:r>
              <a:rPr lang="ja-JP" altLang="en-GB" sz="1400" dirty="0"/>
              <a:t>‘</a:t>
            </a:r>
            <a:r>
              <a:rPr lang="en-GB" sz="1400" dirty="0"/>
              <a:t>the sum of HRM policies and practices that a multinational enterprise uses to attract, develop and maintain its human resources including globally standardized and locally adapted structures and processes</a:t>
            </a:r>
            <a:r>
              <a:rPr lang="ja-JP" altLang="en-GB" sz="1400" dirty="0"/>
              <a:t>’</a:t>
            </a:r>
            <a:r>
              <a:rPr lang="en-GB" sz="1400" dirty="0"/>
              <a:t>.</a:t>
            </a:r>
          </a:p>
          <a:p>
            <a:pPr eaLnBrk="1" hangingPunct="1">
              <a:defRPr/>
            </a:pPr>
            <a:endParaRPr lang="en-GB" sz="1400" dirty="0"/>
          </a:p>
          <a:p>
            <a:pPr eaLnBrk="1" hangingPunct="1">
              <a:defRPr/>
            </a:pPr>
            <a:r>
              <a:rPr lang="en-GB" sz="1400" dirty="0"/>
              <a:t>Research by Scullion and Starkey (2000) highlighted a considerable variation in the roles of the HR function in different types of international firms. In centralized global firms the function undertook a wide range of activities and the key roles were management development, succession planning, career planning, strategic staffing, top management rewards and managing the mobility of international managers. In highly decentralized firms a lower degree of co-ordination and integration existed and HR executives were more limited in the scope of their roles, focusing on management development and succession planning for senior executives.</a:t>
            </a:r>
          </a:p>
        </p:txBody>
      </p:sp>
      <p:sp>
        <p:nvSpPr>
          <p:cNvPr id="44036" name="TextBox 1"/>
          <p:cNvSpPr txBox="1">
            <a:spLocks noChangeArrowheads="1"/>
          </p:cNvSpPr>
          <p:nvPr/>
        </p:nvSpPr>
        <p:spPr bwMode="auto">
          <a:xfrm>
            <a:off x="10490200" y="431800"/>
            <a:ext cx="184150" cy="369888"/>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endParaRPr lang="en-US" sz="1800"/>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16F67C5C-3DA7-FF42-8C3D-559D927CD827}" type="slidenum">
              <a:rPr lang="en-GB" smtClean="0"/>
              <a:pPr>
                <a:defRPr/>
              </a:pPr>
              <a:t>15</a:t>
            </a:fld>
            <a:endParaRPr lang="en-GB"/>
          </a:p>
        </p:txBody>
      </p:sp>
      <p:sp>
        <p:nvSpPr>
          <p:cNvPr id="1638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16387" name="Rectangle 3"/>
          <p:cNvSpPr>
            <a:spLocks noGrp="1" noChangeArrowheads="1"/>
          </p:cNvSpPr>
          <p:nvPr>
            <p:ph type="body" idx="1"/>
          </p:nvPr>
        </p:nvSpPr>
        <p:spPr/>
        <p:txBody>
          <a:bodyPr/>
          <a:lstStyle/>
          <a:p>
            <a:pPr>
              <a:buFontTx/>
              <a:buChar char="•"/>
              <a:defRPr/>
            </a:pPr>
            <a:r>
              <a:rPr lang="en-GB" sz="1600"/>
              <a:t>  Expatriates are people working overseas on long- or short-term contracts who can be nationals of the parent company or </a:t>
            </a:r>
            <a:r>
              <a:rPr lang="ja-JP" altLang="en-GB" sz="1600">
                <a:latin typeface="Arial"/>
              </a:rPr>
              <a:t>‘</a:t>
            </a:r>
            <a:r>
              <a:rPr lang="en-GB" sz="1600"/>
              <a:t>third country nationals</a:t>
            </a:r>
            <a:r>
              <a:rPr lang="ja-JP" altLang="en-GB" sz="1600">
                <a:latin typeface="Arial"/>
              </a:rPr>
              <a:t>’</a:t>
            </a:r>
            <a:r>
              <a:rPr lang="en-GB" sz="1600"/>
              <a:t> (TCNs) – nationals of countries other than the parent company who work abroad in subsidiaries of that company.</a:t>
            </a:r>
          </a:p>
          <a:p>
            <a:pPr>
              <a:buFontTx/>
              <a:buChar char="•"/>
              <a:defRPr/>
            </a:pPr>
            <a:r>
              <a:rPr lang="en-GB" sz="1600"/>
              <a:t>  Expatriates are expensive; they can cost three or four times as much as the employment of the same individual at home. </a:t>
            </a:r>
          </a:p>
          <a:p>
            <a:pPr>
              <a:buFontTx/>
              <a:buChar char="•"/>
              <a:defRPr/>
            </a:pPr>
            <a:r>
              <a:rPr lang="en-GB" sz="1600"/>
              <a:t>  They can be difficult to manage because of the problems associated with adapting to and working in unfamiliar environments, concerns about their development and careers, difficulties encountered when they re-enter their parent company after an overseas assignment, and how they should be remunerated. </a:t>
            </a: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1C1BF356-7D63-364F-AA2A-D6B711ECA184}" type="slidenum">
              <a:rPr lang="en-GB" smtClean="0"/>
              <a:pPr>
                <a:defRPr/>
              </a:pPr>
              <a:t>16</a:t>
            </a:fld>
            <a:endParaRPr lang="en-GB"/>
          </a:p>
        </p:txBody>
      </p:sp>
      <p:sp>
        <p:nvSpPr>
          <p:cNvPr id="3072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0723" name="Rectangle 3"/>
          <p:cNvSpPr>
            <a:spLocks noGrp="1" noChangeArrowheads="1"/>
          </p:cNvSpPr>
          <p:nvPr>
            <p:ph type="body" idx="1"/>
          </p:nvPr>
        </p:nvSpPr>
        <p:spPr/>
        <p:txBody>
          <a:bodyPr/>
          <a:lstStyle/>
          <a:p>
            <a:pPr>
              <a:defRPr/>
            </a:pPr>
            <a:r>
              <a:rPr lang="en-GB" sz="1400"/>
              <a:t>From the point of view of individual expatriates, international assignments can widen their career perspectives and choice through exposure to work in a foreign environment and enable them to gain a deeper understanding of how an international organization functions.</a:t>
            </a:r>
          </a:p>
          <a:p>
            <a:pPr>
              <a:defRPr/>
            </a:pPr>
            <a:r>
              <a:rPr lang="en-GB" sz="1400"/>
              <a:t>Pinto </a:t>
            </a:r>
            <a:r>
              <a:rPr lang="en-GB" sz="1400" i="1"/>
              <a:t>et al </a:t>
            </a:r>
            <a:r>
              <a:rPr lang="en-GB" sz="1400"/>
              <a:t>(2012:</a:t>
            </a:r>
            <a:r>
              <a:rPr lang="en-GB" sz="1400" b="1"/>
              <a:t> </a:t>
            </a:r>
            <a:r>
              <a:rPr lang="en-GB" sz="1400"/>
              <a:t>2295-2296) observed that: </a:t>
            </a:r>
            <a:r>
              <a:rPr lang="ja-JP" altLang="en-GB" sz="1400">
                <a:latin typeface="Arial"/>
              </a:rPr>
              <a:t>‘</a:t>
            </a:r>
            <a:r>
              <a:rPr lang="en-GB" sz="1400"/>
              <a:t>In the age of globalization, the management of an international workforce is increasingly central to both the competitive advantage of the organization and the mission of international human resource management (IHRM) departments</a:t>
            </a:r>
            <a:r>
              <a:rPr lang="ja-JP" altLang="en-GB" sz="1400">
                <a:latin typeface="Arial"/>
              </a:rPr>
              <a:t>’</a:t>
            </a:r>
            <a:r>
              <a:rPr lang="en-GB" sz="1400"/>
              <a:t>…Organizations use international assignments mainly for: (1) subsidiary control and coordination; (2) skills and knowledge transfer and (3 ) managers</a:t>
            </a:r>
            <a:r>
              <a:rPr lang="ja-JP" altLang="en-GB" sz="1400">
                <a:latin typeface="Arial"/>
              </a:rPr>
              <a:t>’</a:t>
            </a:r>
            <a:r>
              <a:rPr lang="en-GB" sz="1400"/>
              <a:t> development</a:t>
            </a:r>
            <a:r>
              <a:rPr lang="ja-JP" altLang="en-GB" sz="1400">
                <a:latin typeface="Arial"/>
              </a:rPr>
              <a:t>’</a:t>
            </a:r>
            <a:r>
              <a:rPr lang="en-GB" sz="1400"/>
              <a:t>.</a:t>
            </a: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06E36653-4431-B748-AD32-40D1480916BC}" type="slidenum">
              <a:rPr lang="en-GB" smtClean="0"/>
              <a:pPr>
                <a:defRPr/>
              </a:pPr>
              <a:t>17</a:t>
            </a:fld>
            <a:endParaRPr lang="en-GB"/>
          </a:p>
        </p:txBody>
      </p:sp>
      <p:sp>
        <p:nvSpPr>
          <p:cNvPr id="3277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2771" name="Rectangle 3"/>
          <p:cNvSpPr>
            <a:spLocks noGrp="1" noChangeArrowheads="1"/>
          </p:cNvSpPr>
          <p:nvPr>
            <p:ph type="body" idx="1"/>
          </p:nvPr>
        </p:nvSpPr>
        <p:spPr/>
        <p:txBody>
          <a:bodyPr/>
          <a:lstStyle/>
          <a:p>
            <a:pPr>
              <a:defRPr/>
            </a:pPr>
            <a:r>
              <a:rPr lang="en-GB" sz="1400" i="1"/>
              <a:t>Pre-departure - </a:t>
            </a:r>
            <a:r>
              <a:rPr lang="en-GB" sz="1400"/>
              <a:t>planning the assignment, selecting the individual, administering the relocation programme and conducting preparatory training and development.</a:t>
            </a:r>
          </a:p>
          <a:p>
            <a:pPr>
              <a:defRPr/>
            </a:pPr>
            <a:r>
              <a:rPr lang="en-GB" sz="1400"/>
              <a:t>  </a:t>
            </a:r>
            <a:r>
              <a:rPr lang="en-GB" sz="1400" i="1"/>
              <a:t>Assignment – </a:t>
            </a:r>
            <a:r>
              <a:rPr lang="en-GB" sz="1400"/>
              <a:t>performance management, pay and benefits, family support and preparation for repatriation or reassignment.</a:t>
            </a:r>
          </a:p>
          <a:p>
            <a:pPr>
              <a:defRPr/>
            </a:pPr>
            <a:r>
              <a:rPr lang="en-GB" sz="1400"/>
              <a:t> </a:t>
            </a:r>
            <a:r>
              <a:rPr lang="en-GB" sz="1400" i="1"/>
              <a:t> Post-assignment </a:t>
            </a:r>
            <a:r>
              <a:rPr lang="en-GB" sz="1400"/>
              <a:t>– retention by reintegrating returning international assignees into organizational career systems.</a:t>
            </a: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3654DF44-EF68-AD41-8050-C5AA574123E6}" type="slidenum">
              <a:rPr lang="en-GB" smtClean="0"/>
              <a:pPr>
                <a:defRPr/>
              </a:pPr>
              <a:t>18</a:t>
            </a:fld>
            <a:endParaRPr lang="en-GB"/>
          </a:p>
        </p:txBody>
      </p:sp>
      <p:sp>
        <p:nvSpPr>
          <p:cNvPr id="3481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4819" name="Rectangle 3"/>
          <p:cNvSpPr>
            <a:spLocks noGrp="1" noChangeArrowheads="1"/>
          </p:cNvSpPr>
          <p:nvPr>
            <p:ph type="body" idx="1"/>
          </p:nvPr>
        </p:nvSpPr>
        <p:spPr/>
        <p:txBody>
          <a:bodyPr/>
          <a:lstStyle/>
          <a:p>
            <a:pPr>
              <a:defRPr/>
            </a:pPr>
            <a:r>
              <a:rPr lang="en-GB" sz="1400"/>
              <a:t>The advantages of employing local nationals are that they:</a:t>
            </a:r>
          </a:p>
          <a:p>
            <a:pPr>
              <a:buFontTx/>
              <a:buChar char="•"/>
              <a:defRPr/>
            </a:pPr>
            <a:r>
              <a:rPr lang="en-GB" sz="1400"/>
              <a:t> are familiar with local markets, the local communities, the cultural setting and the local economy;</a:t>
            </a:r>
          </a:p>
          <a:p>
            <a:pPr>
              <a:buFontTx/>
              <a:buChar char="•"/>
              <a:defRPr/>
            </a:pPr>
            <a:r>
              <a:rPr lang="en-GB" sz="1400"/>
              <a:t> speak the local language and are culturally assimilated;</a:t>
            </a:r>
          </a:p>
          <a:p>
            <a:pPr>
              <a:buFontTx/>
              <a:buChar char="•"/>
              <a:defRPr/>
            </a:pPr>
            <a:r>
              <a:rPr lang="en-GB" sz="1400"/>
              <a:t> can take a long-term view and contribute for a long period (as distinct from expatriates who will are more likely to adopt a short-term perspective);</a:t>
            </a:r>
          </a:p>
          <a:p>
            <a:pPr>
              <a:buFontTx/>
              <a:buChar char="•"/>
              <a:defRPr/>
            </a:pPr>
            <a:r>
              <a:rPr lang="en-GB" sz="1400"/>
              <a:t> do not take the patronising (neo-colonial) attitude which expatriates sometimes adopt.</a:t>
            </a:r>
          </a:p>
          <a:p>
            <a:pPr>
              <a:defRPr/>
            </a:pPr>
            <a:r>
              <a:rPr lang="en-GB" sz="1400" b="1"/>
              <a:t>Expatriates may be required to provide the experience and expertise that local nationals lack, at least for the time being.</a:t>
            </a:r>
            <a:r>
              <a:rPr lang="en-GB" sz="1400"/>
              <a:t> </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3E256068-9727-3C47-B9AD-88BBA85098DA}" type="slidenum">
              <a:rPr lang="en-GB"/>
              <a:pPr>
                <a:defRPr/>
              </a:pPr>
              <a:t>19</a:t>
            </a:fld>
            <a:endParaRPr lang="en-GB"/>
          </a:p>
        </p:txBody>
      </p:sp>
      <p:sp>
        <p:nvSpPr>
          <p:cNvPr id="2048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20483" name="Rectangle 3"/>
          <p:cNvSpPr>
            <a:spLocks noGrp="1" noChangeArrowheads="1"/>
          </p:cNvSpPr>
          <p:nvPr>
            <p:ph type="body" idx="1"/>
          </p:nvPr>
        </p:nvSpPr>
        <p:spPr/>
        <p:txBody>
          <a:bodyPr/>
          <a:lstStyle/>
          <a:p>
            <a:pPr eaLnBrk="1" hangingPunct="1">
              <a:lnSpc>
                <a:spcPct val="90000"/>
              </a:lnSpc>
              <a:defRPr/>
            </a:pPr>
            <a:r>
              <a:rPr lang="en-GB"/>
              <a:t>Leblanc (2001) suggested that expatriates should be able to:</a:t>
            </a:r>
          </a:p>
          <a:p>
            <a:pPr eaLnBrk="1" hangingPunct="1">
              <a:lnSpc>
                <a:spcPct val="90000"/>
              </a:lnSpc>
              <a:buFontTx/>
              <a:buChar char="•"/>
              <a:defRPr/>
            </a:pPr>
            <a:r>
              <a:rPr lang="en-GB"/>
              <a:t>  recognize the diversity of overseas countries;</a:t>
            </a:r>
          </a:p>
          <a:p>
            <a:pPr eaLnBrk="1" hangingPunct="1">
              <a:lnSpc>
                <a:spcPct val="90000"/>
              </a:lnSpc>
              <a:buFontTx/>
              <a:buChar char="•"/>
              <a:defRPr/>
            </a:pPr>
            <a:r>
              <a:rPr lang="en-GB"/>
              <a:t>  accept differences between countries as a fact and adjust to these differences effectively;</a:t>
            </a:r>
          </a:p>
          <a:p>
            <a:pPr eaLnBrk="1" hangingPunct="1">
              <a:lnSpc>
                <a:spcPct val="90000"/>
              </a:lnSpc>
              <a:buFontTx/>
              <a:buChar char="•"/>
              <a:defRPr/>
            </a:pPr>
            <a:r>
              <a:rPr lang="en-GB"/>
              <a:t>  tolerate and adjust to local conditions;</a:t>
            </a:r>
          </a:p>
          <a:p>
            <a:pPr eaLnBrk="1" hangingPunct="1">
              <a:lnSpc>
                <a:spcPct val="90000"/>
              </a:lnSpc>
              <a:buFontTx/>
              <a:buChar char="•"/>
              <a:defRPr/>
            </a:pPr>
            <a:r>
              <a:rPr lang="en-GB"/>
              <a:t>  cope in the long term with a large variety of foreign contexts;</a:t>
            </a:r>
          </a:p>
          <a:p>
            <a:pPr eaLnBrk="1" hangingPunct="1">
              <a:lnSpc>
                <a:spcPct val="90000"/>
              </a:lnSpc>
              <a:buFontTx/>
              <a:buChar char="•"/>
              <a:defRPr/>
            </a:pPr>
            <a:r>
              <a:rPr lang="en-GB"/>
              <a:t>  manage local operations and personnel abroad effectively;</a:t>
            </a:r>
          </a:p>
          <a:p>
            <a:pPr eaLnBrk="1" hangingPunct="1">
              <a:lnSpc>
                <a:spcPct val="90000"/>
              </a:lnSpc>
              <a:buFontTx/>
              <a:buChar char="•"/>
              <a:defRPr/>
            </a:pPr>
            <a:r>
              <a:rPr lang="en-GB"/>
              <a:t>  gain acceptance as a representative of one</a:t>
            </a:r>
            <a:r>
              <a:rPr lang="ja-JP" altLang="en-GB">
                <a:latin typeface="Arial"/>
              </a:rPr>
              <a:t>’</a:t>
            </a:r>
            <a:r>
              <a:rPr lang="en-GB"/>
              <a:t>s company abroad;</a:t>
            </a:r>
          </a:p>
          <a:p>
            <a:pPr eaLnBrk="1" hangingPunct="1">
              <a:lnSpc>
                <a:spcPct val="90000"/>
              </a:lnSpc>
              <a:buFontTx/>
              <a:buChar char="•"/>
              <a:defRPr/>
            </a:pPr>
            <a:r>
              <a:rPr lang="en-GB"/>
              <a:t>  obtain and interpret information about foreign national contexts (institutions, legislations, practices, market specifics, etc);</a:t>
            </a:r>
          </a:p>
          <a:p>
            <a:pPr eaLnBrk="1" hangingPunct="1">
              <a:lnSpc>
                <a:spcPct val="90000"/>
              </a:lnSpc>
              <a:buFontTx/>
              <a:buChar char="•"/>
              <a:defRPr/>
            </a:pPr>
            <a:r>
              <a:rPr lang="en-GB"/>
              <a:t>  inform and communicate effectively with a foreign environment about the home company</a:t>
            </a:r>
            <a:r>
              <a:rPr lang="ja-JP" altLang="en-GB">
                <a:latin typeface="Arial"/>
              </a:rPr>
              <a:t>’</a:t>
            </a:r>
            <a:r>
              <a:rPr lang="en-GB"/>
              <a:t>s policies;</a:t>
            </a:r>
          </a:p>
          <a:p>
            <a:pPr eaLnBrk="1" hangingPunct="1">
              <a:lnSpc>
                <a:spcPct val="90000"/>
              </a:lnSpc>
              <a:buFontTx/>
              <a:buChar char="•"/>
              <a:defRPr/>
            </a:pPr>
            <a:r>
              <a:rPr lang="en-GB"/>
              <a:t>  take into account the foreign environment when negotiating contracts and partnerships;</a:t>
            </a:r>
          </a:p>
          <a:p>
            <a:pPr eaLnBrk="1" hangingPunct="1">
              <a:lnSpc>
                <a:spcPct val="90000"/>
              </a:lnSpc>
              <a:buFontTx/>
              <a:buChar char="•"/>
              <a:defRPr/>
            </a:pPr>
            <a:r>
              <a:rPr lang="en-GB"/>
              <a:t>  identify and accept adjustments to basic product specifications in order to meet the needs of the foreign market;</a:t>
            </a:r>
          </a:p>
          <a:p>
            <a:pPr eaLnBrk="1" hangingPunct="1">
              <a:lnSpc>
                <a:spcPct val="90000"/>
              </a:lnSpc>
              <a:buFontTx/>
              <a:buChar char="•"/>
              <a:defRPr/>
            </a:pPr>
            <a:r>
              <a:rPr lang="en-GB"/>
              <a:t>  develop elements of a common framework for company strategies, policies and operations;</a:t>
            </a:r>
          </a:p>
          <a:p>
            <a:pPr eaLnBrk="1" hangingPunct="1">
              <a:lnSpc>
                <a:spcPct val="90000"/>
              </a:lnSpc>
              <a:buFontTx/>
              <a:buChar char="•"/>
              <a:defRPr/>
            </a:pPr>
            <a:r>
              <a:rPr lang="en-GB"/>
              <a:t>  accept that the practices that will operate best in an overseas environment will not necessarily be the same as the company</a:t>
            </a:r>
            <a:r>
              <a:rPr lang="ja-JP" altLang="en-GB">
                <a:latin typeface="Arial"/>
              </a:rPr>
              <a:t>’</a:t>
            </a:r>
            <a:r>
              <a:rPr lang="en-GB"/>
              <a:t>s </a:t>
            </a:r>
            <a:r>
              <a:rPr lang="ja-JP" altLang="en-GB">
                <a:latin typeface="Arial"/>
              </a:rPr>
              <a:t>‘</a:t>
            </a:r>
            <a:r>
              <a:rPr lang="en-GB"/>
              <a:t>home</a:t>
            </a:r>
            <a:r>
              <a:rPr lang="ja-JP" altLang="en-GB">
                <a:latin typeface="Arial"/>
              </a:rPr>
              <a:t>’</a:t>
            </a:r>
            <a:r>
              <a:rPr lang="en-GB"/>
              <a:t> practices.</a:t>
            </a: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3224E72D-D176-3B41-BA47-93CA54E31B56}" type="slidenum">
              <a:rPr lang="en-GB" smtClean="0"/>
              <a:pPr>
                <a:defRPr/>
              </a:pPr>
              <a:t>20</a:t>
            </a:fld>
            <a:endParaRPr lang="en-GB"/>
          </a:p>
        </p:txBody>
      </p:sp>
      <p:sp>
        <p:nvSpPr>
          <p:cNvPr id="36866"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6867" name="Rectangle 3"/>
          <p:cNvSpPr>
            <a:spLocks noGrp="1" noChangeArrowheads="1"/>
          </p:cNvSpPr>
          <p:nvPr>
            <p:ph type="body" idx="1"/>
          </p:nvPr>
        </p:nvSpPr>
        <p:spPr/>
        <p:txBody>
          <a:bodyPr/>
          <a:lstStyle/>
          <a:p>
            <a:pPr>
              <a:buFontTx/>
              <a:buChar char="•"/>
              <a:defRPr/>
            </a:pPr>
            <a:r>
              <a:rPr lang="en-GB" sz="1400"/>
              <a:t> People for international assignments can be recruited from within the company from a defined pool, by identifying individuals with the required qualifications, or internal advertisements. It may be necessary to seek recruits outside the firm.</a:t>
            </a:r>
          </a:p>
          <a:p>
            <a:pPr>
              <a:buFontTx/>
              <a:buChar char="•"/>
              <a:defRPr/>
            </a:pPr>
            <a:r>
              <a:rPr lang="en-GB" sz="1400"/>
              <a:t> Other sources of people (locals and self-assigned individuals) and alternative forms of mobility (eg business travel, virtual teams, short-term assignments and commuting) should be considered. </a:t>
            </a:r>
          </a:p>
          <a:p>
            <a:pPr>
              <a:buFontTx/>
              <a:buChar char="•"/>
              <a:defRPr/>
            </a:pPr>
            <a:r>
              <a:rPr lang="en-GB" sz="1400"/>
              <a:t> The critical requirement expatriates should meet is cross-cultural awareness, ie the ability to understand and work within different national cultures. </a:t>
            </a: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54AB9A0-B454-A14A-884A-8B6B8CC6F1EF}" type="slidenum">
              <a:rPr lang="en-GB" smtClean="0"/>
              <a:pPr>
                <a:defRPr/>
              </a:pPr>
              <a:t>21</a:t>
            </a:fld>
            <a:endParaRPr lang="en-GB"/>
          </a:p>
        </p:txBody>
      </p:sp>
      <p:sp>
        <p:nvSpPr>
          <p:cNvPr id="38914"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38915" name="Rectangle 3"/>
          <p:cNvSpPr>
            <a:spLocks noGrp="1" noChangeArrowheads="1"/>
          </p:cNvSpPr>
          <p:nvPr>
            <p:ph type="body" idx="1"/>
          </p:nvPr>
        </p:nvSpPr>
        <p:spPr/>
        <p:txBody>
          <a:bodyPr/>
          <a:lstStyle/>
          <a:p>
            <a:pPr marL="228600" indent="-228600">
              <a:defRPr/>
            </a:pPr>
            <a:r>
              <a:rPr lang="en-GB"/>
              <a:t>A pre-assignment training programme should be provided which, as proposed by Tarique and Caligiri (1995), could be designed by taking the following steps:</a:t>
            </a:r>
          </a:p>
          <a:p>
            <a:pPr marL="228600" indent="-228600">
              <a:buFontTx/>
              <a:buAutoNum type="arabicPeriod"/>
              <a:defRPr/>
            </a:pPr>
            <a:r>
              <a:rPr lang="en-GB"/>
              <a:t>Identify the type of global assignment, eg technical, functional, tactical, developmental or strategic/executive.</a:t>
            </a:r>
          </a:p>
          <a:p>
            <a:pPr marL="228600" indent="-228600">
              <a:buFontTx/>
              <a:buAutoNum type="arabicPeriod"/>
              <a:defRPr/>
            </a:pPr>
            <a:r>
              <a:rPr lang="en-GB"/>
              <a:t>Conduct a cross-cultural training needs analysis covering organizational analysis and requirements, assignment analysis of key tasks and individual analysis of skills.</a:t>
            </a:r>
          </a:p>
          <a:p>
            <a:pPr marL="228600" indent="-228600">
              <a:buFontTx/>
              <a:buAutoNum type="arabicPeriod"/>
              <a:defRPr/>
            </a:pPr>
            <a:r>
              <a:rPr lang="en-GB"/>
              <a:t>Establish training goals and measures – cognitive (eg understanding the role of cultural values and norms) and affective (modifying perception about culture and increasing confidence in dealing with individual behaviours to form adaptive behaviours such as interpersonal skills).</a:t>
            </a:r>
          </a:p>
          <a:p>
            <a:pPr marL="228600" indent="-228600">
              <a:buFontTx/>
              <a:buAutoNum type="arabicPeriod"/>
              <a:defRPr/>
            </a:pPr>
            <a:r>
              <a:rPr lang="en-GB"/>
              <a:t>Develop and deliver the programme - the content should cover both general and specific cultural orientation; a variety of methods should be used.</a:t>
            </a:r>
          </a:p>
          <a:p>
            <a:pPr marL="228600" indent="-228600">
              <a:buFontTx/>
              <a:buAutoNum type="arabicPeriod"/>
              <a:defRPr/>
            </a:pPr>
            <a:r>
              <a:rPr lang="en-GB"/>
              <a:t>Evaluate training given.</a:t>
            </a:r>
          </a:p>
          <a:p>
            <a:pPr marL="228600" indent="-228600">
              <a:buFontTx/>
              <a:buAutoNum type="arabicPeriod"/>
              <a:defRPr/>
            </a:pPr>
            <a:endParaRPr lang="en-GB"/>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C1F1748-A280-7D40-BD9E-1BFBBBC33B2B}" type="slidenum">
              <a:rPr lang="en-GB" smtClean="0"/>
              <a:pPr>
                <a:defRPr/>
              </a:pPr>
              <a:t>22</a:t>
            </a:fld>
            <a:endParaRPr lang="en-GB"/>
          </a:p>
        </p:txBody>
      </p:sp>
      <p:sp>
        <p:nvSpPr>
          <p:cNvPr id="40962"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0963" name="Rectangle 3"/>
          <p:cNvSpPr>
            <a:spLocks noGrp="1" noChangeArrowheads="1"/>
          </p:cNvSpPr>
          <p:nvPr>
            <p:ph type="body" idx="1"/>
          </p:nvPr>
        </p:nvSpPr>
        <p:spPr/>
        <p:txBody>
          <a:bodyPr/>
          <a:lstStyle/>
          <a:p>
            <a:pPr>
              <a:defRPr/>
            </a:pPr>
            <a:r>
              <a:rPr lang="en-GB" sz="1400"/>
              <a:t>Assimilation and support policies are necessary because as Farh </a:t>
            </a:r>
            <a:r>
              <a:rPr lang="en-GB" sz="1400" i="1"/>
              <a:t>et al </a:t>
            </a:r>
            <a:r>
              <a:rPr lang="en-GB" sz="1400"/>
              <a:t>(2010) observed : </a:t>
            </a:r>
          </a:p>
          <a:p>
            <a:pPr lvl="1">
              <a:defRPr/>
            </a:pPr>
            <a:r>
              <a:rPr lang="ja-JP" altLang="en-GB" sz="1400">
                <a:latin typeface="Arial"/>
              </a:rPr>
              <a:t>‘</a:t>
            </a:r>
            <a:r>
              <a:rPr lang="en-GB" sz="1400"/>
              <a:t>Expatriates experience high levels of uncertainty in the host country, not only  because the problems they encounter in the host country are qualitatively different from those they encountered back home but also because the informational and emotional  resources they relied on in the home country are no longer as present or relevant</a:t>
            </a:r>
            <a:r>
              <a:rPr lang="ja-JP" altLang="en-GB" sz="1400">
                <a:latin typeface="Arial"/>
              </a:rPr>
              <a:t>’</a:t>
            </a:r>
            <a:r>
              <a:rPr lang="en-GB" sz="1400"/>
              <a:t>. </a:t>
            </a:r>
          </a:p>
          <a:p>
            <a:pPr>
              <a:defRPr/>
            </a:pPr>
            <a:endParaRPr lang="en-GB" sz="1400"/>
          </a:p>
          <a:p>
            <a:pPr>
              <a:defRPr/>
            </a:pPr>
            <a:r>
              <a:rPr lang="en-GB" sz="1400"/>
              <a:t>Even when employees accept an international assignment, they often return early for reasons such as difficulties in adapting to their host countries. Many of those who do return tend to return after a few months thus incurring great costs for their firms. </a:t>
            </a:r>
          </a:p>
          <a:p>
            <a:pPr>
              <a:defRPr/>
            </a:pPr>
            <a:endParaRPr lang="en-GB" sz="1400"/>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7C1302B9-B8B4-D248-8360-927208E48E92}" type="slidenum">
              <a:rPr lang="en-GB" smtClean="0"/>
              <a:pPr>
                <a:defRPr/>
              </a:pPr>
              <a:t>23</a:t>
            </a:fld>
            <a:endParaRPr lang="en-GB"/>
          </a:p>
        </p:txBody>
      </p:sp>
      <p:sp>
        <p:nvSpPr>
          <p:cNvPr id="4301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3011" name="Rectangle 3"/>
          <p:cNvSpPr>
            <a:spLocks noGrp="1" noChangeArrowheads="1"/>
          </p:cNvSpPr>
          <p:nvPr>
            <p:ph type="body" idx="1"/>
          </p:nvPr>
        </p:nvSpPr>
        <p:spPr/>
        <p:txBody>
          <a:bodyPr/>
          <a:lstStyle/>
          <a:p>
            <a:pPr>
              <a:defRPr/>
            </a:pPr>
            <a:r>
              <a:rPr lang="en-GB" sz="1400"/>
              <a:t>Special attention has to be paid to managing the careers of expatriates either as part of their experience overseas or when they return permanently or for a period to their home country. As proposed by Briscoe </a:t>
            </a:r>
            <a:r>
              <a:rPr lang="en-GB" sz="1400" i="1"/>
              <a:t>et al </a:t>
            </a:r>
            <a:r>
              <a:rPr lang="en-GB" sz="1400"/>
              <a:t>(2012: 248) career management processes need to begin prior to an international assignment and to be updated regularly. The assignment should be part of a larger plan for the firm so that repatriates return to positions that use their international learning and experience. </a:t>
            </a: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5116BA5D-19F2-534F-B55D-9425A36B7C90}" type="slidenum">
              <a:rPr lang="en-GB" smtClean="0"/>
              <a:pPr>
                <a:defRPr/>
              </a:pPr>
              <a:t>24</a:t>
            </a:fld>
            <a:endParaRPr lang="en-GB"/>
          </a:p>
        </p:txBody>
      </p:sp>
      <p:sp>
        <p:nvSpPr>
          <p:cNvPr id="45058"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5059" name="Rectangle 3"/>
          <p:cNvSpPr>
            <a:spLocks noGrp="1" noChangeArrowheads="1"/>
          </p:cNvSpPr>
          <p:nvPr>
            <p:ph type="body" idx="1"/>
          </p:nvPr>
        </p:nvSpPr>
        <p:spPr/>
        <p:txBody>
          <a:bodyPr/>
          <a:lstStyle/>
          <a:p>
            <a:pPr>
              <a:defRPr/>
            </a:pPr>
            <a:r>
              <a:rPr lang="en-GB"/>
              <a:t>Performance management processes for expatriates need to take account of </a:t>
            </a:r>
            <a:r>
              <a:rPr lang="en-GB" sz="1400"/>
              <a:t>the challenges they face. These are of a different order to those staying at home. Caligiuri (1997) broke expatriate performance down into four dimensions: technical performance, contextual/pro-social performance, contextual/ managerial performance and expatriate specific dimensions.</a:t>
            </a:r>
          </a:p>
          <a:p>
            <a:pPr>
              <a:defRPr/>
            </a:pPr>
            <a:r>
              <a:rPr lang="en-GB" sz="1400"/>
              <a:t>Kramer and Wayne (2004) produced the following list of expatriate success constructs:</a:t>
            </a:r>
          </a:p>
          <a:p>
            <a:pPr>
              <a:buFontTx/>
              <a:buChar char="•"/>
              <a:defRPr/>
            </a:pPr>
            <a:r>
              <a:rPr lang="en-GB" sz="1400"/>
              <a:t> performing well on the job;</a:t>
            </a:r>
          </a:p>
          <a:p>
            <a:pPr>
              <a:buFontTx/>
              <a:buChar char="•"/>
              <a:defRPr/>
            </a:pPr>
            <a:r>
              <a:rPr lang="en-GB" sz="1400"/>
              <a:t> remaining in the assignment until the end of term;</a:t>
            </a:r>
          </a:p>
          <a:p>
            <a:pPr>
              <a:buFontTx/>
              <a:buChar char="•"/>
              <a:defRPr/>
            </a:pPr>
            <a:r>
              <a:rPr lang="en-GB" sz="1400"/>
              <a:t> adjusting to living conditions.</a:t>
            </a: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Rectangle 7"/>
          <p:cNvSpPr>
            <a:spLocks noGrp="1" noChangeArrowheads="1"/>
          </p:cNvSpPr>
          <p:nvPr>
            <p:ph type="sldNum" sz="quarter" idx="5"/>
          </p:nvPr>
        </p:nvSpPr>
        <p:spPr/>
        <p:txBody>
          <a:bodyPr/>
          <a:lstStyle/>
          <a:p>
            <a:pPr>
              <a:defRPr/>
            </a:pPr>
            <a:fld id="{F5C80700-621B-8F4C-BAFC-F406012163EA}" type="slidenum">
              <a:rPr lang="en-GB" smtClean="0"/>
              <a:pPr>
                <a:defRPr/>
              </a:pPr>
              <a:t>25</a:t>
            </a:fld>
            <a:endParaRPr lang="en-GB"/>
          </a:p>
        </p:txBody>
      </p:sp>
      <p:sp>
        <p:nvSpPr>
          <p:cNvPr id="48130" name="Rectangle 2"/>
          <p:cNvSpPr>
            <a:spLocks noGrp="1" noRot="1" noChangeAspect="1" noChangeArrowheads="1" noTextEdit="1"/>
          </p:cNvSpPr>
          <p:nvPr>
            <p:ph type="sldImg"/>
          </p:nvPr>
        </p:nvSpPr>
        <p:spPr>
          <a:ln/>
          <a:extLst>
            <a:ext uri="{FAA26D3D-D897-4be2-8F04-BA451C77F1D7}">
              <ma14:placeholderFlag xmlns:ma14="http://schemas.microsoft.com/office/mac/drawingml/2011/main" xmlns="" val="1"/>
            </a:ext>
          </a:extLst>
        </p:spPr>
      </p:sp>
      <p:sp>
        <p:nvSpPr>
          <p:cNvPr id="48131" name="Rectangle 3"/>
          <p:cNvSpPr>
            <a:spLocks noGrp="1" noChangeArrowheads="1"/>
          </p:cNvSpPr>
          <p:nvPr>
            <p:ph type="body" idx="1"/>
          </p:nvPr>
        </p:nvSpPr>
        <p:spPr/>
        <p:txBody>
          <a:bodyPr/>
          <a:lstStyle/>
          <a:p>
            <a:pPr>
              <a:buFontTx/>
              <a:buChar char="•"/>
              <a:defRPr/>
            </a:pPr>
            <a:r>
              <a:rPr lang="en-GB" sz="1400"/>
              <a:t> The home-based pay approach aims to ensure that the value of the remuneration (pay, benefits and allowances) of expatriates is the same as in their home country. </a:t>
            </a:r>
          </a:p>
          <a:p>
            <a:pPr>
              <a:buFontTx/>
              <a:buChar char="•"/>
              <a:defRPr/>
            </a:pPr>
            <a:r>
              <a:rPr lang="en-GB" sz="1400"/>
              <a:t> The host-based pay approach provides expatriates with salaries and benefits such as company cars and holidays which are in line with those given to nationals of the host country in similar jobs.</a:t>
            </a: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GB"/>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a:t>Click to edit Master subtitle style</a:t>
            </a:r>
            <a:endParaRPr lang="en-US"/>
          </a:p>
        </p:txBody>
      </p:sp>
      <p:sp>
        <p:nvSpPr>
          <p:cNvPr id="4" name="Date Placeholder 3"/>
          <p:cNvSpPr>
            <a:spLocks noGrp="1"/>
          </p:cNvSpPr>
          <p:nvPr>
            <p:ph type="dt" sz="half" idx="10"/>
          </p:nvPr>
        </p:nvSpPr>
        <p:spPr/>
        <p:txBody>
          <a:bodyPr/>
          <a:lstStyle/>
          <a:p>
            <a:fld id="{59825AB0-5E5E-3248-A674-80ACB8DDCE2A}"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4D0D31-1A24-3148-9B2A-327CC84DD69D}" type="slidenum">
              <a:rPr lang="en-US" smtClean="0"/>
              <a:t>‹#›</a:t>
            </a:fld>
            <a:endParaRPr lang="en-US"/>
          </a:p>
        </p:txBody>
      </p:sp>
    </p:spTree>
    <p:extLst>
      <p:ext uri="{BB962C8B-B14F-4D97-AF65-F5344CB8AC3E}">
        <p14:creationId xmlns:p14="http://schemas.microsoft.com/office/powerpoint/2010/main" val="81710583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9825AB0-5E5E-3248-A674-80ACB8DDCE2A}"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4D0D31-1A24-3148-9B2A-327CC84DD69D}" type="slidenum">
              <a:rPr lang="en-US" smtClean="0"/>
              <a:t>‹#›</a:t>
            </a:fld>
            <a:endParaRPr lang="en-US"/>
          </a:p>
        </p:txBody>
      </p:sp>
    </p:spTree>
    <p:extLst>
      <p:ext uri="{BB962C8B-B14F-4D97-AF65-F5344CB8AC3E}">
        <p14:creationId xmlns:p14="http://schemas.microsoft.com/office/powerpoint/2010/main" val="37848644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GB"/>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9825AB0-5E5E-3248-A674-80ACB8DDCE2A}"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4D0D31-1A24-3148-9B2A-327CC84DD69D}" type="slidenum">
              <a:rPr lang="en-US" smtClean="0"/>
              <a:t>‹#›</a:t>
            </a:fld>
            <a:endParaRPr lang="en-US"/>
          </a:p>
        </p:txBody>
      </p:sp>
    </p:spTree>
    <p:extLst>
      <p:ext uri="{BB962C8B-B14F-4D97-AF65-F5344CB8AC3E}">
        <p14:creationId xmlns:p14="http://schemas.microsoft.com/office/powerpoint/2010/main" val="290431259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p:cNvSpPr>
            <a:spLocks noGrp="1"/>
          </p:cNvSpPr>
          <p:nvPr>
            <p:ph type="dt" sz="half" idx="10"/>
          </p:nvPr>
        </p:nvSpPr>
        <p:spPr/>
        <p:txBody>
          <a:bodyPr/>
          <a:lstStyle/>
          <a:p>
            <a:fld id="{59825AB0-5E5E-3248-A674-80ACB8DDCE2A}"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4D0D31-1A24-3148-9B2A-327CC84DD69D}" type="slidenum">
              <a:rPr lang="en-US" smtClean="0"/>
              <a:t>‹#›</a:t>
            </a:fld>
            <a:endParaRPr lang="en-US"/>
          </a:p>
        </p:txBody>
      </p:sp>
    </p:spTree>
    <p:extLst>
      <p:ext uri="{BB962C8B-B14F-4D97-AF65-F5344CB8AC3E}">
        <p14:creationId xmlns:p14="http://schemas.microsoft.com/office/powerpoint/2010/main" val="339441187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p:cNvSpPr>
            <a:spLocks noGrp="1"/>
          </p:cNvSpPr>
          <p:nvPr>
            <p:ph type="dt" sz="half" idx="10"/>
          </p:nvPr>
        </p:nvSpPr>
        <p:spPr/>
        <p:txBody>
          <a:bodyPr/>
          <a:lstStyle/>
          <a:p>
            <a:fld id="{59825AB0-5E5E-3248-A674-80ACB8DDCE2A}" type="datetimeFigureOut">
              <a:rPr lang="en-US" smtClean="0"/>
              <a:t>3/15/2026</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F54D0D31-1A24-3148-9B2A-327CC84DD69D}" type="slidenum">
              <a:rPr lang="en-US" smtClean="0"/>
              <a:t>‹#›</a:t>
            </a:fld>
            <a:endParaRPr lang="en-US"/>
          </a:p>
        </p:txBody>
      </p:sp>
    </p:spTree>
    <p:extLst>
      <p:ext uri="{BB962C8B-B14F-4D97-AF65-F5344CB8AC3E}">
        <p14:creationId xmlns:p14="http://schemas.microsoft.com/office/powerpoint/2010/main" val="4233818238"/>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Date Placeholder 2"/>
          <p:cNvSpPr>
            <a:spLocks noGrp="1"/>
          </p:cNvSpPr>
          <p:nvPr>
            <p:ph type="dt" sz="half" idx="10"/>
          </p:nvPr>
        </p:nvSpPr>
        <p:spPr/>
        <p:txBody>
          <a:bodyPr/>
          <a:lstStyle/>
          <a:p>
            <a:fld id="{59825AB0-5E5E-3248-A674-80ACB8DDCE2A}" type="datetimeFigureOut">
              <a:rPr lang="en-US" smtClean="0"/>
              <a:t>3/15/2026</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F54D0D31-1A24-3148-9B2A-327CC84DD69D}" type="slidenum">
              <a:rPr lang="en-US" smtClean="0"/>
              <a:t>‹#›</a:t>
            </a:fld>
            <a:endParaRPr lang="en-US"/>
          </a:p>
        </p:txBody>
      </p:sp>
    </p:spTree>
    <p:extLst>
      <p:ext uri="{BB962C8B-B14F-4D97-AF65-F5344CB8AC3E}">
        <p14:creationId xmlns:p14="http://schemas.microsoft.com/office/powerpoint/2010/main" val="2028190386"/>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9825AB0-5E5E-3248-A674-80ACB8DDCE2A}" type="datetimeFigureOut">
              <a:rPr lang="en-US" smtClean="0"/>
              <a:t>3/15/2026</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F54D0D31-1A24-3148-9B2A-327CC84DD69D}" type="slidenum">
              <a:rPr lang="en-US" smtClean="0"/>
              <a:t>‹#›</a:t>
            </a:fld>
            <a:endParaRPr lang="en-US"/>
          </a:p>
        </p:txBody>
      </p:sp>
    </p:spTree>
    <p:extLst>
      <p:ext uri="{BB962C8B-B14F-4D97-AF65-F5344CB8AC3E}">
        <p14:creationId xmlns:p14="http://schemas.microsoft.com/office/powerpoint/2010/main" val="39436116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9825AB0-5E5E-3248-A674-80ACB8DDCE2A}"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4D0D31-1A24-3148-9B2A-327CC84DD69D}" type="slidenum">
              <a:rPr lang="en-US" smtClean="0"/>
              <a:t>‹#›</a:t>
            </a:fld>
            <a:endParaRPr lang="en-US"/>
          </a:p>
        </p:txBody>
      </p:sp>
    </p:spTree>
    <p:extLst>
      <p:ext uri="{BB962C8B-B14F-4D97-AF65-F5344CB8AC3E}">
        <p14:creationId xmlns:p14="http://schemas.microsoft.com/office/powerpoint/2010/main" val="3488220586"/>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GB"/>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5" name="Date Placeholder 4"/>
          <p:cNvSpPr>
            <a:spLocks noGrp="1"/>
          </p:cNvSpPr>
          <p:nvPr>
            <p:ph type="dt" sz="half" idx="10"/>
          </p:nvPr>
        </p:nvSpPr>
        <p:spPr/>
        <p:txBody>
          <a:bodyPr/>
          <a:lstStyle/>
          <a:p>
            <a:fld id="{59825AB0-5E5E-3248-A674-80ACB8DDCE2A}" type="datetimeFigureOut">
              <a:rPr lang="en-US" smtClean="0"/>
              <a:t>3/15/2026</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F54D0D31-1A24-3148-9B2A-327CC84DD69D}" type="slidenum">
              <a:rPr lang="en-US" smtClean="0"/>
              <a:t>‹#›</a:t>
            </a:fld>
            <a:endParaRPr lang="en-US"/>
          </a:p>
        </p:txBody>
      </p:sp>
    </p:spTree>
    <p:extLst>
      <p:ext uri="{BB962C8B-B14F-4D97-AF65-F5344CB8AC3E}">
        <p14:creationId xmlns:p14="http://schemas.microsoft.com/office/powerpoint/2010/main" val="577858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9825AB0-5E5E-3248-A674-80ACB8DDCE2A}"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4D0D31-1A24-3148-9B2A-327CC84DD69D}" type="slidenum">
              <a:rPr lang="en-US" smtClean="0"/>
              <a:t>‹#›</a:t>
            </a:fld>
            <a:endParaRPr lang="en-US"/>
          </a:p>
        </p:txBody>
      </p:sp>
    </p:spTree>
    <p:extLst>
      <p:ext uri="{BB962C8B-B14F-4D97-AF65-F5344CB8AC3E}">
        <p14:creationId xmlns:p14="http://schemas.microsoft.com/office/powerpoint/2010/main" val="290631848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GB"/>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10"/>
          </p:nvPr>
        </p:nvSpPr>
        <p:spPr/>
        <p:txBody>
          <a:bodyPr/>
          <a:lstStyle/>
          <a:p>
            <a:fld id="{59825AB0-5E5E-3248-A674-80ACB8DDCE2A}" type="datetimeFigureOut">
              <a:rPr lang="en-US" smtClean="0"/>
              <a:t>3/15/2026</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F54D0D31-1A24-3148-9B2A-327CC84DD69D}" type="slidenum">
              <a:rPr lang="en-US" smtClean="0"/>
              <a:t>‹#›</a:t>
            </a:fld>
            <a:endParaRPr lang="en-US"/>
          </a:p>
        </p:txBody>
      </p:sp>
    </p:spTree>
    <p:extLst>
      <p:ext uri="{BB962C8B-B14F-4D97-AF65-F5344CB8AC3E}">
        <p14:creationId xmlns:p14="http://schemas.microsoft.com/office/powerpoint/2010/main" val="71045387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9825AB0-5E5E-3248-A674-80ACB8DDCE2A}" type="datetimeFigureOut">
              <a:rPr lang="en-US" smtClean="0"/>
              <a:t>3/15/2026</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F54D0D31-1A24-3148-9B2A-327CC84DD69D}" type="slidenum">
              <a:rPr lang="en-US" smtClean="0"/>
              <a:t>‹#›</a:t>
            </a:fld>
            <a:endParaRPr lang="en-US"/>
          </a:p>
        </p:txBody>
      </p:sp>
    </p:spTree>
    <p:extLst>
      <p:ext uri="{BB962C8B-B14F-4D97-AF65-F5344CB8AC3E}">
        <p14:creationId xmlns:p14="http://schemas.microsoft.com/office/powerpoint/2010/main" val="3677766376"/>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6.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19.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21.xml"/><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22.xml"/><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00" name="Rectangle 4"/>
          <p:cNvSpPr>
            <a:spLocks noGrp="1" noChangeArrowheads="1"/>
          </p:cNvSpPr>
          <p:nvPr>
            <p:ph type="title"/>
          </p:nvPr>
        </p:nvSpPr>
        <p:spPr>
          <a:xfrm>
            <a:off x="457200" y="2209800"/>
            <a:ext cx="8229600" cy="1143000"/>
          </a:xfrm>
        </p:spPr>
        <p:txBody>
          <a:bodyPr/>
          <a:lstStyle/>
          <a:p>
            <a:pPr eaLnBrk="1" hangingPunct="1">
              <a:defRPr/>
            </a:pPr>
            <a:r>
              <a:rPr lang="en-GB" sz="3200" b="1"/>
              <a:t>INTERNATIONAL HRM </a:t>
            </a:r>
            <a:r>
              <a:rPr lang="en-GB" sz="3200" b="1" dirty="0"/>
              <a:t>STRATEGY </a:t>
            </a:r>
          </a:p>
        </p:txBody>
      </p:sp>
    </p:spTree>
    <p:extLst>
      <p:ext uri="{BB962C8B-B14F-4D97-AF65-F5344CB8AC3E}">
        <p14:creationId xmlns:p14="http://schemas.microsoft.com/office/powerpoint/2010/main" val="15506467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GB" sz="3200" b="1"/>
              <a:t>INTERNATIONAL HRM DEFINED</a:t>
            </a:r>
          </a:p>
        </p:txBody>
      </p:sp>
      <p:sp>
        <p:nvSpPr>
          <p:cNvPr id="9219" name="Rectangle 3"/>
          <p:cNvSpPr>
            <a:spLocks noGrp="1" noChangeArrowheads="1"/>
          </p:cNvSpPr>
          <p:nvPr>
            <p:ph type="body" idx="1"/>
          </p:nvPr>
        </p:nvSpPr>
        <p:spPr/>
        <p:txBody>
          <a:bodyPr/>
          <a:lstStyle/>
          <a:p>
            <a:pPr eaLnBrk="1" hangingPunct="1">
              <a:defRPr/>
            </a:pPr>
            <a:endParaRPr lang="en-GB"/>
          </a:p>
          <a:p>
            <a:pPr eaLnBrk="1" hangingPunct="1">
              <a:defRPr/>
            </a:pPr>
            <a:r>
              <a:rPr lang="en-GB"/>
              <a:t>The process of managing people across international boundaries by multinational companies. </a:t>
            </a:r>
          </a:p>
          <a:p>
            <a:pPr eaLnBrk="1" hangingPunct="1">
              <a:defRPr/>
            </a:pPr>
            <a:r>
              <a:rPr lang="en-GB"/>
              <a:t>It involves the worldwide management of people, not just the management of expatriates.</a:t>
            </a:r>
          </a:p>
        </p:txBody>
      </p:sp>
    </p:spTree>
    <p:extLst>
      <p:ext uri="{BB962C8B-B14F-4D97-AF65-F5344CB8AC3E}">
        <p14:creationId xmlns:p14="http://schemas.microsoft.com/office/powerpoint/2010/main" val="341737410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609600" y="457200"/>
            <a:ext cx="7772400" cy="1470025"/>
          </a:xfrm>
        </p:spPr>
        <p:txBody>
          <a:bodyPr/>
          <a:lstStyle/>
          <a:p>
            <a:pPr eaLnBrk="1" hangingPunct="1">
              <a:defRPr/>
            </a:pPr>
            <a:r>
              <a:rPr lang="en-US" sz="3200" b="1" dirty="0"/>
              <a:t>INTERNATIONAL HR STRATEGY DEFINED</a:t>
            </a:r>
          </a:p>
        </p:txBody>
      </p:sp>
      <p:sp>
        <p:nvSpPr>
          <p:cNvPr id="3" name="Subtitle 2"/>
          <p:cNvSpPr>
            <a:spLocks noGrp="1"/>
          </p:cNvSpPr>
          <p:nvPr>
            <p:ph type="subTitle" idx="1"/>
          </p:nvPr>
        </p:nvSpPr>
        <p:spPr>
          <a:xfrm>
            <a:off x="457200" y="1905000"/>
            <a:ext cx="7848600" cy="1828800"/>
          </a:xfrm>
        </p:spPr>
        <p:txBody>
          <a:bodyPr>
            <a:noAutofit/>
          </a:bodyPr>
          <a:lstStyle/>
          <a:p>
            <a:pPr algn="just" eaLnBrk="1" hangingPunct="1">
              <a:defRPr/>
            </a:pPr>
            <a:r>
              <a:rPr lang="en-GB" sz="2800" dirty="0">
                <a:solidFill>
                  <a:srgbClr val="000000"/>
                </a:solidFill>
              </a:rPr>
              <a:t>International HR strategy ensures that people management strategies, policies and practices are developed and implemented that will help the enterprise to operate profitably in a number of different countries and ensure that each unit can operate effectively within its context – its culture and the legal, political and economic factors that affect it. </a:t>
            </a:r>
            <a:endParaRPr lang="en-US" sz="2800" dirty="0">
              <a:solidFill>
                <a:srgbClr val="000000"/>
              </a:solidFill>
            </a:endParaRPr>
          </a:p>
        </p:txBody>
      </p:sp>
    </p:spTree>
    <p:extLst>
      <p:ext uri="{BB962C8B-B14F-4D97-AF65-F5344CB8AC3E}">
        <p14:creationId xmlns:p14="http://schemas.microsoft.com/office/powerpoint/2010/main" val="390128831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defRPr/>
            </a:pPr>
            <a:r>
              <a:rPr lang="en-GB" sz="3200" b="1" dirty="0"/>
              <a:t>GLOBAL HRM</a:t>
            </a:r>
          </a:p>
        </p:txBody>
      </p:sp>
      <p:sp>
        <p:nvSpPr>
          <p:cNvPr id="13315" name="Rectangle 3"/>
          <p:cNvSpPr>
            <a:spLocks noGrp="1" noChangeArrowheads="1"/>
          </p:cNvSpPr>
          <p:nvPr>
            <p:ph type="body" idx="1"/>
          </p:nvPr>
        </p:nvSpPr>
        <p:spPr/>
        <p:txBody>
          <a:bodyPr/>
          <a:lstStyle/>
          <a:p>
            <a:pPr eaLnBrk="1" hangingPunct="1">
              <a:defRPr/>
            </a:pPr>
            <a:endParaRPr lang="en-GB" b="1" dirty="0"/>
          </a:p>
          <a:p>
            <a:pPr eaLnBrk="1" hangingPunct="1">
              <a:buFontTx/>
              <a:buNone/>
              <a:defRPr/>
            </a:pPr>
            <a:r>
              <a:rPr lang="en-GB" sz="2400" b="1" dirty="0"/>
              <a:t>Research conducted by Brewster</a:t>
            </a:r>
            <a:r>
              <a:rPr lang="en-GB" sz="2400" b="1" i="1" dirty="0"/>
              <a:t> et al</a:t>
            </a:r>
            <a:r>
              <a:rPr lang="en-GB" sz="2400" b="1" dirty="0"/>
              <a:t> (2005) identified three processes that constitute global HRM: </a:t>
            </a:r>
          </a:p>
          <a:p>
            <a:pPr eaLnBrk="1" hangingPunct="1">
              <a:defRPr/>
            </a:pPr>
            <a:r>
              <a:rPr lang="en-GB" sz="2400" b="1" dirty="0"/>
              <a:t>talent management/employee branding</a:t>
            </a:r>
          </a:p>
          <a:p>
            <a:pPr eaLnBrk="1" hangingPunct="1">
              <a:defRPr/>
            </a:pPr>
            <a:r>
              <a:rPr lang="en-GB" sz="2400" b="1" dirty="0"/>
              <a:t>international assignments management</a:t>
            </a:r>
          </a:p>
          <a:p>
            <a:pPr eaLnBrk="1" hangingPunct="1">
              <a:defRPr/>
            </a:pPr>
            <a:r>
              <a:rPr lang="en-GB" sz="2400" b="1" dirty="0"/>
              <a:t>managing an international workforce.</a:t>
            </a:r>
            <a:r>
              <a:rPr lang="en-GB" sz="2400" dirty="0"/>
              <a:t> </a:t>
            </a:r>
          </a:p>
        </p:txBody>
      </p:sp>
    </p:spTree>
    <p:extLst>
      <p:ext uri="{BB962C8B-B14F-4D97-AF65-F5344CB8AC3E}">
        <p14:creationId xmlns:p14="http://schemas.microsoft.com/office/powerpoint/2010/main" val="33105943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defRPr/>
            </a:pPr>
            <a:r>
              <a:rPr lang="en-GB" sz="3200" b="1"/>
              <a:t>ISSUES IN INTERNATIONAL HRM</a:t>
            </a:r>
            <a:br>
              <a:rPr lang="en-GB" sz="3200" b="1"/>
            </a:br>
            <a:endParaRPr lang="en-GB" sz="3200" b="1"/>
          </a:p>
        </p:txBody>
      </p:sp>
      <p:sp>
        <p:nvSpPr>
          <p:cNvPr id="11267" name="Rectangle 3"/>
          <p:cNvSpPr>
            <a:spLocks noGrp="1" noChangeArrowheads="1"/>
          </p:cNvSpPr>
          <p:nvPr>
            <p:ph type="body" idx="1"/>
          </p:nvPr>
        </p:nvSpPr>
        <p:spPr/>
        <p:txBody>
          <a:bodyPr/>
          <a:lstStyle/>
          <a:p>
            <a:pPr eaLnBrk="1" hangingPunct="1">
              <a:defRPr/>
            </a:pPr>
            <a:r>
              <a:rPr lang="en-GB" sz="2400"/>
              <a:t>Globalization</a:t>
            </a:r>
          </a:p>
          <a:p>
            <a:pPr eaLnBrk="1" hangingPunct="1">
              <a:defRPr/>
            </a:pPr>
            <a:r>
              <a:rPr lang="en-GB" sz="2400"/>
              <a:t>Environmental differences</a:t>
            </a:r>
          </a:p>
          <a:p>
            <a:pPr eaLnBrk="1" hangingPunct="1">
              <a:defRPr/>
            </a:pPr>
            <a:r>
              <a:rPr lang="en-GB" sz="2400"/>
              <a:t>Cultural differences</a:t>
            </a:r>
          </a:p>
          <a:p>
            <a:pPr eaLnBrk="1" hangingPunct="1">
              <a:defRPr/>
            </a:pPr>
            <a:r>
              <a:rPr lang="en-GB" sz="2400"/>
              <a:t>Convergence and divergence</a:t>
            </a:r>
          </a:p>
        </p:txBody>
      </p:sp>
    </p:spTree>
    <p:extLst>
      <p:ext uri="{BB962C8B-B14F-4D97-AF65-F5344CB8AC3E}">
        <p14:creationId xmlns:p14="http://schemas.microsoft.com/office/powerpoint/2010/main" val="64017258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p:txBody>
          <a:bodyPr/>
          <a:lstStyle/>
          <a:p>
            <a:pPr eaLnBrk="1" hangingPunct="1">
              <a:defRPr/>
            </a:pPr>
            <a:r>
              <a:rPr lang="en-GB" sz="3200" b="1" dirty="0"/>
              <a:t>INTERNATIONAL HRM POLICIES</a:t>
            </a:r>
          </a:p>
        </p:txBody>
      </p:sp>
      <p:sp>
        <p:nvSpPr>
          <p:cNvPr id="23555" name="Rectangle 3"/>
          <p:cNvSpPr>
            <a:spLocks noGrp="1" noChangeArrowheads="1"/>
          </p:cNvSpPr>
          <p:nvPr>
            <p:ph type="body" idx="1"/>
          </p:nvPr>
        </p:nvSpPr>
        <p:spPr/>
        <p:txBody>
          <a:bodyPr/>
          <a:lstStyle/>
          <a:p>
            <a:pPr eaLnBrk="1" hangingPunct="1">
              <a:defRPr/>
            </a:pPr>
            <a:r>
              <a:rPr lang="en-GB" sz="2400"/>
              <a:t>Realistic previews</a:t>
            </a:r>
          </a:p>
          <a:p>
            <a:pPr eaLnBrk="1" hangingPunct="1">
              <a:defRPr/>
            </a:pPr>
            <a:r>
              <a:rPr lang="en-GB" sz="2400"/>
              <a:t>Preparation </a:t>
            </a:r>
          </a:p>
          <a:p>
            <a:pPr eaLnBrk="1" hangingPunct="1">
              <a:defRPr/>
            </a:pPr>
            <a:r>
              <a:rPr lang="en-GB" sz="2400"/>
              <a:t>Training </a:t>
            </a:r>
          </a:p>
          <a:p>
            <a:pPr eaLnBrk="1" hangingPunct="1">
              <a:defRPr/>
            </a:pPr>
            <a:r>
              <a:rPr lang="en-GB" sz="2400"/>
              <a:t>Career management </a:t>
            </a:r>
          </a:p>
          <a:p>
            <a:pPr eaLnBrk="1" hangingPunct="1">
              <a:defRPr/>
            </a:pPr>
            <a:r>
              <a:rPr lang="en-GB" sz="2400"/>
              <a:t>Assimilation and review </a:t>
            </a:r>
          </a:p>
          <a:p>
            <a:pPr eaLnBrk="1" hangingPunct="1">
              <a:defRPr/>
            </a:pPr>
            <a:r>
              <a:rPr lang="en-GB" sz="2400"/>
              <a:t>Re-entry </a:t>
            </a:r>
          </a:p>
          <a:p>
            <a:pPr eaLnBrk="1" hangingPunct="1">
              <a:defRPr/>
            </a:pPr>
            <a:r>
              <a:rPr lang="en-GB" sz="2400"/>
              <a:t>Pay and allowances</a:t>
            </a:r>
          </a:p>
        </p:txBody>
      </p:sp>
    </p:spTree>
    <p:extLst>
      <p:ext uri="{BB962C8B-B14F-4D97-AF65-F5344CB8AC3E}">
        <p14:creationId xmlns:p14="http://schemas.microsoft.com/office/powerpoint/2010/main" val="3533283411"/>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lstStyle/>
          <a:p>
            <a:pPr eaLnBrk="1" hangingPunct="1">
              <a:defRPr/>
            </a:pPr>
            <a:r>
              <a:rPr lang="en-GB" sz="3200" b="1">
                <a:latin typeface="Arial" charset="0"/>
                <a:cs typeface="Arial" charset="0"/>
              </a:rPr>
              <a:t>INTERNATIONAL WORKFORCE PLANNING</a:t>
            </a:r>
          </a:p>
        </p:txBody>
      </p:sp>
      <p:sp>
        <p:nvSpPr>
          <p:cNvPr id="4099" name="Rectangle 3"/>
          <p:cNvSpPr>
            <a:spLocks noGrp="1" noChangeArrowheads="1"/>
          </p:cNvSpPr>
          <p:nvPr>
            <p:ph type="body" idx="1"/>
          </p:nvPr>
        </p:nvSpPr>
        <p:spPr/>
        <p:txBody>
          <a:bodyPr/>
          <a:lstStyle/>
          <a:p>
            <a:pPr eaLnBrk="1" hangingPunct="1">
              <a:defRPr/>
            </a:pPr>
            <a:r>
              <a:rPr lang="en-GB">
                <a:latin typeface="Arial" charset="0"/>
                <a:cs typeface="Arial" charset="0"/>
              </a:rPr>
              <a:t>Assess how many people are needed throughout the MNC (demand forecasting)</a:t>
            </a:r>
          </a:p>
          <a:p>
            <a:pPr eaLnBrk="1" hangingPunct="1">
              <a:defRPr/>
            </a:pPr>
            <a:r>
              <a:rPr lang="en-GB">
                <a:latin typeface="Arial" charset="0"/>
                <a:cs typeface="Arial" charset="0"/>
              </a:rPr>
              <a:t>Set out the sources of people available (supply forecasting)</a:t>
            </a:r>
          </a:p>
          <a:p>
            <a:pPr eaLnBrk="1" hangingPunct="1">
              <a:defRPr/>
            </a:pPr>
            <a:r>
              <a:rPr lang="en-GB">
                <a:latin typeface="Arial" charset="0"/>
                <a:cs typeface="Arial" charset="0"/>
              </a:rPr>
              <a:t>Prepare action plans for recruitment, selection or assignment </a:t>
            </a:r>
          </a:p>
        </p:txBody>
      </p:sp>
    </p:spTree>
    <p:extLst>
      <p:ext uri="{BB962C8B-B14F-4D97-AF65-F5344CB8AC3E}">
        <p14:creationId xmlns:p14="http://schemas.microsoft.com/office/powerpoint/2010/main" val="12564702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lstStyle/>
          <a:p>
            <a:pPr eaLnBrk="1" hangingPunct="1">
              <a:defRPr/>
            </a:pPr>
            <a:r>
              <a:rPr lang="en-GB" sz="3200" b="1">
                <a:latin typeface="Arial" charset="0"/>
                <a:cs typeface="Arial" charset="0"/>
              </a:rPr>
              <a:t>INTERNATIONAL RESOURCING</a:t>
            </a:r>
          </a:p>
        </p:txBody>
      </p:sp>
      <p:sp>
        <p:nvSpPr>
          <p:cNvPr id="5123" name="Rectangle 3"/>
          <p:cNvSpPr>
            <a:spLocks noGrp="1" noChangeArrowheads="1"/>
          </p:cNvSpPr>
          <p:nvPr>
            <p:ph type="body" idx="1"/>
          </p:nvPr>
        </p:nvSpPr>
        <p:spPr/>
        <p:txBody>
          <a:bodyPr/>
          <a:lstStyle/>
          <a:p>
            <a:pPr eaLnBrk="1" hangingPunct="1">
              <a:defRPr/>
            </a:pPr>
            <a:r>
              <a:rPr lang="en-GB">
                <a:latin typeface="Arial" charset="0"/>
                <a:cs typeface="Arial" charset="0"/>
              </a:rPr>
              <a:t>Decisions are made on how the staffing requirements of headquarters and the foreign subsidiaries can be met</a:t>
            </a:r>
          </a:p>
          <a:p>
            <a:pPr eaLnBrk="1" hangingPunct="1">
              <a:defRPr/>
            </a:pPr>
            <a:r>
              <a:rPr lang="en-GB">
                <a:latin typeface="Arial" charset="0"/>
                <a:cs typeface="Arial" charset="0"/>
              </a:rPr>
              <a:t>A choice has to be made when staffing subsidiaries between employing parent company or home company nationals or a combination of the two. </a:t>
            </a:r>
          </a:p>
        </p:txBody>
      </p:sp>
    </p:spTree>
    <p:extLst>
      <p:ext uri="{BB962C8B-B14F-4D97-AF65-F5344CB8AC3E}">
        <p14:creationId xmlns:p14="http://schemas.microsoft.com/office/powerpoint/2010/main" val="12738532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p:txBody>
          <a:bodyPr/>
          <a:lstStyle/>
          <a:p>
            <a:pPr eaLnBrk="1" hangingPunct="1">
              <a:defRPr/>
            </a:pPr>
            <a:r>
              <a:rPr lang="en-GB" sz="3200" b="1">
                <a:latin typeface="Arial" charset="0"/>
                <a:cs typeface="Arial" charset="0"/>
              </a:rPr>
              <a:t>INTERNATIONAL TALENT MANAGEMENT</a:t>
            </a:r>
          </a:p>
        </p:txBody>
      </p:sp>
      <p:sp>
        <p:nvSpPr>
          <p:cNvPr id="6147" name="Rectangle 3"/>
          <p:cNvSpPr>
            <a:spLocks noGrp="1" noChangeArrowheads="1"/>
          </p:cNvSpPr>
          <p:nvPr>
            <p:ph type="body" idx="1"/>
          </p:nvPr>
        </p:nvSpPr>
        <p:spPr/>
        <p:txBody>
          <a:bodyPr/>
          <a:lstStyle/>
          <a:p>
            <a:pPr eaLnBrk="1" hangingPunct="1">
              <a:buFontTx/>
              <a:buNone/>
              <a:defRPr/>
            </a:pPr>
            <a:r>
              <a:rPr lang="en-GB" sz="2000">
                <a:latin typeface="Arial" charset="0"/>
                <a:cs typeface="Arial" charset="0"/>
              </a:rPr>
              <a:t>International talent management uses the same methods as those used in a domestic setting ie:</a:t>
            </a:r>
          </a:p>
          <a:p>
            <a:pPr eaLnBrk="1" hangingPunct="1">
              <a:defRPr/>
            </a:pPr>
            <a:r>
              <a:rPr lang="en-GB" sz="2000">
                <a:latin typeface="Arial" charset="0"/>
                <a:cs typeface="Arial" charset="0"/>
              </a:rPr>
              <a:t> talent pool definition</a:t>
            </a:r>
          </a:p>
          <a:p>
            <a:pPr eaLnBrk="1" hangingPunct="1">
              <a:defRPr/>
            </a:pPr>
            <a:r>
              <a:rPr lang="en-GB" sz="2000">
                <a:latin typeface="Arial" charset="0"/>
                <a:cs typeface="Arial" charset="0"/>
              </a:rPr>
              <a:t> identifying talent internally</a:t>
            </a:r>
          </a:p>
          <a:p>
            <a:pPr eaLnBrk="1" hangingPunct="1">
              <a:defRPr/>
            </a:pPr>
            <a:r>
              <a:rPr lang="en-GB" sz="2000">
                <a:latin typeface="Arial" charset="0"/>
                <a:cs typeface="Arial" charset="0"/>
              </a:rPr>
              <a:t> recruiting talent</a:t>
            </a:r>
          </a:p>
          <a:p>
            <a:pPr eaLnBrk="1" hangingPunct="1">
              <a:defRPr/>
            </a:pPr>
            <a:r>
              <a:rPr lang="en-GB" sz="2000">
                <a:latin typeface="Arial" charset="0"/>
                <a:cs typeface="Arial" charset="0"/>
              </a:rPr>
              <a:t> performance management</a:t>
            </a:r>
          </a:p>
          <a:p>
            <a:pPr eaLnBrk="1" hangingPunct="1">
              <a:defRPr/>
            </a:pPr>
            <a:r>
              <a:rPr lang="en-GB" sz="2000">
                <a:latin typeface="Arial" charset="0"/>
                <a:cs typeface="Arial" charset="0"/>
              </a:rPr>
              <a:t> management development</a:t>
            </a:r>
          </a:p>
          <a:p>
            <a:pPr eaLnBrk="1" hangingPunct="1">
              <a:defRPr/>
            </a:pPr>
            <a:r>
              <a:rPr lang="en-GB" sz="2000">
                <a:latin typeface="Arial" charset="0"/>
                <a:cs typeface="Arial" charset="0"/>
              </a:rPr>
              <a:t>career planning</a:t>
            </a:r>
            <a:r>
              <a:rPr lang="en-GB" sz="2800">
                <a:latin typeface="Arial" charset="0"/>
                <a:cs typeface="Arial" charset="0"/>
              </a:rPr>
              <a:t> </a:t>
            </a:r>
          </a:p>
        </p:txBody>
      </p:sp>
    </p:spTree>
    <p:extLst>
      <p:ext uri="{BB962C8B-B14F-4D97-AF65-F5344CB8AC3E}">
        <p14:creationId xmlns:p14="http://schemas.microsoft.com/office/powerpoint/2010/main" val="126205976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lstStyle/>
          <a:p>
            <a:pPr eaLnBrk="1" hangingPunct="1">
              <a:defRPr/>
            </a:pPr>
            <a:r>
              <a:rPr lang="en-GB" sz="3200" b="1">
                <a:latin typeface="Arial" charset="0"/>
                <a:cs typeface="Arial" charset="0"/>
              </a:rPr>
              <a:t>INTERNATIONAL PERFORMANCE MANAGEMENT</a:t>
            </a:r>
          </a:p>
        </p:txBody>
      </p:sp>
      <p:sp>
        <p:nvSpPr>
          <p:cNvPr id="7171" name="Rectangle 3"/>
          <p:cNvSpPr>
            <a:spLocks noGrp="1" noChangeArrowheads="1"/>
          </p:cNvSpPr>
          <p:nvPr>
            <p:ph type="body" idx="1"/>
          </p:nvPr>
        </p:nvSpPr>
        <p:spPr>
          <a:xfrm>
            <a:off x="304800" y="1676400"/>
            <a:ext cx="8229600" cy="4525963"/>
          </a:xfrm>
        </p:spPr>
        <p:txBody>
          <a:bodyPr/>
          <a:lstStyle/>
          <a:p>
            <a:pPr eaLnBrk="1" hangingPunct="1">
              <a:lnSpc>
                <a:spcPct val="80000"/>
              </a:lnSpc>
              <a:defRPr/>
            </a:pPr>
            <a:r>
              <a:rPr lang="en-GB" sz="2800">
                <a:latin typeface="Arial" charset="0"/>
                <a:cs typeface="Arial" charset="0"/>
              </a:rPr>
              <a:t>International performance management systems contain the same elements those in domestic systems</a:t>
            </a:r>
          </a:p>
          <a:p>
            <a:pPr eaLnBrk="1" hangingPunct="1">
              <a:lnSpc>
                <a:spcPct val="80000"/>
              </a:lnSpc>
              <a:defRPr/>
            </a:pPr>
            <a:r>
              <a:rPr lang="en-GB" sz="2800">
                <a:latin typeface="Arial" charset="0"/>
                <a:cs typeface="Arial" charset="0"/>
              </a:rPr>
              <a:t>Their effectiveness is affected overall by the complexity of international business and the distance separating headquarters and subsidiaries. </a:t>
            </a:r>
          </a:p>
          <a:p>
            <a:pPr eaLnBrk="1" hangingPunct="1">
              <a:lnSpc>
                <a:spcPct val="80000"/>
              </a:lnSpc>
              <a:defRPr/>
            </a:pPr>
            <a:r>
              <a:rPr lang="en-GB" sz="2800">
                <a:latin typeface="Arial" charset="0"/>
                <a:cs typeface="Arial" charset="0"/>
              </a:rPr>
              <a:t>Particular issues the control of line managers, cultural differences, the problem of achieving consistent rating results, and variable levels of maturity among subsidiaries which affect relative performance. </a:t>
            </a:r>
          </a:p>
        </p:txBody>
      </p:sp>
    </p:spTree>
    <p:extLst>
      <p:ext uri="{BB962C8B-B14F-4D97-AF65-F5344CB8AC3E}">
        <p14:creationId xmlns:p14="http://schemas.microsoft.com/office/powerpoint/2010/main" val="397024037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89" name="Text Box 2"/>
          <p:cNvSpPr txBox="1">
            <a:spLocks noChangeArrowheads="1"/>
          </p:cNvSpPr>
          <p:nvPr/>
        </p:nvSpPr>
        <p:spPr bwMode="auto">
          <a:xfrm>
            <a:off x="838200" y="381000"/>
            <a:ext cx="7467600" cy="457200"/>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spcBef>
                <a:spcPct val="50000"/>
              </a:spcBef>
            </a:pPr>
            <a:endParaRPr lang="en-US">
              <a:latin typeface="Times New Roman" charset="0"/>
              <a:cs typeface="Arial" charset="0"/>
            </a:endParaRPr>
          </a:p>
        </p:txBody>
      </p:sp>
      <p:sp>
        <p:nvSpPr>
          <p:cNvPr id="37890" name="Text Box 3"/>
          <p:cNvSpPr txBox="1">
            <a:spLocks noChangeArrowheads="1"/>
          </p:cNvSpPr>
          <p:nvPr/>
        </p:nvSpPr>
        <p:spPr bwMode="auto">
          <a:xfrm>
            <a:off x="609600" y="304800"/>
            <a:ext cx="8077200" cy="822325"/>
          </a:xfrm>
          <a:prstGeom prst="rect">
            <a:avLst/>
          </a:prstGeom>
          <a:noFill/>
          <a:ln>
            <a:noFill/>
          </a:ln>
          <a:extLst>
            <a:ext uri="{909E8E84-426E-40dd-AFC4-6F175D3DCCD1}">
              <a14:hiddenFill xmlns:a14="http://schemas.microsoft.com/office/drawing/2010/main" xmlns="">
                <a:solidFill>
                  <a:srgbClr val="FFFFFF"/>
                </a:solidFill>
              </a14:hiddenFill>
            </a:ext>
            <a:ext uri="{91240B29-F687-4f45-9708-019B960494DF}">
              <a14:hiddenLine xmlns:a14="http://schemas.microsoft.com/office/drawing/2010/main" xmlns=""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spcBef>
                <a:spcPct val="50000"/>
              </a:spcBef>
            </a:pPr>
            <a:r>
              <a:rPr lang="en-GB" b="1">
                <a:solidFill>
                  <a:schemeClr val="tx2"/>
                </a:solidFill>
                <a:cs typeface="Arial" charset="0"/>
              </a:rPr>
              <a:t>MANAGING INTERNATIONAL PERFORMANCE AT STANDARD CHARTERED BANK </a:t>
            </a:r>
            <a:endParaRPr lang="en-GB">
              <a:latin typeface="Times New Roman" charset="0"/>
              <a:cs typeface="Arial" charset="0"/>
            </a:endParaRPr>
          </a:p>
        </p:txBody>
      </p:sp>
      <p:sp>
        <p:nvSpPr>
          <p:cNvPr id="37891" name="Rectangle 4"/>
          <p:cNvSpPr>
            <a:spLocks noChangeArrowheads="1"/>
          </p:cNvSpPr>
          <p:nvPr/>
        </p:nvSpPr>
        <p:spPr bwMode="auto">
          <a:xfrm>
            <a:off x="2667000" y="1371600"/>
            <a:ext cx="3733800" cy="838200"/>
          </a:xfrm>
          <a:prstGeom prst="rect">
            <a:avLst/>
          </a:prstGeom>
          <a:solidFill>
            <a:schemeClr val="bg1"/>
          </a:solidFill>
          <a:ln w="9525">
            <a:solidFill>
              <a:schemeClr val="tx1"/>
            </a:solidFill>
            <a:miter lim="800000"/>
            <a:headEnd/>
            <a:tailEnd/>
          </a:ln>
        </p:spPr>
        <p:txBody>
          <a:bodyPr wrap="none" anchor="ctr"/>
          <a:lstStyle/>
          <a:p>
            <a:r>
              <a:rPr lang="en-GB" sz="1400" b="1"/>
              <a:t>                        The process</a:t>
            </a:r>
          </a:p>
          <a:p>
            <a:pPr>
              <a:buFont typeface="Wingdings" charset="0"/>
              <a:buChar char="Ø"/>
            </a:pPr>
            <a:r>
              <a:rPr lang="en-GB" sz="1400" b="1"/>
              <a:t> </a:t>
            </a:r>
            <a:r>
              <a:rPr lang="en-GB" sz="1400"/>
              <a:t>Global for all employees</a:t>
            </a:r>
          </a:p>
          <a:p>
            <a:pPr>
              <a:buFont typeface="Wingdings" charset="0"/>
              <a:buChar char="Ø"/>
            </a:pPr>
            <a:r>
              <a:rPr lang="en-GB" sz="1400"/>
              <a:t> Accelerate a high performing organisation</a:t>
            </a:r>
          </a:p>
        </p:txBody>
      </p:sp>
      <p:sp>
        <p:nvSpPr>
          <p:cNvPr id="37892" name="Rectangle 5"/>
          <p:cNvSpPr>
            <a:spLocks noChangeArrowheads="1"/>
          </p:cNvSpPr>
          <p:nvPr/>
        </p:nvSpPr>
        <p:spPr bwMode="auto">
          <a:xfrm>
            <a:off x="5292725" y="2636838"/>
            <a:ext cx="2971800" cy="1600200"/>
          </a:xfrm>
          <a:prstGeom prst="rect">
            <a:avLst/>
          </a:prstGeom>
          <a:solidFill>
            <a:schemeClr val="bg1"/>
          </a:solidFill>
          <a:ln w="9525">
            <a:solidFill>
              <a:schemeClr val="tx1"/>
            </a:solidFill>
            <a:miter lim="800000"/>
            <a:headEnd/>
            <a:tailEnd/>
          </a:ln>
        </p:spPr>
        <p:txBody>
          <a:bodyPr wrap="none" anchor="ctr"/>
          <a:lstStyle/>
          <a:p>
            <a:r>
              <a:rPr lang="en-GB" sz="1400" b="1"/>
              <a:t>      Objective setting (January)</a:t>
            </a:r>
          </a:p>
          <a:p>
            <a:pPr>
              <a:buFont typeface="Wingdings" charset="0"/>
              <a:buChar char="Ø"/>
            </a:pPr>
            <a:r>
              <a:rPr lang="en-GB" sz="1400" b="1"/>
              <a:t> </a:t>
            </a:r>
            <a:r>
              <a:rPr lang="en-GB" sz="1400"/>
              <a:t>Financial/business objectives</a:t>
            </a:r>
          </a:p>
          <a:p>
            <a:pPr>
              <a:buFont typeface="Wingdings" charset="0"/>
              <a:buChar char="Ø"/>
            </a:pPr>
            <a:r>
              <a:rPr lang="en-GB" sz="1400"/>
              <a:t> Two core management objectives</a:t>
            </a:r>
          </a:p>
          <a:p>
            <a:pPr>
              <a:buFont typeface="Wingdings" charset="0"/>
              <a:buChar char="Ø"/>
            </a:pPr>
            <a:r>
              <a:rPr lang="en-GB" sz="1400"/>
              <a:t> Values objectives for all</a:t>
            </a:r>
          </a:p>
        </p:txBody>
      </p:sp>
      <p:sp>
        <p:nvSpPr>
          <p:cNvPr id="37893" name="Rectangle 6"/>
          <p:cNvSpPr>
            <a:spLocks noChangeArrowheads="1"/>
          </p:cNvSpPr>
          <p:nvPr/>
        </p:nvSpPr>
        <p:spPr bwMode="auto">
          <a:xfrm>
            <a:off x="5410200" y="5029200"/>
            <a:ext cx="2895600" cy="1600200"/>
          </a:xfrm>
          <a:prstGeom prst="rect">
            <a:avLst/>
          </a:prstGeom>
          <a:solidFill>
            <a:schemeClr val="bg1"/>
          </a:solidFill>
          <a:ln w="19050">
            <a:solidFill>
              <a:schemeClr val="tx1"/>
            </a:solidFill>
            <a:miter lim="800000"/>
            <a:headEnd/>
            <a:tailEnd/>
          </a:ln>
        </p:spPr>
        <p:txBody>
          <a:bodyPr wrap="none" anchor="ctr"/>
          <a:lstStyle/>
          <a:p>
            <a:r>
              <a:rPr lang="en-GB" sz="1400" b="1"/>
              <a:t>        </a:t>
            </a:r>
          </a:p>
        </p:txBody>
      </p:sp>
      <p:sp>
        <p:nvSpPr>
          <p:cNvPr id="37894" name="Rectangle 7"/>
          <p:cNvSpPr>
            <a:spLocks noChangeArrowheads="1"/>
          </p:cNvSpPr>
          <p:nvPr/>
        </p:nvSpPr>
        <p:spPr bwMode="auto">
          <a:xfrm>
            <a:off x="1066800" y="5029200"/>
            <a:ext cx="2819400" cy="1600200"/>
          </a:xfrm>
          <a:prstGeom prst="rect">
            <a:avLst/>
          </a:prstGeom>
          <a:solidFill>
            <a:schemeClr val="bg1"/>
          </a:solidFill>
          <a:ln w="9525">
            <a:solidFill>
              <a:schemeClr val="tx1"/>
            </a:solidFill>
            <a:miter lim="800000"/>
            <a:headEnd/>
            <a:tailEnd/>
          </a:ln>
        </p:spPr>
        <p:txBody>
          <a:bodyPr wrap="none" anchor="ctr"/>
          <a:lstStyle/>
          <a:p>
            <a:r>
              <a:rPr lang="en-GB" sz="1400" b="1"/>
              <a:t>    Final review (Nov/Dec)</a:t>
            </a:r>
          </a:p>
          <a:p>
            <a:pPr>
              <a:buFont typeface="Wingdings" charset="0"/>
              <a:buChar char="Ø"/>
            </a:pPr>
            <a:r>
              <a:rPr lang="en-GB" sz="1400" b="1"/>
              <a:t> </a:t>
            </a:r>
            <a:r>
              <a:rPr lang="en-GB" sz="1400"/>
              <a:t>1-5 business rating scale</a:t>
            </a:r>
          </a:p>
          <a:p>
            <a:pPr>
              <a:buFont typeface="Wingdings" charset="0"/>
              <a:buChar char="Ø"/>
            </a:pPr>
            <a:r>
              <a:rPr lang="en-GB" sz="1400"/>
              <a:t> A-D values rating scale</a:t>
            </a:r>
          </a:p>
          <a:p>
            <a:pPr>
              <a:buFont typeface="Wingdings" charset="0"/>
              <a:buChar char="Ø"/>
            </a:pPr>
            <a:r>
              <a:rPr lang="en-GB" sz="1400"/>
              <a:t> Additional feedback form</a:t>
            </a:r>
          </a:p>
          <a:p>
            <a:pPr>
              <a:buFont typeface="Wingdings" charset="0"/>
              <a:buChar char="Ø"/>
            </a:pPr>
            <a:r>
              <a:rPr lang="en-GB" sz="1400"/>
              <a:t> Cascaded </a:t>
            </a:r>
            <a:r>
              <a:rPr lang="ja-JP" altLang="en-GB" sz="1400"/>
              <a:t>‘</a:t>
            </a:r>
            <a:r>
              <a:rPr lang="en-GB" altLang="ja-JP" sz="1400"/>
              <a:t>level down</a:t>
            </a:r>
            <a:r>
              <a:rPr lang="ja-JP" altLang="en-GB" sz="1400"/>
              <a:t>’</a:t>
            </a:r>
            <a:r>
              <a:rPr lang="en-GB" altLang="ja-JP" sz="1400"/>
              <a:t> rating </a:t>
            </a:r>
          </a:p>
          <a:p>
            <a:pPr>
              <a:buFont typeface="Wingdings" charset="0"/>
              <a:buNone/>
            </a:pPr>
            <a:r>
              <a:rPr lang="en-GB" sz="1400"/>
              <a:t>    reviews</a:t>
            </a:r>
          </a:p>
        </p:txBody>
      </p:sp>
      <p:sp>
        <p:nvSpPr>
          <p:cNvPr id="37895" name="Rectangle 8"/>
          <p:cNvSpPr>
            <a:spLocks noChangeArrowheads="1"/>
          </p:cNvSpPr>
          <p:nvPr/>
        </p:nvSpPr>
        <p:spPr bwMode="auto">
          <a:xfrm>
            <a:off x="5638800" y="5257800"/>
            <a:ext cx="2352675" cy="1155700"/>
          </a:xfrm>
          <a:prstGeom prst="rect">
            <a:avLst/>
          </a:prstGeom>
          <a:solidFill>
            <a:schemeClr val="bg1"/>
          </a:solidFill>
          <a:ln>
            <a:noFill/>
          </a:ln>
          <a:extLst>
            <a:ext uri="{91240B29-F687-4f45-9708-019B960494DF}">
              <a14:hiddenLine xmlns:a14="http://schemas.microsoft.com/office/drawing/2010/main" xmlns="" w="9525">
                <a:solidFill>
                  <a:srgbClr val="000000"/>
                </a:solidFill>
                <a:miter lim="800000"/>
                <a:headEnd/>
                <a:tailEnd/>
              </a14:hiddenLine>
            </a:ext>
          </a:extLst>
        </p:spPr>
        <p:txBody>
          <a:bodyPr>
            <a:spAutoFit/>
          </a:bodyPr>
          <a:lstStyle/>
          <a:p>
            <a:pPr>
              <a:spcBef>
                <a:spcPct val="50000"/>
              </a:spcBef>
            </a:pPr>
            <a:r>
              <a:rPr lang="en-GB" sz="1400" b="1"/>
              <a:t>     Interim review (July)</a:t>
            </a:r>
          </a:p>
          <a:p>
            <a:pPr>
              <a:spcBef>
                <a:spcPct val="50000"/>
              </a:spcBef>
              <a:buFont typeface="Wingdings" charset="0"/>
              <a:buChar char="Ø"/>
            </a:pPr>
            <a:r>
              <a:rPr lang="en-GB" sz="1400" b="1"/>
              <a:t> </a:t>
            </a:r>
            <a:r>
              <a:rPr lang="en-GB" sz="1400"/>
              <a:t>Formal step-back</a:t>
            </a:r>
          </a:p>
          <a:p>
            <a:pPr>
              <a:spcBef>
                <a:spcPct val="50000"/>
              </a:spcBef>
              <a:buFont typeface="Wingdings" charset="0"/>
              <a:buChar char="Ø"/>
            </a:pPr>
            <a:r>
              <a:rPr lang="en-GB" sz="1400"/>
              <a:t> </a:t>
            </a:r>
            <a:r>
              <a:rPr lang="ja-JP" altLang="en-GB" sz="1400"/>
              <a:t>‘</a:t>
            </a:r>
            <a:r>
              <a:rPr lang="en-GB" altLang="ja-JP" sz="1400"/>
              <a:t>Tracking</a:t>
            </a:r>
            <a:r>
              <a:rPr lang="ja-JP" altLang="en-GB" sz="1400"/>
              <a:t>’</a:t>
            </a:r>
            <a:r>
              <a:rPr lang="en-GB" altLang="ja-JP" sz="1400"/>
              <a:t> rather than </a:t>
            </a:r>
            <a:r>
              <a:rPr lang="ja-JP" altLang="en-GB" sz="1400"/>
              <a:t>‘</a:t>
            </a:r>
            <a:r>
              <a:rPr lang="en-GB" altLang="ja-JP" sz="1400"/>
              <a:t>rating</a:t>
            </a:r>
            <a:r>
              <a:rPr lang="ja-JP" altLang="en-GB" sz="1400"/>
              <a:t>’</a:t>
            </a:r>
            <a:endParaRPr lang="en-GB" sz="1400"/>
          </a:p>
        </p:txBody>
      </p:sp>
      <p:sp>
        <p:nvSpPr>
          <p:cNvPr id="37896" name="Rectangle 9"/>
          <p:cNvSpPr>
            <a:spLocks noChangeArrowheads="1"/>
          </p:cNvSpPr>
          <p:nvPr/>
        </p:nvSpPr>
        <p:spPr bwMode="auto">
          <a:xfrm>
            <a:off x="2286000" y="3048000"/>
            <a:ext cx="2895600" cy="1752600"/>
          </a:xfrm>
          <a:prstGeom prst="rect">
            <a:avLst/>
          </a:prstGeom>
          <a:solidFill>
            <a:schemeClr val="bg1"/>
          </a:solidFill>
          <a:ln w="9525">
            <a:solidFill>
              <a:schemeClr val="tx1"/>
            </a:solidFill>
            <a:miter lim="800000"/>
            <a:headEnd/>
            <a:tailEnd/>
          </a:ln>
        </p:spPr>
        <p:txBody>
          <a:bodyPr wrap="none" anchor="ctr"/>
          <a:lstStyle/>
          <a:p>
            <a:r>
              <a:rPr lang="en-GB" sz="1400" b="1"/>
              <a:t>       Performance coaching </a:t>
            </a:r>
          </a:p>
          <a:p>
            <a:r>
              <a:rPr lang="en-GB" sz="1400" b="1"/>
              <a:t>         throughout the year</a:t>
            </a:r>
          </a:p>
          <a:p>
            <a:pPr>
              <a:buFont typeface="Wingdings" charset="0"/>
              <a:buChar char="Ø"/>
            </a:pPr>
            <a:r>
              <a:rPr lang="en-GB" sz="1400" b="1"/>
              <a:t> </a:t>
            </a:r>
            <a:r>
              <a:rPr lang="en-GB" sz="1400"/>
              <a:t>Regular open discussion</a:t>
            </a:r>
          </a:p>
          <a:p>
            <a:pPr>
              <a:buFont typeface="Wingdings" charset="0"/>
              <a:buChar char="Ø"/>
            </a:pPr>
            <a:r>
              <a:rPr lang="en-GB" sz="1400"/>
              <a:t> Integrates performance, learning</a:t>
            </a:r>
          </a:p>
          <a:p>
            <a:pPr>
              <a:buFont typeface="Wingdings" charset="0"/>
              <a:buNone/>
            </a:pPr>
            <a:r>
              <a:rPr lang="en-GB" sz="1400" b="1"/>
              <a:t>    </a:t>
            </a:r>
            <a:r>
              <a:rPr lang="en-GB" sz="1400"/>
              <a:t>and development, reward and</a:t>
            </a:r>
          </a:p>
          <a:p>
            <a:pPr>
              <a:buFont typeface="Wingdings" charset="0"/>
              <a:buNone/>
            </a:pPr>
            <a:r>
              <a:rPr lang="en-GB" sz="1400"/>
              <a:t>    individual engagement</a:t>
            </a:r>
          </a:p>
          <a:p>
            <a:pPr>
              <a:buFont typeface="Wingdings" charset="0"/>
              <a:buChar char="Ø"/>
            </a:pPr>
            <a:r>
              <a:rPr lang="en-GB" sz="1400"/>
              <a:t> Addresses performance issues</a:t>
            </a:r>
          </a:p>
          <a:p>
            <a:pPr>
              <a:buFont typeface="Wingdings" charset="0"/>
              <a:buChar char="Ø"/>
            </a:pPr>
            <a:r>
              <a:rPr lang="en-GB" sz="1400"/>
              <a:t> Under-performance not tolerated</a:t>
            </a:r>
          </a:p>
        </p:txBody>
      </p:sp>
      <p:sp>
        <p:nvSpPr>
          <p:cNvPr id="37897" name="Line 10"/>
          <p:cNvSpPr>
            <a:spLocks noChangeShapeType="1"/>
          </p:cNvSpPr>
          <p:nvPr/>
        </p:nvSpPr>
        <p:spPr bwMode="auto">
          <a:xfrm>
            <a:off x="6858000" y="4267200"/>
            <a:ext cx="0" cy="762000"/>
          </a:xfrm>
          <a:prstGeom prst="line">
            <a:avLst/>
          </a:prstGeom>
          <a:noFill/>
          <a:ln w="9525">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37898" name="Line 11"/>
          <p:cNvSpPr>
            <a:spLocks noChangeShapeType="1"/>
          </p:cNvSpPr>
          <p:nvPr/>
        </p:nvSpPr>
        <p:spPr bwMode="auto">
          <a:xfrm flipH="1">
            <a:off x="3886200" y="5791200"/>
            <a:ext cx="1524000" cy="0"/>
          </a:xfrm>
          <a:prstGeom prst="line">
            <a:avLst/>
          </a:prstGeom>
          <a:noFill/>
          <a:ln w="19050">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
        <p:nvSpPr>
          <p:cNvPr id="37899" name="Line 12"/>
          <p:cNvSpPr>
            <a:spLocks noChangeShapeType="1"/>
          </p:cNvSpPr>
          <p:nvPr/>
        </p:nvSpPr>
        <p:spPr bwMode="auto">
          <a:xfrm flipV="1">
            <a:off x="1524000" y="2895600"/>
            <a:ext cx="0" cy="2133600"/>
          </a:xfrm>
          <a:prstGeom prst="line">
            <a:avLst/>
          </a:prstGeom>
          <a:noFill/>
          <a:ln w="19050">
            <a:solidFill>
              <a:schemeClr val="tx1"/>
            </a:solidFill>
            <a:round/>
            <a:headEnd/>
            <a:tailEnd/>
          </a:ln>
          <a:extLst>
            <a:ext uri="{909E8E84-426E-40dd-AFC4-6F175D3DCCD1}">
              <a14:hiddenFill xmlns:a14="http://schemas.microsoft.com/office/drawing/2010/main" xmlns="">
                <a:noFill/>
              </a14:hiddenFill>
            </a:ext>
          </a:extLst>
        </p:spPr>
        <p:txBody>
          <a:bodyPr/>
          <a:lstStyle/>
          <a:p>
            <a:endParaRPr lang="en-US"/>
          </a:p>
        </p:txBody>
      </p:sp>
      <p:sp>
        <p:nvSpPr>
          <p:cNvPr id="37900" name="Line 13"/>
          <p:cNvSpPr>
            <a:spLocks noChangeShapeType="1"/>
          </p:cNvSpPr>
          <p:nvPr/>
        </p:nvSpPr>
        <p:spPr bwMode="auto">
          <a:xfrm>
            <a:off x="1524000" y="2895600"/>
            <a:ext cx="3810000" cy="0"/>
          </a:xfrm>
          <a:prstGeom prst="line">
            <a:avLst/>
          </a:prstGeom>
          <a:noFill/>
          <a:ln w="19050">
            <a:solidFill>
              <a:schemeClr val="tx1"/>
            </a:solidFill>
            <a:round/>
            <a:headEnd/>
            <a:tailEnd type="triangle" w="med" len="med"/>
          </a:ln>
          <a:extLst>
            <a:ext uri="{909E8E84-426E-40dd-AFC4-6F175D3DCCD1}">
              <a14:hiddenFill xmlns:a14="http://schemas.microsoft.com/office/drawing/2010/main" xmlns="">
                <a:noFill/>
              </a14:hiddenFill>
            </a:ext>
          </a:extLst>
        </p:spPr>
        <p:txBody>
          <a:bodyPr/>
          <a:lstStyle/>
          <a:p>
            <a:endParaRPr lang="en-US"/>
          </a:p>
        </p:txBody>
      </p:sp>
    </p:spTree>
    <p:extLst>
      <p:ext uri="{BB962C8B-B14F-4D97-AF65-F5344CB8AC3E}">
        <p14:creationId xmlns:p14="http://schemas.microsoft.com/office/powerpoint/2010/main" val="2863217881"/>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p:txBody>
          <a:bodyPr/>
          <a:lstStyle/>
          <a:p>
            <a:pPr eaLnBrk="1" hangingPunct="1">
              <a:defRPr/>
            </a:pPr>
            <a:r>
              <a:rPr lang="en-GB" sz="3200" b="1">
                <a:latin typeface="Arial" charset="0"/>
                <a:cs typeface="Arial" charset="0"/>
              </a:rPr>
              <a:t>INTERNATIONAL REWARD MANAGEMENT</a:t>
            </a:r>
          </a:p>
        </p:txBody>
      </p:sp>
      <p:sp>
        <p:nvSpPr>
          <p:cNvPr id="9219" name="Rectangle 3"/>
          <p:cNvSpPr>
            <a:spLocks noGrp="1" noChangeArrowheads="1"/>
          </p:cNvSpPr>
          <p:nvPr>
            <p:ph type="body" idx="1"/>
          </p:nvPr>
        </p:nvSpPr>
        <p:spPr/>
        <p:txBody>
          <a:bodyPr/>
          <a:lstStyle/>
          <a:p>
            <a:pPr eaLnBrk="1" hangingPunct="1">
              <a:buFontTx/>
              <a:buNone/>
              <a:defRPr/>
            </a:pPr>
            <a:r>
              <a:rPr lang="en-GB">
                <a:latin typeface="Arial" charset="0"/>
                <a:cs typeface="Arial" charset="0"/>
              </a:rPr>
              <a:t>   </a:t>
            </a:r>
            <a:r>
              <a:rPr lang="en-GB" sz="2400">
                <a:latin typeface="Arial" charset="0"/>
                <a:cs typeface="Arial" charset="0"/>
              </a:rPr>
              <a:t>International reward management involves the management of all aspects of rewards in organizations operating worldwide or a least in a number of countries. </a:t>
            </a:r>
          </a:p>
        </p:txBody>
      </p:sp>
    </p:spTree>
    <p:extLst>
      <p:ext uri="{BB962C8B-B14F-4D97-AF65-F5344CB8AC3E}">
        <p14:creationId xmlns:p14="http://schemas.microsoft.com/office/powerpoint/2010/main" val="37420871"/>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defRPr/>
            </a:pPr>
            <a:r>
              <a:rPr lang="en-GB" sz="2800" b="1">
                <a:latin typeface="Arial" charset="0"/>
                <a:cs typeface="Arial" charset="0"/>
              </a:rPr>
              <a:t>MULTI-CULTURAL WORKING</a:t>
            </a:r>
          </a:p>
        </p:txBody>
      </p:sp>
      <p:sp>
        <p:nvSpPr>
          <p:cNvPr id="10243" name="Rectangle 3"/>
          <p:cNvSpPr>
            <a:spLocks noGrp="1" noChangeArrowheads="1"/>
          </p:cNvSpPr>
          <p:nvPr>
            <p:ph type="body" idx="1"/>
          </p:nvPr>
        </p:nvSpPr>
        <p:spPr/>
        <p:txBody>
          <a:bodyPr/>
          <a:lstStyle/>
          <a:p>
            <a:pPr eaLnBrk="1" hangingPunct="1">
              <a:buFontTx/>
              <a:buNone/>
              <a:defRPr/>
            </a:pPr>
            <a:r>
              <a:rPr lang="en-GB">
                <a:latin typeface="Arial" charset="0"/>
                <a:cs typeface="Arial" charset="0"/>
              </a:rPr>
              <a:t>   </a:t>
            </a:r>
            <a:r>
              <a:rPr lang="en-GB" sz="2400">
                <a:latin typeface="Arial" charset="0"/>
                <a:cs typeface="Arial" charset="0"/>
              </a:rPr>
              <a:t>A fundamental feature of international operations is that multinational and therefore multicultural teams have to work together in foreign subsidiaries. </a:t>
            </a:r>
          </a:p>
        </p:txBody>
      </p:sp>
    </p:spTree>
    <p:extLst>
      <p:ext uri="{BB962C8B-B14F-4D97-AF65-F5344CB8AC3E}">
        <p14:creationId xmlns:p14="http://schemas.microsoft.com/office/powerpoint/2010/main" val="34638184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p:txBody>
          <a:bodyPr/>
          <a:lstStyle/>
          <a:p>
            <a:pPr eaLnBrk="1" hangingPunct="1">
              <a:defRPr/>
            </a:pPr>
            <a:r>
              <a:rPr lang="en-GB" sz="3200" b="1" dirty="0">
                <a:latin typeface="Arial" charset="0"/>
                <a:cs typeface="Arial" charset="0"/>
              </a:rPr>
              <a:t>ROLE OF THE INTERNATIONAL PEOPLE MANAGEMENT FUNCTION</a:t>
            </a:r>
          </a:p>
        </p:txBody>
      </p:sp>
      <p:sp>
        <p:nvSpPr>
          <p:cNvPr id="11267" name="Rectangle 3"/>
          <p:cNvSpPr>
            <a:spLocks noGrp="1" noChangeArrowheads="1"/>
          </p:cNvSpPr>
          <p:nvPr>
            <p:ph type="body" idx="1"/>
          </p:nvPr>
        </p:nvSpPr>
        <p:spPr/>
        <p:txBody>
          <a:bodyPr/>
          <a:lstStyle/>
          <a:p>
            <a:pPr eaLnBrk="1" hangingPunct="1">
              <a:lnSpc>
                <a:spcPct val="90000"/>
              </a:lnSpc>
              <a:defRPr/>
            </a:pPr>
            <a:r>
              <a:rPr lang="en-GB" sz="2400" dirty="0">
                <a:latin typeface="Arial" charset="0"/>
                <a:cs typeface="Arial" charset="0"/>
              </a:rPr>
              <a:t>Contribute as an integral partner in formulating the global strategy for the firm.</a:t>
            </a:r>
          </a:p>
          <a:p>
            <a:pPr eaLnBrk="1" hangingPunct="1">
              <a:lnSpc>
                <a:spcPct val="90000"/>
              </a:lnSpc>
              <a:defRPr/>
            </a:pPr>
            <a:r>
              <a:rPr lang="en-GB" sz="2400" dirty="0">
                <a:latin typeface="Arial" charset="0"/>
                <a:cs typeface="Arial" charset="0"/>
              </a:rPr>
              <a:t>Develop processes and concepts for top management as they develop the global strategy.</a:t>
            </a:r>
          </a:p>
          <a:p>
            <a:pPr eaLnBrk="1" hangingPunct="1">
              <a:lnSpc>
                <a:spcPct val="90000"/>
              </a:lnSpc>
              <a:defRPr/>
            </a:pPr>
            <a:r>
              <a:rPr lang="en-GB" sz="2400" dirty="0">
                <a:latin typeface="Arial" charset="0"/>
                <a:cs typeface="Arial" charset="0"/>
              </a:rPr>
              <a:t>Help top management to understand the people implications of globalization.</a:t>
            </a:r>
          </a:p>
          <a:p>
            <a:pPr eaLnBrk="1" hangingPunct="1">
              <a:lnSpc>
                <a:spcPct val="90000"/>
              </a:lnSpc>
              <a:defRPr/>
            </a:pPr>
            <a:r>
              <a:rPr lang="en-GB" sz="2400" dirty="0">
                <a:latin typeface="Arial" charset="0"/>
                <a:cs typeface="Arial" charset="0"/>
              </a:rPr>
              <a:t>Identify the key skills required in the global organization – both line and people management.</a:t>
            </a:r>
          </a:p>
          <a:p>
            <a:pPr eaLnBrk="1" hangingPunct="1">
              <a:lnSpc>
                <a:spcPct val="90000"/>
              </a:lnSpc>
              <a:defRPr/>
            </a:pPr>
            <a:r>
              <a:rPr lang="en-GB" sz="2400" dirty="0">
                <a:latin typeface="Arial" charset="0"/>
                <a:cs typeface="Arial" charset="0"/>
              </a:rPr>
              <a:t>Share the responsibility for people management with line managers.</a:t>
            </a:r>
          </a:p>
          <a:p>
            <a:pPr eaLnBrk="1" hangingPunct="1">
              <a:lnSpc>
                <a:spcPct val="90000"/>
              </a:lnSpc>
              <a:defRPr/>
            </a:pPr>
            <a:endParaRPr lang="en-GB" sz="1800" dirty="0">
              <a:latin typeface="Arial" charset="0"/>
              <a:cs typeface="Arial" charset="0"/>
            </a:endParaRPr>
          </a:p>
        </p:txBody>
      </p:sp>
    </p:spTree>
    <p:extLst>
      <p:ext uri="{BB962C8B-B14F-4D97-AF65-F5344CB8AC3E}">
        <p14:creationId xmlns:p14="http://schemas.microsoft.com/office/powerpoint/2010/main" val="127433482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a:defRPr/>
            </a:pPr>
            <a:r>
              <a:rPr lang="en-GB" sz="3200" b="1"/>
              <a:t>DEFINITION OF AN EXPATRIATE</a:t>
            </a:r>
            <a:br>
              <a:rPr lang="en-GB" sz="3200" b="1"/>
            </a:br>
            <a:endParaRPr lang="en-GB" sz="3200" b="1"/>
          </a:p>
        </p:txBody>
      </p:sp>
      <p:sp>
        <p:nvSpPr>
          <p:cNvPr id="15363" name="Rectangle 3"/>
          <p:cNvSpPr>
            <a:spLocks noGrp="1" noChangeArrowheads="1"/>
          </p:cNvSpPr>
          <p:nvPr>
            <p:ph type="body" idx="1"/>
          </p:nvPr>
        </p:nvSpPr>
        <p:spPr/>
        <p:txBody>
          <a:bodyPr/>
          <a:lstStyle/>
          <a:p>
            <a:pPr>
              <a:buFontTx/>
              <a:buNone/>
              <a:defRPr/>
            </a:pPr>
            <a:r>
              <a:rPr lang="en-GB" b="1"/>
              <a:t>	</a:t>
            </a:r>
            <a:r>
              <a:rPr lang="en-GB" sz="2400"/>
              <a:t>An expatriate was defined by Lee and Donohue (2012: 1198) as </a:t>
            </a:r>
            <a:r>
              <a:rPr lang="ja-JP" altLang="en-GB" sz="2400">
                <a:latin typeface="Arial"/>
              </a:rPr>
              <a:t>‘</a:t>
            </a:r>
            <a:r>
              <a:rPr lang="en-GB" sz="2400"/>
              <a:t>any individual who relocates from his/her home base to an international location for business or work purposes and sets up temporary residence in the host country</a:t>
            </a:r>
            <a:r>
              <a:rPr lang="ja-JP" altLang="en-GB" sz="2400">
                <a:latin typeface="Arial"/>
              </a:rPr>
              <a:t>’</a:t>
            </a:r>
            <a:r>
              <a:rPr lang="en-GB" sz="2400"/>
              <a:t>. </a:t>
            </a:r>
          </a:p>
          <a:p>
            <a:pPr>
              <a:buFontTx/>
              <a:buNone/>
              <a:defRPr/>
            </a:pPr>
            <a:endParaRPr lang="en-GB" sz="2400"/>
          </a:p>
          <a:p>
            <a:pPr>
              <a:buFontTx/>
              <a:buNone/>
              <a:defRPr/>
            </a:pPr>
            <a:r>
              <a:rPr lang="en-GB" sz="1600"/>
              <a:t>       Lee, L and Donohue, R (2012) The construction and validation of a measure of expatriate job performance, </a:t>
            </a:r>
            <a:r>
              <a:rPr lang="en-GB" sz="1600" i="1"/>
              <a:t>International Journal of Human Resource Management, </a:t>
            </a:r>
            <a:r>
              <a:rPr lang="en-GB" sz="1600"/>
              <a:t>23 (6), pp 1197-1215</a:t>
            </a:r>
          </a:p>
        </p:txBody>
      </p:sp>
    </p:spTree>
    <p:extLst>
      <p:ext uri="{BB962C8B-B14F-4D97-AF65-F5344CB8AC3E}">
        <p14:creationId xmlns:p14="http://schemas.microsoft.com/office/powerpoint/2010/main" val="1851037596"/>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a:defRPr/>
            </a:pPr>
            <a:r>
              <a:rPr lang="en-GB" sz="3200" b="1"/>
              <a:t>WHY USE EXPATRIATES?</a:t>
            </a:r>
          </a:p>
        </p:txBody>
      </p:sp>
      <p:sp>
        <p:nvSpPr>
          <p:cNvPr id="29699" name="Rectangle 3"/>
          <p:cNvSpPr>
            <a:spLocks noGrp="1" noChangeArrowheads="1"/>
          </p:cNvSpPr>
          <p:nvPr>
            <p:ph type="body" idx="1"/>
          </p:nvPr>
        </p:nvSpPr>
        <p:spPr/>
        <p:txBody>
          <a:bodyPr/>
          <a:lstStyle/>
          <a:p>
            <a:pPr>
              <a:defRPr/>
            </a:pPr>
            <a:r>
              <a:rPr lang="en-GB" sz="2400"/>
              <a:t>Transfer business and technological know-how</a:t>
            </a:r>
          </a:p>
          <a:p>
            <a:pPr>
              <a:defRPr/>
            </a:pPr>
            <a:r>
              <a:rPr lang="en-GB" sz="2400"/>
              <a:t>Develop personnel</a:t>
            </a:r>
          </a:p>
          <a:p>
            <a:pPr>
              <a:defRPr/>
            </a:pPr>
            <a:r>
              <a:rPr lang="en-GB" sz="2400"/>
              <a:t>Facilitate and improve communications between subsidiaries and headquarters</a:t>
            </a:r>
          </a:p>
          <a:p>
            <a:pPr>
              <a:defRPr/>
            </a:pPr>
            <a:r>
              <a:rPr lang="en-GB" sz="2400"/>
              <a:t>Further a unified organizational policy </a:t>
            </a:r>
          </a:p>
          <a:p>
            <a:pPr>
              <a:buFontTx/>
              <a:buNone/>
              <a:defRPr/>
            </a:pPr>
            <a:endParaRPr lang="en-GB" sz="1800"/>
          </a:p>
          <a:p>
            <a:pPr>
              <a:buFontTx/>
              <a:buNone/>
              <a:defRPr/>
            </a:pPr>
            <a:r>
              <a:rPr lang="en-GB" sz="1800"/>
              <a:t>      Altman and Baruch (2012) </a:t>
            </a:r>
          </a:p>
        </p:txBody>
      </p:sp>
    </p:spTree>
    <p:extLst>
      <p:ext uri="{BB962C8B-B14F-4D97-AF65-F5344CB8AC3E}">
        <p14:creationId xmlns:p14="http://schemas.microsoft.com/office/powerpoint/2010/main" val="317686447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457200" y="274638"/>
            <a:ext cx="8229600" cy="2163762"/>
          </a:xfrm>
        </p:spPr>
        <p:txBody>
          <a:bodyPr/>
          <a:lstStyle/>
          <a:p>
            <a:pPr>
              <a:defRPr/>
            </a:pPr>
            <a:r>
              <a:rPr lang="en-GB" sz="3200" b="1"/>
              <a:t>THE PROCESS OF MANAGING EXPATRIATES</a:t>
            </a:r>
            <a:br>
              <a:rPr lang="en-GB" sz="3200" b="1"/>
            </a:br>
            <a:endParaRPr lang="en-GB" sz="3200" b="1"/>
          </a:p>
        </p:txBody>
      </p:sp>
      <p:sp>
        <p:nvSpPr>
          <p:cNvPr id="31747" name="Rectangle 3"/>
          <p:cNvSpPr>
            <a:spLocks noGrp="1" noChangeArrowheads="1"/>
          </p:cNvSpPr>
          <p:nvPr>
            <p:ph type="body" idx="1"/>
          </p:nvPr>
        </p:nvSpPr>
        <p:spPr>
          <a:xfrm>
            <a:off x="533400" y="1981200"/>
            <a:ext cx="8153400" cy="4144963"/>
          </a:xfrm>
        </p:spPr>
        <p:txBody>
          <a:bodyPr/>
          <a:lstStyle/>
          <a:p>
            <a:pPr marL="457200" indent="-457200">
              <a:buFontTx/>
              <a:buNone/>
              <a:defRPr/>
            </a:pPr>
            <a:r>
              <a:rPr lang="en-GB"/>
              <a:t>   </a:t>
            </a:r>
            <a:r>
              <a:rPr lang="en-GB" sz="2400"/>
              <a:t>A global assignment cycle the phases of which are: </a:t>
            </a:r>
          </a:p>
          <a:p>
            <a:pPr marL="457200" indent="-457200">
              <a:buFontTx/>
              <a:buAutoNum type="arabicPeriod"/>
              <a:defRPr/>
            </a:pPr>
            <a:r>
              <a:rPr lang="en-GB" sz="2400"/>
              <a:t>pre-departure</a:t>
            </a:r>
          </a:p>
          <a:p>
            <a:pPr marL="457200" indent="-457200">
              <a:buFontTx/>
              <a:buAutoNum type="arabicPeriod"/>
              <a:defRPr/>
            </a:pPr>
            <a:r>
              <a:rPr lang="en-GB" sz="2400"/>
              <a:t>assignment</a:t>
            </a:r>
          </a:p>
          <a:p>
            <a:pPr marL="457200" indent="-457200">
              <a:buFontTx/>
              <a:buAutoNum type="arabicPeriod"/>
              <a:defRPr/>
            </a:pPr>
            <a:r>
              <a:rPr lang="en-GB" sz="2400"/>
              <a:t>post-assignment. </a:t>
            </a:r>
          </a:p>
          <a:p>
            <a:pPr marL="457200" indent="-457200">
              <a:buFontTx/>
              <a:buNone/>
              <a:defRPr/>
            </a:pPr>
            <a:endParaRPr lang="en-GB" sz="2400"/>
          </a:p>
          <a:p>
            <a:pPr marL="457200" indent="-457200">
              <a:buFontTx/>
              <a:buNone/>
              <a:defRPr/>
            </a:pPr>
            <a:r>
              <a:rPr lang="en-GB" sz="1800"/>
              <a:t>Sparrow </a:t>
            </a:r>
            <a:r>
              <a:rPr lang="en-GB" sz="1800" i="1"/>
              <a:t>et al </a:t>
            </a:r>
            <a:r>
              <a:rPr lang="en-GB" sz="1800"/>
              <a:t>(2004)</a:t>
            </a:r>
          </a:p>
          <a:p>
            <a:pPr marL="457200" indent="-457200">
              <a:buFontTx/>
              <a:buNone/>
              <a:defRPr/>
            </a:pPr>
            <a:endParaRPr lang="en-GB"/>
          </a:p>
          <a:p>
            <a:pPr marL="457200" indent="-457200">
              <a:buFontTx/>
              <a:buNone/>
              <a:defRPr/>
            </a:pPr>
            <a:endParaRPr lang="en-GB"/>
          </a:p>
          <a:p>
            <a:pPr marL="457200" indent="-457200">
              <a:buFontTx/>
              <a:buNone/>
              <a:defRPr/>
            </a:pPr>
            <a:endParaRPr lang="en-GB"/>
          </a:p>
        </p:txBody>
      </p:sp>
    </p:spTree>
    <p:extLst>
      <p:ext uri="{BB962C8B-B14F-4D97-AF65-F5344CB8AC3E}">
        <p14:creationId xmlns:p14="http://schemas.microsoft.com/office/powerpoint/2010/main" val="1165419443"/>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p:txBody>
          <a:bodyPr/>
          <a:lstStyle/>
          <a:p>
            <a:pPr>
              <a:defRPr/>
            </a:pPr>
            <a:r>
              <a:rPr lang="en-GB" sz="3200" b="1"/>
              <a:t>RESOURCING POLICIES</a:t>
            </a:r>
            <a:br>
              <a:rPr lang="en-GB" sz="3200" b="1"/>
            </a:br>
            <a:endParaRPr lang="en-GB" sz="3200" b="1"/>
          </a:p>
        </p:txBody>
      </p:sp>
      <p:sp>
        <p:nvSpPr>
          <p:cNvPr id="33795" name="Rectangle 3"/>
          <p:cNvSpPr>
            <a:spLocks noGrp="1" noChangeArrowheads="1"/>
          </p:cNvSpPr>
          <p:nvPr>
            <p:ph type="body" idx="1"/>
          </p:nvPr>
        </p:nvSpPr>
        <p:spPr/>
        <p:txBody>
          <a:bodyPr/>
          <a:lstStyle/>
          <a:p>
            <a:pPr>
              <a:lnSpc>
                <a:spcPct val="90000"/>
              </a:lnSpc>
              <a:defRPr/>
            </a:pPr>
            <a:r>
              <a:rPr lang="en-GB" sz="2800"/>
              <a:t>Policies required on the employment of local nationals and the use of expatriates for long periods or shorter assignments.</a:t>
            </a:r>
            <a:r>
              <a:rPr lang="en-GB" sz="2800" b="1"/>
              <a:t> </a:t>
            </a:r>
            <a:endParaRPr lang="en-GB" sz="2800"/>
          </a:p>
          <a:p>
            <a:pPr>
              <a:lnSpc>
                <a:spcPct val="90000"/>
              </a:lnSpc>
              <a:defRPr/>
            </a:pPr>
            <a:r>
              <a:rPr lang="en-GB" sz="2800"/>
              <a:t>Expatriates may be required to provide the experience and expertise that local nationals lack, at least for the time being. </a:t>
            </a:r>
          </a:p>
          <a:p>
            <a:pPr>
              <a:lnSpc>
                <a:spcPct val="90000"/>
              </a:lnSpc>
              <a:defRPr/>
            </a:pPr>
            <a:r>
              <a:rPr lang="en-GB" sz="2800"/>
              <a:t>But there is much to be said for a long-term resourcing policy which states that the aim is to fill all or the great majority of posts with local people</a:t>
            </a:r>
          </a:p>
        </p:txBody>
      </p:sp>
    </p:spTree>
    <p:extLst>
      <p:ext uri="{BB962C8B-B14F-4D97-AF65-F5344CB8AC3E}">
        <p14:creationId xmlns:p14="http://schemas.microsoft.com/office/powerpoint/2010/main" val="211135434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defRPr/>
            </a:pPr>
            <a:r>
              <a:rPr lang="en-GB" sz="3200" b="1" dirty="0"/>
              <a:t>ROLE SPECIFICATIONS FOR EXPATRIATES</a:t>
            </a:r>
          </a:p>
        </p:txBody>
      </p:sp>
      <p:sp>
        <p:nvSpPr>
          <p:cNvPr id="19459" name="Rectangle 3"/>
          <p:cNvSpPr>
            <a:spLocks noGrp="1" noChangeArrowheads="1"/>
          </p:cNvSpPr>
          <p:nvPr>
            <p:ph type="body" idx="1"/>
          </p:nvPr>
        </p:nvSpPr>
        <p:spPr/>
        <p:txBody>
          <a:bodyPr/>
          <a:lstStyle/>
          <a:p>
            <a:pPr eaLnBrk="1" hangingPunct="1">
              <a:defRPr/>
            </a:pPr>
            <a:endParaRPr lang="en-GB"/>
          </a:p>
          <a:p>
            <a:pPr eaLnBrk="1" hangingPunct="1">
              <a:buFontTx/>
              <a:buNone/>
              <a:defRPr/>
            </a:pPr>
            <a:r>
              <a:rPr lang="en-GB"/>
              <a:t>   Role specifications for expatriates should take note of the behaviours required for those who work internationally. </a:t>
            </a:r>
          </a:p>
        </p:txBody>
      </p:sp>
    </p:spTree>
    <p:extLst>
      <p:ext uri="{BB962C8B-B14F-4D97-AF65-F5344CB8AC3E}">
        <p14:creationId xmlns:p14="http://schemas.microsoft.com/office/powerpoint/2010/main" val="257006132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a:xfrm>
            <a:off x="609600" y="457200"/>
            <a:ext cx="8077200" cy="1066800"/>
          </a:xfrm>
        </p:spPr>
        <p:txBody>
          <a:bodyPr>
            <a:normAutofit fontScale="90000"/>
          </a:bodyPr>
          <a:lstStyle/>
          <a:p>
            <a:pPr>
              <a:defRPr/>
            </a:pPr>
            <a:br>
              <a:rPr lang="en-GB" sz="3200" b="1"/>
            </a:br>
            <a:r>
              <a:rPr lang="en-GB" sz="3200" b="1"/>
              <a:t>RECRUITMENT AND SELECTION POLICIES</a:t>
            </a:r>
            <a:br>
              <a:rPr lang="en-GB" sz="4000"/>
            </a:br>
            <a:endParaRPr lang="en-GB" sz="4000"/>
          </a:p>
        </p:txBody>
      </p:sp>
      <p:sp>
        <p:nvSpPr>
          <p:cNvPr id="35843" name="Rectangle 3"/>
          <p:cNvSpPr>
            <a:spLocks noGrp="1" noChangeArrowheads="1"/>
          </p:cNvSpPr>
          <p:nvPr>
            <p:ph type="body" idx="1"/>
          </p:nvPr>
        </p:nvSpPr>
        <p:spPr/>
        <p:txBody>
          <a:bodyPr/>
          <a:lstStyle/>
          <a:p>
            <a:pPr>
              <a:buFontTx/>
              <a:buNone/>
              <a:defRPr/>
            </a:pPr>
            <a:r>
              <a:rPr lang="en-GB" sz="2400"/>
              <a:t>Sources:</a:t>
            </a:r>
          </a:p>
          <a:p>
            <a:pPr>
              <a:defRPr/>
            </a:pPr>
            <a:r>
              <a:rPr lang="en-GB" sz="2400"/>
              <a:t>Expatriates</a:t>
            </a:r>
          </a:p>
          <a:p>
            <a:pPr>
              <a:defRPr/>
            </a:pPr>
            <a:r>
              <a:rPr lang="en-GB" sz="2400"/>
              <a:t>Locals</a:t>
            </a:r>
          </a:p>
          <a:p>
            <a:pPr>
              <a:defRPr/>
            </a:pPr>
            <a:r>
              <a:rPr lang="en-GB" sz="2400"/>
              <a:t>Alternative types of mobility</a:t>
            </a:r>
          </a:p>
        </p:txBody>
      </p:sp>
    </p:spTree>
    <p:extLst>
      <p:ext uri="{BB962C8B-B14F-4D97-AF65-F5344CB8AC3E}">
        <p14:creationId xmlns:p14="http://schemas.microsoft.com/office/powerpoint/2010/main" val="257847601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a:defRPr/>
            </a:pPr>
            <a:r>
              <a:rPr lang="en-GB" sz="3200" b="1"/>
              <a:t>PREPARATION POLICY</a:t>
            </a:r>
          </a:p>
        </p:txBody>
      </p:sp>
      <p:sp>
        <p:nvSpPr>
          <p:cNvPr id="37891" name="Rectangle 3"/>
          <p:cNvSpPr>
            <a:spLocks noGrp="1" noChangeArrowheads="1"/>
          </p:cNvSpPr>
          <p:nvPr>
            <p:ph type="body" idx="1"/>
          </p:nvPr>
        </p:nvSpPr>
        <p:spPr/>
        <p:txBody>
          <a:bodyPr/>
          <a:lstStyle/>
          <a:p>
            <a:pPr>
              <a:buFontTx/>
              <a:buNone/>
              <a:defRPr/>
            </a:pPr>
            <a:r>
              <a:rPr lang="en-GB" sz="2400"/>
              <a:t>Provide:</a:t>
            </a:r>
          </a:p>
          <a:p>
            <a:pPr>
              <a:defRPr/>
            </a:pPr>
            <a:r>
              <a:rPr lang="en-GB" sz="2400"/>
              <a:t>cultural familiarisation</a:t>
            </a:r>
          </a:p>
          <a:p>
            <a:pPr>
              <a:defRPr/>
            </a:pPr>
            <a:r>
              <a:rPr lang="en-GB" sz="2400"/>
              <a:t>information on how to work in multicultural teams</a:t>
            </a:r>
          </a:p>
          <a:p>
            <a:pPr>
              <a:defRPr/>
            </a:pPr>
            <a:r>
              <a:rPr lang="en-GB" sz="2400"/>
              <a:t>information on applicable business and HR policies  </a:t>
            </a:r>
          </a:p>
        </p:txBody>
      </p:sp>
    </p:spTree>
    <p:extLst>
      <p:ext uri="{BB962C8B-B14F-4D97-AF65-F5344CB8AC3E}">
        <p14:creationId xmlns:p14="http://schemas.microsoft.com/office/powerpoint/2010/main" val="385803468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2"/>
          <p:cNvSpPr>
            <a:spLocks noGrp="1" noChangeArrowheads="1"/>
          </p:cNvSpPr>
          <p:nvPr>
            <p:ph type="title"/>
          </p:nvPr>
        </p:nvSpPr>
        <p:spPr/>
        <p:txBody>
          <a:bodyPr/>
          <a:lstStyle/>
          <a:p>
            <a:pPr>
              <a:defRPr/>
            </a:pPr>
            <a:r>
              <a:rPr lang="en-GB" sz="3200" b="1"/>
              <a:t>ASSIMILATION AND SUPPORT</a:t>
            </a:r>
          </a:p>
        </p:txBody>
      </p:sp>
      <p:sp>
        <p:nvSpPr>
          <p:cNvPr id="39939" name="Rectangle 3"/>
          <p:cNvSpPr>
            <a:spLocks noGrp="1" noChangeArrowheads="1"/>
          </p:cNvSpPr>
          <p:nvPr>
            <p:ph type="body" idx="1"/>
          </p:nvPr>
        </p:nvSpPr>
        <p:spPr/>
        <p:txBody>
          <a:bodyPr/>
          <a:lstStyle/>
          <a:p>
            <a:pPr>
              <a:defRPr/>
            </a:pPr>
            <a:endParaRPr lang="en-GB"/>
          </a:p>
          <a:p>
            <a:pPr>
              <a:defRPr/>
            </a:pPr>
            <a:r>
              <a:rPr lang="en-GB" sz="2400"/>
              <a:t>Monitor progress </a:t>
            </a:r>
          </a:p>
          <a:p>
            <a:pPr>
              <a:defRPr/>
            </a:pPr>
            <a:r>
              <a:rPr lang="en-GB" sz="2400"/>
              <a:t>Provide information on the ability of individuals to cope with overseas conditions. </a:t>
            </a:r>
          </a:p>
          <a:p>
            <a:pPr>
              <a:defRPr/>
            </a:pPr>
            <a:r>
              <a:rPr lang="en-GB" sz="2400"/>
              <a:t>Appoint mentors</a:t>
            </a:r>
          </a:p>
        </p:txBody>
      </p:sp>
    </p:spTree>
    <p:extLst>
      <p:ext uri="{BB962C8B-B14F-4D97-AF65-F5344CB8AC3E}">
        <p14:creationId xmlns:p14="http://schemas.microsoft.com/office/powerpoint/2010/main" val="1781890448"/>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lstStyle/>
          <a:p>
            <a:pPr>
              <a:defRPr/>
            </a:pPr>
            <a:r>
              <a:rPr lang="en-GB" sz="3200" b="1"/>
              <a:t>CAREER MANAGEMENT</a:t>
            </a:r>
          </a:p>
        </p:txBody>
      </p:sp>
      <p:sp>
        <p:nvSpPr>
          <p:cNvPr id="41987" name="Rectangle 3"/>
          <p:cNvSpPr>
            <a:spLocks noGrp="1" noChangeArrowheads="1"/>
          </p:cNvSpPr>
          <p:nvPr>
            <p:ph type="body" idx="1"/>
          </p:nvPr>
        </p:nvSpPr>
        <p:spPr>
          <a:xfrm>
            <a:off x="457200" y="1752600"/>
            <a:ext cx="8229600" cy="4525963"/>
          </a:xfrm>
        </p:spPr>
        <p:txBody>
          <a:bodyPr/>
          <a:lstStyle/>
          <a:p>
            <a:pPr>
              <a:defRPr/>
            </a:pPr>
            <a:r>
              <a:rPr lang="en-GB" sz="2400"/>
              <a:t>Define common career paths</a:t>
            </a:r>
          </a:p>
          <a:p>
            <a:pPr>
              <a:defRPr/>
            </a:pPr>
            <a:r>
              <a:rPr lang="en-GB" sz="2400"/>
              <a:t>Provide career counselling and individual career plans</a:t>
            </a:r>
          </a:p>
        </p:txBody>
      </p:sp>
    </p:spTree>
    <p:extLst>
      <p:ext uri="{BB962C8B-B14F-4D97-AF65-F5344CB8AC3E}">
        <p14:creationId xmlns:p14="http://schemas.microsoft.com/office/powerpoint/2010/main" val="1446461911"/>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2"/>
          <p:cNvSpPr>
            <a:spLocks noGrp="1" noChangeArrowheads="1"/>
          </p:cNvSpPr>
          <p:nvPr>
            <p:ph type="title"/>
          </p:nvPr>
        </p:nvSpPr>
        <p:spPr/>
        <p:txBody>
          <a:bodyPr/>
          <a:lstStyle/>
          <a:p>
            <a:pPr>
              <a:defRPr/>
            </a:pPr>
            <a:r>
              <a:rPr lang="en-GB" sz="3200" b="1"/>
              <a:t>EXPATRIATE PERFORMANCE</a:t>
            </a:r>
          </a:p>
        </p:txBody>
      </p:sp>
      <p:sp>
        <p:nvSpPr>
          <p:cNvPr id="44035" name="Rectangle 3"/>
          <p:cNvSpPr>
            <a:spLocks noGrp="1" noChangeArrowheads="1"/>
          </p:cNvSpPr>
          <p:nvPr>
            <p:ph type="body" idx="1"/>
          </p:nvPr>
        </p:nvSpPr>
        <p:spPr/>
        <p:txBody>
          <a:bodyPr/>
          <a:lstStyle/>
          <a:p>
            <a:pPr>
              <a:lnSpc>
                <a:spcPct val="90000"/>
              </a:lnSpc>
              <a:defRPr/>
            </a:pPr>
            <a:r>
              <a:rPr lang="en-GB" sz="2400"/>
              <a:t>Standard performance management systems can be used </a:t>
            </a:r>
          </a:p>
          <a:p>
            <a:pPr>
              <a:lnSpc>
                <a:spcPct val="90000"/>
              </a:lnSpc>
              <a:defRPr/>
            </a:pPr>
            <a:r>
              <a:rPr lang="en-GB" sz="2400"/>
              <a:t>But there are unique circumstances surrounding the work of expatriates </a:t>
            </a:r>
          </a:p>
          <a:p>
            <a:pPr>
              <a:lnSpc>
                <a:spcPct val="90000"/>
              </a:lnSpc>
              <a:defRPr/>
            </a:pPr>
            <a:r>
              <a:rPr lang="en-GB" sz="2400"/>
              <a:t>These combine to suggest that special arrangements should be made for assessing their performance</a:t>
            </a:r>
          </a:p>
          <a:p>
            <a:pPr>
              <a:lnSpc>
                <a:spcPct val="90000"/>
              </a:lnSpc>
              <a:defRPr/>
            </a:pPr>
            <a:r>
              <a:rPr lang="en-GB" sz="2400"/>
              <a:t>Particular care should be taken to allow for the factors that affect performance</a:t>
            </a:r>
          </a:p>
        </p:txBody>
      </p:sp>
    </p:spTree>
    <p:extLst>
      <p:ext uri="{BB962C8B-B14F-4D97-AF65-F5344CB8AC3E}">
        <p14:creationId xmlns:p14="http://schemas.microsoft.com/office/powerpoint/2010/main" val="220348469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2"/>
          <p:cNvSpPr>
            <a:spLocks noGrp="1" noChangeArrowheads="1"/>
          </p:cNvSpPr>
          <p:nvPr>
            <p:ph type="title"/>
          </p:nvPr>
        </p:nvSpPr>
        <p:spPr/>
        <p:txBody>
          <a:bodyPr/>
          <a:lstStyle/>
          <a:p>
            <a:pPr>
              <a:defRPr/>
            </a:pPr>
            <a:r>
              <a:rPr lang="en-GB" sz="3200" b="1"/>
              <a:t>PAY POLICIES</a:t>
            </a:r>
          </a:p>
        </p:txBody>
      </p:sp>
      <p:sp>
        <p:nvSpPr>
          <p:cNvPr id="46083" name="Rectangle 3"/>
          <p:cNvSpPr>
            <a:spLocks noGrp="1" noChangeArrowheads="1"/>
          </p:cNvSpPr>
          <p:nvPr>
            <p:ph type="body" idx="1"/>
          </p:nvPr>
        </p:nvSpPr>
        <p:spPr/>
        <p:txBody>
          <a:bodyPr/>
          <a:lstStyle/>
          <a:p>
            <a:pPr>
              <a:defRPr/>
            </a:pPr>
            <a:r>
              <a:rPr lang="en-GB" sz="2400"/>
              <a:t>The policy of most organisations is to ensure that expatriates are no worse off because they have been posted abroad</a:t>
            </a:r>
          </a:p>
          <a:p>
            <a:pPr>
              <a:defRPr/>
            </a:pPr>
            <a:r>
              <a:rPr lang="en-GB" sz="2400"/>
              <a:t>The basic choice for expatriate pay is whether to adopt a home-based or host-based policy.</a:t>
            </a:r>
          </a:p>
        </p:txBody>
      </p:sp>
    </p:spTree>
    <p:extLst>
      <p:ext uri="{BB962C8B-B14F-4D97-AF65-F5344CB8AC3E}">
        <p14:creationId xmlns:p14="http://schemas.microsoft.com/office/powerpoint/2010/main" val="2365071293"/>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otalTime>0</TotalTime>
  <Words>4140</Words>
  <Application>Microsoft Office PowerPoint</Application>
  <PresentationFormat>On-screen Show (4:3)</PresentationFormat>
  <Paragraphs>286</Paragraphs>
  <Slides>25</Slides>
  <Notes>24</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25</vt:i4>
      </vt:variant>
    </vt:vector>
  </HeadingPairs>
  <TitlesOfParts>
    <vt:vector size="30" baseType="lpstr">
      <vt:lpstr>Arial</vt:lpstr>
      <vt:lpstr>Calibri</vt:lpstr>
      <vt:lpstr>Times New Roman</vt:lpstr>
      <vt:lpstr>Wingdings</vt:lpstr>
      <vt:lpstr>Office Theme</vt:lpstr>
      <vt:lpstr>INTERNATIONAL HRM STRATEGY </vt:lpstr>
      <vt:lpstr>INTERNATIONAL HRM DEFINED</vt:lpstr>
      <vt:lpstr>INTERNATIONAL HR STRATEGY DEFINED</vt:lpstr>
      <vt:lpstr>GLOBAL HRM</vt:lpstr>
      <vt:lpstr>ISSUES IN INTERNATIONAL HRM </vt:lpstr>
      <vt:lpstr>INTERNATIONAL HRM POLICIES</vt:lpstr>
      <vt:lpstr>INTERNATIONAL WORKFORCE PLANNING</vt:lpstr>
      <vt:lpstr>INTERNATIONAL RESOURCING</vt:lpstr>
      <vt:lpstr>INTERNATIONAL TALENT MANAGEMENT</vt:lpstr>
      <vt:lpstr>INTERNATIONAL PERFORMANCE MANAGEMENT</vt:lpstr>
      <vt:lpstr>PowerPoint Presentation</vt:lpstr>
      <vt:lpstr>INTERNATIONAL REWARD MANAGEMENT</vt:lpstr>
      <vt:lpstr>MULTI-CULTURAL WORKING</vt:lpstr>
      <vt:lpstr>ROLE OF THE INTERNATIONAL PEOPLE MANAGEMENT FUNCTION</vt:lpstr>
      <vt:lpstr>DEFINITION OF AN EXPATRIATE </vt:lpstr>
      <vt:lpstr>WHY USE EXPATRIATES?</vt:lpstr>
      <vt:lpstr>THE PROCESS OF MANAGING EXPATRIATES </vt:lpstr>
      <vt:lpstr>RESOURCING POLICIES </vt:lpstr>
      <vt:lpstr>ROLE SPECIFICATIONS FOR EXPATRIATES</vt:lpstr>
      <vt:lpstr> RECRUITMENT AND SELECTION POLICIES </vt:lpstr>
      <vt:lpstr>PREPARATION POLICY</vt:lpstr>
      <vt:lpstr>ASSIMILATION AND SUPPORT</vt:lpstr>
      <vt:lpstr>CAREER MANAGEMENT</vt:lpstr>
      <vt:lpstr>EXPATRIATE PERFORMANCE</vt:lpstr>
      <vt:lpstr>PAY POLICIES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Michael Armstrong</dc:creator>
  <cp:lastModifiedBy>Irina Neaga</cp:lastModifiedBy>
  <cp:revision>4</cp:revision>
  <dcterms:created xsi:type="dcterms:W3CDTF">2019-12-09T11:49:22Z</dcterms:created>
  <dcterms:modified xsi:type="dcterms:W3CDTF">2026-03-15T10:38:28Z</dcterms:modified>
</cp:coreProperties>
</file>