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8"/>
    <p:restoredTop sz="94624"/>
  </p:normalViewPr>
  <p:slideViewPr>
    <p:cSldViewPr snapToGrid="0" snapToObjects="1">
      <p:cViewPr varScale="1">
        <p:scale>
          <a:sx n="111" d="100"/>
          <a:sy n="111" d="100"/>
        </p:scale>
        <p:origin x="1704" y="20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66864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Hello everyone. Today I’ll be presenting my dissertation research on the FIFA 11+ warm-up </a:t>
            </a:r>
            <a:r>
              <a:rPr dirty="0" err="1"/>
              <a:t>programme</a:t>
            </a:r>
            <a:r>
              <a:rPr dirty="0"/>
              <a:t> and its effects on sprint and jump performance in amateur footballers. I’ll briefly explain the background, methods, results, and what the findings mean for coaches and players.</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FIFA 11+ is widely used in football as an injury prevention warm-up. However, there is less research looking at how it affects performance, especially sprinting and jumping. My study aimed to investigate both the immediate effects of the warm-up and the longer-term effects after four weeks of training in amateur footballers.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Ten male footballers from </a:t>
            </a:r>
            <a:r>
              <a:rPr dirty="0" err="1"/>
              <a:t>Llandeilo</a:t>
            </a:r>
            <a:r>
              <a:rPr dirty="0"/>
              <a:t> Town Football Club took part. Performance was measured using </a:t>
            </a:r>
            <a:r>
              <a:rPr lang="en-GB" dirty="0"/>
              <a:t>10- and 20-metre</a:t>
            </a:r>
            <a:r>
              <a:rPr dirty="0"/>
              <a:t> sprint tests and countermovement jump testing. Players completed testing after both their normal warm-up and the FIFA 11+ warm-up. They then followed the FIFA 11+ twice a week for four weeks before being tested again.</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immediate results showed that performance slightly decreased after completing the FIFA 11+. Sprint times became slower and jump height dropped slightly. This suggests that the strength and balance exercises in the programme may create temporary fatigue, reducing explosive performance in the short term.</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After four weeks, the results changed significantly. Sprint times improved and jump height increased, with countermovement jump performance improving by over eight percent. These findings suggest that consistent use of the FIFA 11+ improves neuromuscular performance over time.</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study highlights a key difference between acute and chronic effects. While the programme may slightly reduce explosive performance immediately, long-term use improves physical performance and injury prevention. Coaches may benefit from using the FIFA 11+ during training sessions and adding more explosive drills before competitive matches.</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 conclusion, the FIFA 11+ appears to reduce explosive performance in the short term but improves sprinting and jumping ability when used consistently over time. This makes it a valuable tool for amateur football clubs aiming to improve both performance and injury prevention. Thank you for listening, and I’m happy to answer any questions.</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5/8/26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5/8/26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5/8/26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5/8/26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5/8/26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5/8/26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5/8/26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3000" y="1293338"/>
            <a:ext cx="6858000" cy="3274592"/>
          </a:xfrm>
        </p:spPr>
        <p:txBody>
          <a:bodyPr vert="horz" lIns="91440" tIns="45720" rIns="91440" bIns="45720" rtlCol="0" anchor="ctr">
            <a:normAutofit/>
          </a:bodyPr>
          <a:lstStyle/>
          <a:p>
            <a:pPr defTabSz="914400">
              <a:lnSpc>
                <a:spcPct val="90000"/>
              </a:lnSpc>
            </a:pPr>
            <a:r>
              <a:rPr lang="en-US" kern="1200">
                <a:solidFill>
                  <a:schemeClr val="tx1"/>
                </a:solidFill>
                <a:latin typeface="+mj-lt"/>
                <a:ea typeface="+mj-ea"/>
                <a:cs typeface="+mj-cs"/>
              </a:rPr>
              <a:t>The Effect of the FIFA 11+ Warm-Up on Sprint and Jump Performance in Amateur Footballers</a:t>
            </a:r>
            <a:br>
              <a:rPr lang="en-US" kern="1200">
                <a:solidFill>
                  <a:schemeClr val="tx1"/>
                </a:solidFill>
                <a:latin typeface="+mj-lt"/>
                <a:ea typeface="+mj-ea"/>
                <a:cs typeface="+mj-cs"/>
              </a:rPr>
            </a:br>
            <a:endParaRPr lang="en-US" kern="1200">
              <a:solidFill>
                <a:schemeClr val="tx1"/>
              </a:solidFill>
              <a:latin typeface="+mj-lt"/>
              <a:ea typeface="+mj-ea"/>
              <a:cs typeface="+mj-cs"/>
            </a:endParaRPr>
          </a:p>
        </p:txBody>
      </p:sp>
      <p:sp>
        <p:nvSpPr>
          <p:cNvPr id="3" name="Content Placeholder 2"/>
          <p:cNvSpPr>
            <a:spLocks noGrp="1"/>
          </p:cNvSpPr>
          <p:nvPr>
            <p:ph idx="1"/>
          </p:nvPr>
        </p:nvSpPr>
        <p:spPr>
          <a:xfrm>
            <a:off x="1143000" y="5514052"/>
            <a:ext cx="6858000" cy="651910"/>
          </a:xfrm>
        </p:spPr>
        <p:txBody>
          <a:bodyPr vert="horz" lIns="91440" tIns="45720" rIns="91440" bIns="45720" rtlCol="0" anchor="ctr">
            <a:normAutofit/>
          </a:bodyPr>
          <a:lstStyle/>
          <a:p>
            <a:pPr marL="0" indent="0" algn="ctr" defTabSz="914400">
              <a:lnSpc>
                <a:spcPct val="90000"/>
              </a:lnSpc>
              <a:spcBef>
                <a:spcPts val="1000"/>
              </a:spcBef>
              <a:buNone/>
            </a:pPr>
            <a:r>
              <a:rPr lang="en-US" sz="2400" kern="1200">
                <a:solidFill>
                  <a:schemeClr val="tx1"/>
                </a:solidFill>
                <a:latin typeface="+mn-lt"/>
                <a:ea typeface="+mn-ea"/>
                <a:cs typeface="+mn-cs"/>
              </a:rPr>
              <a:t>By Harry Butcher-2204294.</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6478" y="386930"/>
            <a:ext cx="6927525" cy="1188950"/>
          </a:xfrm>
        </p:spPr>
        <p:txBody>
          <a:bodyPr anchor="b">
            <a:normAutofit/>
          </a:bodyPr>
          <a:lstStyle/>
          <a:p>
            <a:r>
              <a:rPr lang="en-GB" sz="4700"/>
              <a:t>Background &amp; Aim</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998368"/>
            <a:ext cx="8771274"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5245" y="2599509"/>
            <a:ext cx="7607751" cy="3435531"/>
          </a:xfrm>
        </p:spPr>
        <p:txBody>
          <a:bodyPr anchor="ctr">
            <a:normAutofit/>
          </a:bodyPr>
          <a:lstStyle/>
          <a:p>
            <a:r>
              <a:rPr lang="en-GB" sz="2100"/>
              <a:t> FIFA 11+ designed for injury prevention</a:t>
            </a:r>
          </a:p>
          <a:p>
            <a:r>
              <a:rPr lang="en-GB" sz="2100"/>
              <a:t> Limited research on performance effects</a:t>
            </a:r>
          </a:p>
          <a:p>
            <a:r>
              <a:rPr lang="en-GB" sz="2100"/>
              <a:t> Study explored:</a:t>
            </a:r>
          </a:p>
          <a:p>
            <a:r>
              <a:rPr lang="en-GB" sz="2100"/>
              <a:t>  - Immediate effects</a:t>
            </a:r>
          </a:p>
          <a:p>
            <a:r>
              <a:rPr lang="en-GB" sz="2100"/>
              <a:t>  - 4-week training effects</a:t>
            </a:r>
          </a:p>
          <a:p>
            <a:r>
              <a:rPr lang="en-GB" sz="2100"/>
              <a:t>Focus on amateur footballers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3930" y="1050595"/>
            <a:ext cx="6056111" cy="1618489"/>
          </a:xfrm>
        </p:spPr>
        <p:txBody>
          <a:bodyPr anchor="ctr">
            <a:normAutofit/>
          </a:bodyPr>
          <a:lstStyle/>
          <a:p>
            <a:r>
              <a:rPr lang="en-GB" sz="6300"/>
              <a:t>Methodology</a:t>
            </a:r>
          </a:p>
        </p:txBody>
      </p:sp>
      <p:sp>
        <p:nvSpPr>
          <p:cNvPr id="3" name="Content Placeholder 2"/>
          <p:cNvSpPr>
            <a:spLocks noGrp="1"/>
          </p:cNvSpPr>
          <p:nvPr>
            <p:ph idx="1"/>
          </p:nvPr>
        </p:nvSpPr>
        <p:spPr>
          <a:xfrm>
            <a:off x="963930" y="2969469"/>
            <a:ext cx="6056111" cy="2800395"/>
          </a:xfrm>
        </p:spPr>
        <p:txBody>
          <a:bodyPr anchor="t">
            <a:normAutofit/>
          </a:bodyPr>
          <a:lstStyle/>
          <a:p>
            <a:pPr>
              <a:lnSpc>
                <a:spcPct val="90000"/>
              </a:lnSpc>
            </a:pPr>
            <a:r>
              <a:rPr lang="en-GB" sz="1600"/>
              <a:t> 10 amateur male footballers</a:t>
            </a:r>
          </a:p>
          <a:p>
            <a:pPr>
              <a:lnSpc>
                <a:spcPct val="90000"/>
              </a:lnSpc>
            </a:pPr>
            <a:r>
              <a:rPr lang="en-GB" sz="1600"/>
              <a:t> Age: 18–35</a:t>
            </a:r>
          </a:p>
          <a:p>
            <a:pPr>
              <a:lnSpc>
                <a:spcPct val="90000"/>
              </a:lnSpc>
            </a:pPr>
            <a:r>
              <a:rPr lang="en-GB" sz="1600"/>
              <a:t>Tests used:</a:t>
            </a:r>
          </a:p>
          <a:p>
            <a:pPr>
              <a:lnSpc>
                <a:spcPct val="90000"/>
              </a:lnSpc>
            </a:pPr>
            <a:r>
              <a:rPr lang="en-GB" sz="1600"/>
              <a:t>  - 10m sprint</a:t>
            </a:r>
          </a:p>
          <a:p>
            <a:pPr>
              <a:lnSpc>
                <a:spcPct val="90000"/>
              </a:lnSpc>
            </a:pPr>
            <a:r>
              <a:rPr lang="en-GB" sz="1600"/>
              <a:t>  - 20m sprint</a:t>
            </a:r>
          </a:p>
          <a:p>
            <a:pPr>
              <a:lnSpc>
                <a:spcPct val="90000"/>
              </a:lnSpc>
            </a:pPr>
            <a:r>
              <a:rPr lang="en-GB" sz="1600"/>
              <a:t>  - Countermovement jump (CMJ)</a:t>
            </a:r>
          </a:p>
          <a:p>
            <a:pPr>
              <a:lnSpc>
                <a:spcPct val="90000"/>
              </a:lnSpc>
            </a:pPr>
            <a:r>
              <a:rPr lang="en-GB" sz="1600"/>
              <a:t>Compared:</a:t>
            </a:r>
          </a:p>
          <a:p>
            <a:pPr>
              <a:lnSpc>
                <a:spcPct val="90000"/>
              </a:lnSpc>
            </a:pPr>
            <a:r>
              <a:rPr lang="en-GB" sz="1600"/>
              <a:t>  - Standard warm-up</a:t>
            </a:r>
          </a:p>
          <a:p>
            <a:pPr>
              <a:lnSpc>
                <a:spcPct val="90000"/>
              </a:lnSpc>
            </a:pPr>
            <a:r>
              <a:rPr lang="en-GB" sz="1600"/>
              <a:t>  - FIFA 11+</a:t>
            </a:r>
          </a:p>
          <a:p>
            <a:pPr>
              <a:lnSpc>
                <a:spcPct val="90000"/>
              </a:lnSpc>
            </a:pPr>
            <a:r>
              <a:rPr lang="en-GB" sz="1600"/>
              <a:t>4-week intervention, twice weekly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6478" y="386930"/>
            <a:ext cx="6927525" cy="1188950"/>
          </a:xfrm>
        </p:spPr>
        <p:txBody>
          <a:bodyPr anchor="b">
            <a:normAutofit/>
          </a:bodyPr>
          <a:lstStyle/>
          <a:p>
            <a:r>
              <a:rPr lang="en-GB" sz="4700"/>
              <a:t>Acute Results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998368"/>
            <a:ext cx="8771274"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5245" y="2599509"/>
            <a:ext cx="7607751" cy="3435531"/>
          </a:xfrm>
        </p:spPr>
        <p:txBody>
          <a:bodyPr anchor="ctr">
            <a:normAutofit/>
          </a:bodyPr>
          <a:lstStyle/>
          <a:p>
            <a:r>
              <a:rPr lang="en-GB" sz="2100"/>
              <a:t>Immediately after FIFA 11+:</a:t>
            </a:r>
          </a:p>
          <a:p>
            <a:r>
              <a:rPr lang="en-GB" sz="2100"/>
              <a:t> 10m sprint slower</a:t>
            </a:r>
          </a:p>
          <a:p>
            <a:r>
              <a:rPr lang="en-GB" sz="2100"/>
              <a:t> 20m sprint slower</a:t>
            </a:r>
          </a:p>
          <a:p>
            <a:r>
              <a:rPr lang="en-GB" sz="2100"/>
              <a:t> CMJ height reduced</a:t>
            </a:r>
          </a:p>
          <a:p>
            <a:endParaRPr lang="en-GB" sz="2100"/>
          </a:p>
          <a:p>
            <a:r>
              <a:rPr lang="en-GB" sz="2100"/>
              <a:t>Conclusion:</a:t>
            </a:r>
          </a:p>
          <a:p>
            <a:r>
              <a:rPr lang="en-GB" sz="2100"/>
              <a:t>Small short-term reduction in explosive performance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3930" y="1050595"/>
            <a:ext cx="6056111" cy="1618489"/>
          </a:xfrm>
        </p:spPr>
        <p:txBody>
          <a:bodyPr anchor="ctr">
            <a:normAutofit/>
          </a:bodyPr>
          <a:lstStyle/>
          <a:p>
            <a:pPr>
              <a:lnSpc>
                <a:spcPct val="90000"/>
              </a:lnSpc>
            </a:pPr>
            <a:r>
              <a:rPr lang="en-GB" sz="5400"/>
              <a:t>4-Week Training Results</a:t>
            </a:r>
          </a:p>
        </p:txBody>
      </p:sp>
      <p:sp>
        <p:nvSpPr>
          <p:cNvPr id="3" name="Content Placeholder 2"/>
          <p:cNvSpPr>
            <a:spLocks noGrp="1"/>
          </p:cNvSpPr>
          <p:nvPr>
            <p:ph idx="1"/>
          </p:nvPr>
        </p:nvSpPr>
        <p:spPr>
          <a:xfrm>
            <a:off x="963930" y="2969469"/>
            <a:ext cx="6056111" cy="2800395"/>
          </a:xfrm>
        </p:spPr>
        <p:txBody>
          <a:bodyPr anchor="t">
            <a:normAutofit/>
          </a:bodyPr>
          <a:lstStyle/>
          <a:p>
            <a:r>
              <a:rPr lang="en-GB" sz="2100"/>
              <a:t>After 4 weeks:</a:t>
            </a:r>
          </a:p>
          <a:p>
            <a:r>
              <a:rPr lang="en-GB" sz="2100"/>
              <a:t>• 10m sprint improved</a:t>
            </a:r>
          </a:p>
          <a:p>
            <a:r>
              <a:rPr lang="en-GB" sz="2100"/>
              <a:t>• 20m sprint improved</a:t>
            </a:r>
          </a:p>
          <a:p>
            <a:r>
              <a:rPr lang="en-GB" sz="2100"/>
              <a:t>• CMJ height increased</a:t>
            </a:r>
          </a:p>
          <a:p>
            <a:endParaRPr lang="en-GB" sz="2100"/>
          </a:p>
          <a:p>
            <a:r>
              <a:rPr lang="en-GB" sz="2100"/>
              <a:t>Largest improvement:</a:t>
            </a:r>
          </a:p>
          <a:p>
            <a:r>
              <a:rPr lang="en-GB" sz="2100"/>
              <a:t>• CMJ +8.2%</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3930" y="1050595"/>
            <a:ext cx="6056111" cy="1618489"/>
          </a:xfrm>
        </p:spPr>
        <p:txBody>
          <a:bodyPr anchor="ctr">
            <a:normAutofit/>
          </a:bodyPr>
          <a:lstStyle/>
          <a:p>
            <a:pPr>
              <a:lnSpc>
                <a:spcPct val="90000"/>
              </a:lnSpc>
            </a:pPr>
            <a:r>
              <a:rPr lang="en-GB" sz="4900"/>
              <a:t>Discussion &amp; Practical Implications</a:t>
            </a:r>
          </a:p>
        </p:txBody>
      </p:sp>
      <p:sp>
        <p:nvSpPr>
          <p:cNvPr id="3" name="Content Placeholder 2"/>
          <p:cNvSpPr>
            <a:spLocks noGrp="1"/>
          </p:cNvSpPr>
          <p:nvPr>
            <p:ph idx="1"/>
          </p:nvPr>
        </p:nvSpPr>
        <p:spPr>
          <a:xfrm>
            <a:off x="963930" y="2969469"/>
            <a:ext cx="6056111" cy="2800395"/>
          </a:xfrm>
        </p:spPr>
        <p:txBody>
          <a:bodyPr anchor="t">
            <a:normAutofit/>
          </a:bodyPr>
          <a:lstStyle/>
          <a:p>
            <a:r>
              <a:rPr lang="en-GB" sz="2100"/>
              <a:t>Acute fatigue vs long-term adaptation</a:t>
            </a:r>
          </a:p>
          <a:p>
            <a:r>
              <a:rPr lang="en-GB" sz="2100"/>
              <a:t> Useful for injury prevention AND performance development</a:t>
            </a:r>
          </a:p>
          <a:p>
            <a:r>
              <a:rPr lang="en-GB" sz="2100"/>
              <a:t> Best used regularly in training</a:t>
            </a:r>
          </a:p>
          <a:p>
            <a:r>
              <a:rPr lang="en-GB" sz="2100"/>
              <a:t> May need extra explosive drills before matches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6825" y="1188637"/>
            <a:ext cx="2241175" cy="4480726"/>
          </a:xfrm>
        </p:spPr>
        <p:txBody>
          <a:bodyPr>
            <a:normAutofit/>
          </a:bodyPr>
          <a:lstStyle/>
          <a:p>
            <a:pPr algn="r"/>
            <a:r>
              <a:rPr lang="en-GB" sz="3600"/>
              <a:t>Conclusion</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941445" y="1648870"/>
            <a:ext cx="3527136" cy="3560260"/>
          </a:xfrm>
        </p:spPr>
        <p:txBody>
          <a:bodyPr anchor="ctr">
            <a:normAutofit/>
          </a:bodyPr>
          <a:lstStyle/>
          <a:p>
            <a:r>
              <a:rPr lang="en-GB" sz="2100"/>
              <a:t>FIFA 11+ reduced short-term explosive performance</a:t>
            </a:r>
          </a:p>
          <a:p>
            <a:r>
              <a:rPr lang="en-GB" sz="2100"/>
              <a:t> Significant improvements after 4 weeks</a:t>
            </a:r>
          </a:p>
          <a:p>
            <a:r>
              <a:rPr lang="en-GB" sz="2100"/>
              <a:t> Valuable tool for grassroots football</a:t>
            </a:r>
          </a:p>
          <a:p>
            <a:endParaRPr lang="en-GB" sz="2100"/>
          </a:p>
          <a:p>
            <a:r>
              <a:rPr lang="en-GB" sz="2100"/>
              <a:t>Thank you – Any questions?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TotalTime>
  <Words>579</Words>
  <Application>Microsoft Macintosh PowerPoint</Application>
  <PresentationFormat>On-screen Show (4:3)</PresentationFormat>
  <Paragraphs>54</Paragraphs>
  <Slides>7</Slides>
  <Notes>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Calibri</vt:lpstr>
      <vt:lpstr>Office Theme</vt:lpstr>
      <vt:lpstr>The Effect of the FIFA 11+ Warm-Up on Sprint and Jump Performance in Amateur Footballers </vt:lpstr>
      <vt:lpstr>Background &amp; Aim</vt:lpstr>
      <vt:lpstr>Methodology</vt:lpstr>
      <vt:lpstr>Acute Results</vt:lpstr>
      <vt:lpstr>4-Week Training Results</vt:lpstr>
      <vt:lpstr>Discussion &amp; Practical Implications</vt:lpstr>
      <vt:lpstr>Conclusion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harry butcher</cp:lastModifiedBy>
  <cp:revision>2</cp:revision>
  <dcterms:created xsi:type="dcterms:W3CDTF">2013-01-27T09:14:16Z</dcterms:created>
  <dcterms:modified xsi:type="dcterms:W3CDTF">2026-05-08T12:01:55Z</dcterms:modified>
  <cp:category/>
</cp:coreProperties>
</file>