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6" r:id="rId5"/>
    <p:sldId id="304" r:id="rId6"/>
    <p:sldId id="283" r:id="rId7"/>
    <p:sldId id="338" r:id="rId8"/>
    <p:sldId id="340" r:id="rId9"/>
    <p:sldId id="339" r:id="rId10"/>
    <p:sldId id="318" r:id="rId11"/>
    <p:sldId id="313" r:id="rId12"/>
    <p:sldId id="315" r:id="rId13"/>
    <p:sldId id="317" r:id="rId14"/>
    <p:sldId id="319" r:id="rId15"/>
    <p:sldId id="341" r:id="rId16"/>
    <p:sldId id="322" r:id="rId17"/>
    <p:sldId id="342" r:id="rId18"/>
    <p:sldId id="308" r:id="rId19"/>
    <p:sldId id="306" r:id="rId20"/>
    <p:sldId id="320" r:id="rId21"/>
    <p:sldId id="321" r:id="rId22"/>
    <p:sldId id="307" r:id="rId23"/>
    <p:sldId id="323" r:id="rId24"/>
    <p:sldId id="324" r:id="rId25"/>
    <p:sldId id="325" r:id="rId26"/>
    <p:sldId id="310" r:id="rId27"/>
    <p:sldId id="311" r:id="rId28"/>
    <p:sldId id="336" r:id="rId29"/>
    <p:sldId id="326" r:id="rId30"/>
    <p:sldId id="328" r:id="rId31"/>
    <p:sldId id="330" r:id="rId32"/>
    <p:sldId id="334" r:id="rId33"/>
    <p:sldId id="335" r:id="rId34"/>
    <p:sldId id="331" r:id="rId35"/>
    <p:sldId id="332" r:id="rId36"/>
    <p:sldId id="316" r:id="rId37"/>
    <p:sldId id="275" r:id="rId38"/>
    <p:sldId id="291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76" autoAdjust="0"/>
    <p:restoredTop sz="94756"/>
  </p:normalViewPr>
  <p:slideViewPr>
    <p:cSldViewPr>
      <p:cViewPr varScale="1">
        <p:scale>
          <a:sx n="82" d="100"/>
          <a:sy n="82" d="100"/>
        </p:scale>
        <p:origin x="1402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103684-1517-4E42-9782-B963BB65CCF2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2494497-C800-4D13-9E43-E2DD10BF47F1}">
      <dgm:prSet phldrT="[Text]" custT="1"/>
      <dgm:spPr/>
      <dgm:t>
        <a:bodyPr/>
        <a:lstStyle/>
        <a:p>
          <a:pPr>
            <a:buNone/>
          </a:pPr>
          <a:r>
            <a:rPr lang="en-GB" sz="3600" dirty="0">
              <a:latin typeface="Arial" panose="020B0604020202020204" pitchFamily="34" charset="0"/>
              <a:cs typeface="Arial" panose="020B0604020202020204" pitchFamily="34" charset="0"/>
            </a:rPr>
            <a:t>We will</a:t>
          </a:r>
          <a:endParaRPr lang="en-GB" sz="3600" dirty="0"/>
        </a:p>
      </dgm:t>
    </dgm:pt>
    <dgm:pt modelId="{31D560DE-F4DF-4416-95BB-4D58994B3B18}" type="parTrans" cxnId="{5FC3F486-EEFC-4204-A8C8-61AE56035F6C}">
      <dgm:prSet/>
      <dgm:spPr/>
      <dgm:t>
        <a:bodyPr/>
        <a:lstStyle/>
        <a:p>
          <a:endParaRPr lang="en-GB"/>
        </a:p>
      </dgm:t>
    </dgm:pt>
    <dgm:pt modelId="{3AC02F4A-1D73-4EAF-8CB6-E813F5B94140}" type="sibTrans" cxnId="{5FC3F486-EEFC-4204-A8C8-61AE56035F6C}">
      <dgm:prSet/>
      <dgm:spPr/>
      <dgm:t>
        <a:bodyPr/>
        <a:lstStyle/>
        <a:p>
          <a:endParaRPr lang="en-GB"/>
        </a:p>
      </dgm:t>
    </dgm:pt>
    <dgm:pt modelId="{D50B2DA2-0F8E-4E60-B687-5249D8B3B3FA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Consider important of self awareness</a:t>
          </a:r>
          <a:endParaRPr lang="en-GB" sz="1600" dirty="0"/>
        </a:p>
      </dgm:t>
    </dgm:pt>
    <dgm:pt modelId="{D625C3AB-A949-479F-BF66-C8F81EB1C375}" type="parTrans" cxnId="{D0DE53B5-8223-4AA0-9327-0712E2D15839}">
      <dgm:prSet/>
      <dgm:spPr/>
      <dgm:t>
        <a:bodyPr/>
        <a:lstStyle/>
        <a:p>
          <a:endParaRPr lang="en-GB"/>
        </a:p>
      </dgm:t>
    </dgm:pt>
    <dgm:pt modelId="{698D8F0B-F5FC-45AC-9CF0-EE53F0E59307}" type="sibTrans" cxnId="{D0DE53B5-8223-4AA0-9327-0712E2D15839}">
      <dgm:prSet/>
      <dgm:spPr/>
      <dgm:t>
        <a:bodyPr/>
        <a:lstStyle/>
        <a:p>
          <a:endParaRPr lang="en-GB"/>
        </a:p>
      </dgm:t>
    </dgm:pt>
    <dgm:pt modelId="{A6D920AF-058E-4B94-BEFA-FEF6FB3B680A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Explore </a:t>
          </a:r>
          <a:r>
            <a:rPr lang="en-GB" sz="1600" u="sng" dirty="0">
              <a:latin typeface="Arial" panose="020B0604020202020204" pitchFamily="34" charset="0"/>
              <a:cs typeface="Arial" panose="020B0604020202020204" pitchFamily="34" charset="0"/>
            </a:rPr>
            <a:t>how to improve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self-awareness</a:t>
          </a:r>
          <a:endParaRPr lang="en-GB" sz="1600" dirty="0"/>
        </a:p>
      </dgm:t>
    </dgm:pt>
    <dgm:pt modelId="{E0C95C6F-0599-4B32-AE8F-2CE6A58130A1}" type="parTrans" cxnId="{6F17EA47-9E7B-4065-8687-C64F79D51862}">
      <dgm:prSet/>
      <dgm:spPr/>
      <dgm:t>
        <a:bodyPr/>
        <a:lstStyle/>
        <a:p>
          <a:endParaRPr lang="en-GB"/>
        </a:p>
      </dgm:t>
    </dgm:pt>
    <dgm:pt modelId="{20497EF9-6A7D-4146-AF04-CE8E61C16A67}" type="sibTrans" cxnId="{6F17EA47-9E7B-4065-8687-C64F79D51862}">
      <dgm:prSet/>
      <dgm:spPr/>
      <dgm:t>
        <a:bodyPr/>
        <a:lstStyle/>
        <a:p>
          <a:endParaRPr lang="en-GB"/>
        </a:p>
      </dgm:t>
    </dgm:pt>
    <dgm:pt modelId="{0161680C-9700-46A4-B19A-42CE57E30E38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Investigate some </a:t>
          </a:r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tools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available for improving self-awareness</a:t>
          </a:r>
          <a:endParaRPr lang="en-GB" sz="1400" dirty="0"/>
        </a:p>
      </dgm:t>
    </dgm:pt>
    <dgm:pt modelId="{C81626A6-6F31-48A0-906E-41141CE34338}" type="parTrans" cxnId="{A3EAEB41-AE26-47FD-8540-ED68C6BE0EA0}">
      <dgm:prSet/>
      <dgm:spPr/>
      <dgm:t>
        <a:bodyPr/>
        <a:lstStyle/>
        <a:p>
          <a:endParaRPr lang="en-GB"/>
        </a:p>
      </dgm:t>
    </dgm:pt>
    <dgm:pt modelId="{A2CB2884-8EEC-49D0-97F4-5683E4BA8484}" type="sibTrans" cxnId="{A3EAEB41-AE26-47FD-8540-ED68C6BE0EA0}">
      <dgm:prSet/>
      <dgm:spPr/>
      <dgm:t>
        <a:bodyPr/>
        <a:lstStyle/>
        <a:p>
          <a:endParaRPr lang="en-GB"/>
        </a:p>
      </dgm:t>
    </dgm:pt>
    <dgm:pt modelId="{3CB080D3-7ECF-4128-8783-FAF5E65D7FA8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Discuss </a:t>
          </a:r>
          <a:r>
            <a:rPr lang="en-GB" sz="1600" u="sng" dirty="0">
              <a:latin typeface="Arial" panose="020B0604020202020204" pitchFamily="34" charset="0"/>
              <a:cs typeface="Arial" panose="020B0604020202020204" pitchFamily="34" charset="0"/>
            </a:rPr>
            <a:t>what is self-awareness</a:t>
          </a:r>
          <a:endParaRPr lang="en-GB" sz="1600" dirty="0"/>
        </a:p>
      </dgm:t>
    </dgm:pt>
    <dgm:pt modelId="{887C0015-3892-4A3A-8D41-09A0641A2C98}" type="parTrans" cxnId="{C3FC07A4-38FF-4DD3-9E44-5D16F786B2F4}">
      <dgm:prSet/>
      <dgm:spPr/>
      <dgm:t>
        <a:bodyPr/>
        <a:lstStyle/>
        <a:p>
          <a:endParaRPr lang="en-GB"/>
        </a:p>
      </dgm:t>
    </dgm:pt>
    <dgm:pt modelId="{19EB9222-4C8F-411F-AF9F-0EEC499AD465}" type="sibTrans" cxnId="{C3FC07A4-38FF-4DD3-9E44-5D16F786B2F4}">
      <dgm:prSet/>
      <dgm:spPr/>
      <dgm:t>
        <a:bodyPr/>
        <a:lstStyle/>
        <a:p>
          <a:endParaRPr lang="en-GB"/>
        </a:p>
      </dgm:t>
    </dgm:pt>
    <dgm:pt modelId="{78DC6FF8-2FCD-450D-AF9B-1F70F71EDD6F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Discuss attributes of self awareness</a:t>
          </a:r>
        </a:p>
      </dgm:t>
    </dgm:pt>
    <dgm:pt modelId="{936552D4-43B3-423D-BBEF-80B1AFE49F3B}" type="parTrans" cxnId="{301CEE39-5B02-4AB9-959C-5827211FDE10}">
      <dgm:prSet/>
      <dgm:spPr/>
      <dgm:t>
        <a:bodyPr/>
        <a:lstStyle/>
        <a:p>
          <a:endParaRPr lang="en-GB"/>
        </a:p>
      </dgm:t>
    </dgm:pt>
    <dgm:pt modelId="{599DC985-9D76-4440-A05A-C8C3BA660CA3}" type="sibTrans" cxnId="{301CEE39-5B02-4AB9-959C-5827211FDE10}">
      <dgm:prSet/>
      <dgm:spPr/>
      <dgm:t>
        <a:bodyPr/>
        <a:lstStyle/>
        <a:p>
          <a:endParaRPr lang="en-GB"/>
        </a:p>
      </dgm:t>
    </dgm:pt>
    <dgm:pt modelId="{EE5EA2E3-7139-4DAD-805A-45A1FEA36357}" type="pres">
      <dgm:prSet presAssocID="{1C103684-1517-4E42-9782-B963BB65CCF2}" presName="composite" presStyleCnt="0">
        <dgm:presLayoutVars>
          <dgm:chMax val="1"/>
          <dgm:dir/>
          <dgm:resizeHandles val="exact"/>
        </dgm:presLayoutVars>
      </dgm:prSet>
      <dgm:spPr/>
    </dgm:pt>
    <dgm:pt modelId="{1795AF99-A835-462E-9CEE-3628DC1E30C2}" type="pres">
      <dgm:prSet presAssocID="{1C103684-1517-4E42-9782-B963BB65CCF2}" presName="radial" presStyleCnt="0">
        <dgm:presLayoutVars>
          <dgm:animLvl val="ctr"/>
        </dgm:presLayoutVars>
      </dgm:prSet>
      <dgm:spPr/>
    </dgm:pt>
    <dgm:pt modelId="{08D778AA-E89B-40A5-9110-FC8262AFB9A9}" type="pres">
      <dgm:prSet presAssocID="{F2494497-C800-4D13-9E43-E2DD10BF47F1}" presName="centerShape" presStyleLbl="vennNode1" presStyleIdx="0" presStyleCnt="6" custScaleX="74366" custScaleY="70061"/>
      <dgm:spPr/>
    </dgm:pt>
    <dgm:pt modelId="{B73D10A0-8728-44BE-8650-AC719EBFC6C8}" type="pres">
      <dgm:prSet presAssocID="{D50B2DA2-0F8E-4E60-B687-5249D8B3B3FA}" presName="node" presStyleLbl="vennNode1" presStyleIdx="1" presStyleCnt="6">
        <dgm:presLayoutVars>
          <dgm:bulletEnabled val="1"/>
        </dgm:presLayoutVars>
      </dgm:prSet>
      <dgm:spPr/>
    </dgm:pt>
    <dgm:pt modelId="{978EA538-D706-4910-A64D-423ECB275BC5}" type="pres">
      <dgm:prSet presAssocID="{78DC6FF8-2FCD-450D-AF9B-1F70F71EDD6F}" presName="node" presStyleLbl="vennNode1" presStyleIdx="2" presStyleCnt="6" custRadScaleRad="121867" custRadScaleInc="-24366">
        <dgm:presLayoutVars>
          <dgm:bulletEnabled val="1"/>
        </dgm:presLayoutVars>
      </dgm:prSet>
      <dgm:spPr/>
    </dgm:pt>
    <dgm:pt modelId="{DF1FE880-F515-4A96-B249-855F4CEA3168}" type="pres">
      <dgm:prSet presAssocID="{A6D920AF-058E-4B94-BEFA-FEF6FB3B680A}" presName="node" presStyleLbl="vennNode1" presStyleIdx="3" presStyleCnt="6" custRadScaleRad="105021" custRadScaleInc="-48288">
        <dgm:presLayoutVars>
          <dgm:bulletEnabled val="1"/>
        </dgm:presLayoutVars>
      </dgm:prSet>
      <dgm:spPr/>
    </dgm:pt>
    <dgm:pt modelId="{71CD94C9-7E9E-45A1-99C5-6463260370C5}" type="pres">
      <dgm:prSet presAssocID="{0161680C-9700-46A4-B19A-42CE57E30E38}" presName="node" presStyleLbl="vennNode1" presStyleIdx="4" presStyleCnt="6" custRadScaleRad="106657" custRadScaleInc="48714">
        <dgm:presLayoutVars>
          <dgm:bulletEnabled val="1"/>
        </dgm:presLayoutVars>
      </dgm:prSet>
      <dgm:spPr/>
    </dgm:pt>
    <dgm:pt modelId="{FFA66EA4-EE81-4B2F-94DB-4B50FDAFFE6F}" type="pres">
      <dgm:prSet presAssocID="{3CB080D3-7ECF-4128-8783-FAF5E65D7FA8}" presName="node" presStyleLbl="vennNode1" presStyleIdx="5" presStyleCnt="6" custRadScaleRad="123280" custRadScaleInc="23717">
        <dgm:presLayoutVars>
          <dgm:bulletEnabled val="1"/>
        </dgm:presLayoutVars>
      </dgm:prSet>
      <dgm:spPr/>
    </dgm:pt>
  </dgm:ptLst>
  <dgm:cxnLst>
    <dgm:cxn modelId="{A1BB5B03-9C2F-466F-BD07-5D23D8723AEC}" type="presOf" srcId="{0161680C-9700-46A4-B19A-42CE57E30E38}" destId="{71CD94C9-7E9E-45A1-99C5-6463260370C5}" srcOrd="0" destOrd="0" presId="urn:microsoft.com/office/officeart/2005/8/layout/radial3"/>
    <dgm:cxn modelId="{8C1A1625-6444-46DD-A2F9-9E0353402193}" type="presOf" srcId="{78DC6FF8-2FCD-450D-AF9B-1F70F71EDD6F}" destId="{978EA538-D706-4910-A64D-423ECB275BC5}" srcOrd="0" destOrd="0" presId="urn:microsoft.com/office/officeart/2005/8/layout/radial3"/>
    <dgm:cxn modelId="{301CEE39-5B02-4AB9-959C-5827211FDE10}" srcId="{F2494497-C800-4D13-9E43-E2DD10BF47F1}" destId="{78DC6FF8-2FCD-450D-AF9B-1F70F71EDD6F}" srcOrd="1" destOrd="0" parTransId="{936552D4-43B3-423D-BBEF-80B1AFE49F3B}" sibTransId="{599DC985-9D76-4440-A05A-C8C3BA660CA3}"/>
    <dgm:cxn modelId="{50A5AA3C-42B2-450E-B9BD-CD44EEFA8B85}" type="presOf" srcId="{F2494497-C800-4D13-9E43-E2DD10BF47F1}" destId="{08D778AA-E89B-40A5-9110-FC8262AFB9A9}" srcOrd="0" destOrd="0" presId="urn:microsoft.com/office/officeart/2005/8/layout/radial3"/>
    <dgm:cxn modelId="{A3EAEB41-AE26-47FD-8540-ED68C6BE0EA0}" srcId="{F2494497-C800-4D13-9E43-E2DD10BF47F1}" destId="{0161680C-9700-46A4-B19A-42CE57E30E38}" srcOrd="3" destOrd="0" parTransId="{C81626A6-6F31-48A0-906E-41141CE34338}" sibTransId="{A2CB2884-8EEC-49D0-97F4-5683E4BA8484}"/>
    <dgm:cxn modelId="{6F17EA47-9E7B-4065-8687-C64F79D51862}" srcId="{F2494497-C800-4D13-9E43-E2DD10BF47F1}" destId="{A6D920AF-058E-4B94-BEFA-FEF6FB3B680A}" srcOrd="2" destOrd="0" parTransId="{E0C95C6F-0599-4B32-AE8F-2CE6A58130A1}" sibTransId="{20497EF9-6A7D-4146-AF04-CE8E61C16A67}"/>
    <dgm:cxn modelId="{8C61EB7C-3677-461A-8809-EDD4E093FC2A}" type="presOf" srcId="{D50B2DA2-0F8E-4E60-B687-5249D8B3B3FA}" destId="{B73D10A0-8728-44BE-8650-AC719EBFC6C8}" srcOrd="0" destOrd="0" presId="urn:microsoft.com/office/officeart/2005/8/layout/radial3"/>
    <dgm:cxn modelId="{5FC3F486-EEFC-4204-A8C8-61AE56035F6C}" srcId="{1C103684-1517-4E42-9782-B963BB65CCF2}" destId="{F2494497-C800-4D13-9E43-E2DD10BF47F1}" srcOrd="0" destOrd="0" parTransId="{31D560DE-F4DF-4416-95BB-4D58994B3B18}" sibTransId="{3AC02F4A-1D73-4EAF-8CB6-E813F5B94140}"/>
    <dgm:cxn modelId="{C3FC07A4-38FF-4DD3-9E44-5D16F786B2F4}" srcId="{F2494497-C800-4D13-9E43-E2DD10BF47F1}" destId="{3CB080D3-7ECF-4128-8783-FAF5E65D7FA8}" srcOrd="4" destOrd="0" parTransId="{887C0015-3892-4A3A-8D41-09A0641A2C98}" sibTransId="{19EB9222-4C8F-411F-AF9F-0EEC499AD465}"/>
    <dgm:cxn modelId="{F4BBFFA8-3BC5-4259-9062-A90B71280D5F}" type="presOf" srcId="{1C103684-1517-4E42-9782-B963BB65CCF2}" destId="{EE5EA2E3-7139-4DAD-805A-45A1FEA36357}" srcOrd="0" destOrd="0" presId="urn:microsoft.com/office/officeart/2005/8/layout/radial3"/>
    <dgm:cxn modelId="{D0DE53B5-8223-4AA0-9327-0712E2D15839}" srcId="{F2494497-C800-4D13-9E43-E2DD10BF47F1}" destId="{D50B2DA2-0F8E-4E60-B687-5249D8B3B3FA}" srcOrd="0" destOrd="0" parTransId="{D625C3AB-A949-479F-BF66-C8F81EB1C375}" sibTransId="{698D8F0B-F5FC-45AC-9CF0-EE53F0E59307}"/>
    <dgm:cxn modelId="{CA94F0C9-FD54-4382-A890-33F12FF7DAC7}" type="presOf" srcId="{3CB080D3-7ECF-4128-8783-FAF5E65D7FA8}" destId="{FFA66EA4-EE81-4B2F-94DB-4B50FDAFFE6F}" srcOrd="0" destOrd="0" presId="urn:microsoft.com/office/officeart/2005/8/layout/radial3"/>
    <dgm:cxn modelId="{B14956D4-51FF-48BB-AAD6-FFB6A5A3607B}" type="presOf" srcId="{A6D920AF-058E-4B94-BEFA-FEF6FB3B680A}" destId="{DF1FE880-F515-4A96-B249-855F4CEA3168}" srcOrd="0" destOrd="0" presId="urn:microsoft.com/office/officeart/2005/8/layout/radial3"/>
    <dgm:cxn modelId="{1E0658F3-0CFB-4AEB-85CB-72EFCF205389}" type="presParOf" srcId="{EE5EA2E3-7139-4DAD-805A-45A1FEA36357}" destId="{1795AF99-A835-462E-9CEE-3628DC1E30C2}" srcOrd="0" destOrd="0" presId="urn:microsoft.com/office/officeart/2005/8/layout/radial3"/>
    <dgm:cxn modelId="{FCED5BFC-90A6-4CC1-992B-BBB80A91884E}" type="presParOf" srcId="{1795AF99-A835-462E-9CEE-3628DC1E30C2}" destId="{08D778AA-E89B-40A5-9110-FC8262AFB9A9}" srcOrd="0" destOrd="0" presId="urn:microsoft.com/office/officeart/2005/8/layout/radial3"/>
    <dgm:cxn modelId="{A3F99EEA-4D85-4124-A673-03501195069D}" type="presParOf" srcId="{1795AF99-A835-462E-9CEE-3628DC1E30C2}" destId="{B73D10A0-8728-44BE-8650-AC719EBFC6C8}" srcOrd="1" destOrd="0" presId="urn:microsoft.com/office/officeart/2005/8/layout/radial3"/>
    <dgm:cxn modelId="{08F64A1B-DA54-4151-882B-49157297AFB4}" type="presParOf" srcId="{1795AF99-A835-462E-9CEE-3628DC1E30C2}" destId="{978EA538-D706-4910-A64D-423ECB275BC5}" srcOrd="2" destOrd="0" presId="urn:microsoft.com/office/officeart/2005/8/layout/radial3"/>
    <dgm:cxn modelId="{B8425C7A-3F7C-488E-A0C3-BE6D0F5E39D1}" type="presParOf" srcId="{1795AF99-A835-462E-9CEE-3628DC1E30C2}" destId="{DF1FE880-F515-4A96-B249-855F4CEA3168}" srcOrd="3" destOrd="0" presId="urn:microsoft.com/office/officeart/2005/8/layout/radial3"/>
    <dgm:cxn modelId="{B775593C-6247-4921-BEB1-A08AAA4C6551}" type="presParOf" srcId="{1795AF99-A835-462E-9CEE-3628DC1E30C2}" destId="{71CD94C9-7E9E-45A1-99C5-6463260370C5}" srcOrd="4" destOrd="0" presId="urn:microsoft.com/office/officeart/2005/8/layout/radial3"/>
    <dgm:cxn modelId="{E1BFF509-84E2-40BA-AF5B-EFC564B22301}" type="presParOf" srcId="{1795AF99-A835-462E-9CEE-3628DC1E30C2}" destId="{FFA66EA4-EE81-4B2F-94DB-4B50FDAFFE6F}" srcOrd="5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778AA-E89B-40A5-9110-FC8262AFB9A9}">
      <dsp:nvSpPr>
        <dsp:cNvPr id="0" name=""/>
        <dsp:cNvSpPr/>
      </dsp:nvSpPr>
      <dsp:spPr>
        <a:xfrm>
          <a:off x="2736303" y="1800514"/>
          <a:ext cx="2304256" cy="217086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Arial" panose="020B0604020202020204" pitchFamily="34" charset="0"/>
              <a:cs typeface="Arial" panose="020B0604020202020204" pitchFamily="34" charset="0"/>
            </a:rPr>
            <a:t>We will</a:t>
          </a:r>
          <a:endParaRPr lang="en-GB" sz="3600" kern="1200" dirty="0"/>
        </a:p>
      </dsp:txBody>
      <dsp:txXfrm>
        <a:off x="3073753" y="2118430"/>
        <a:ext cx="1629356" cy="1535032"/>
      </dsp:txXfrm>
    </dsp:sp>
    <dsp:sp modelId="{B73D10A0-8728-44BE-8650-AC719EBFC6C8}">
      <dsp:nvSpPr>
        <dsp:cNvPr id="0" name=""/>
        <dsp:cNvSpPr/>
      </dsp:nvSpPr>
      <dsp:spPr>
        <a:xfrm>
          <a:off x="3113798" y="95597"/>
          <a:ext cx="1549267" cy="154926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Consider important of self awareness</a:t>
          </a:r>
          <a:endParaRPr lang="en-GB" sz="1600" kern="1200" dirty="0"/>
        </a:p>
      </dsp:txBody>
      <dsp:txXfrm>
        <a:off x="3340683" y="322482"/>
        <a:ext cx="1095497" cy="1095497"/>
      </dsp:txXfrm>
    </dsp:sp>
    <dsp:sp modelId="{978EA538-D706-4910-A64D-423ECB275BC5}">
      <dsp:nvSpPr>
        <dsp:cNvPr id="0" name=""/>
        <dsp:cNvSpPr/>
      </dsp:nvSpPr>
      <dsp:spPr>
        <a:xfrm>
          <a:off x="5112582" y="683301"/>
          <a:ext cx="1549267" cy="154926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Discuss attributes of self awareness</a:t>
          </a:r>
        </a:p>
      </dsp:txBody>
      <dsp:txXfrm>
        <a:off x="5339467" y="910186"/>
        <a:ext cx="1095497" cy="1095497"/>
      </dsp:txXfrm>
    </dsp:sp>
    <dsp:sp modelId="{DF1FE880-F515-4A96-B249-855F4CEA3168}">
      <dsp:nvSpPr>
        <dsp:cNvPr id="0" name=""/>
        <dsp:cNvSpPr/>
      </dsp:nvSpPr>
      <dsp:spPr>
        <a:xfrm>
          <a:off x="5112575" y="2808637"/>
          <a:ext cx="1549267" cy="154926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Explore </a:t>
          </a:r>
          <a:r>
            <a:rPr lang="en-GB" sz="1600" u="sng" kern="1200" dirty="0">
              <a:latin typeface="Arial" panose="020B0604020202020204" pitchFamily="34" charset="0"/>
              <a:cs typeface="Arial" panose="020B0604020202020204" pitchFamily="34" charset="0"/>
            </a:rPr>
            <a:t>how to improve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self-awareness</a:t>
          </a:r>
          <a:endParaRPr lang="en-GB" sz="1600" kern="1200" dirty="0"/>
        </a:p>
      </dsp:txBody>
      <dsp:txXfrm>
        <a:off x="5339460" y="3035522"/>
        <a:ext cx="1095497" cy="1095497"/>
      </dsp:txXfrm>
    </dsp:sp>
    <dsp:sp modelId="{71CD94C9-7E9E-45A1-99C5-6463260370C5}">
      <dsp:nvSpPr>
        <dsp:cNvPr id="0" name=""/>
        <dsp:cNvSpPr/>
      </dsp:nvSpPr>
      <dsp:spPr>
        <a:xfrm>
          <a:off x="1080122" y="2808623"/>
          <a:ext cx="1549267" cy="154926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Investigate some </a:t>
          </a: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tools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available for improving self-awareness</a:t>
          </a:r>
          <a:endParaRPr lang="en-GB" sz="1400" kern="1200" dirty="0"/>
        </a:p>
      </dsp:txBody>
      <dsp:txXfrm>
        <a:off x="1307007" y="3035508"/>
        <a:ext cx="1095497" cy="1095497"/>
      </dsp:txXfrm>
    </dsp:sp>
    <dsp:sp modelId="{FFA66EA4-EE81-4B2F-94DB-4B50FDAFFE6F}">
      <dsp:nvSpPr>
        <dsp:cNvPr id="0" name=""/>
        <dsp:cNvSpPr/>
      </dsp:nvSpPr>
      <dsp:spPr>
        <a:xfrm>
          <a:off x="1080124" y="683282"/>
          <a:ext cx="1549267" cy="154926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Discuss </a:t>
          </a:r>
          <a:r>
            <a:rPr lang="en-GB" sz="1600" u="sng" kern="1200" dirty="0">
              <a:latin typeface="Arial" panose="020B0604020202020204" pitchFamily="34" charset="0"/>
              <a:cs typeface="Arial" panose="020B0604020202020204" pitchFamily="34" charset="0"/>
            </a:rPr>
            <a:t>what is self-awareness</a:t>
          </a:r>
          <a:endParaRPr lang="en-GB" sz="1600" kern="1200" dirty="0"/>
        </a:p>
      </dsp:txBody>
      <dsp:txXfrm>
        <a:off x="1307009" y="910167"/>
        <a:ext cx="1095497" cy="10954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1/29/2022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Self disclosure – Example – when you join a new organisation, you reveal to</a:t>
            </a:r>
            <a:r>
              <a:rPr lang="en-GB" baseline="0" dirty="0"/>
              <a:t> your colleagues about a disability that you have. This will reduce the hidden area.</a:t>
            </a:r>
          </a:p>
          <a:p>
            <a:endParaRPr lang="en-GB" baseline="0" dirty="0"/>
          </a:p>
          <a:p>
            <a:r>
              <a:rPr lang="en-GB" baseline="0" dirty="0"/>
              <a:t>Feedback -  Organisation will use multiples mechanisms to provide feedback such as performance appraisals/360 degree feedback etc. But you can obtain informal feedback from your peers/</a:t>
            </a:r>
            <a:r>
              <a:rPr lang="en-GB" baseline="0" dirty="0" err="1"/>
              <a:t>collegues</a:t>
            </a:r>
            <a:r>
              <a:rPr lang="en-GB" baseline="0" dirty="0"/>
              <a:t> </a:t>
            </a:r>
            <a:r>
              <a:rPr lang="en-GB" baseline="0" dirty="0" err="1"/>
              <a:t>whould</a:t>
            </a:r>
            <a:r>
              <a:rPr lang="en-GB" baseline="0" dirty="0"/>
              <a:t> would be able to provide you more insights about how they see yourself.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068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C3U_4OtNJs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16personalities.com/free-personality-test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eb.archive.org/web/20160304072804/http:/sxills.nl/lerenlerennu/bronnen/Learning%20styles%20by%20Coffield%20e.a..pdf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ducationplanner.org/students/self-assessments/learning-styles-quiz.shtml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908720"/>
            <a:ext cx="8568952" cy="4968552"/>
          </a:xfrm>
        </p:spPr>
        <p:txBody>
          <a:bodyPr>
            <a:normAutofit/>
          </a:bodyPr>
          <a:lstStyle/>
          <a:p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 in Skills for the Workplace</a:t>
            </a:r>
            <a:b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Career Development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(BMSW 4005)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Session 2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Improving Self-awareness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8D765-1511-4D5C-9167-DA00AAB75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Previously…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CABA4-E050-4698-B79F-4F1B9B3EA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15859"/>
            <a:ext cx="4834880" cy="17650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We have;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Overview of the module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Tested existing knowledge</a:t>
            </a:r>
          </a:p>
        </p:txBody>
      </p:sp>
    </p:spTree>
    <p:extLst>
      <p:ext uri="{BB962C8B-B14F-4D97-AF65-F5344CB8AC3E}">
        <p14:creationId xmlns:p14="http://schemas.microsoft.com/office/powerpoint/2010/main" val="321254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 this session…..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A29112A-FF89-46B4-A090-D240225E8E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7884560"/>
              </p:ext>
            </p:extLst>
          </p:nvPr>
        </p:nvGraphicFramePr>
        <p:xfrm>
          <a:off x="683568" y="1196436"/>
          <a:ext cx="7776864" cy="53869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91CE2-10AF-4C8E-B93A-4524CA904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is self-awareness?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91E84B5-E31B-4431-82D3-253F9BCB96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980728"/>
            <a:ext cx="7056784" cy="4752528"/>
          </a:xfrm>
        </p:spPr>
      </p:pic>
    </p:spTree>
    <p:extLst>
      <p:ext uri="{BB962C8B-B14F-4D97-AF65-F5344CB8AC3E}">
        <p14:creationId xmlns:p14="http://schemas.microsoft.com/office/powerpoint/2010/main" val="9799881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91CE2-10AF-4C8E-B93A-4524CA904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is self-awareness?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CF442-239B-4FA2-B913-A2C61C20B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856983" cy="420992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awareness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having a clear perception of yourself and your personality, including  strengths, weakness, thoughts, beliefs, motivation, and emotions.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Self‐awareness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represents the capacity of becoming the object of one’s own attention. In this state one actively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identifies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stores information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about the self (Alain Morin, 2011)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3709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91CE2-10AF-4C8E-B93A-4524CA904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self awareness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CF442-239B-4FA2-B913-A2C61C20B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856983" cy="420992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Self reflection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Recognise strength and weakness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to manage your emotion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other people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Take criticism</a:t>
            </a:r>
          </a:p>
        </p:txBody>
      </p:sp>
    </p:spTree>
    <p:extLst>
      <p:ext uri="{BB962C8B-B14F-4D97-AF65-F5344CB8AC3E}">
        <p14:creationId xmlns:p14="http://schemas.microsoft.com/office/powerpoint/2010/main" val="675903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Startling Fact…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000" dirty="0"/>
              <a:t>‘While 95% of people think they are self-aware, the real figure is closer to 10–15%’</a:t>
            </a:r>
          </a:p>
          <a:p>
            <a:pPr marL="0" indent="0" algn="r">
              <a:buNone/>
            </a:pPr>
            <a:r>
              <a:rPr lang="en-GB" dirty="0" err="1"/>
              <a:t>Eurich</a:t>
            </a:r>
            <a:r>
              <a:rPr lang="en-GB" dirty="0"/>
              <a:t>, T. (2017)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518197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229600" cy="504055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Four levels of consciousness</a:t>
            </a: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EE91CE2-10AF-4C8E-B93A-4524CA904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6563072" cy="706090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is self-awareness? Cont.…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7264651"/>
              </p:ext>
            </p:extLst>
          </p:nvPr>
        </p:nvGraphicFramePr>
        <p:xfrm>
          <a:off x="179512" y="1700808"/>
          <a:ext cx="8784976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5493">
                  <a:extLst>
                    <a:ext uri="{9D8B030D-6E8A-4147-A177-3AD203B41FA5}">
                      <a16:colId xmlns:a16="http://schemas.microsoft.com/office/drawing/2014/main" val="83606882"/>
                    </a:ext>
                  </a:extLst>
                </a:gridCol>
                <a:gridCol w="6149483">
                  <a:extLst>
                    <a:ext uri="{9D8B030D-6E8A-4147-A177-3AD203B41FA5}">
                      <a16:colId xmlns:a16="http://schemas.microsoft.com/office/drawing/2014/main" val="2427886177"/>
                    </a:ext>
                  </a:extLst>
                </a:gridCol>
              </a:tblGrid>
              <a:tr h="41096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Levels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Definition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7432717"/>
                  </a:ext>
                </a:extLst>
              </a:tr>
              <a:tr h="410966"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Unconsciousness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Being non-responsiveness</a:t>
                      </a:r>
                      <a:r>
                        <a:rPr lang="en-GB" sz="2400" baseline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 self and environment</a:t>
                      </a:r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96689972"/>
                  </a:ext>
                </a:extLst>
              </a:tr>
              <a:tr h="709339"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Consciousness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Focusing attention on the environment; processing incoming external stimuli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2256653"/>
                  </a:ext>
                </a:extLst>
              </a:tr>
              <a:tr h="709339"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Self-awareness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Focusing attention on the self; processing private and public self-information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7336793"/>
                  </a:ext>
                </a:extLst>
              </a:tr>
              <a:tr h="709339"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Meta-self awareness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Being aware that one is self-aware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59166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1698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7590"/>
            <a:ext cx="8229600" cy="677114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Self-evaluation process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56310" y="1386903"/>
            <a:ext cx="25652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Discrepancy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30796" y="2468049"/>
            <a:ext cx="34495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Avoidance of self-awareness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838943" y="3573016"/>
            <a:ext cx="28856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Reducing discrepancy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740393" y="4513690"/>
            <a:ext cx="19476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Modifying Real self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01216" y="2435325"/>
            <a:ext cx="1738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Self-criticism</a:t>
            </a:r>
          </a:p>
        </p:txBody>
      </p:sp>
      <p:cxnSp>
        <p:nvCxnSpPr>
          <p:cNvPr id="30" name="Straight Arrow Connector 29"/>
          <p:cNvCxnSpPr/>
          <p:nvPr/>
        </p:nvCxnSpPr>
        <p:spPr>
          <a:xfrm>
            <a:off x="2339752" y="2664302"/>
            <a:ext cx="1499191" cy="114453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68651" y="1006584"/>
            <a:ext cx="12091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Real self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4488563" y="1069451"/>
            <a:ext cx="12091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Ideal self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V="1">
            <a:off x="1331640" y="1188995"/>
            <a:ext cx="2952328" cy="7757"/>
          </a:xfrm>
          <a:prstGeom prst="straightConnector1">
            <a:avLst/>
          </a:prstGeom>
          <a:ln w="28575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3" name="Group 2"/>
          <p:cNvGrpSpPr/>
          <p:nvPr/>
        </p:nvGrpSpPr>
        <p:grpSpPr>
          <a:xfrm>
            <a:off x="1392469" y="1586958"/>
            <a:ext cx="1163841" cy="711850"/>
            <a:chOff x="1392469" y="1586958"/>
            <a:chExt cx="1163841" cy="711850"/>
          </a:xfrm>
        </p:grpSpPr>
        <p:cxnSp>
          <p:nvCxnSpPr>
            <p:cNvPr id="21" name="Straight Arrow Connector 20"/>
            <p:cNvCxnSpPr/>
            <p:nvPr/>
          </p:nvCxnSpPr>
          <p:spPr>
            <a:xfrm>
              <a:off x="1392469" y="1586958"/>
              <a:ext cx="0" cy="71185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>
              <a:stCxn id="5" idx="1"/>
            </p:cNvCxnSpPr>
            <p:nvPr/>
          </p:nvCxnSpPr>
          <p:spPr>
            <a:xfrm flipH="1">
              <a:off x="1392469" y="1586958"/>
              <a:ext cx="1163841" cy="0"/>
            </a:xfrm>
            <a:prstGeom prst="line">
              <a:avLst/>
            </a:prstGeom>
            <a:ln w="1905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9" name="Straight Arrow Connector 28"/>
          <p:cNvCxnSpPr/>
          <p:nvPr/>
        </p:nvCxnSpPr>
        <p:spPr>
          <a:xfrm>
            <a:off x="2339752" y="2654653"/>
            <a:ext cx="1374487" cy="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6012160" y="4490430"/>
            <a:ext cx="19476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Modifying Ideal self</a:t>
            </a:r>
          </a:p>
        </p:txBody>
      </p:sp>
      <p:cxnSp>
        <p:nvCxnSpPr>
          <p:cNvPr id="42" name="Straight Arrow Connector 41"/>
          <p:cNvCxnSpPr>
            <a:stCxn id="11" idx="2"/>
            <a:endCxn id="13" idx="0"/>
          </p:cNvCxnSpPr>
          <p:nvPr/>
        </p:nvCxnSpPr>
        <p:spPr>
          <a:xfrm flipH="1">
            <a:off x="3714239" y="3973126"/>
            <a:ext cx="1567523" cy="540564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11" idx="2"/>
            <a:endCxn id="40" idx="0"/>
          </p:cNvCxnSpPr>
          <p:nvPr/>
        </p:nvCxnSpPr>
        <p:spPr>
          <a:xfrm>
            <a:off x="5281762" y="3973126"/>
            <a:ext cx="1704244" cy="517304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9889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/>
      <p:bldP spid="13" grpId="0"/>
      <p:bldP spid="15" grpId="0"/>
      <p:bldP spid="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 2.1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Complete the self-awareness quiz by clicking the link on Moodle.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(15 Minutes)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721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Tools for improving self-awareness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61" y="2333419"/>
            <a:ext cx="2143125" cy="2143125"/>
          </a:xfrm>
          <a:prstGeom prst="rect">
            <a:avLst/>
          </a:prstGeom>
        </p:spPr>
      </p:pic>
      <p:grpSp>
        <p:nvGrpSpPr>
          <p:cNvPr id="7" name="Group 6"/>
          <p:cNvGrpSpPr/>
          <p:nvPr/>
        </p:nvGrpSpPr>
        <p:grpSpPr>
          <a:xfrm>
            <a:off x="2812429" y="1172975"/>
            <a:ext cx="3240360" cy="2320888"/>
            <a:chOff x="2843808" y="1417638"/>
            <a:chExt cx="2664296" cy="2172010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843808" y="1417638"/>
              <a:ext cx="2664296" cy="1812341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3275856" y="3220316"/>
              <a:ext cx="20162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Johari Window</a:t>
              </a:r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6388474" y="2395518"/>
            <a:ext cx="1734716" cy="2081026"/>
            <a:chOff x="6372200" y="1556792"/>
            <a:chExt cx="1734716" cy="2081026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372200" y="1903102"/>
              <a:ext cx="1734716" cy="1734716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6372200" y="1556792"/>
              <a:ext cx="1734716" cy="338554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Personality Tests</a:t>
              </a:r>
            </a:p>
          </p:txBody>
        </p:sp>
      </p:grpSp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0129" y="3637818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511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F773FEA-C7B9-44DA-9326-5C4FA9182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PERSONAL SWOT ANALYSIS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2CE7933-C14B-48CA-8E96-E644D3E154D0}"/>
              </a:ext>
            </a:extLst>
          </p:cNvPr>
          <p:cNvSpPr/>
          <p:nvPr/>
        </p:nvSpPr>
        <p:spPr>
          <a:xfrm>
            <a:off x="683568" y="1484784"/>
            <a:ext cx="806489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1A1A1A"/>
                </a:solidFill>
              </a:rPr>
              <a:t>SWOT analysis or also known as “strengths, weaknesses, opportunities, and threats analysis”</a:t>
            </a:r>
            <a:r>
              <a:rPr lang="en-GB" sz="3200" dirty="0"/>
              <a:t> is a great tool to assess yourself in order to plan your career.</a:t>
            </a:r>
            <a:endParaRPr lang="en-GB" sz="4800" dirty="0">
              <a:solidFill>
                <a:srgbClr val="1A1A1A"/>
              </a:solidFill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215282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91340-37AB-4BB9-8824-2AD6ACCFF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en-GB" b="1" dirty="0"/>
              <a:t>SWOT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1DB06C-B320-49C1-BEEF-0318D139D4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764704"/>
            <a:ext cx="5040560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9436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5400600"/>
          </a:xfrm>
          <a:solidFill>
            <a:schemeClr val="accent5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/>
          </a:bodyPr>
          <a:lstStyle/>
          <a:p>
            <a:r>
              <a:rPr lang="en-GB" sz="72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Johari Window</a:t>
            </a:r>
          </a:p>
        </p:txBody>
      </p:sp>
    </p:spTree>
    <p:extLst>
      <p:ext uri="{BB962C8B-B14F-4D97-AF65-F5344CB8AC3E}">
        <p14:creationId xmlns:p14="http://schemas.microsoft.com/office/powerpoint/2010/main" val="20354812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F53F3-0E6A-452E-B93D-20435B0EA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2.2. - The Johari window</a:t>
            </a:r>
          </a:p>
        </p:txBody>
      </p:sp>
      <p:pic>
        <p:nvPicPr>
          <p:cNvPr id="4" name="nC3U_4OtNJs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1520" y="1268760"/>
            <a:ext cx="8640960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7650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F53F3-0E6A-452E-B93D-20435B0EA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The Johari window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506F77-E874-4E4F-A74C-B0C039E753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" y="764704"/>
            <a:ext cx="8075240" cy="4820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85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7433"/>
            <a:ext cx="8229600" cy="68727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Johari window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99786"/>
            <a:ext cx="8229600" cy="110871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objective is to enlarge the ‘open self’ and reduce ‘unknown self’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1988840"/>
            <a:ext cx="3617289" cy="35920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5875" y="1984338"/>
            <a:ext cx="3590925" cy="3581400"/>
          </a:xfrm>
          <a:prstGeom prst="rect">
            <a:avLst/>
          </a:prstGeom>
        </p:spPr>
      </p:pic>
      <p:sp>
        <p:nvSpPr>
          <p:cNvPr id="6" name="Right Arrow 5"/>
          <p:cNvSpPr/>
          <p:nvPr/>
        </p:nvSpPr>
        <p:spPr>
          <a:xfrm>
            <a:off x="4355976" y="3284984"/>
            <a:ext cx="576064" cy="93610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29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can we enlarge the ‘open self’?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1628800"/>
            <a:ext cx="3384376" cy="365073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8024" y="1628799"/>
            <a:ext cx="3997068" cy="3650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941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363CE-C647-44F6-87C8-C4E7D22C0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302433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From what you have learned from The Johari Window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Ask your friend/family member to complete a Johari Window for you ( and you for them). 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2FA8931-0459-4B8A-A3BA-156F3B5BB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The Johari window - Activity</a:t>
            </a:r>
          </a:p>
        </p:txBody>
      </p:sp>
    </p:spTree>
    <p:extLst>
      <p:ext uri="{BB962C8B-B14F-4D97-AF65-F5344CB8AC3E}">
        <p14:creationId xmlns:p14="http://schemas.microsoft.com/office/powerpoint/2010/main" val="3433613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5400600"/>
          </a:xfrm>
          <a:solidFill>
            <a:schemeClr val="tx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/>
          </a:bodyPr>
          <a:lstStyle/>
          <a:p>
            <a:r>
              <a:rPr lang="en-GB" sz="72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Personality Tests</a:t>
            </a:r>
          </a:p>
        </p:txBody>
      </p:sp>
    </p:spTree>
    <p:extLst>
      <p:ext uri="{BB962C8B-B14F-4D97-AF65-F5344CB8AC3E}">
        <p14:creationId xmlns:p14="http://schemas.microsoft.com/office/powerpoint/2010/main" val="39169717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Personality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What is Personality?</a:t>
            </a:r>
          </a:p>
          <a:p>
            <a:pPr marL="0" indent="0">
              <a:buNone/>
            </a:pPr>
            <a:r>
              <a:rPr lang="en-GB" dirty="0"/>
              <a:t>An individual’s predisposition to behave in a particular manner across a broad range of situations.</a:t>
            </a:r>
          </a:p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Personality Test</a:t>
            </a:r>
          </a:p>
          <a:p>
            <a:pPr marL="0" indent="0">
              <a:buNone/>
            </a:pPr>
            <a:r>
              <a:rPr lang="en-GB" dirty="0"/>
              <a:t>A valid and reliable tool which measures an individual’s predisposition to act an behave in particular ways.</a:t>
            </a:r>
          </a:p>
        </p:txBody>
      </p:sp>
    </p:spTree>
    <p:extLst>
      <p:ext uri="{BB962C8B-B14F-4D97-AF65-F5344CB8AC3E}">
        <p14:creationId xmlns:p14="http://schemas.microsoft.com/office/powerpoint/2010/main" val="4097260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Personality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3815" y="1386591"/>
            <a:ext cx="5400600" cy="1958516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100" dirty="0"/>
              <a:t>The purpose of the Myers-Briggs Type Indicator </a:t>
            </a:r>
            <a:r>
              <a:rPr lang="en-GB" sz="3100" b="1" dirty="0"/>
              <a:t>(MBTI) </a:t>
            </a:r>
            <a:r>
              <a:rPr lang="en-GB" sz="3100" dirty="0"/>
              <a:t>personality inventory is to make the theory of psychological types described by C. G. Jung understandable and useful in people's lives.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58" y="1394299"/>
            <a:ext cx="2352675" cy="1943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58" y="3441251"/>
            <a:ext cx="2736306" cy="253666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463815" y="3817029"/>
            <a:ext cx="540273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Insights</a:t>
            </a:r>
            <a:r>
              <a:rPr lang="en-GB" sz="2200" dirty="0"/>
              <a:t> Discovery helps people understand themselves and their colleagues so that they can have more respectful, productive and positive working relationships, even across virtual boundaries.</a:t>
            </a:r>
          </a:p>
        </p:txBody>
      </p:sp>
    </p:spTree>
    <p:extLst>
      <p:ext uri="{BB962C8B-B14F-4D97-AF65-F5344CB8AC3E}">
        <p14:creationId xmlns:p14="http://schemas.microsoft.com/office/powerpoint/2010/main" val="2749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94B3B-199C-4850-BD68-EE32AAC0A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Activity 2.3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9FD63-9E08-46DA-9C73-D1DFF4F61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2608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Complete the online personality test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20 Minutes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3628112"/>
            <a:ext cx="77618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https://www.16personalities.com/free-personality-test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4459109"/>
            <a:ext cx="7391492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Ensure you save your results/take a screen shot. You will need it when you prepare your coursework</a:t>
            </a:r>
          </a:p>
        </p:txBody>
      </p:sp>
    </p:spTree>
    <p:extLst>
      <p:ext uri="{BB962C8B-B14F-4D97-AF65-F5344CB8AC3E}">
        <p14:creationId xmlns:p14="http://schemas.microsoft.com/office/powerpoint/2010/main" val="3626876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8355D-FA89-4CD6-A6A2-D447405F7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Activity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15266-A187-42B4-A116-D6A93D655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Did you find any elements of your hidden-self?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Share (something that your are comfortable) with the class when you get the opportunity.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10 Minutes.</a:t>
            </a:r>
          </a:p>
        </p:txBody>
      </p:sp>
    </p:spTree>
    <p:extLst>
      <p:ext uri="{BB962C8B-B14F-4D97-AF65-F5344CB8AC3E}">
        <p14:creationId xmlns:p14="http://schemas.microsoft.com/office/powerpoint/2010/main" val="23950971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2.4 – A job to suite your personality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Use the internet to find suitable jobs for the type of personality you found from your test.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Would you prefer any of the suggested jobs? Why/Why not?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 ready to share your thought with the class when the lecturer gives you the opportunity</a:t>
            </a:r>
          </a:p>
        </p:txBody>
      </p:sp>
    </p:spTree>
    <p:extLst>
      <p:ext uri="{BB962C8B-B14F-4D97-AF65-F5344CB8AC3E}">
        <p14:creationId xmlns:p14="http://schemas.microsoft.com/office/powerpoint/2010/main" val="42560161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5400600"/>
          </a:xfrm>
          <a:solidFill>
            <a:schemeClr val="tx1">
              <a:lumMod val="85000"/>
              <a:lumOff val="15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/>
          </a:bodyPr>
          <a:lstStyle/>
          <a:p>
            <a:r>
              <a:rPr lang="en-GB" sz="72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Learning Styles</a:t>
            </a:r>
          </a:p>
        </p:txBody>
      </p:sp>
    </p:spTree>
    <p:extLst>
      <p:ext uri="{BB962C8B-B14F-4D97-AF65-F5344CB8AC3E}">
        <p14:creationId xmlns:p14="http://schemas.microsoft.com/office/powerpoint/2010/main" val="10535054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learning styles?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800" dirty="0"/>
              <a:t>Learning styles refer to a range of competing and contested theories that aim to account for differences in individuals' learning. </a:t>
            </a:r>
          </a:p>
          <a:p>
            <a:pPr marL="0" indent="0">
              <a:buNone/>
            </a:pPr>
            <a:endParaRPr lang="en-GB" sz="3800" dirty="0"/>
          </a:p>
          <a:p>
            <a:pPr marL="0" indent="0">
              <a:buNone/>
            </a:pPr>
            <a:r>
              <a:rPr lang="en-GB" sz="3800" dirty="0"/>
              <a:t>The many theories share the proposition that humans can be classified according to their 'style' of learning, but differ in how the proposed styles should be defined, categorized and assessed. </a:t>
            </a:r>
          </a:p>
          <a:p>
            <a:pPr marL="0" indent="0">
              <a:buNone/>
            </a:pPr>
            <a:endParaRPr lang="en-GB" sz="3800" dirty="0"/>
          </a:p>
          <a:p>
            <a:pPr marL="0" indent="0">
              <a:buNone/>
            </a:pPr>
            <a:r>
              <a:rPr lang="en-GB" sz="3800" dirty="0"/>
              <a:t>A common concept is that individuals differ in how they learn.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400" dirty="0" err="1"/>
              <a:t>Coffield</a:t>
            </a:r>
            <a:r>
              <a:rPr lang="en-GB" sz="1400" dirty="0"/>
              <a:t>, Frank; Moseley, David; Hall, Elaine; </a:t>
            </a:r>
            <a:r>
              <a:rPr lang="en-GB" sz="1400" dirty="0" err="1"/>
              <a:t>Ecclestone</a:t>
            </a:r>
            <a:r>
              <a:rPr lang="en-GB" sz="1400" dirty="0"/>
              <a:t>, Kathryn (2004). </a:t>
            </a:r>
            <a:r>
              <a:rPr lang="en-GB" sz="1400" i="1" dirty="0">
                <a:hlinkClick r:id="rId2"/>
              </a:rPr>
              <a:t>Learning styles and pedagogy in post-16 learning: a systematic and critical review</a:t>
            </a:r>
            <a:r>
              <a:rPr lang="en-GB" sz="1400" dirty="0"/>
              <a:t> (PDF). London: Learning and Skills Research Centre.</a:t>
            </a:r>
            <a:endParaRPr lang="en-GB" sz="100" dirty="0"/>
          </a:p>
        </p:txBody>
      </p:sp>
    </p:spTree>
    <p:extLst>
      <p:ext uri="{BB962C8B-B14F-4D97-AF65-F5344CB8AC3E}">
        <p14:creationId xmlns:p14="http://schemas.microsoft.com/office/powerpoint/2010/main" val="62423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en-GB" dirty="0"/>
              <a:t>Different leaning Styles - Kolb</a:t>
            </a:r>
          </a:p>
        </p:txBody>
      </p:sp>
      <p:pic>
        <p:nvPicPr>
          <p:cNvPr id="1026" name="Picture 2" descr="David Kolb's learning model | Instructional design, Experiential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692" y="1196752"/>
            <a:ext cx="5544616" cy="450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5645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en-GB" dirty="0"/>
              <a:t>Different leaning Styles – Honey &amp; Mumford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412" y="1087372"/>
            <a:ext cx="7115175" cy="4600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237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en-GB" dirty="0"/>
              <a:t>Different leaning Styles – Neil Fleming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932722"/>
            <a:ext cx="7200799" cy="4800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932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2.5 – What is your learning style?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Complete the quiz below to find out what your strongest learning style is.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http://www.educationplanner.org/students/self-assessments/learning-styles-quiz.shtml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15 Minutes</a:t>
            </a:r>
          </a:p>
        </p:txBody>
      </p:sp>
    </p:spTree>
    <p:extLst>
      <p:ext uri="{BB962C8B-B14F-4D97-AF65-F5344CB8AC3E}">
        <p14:creationId xmlns:p14="http://schemas.microsoft.com/office/powerpoint/2010/main" val="17861269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2.6 – Log entry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Create a log entry in your leaning log explaining what your learning style is and if you agree with it or not. </a:t>
            </a:r>
          </a:p>
          <a:p>
            <a:pPr marL="0" indent="0">
              <a:buNone/>
            </a:pPr>
            <a:r>
              <a:rPr lang="en-GB" dirty="0"/>
              <a:t>Provide examples from previous experiences to support/defend your thoughts.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(Approximately 250 words – 15 Minutes)</a:t>
            </a:r>
          </a:p>
        </p:txBody>
      </p:sp>
    </p:spTree>
    <p:extLst>
      <p:ext uri="{BB962C8B-B14F-4D97-AF65-F5344CB8AC3E}">
        <p14:creationId xmlns:p14="http://schemas.microsoft.com/office/powerpoint/2010/main" val="40525185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C6567-3F04-4688-B79C-53F37FEA3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Homework </a:t>
            </a:r>
            <a:r>
              <a:rPr lang="en-GB" sz="3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(Reminder)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0F6257B-DAF4-4B4C-8D8C-E792DDC56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17638"/>
            <a:ext cx="9144000" cy="4243610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Find a job vacancy that you would like to apply and prepare for the interviews holding in week 6</a:t>
            </a:r>
          </a:p>
          <a:p>
            <a:pPr marL="0" indent="0">
              <a:buNone/>
            </a:pPr>
            <a:r>
              <a:rPr lang="en-GB" dirty="0"/>
              <a:t>The job advertisement</a:t>
            </a:r>
          </a:p>
          <a:p>
            <a:pPr marL="0" indent="0">
              <a:buNone/>
            </a:pPr>
            <a:r>
              <a:rPr lang="en-GB" dirty="0"/>
              <a:t>The job description and person specification</a:t>
            </a:r>
          </a:p>
          <a:p>
            <a:pPr marL="0" indent="0">
              <a:buNone/>
            </a:pPr>
            <a:r>
              <a:rPr lang="en-GB" dirty="0"/>
              <a:t>Your application for the job</a:t>
            </a:r>
          </a:p>
        </p:txBody>
      </p:sp>
    </p:spTree>
    <p:extLst>
      <p:ext uri="{BB962C8B-B14F-4D97-AF65-F5344CB8AC3E}">
        <p14:creationId xmlns:p14="http://schemas.microsoft.com/office/powerpoint/2010/main" val="26237304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5266928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Can you explain what is ‘self-awareness?</a:t>
            </a:r>
          </a:p>
          <a:p>
            <a:r>
              <a:rPr lang="en-GB" dirty="0"/>
              <a:t>Can you explain the self-awareness improvement process?</a:t>
            </a:r>
          </a:p>
          <a:p>
            <a:r>
              <a:rPr lang="en-GB" dirty="0"/>
              <a:t>Can you identify some of the tools used for improving self awareness?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8104" y="1618489"/>
            <a:ext cx="3499990" cy="2814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B76C50-27C4-46A1-88C0-D048BF6C58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403"/>
            <a:ext cx="9144000" cy="56998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394600"/>
            <a:ext cx="9144000" cy="1390714"/>
          </a:xfr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5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Exploring employment </a:t>
            </a:r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opportunities.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infopath/2007/PartnerControls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40613</TotalTime>
  <Words>1007</Words>
  <Application>Microsoft Office PowerPoint</Application>
  <PresentationFormat>On-screen Show (4:3)</PresentationFormat>
  <Paragraphs>141</Paragraphs>
  <Slides>35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Myriad Pro</vt:lpstr>
      <vt:lpstr>20140311PresentationUWTSDTemplate</vt:lpstr>
      <vt:lpstr>Certificate of Higher Education in Skills for the Workplace   Professional Career Development (BMSW 4005) Session 2 Improving Self-awareness</vt:lpstr>
      <vt:lpstr>Previously…</vt:lpstr>
      <vt:lpstr>In this session…..</vt:lpstr>
      <vt:lpstr>What is self-awareness?</vt:lpstr>
      <vt:lpstr>What is self-awareness?</vt:lpstr>
      <vt:lpstr>Why is self awareness Important</vt:lpstr>
      <vt:lpstr>Startling Fact…</vt:lpstr>
      <vt:lpstr>What is self-awareness? Cont.…</vt:lpstr>
      <vt:lpstr>Self-evaluation process</vt:lpstr>
      <vt:lpstr>Activity 2.1</vt:lpstr>
      <vt:lpstr>Tools for improving self-awareness</vt:lpstr>
      <vt:lpstr>PERSONAL SWOT ANALYSIS</vt:lpstr>
      <vt:lpstr>SWOT </vt:lpstr>
      <vt:lpstr>Johari Window</vt:lpstr>
      <vt:lpstr>Activity 2.2. - The Johari window</vt:lpstr>
      <vt:lpstr>The Johari window</vt:lpstr>
      <vt:lpstr>The Johari window</vt:lpstr>
      <vt:lpstr>How can we enlarge the ‘open self’?</vt:lpstr>
      <vt:lpstr>The Johari window - Activity</vt:lpstr>
      <vt:lpstr>Personality Tests</vt:lpstr>
      <vt:lpstr>Personality Test</vt:lpstr>
      <vt:lpstr>Types of Personality tests</vt:lpstr>
      <vt:lpstr>Activity 2.3</vt:lpstr>
      <vt:lpstr>Activity reflection</vt:lpstr>
      <vt:lpstr>Activity 2.4 – A job to suite your personality</vt:lpstr>
      <vt:lpstr>Learning Styles</vt:lpstr>
      <vt:lpstr>What are learning styles?</vt:lpstr>
      <vt:lpstr>Different leaning Styles - Kolb</vt:lpstr>
      <vt:lpstr>Different leaning Styles – Honey &amp; Mumford</vt:lpstr>
      <vt:lpstr>Different leaning Styles – Neil Fleming</vt:lpstr>
      <vt:lpstr>Activity 2.5 – What is your learning style?</vt:lpstr>
      <vt:lpstr>Activity 2.6 – Log entry</vt:lpstr>
      <vt:lpstr>Homework (Reminder)</vt:lpstr>
      <vt:lpstr>Summary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Olubukola Adegbite</cp:lastModifiedBy>
  <cp:revision>179</cp:revision>
  <dcterms:created xsi:type="dcterms:W3CDTF">2015-04-14T15:21:28Z</dcterms:created>
  <dcterms:modified xsi:type="dcterms:W3CDTF">2022-01-29T23:31:33Z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