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heme/theme2.xml" ContentType="application/vnd.openxmlformats-officedocument.theme+xml"/>
  <Override PartName="/ppt/tags/tag21.xml" ContentType="application/vnd.openxmlformats-officedocument.presentationml.tags+xml"/>
  <Override PartName="/ppt/notesSlides/notesSlide1.xml" ContentType="application/vnd.openxmlformats-officedocument.presentationml.notesSlide+xml"/>
  <Override PartName="/ppt/tags/tag22.xml" ContentType="application/vnd.openxmlformats-officedocument.presentationml.tags+xml"/>
  <Override PartName="/ppt/tags/tag23.xml" ContentType="application/vnd.openxmlformats-officedocument.presentationml.tags+xml"/>
  <Override PartName="/ppt/notesSlides/notesSlide2.xml" ContentType="application/vnd.openxmlformats-officedocument.presentationml.notesSlide+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notesSlides/notesSlide3.xml" ContentType="application/vnd.openxmlformats-officedocument.presentationml.notesSlide+xml"/>
  <Override PartName="/ppt/tags/tag27.xml" ContentType="application/vnd.openxmlformats-officedocument.presentationml.tags+xml"/>
  <Override PartName="/ppt/tags/tag28.xml" ContentType="application/vnd.openxmlformats-officedocument.presentationml.tags+xml"/>
  <Override PartName="/ppt/notesSlides/notesSlide4.xml" ContentType="application/vnd.openxmlformats-officedocument.presentationml.notesSlide+xml"/>
  <Override PartName="/ppt/tags/tag29.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notesSlides/notesSlide5.xml" ContentType="application/vnd.openxmlformats-officedocument.presentationml.notesSlide+xml"/>
  <Override PartName="/ppt/tags/tag32.xml" ContentType="application/vnd.openxmlformats-officedocument.presentationml.tags+xml"/>
  <Override PartName="/ppt/tags/tag33.xml" ContentType="application/vnd.openxmlformats-officedocument.presentationml.tags+xml"/>
  <Override PartName="/ppt/notesSlides/notesSlide6.xml" ContentType="application/vnd.openxmlformats-officedocument.presentationml.notesSlide+xml"/>
  <Override PartName="/ppt/tags/tag34.xml" ContentType="application/vnd.openxmlformats-officedocument.presentationml.tags+xml"/>
  <Override PartName="/ppt/notesSlides/notesSlide7.xml" ContentType="application/vnd.openxmlformats-officedocument.presentationml.notesSlide+xml"/>
  <Override PartName="/ppt/tags/tag35.xml" ContentType="application/vnd.openxmlformats-officedocument.presentationml.tags+xml"/>
  <Override PartName="/ppt/tags/tag36.xml" ContentType="application/vnd.openxmlformats-officedocument.presentationml.tags+xml"/>
  <Override PartName="/ppt/notesSlides/notesSlide8.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rawings/drawing1.xml" ContentType="application/vnd.openxmlformats-officedocument.drawingml.chartshapes+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notesSlides/notesSlide9.xml" ContentType="application/vnd.openxmlformats-officedocument.presentationml.notesSlide+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notesSlides/notesSlide10.xml" ContentType="application/vnd.openxmlformats-officedocument.presentationml.notesSlid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drawings/drawing2.xml" ContentType="application/vnd.openxmlformats-officedocument.drawingml.chartshapes+xml"/>
  <Override PartName="/ppt/tags/tag49.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notesSlides/notesSlide11.xml" ContentType="application/vnd.openxmlformats-officedocument.presentationml.notesSlide+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0.xml" ContentType="application/vnd.openxmlformats-officedocument.presentationml.tags+xml"/>
  <Override PartName="/ppt/notesSlides/notesSlide12.xml" ContentType="application/vnd.openxmlformats-officedocument.presentationml.notesSlide+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notesSlides/notesSlide13.xml" ContentType="application/vnd.openxmlformats-officedocument.presentationml.notesSlide+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notesSlides/notesSlide14.xml" ContentType="application/vnd.openxmlformats-officedocument.presentationml.notesSlide+xml"/>
  <Override PartName="/ppt/tags/tag68.xml" ContentType="application/vnd.openxmlformats-officedocument.presentationml.tags+xml"/>
  <Override PartName="/ppt/tags/tag69.xml" ContentType="application/vnd.openxmlformats-officedocument.presentationml.tags+xml"/>
  <Override PartName="/ppt/notesSlides/notesSlide15.xml" ContentType="application/vnd.openxmlformats-officedocument.presentationml.notesSlide+xml"/>
  <Override PartName="/ppt/tags/tag70.xml" ContentType="application/vnd.openxmlformats-officedocument.presentationml.tags+xml"/>
  <Override PartName="/ppt/tags/tag71.xml" ContentType="application/vnd.openxmlformats-officedocument.presentationml.tags+xml"/>
  <Override PartName="/ppt/notesSlides/notesSlide16.xml" ContentType="application/vnd.openxmlformats-officedocument.presentationml.notesSlide+xml"/>
  <Override PartName="/ppt/tags/tag72.xml" ContentType="application/vnd.openxmlformats-officedocument.presentationml.tags+xml"/>
  <Override PartName="/ppt/tags/tag73.xml" ContentType="application/vnd.openxmlformats-officedocument.presentationml.tags+xml"/>
  <Override PartName="/ppt/notesSlides/notesSlide17.xml" ContentType="application/vnd.openxmlformats-officedocument.presentationml.notesSlide+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notesSlides/notesSlide18.xml" ContentType="application/vnd.openxmlformats-officedocument.presentationml.notesSlide+xml"/>
  <Override PartName="/ppt/tags/tag79.xml" ContentType="application/vnd.openxmlformats-officedocument.presentationml.tags+xml"/>
  <Override PartName="/ppt/notesSlides/notesSlide19.xml" ContentType="application/vnd.openxmlformats-officedocument.presentationml.notesSlide+xml"/>
  <Override PartName="/ppt/tags/tag80.xml" ContentType="application/vnd.openxmlformats-officedocument.presentationml.tags+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61" r:id="rId2"/>
    <p:sldId id="4513" r:id="rId3"/>
    <p:sldId id="4179" r:id="rId4"/>
    <p:sldId id="4515" r:id="rId5"/>
    <p:sldId id="3998" r:id="rId6"/>
    <p:sldId id="418" r:id="rId7"/>
    <p:sldId id="4504" r:id="rId8"/>
    <p:sldId id="4595" r:id="rId9"/>
    <p:sldId id="3895" r:id="rId10"/>
    <p:sldId id="4039" r:id="rId11"/>
    <p:sldId id="4517" r:id="rId12"/>
    <p:sldId id="4523" r:id="rId13"/>
    <p:sldId id="4519" r:id="rId14"/>
    <p:sldId id="4520" r:id="rId15"/>
    <p:sldId id="4594" r:id="rId16"/>
    <p:sldId id="447" r:id="rId17"/>
    <p:sldId id="4163" r:id="rId18"/>
    <p:sldId id="337" r:id="rId19"/>
    <p:sldId id="4514" r:id="rId20"/>
    <p:sldId id="4596" r:id="rId21"/>
  </p:sldIdLst>
  <p:sldSz cx="12192000" cy="6858000"/>
  <p:notesSz cx="6858000" cy="9144000"/>
  <p:custDataLst>
    <p:tags r:id="rId23"/>
  </p:custDataLst>
  <p:defaultTex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1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CECEC"/>
    <a:srgbClr val="4472C4"/>
    <a:srgbClr val="7899D4"/>
    <a:srgbClr val="949494"/>
    <a:srgbClr val="26579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125" autoAdjust="0"/>
    <p:restoredTop sz="92655" autoAdjust="0"/>
  </p:normalViewPr>
  <p:slideViewPr>
    <p:cSldViewPr snapToGrid="0" showGuides="1">
      <p:cViewPr varScale="1">
        <p:scale>
          <a:sx n="79" d="100"/>
          <a:sy n="79" d="100"/>
        </p:scale>
        <p:origin x="614" y="82"/>
      </p:cViewPr>
      <p:guideLst>
        <p:guide orient="horz" pos="2160"/>
        <p:guide pos="381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gs" Target="tags/tag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 Id="rId4" Type="http://schemas.openxmlformats.org/officeDocument/2006/relationships/chartUserShapes" Target="../drawings/drawing1.xml"/></Relationships>
</file>

<file path=ppt/charts/_rels/chart2.xml.rels><?xml version="1.0" encoding="UTF-8" standalone="yes"?>
<Relationships xmlns="http://schemas.openxmlformats.org/package/2006/relationships"><Relationship Id="rId3" Type="http://schemas.openxmlformats.org/officeDocument/2006/relationships/package" Target="../embeddings/Microsoft_Excel_Worksheet1.xlsx"/><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package" Target="../embeddings/Microsoft_Excel_Worksheet2.xlsx"/><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package" Target="../embeddings/Microsoft_Excel_Worksheet3.xlsx"/><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package" Target="../embeddings/Microsoft_Excel_Worksheet4.xlsx"/><Relationship Id="rId2" Type="http://schemas.microsoft.com/office/2011/relationships/chartColorStyle" Target="colors5.xml"/><Relationship Id="rId1" Type="http://schemas.microsoft.com/office/2011/relationships/chartStyle" Target="style5.xml"/><Relationship Id="rId4" Type="http://schemas.openxmlformats.org/officeDocument/2006/relationships/chartUserShapes" Target="../drawings/drawing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Tabelle1!$B$1</c:f>
              <c:strCache>
                <c:ptCount val="1"/>
                <c:pt idx="0">
                  <c:v>Prozent</c:v>
                </c:pt>
              </c:strCache>
            </c:strRef>
          </c:tx>
          <c:dPt>
            <c:idx val="0"/>
            <c:bubble3D val="0"/>
            <c:spPr>
              <a:solidFill>
                <a:srgbClr val="265798"/>
              </a:solidFill>
              <a:ln w="38100">
                <a:solidFill>
                  <a:schemeClr val="accent2">
                    <a:lumMod val="20000"/>
                    <a:lumOff val="80000"/>
                  </a:schemeClr>
                </a:solidFill>
              </a:ln>
              <a:effectLst/>
            </c:spPr>
            <c:extLst>
              <c:ext xmlns:c16="http://schemas.microsoft.com/office/drawing/2014/chart" uri="{C3380CC4-5D6E-409C-BE32-E72D297353CC}">
                <c16:uniqueId val="{00000001-608B-40A6-B860-211819BA24F0}"/>
              </c:ext>
            </c:extLst>
          </c:dPt>
          <c:dPt>
            <c:idx val="1"/>
            <c:bubble3D val="0"/>
            <c:spPr>
              <a:solidFill>
                <a:schemeClr val="accent2">
                  <a:lumMod val="20000"/>
                  <a:lumOff val="80000"/>
                </a:schemeClr>
              </a:solidFill>
              <a:ln w="38100">
                <a:solidFill>
                  <a:schemeClr val="accent2">
                    <a:lumMod val="20000"/>
                    <a:lumOff val="80000"/>
                  </a:schemeClr>
                </a:solidFill>
              </a:ln>
              <a:effectLst/>
            </c:spPr>
            <c:extLst>
              <c:ext xmlns:c16="http://schemas.microsoft.com/office/drawing/2014/chart" uri="{C3380CC4-5D6E-409C-BE32-E72D297353CC}">
                <c16:uniqueId val="{00000003-608B-40A6-B860-211819BA24F0}"/>
              </c:ext>
            </c:extLst>
          </c:dPt>
          <c:cat>
            <c:strRef>
              <c:f>Tabelle1!$A$2:$A$3</c:f>
              <c:strCache>
                <c:ptCount val="2"/>
                <c:pt idx="0">
                  <c:v>1. Quartal</c:v>
                </c:pt>
                <c:pt idx="1">
                  <c:v>2. Quartal</c:v>
                </c:pt>
              </c:strCache>
            </c:strRef>
          </c:cat>
          <c:val>
            <c:numRef>
              <c:f>Tabelle1!$B$2:$B$3</c:f>
              <c:numCache>
                <c:formatCode>General</c:formatCode>
                <c:ptCount val="2"/>
                <c:pt idx="0">
                  <c:v>70</c:v>
                </c:pt>
                <c:pt idx="1">
                  <c:v>30</c:v>
                </c:pt>
              </c:numCache>
            </c:numRef>
          </c:val>
          <c:extLst>
            <c:ext xmlns:c16="http://schemas.microsoft.com/office/drawing/2014/chart" uri="{C3380CC4-5D6E-409C-BE32-E72D297353CC}">
              <c16:uniqueId val="{00000004-608B-40A6-B860-211819BA24F0}"/>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userShapes r:id="rId4"/>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doughnutChart>
        <c:varyColors val="1"/>
        <c:ser>
          <c:idx val="0"/>
          <c:order val="0"/>
          <c:tx>
            <c:strRef>
              <c:f>Tabelle1!$B$1</c:f>
              <c:strCache>
                <c:ptCount val="1"/>
                <c:pt idx="0">
                  <c:v>Prozent</c:v>
                </c:pt>
              </c:strCache>
            </c:strRef>
          </c:tx>
          <c:dPt>
            <c:idx val="0"/>
            <c:bubble3D val="0"/>
            <c:spPr>
              <a:solidFill>
                <a:srgbClr val="265798"/>
              </a:solidFill>
              <a:ln w="38100">
                <a:solidFill>
                  <a:schemeClr val="accent2">
                    <a:lumMod val="20000"/>
                    <a:lumOff val="80000"/>
                  </a:schemeClr>
                </a:solidFill>
              </a:ln>
              <a:effectLst/>
            </c:spPr>
            <c:extLst>
              <c:ext xmlns:c16="http://schemas.microsoft.com/office/drawing/2014/chart" uri="{C3380CC4-5D6E-409C-BE32-E72D297353CC}">
                <c16:uniqueId val="{00000001-97B4-4637-A953-46830463C1ED}"/>
              </c:ext>
            </c:extLst>
          </c:dPt>
          <c:dPt>
            <c:idx val="1"/>
            <c:bubble3D val="0"/>
            <c:spPr>
              <a:solidFill>
                <a:schemeClr val="accent2">
                  <a:lumMod val="20000"/>
                  <a:lumOff val="80000"/>
                </a:schemeClr>
              </a:solidFill>
              <a:ln w="38100">
                <a:solidFill>
                  <a:schemeClr val="accent2">
                    <a:lumMod val="20000"/>
                    <a:lumOff val="80000"/>
                  </a:schemeClr>
                </a:solidFill>
              </a:ln>
              <a:effectLst/>
            </c:spPr>
            <c:extLst>
              <c:ext xmlns:c16="http://schemas.microsoft.com/office/drawing/2014/chart" uri="{C3380CC4-5D6E-409C-BE32-E72D297353CC}">
                <c16:uniqueId val="{00000003-97B4-4637-A953-46830463C1ED}"/>
              </c:ext>
            </c:extLst>
          </c:dPt>
          <c:cat>
            <c:strRef>
              <c:f>Tabelle1!$A$2:$A$3</c:f>
              <c:strCache>
                <c:ptCount val="2"/>
                <c:pt idx="0">
                  <c:v>1. Quartal</c:v>
                </c:pt>
                <c:pt idx="1">
                  <c:v>2. Quartal</c:v>
                </c:pt>
              </c:strCache>
            </c:strRef>
          </c:cat>
          <c:val>
            <c:numRef>
              <c:f>Tabelle1!$B$2:$B$3</c:f>
              <c:numCache>
                <c:formatCode>General</c:formatCode>
                <c:ptCount val="2"/>
                <c:pt idx="0">
                  <c:v>12</c:v>
                </c:pt>
                <c:pt idx="1">
                  <c:v>88</c:v>
                </c:pt>
              </c:numCache>
            </c:numRef>
          </c:val>
          <c:extLst>
            <c:ext xmlns:c16="http://schemas.microsoft.com/office/drawing/2014/chart" uri="{C3380CC4-5D6E-409C-BE32-E72D297353CC}">
              <c16:uniqueId val="{00000004-97B4-4637-A953-46830463C1ED}"/>
            </c:ext>
          </c:extLst>
        </c:ser>
        <c:dLbls>
          <c:showLegendKey val="0"/>
          <c:showVal val="0"/>
          <c:showCatName val="0"/>
          <c:showSerName val="0"/>
          <c:showPercent val="0"/>
          <c:showBubbleSize val="0"/>
          <c:showLeaderLines val="1"/>
        </c:dLbls>
        <c:firstSliceAng val="0"/>
        <c:holeSize val="80"/>
      </c:doughnutChart>
      <c:spPr>
        <a:noFill/>
        <a:ln>
          <a:noFill/>
        </a:ln>
        <a:effectLst/>
      </c:spPr>
    </c:plotArea>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clustered"/>
        <c:varyColors val="0"/>
        <c:ser>
          <c:idx val="0"/>
          <c:order val="0"/>
          <c:tx>
            <c:strRef>
              <c:f>Tabelle1!$B$1</c:f>
              <c:strCache>
                <c:ptCount val="1"/>
                <c:pt idx="0">
                  <c:v>Datenreihe 1</c:v>
                </c:pt>
              </c:strCache>
            </c:strRef>
          </c:tx>
          <c:spPr>
            <a:solidFill>
              <a:schemeClr val="accent1"/>
            </a:solidFill>
            <a:ln>
              <a:noFill/>
            </a:ln>
            <a:effectLst/>
          </c:spPr>
          <c:invertIfNegative val="0"/>
          <c:cat>
            <c:strRef>
              <c:f>Tabelle1!$A$2:$A$7</c:f>
              <c:strCache>
                <c:ptCount val="6"/>
                <c:pt idx="0">
                  <c:v>Job cannot be done remote</c:v>
                </c:pt>
                <c:pt idx="1">
                  <c:v>&lt;=1 day remote</c:v>
                </c:pt>
                <c:pt idx="2">
                  <c:v>2 days remote</c:v>
                </c:pt>
                <c:pt idx="3">
                  <c:v>3 days remote</c:v>
                </c:pt>
                <c:pt idx="4">
                  <c:v>4 days remote</c:v>
                </c:pt>
                <c:pt idx="5">
                  <c:v>All remote</c:v>
                </c:pt>
              </c:strCache>
            </c:strRef>
          </c:cat>
          <c:val>
            <c:numRef>
              <c:f>Tabelle1!$B$2:$B$7</c:f>
              <c:numCache>
                <c:formatCode>0%</c:formatCode>
                <c:ptCount val="6"/>
                <c:pt idx="0">
                  <c:v>0.21</c:v>
                </c:pt>
                <c:pt idx="1">
                  <c:v>0.22</c:v>
                </c:pt>
                <c:pt idx="2">
                  <c:v>0.12</c:v>
                </c:pt>
                <c:pt idx="3">
                  <c:v>0.17</c:v>
                </c:pt>
                <c:pt idx="4">
                  <c:v>0.08</c:v>
                </c:pt>
                <c:pt idx="5">
                  <c:v>0.19</c:v>
                </c:pt>
              </c:numCache>
            </c:numRef>
          </c:val>
          <c:extLst>
            <c:ext xmlns:c16="http://schemas.microsoft.com/office/drawing/2014/chart" uri="{C3380CC4-5D6E-409C-BE32-E72D297353CC}">
              <c16:uniqueId val="{00000000-8A74-41E2-B03A-22BCA0D6C376}"/>
            </c:ext>
          </c:extLst>
        </c:ser>
        <c:dLbls>
          <c:showLegendKey val="0"/>
          <c:showVal val="0"/>
          <c:showCatName val="0"/>
          <c:showSerName val="0"/>
          <c:showPercent val="0"/>
          <c:showBubbleSize val="0"/>
        </c:dLbls>
        <c:gapWidth val="182"/>
        <c:axId val="728517311"/>
        <c:axId val="728520639"/>
      </c:barChart>
      <c:catAx>
        <c:axId val="728517311"/>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28520639"/>
        <c:crosses val="autoZero"/>
        <c:auto val="1"/>
        <c:lblAlgn val="ctr"/>
        <c:lblOffset val="100"/>
        <c:noMultiLvlLbl val="0"/>
      </c:catAx>
      <c:valAx>
        <c:axId val="728520639"/>
        <c:scaling>
          <c:orientation val="minMax"/>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728517311"/>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percentStacked"/>
        <c:varyColors val="0"/>
        <c:ser>
          <c:idx val="0"/>
          <c:order val="0"/>
          <c:tx>
            <c:strRef>
              <c:f>Tabelle1!$B$1</c:f>
              <c:strCache>
                <c:ptCount val="1"/>
                <c:pt idx="0">
                  <c:v>Harder to balance work and personal life </c:v>
                </c:pt>
              </c:strCache>
            </c:strRef>
          </c:tx>
          <c:spPr>
            <a:solidFill>
              <a:schemeClr val="accent1"/>
            </a:solidFill>
            <a:ln>
              <a:noFill/>
            </a:ln>
            <a:effectLst/>
          </c:spPr>
          <c:invertIfNegative val="0"/>
          <c:cat>
            <c:strRef>
              <c:f>Tabelle1!$A$2:$A$5</c:f>
              <c:strCache>
                <c:ptCount val="1"/>
                <c:pt idx="0">
                  <c:v>Working from home has made it…</c:v>
                </c:pt>
              </c:strCache>
            </c:strRef>
          </c:cat>
          <c:val>
            <c:numRef>
              <c:f>Tabelle1!$B$2:$B$5</c:f>
              <c:numCache>
                <c:formatCode>General</c:formatCode>
                <c:ptCount val="4"/>
                <c:pt idx="0" formatCode="0%">
                  <c:v>0.16</c:v>
                </c:pt>
              </c:numCache>
            </c:numRef>
          </c:val>
          <c:extLst>
            <c:ext xmlns:c16="http://schemas.microsoft.com/office/drawing/2014/chart" uri="{C3380CC4-5D6E-409C-BE32-E72D297353CC}">
              <c16:uniqueId val="{00000000-AEF2-4281-8DD8-6AB7F3FBDAA6}"/>
            </c:ext>
          </c:extLst>
        </c:ser>
        <c:ser>
          <c:idx val="1"/>
          <c:order val="1"/>
          <c:tx>
            <c:strRef>
              <c:f>Tabelle1!$C$1</c:f>
              <c:strCache>
                <c:ptCount val="1"/>
                <c:pt idx="0">
                  <c:v>Easier to balance work and personal life </c:v>
                </c:pt>
              </c:strCache>
            </c:strRef>
          </c:tx>
          <c:spPr>
            <a:solidFill>
              <a:schemeClr val="accent2"/>
            </a:solidFill>
            <a:ln>
              <a:noFill/>
            </a:ln>
            <a:effectLst/>
          </c:spPr>
          <c:invertIfNegative val="0"/>
          <c:cat>
            <c:strRef>
              <c:f>Tabelle1!$A$2:$A$5</c:f>
              <c:strCache>
                <c:ptCount val="1"/>
                <c:pt idx="0">
                  <c:v>Working from home has made it…</c:v>
                </c:pt>
              </c:strCache>
            </c:strRef>
          </c:cat>
          <c:val>
            <c:numRef>
              <c:f>Tabelle1!$C$2:$C$5</c:f>
              <c:numCache>
                <c:formatCode>General</c:formatCode>
                <c:ptCount val="4"/>
                <c:pt idx="0" formatCode="0%">
                  <c:v>0.64</c:v>
                </c:pt>
              </c:numCache>
            </c:numRef>
          </c:val>
          <c:extLst>
            <c:ext xmlns:c16="http://schemas.microsoft.com/office/drawing/2014/chart" uri="{C3380CC4-5D6E-409C-BE32-E72D297353CC}">
              <c16:uniqueId val="{00000001-AEF2-4281-8DD8-6AB7F3FBDAA6}"/>
            </c:ext>
          </c:extLst>
        </c:ser>
        <c:ser>
          <c:idx val="2"/>
          <c:order val="2"/>
          <c:tx>
            <c:strRef>
              <c:f>Tabelle1!$D$1</c:f>
              <c:strCache>
                <c:ptCount val="1"/>
                <c:pt idx="0">
                  <c:v>About the same</c:v>
                </c:pt>
              </c:strCache>
            </c:strRef>
          </c:tx>
          <c:spPr>
            <a:solidFill>
              <a:schemeClr val="accent3"/>
            </a:solidFill>
            <a:ln>
              <a:noFill/>
            </a:ln>
            <a:effectLst/>
          </c:spPr>
          <c:invertIfNegative val="0"/>
          <c:cat>
            <c:strRef>
              <c:f>Tabelle1!$A$2:$A$5</c:f>
              <c:strCache>
                <c:ptCount val="1"/>
                <c:pt idx="0">
                  <c:v>Working from home has made it…</c:v>
                </c:pt>
              </c:strCache>
            </c:strRef>
          </c:cat>
          <c:val>
            <c:numRef>
              <c:f>Tabelle1!$D$2:$D$5</c:f>
              <c:numCache>
                <c:formatCode>General</c:formatCode>
                <c:ptCount val="4"/>
                <c:pt idx="0" formatCode="0%">
                  <c:v>0.2</c:v>
                </c:pt>
              </c:numCache>
            </c:numRef>
          </c:val>
          <c:extLst>
            <c:ext xmlns:c16="http://schemas.microsoft.com/office/drawing/2014/chart" uri="{C3380CC4-5D6E-409C-BE32-E72D297353CC}">
              <c16:uniqueId val="{00000002-AEF2-4281-8DD8-6AB7F3FBDAA6}"/>
            </c:ext>
          </c:extLst>
        </c:ser>
        <c:dLbls>
          <c:showLegendKey val="0"/>
          <c:showVal val="0"/>
          <c:showCatName val="0"/>
          <c:showSerName val="0"/>
          <c:showPercent val="0"/>
          <c:showBubbleSize val="0"/>
        </c:dLbls>
        <c:gapWidth val="150"/>
        <c:overlap val="100"/>
        <c:axId val="394561855"/>
        <c:axId val="394557695"/>
      </c:barChart>
      <c:catAx>
        <c:axId val="394561855"/>
        <c:scaling>
          <c:orientation val="minMax"/>
        </c:scaling>
        <c:delete val="0"/>
        <c:axPos val="l"/>
        <c:numFmt formatCode="General" sourceLinked="1"/>
        <c:majorTickMark val="none"/>
        <c:minorTickMark val="none"/>
        <c:tickLblPos val="nextTo"/>
        <c:spPr>
          <a:noFill/>
          <a:ln w="9525" cap="flat" cmpd="sng" algn="ctr">
            <a:no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94557695"/>
        <c:crosses val="autoZero"/>
        <c:auto val="1"/>
        <c:lblAlgn val="ctr"/>
        <c:lblOffset val="100"/>
        <c:noMultiLvlLbl val="0"/>
      </c:catAx>
      <c:valAx>
        <c:axId val="394557695"/>
        <c:scaling>
          <c:orientation val="minMax"/>
        </c:scaling>
        <c:delete val="0"/>
        <c:axPos val="b"/>
        <c:majorGridlines>
          <c:spPr>
            <a:ln w="9525" cap="flat" cmpd="sng" algn="ctr">
              <a:no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94561855"/>
        <c:crosses val="autoZero"/>
        <c:crossBetween val="between"/>
      </c:valAx>
      <c:spPr>
        <a:noFill/>
        <a:ln>
          <a:noFill/>
        </a:ln>
        <a:effectLst/>
      </c:spPr>
    </c:plotArea>
    <c:legend>
      <c:legendPos val="b"/>
      <c:layout>
        <c:manualLayout>
          <c:xMode val="edge"/>
          <c:yMode val="edge"/>
          <c:x val="0.41551321581680151"/>
          <c:y val="0.64239082673957437"/>
          <c:w val="0.5824597532136162"/>
          <c:h val="0.35760917326042557"/>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bar"/>
        <c:grouping val="stacked"/>
        <c:varyColors val="0"/>
        <c:ser>
          <c:idx val="0"/>
          <c:order val="0"/>
          <c:tx>
            <c:strRef>
              <c:f>Tabelle1!$B$1</c:f>
              <c:strCache>
                <c:ptCount val="1"/>
                <c:pt idx="0">
                  <c:v>All/ most of the time</c:v>
                </c:pt>
              </c:strCache>
            </c:strRef>
          </c:tx>
          <c:spPr>
            <a:solidFill>
              <a:schemeClr val="accent1"/>
            </a:solidFill>
            <a:ln>
              <a:noFill/>
            </a:ln>
            <a:effectLst/>
          </c:spPr>
          <c:invertIfNegative val="0"/>
          <c:cat>
            <c:strRef>
              <c:f>Tabelle1!$A$2:$A$3</c:f>
              <c:strCache>
                <c:ptCount val="2"/>
                <c:pt idx="0">
                  <c:v>October 2020</c:v>
                </c:pt>
                <c:pt idx="1">
                  <c:v>January 2022</c:v>
                </c:pt>
              </c:strCache>
            </c:strRef>
          </c:cat>
          <c:val>
            <c:numRef>
              <c:f>Tabelle1!$B$2:$B$3</c:f>
              <c:numCache>
                <c:formatCode>0%</c:formatCode>
                <c:ptCount val="2"/>
                <c:pt idx="0">
                  <c:v>0.71</c:v>
                </c:pt>
                <c:pt idx="1">
                  <c:v>0.59</c:v>
                </c:pt>
              </c:numCache>
            </c:numRef>
          </c:val>
          <c:extLst>
            <c:ext xmlns:c16="http://schemas.microsoft.com/office/drawing/2014/chart" uri="{C3380CC4-5D6E-409C-BE32-E72D297353CC}">
              <c16:uniqueId val="{00000000-DCB7-4FDC-A684-FB5FD3EB19AC}"/>
            </c:ext>
          </c:extLst>
        </c:ser>
        <c:ser>
          <c:idx val="1"/>
          <c:order val="1"/>
          <c:tx>
            <c:strRef>
              <c:f>Tabelle1!$C$1</c:f>
              <c:strCache>
                <c:ptCount val="1"/>
                <c:pt idx="0">
                  <c:v>Some of the time</c:v>
                </c:pt>
              </c:strCache>
            </c:strRef>
          </c:tx>
          <c:spPr>
            <a:solidFill>
              <a:schemeClr val="accent2"/>
            </a:solidFill>
            <a:ln>
              <a:noFill/>
            </a:ln>
            <a:effectLst/>
          </c:spPr>
          <c:invertIfNegative val="0"/>
          <c:cat>
            <c:strRef>
              <c:f>Tabelle1!$A$2:$A$3</c:f>
              <c:strCache>
                <c:ptCount val="2"/>
                <c:pt idx="0">
                  <c:v>October 2020</c:v>
                </c:pt>
                <c:pt idx="1">
                  <c:v>January 2022</c:v>
                </c:pt>
              </c:strCache>
            </c:strRef>
          </c:cat>
          <c:val>
            <c:numRef>
              <c:f>Tabelle1!$C$2:$C$3</c:f>
              <c:numCache>
                <c:formatCode>0%</c:formatCode>
                <c:ptCount val="2"/>
                <c:pt idx="0">
                  <c:v>0.12</c:v>
                </c:pt>
                <c:pt idx="1">
                  <c:v>0.19</c:v>
                </c:pt>
              </c:numCache>
            </c:numRef>
          </c:val>
          <c:extLst>
            <c:ext xmlns:c16="http://schemas.microsoft.com/office/drawing/2014/chart" uri="{C3380CC4-5D6E-409C-BE32-E72D297353CC}">
              <c16:uniqueId val="{00000001-DCB7-4FDC-A684-FB5FD3EB19AC}"/>
            </c:ext>
          </c:extLst>
        </c:ser>
        <c:ser>
          <c:idx val="2"/>
          <c:order val="2"/>
          <c:tx>
            <c:strRef>
              <c:f>Tabelle1!$D$1</c:f>
              <c:strCache>
                <c:ptCount val="1"/>
                <c:pt idx="0">
                  <c:v>Rarely/ never</c:v>
                </c:pt>
              </c:strCache>
            </c:strRef>
          </c:tx>
          <c:spPr>
            <a:solidFill>
              <a:schemeClr val="accent3"/>
            </a:solidFill>
            <a:ln>
              <a:noFill/>
            </a:ln>
            <a:effectLst/>
          </c:spPr>
          <c:invertIfNegative val="0"/>
          <c:cat>
            <c:strRef>
              <c:f>Tabelle1!$A$2:$A$3</c:f>
              <c:strCache>
                <c:ptCount val="2"/>
                <c:pt idx="0">
                  <c:v>October 2020</c:v>
                </c:pt>
                <c:pt idx="1">
                  <c:v>January 2022</c:v>
                </c:pt>
              </c:strCache>
            </c:strRef>
          </c:cat>
          <c:val>
            <c:numRef>
              <c:f>Tabelle1!$D$2:$D$3</c:f>
              <c:numCache>
                <c:formatCode>0%</c:formatCode>
                <c:ptCount val="2"/>
                <c:pt idx="0">
                  <c:v>0.17</c:v>
                </c:pt>
                <c:pt idx="1">
                  <c:v>0.22</c:v>
                </c:pt>
              </c:numCache>
            </c:numRef>
          </c:val>
          <c:extLst>
            <c:ext xmlns:c16="http://schemas.microsoft.com/office/drawing/2014/chart" uri="{C3380CC4-5D6E-409C-BE32-E72D297353CC}">
              <c16:uniqueId val="{00000002-DCB7-4FDC-A684-FB5FD3EB19AC}"/>
            </c:ext>
          </c:extLst>
        </c:ser>
        <c:dLbls>
          <c:showLegendKey val="0"/>
          <c:showVal val="0"/>
          <c:showCatName val="0"/>
          <c:showSerName val="0"/>
          <c:showPercent val="0"/>
          <c:showBubbleSize val="0"/>
        </c:dLbls>
        <c:gapWidth val="150"/>
        <c:overlap val="100"/>
        <c:axId val="1483153967"/>
        <c:axId val="1483155631"/>
      </c:barChart>
      <c:catAx>
        <c:axId val="1483153967"/>
        <c:scaling>
          <c:orientation val="minMax"/>
        </c:scaling>
        <c:delete val="0"/>
        <c:axPos val="l"/>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83155631"/>
        <c:crosses val="autoZero"/>
        <c:auto val="1"/>
        <c:lblAlgn val="ctr"/>
        <c:lblOffset val="100"/>
        <c:noMultiLvlLbl val="0"/>
      </c:catAx>
      <c:valAx>
        <c:axId val="1483155631"/>
        <c:scaling>
          <c:orientation val="minMax"/>
          <c:max val="1"/>
        </c:scaling>
        <c:delete val="0"/>
        <c:axPos val="b"/>
        <c:majorGridlines>
          <c:spPr>
            <a:ln w="9525" cap="flat" cmpd="sng" algn="ctr">
              <a:solidFill>
                <a:schemeClr val="tx1">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1483153967"/>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userShapes r:id="rId4"/>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3.xml><?xml version="1.0" encoding="utf-8"?>
<cs:chartStyle xmlns:cs="http://schemas.microsoft.com/office/drawing/2012/chartStyle" xmlns:a="http://schemas.openxmlformats.org/drawingml/2006/main" id="216">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4.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5.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6.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8.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15.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16.vml.rels><?xml version="1.0" encoding="UTF-8" standalone="yes"?>
<Relationships xmlns="http://schemas.openxmlformats.org/package/2006/relationships"><Relationship Id="rId1" Type="http://schemas.openxmlformats.org/officeDocument/2006/relationships/image" Target="../media/image2.emf"/></Relationships>
</file>

<file path=ppt/drawings/_rels/vmlDrawing17.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18.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19.vml.rels><?xml version="1.0" encoding="UTF-8" standalone="yes"?>
<Relationships xmlns="http://schemas.openxmlformats.org/package/2006/relationships"><Relationship Id="rId1" Type="http://schemas.openxmlformats.org/officeDocument/2006/relationships/image" Target="../media/image7.emf"/></Relationships>
</file>

<file path=ppt/drawings/_rels/vmlDrawing20.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3.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2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5.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6.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7.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8.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9.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0.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3.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4.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5.vml.rels><?xml version="1.0" encoding="UTF-8" standalone="yes"?>
<Relationships xmlns="http://schemas.openxmlformats.org/package/2006/relationships"><Relationship Id="rId1" Type="http://schemas.openxmlformats.org/officeDocument/2006/relationships/image" Target="../media/image1.emf"/></Relationships>
</file>

<file path=ppt/drawings/_rels/vmlDrawing36.vml.rels><?xml version="1.0" encoding="UTF-8" standalone="yes"?>
<Relationships xmlns="http://schemas.openxmlformats.org/package/2006/relationships"><Relationship Id="rId1" Type="http://schemas.openxmlformats.org/officeDocument/2006/relationships/image" Target="../media/image1.emf"/></Relationships>
</file>

<file path=ppt/drawings/drawing1.xml><?xml version="1.0" encoding="utf-8"?>
<c:userShapes xmlns:c="http://schemas.openxmlformats.org/drawingml/2006/chart">
  <cdr:relSizeAnchor xmlns:cdr="http://schemas.openxmlformats.org/drawingml/2006/chartDrawing">
    <cdr:from>
      <cdr:x>0.0082</cdr:x>
      <cdr:y>0.93132</cdr:y>
    </cdr:from>
    <cdr:to>
      <cdr:x>0.80932</cdr:x>
      <cdr:y>1</cdr:y>
    </cdr:to>
    <cdr:sp macro="" textlink="">
      <cdr:nvSpPr>
        <cdr:cNvPr id="2" name="Textfeld 19">
          <a:extLst xmlns:a="http://schemas.openxmlformats.org/drawingml/2006/main">
            <a:ext uri="{FF2B5EF4-FFF2-40B4-BE49-F238E27FC236}">
              <a16:creationId xmlns:a16="http://schemas.microsoft.com/office/drawing/2014/main" id="{3D69082D-22D0-4F27-9C4A-8905E72BE7C5}"/>
            </a:ext>
          </a:extLst>
        </cdr:cNvPr>
        <cdr:cNvSpPr txBox="1"/>
      </cdr:nvSpPr>
      <cdr:spPr>
        <a:xfrm xmlns:a="http://schemas.openxmlformats.org/drawingml/2006/main">
          <a:off x="22860" y="2712947"/>
          <a:ext cx="2232912" cy="200055"/>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en-GB" sz="700" dirty="0">
              <a:latin typeface="Klavia Rg"/>
            </a:rPr>
            <a:t>Figure 4: Potential for homework</a:t>
          </a:r>
        </a:p>
      </cdr:txBody>
    </cdr:sp>
  </cdr:relSizeAnchor>
</c:userShapes>
</file>

<file path=ppt/drawings/drawing2.xml><?xml version="1.0" encoding="utf-8"?>
<c:userShapes xmlns:c="http://schemas.openxmlformats.org/drawingml/2006/chart">
  <cdr:relSizeAnchor xmlns:cdr="http://schemas.openxmlformats.org/drawingml/2006/chartDrawing">
    <cdr:from>
      <cdr:x>0.00302</cdr:x>
      <cdr:y>0.92187</cdr:y>
    </cdr:from>
    <cdr:to>
      <cdr:x>0.33506</cdr:x>
      <cdr:y>1</cdr:y>
    </cdr:to>
    <cdr:sp macro="" textlink="">
      <cdr:nvSpPr>
        <cdr:cNvPr id="2" name="Textfeld 24">
          <a:extLst xmlns:a="http://schemas.openxmlformats.org/drawingml/2006/main">
            <a:ext uri="{FF2B5EF4-FFF2-40B4-BE49-F238E27FC236}">
              <a16:creationId xmlns:a16="http://schemas.microsoft.com/office/drawing/2014/main" id="{3C6E2A72-CBCB-4018-A0FC-43432CF4D37D}"/>
            </a:ext>
          </a:extLst>
        </cdr:cNvPr>
        <cdr:cNvSpPr txBox="1"/>
      </cdr:nvSpPr>
      <cdr:spPr>
        <a:xfrm xmlns:a="http://schemas.openxmlformats.org/drawingml/2006/main">
          <a:off x="20320" y="2360490"/>
          <a:ext cx="2232912" cy="200055"/>
        </a:xfrm>
        <a:prstGeom xmlns:a="http://schemas.openxmlformats.org/drawingml/2006/main" prst="rect">
          <a:avLst/>
        </a:prstGeom>
        <a:noFill xmlns:a="http://schemas.openxmlformats.org/drawingml/2006/main"/>
      </cdr:spPr>
      <cdr:txBody>
        <a:bodyPr xmlns:a="http://schemas.openxmlformats.org/drawingml/2006/main" wrap="square" rtlCol="0">
          <a:spAutoFit/>
        </a:bodyPr>
        <a:lstStyle xmlns:a="http://schemas.openxmlformats.org/drawingml/2006/main">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r>
            <a:rPr lang="de-DE" sz="700" dirty="0">
              <a:latin typeface="Klavia Rg"/>
            </a:rPr>
            <a:t>Figure 6: </a:t>
          </a:r>
          <a:r>
            <a:rPr lang="en-GB" sz="700" dirty="0">
              <a:latin typeface="Klavia Rg"/>
            </a:rPr>
            <a:t>The Future of work</a:t>
          </a:r>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Kopfzeilenplatzhalter 1"/>
          <p:cNvSpPr>
            <a:spLocks noGrp="1"/>
          </p:cNvSpPr>
          <p:nvPr>
            <p:ph type="hdr" sz="quarter"/>
          </p:nvPr>
        </p:nvSpPr>
        <p:spPr>
          <a:xfrm>
            <a:off x="0" y="0"/>
            <a:ext cx="2971800" cy="458788"/>
          </a:xfrm>
          <a:prstGeom prst="rect">
            <a:avLst/>
          </a:prstGeom>
        </p:spPr>
        <p:txBody>
          <a:bodyPr vert="horz" lIns="91440" tIns="45720" rIns="91440" bIns="45720" rtlCol="0"/>
          <a:lstStyle>
            <a:lvl1pPr algn="l" rtl="0">
              <a:defRPr sz="1200"/>
            </a:lvl1pPr>
          </a:lstStyle>
          <a:p>
            <a:endParaRPr lang="en-GB" dirty="0"/>
          </a:p>
        </p:txBody>
      </p:sp>
      <p:sp>
        <p:nvSpPr>
          <p:cNvPr id="3" name="Datumsplatzhalter 2"/>
          <p:cNvSpPr>
            <a:spLocks noGrp="1"/>
          </p:cNvSpPr>
          <p:nvPr>
            <p:ph type="dt" idx="1"/>
          </p:nvPr>
        </p:nvSpPr>
        <p:spPr>
          <a:xfrm>
            <a:off x="3884613" y="0"/>
            <a:ext cx="2971800" cy="458788"/>
          </a:xfrm>
          <a:prstGeom prst="rect">
            <a:avLst/>
          </a:prstGeom>
        </p:spPr>
        <p:txBody>
          <a:bodyPr vert="horz" lIns="91440" tIns="45720" rIns="91440" bIns="45720" rtlCol="0"/>
          <a:lstStyle>
            <a:lvl1pPr algn="r" rtl="0">
              <a:defRPr sz="1200"/>
            </a:lvl1pPr>
          </a:lstStyle>
          <a:p>
            <a:fld id="{923DA231-F08D-4362-959C-B32C60C6BC21}" type="datetimeFigureOut">
              <a:rPr lang="en-GB" smtClean="0"/>
              <a:pPr/>
              <a:t>11/04/2023</a:t>
            </a:fld>
            <a:endParaRPr lang="en-GB" dirty="0"/>
          </a:p>
        </p:txBody>
      </p:sp>
      <p:sp>
        <p:nvSpPr>
          <p:cNvPr id="4" name="Folienbildplatzhalt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de-DE"/>
          </a:p>
        </p:txBody>
      </p:sp>
      <p:sp>
        <p:nvSpPr>
          <p:cNvPr id="5" name="Notizenplatzhalt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6" name="Fußzeilenplatzhalt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rtl="0">
              <a:defRPr sz="1200"/>
            </a:lvl1pPr>
          </a:lstStyle>
          <a:p>
            <a:endParaRPr lang="en-GB" dirty="0"/>
          </a:p>
        </p:txBody>
      </p:sp>
      <p:sp>
        <p:nvSpPr>
          <p:cNvPr id="7" name="Foliennummernplatzhalt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rtl="0">
              <a:defRPr sz="1200"/>
            </a:lvl1pPr>
          </a:lstStyle>
          <a:p>
            <a:fld id="{5C04B2D6-1E99-49B0-85C2-1B60A877EE82}" type="slidenum">
              <a:rPr lang="en-GB" smtClean="0"/>
              <a:pPr/>
              <a:t>‹#›</a:t>
            </a:fld>
            <a:endParaRPr lang="en-GB" dirty="0"/>
          </a:p>
        </p:txBody>
      </p:sp>
    </p:spTree>
    <p:extLst>
      <p:ext uri="{BB962C8B-B14F-4D97-AF65-F5344CB8AC3E}">
        <p14:creationId xmlns:p14="http://schemas.microsoft.com/office/powerpoint/2010/main" val="40210910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a:t>
            </a:fld>
            <a:endParaRPr lang="en-GB" dirty="0"/>
          </a:p>
        </p:txBody>
      </p:sp>
    </p:spTree>
    <p:extLst>
      <p:ext uri="{BB962C8B-B14F-4D97-AF65-F5344CB8AC3E}">
        <p14:creationId xmlns:p14="http://schemas.microsoft.com/office/powerpoint/2010/main" val="3775659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2</a:t>
            </a:fld>
            <a:endParaRPr lang="en-GB" dirty="0"/>
          </a:p>
        </p:txBody>
      </p:sp>
    </p:spTree>
    <p:extLst>
      <p:ext uri="{BB962C8B-B14F-4D97-AF65-F5344CB8AC3E}">
        <p14:creationId xmlns:p14="http://schemas.microsoft.com/office/powerpoint/2010/main" val="19911879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10"/>
          </p:nvPr>
        </p:nvSpPr>
        <p:spPr/>
        <p:txBody>
          <a:bodyPr/>
          <a:lstStyle/>
          <a:p>
            <a:fld id="{0568FC58-38E5-4AEC-B1A7-A7F3DCED9FD8}" type="slidenum">
              <a:rPr lang="en-GB" smtClean="0"/>
              <a:pPr/>
              <a:t>3</a:t>
            </a:fld>
            <a:endParaRPr lang="en-GB" dirty="0"/>
          </a:p>
        </p:txBody>
      </p:sp>
    </p:spTree>
    <p:extLst>
      <p:ext uri="{BB962C8B-B14F-4D97-AF65-F5344CB8AC3E}">
        <p14:creationId xmlns:p14="http://schemas.microsoft.com/office/powerpoint/2010/main" val="17063251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4</a:t>
            </a:fld>
            <a:endParaRPr lang="en-GB" dirty="0"/>
          </a:p>
        </p:txBody>
      </p:sp>
    </p:spTree>
    <p:extLst>
      <p:ext uri="{BB962C8B-B14F-4D97-AF65-F5344CB8AC3E}">
        <p14:creationId xmlns:p14="http://schemas.microsoft.com/office/powerpoint/2010/main" val="389391908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5</a:t>
            </a:fld>
            <a:endParaRPr lang="en-GB" dirty="0"/>
          </a:p>
        </p:txBody>
      </p:sp>
    </p:spTree>
    <p:extLst>
      <p:ext uri="{BB962C8B-B14F-4D97-AF65-F5344CB8AC3E}">
        <p14:creationId xmlns:p14="http://schemas.microsoft.com/office/powerpoint/2010/main" val="8726178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6</a:t>
            </a:fld>
            <a:endParaRPr lang="en-GB" dirty="0"/>
          </a:p>
        </p:txBody>
      </p:sp>
    </p:spTree>
    <p:extLst>
      <p:ext uri="{BB962C8B-B14F-4D97-AF65-F5344CB8AC3E}">
        <p14:creationId xmlns:p14="http://schemas.microsoft.com/office/powerpoint/2010/main" val="94940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7</a:t>
            </a:fld>
            <a:endParaRPr lang="en-GB" dirty="0"/>
          </a:p>
        </p:txBody>
      </p:sp>
    </p:spTree>
    <p:extLst>
      <p:ext uri="{BB962C8B-B14F-4D97-AF65-F5344CB8AC3E}">
        <p14:creationId xmlns:p14="http://schemas.microsoft.com/office/powerpoint/2010/main" val="1296173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8</a:t>
            </a:fld>
            <a:endParaRPr lang="en-GB" dirty="0"/>
          </a:p>
        </p:txBody>
      </p:sp>
    </p:spTree>
    <p:extLst>
      <p:ext uri="{BB962C8B-B14F-4D97-AF65-F5344CB8AC3E}">
        <p14:creationId xmlns:p14="http://schemas.microsoft.com/office/powerpoint/2010/main" val="25490631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9</a:t>
            </a:fld>
            <a:endParaRPr lang="en-GB" dirty="0"/>
          </a:p>
        </p:txBody>
      </p:sp>
    </p:spTree>
    <p:extLst>
      <p:ext uri="{BB962C8B-B14F-4D97-AF65-F5344CB8AC3E}">
        <p14:creationId xmlns:p14="http://schemas.microsoft.com/office/powerpoint/2010/main" val="41877600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DCBFCE8F-CE52-4208-A9FF-35A343953F66}" type="slidenum">
              <a:rPr lang="en-GB" smtClean="0"/>
              <a:pPr/>
              <a:t>10</a:t>
            </a:fld>
            <a:endParaRPr lang="en-GB" dirty="0"/>
          </a:p>
        </p:txBody>
      </p:sp>
    </p:spTree>
    <p:extLst>
      <p:ext uri="{BB962C8B-B14F-4D97-AF65-F5344CB8AC3E}">
        <p14:creationId xmlns:p14="http://schemas.microsoft.com/office/powerpoint/2010/main" val="10139885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11</a:t>
            </a:fld>
            <a:endParaRPr lang="en-GB" dirty="0"/>
          </a:p>
        </p:txBody>
      </p:sp>
    </p:spTree>
    <p:extLst>
      <p:ext uri="{BB962C8B-B14F-4D97-AF65-F5344CB8AC3E}">
        <p14:creationId xmlns:p14="http://schemas.microsoft.com/office/powerpoint/2010/main" val="9412937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DCBFCE8F-CE52-4208-A9FF-35A343953F66}" type="slidenum">
              <a:rPr lang="en-GB" smtClean="0"/>
              <a:pPr/>
              <a:t>12</a:t>
            </a:fld>
            <a:endParaRPr lang="en-GB" dirty="0"/>
          </a:p>
        </p:txBody>
      </p:sp>
    </p:spTree>
    <p:extLst>
      <p:ext uri="{BB962C8B-B14F-4D97-AF65-F5344CB8AC3E}">
        <p14:creationId xmlns:p14="http://schemas.microsoft.com/office/powerpoint/2010/main" val="104441562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13</a:t>
            </a:fld>
            <a:endParaRPr lang="en-GB" dirty="0"/>
          </a:p>
        </p:txBody>
      </p:sp>
    </p:spTree>
    <p:extLst>
      <p:ext uri="{BB962C8B-B14F-4D97-AF65-F5344CB8AC3E}">
        <p14:creationId xmlns:p14="http://schemas.microsoft.com/office/powerpoint/2010/main" val="119235994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14</a:t>
            </a:fld>
            <a:endParaRPr lang="en-GB" dirty="0"/>
          </a:p>
        </p:txBody>
      </p:sp>
    </p:spTree>
    <p:extLst>
      <p:ext uri="{BB962C8B-B14F-4D97-AF65-F5344CB8AC3E}">
        <p14:creationId xmlns:p14="http://schemas.microsoft.com/office/powerpoint/2010/main" val="21556914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DCBFCE8F-CE52-4208-A9FF-35A343953F66}" type="slidenum">
              <a:rPr lang="en-GB" smtClean="0"/>
              <a:pPr/>
              <a:t>15</a:t>
            </a:fld>
            <a:endParaRPr lang="en-GB" dirty="0"/>
          </a:p>
        </p:txBody>
      </p:sp>
    </p:spTree>
    <p:extLst>
      <p:ext uri="{BB962C8B-B14F-4D97-AF65-F5344CB8AC3E}">
        <p14:creationId xmlns:p14="http://schemas.microsoft.com/office/powerpoint/2010/main" val="91768864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DCBFCE8F-CE52-4208-A9FF-35A343953F66}" type="slidenum">
              <a:rPr lang="en-GB" smtClean="0"/>
              <a:pPr/>
              <a:t>16</a:t>
            </a:fld>
            <a:endParaRPr lang="en-GB" dirty="0"/>
          </a:p>
        </p:txBody>
      </p:sp>
    </p:spTree>
    <p:extLst>
      <p:ext uri="{BB962C8B-B14F-4D97-AF65-F5344CB8AC3E}">
        <p14:creationId xmlns:p14="http://schemas.microsoft.com/office/powerpoint/2010/main" val="326659644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17</a:t>
            </a:fld>
            <a:endParaRPr lang="en-GB" dirty="0"/>
          </a:p>
        </p:txBody>
      </p:sp>
    </p:spTree>
    <p:extLst>
      <p:ext uri="{BB962C8B-B14F-4D97-AF65-F5344CB8AC3E}">
        <p14:creationId xmlns:p14="http://schemas.microsoft.com/office/powerpoint/2010/main" val="3919451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18</a:t>
            </a:fld>
            <a:endParaRPr lang="en-GB" dirty="0"/>
          </a:p>
        </p:txBody>
      </p:sp>
    </p:spTree>
    <p:extLst>
      <p:ext uri="{BB962C8B-B14F-4D97-AF65-F5344CB8AC3E}">
        <p14:creationId xmlns:p14="http://schemas.microsoft.com/office/powerpoint/2010/main" val="25602378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19</a:t>
            </a:fld>
            <a:endParaRPr lang="en-GB" dirty="0"/>
          </a:p>
        </p:txBody>
      </p:sp>
    </p:spTree>
    <p:extLst>
      <p:ext uri="{BB962C8B-B14F-4D97-AF65-F5344CB8AC3E}">
        <p14:creationId xmlns:p14="http://schemas.microsoft.com/office/powerpoint/2010/main" val="251043063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lienbildplatzhalter 1"/>
          <p:cNvSpPr>
            <a:spLocks noGrp="1" noRot="1" noChangeAspect="1"/>
          </p:cNvSpPr>
          <p:nvPr>
            <p:ph type="sldImg"/>
          </p:nvPr>
        </p:nvSpPr>
        <p:spPr/>
      </p:sp>
      <p:sp>
        <p:nvSpPr>
          <p:cNvPr id="3" name="Notizenplatzhalter 2"/>
          <p:cNvSpPr>
            <a:spLocks noGrp="1"/>
          </p:cNvSpPr>
          <p:nvPr>
            <p:ph type="body" idx="1"/>
          </p:nvPr>
        </p:nvSpPr>
        <p:spPr/>
        <p:txBody>
          <a:bodyPr/>
          <a:lstStyle/>
          <a:p>
            <a:endParaRPr lang="en-GB" dirty="0"/>
          </a:p>
        </p:txBody>
      </p:sp>
      <p:sp>
        <p:nvSpPr>
          <p:cNvPr id="4" name="Foliennummernplatzhalter 3"/>
          <p:cNvSpPr>
            <a:spLocks noGrp="1"/>
          </p:cNvSpPr>
          <p:nvPr>
            <p:ph type="sldNum" sz="quarter" idx="5"/>
          </p:nvPr>
        </p:nvSpPr>
        <p:spPr/>
        <p:txBody>
          <a:bodyPr/>
          <a:lstStyle/>
          <a:p>
            <a:fld id="{5C04B2D6-1E99-49B0-85C2-1B60A877EE82}" type="slidenum">
              <a:rPr lang="en-GB" smtClean="0"/>
              <a:pPr/>
              <a:t>20</a:t>
            </a:fld>
            <a:endParaRPr lang="en-GB" dirty="0"/>
          </a:p>
        </p:txBody>
      </p:sp>
    </p:spTree>
    <p:extLst>
      <p:ext uri="{BB962C8B-B14F-4D97-AF65-F5344CB8AC3E}">
        <p14:creationId xmlns:p14="http://schemas.microsoft.com/office/powerpoint/2010/main" val="354230530"/>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3.xml"/><Relationship Id="rId1" Type="http://schemas.openxmlformats.org/officeDocument/2006/relationships/vmlDrawing" Target="../drawings/vmlDrawing2.vml"/><Relationship Id="rId5" Type="http://schemas.openxmlformats.org/officeDocument/2006/relationships/image" Target="../media/image1.emf"/><Relationship Id="rId4" Type="http://schemas.openxmlformats.org/officeDocument/2006/relationships/oleObject" Target="../embeddings/oleObject2.bin"/></Relationships>
</file>

<file path=ppt/slideLayouts/_rels/slideLayout2.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4.xml"/><Relationship Id="rId1" Type="http://schemas.openxmlformats.org/officeDocument/2006/relationships/vmlDrawing" Target="../drawings/vmlDrawing3.vml"/><Relationship Id="rId5" Type="http://schemas.openxmlformats.org/officeDocument/2006/relationships/image" Target="../media/image1.emf"/><Relationship Id="rId4" Type="http://schemas.openxmlformats.org/officeDocument/2006/relationships/oleObject" Target="../embeddings/oleObject3.bin"/></Relationships>
</file>

<file path=ppt/slideLayouts/_rels/slideLayout3.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5.xml"/><Relationship Id="rId1" Type="http://schemas.openxmlformats.org/officeDocument/2006/relationships/vmlDrawing" Target="../drawings/vmlDrawing4.vml"/><Relationship Id="rId5" Type="http://schemas.openxmlformats.org/officeDocument/2006/relationships/image" Target="../media/image1.emf"/><Relationship Id="rId4" Type="http://schemas.openxmlformats.org/officeDocument/2006/relationships/oleObject" Target="../embeddings/oleObject4.bin"/></Relationships>
</file>

<file path=ppt/slideLayouts/_rels/slideLayout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6.xml"/><Relationship Id="rId1" Type="http://schemas.openxmlformats.org/officeDocument/2006/relationships/vmlDrawing" Target="../drawings/vmlDrawing5.vml"/><Relationship Id="rId5" Type="http://schemas.openxmlformats.org/officeDocument/2006/relationships/image" Target="../media/image1.emf"/><Relationship Id="rId4" Type="http://schemas.openxmlformats.org/officeDocument/2006/relationships/oleObject" Target="../embeddings/oleObject5.bin"/></Relationships>
</file>

<file path=ppt/slideLayouts/_rels/slideLayout5.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7.xml"/><Relationship Id="rId1" Type="http://schemas.openxmlformats.org/officeDocument/2006/relationships/vmlDrawing" Target="../drawings/vmlDrawing6.vml"/><Relationship Id="rId5" Type="http://schemas.openxmlformats.org/officeDocument/2006/relationships/image" Target="../media/image1.emf"/><Relationship Id="rId4" Type="http://schemas.openxmlformats.org/officeDocument/2006/relationships/oleObject" Target="../embeddings/oleObject6.bin"/></Relationships>
</file>

<file path=ppt/slideLayouts/_rels/slideLayout6.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8.xml"/><Relationship Id="rId1" Type="http://schemas.openxmlformats.org/officeDocument/2006/relationships/vmlDrawing" Target="../drawings/vmlDrawing7.vml"/><Relationship Id="rId5" Type="http://schemas.openxmlformats.org/officeDocument/2006/relationships/image" Target="../media/image1.emf"/><Relationship Id="rId4" Type="http://schemas.openxmlformats.org/officeDocument/2006/relationships/oleObject" Target="../embeddings/oleObject7.bin"/></Relationships>
</file>

<file path=ppt/slideLayouts/_rels/slideLayout7.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9.xml"/><Relationship Id="rId1" Type="http://schemas.openxmlformats.org/officeDocument/2006/relationships/vmlDrawing" Target="../drawings/vmlDrawing8.vml"/><Relationship Id="rId5" Type="http://schemas.openxmlformats.org/officeDocument/2006/relationships/image" Target="../media/image1.emf"/><Relationship Id="rId4" Type="http://schemas.openxmlformats.org/officeDocument/2006/relationships/oleObject" Target="../embeddings/oleObject8.bin"/></Relationships>
</file>

<file path=ppt/slideLayouts/_rels/slideLayout8.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0.xml"/><Relationship Id="rId1" Type="http://schemas.openxmlformats.org/officeDocument/2006/relationships/vmlDrawing" Target="../drawings/vmlDrawing9.vml"/><Relationship Id="rId5" Type="http://schemas.openxmlformats.org/officeDocument/2006/relationships/image" Target="../media/image1.emf"/><Relationship Id="rId4" Type="http://schemas.openxmlformats.org/officeDocument/2006/relationships/oleObject" Target="../embeddings/oleObject9.bin"/></Relationships>
</file>

<file path=ppt/slideLayouts/_rels/slideLayout9.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1.xml"/><Relationship Id="rId1" Type="http://schemas.openxmlformats.org/officeDocument/2006/relationships/vmlDrawing" Target="../drawings/vmlDrawing10.vml"/><Relationship Id="rId5" Type="http://schemas.openxmlformats.org/officeDocument/2006/relationships/image" Target="../media/image1.emf"/><Relationship Id="rId4" Type="http://schemas.openxmlformats.org/officeDocument/2006/relationships/oleObject" Target="../embeddings/oleObject10.bin"/></Relationships>
</file>

<file path=ppt/slideLayouts/_rels/slideLayout10.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2.xml"/><Relationship Id="rId1" Type="http://schemas.openxmlformats.org/officeDocument/2006/relationships/vmlDrawing" Target="../drawings/vmlDrawing11.vml"/><Relationship Id="rId5" Type="http://schemas.openxmlformats.org/officeDocument/2006/relationships/image" Target="../media/image1.emf"/><Relationship Id="rId4" Type="http://schemas.openxmlformats.org/officeDocument/2006/relationships/oleObject" Target="../embeddings/oleObject11.bin"/></Relationships>
</file>

<file path=ppt/slideLayouts/_rels/slideLayout11.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3.xml"/><Relationship Id="rId1" Type="http://schemas.openxmlformats.org/officeDocument/2006/relationships/vmlDrawing" Target="../drawings/vmlDrawing12.vml"/><Relationship Id="rId5" Type="http://schemas.openxmlformats.org/officeDocument/2006/relationships/image" Target="../media/image1.emf"/><Relationship Id="rId4" Type="http://schemas.openxmlformats.org/officeDocument/2006/relationships/oleObject" Target="../embeddings/oleObject12.bin"/></Relationships>
</file>

<file path=ppt/slideLayouts/_rels/slideLayout12.xml.rels><?xml version="1.0" encoding="UTF-8" standalone="yes"?>
<Relationships xmlns="http://schemas.openxmlformats.org/package/2006/relationships"><Relationship Id="rId3" Type="http://schemas.openxmlformats.org/officeDocument/2006/relationships/tags" Target="../tags/tag15.xml"/><Relationship Id="rId2" Type="http://schemas.openxmlformats.org/officeDocument/2006/relationships/tags" Target="../tags/tag14.xml"/><Relationship Id="rId1" Type="http://schemas.openxmlformats.org/officeDocument/2006/relationships/vmlDrawing" Target="../drawings/vmlDrawing13.vml"/><Relationship Id="rId6" Type="http://schemas.openxmlformats.org/officeDocument/2006/relationships/image" Target="../media/image2.emf"/><Relationship Id="rId5" Type="http://schemas.openxmlformats.org/officeDocument/2006/relationships/oleObject" Target="../embeddings/oleObject13.bin"/><Relationship Id="rId4"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8" Type="http://schemas.openxmlformats.org/officeDocument/2006/relationships/image" Target="../media/image4.svg"/><Relationship Id="rId3" Type="http://schemas.openxmlformats.org/officeDocument/2006/relationships/tags" Target="../tags/tag17.xml"/><Relationship Id="rId7" Type="http://schemas.openxmlformats.org/officeDocument/2006/relationships/image" Target="../media/image3.png"/><Relationship Id="rId2" Type="http://schemas.openxmlformats.org/officeDocument/2006/relationships/tags" Target="../tags/tag16.xml"/><Relationship Id="rId1" Type="http://schemas.openxmlformats.org/officeDocument/2006/relationships/vmlDrawing" Target="../drawings/vmlDrawing14.vml"/><Relationship Id="rId6" Type="http://schemas.openxmlformats.org/officeDocument/2006/relationships/image" Target="../media/image2.emf"/><Relationship Id="rId5" Type="http://schemas.openxmlformats.org/officeDocument/2006/relationships/oleObject" Target="../embeddings/oleObject14.bin"/><Relationship Id="rId4"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slideMaster" Target="../slideMasters/slideMaster1.xml"/><Relationship Id="rId2" Type="http://schemas.openxmlformats.org/officeDocument/2006/relationships/tags" Target="../tags/tag18.xml"/><Relationship Id="rId1" Type="http://schemas.openxmlformats.org/officeDocument/2006/relationships/vmlDrawing" Target="../drawings/vmlDrawing15.vml"/><Relationship Id="rId5" Type="http://schemas.openxmlformats.org/officeDocument/2006/relationships/image" Target="../media/image2.emf"/><Relationship Id="rId4" Type="http://schemas.openxmlformats.org/officeDocument/2006/relationships/oleObject" Target="../embeddings/oleObject15.bin"/></Relationships>
</file>

<file path=ppt/slideLayouts/_rels/slideLayout15.xml.rels><?xml version="1.0" encoding="UTF-8" standalone="yes"?>
<Relationships xmlns="http://schemas.openxmlformats.org/package/2006/relationships"><Relationship Id="rId3" Type="http://schemas.openxmlformats.org/officeDocument/2006/relationships/tags" Target="../tags/tag20.xml"/><Relationship Id="rId2" Type="http://schemas.openxmlformats.org/officeDocument/2006/relationships/tags" Target="../tags/tag19.xml"/><Relationship Id="rId1" Type="http://schemas.openxmlformats.org/officeDocument/2006/relationships/vmlDrawing" Target="../drawings/vmlDrawing16.vml"/><Relationship Id="rId6" Type="http://schemas.openxmlformats.org/officeDocument/2006/relationships/image" Target="../media/image2.emf"/><Relationship Id="rId5" Type="http://schemas.openxmlformats.org/officeDocument/2006/relationships/oleObject" Target="../embeddings/oleObject16.bin"/><Relationship Id="rId4"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elfolie">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8EECE2C5-ECF2-43FC-A965-AF7AAD6FD868}"/>
              </a:ext>
            </a:extLst>
          </p:cNvPr>
          <p:cNvGraphicFramePr>
            <a:graphicFrameLocks noChangeAspect="1"/>
          </p:cNvGraphicFramePr>
          <p:nvPr userDrawn="1">
            <p:custDataLst>
              <p:tags r:id="rId2"/>
            </p:custDataLst>
            <p:extLst>
              <p:ext uri="{D42A27DB-BD31-4B8C-83A1-F6EECF244321}">
                <p14:modId xmlns:p14="http://schemas.microsoft.com/office/powerpoint/2010/main" val="348794564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054" name="think-cell Folie" r:id="rId4" imgW="473" imgH="476" progId="TCLayout.ActiveDocument.1">
                  <p:embed/>
                </p:oleObj>
              </mc:Choice>
              <mc:Fallback>
                <p:oleObj name="think-cell Folie" r:id="rId4" imgW="473" imgH="476" progId="TCLayout.ActiveDocument.1">
                  <p:embed/>
                  <p:pic>
                    <p:nvPicPr>
                      <p:cNvPr id="8" name="Objekt 7" hidden="1">
                        <a:extLst>
                          <a:ext uri="{FF2B5EF4-FFF2-40B4-BE49-F238E27FC236}">
                            <a16:creationId xmlns:a16="http://schemas.microsoft.com/office/drawing/2014/main" id="{8EECE2C5-ECF2-43FC-A965-AF7AAD6FD868}"/>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95BCA8CB-3391-46F5-AF16-3DC47FA7AAA3}"/>
              </a:ext>
            </a:extLst>
          </p:cNvPr>
          <p:cNvSpPr>
            <a:spLocks noGrp="1"/>
          </p:cNvSpPr>
          <p:nvPr>
            <p:ph type="ctrTitle"/>
          </p:nvPr>
        </p:nvSpPr>
        <p:spPr>
          <a:xfrm>
            <a:off x="1524000" y="1122363"/>
            <a:ext cx="9144000" cy="2387600"/>
          </a:xfrm>
        </p:spPr>
        <p:txBody>
          <a:bodyPr vert="horz" anchor="b"/>
          <a:lstStyle>
            <a:lvl1pPr algn="ctr" rtl="0">
              <a:defRPr sz="6000"/>
            </a:lvl1pPr>
          </a:lstStyle>
          <a:p>
            <a:r>
              <a:rPr lang="en-GB" dirty="0" err="1"/>
              <a:t>Mastertitelformat</a:t>
            </a:r>
            <a:r>
              <a:rPr lang="en-GB" dirty="0"/>
              <a:t> </a:t>
            </a:r>
            <a:r>
              <a:rPr lang="en-GB" dirty="0" err="1"/>
              <a:t>bearbeiten</a:t>
            </a:r>
            <a:endParaRPr lang="en-GB" dirty="0"/>
          </a:p>
        </p:txBody>
      </p:sp>
      <p:sp>
        <p:nvSpPr>
          <p:cNvPr id="3" name="Untertitel 2">
            <a:extLst>
              <a:ext uri="{FF2B5EF4-FFF2-40B4-BE49-F238E27FC236}">
                <a16:creationId xmlns:a16="http://schemas.microsoft.com/office/drawing/2014/main" id="{15113D92-2257-4447-BCBF-0764B5EFA619}"/>
              </a:ext>
            </a:extLst>
          </p:cNvPr>
          <p:cNvSpPr>
            <a:spLocks noGrp="1"/>
          </p:cNvSpPr>
          <p:nvPr>
            <p:ph type="subTitle" idx="1"/>
          </p:nvPr>
        </p:nvSpPr>
        <p:spPr>
          <a:xfrm>
            <a:off x="1524000" y="3602038"/>
            <a:ext cx="9144000" cy="1655762"/>
          </a:xfrm>
        </p:spPr>
        <p:txBody>
          <a:bodyPr/>
          <a:lstStyle>
            <a:lvl1pPr marL="0" indent="0" algn="ctr" rtl="0">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dirty="0"/>
              <a:t>Master-</a:t>
            </a:r>
            <a:r>
              <a:rPr lang="en-GB" dirty="0" err="1"/>
              <a:t>Untertitelformat</a:t>
            </a:r>
            <a:r>
              <a:rPr lang="en-GB" dirty="0"/>
              <a:t> </a:t>
            </a:r>
            <a:r>
              <a:rPr lang="en-GB" dirty="0" err="1"/>
              <a:t>bearbeiten</a:t>
            </a:r>
            <a:endParaRPr lang="en-GB" dirty="0"/>
          </a:p>
        </p:txBody>
      </p:sp>
      <p:sp>
        <p:nvSpPr>
          <p:cNvPr id="4" name="Datumsplatzhalter 3">
            <a:extLst>
              <a:ext uri="{FF2B5EF4-FFF2-40B4-BE49-F238E27FC236}">
                <a16:creationId xmlns:a16="http://schemas.microsoft.com/office/drawing/2014/main" id="{9AFE8CCB-95A7-49A7-AB73-4D30C051C2E5}"/>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793AF442-7019-4135-A5F1-DE885E251AF5}"/>
              </a:ext>
            </a:extLst>
          </p:cNvPr>
          <p:cNvSpPr>
            <a:spLocks noGrp="1"/>
          </p:cNvSpPr>
          <p:nvPr>
            <p:ph type="ftr" sz="quarter" idx="11"/>
          </p:nvPr>
        </p:nvSpPr>
        <p:spPr/>
        <p:txBody>
          <a:bodyPr/>
          <a:lstStyle>
            <a:lvl1pPr rtl="0">
              <a:defRPr/>
            </a:lvl1pPr>
          </a:lstStyle>
          <a:p>
            <a:endParaRPr lang="en-GB" dirty="0"/>
          </a:p>
        </p:txBody>
      </p:sp>
      <p:sp>
        <p:nvSpPr>
          <p:cNvPr id="6" name="Foliennummernplatzhalter 5">
            <a:extLst>
              <a:ext uri="{FF2B5EF4-FFF2-40B4-BE49-F238E27FC236}">
                <a16:creationId xmlns:a16="http://schemas.microsoft.com/office/drawing/2014/main" id="{A27734FA-36DB-4E59-B31D-D47C669C1F8F}"/>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35075946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el und Inhalt">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675EF663-F419-4F7D-BA79-8ECE06ACE1CF}"/>
              </a:ext>
            </a:extLst>
          </p:cNvPr>
          <p:cNvGraphicFramePr>
            <a:graphicFrameLocks noChangeAspect="1"/>
          </p:cNvGraphicFramePr>
          <p:nvPr userDrawn="1">
            <p:custDataLst>
              <p:tags r:id="rId2"/>
            </p:custDataLst>
            <p:extLst>
              <p:ext uri="{D42A27DB-BD31-4B8C-83A1-F6EECF244321}">
                <p14:modId xmlns:p14="http://schemas.microsoft.com/office/powerpoint/2010/main" val="44721055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078" name="think-cell Folie" r:id="rId4" imgW="473" imgH="476" progId="TCLayout.ActiveDocument.1">
                  <p:embed/>
                </p:oleObj>
              </mc:Choice>
              <mc:Fallback>
                <p:oleObj name="think-cell Folie" r:id="rId4" imgW="473" imgH="476" progId="TCLayout.ActiveDocument.1">
                  <p:embed/>
                  <p:pic>
                    <p:nvPicPr>
                      <p:cNvPr id="8" name="Objekt 7" hidden="1">
                        <a:extLst>
                          <a:ext uri="{FF2B5EF4-FFF2-40B4-BE49-F238E27FC236}">
                            <a16:creationId xmlns:a16="http://schemas.microsoft.com/office/drawing/2014/main" id="{675EF663-F419-4F7D-BA79-8ECE06ACE1CF}"/>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E3F8842A-FFE7-4EC3-845C-4B55BF8865FF}"/>
              </a:ext>
            </a:extLst>
          </p:cNvPr>
          <p:cNvSpPr>
            <a:spLocks noGrp="1"/>
          </p:cNvSpPr>
          <p:nvPr>
            <p:ph type="title"/>
          </p:nvPr>
        </p:nvSpPr>
        <p:spPr/>
        <p:txBody>
          <a:bodyPr vert="horz"/>
          <a:lstStyle>
            <a:lvl1pPr rtl="0">
              <a:defRPr/>
            </a:lvl1pPr>
          </a:lstStyle>
          <a:p>
            <a:r>
              <a:rPr lang="en-GB" dirty="0" err="1"/>
              <a:t>Mastertitelformat</a:t>
            </a:r>
            <a:r>
              <a:rPr lang="en-GB" dirty="0"/>
              <a:t> </a:t>
            </a:r>
            <a:r>
              <a:rPr lang="en-GB" dirty="0" err="1"/>
              <a:t>bearbeiten</a:t>
            </a:r>
            <a:endParaRPr lang="en-GB" dirty="0"/>
          </a:p>
        </p:txBody>
      </p:sp>
      <p:sp>
        <p:nvSpPr>
          <p:cNvPr id="3" name="Inhaltsplatzhalter 2">
            <a:extLst>
              <a:ext uri="{FF2B5EF4-FFF2-40B4-BE49-F238E27FC236}">
                <a16:creationId xmlns:a16="http://schemas.microsoft.com/office/drawing/2014/main" id="{341B708B-F092-4162-AD05-713A9CD0B351}"/>
              </a:ext>
            </a:extLst>
          </p:cNvPr>
          <p:cNvSpPr>
            <a:spLocks noGrp="1"/>
          </p:cNvSpPr>
          <p:nvPr>
            <p:ph idx="1"/>
          </p:nvPr>
        </p:nvSpPr>
        <p:spPr/>
        <p:txBody>
          <a:bodyPr/>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Datumsplatzhalter 3">
            <a:extLst>
              <a:ext uri="{FF2B5EF4-FFF2-40B4-BE49-F238E27FC236}">
                <a16:creationId xmlns:a16="http://schemas.microsoft.com/office/drawing/2014/main" id="{8B878259-D621-4272-BB65-B4CE1A6EAA18}"/>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795FC2B2-D71E-414A-B6F0-875740F11C00}"/>
              </a:ext>
            </a:extLst>
          </p:cNvPr>
          <p:cNvSpPr>
            <a:spLocks noGrp="1"/>
          </p:cNvSpPr>
          <p:nvPr>
            <p:ph type="ftr" sz="quarter" idx="11"/>
          </p:nvPr>
        </p:nvSpPr>
        <p:spPr/>
        <p:txBody>
          <a:bodyPr/>
          <a:lstStyle>
            <a:lvl1pPr rtl="0">
              <a:defRPr/>
            </a:lvl1pPr>
          </a:lstStyle>
          <a:p>
            <a:endParaRPr lang="en-GB" dirty="0"/>
          </a:p>
        </p:txBody>
      </p:sp>
      <p:sp>
        <p:nvSpPr>
          <p:cNvPr id="6" name="Foliennummernplatzhalter 5">
            <a:extLst>
              <a:ext uri="{FF2B5EF4-FFF2-40B4-BE49-F238E27FC236}">
                <a16:creationId xmlns:a16="http://schemas.microsoft.com/office/drawing/2014/main" id="{88BE9597-E8FC-429C-8F36-29D7FA603E2F}"/>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2534931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Abschnitts-&#10;überschrift">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79126135-5470-4EC2-876D-36B391D142CF}"/>
              </a:ext>
            </a:extLst>
          </p:cNvPr>
          <p:cNvGraphicFramePr>
            <a:graphicFrameLocks noChangeAspect="1"/>
          </p:cNvGraphicFramePr>
          <p:nvPr userDrawn="1">
            <p:custDataLst>
              <p:tags r:id="rId2"/>
            </p:custDataLst>
            <p:extLst>
              <p:ext uri="{D42A27DB-BD31-4B8C-83A1-F6EECF244321}">
                <p14:modId xmlns:p14="http://schemas.microsoft.com/office/powerpoint/2010/main" val="151919247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4102" name="think-cell Folie" r:id="rId4" imgW="473" imgH="476" progId="TCLayout.ActiveDocument.1">
                  <p:embed/>
                </p:oleObj>
              </mc:Choice>
              <mc:Fallback>
                <p:oleObj name="think-cell Folie" r:id="rId4" imgW="473" imgH="476" progId="TCLayout.ActiveDocument.1">
                  <p:embed/>
                  <p:pic>
                    <p:nvPicPr>
                      <p:cNvPr id="8" name="Objekt 7" hidden="1">
                        <a:extLst>
                          <a:ext uri="{FF2B5EF4-FFF2-40B4-BE49-F238E27FC236}">
                            <a16:creationId xmlns:a16="http://schemas.microsoft.com/office/drawing/2014/main" id="{79126135-5470-4EC2-876D-36B391D142CF}"/>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8C134558-CCCA-4426-AA32-6CB099024F73}"/>
              </a:ext>
            </a:extLst>
          </p:cNvPr>
          <p:cNvSpPr>
            <a:spLocks noGrp="1"/>
          </p:cNvSpPr>
          <p:nvPr>
            <p:ph type="title"/>
          </p:nvPr>
        </p:nvSpPr>
        <p:spPr>
          <a:xfrm>
            <a:off x="831850" y="1709738"/>
            <a:ext cx="10515600" cy="2852737"/>
          </a:xfrm>
        </p:spPr>
        <p:txBody>
          <a:bodyPr vert="horz" anchor="b"/>
          <a:lstStyle>
            <a:lvl1pPr rtl="0">
              <a:defRPr sz="6000"/>
            </a:lvl1pPr>
          </a:lstStyle>
          <a:p>
            <a:r>
              <a:rPr lang="en-GB" dirty="0" err="1"/>
              <a:t>Mastertitelformat</a:t>
            </a:r>
            <a:r>
              <a:rPr lang="en-GB" dirty="0"/>
              <a:t> </a:t>
            </a:r>
            <a:r>
              <a:rPr lang="en-GB" dirty="0" err="1"/>
              <a:t>bearbeiten</a:t>
            </a:r>
            <a:endParaRPr lang="en-GB" dirty="0"/>
          </a:p>
        </p:txBody>
      </p:sp>
      <p:sp>
        <p:nvSpPr>
          <p:cNvPr id="3" name="Textplatzhalter 2">
            <a:extLst>
              <a:ext uri="{FF2B5EF4-FFF2-40B4-BE49-F238E27FC236}">
                <a16:creationId xmlns:a16="http://schemas.microsoft.com/office/drawing/2014/main" id="{2E06A332-4EF3-40DA-A791-8E40DC57313A}"/>
              </a:ext>
            </a:extLst>
          </p:cNvPr>
          <p:cNvSpPr>
            <a:spLocks noGrp="1"/>
          </p:cNvSpPr>
          <p:nvPr>
            <p:ph type="body" idx="1"/>
          </p:nvPr>
        </p:nvSpPr>
        <p:spPr>
          <a:xfrm>
            <a:off x="831850" y="4589463"/>
            <a:ext cx="10515600" cy="1500187"/>
          </a:xfrm>
        </p:spPr>
        <p:txBody>
          <a:bodyPr/>
          <a:lstStyle>
            <a:lvl1pPr marL="0" indent="0" rtl="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dirty="0" err="1"/>
              <a:t>Mastertextformat</a:t>
            </a:r>
            <a:r>
              <a:rPr lang="en-GB" dirty="0"/>
              <a:t> </a:t>
            </a:r>
            <a:r>
              <a:rPr lang="en-GB" dirty="0" err="1"/>
              <a:t>bearbeiten</a:t>
            </a:r>
            <a:endParaRPr lang="en-GB" dirty="0"/>
          </a:p>
        </p:txBody>
      </p:sp>
      <p:sp>
        <p:nvSpPr>
          <p:cNvPr id="4" name="Datumsplatzhalter 3">
            <a:extLst>
              <a:ext uri="{FF2B5EF4-FFF2-40B4-BE49-F238E27FC236}">
                <a16:creationId xmlns:a16="http://schemas.microsoft.com/office/drawing/2014/main" id="{75405CE6-9CD4-48FC-A6B4-9777B9AD30F9}"/>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13454E7A-E514-4B40-A0A4-13342CCF4B0B}"/>
              </a:ext>
            </a:extLst>
          </p:cNvPr>
          <p:cNvSpPr>
            <a:spLocks noGrp="1"/>
          </p:cNvSpPr>
          <p:nvPr>
            <p:ph type="ftr" sz="quarter" idx="11"/>
          </p:nvPr>
        </p:nvSpPr>
        <p:spPr/>
        <p:txBody>
          <a:bodyPr/>
          <a:lstStyle>
            <a:lvl1pPr rtl="0">
              <a:defRPr/>
            </a:lvl1pPr>
          </a:lstStyle>
          <a:p>
            <a:endParaRPr lang="en-GB" dirty="0"/>
          </a:p>
        </p:txBody>
      </p:sp>
      <p:sp>
        <p:nvSpPr>
          <p:cNvPr id="6" name="Foliennummernplatzhalter 5">
            <a:extLst>
              <a:ext uri="{FF2B5EF4-FFF2-40B4-BE49-F238E27FC236}">
                <a16:creationId xmlns:a16="http://schemas.microsoft.com/office/drawing/2014/main" id="{3B986DB2-991D-4D15-9AEC-FD7C068EDA8E}"/>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16003276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Zwei Inhalte">
    <p:spTree>
      <p:nvGrpSpPr>
        <p:cNvPr id="1" name=""/>
        <p:cNvGrpSpPr/>
        <p:nvPr/>
      </p:nvGrpSpPr>
      <p:grpSpPr>
        <a:xfrm>
          <a:off x="0" y="0"/>
          <a:ext cx="0" cy="0"/>
          <a:chOff x="0" y="0"/>
          <a:chExt cx="0" cy="0"/>
        </a:xfrm>
      </p:grpSpPr>
      <p:graphicFrame>
        <p:nvGraphicFramePr>
          <p:cNvPr id="9" name="Objekt 8" hidden="1">
            <a:extLst>
              <a:ext uri="{FF2B5EF4-FFF2-40B4-BE49-F238E27FC236}">
                <a16:creationId xmlns:a16="http://schemas.microsoft.com/office/drawing/2014/main" id="{65EA59B9-CA0F-4E08-B128-7CF228696C64}"/>
              </a:ext>
            </a:extLst>
          </p:cNvPr>
          <p:cNvGraphicFramePr>
            <a:graphicFrameLocks noChangeAspect="1"/>
          </p:cNvGraphicFramePr>
          <p:nvPr userDrawn="1">
            <p:custDataLst>
              <p:tags r:id="rId2"/>
            </p:custDataLst>
            <p:extLst>
              <p:ext uri="{D42A27DB-BD31-4B8C-83A1-F6EECF244321}">
                <p14:modId xmlns:p14="http://schemas.microsoft.com/office/powerpoint/2010/main" val="862143858"/>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5126" name="think-cell Folie" r:id="rId4" imgW="473" imgH="476" progId="TCLayout.ActiveDocument.1">
                  <p:embed/>
                </p:oleObj>
              </mc:Choice>
              <mc:Fallback>
                <p:oleObj name="think-cell Folie" r:id="rId4" imgW="473" imgH="476" progId="TCLayout.ActiveDocument.1">
                  <p:embed/>
                  <p:pic>
                    <p:nvPicPr>
                      <p:cNvPr id="9" name="Objekt 8" hidden="1">
                        <a:extLst>
                          <a:ext uri="{FF2B5EF4-FFF2-40B4-BE49-F238E27FC236}">
                            <a16:creationId xmlns:a16="http://schemas.microsoft.com/office/drawing/2014/main" id="{65EA59B9-CA0F-4E08-B128-7CF228696C6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FC6B7897-18CC-4B4C-A426-3FE84B92A841}"/>
              </a:ext>
            </a:extLst>
          </p:cNvPr>
          <p:cNvSpPr>
            <a:spLocks noGrp="1"/>
          </p:cNvSpPr>
          <p:nvPr>
            <p:ph type="title"/>
          </p:nvPr>
        </p:nvSpPr>
        <p:spPr/>
        <p:txBody>
          <a:bodyPr vert="horz"/>
          <a:lstStyle>
            <a:lvl1pPr rtl="0">
              <a:defRPr/>
            </a:lvl1pPr>
          </a:lstStyle>
          <a:p>
            <a:r>
              <a:rPr lang="en-GB" dirty="0" err="1"/>
              <a:t>Mastertitelformat</a:t>
            </a:r>
            <a:r>
              <a:rPr lang="en-GB" dirty="0"/>
              <a:t> </a:t>
            </a:r>
            <a:r>
              <a:rPr lang="en-GB" dirty="0" err="1"/>
              <a:t>bearbeiten</a:t>
            </a:r>
            <a:endParaRPr lang="en-GB" dirty="0"/>
          </a:p>
        </p:txBody>
      </p:sp>
      <p:sp>
        <p:nvSpPr>
          <p:cNvPr id="3" name="Inhaltsplatzhalter 2">
            <a:extLst>
              <a:ext uri="{FF2B5EF4-FFF2-40B4-BE49-F238E27FC236}">
                <a16:creationId xmlns:a16="http://schemas.microsoft.com/office/drawing/2014/main" id="{2C474314-560C-4F96-9AB1-A8DA88902457}"/>
              </a:ext>
            </a:extLst>
          </p:cNvPr>
          <p:cNvSpPr>
            <a:spLocks noGrp="1"/>
          </p:cNvSpPr>
          <p:nvPr>
            <p:ph sz="half" idx="1"/>
          </p:nvPr>
        </p:nvSpPr>
        <p:spPr>
          <a:xfrm>
            <a:off x="838200" y="1825625"/>
            <a:ext cx="5181600" cy="4351338"/>
          </a:xfrm>
        </p:spPr>
        <p:txBody>
          <a:bodyPr/>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Inhaltsplatzhalter 3">
            <a:extLst>
              <a:ext uri="{FF2B5EF4-FFF2-40B4-BE49-F238E27FC236}">
                <a16:creationId xmlns:a16="http://schemas.microsoft.com/office/drawing/2014/main" id="{CE8B8A23-0E26-43AB-B577-005560A6D0A6}"/>
              </a:ext>
            </a:extLst>
          </p:cNvPr>
          <p:cNvSpPr>
            <a:spLocks noGrp="1"/>
          </p:cNvSpPr>
          <p:nvPr>
            <p:ph sz="half" idx="2"/>
          </p:nvPr>
        </p:nvSpPr>
        <p:spPr>
          <a:xfrm>
            <a:off x="6172200" y="1825625"/>
            <a:ext cx="5181600" cy="4351338"/>
          </a:xfrm>
        </p:spPr>
        <p:txBody>
          <a:bodyPr/>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5" name="Datumsplatzhalter 4">
            <a:extLst>
              <a:ext uri="{FF2B5EF4-FFF2-40B4-BE49-F238E27FC236}">
                <a16:creationId xmlns:a16="http://schemas.microsoft.com/office/drawing/2014/main" id="{87FBCD6C-0E2C-4EFF-A063-97EB306F40C0}"/>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6" name="Fußzeilenplatzhalter 5">
            <a:extLst>
              <a:ext uri="{FF2B5EF4-FFF2-40B4-BE49-F238E27FC236}">
                <a16:creationId xmlns:a16="http://schemas.microsoft.com/office/drawing/2014/main" id="{BBEBFAD9-D8A4-45B6-95C9-54BB5E251B18}"/>
              </a:ext>
            </a:extLst>
          </p:cNvPr>
          <p:cNvSpPr>
            <a:spLocks noGrp="1"/>
          </p:cNvSpPr>
          <p:nvPr>
            <p:ph type="ftr" sz="quarter" idx="11"/>
          </p:nvPr>
        </p:nvSpPr>
        <p:spPr/>
        <p:txBody>
          <a:bodyPr/>
          <a:lstStyle>
            <a:lvl1pPr rtl="0">
              <a:defRPr/>
            </a:lvl1pPr>
          </a:lstStyle>
          <a:p>
            <a:endParaRPr lang="en-GB" dirty="0"/>
          </a:p>
        </p:txBody>
      </p:sp>
      <p:sp>
        <p:nvSpPr>
          <p:cNvPr id="7" name="Foliennummernplatzhalter 6">
            <a:extLst>
              <a:ext uri="{FF2B5EF4-FFF2-40B4-BE49-F238E27FC236}">
                <a16:creationId xmlns:a16="http://schemas.microsoft.com/office/drawing/2014/main" id="{82101B99-F553-4838-8ED3-34A4BFF03540}"/>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1299509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Vergleich">
    <p:spTree>
      <p:nvGrpSpPr>
        <p:cNvPr id="1" name=""/>
        <p:cNvGrpSpPr/>
        <p:nvPr/>
      </p:nvGrpSpPr>
      <p:grpSpPr>
        <a:xfrm>
          <a:off x="0" y="0"/>
          <a:ext cx="0" cy="0"/>
          <a:chOff x="0" y="0"/>
          <a:chExt cx="0" cy="0"/>
        </a:xfrm>
      </p:grpSpPr>
      <p:graphicFrame>
        <p:nvGraphicFramePr>
          <p:cNvPr id="11" name="Objekt 10" hidden="1">
            <a:extLst>
              <a:ext uri="{FF2B5EF4-FFF2-40B4-BE49-F238E27FC236}">
                <a16:creationId xmlns:a16="http://schemas.microsoft.com/office/drawing/2014/main" id="{E93A0C77-FEEB-4E43-BF33-64E609B9EB2B}"/>
              </a:ext>
            </a:extLst>
          </p:cNvPr>
          <p:cNvGraphicFramePr>
            <a:graphicFrameLocks noChangeAspect="1"/>
          </p:cNvGraphicFramePr>
          <p:nvPr userDrawn="1">
            <p:custDataLst>
              <p:tags r:id="rId2"/>
            </p:custDataLst>
            <p:extLst>
              <p:ext uri="{D42A27DB-BD31-4B8C-83A1-F6EECF244321}">
                <p14:modId xmlns:p14="http://schemas.microsoft.com/office/powerpoint/2010/main" val="337141156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6150" name="think-cell Folie" r:id="rId4" imgW="473" imgH="476" progId="TCLayout.ActiveDocument.1">
                  <p:embed/>
                </p:oleObj>
              </mc:Choice>
              <mc:Fallback>
                <p:oleObj name="think-cell Folie" r:id="rId4" imgW="473" imgH="476" progId="TCLayout.ActiveDocument.1">
                  <p:embed/>
                  <p:pic>
                    <p:nvPicPr>
                      <p:cNvPr id="11" name="Objekt 10" hidden="1">
                        <a:extLst>
                          <a:ext uri="{FF2B5EF4-FFF2-40B4-BE49-F238E27FC236}">
                            <a16:creationId xmlns:a16="http://schemas.microsoft.com/office/drawing/2014/main" id="{E93A0C77-FEEB-4E43-BF33-64E609B9EB2B}"/>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83D46243-7EC0-428A-BEB7-16AB398E378F}"/>
              </a:ext>
            </a:extLst>
          </p:cNvPr>
          <p:cNvSpPr>
            <a:spLocks noGrp="1"/>
          </p:cNvSpPr>
          <p:nvPr>
            <p:ph type="title"/>
          </p:nvPr>
        </p:nvSpPr>
        <p:spPr>
          <a:xfrm>
            <a:off x="839788" y="365125"/>
            <a:ext cx="10515600" cy="1325563"/>
          </a:xfrm>
        </p:spPr>
        <p:txBody>
          <a:bodyPr vert="horz"/>
          <a:lstStyle>
            <a:lvl1pPr rtl="0">
              <a:defRPr/>
            </a:lvl1pPr>
          </a:lstStyle>
          <a:p>
            <a:r>
              <a:rPr lang="en-GB" dirty="0" err="1"/>
              <a:t>Mastertitelformat</a:t>
            </a:r>
            <a:r>
              <a:rPr lang="en-GB" dirty="0"/>
              <a:t> </a:t>
            </a:r>
            <a:r>
              <a:rPr lang="en-GB" dirty="0" err="1"/>
              <a:t>bearbeiten</a:t>
            </a:r>
            <a:endParaRPr lang="en-GB" dirty="0"/>
          </a:p>
        </p:txBody>
      </p:sp>
      <p:sp>
        <p:nvSpPr>
          <p:cNvPr id="3" name="Textplatzhalter 2">
            <a:extLst>
              <a:ext uri="{FF2B5EF4-FFF2-40B4-BE49-F238E27FC236}">
                <a16:creationId xmlns:a16="http://schemas.microsoft.com/office/drawing/2014/main" id="{CF0EAD6A-9A7B-49A2-B779-1BF940CDFCDA}"/>
              </a:ext>
            </a:extLst>
          </p:cNvPr>
          <p:cNvSpPr>
            <a:spLocks noGrp="1"/>
          </p:cNvSpPr>
          <p:nvPr>
            <p:ph type="body" idx="1"/>
          </p:nvPr>
        </p:nvSpPr>
        <p:spPr>
          <a:xfrm>
            <a:off x="839788" y="1681163"/>
            <a:ext cx="5157787" cy="823912"/>
          </a:xfrm>
        </p:spPr>
        <p:txBody>
          <a:bodyPr anchor="b"/>
          <a:lstStyle>
            <a:lvl1pPr marL="0" indent="0" rtl="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err="1"/>
              <a:t>Mastertextformat</a:t>
            </a:r>
            <a:r>
              <a:rPr lang="en-GB" dirty="0"/>
              <a:t> </a:t>
            </a:r>
            <a:r>
              <a:rPr lang="en-GB" dirty="0" err="1"/>
              <a:t>bearbeiten</a:t>
            </a:r>
            <a:endParaRPr lang="en-GB" dirty="0"/>
          </a:p>
        </p:txBody>
      </p:sp>
      <p:sp>
        <p:nvSpPr>
          <p:cNvPr id="4" name="Inhaltsplatzhalter 3">
            <a:extLst>
              <a:ext uri="{FF2B5EF4-FFF2-40B4-BE49-F238E27FC236}">
                <a16:creationId xmlns:a16="http://schemas.microsoft.com/office/drawing/2014/main" id="{F0D056C1-D310-4F60-83B2-23AF28771EE7}"/>
              </a:ext>
            </a:extLst>
          </p:cNvPr>
          <p:cNvSpPr>
            <a:spLocks noGrp="1"/>
          </p:cNvSpPr>
          <p:nvPr>
            <p:ph sz="half" idx="2"/>
          </p:nvPr>
        </p:nvSpPr>
        <p:spPr>
          <a:xfrm>
            <a:off x="839788" y="2505075"/>
            <a:ext cx="5157787" cy="3684588"/>
          </a:xfrm>
        </p:spPr>
        <p:txBody>
          <a:bodyPr/>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5" name="Textplatzhalter 4">
            <a:extLst>
              <a:ext uri="{FF2B5EF4-FFF2-40B4-BE49-F238E27FC236}">
                <a16:creationId xmlns:a16="http://schemas.microsoft.com/office/drawing/2014/main" id="{1FFDFAA7-EB3D-4E1A-BE15-F4C4D536CED0}"/>
              </a:ext>
            </a:extLst>
          </p:cNvPr>
          <p:cNvSpPr>
            <a:spLocks noGrp="1"/>
          </p:cNvSpPr>
          <p:nvPr>
            <p:ph type="body" sz="quarter" idx="3"/>
          </p:nvPr>
        </p:nvSpPr>
        <p:spPr>
          <a:xfrm>
            <a:off x="6172200" y="1681163"/>
            <a:ext cx="5183188" cy="823912"/>
          </a:xfrm>
        </p:spPr>
        <p:txBody>
          <a:bodyPr anchor="b"/>
          <a:lstStyle>
            <a:lvl1pPr marL="0" indent="0" rtl="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dirty="0" err="1"/>
              <a:t>Mastertextformat</a:t>
            </a:r>
            <a:r>
              <a:rPr lang="en-GB" dirty="0"/>
              <a:t> </a:t>
            </a:r>
            <a:r>
              <a:rPr lang="en-GB" dirty="0" err="1"/>
              <a:t>bearbeiten</a:t>
            </a:r>
            <a:endParaRPr lang="en-GB" dirty="0"/>
          </a:p>
        </p:txBody>
      </p:sp>
      <p:sp>
        <p:nvSpPr>
          <p:cNvPr id="6" name="Inhaltsplatzhalter 5">
            <a:extLst>
              <a:ext uri="{FF2B5EF4-FFF2-40B4-BE49-F238E27FC236}">
                <a16:creationId xmlns:a16="http://schemas.microsoft.com/office/drawing/2014/main" id="{0EEFC9C8-0482-4FCC-8107-90598E6322C9}"/>
              </a:ext>
            </a:extLst>
          </p:cNvPr>
          <p:cNvSpPr>
            <a:spLocks noGrp="1"/>
          </p:cNvSpPr>
          <p:nvPr>
            <p:ph sz="quarter" idx="4"/>
          </p:nvPr>
        </p:nvSpPr>
        <p:spPr>
          <a:xfrm>
            <a:off x="6172200" y="2505075"/>
            <a:ext cx="5183188" cy="3684588"/>
          </a:xfrm>
        </p:spPr>
        <p:txBody>
          <a:bodyPr/>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7" name="Datumsplatzhalter 6">
            <a:extLst>
              <a:ext uri="{FF2B5EF4-FFF2-40B4-BE49-F238E27FC236}">
                <a16:creationId xmlns:a16="http://schemas.microsoft.com/office/drawing/2014/main" id="{E4C6A51A-2DAB-413E-8D1B-CCC85A06C5D5}"/>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8" name="Fußzeilenplatzhalter 7">
            <a:extLst>
              <a:ext uri="{FF2B5EF4-FFF2-40B4-BE49-F238E27FC236}">
                <a16:creationId xmlns:a16="http://schemas.microsoft.com/office/drawing/2014/main" id="{9353284D-30A0-4D4F-AF22-72CE805F8263}"/>
              </a:ext>
            </a:extLst>
          </p:cNvPr>
          <p:cNvSpPr>
            <a:spLocks noGrp="1"/>
          </p:cNvSpPr>
          <p:nvPr>
            <p:ph type="ftr" sz="quarter" idx="11"/>
          </p:nvPr>
        </p:nvSpPr>
        <p:spPr/>
        <p:txBody>
          <a:bodyPr/>
          <a:lstStyle>
            <a:lvl1pPr rtl="0">
              <a:defRPr/>
            </a:lvl1pPr>
          </a:lstStyle>
          <a:p>
            <a:endParaRPr lang="en-GB" dirty="0"/>
          </a:p>
        </p:txBody>
      </p:sp>
      <p:sp>
        <p:nvSpPr>
          <p:cNvPr id="9" name="Foliennummernplatzhalter 8">
            <a:extLst>
              <a:ext uri="{FF2B5EF4-FFF2-40B4-BE49-F238E27FC236}">
                <a16:creationId xmlns:a16="http://schemas.microsoft.com/office/drawing/2014/main" id="{E2CD7BD6-106A-4128-9757-6C8753AA890D}"/>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23687701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Nur Titel">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94AF6169-DD7F-4DCB-B29F-33FE080DB24F}"/>
              </a:ext>
            </a:extLst>
          </p:cNvPr>
          <p:cNvGraphicFramePr>
            <a:graphicFrameLocks noChangeAspect="1"/>
          </p:cNvGraphicFramePr>
          <p:nvPr userDrawn="1">
            <p:custDataLst>
              <p:tags r:id="rId2"/>
            </p:custDataLst>
            <p:extLst>
              <p:ext uri="{D42A27DB-BD31-4B8C-83A1-F6EECF244321}">
                <p14:modId xmlns:p14="http://schemas.microsoft.com/office/powerpoint/2010/main" val="3908038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7174" name="think-cell Folie" r:id="rId4" imgW="473" imgH="476" progId="TCLayout.ActiveDocument.1">
                  <p:embed/>
                </p:oleObj>
              </mc:Choice>
              <mc:Fallback>
                <p:oleObj name="think-cell Folie" r:id="rId4" imgW="473" imgH="476" progId="TCLayout.ActiveDocument.1">
                  <p:embed/>
                  <p:pic>
                    <p:nvPicPr>
                      <p:cNvPr id="7" name="Objekt 6" hidden="1">
                        <a:extLst>
                          <a:ext uri="{FF2B5EF4-FFF2-40B4-BE49-F238E27FC236}">
                            <a16:creationId xmlns:a16="http://schemas.microsoft.com/office/drawing/2014/main" id="{94AF6169-DD7F-4DCB-B29F-33FE080DB24F}"/>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C37DFD55-22D9-418C-A0C0-6D3EA4DB2CF7}"/>
              </a:ext>
            </a:extLst>
          </p:cNvPr>
          <p:cNvSpPr>
            <a:spLocks noGrp="1"/>
          </p:cNvSpPr>
          <p:nvPr>
            <p:ph type="title"/>
          </p:nvPr>
        </p:nvSpPr>
        <p:spPr/>
        <p:txBody>
          <a:bodyPr vert="horz"/>
          <a:lstStyle>
            <a:lvl1pPr rtl="0">
              <a:defRPr/>
            </a:lvl1pPr>
          </a:lstStyle>
          <a:p>
            <a:r>
              <a:rPr lang="en-GB" dirty="0" err="1"/>
              <a:t>Mastertitelformat</a:t>
            </a:r>
            <a:r>
              <a:rPr lang="en-GB" dirty="0"/>
              <a:t> </a:t>
            </a:r>
            <a:r>
              <a:rPr lang="en-GB" dirty="0" err="1"/>
              <a:t>bearbeiten</a:t>
            </a:r>
            <a:endParaRPr lang="en-GB" dirty="0"/>
          </a:p>
        </p:txBody>
      </p:sp>
      <p:sp>
        <p:nvSpPr>
          <p:cNvPr id="3" name="Datumsplatzhalter 2">
            <a:extLst>
              <a:ext uri="{FF2B5EF4-FFF2-40B4-BE49-F238E27FC236}">
                <a16:creationId xmlns:a16="http://schemas.microsoft.com/office/drawing/2014/main" id="{940A990A-A881-416A-B224-7BB21A6BC5A7}"/>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4" name="Fußzeilenplatzhalter 3">
            <a:extLst>
              <a:ext uri="{FF2B5EF4-FFF2-40B4-BE49-F238E27FC236}">
                <a16:creationId xmlns:a16="http://schemas.microsoft.com/office/drawing/2014/main" id="{E083EA55-A9F7-4EBA-9C3A-A3CB86C91F38}"/>
              </a:ext>
            </a:extLst>
          </p:cNvPr>
          <p:cNvSpPr>
            <a:spLocks noGrp="1"/>
          </p:cNvSpPr>
          <p:nvPr>
            <p:ph type="ftr" sz="quarter" idx="11"/>
          </p:nvPr>
        </p:nvSpPr>
        <p:spPr/>
        <p:txBody>
          <a:bodyPr/>
          <a:lstStyle>
            <a:lvl1pPr rtl="0">
              <a:defRPr/>
            </a:lvl1pPr>
          </a:lstStyle>
          <a:p>
            <a:endParaRPr lang="en-GB" dirty="0"/>
          </a:p>
        </p:txBody>
      </p:sp>
      <p:sp>
        <p:nvSpPr>
          <p:cNvPr id="5" name="Foliennummernplatzhalter 4">
            <a:extLst>
              <a:ext uri="{FF2B5EF4-FFF2-40B4-BE49-F238E27FC236}">
                <a16:creationId xmlns:a16="http://schemas.microsoft.com/office/drawing/2014/main" id="{3402E6D1-C25D-4CFA-88B0-78759AF9B89C}"/>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27831526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Leer">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F725DBE9-8E42-43A3-A385-5D8816E843CB}"/>
              </a:ext>
            </a:extLst>
          </p:cNvPr>
          <p:cNvGraphicFramePr>
            <a:graphicFrameLocks noChangeAspect="1"/>
          </p:cNvGraphicFramePr>
          <p:nvPr userDrawn="1">
            <p:custDataLst>
              <p:tags r:id="rId2"/>
            </p:custDataLst>
            <p:extLst>
              <p:ext uri="{D42A27DB-BD31-4B8C-83A1-F6EECF244321}">
                <p14:modId xmlns:p14="http://schemas.microsoft.com/office/powerpoint/2010/main" val="267698942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8198" name="think-cell Folie" r:id="rId4" imgW="473" imgH="476" progId="TCLayout.ActiveDocument.1">
                  <p:embed/>
                </p:oleObj>
              </mc:Choice>
              <mc:Fallback>
                <p:oleObj name="think-cell Folie" r:id="rId4" imgW="473" imgH="476" progId="TCLayout.ActiveDocument.1">
                  <p:embed/>
                  <p:pic>
                    <p:nvPicPr>
                      <p:cNvPr id="5" name="Objekt 4" hidden="1">
                        <a:extLst>
                          <a:ext uri="{FF2B5EF4-FFF2-40B4-BE49-F238E27FC236}">
                            <a16:creationId xmlns:a16="http://schemas.microsoft.com/office/drawing/2014/main" id="{F725DBE9-8E42-43A3-A385-5D8816E843CB}"/>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Datumsplatzhalter 1">
            <a:extLst>
              <a:ext uri="{FF2B5EF4-FFF2-40B4-BE49-F238E27FC236}">
                <a16:creationId xmlns:a16="http://schemas.microsoft.com/office/drawing/2014/main" id="{1ED89C60-5B11-42C0-BAF2-E1627D5EEEC0}"/>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3" name="Fußzeilenplatzhalter 2">
            <a:extLst>
              <a:ext uri="{FF2B5EF4-FFF2-40B4-BE49-F238E27FC236}">
                <a16:creationId xmlns:a16="http://schemas.microsoft.com/office/drawing/2014/main" id="{EBCA751A-C853-4EB5-A83F-BBE12BB93879}"/>
              </a:ext>
            </a:extLst>
          </p:cNvPr>
          <p:cNvSpPr>
            <a:spLocks noGrp="1"/>
          </p:cNvSpPr>
          <p:nvPr>
            <p:ph type="ftr" sz="quarter" idx="11"/>
          </p:nvPr>
        </p:nvSpPr>
        <p:spPr/>
        <p:txBody>
          <a:bodyPr/>
          <a:lstStyle>
            <a:lvl1pPr rtl="0">
              <a:defRPr/>
            </a:lvl1pPr>
          </a:lstStyle>
          <a:p>
            <a:endParaRPr lang="en-GB" dirty="0"/>
          </a:p>
        </p:txBody>
      </p:sp>
      <p:sp>
        <p:nvSpPr>
          <p:cNvPr id="4" name="Foliennummernplatzhalter 3">
            <a:extLst>
              <a:ext uri="{FF2B5EF4-FFF2-40B4-BE49-F238E27FC236}">
                <a16:creationId xmlns:a16="http://schemas.microsoft.com/office/drawing/2014/main" id="{A6ACC78A-0F42-4066-9B11-6541DFB1C203}"/>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14509545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Inhalt mit Überschrift">
    <p:spTree>
      <p:nvGrpSpPr>
        <p:cNvPr id="1" name=""/>
        <p:cNvGrpSpPr/>
        <p:nvPr/>
      </p:nvGrpSpPr>
      <p:grpSpPr>
        <a:xfrm>
          <a:off x="0" y="0"/>
          <a:ext cx="0" cy="0"/>
          <a:chOff x="0" y="0"/>
          <a:chExt cx="0" cy="0"/>
        </a:xfrm>
      </p:grpSpPr>
      <p:graphicFrame>
        <p:nvGraphicFramePr>
          <p:cNvPr id="9" name="Objekt 8" hidden="1">
            <a:extLst>
              <a:ext uri="{FF2B5EF4-FFF2-40B4-BE49-F238E27FC236}">
                <a16:creationId xmlns:a16="http://schemas.microsoft.com/office/drawing/2014/main" id="{6EABFDA5-61BC-40D9-9C3F-30017ABD3F65}"/>
              </a:ext>
            </a:extLst>
          </p:cNvPr>
          <p:cNvGraphicFramePr>
            <a:graphicFrameLocks noChangeAspect="1"/>
          </p:cNvGraphicFramePr>
          <p:nvPr userDrawn="1">
            <p:custDataLst>
              <p:tags r:id="rId2"/>
            </p:custDataLst>
            <p:extLst>
              <p:ext uri="{D42A27DB-BD31-4B8C-83A1-F6EECF244321}">
                <p14:modId xmlns:p14="http://schemas.microsoft.com/office/powerpoint/2010/main" val="324290236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9222" name="think-cell Folie" r:id="rId4" imgW="473" imgH="476" progId="TCLayout.ActiveDocument.1">
                  <p:embed/>
                </p:oleObj>
              </mc:Choice>
              <mc:Fallback>
                <p:oleObj name="think-cell Folie" r:id="rId4" imgW="473" imgH="476" progId="TCLayout.ActiveDocument.1">
                  <p:embed/>
                  <p:pic>
                    <p:nvPicPr>
                      <p:cNvPr id="9" name="Objekt 8" hidden="1">
                        <a:extLst>
                          <a:ext uri="{FF2B5EF4-FFF2-40B4-BE49-F238E27FC236}">
                            <a16:creationId xmlns:a16="http://schemas.microsoft.com/office/drawing/2014/main" id="{6EABFDA5-61BC-40D9-9C3F-30017ABD3F65}"/>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FA76371F-5D20-46D9-B2E4-8679FC98E4A2}"/>
              </a:ext>
            </a:extLst>
          </p:cNvPr>
          <p:cNvSpPr>
            <a:spLocks noGrp="1"/>
          </p:cNvSpPr>
          <p:nvPr>
            <p:ph type="title"/>
          </p:nvPr>
        </p:nvSpPr>
        <p:spPr>
          <a:xfrm>
            <a:off x="839788" y="457200"/>
            <a:ext cx="3932237" cy="1600200"/>
          </a:xfrm>
        </p:spPr>
        <p:txBody>
          <a:bodyPr vert="horz" anchor="b"/>
          <a:lstStyle>
            <a:lvl1pPr rtl="0">
              <a:defRPr sz="3200"/>
            </a:lvl1pPr>
          </a:lstStyle>
          <a:p>
            <a:r>
              <a:rPr lang="en-GB" dirty="0" err="1"/>
              <a:t>Mastertitelformat</a:t>
            </a:r>
            <a:r>
              <a:rPr lang="en-GB" dirty="0"/>
              <a:t> </a:t>
            </a:r>
            <a:r>
              <a:rPr lang="en-GB" dirty="0" err="1"/>
              <a:t>bearbeiten</a:t>
            </a:r>
            <a:endParaRPr lang="en-GB" dirty="0"/>
          </a:p>
        </p:txBody>
      </p:sp>
      <p:sp>
        <p:nvSpPr>
          <p:cNvPr id="3" name="Inhaltsplatzhalter 2">
            <a:extLst>
              <a:ext uri="{FF2B5EF4-FFF2-40B4-BE49-F238E27FC236}">
                <a16:creationId xmlns:a16="http://schemas.microsoft.com/office/drawing/2014/main" id="{E2971F37-8E8A-4F91-8289-E8D96803984C}"/>
              </a:ext>
            </a:extLst>
          </p:cNvPr>
          <p:cNvSpPr>
            <a:spLocks noGrp="1"/>
          </p:cNvSpPr>
          <p:nvPr>
            <p:ph idx="1"/>
          </p:nvPr>
        </p:nvSpPr>
        <p:spPr>
          <a:xfrm>
            <a:off x="5183188" y="987425"/>
            <a:ext cx="6172200" cy="4873625"/>
          </a:xfrm>
        </p:spPr>
        <p:txBody>
          <a:bodyPr/>
          <a:lstStyle>
            <a:lvl1pPr rtl="0">
              <a:defRPr sz="3200"/>
            </a:lvl1pPr>
            <a:lvl2pPr rtl="0">
              <a:defRPr sz="2800"/>
            </a:lvl2pPr>
            <a:lvl3pPr rtl="0">
              <a:defRPr sz="2400"/>
            </a:lvl3pPr>
            <a:lvl4pPr rtl="0">
              <a:defRPr sz="2000"/>
            </a:lvl4pPr>
            <a:lvl5pPr rtl="0">
              <a:defRPr sz="2000"/>
            </a:lvl5pPr>
            <a:lvl6pPr>
              <a:defRPr sz="2000"/>
            </a:lvl6pPr>
            <a:lvl7pPr>
              <a:defRPr sz="2000"/>
            </a:lvl7pPr>
            <a:lvl8pPr>
              <a:defRPr sz="2000"/>
            </a:lvl8pPr>
            <a:lvl9pPr>
              <a:defRPr sz="2000"/>
            </a:lvl9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Textplatzhalter 3">
            <a:extLst>
              <a:ext uri="{FF2B5EF4-FFF2-40B4-BE49-F238E27FC236}">
                <a16:creationId xmlns:a16="http://schemas.microsoft.com/office/drawing/2014/main" id="{E552D3E4-CDEF-4E87-88FD-F36B32F4FFAB}"/>
              </a:ext>
            </a:extLst>
          </p:cNvPr>
          <p:cNvSpPr>
            <a:spLocks noGrp="1"/>
          </p:cNvSpPr>
          <p:nvPr>
            <p:ph type="body" sz="half" idx="2"/>
          </p:nvPr>
        </p:nvSpPr>
        <p:spPr>
          <a:xfrm>
            <a:off x="839788" y="2057400"/>
            <a:ext cx="3932237" cy="3811588"/>
          </a:xfrm>
        </p:spPr>
        <p:txBody>
          <a:bodyPr/>
          <a:lstStyle>
            <a:lvl1pPr marL="0" indent="0" rtl="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err="1"/>
              <a:t>Mastertextformat</a:t>
            </a:r>
            <a:r>
              <a:rPr lang="en-GB" dirty="0"/>
              <a:t> </a:t>
            </a:r>
            <a:r>
              <a:rPr lang="en-GB" dirty="0" err="1"/>
              <a:t>bearbeiten</a:t>
            </a:r>
            <a:endParaRPr lang="en-GB" dirty="0"/>
          </a:p>
        </p:txBody>
      </p:sp>
      <p:sp>
        <p:nvSpPr>
          <p:cNvPr id="5" name="Datumsplatzhalter 4">
            <a:extLst>
              <a:ext uri="{FF2B5EF4-FFF2-40B4-BE49-F238E27FC236}">
                <a16:creationId xmlns:a16="http://schemas.microsoft.com/office/drawing/2014/main" id="{309B9217-3C27-4275-8829-9B4166685E64}"/>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6" name="Fußzeilenplatzhalter 5">
            <a:extLst>
              <a:ext uri="{FF2B5EF4-FFF2-40B4-BE49-F238E27FC236}">
                <a16:creationId xmlns:a16="http://schemas.microsoft.com/office/drawing/2014/main" id="{B99EF3A9-FF61-41A2-BBA0-E8633EB5EA71}"/>
              </a:ext>
            </a:extLst>
          </p:cNvPr>
          <p:cNvSpPr>
            <a:spLocks noGrp="1"/>
          </p:cNvSpPr>
          <p:nvPr>
            <p:ph type="ftr" sz="quarter" idx="11"/>
          </p:nvPr>
        </p:nvSpPr>
        <p:spPr/>
        <p:txBody>
          <a:bodyPr/>
          <a:lstStyle>
            <a:lvl1pPr rtl="0">
              <a:defRPr/>
            </a:lvl1pPr>
          </a:lstStyle>
          <a:p>
            <a:endParaRPr lang="en-GB" dirty="0"/>
          </a:p>
        </p:txBody>
      </p:sp>
      <p:sp>
        <p:nvSpPr>
          <p:cNvPr id="7" name="Foliennummernplatzhalter 6">
            <a:extLst>
              <a:ext uri="{FF2B5EF4-FFF2-40B4-BE49-F238E27FC236}">
                <a16:creationId xmlns:a16="http://schemas.microsoft.com/office/drawing/2014/main" id="{B92708D4-7749-4856-B92F-DE300423A9AE}"/>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255565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Bild mit Überschrift">
    <p:spTree>
      <p:nvGrpSpPr>
        <p:cNvPr id="1" name=""/>
        <p:cNvGrpSpPr/>
        <p:nvPr/>
      </p:nvGrpSpPr>
      <p:grpSpPr>
        <a:xfrm>
          <a:off x="0" y="0"/>
          <a:ext cx="0" cy="0"/>
          <a:chOff x="0" y="0"/>
          <a:chExt cx="0" cy="0"/>
        </a:xfrm>
      </p:grpSpPr>
      <p:graphicFrame>
        <p:nvGraphicFramePr>
          <p:cNvPr id="9" name="Objekt 8" hidden="1">
            <a:extLst>
              <a:ext uri="{FF2B5EF4-FFF2-40B4-BE49-F238E27FC236}">
                <a16:creationId xmlns:a16="http://schemas.microsoft.com/office/drawing/2014/main" id="{44105014-127A-408E-A014-DB2B666B3C80}"/>
              </a:ext>
            </a:extLst>
          </p:cNvPr>
          <p:cNvGraphicFramePr>
            <a:graphicFrameLocks noChangeAspect="1"/>
          </p:cNvGraphicFramePr>
          <p:nvPr userDrawn="1">
            <p:custDataLst>
              <p:tags r:id="rId2"/>
            </p:custDataLst>
            <p:extLst>
              <p:ext uri="{D42A27DB-BD31-4B8C-83A1-F6EECF244321}">
                <p14:modId xmlns:p14="http://schemas.microsoft.com/office/powerpoint/2010/main" val="227840524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246" name="think-cell Folie" r:id="rId4" imgW="473" imgH="476" progId="TCLayout.ActiveDocument.1">
                  <p:embed/>
                </p:oleObj>
              </mc:Choice>
              <mc:Fallback>
                <p:oleObj name="think-cell Folie" r:id="rId4" imgW="473" imgH="476" progId="TCLayout.ActiveDocument.1">
                  <p:embed/>
                  <p:pic>
                    <p:nvPicPr>
                      <p:cNvPr id="9" name="Objekt 8" hidden="1">
                        <a:extLst>
                          <a:ext uri="{FF2B5EF4-FFF2-40B4-BE49-F238E27FC236}">
                            <a16:creationId xmlns:a16="http://schemas.microsoft.com/office/drawing/2014/main" id="{44105014-127A-408E-A014-DB2B666B3C80}"/>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2E8435DC-33A6-4C60-9B98-E5734FCF282B}"/>
              </a:ext>
            </a:extLst>
          </p:cNvPr>
          <p:cNvSpPr>
            <a:spLocks noGrp="1"/>
          </p:cNvSpPr>
          <p:nvPr>
            <p:ph type="title"/>
          </p:nvPr>
        </p:nvSpPr>
        <p:spPr>
          <a:xfrm>
            <a:off x="839788" y="457200"/>
            <a:ext cx="3932237" cy="1600200"/>
          </a:xfrm>
        </p:spPr>
        <p:txBody>
          <a:bodyPr vert="horz" anchor="b"/>
          <a:lstStyle>
            <a:lvl1pPr rtl="0">
              <a:defRPr sz="3200"/>
            </a:lvl1pPr>
          </a:lstStyle>
          <a:p>
            <a:r>
              <a:rPr lang="en-GB" dirty="0" err="1"/>
              <a:t>Mastertitelformat</a:t>
            </a:r>
            <a:r>
              <a:rPr lang="en-GB" dirty="0"/>
              <a:t> </a:t>
            </a:r>
            <a:r>
              <a:rPr lang="en-GB" dirty="0" err="1"/>
              <a:t>bearbeiten</a:t>
            </a:r>
            <a:endParaRPr lang="en-GB" dirty="0"/>
          </a:p>
        </p:txBody>
      </p:sp>
      <p:sp>
        <p:nvSpPr>
          <p:cNvPr id="3" name="Bildplatzhalter 2">
            <a:extLst>
              <a:ext uri="{FF2B5EF4-FFF2-40B4-BE49-F238E27FC236}">
                <a16:creationId xmlns:a16="http://schemas.microsoft.com/office/drawing/2014/main" id="{B248F047-96FE-4E64-8116-F0888BEF32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de-DE"/>
          </a:p>
        </p:txBody>
      </p:sp>
      <p:sp>
        <p:nvSpPr>
          <p:cNvPr id="4" name="Textplatzhalter 3">
            <a:extLst>
              <a:ext uri="{FF2B5EF4-FFF2-40B4-BE49-F238E27FC236}">
                <a16:creationId xmlns:a16="http://schemas.microsoft.com/office/drawing/2014/main" id="{A010E649-ED29-41B3-81EA-23314F7224B8}"/>
              </a:ext>
            </a:extLst>
          </p:cNvPr>
          <p:cNvSpPr>
            <a:spLocks noGrp="1"/>
          </p:cNvSpPr>
          <p:nvPr>
            <p:ph type="body" sz="half" idx="2"/>
          </p:nvPr>
        </p:nvSpPr>
        <p:spPr>
          <a:xfrm>
            <a:off x="839788" y="2057400"/>
            <a:ext cx="3932237" cy="3811588"/>
          </a:xfrm>
        </p:spPr>
        <p:txBody>
          <a:bodyPr/>
          <a:lstStyle>
            <a:lvl1pPr marL="0" indent="0" rtl="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dirty="0" err="1"/>
              <a:t>Mastertextformat</a:t>
            </a:r>
            <a:r>
              <a:rPr lang="en-GB" dirty="0"/>
              <a:t> </a:t>
            </a:r>
            <a:r>
              <a:rPr lang="en-GB" dirty="0" err="1"/>
              <a:t>bearbeiten</a:t>
            </a:r>
            <a:endParaRPr lang="en-GB" dirty="0"/>
          </a:p>
        </p:txBody>
      </p:sp>
      <p:sp>
        <p:nvSpPr>
          <p:cNvPr id="5" name="Datumsplatzhalter 4">
            <a:extLst>
              <a:ext uri="{FF2B5EF4-FFF2-40B4-BE49-F238E27FC236}">
                <a16:creationId xmlns:a16="http://schemas.microsoft.com/office/drawing/2014/main" id="{F2EC2458-9B28-4DE6-A691-C396BE0A2A34}"/>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6" name="Fußzeilenplatzhalter 5">
            <a:extLst>
              <a:ext uri="{FF2B5EF4-FFF2-40B4-BE49-F238E27FC236}">
                <a16:creationId xmlns:a16="http://schemas.microsoft.com/office/drawing/2014/main" id="{362CBEE7-DDAD-429A-86A3-4F6F42B037BC}"/>
              </a:ext>
            </a:extLst>
          </p:cNvPr>
          <p:cNvSpPr>
            <a:spLocks noGrp="1"/>
          </p:cNvSpPr>
          <p:nvPr>
            <p:ph type="ftr" sz="quarter" idx="11"/>
          </p:nvPr>
        </p:nvSpPr>
        <p:spPr/>
        <p:txBody>
          <a:bodyPr/>
          <a:lstStyle>
            <a:lvl1pPr rtl="0">
              <a:defRPr/>
            </a:lvl1pPr>
          </a:lstStyle>
          <a:p>
            <a:endParaRPr lang="en-GB" dirty="0"/>
          </a:p>
        </p:txBody>
      </p:sp>
      <p:sp>
        <p:nvSpPr>
          <p:cNvPr id="7" name="Foliennummernplatzhalter 6">
            <a:extLst>
              <a:ext uri="{FF2B5EF4-FFF2-40B4-BE49-F238E27FC236}">
                <a16:creationId xmlns:a16="http://schemas.microsoft.com/office/drawing/2014/main" id="{C229A736-5267-410B-B907-3FB92CA7E1F4}"/>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12129471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el und vertikaler Text">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A16A4A4A-E6B5-43BF-8C96-E65A2777B986}"/>
              </a:ext>
            </a:extLst>
          </p:cNvPr>
          <p:cNvGraphicFramePr>
            <a:graphicFrameLocks noChangeAspect="1"/>
          </p:cNvGraphicFramePr>
          <p:nvPr userDrawn="1">
            <p:custDataLst>
              <p:tags r:id="rId2"/>
            </p:custDataLst>
            <p:extLst>
              <p:ext uri="{D42A27DB-BD31-4B8C-83A1-F6EECF244321}">
                <p14:modId xmlns:p14="http://schemas.microsoft.com/office/powerpoint/2010/main" val="44642678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1270" name="think-cell Folie" r:id="rId4" imgW="473" imgH="476" progId="TCLayout.ActiveDocument.1">
                  <p:embed/>
                </p:oleObj>
              </mc:Choice>
              <mc:Fallback>
                <p:oleObj name="think-cell Folie" r:id="rId4" imgW="473" imgH="476" progId="TCLayout.ActiveDocument.1">
                  <p:embed/>
                  <p:pic>
                    <p:nvPicPr>
                      <p:cNvPr id="8" name="Objekt 7" hidden="1">
                        <a:extLst>
                          <a:ext uri="{FF2B5EF4-FFF2-40B4-BE49-F238E27FC236}">
                            <a16:creationId xmlns:a16="http://schemas.microsoft.com/office/drawing/2014/main" id="{A16A4A4A-E6B5-43BF-8C96-E65A2777B986}"/>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FD31C60F-A3F7-4CD7-8CE6-F47348208787}"/>
              </a:ext>
            </a:extLst>
          </p:cNvPr>
          <p:cNvSpPr>
            <a:spLocks noGrp="1"/>
          </p:cNvSpPr>
          <p:nvPr>
            <p:ph type="title"/>
          </p:nvPr>
        </p:nvSpPr>
        <p:spPr/>
        <p:txBody>
          <a:bodyPr vert="horz"/>
          <a:lstStyle>
            <a:lvl1pPr rtl="0">
              <a:defRPr/>
            </a:lvl1pPr>
          </a:lstStyle>
          <a:p>
            <a:r>
              <a:rPr lang="en-GB" dirty="0" err="1"/>
              <a:t>Mastertitelformat</a:t>
            </a:r>
            <a:r>
              <a:rPr lang="en-GB" dirty="0"/>
              <a:t> </a:t>
            </a:r>
            <a:r>
              <a:rPr lang="en-GB" dirty="0" err="1"/>
              <a:t>bearbeiten</a:t>
            </a:r>
            <a:endParaRPr lang="en-GB" dirty="0"/>
          </a:p>
        </p:txBody>
      </p:sp>
      <p:sp>
        <p:nvSpPr>
          <p:cNvPr id="3" name="Vertikaler Textplatzhalter 2">
            <a:extLst>
              <a:ext uri="{FF2B5EF4-FFF2-40B4-BE49-F238E27FC236}">
                <a16:creationId xmlns:a16="http://schemas.microsoft.com/office/drawing/2014/main" id="{55924DB6-9A97-4EEF-9740-68B27753F1AE}"/>
              </a:ext>
            </a:extLst>
          </p:cNvPr>
          <p:cNvSpPr>
            <a:spLocks noGrp="1"/>
          </p:cNvSpPr>
          <p:nvPr>
            <p:ph type="body" orient="vert" idx="1"/>
          </p:nvPr>
        </p:nvSpPr>
        <p:spPr/>
        <p:txBody>
          <a:bodyPr vert="eaVert"/>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Datumsplatzhalter 3">
            <a:extLst>
              <a:ext uri="{FF2B5EF4-FFF2-40B4-BE49-F238E27FC236}">
                <a16:creationId xmlns:a16="http://schemas.microsoft.com/office/drawing/2014/main" id="{49898224-5FC6-4CAF-966D-BB4FE66AF4F8}"/>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EF92F56F-3169-4978-8043-BDCE53BCBFFE}"/>
              </a:ext>
            </a:extLst>
          </p:cNvPr>
          <p:cNvSpPr>
            <a:spLocks noGrp="1"/>
          </p:cNvSpPr>
          <p:nvPr>
            <p:ph type="ftr" sz="quarter" idx="11"/>
          </p:nvPr>
        </p:nvSpPr>
        <p:spPr/>
        <p:txBody>
          <a:bodyPr/>
          <a:lstStyle>
            <a:lvl1pPr rtl="0">
              <a:defRPr/>
            </a:lvl1pPr>
          </a:lstStyle>
          <a:p>
            <a:endParaRPr lang="en-GB" dirty="0"/>
          </a:p>
        </p:txBody>
      </p:sp>
      <p:sp>
        <p:nvSpPr>
          <p:cNvPr id="6" name="Foliennummernplatzhalter 5">
            <a:extLst>
              <a:ext uri="{FF2B5EF4-FFF2-40B4-BE49-F238E27FC236}">
                <a16:creationId xmlns:a16="http://schemas.microsoft.com/office/drawing/2014/main" id="{BB407AD2-9B7E-49A3-A255-4E1898FF6BAC}"/>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6883920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kaler Titel und Text">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290AF2EC-9B8E-4065-8D77-9D3E48390724}"/>
              </a:ext>
            </a:extLst>
          </p:cNvPr>
          <p:cNvGraphicFramePr>
            <a:graphicFrameLocks noChangeAspect="1"/>
          </p:cNvGraphicFramePr>
          <p:nvPr userDrawn="1">
            <p:custDataLst>
              <p:tags r:id="rId2"/>
            </p:custDataLst>
            <p:extLst>
              <p:ext uri="{D42A27DB-BD31-4B8C-83A1-F6EECF244321}">
                <p14:modId xmlns:p14="http://schemas.microsoft.com/office/powerpoint/2010/main" val="2063667545"/>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2294" name="think-cell Folie" r:id="rId4" imgW="473" imgH="476" progId="TCLayout.ActiveDocument.1">
                  <p:embed/>
                </p:oleObj>
              </mc:Choice>
              <mc:Fallback>
                <p:oleObj name="think-cell Folie" r:id="rId4" imgW="473" imgH="476" progId="TCLayout.ActiveDocument.1">
                  <p:embed/>
                  <p:pic>
                    <p:nvPicPr>
                      <p:cNvPr id="8" name="Objekt 7" hidden="1">
                        <a:extLst>
                          <a:ext uri="{FF2B5EF4-FFF2-40B4-BE49-F238E27FC236}">
                            <a16:creationId xmlns:a16="http://schemas.microsoft.com/office/drawing/2014/main" id="{290AF2EC-9B8E-4065-8D77-9D3E48390724}"/>
                          </a:ext>
                        </a:extLst>
                      </p:cNvPr>
                      <p:cNvPicPr/>
                      <p:nvPr/>
                    </p:nvPicPr>
                    <p:blipFill>
                      <a:blip r:embed="rId5"/>
                      <a:stretch>
                        <a:fillRect/>
                      </a:stretch>
                    </p:blipFill>
                    <p:spPr>
                      <a:xfrm>
                        <a:off x="1588" y="1588"/>
                        <a:ext cx="1588" cy="1588"/>
                      </a:xfrm>
                      <a:prstGeom prst="rect">
                        <a:avLst/>
                      </a:prstGeom>
                    </p:spPr>
                  </p:pic>
                </p:oleObj>
              </mc:Fallback>
            </mc:AlternateContent>
          </a:graphicData>
        </a:graphic>
      </p:graphicFrame>
      <p:sp>
        <p:nvSpPr>
          <p:cNvPr id="2" name="Vertikaler Titel 1">
            <a:extLst>
              <a:ext uri="{FF2B5EF4-FFF2-40B4-BE49-F238E27FC236}">
                <a16:creationId xmlns:a16="http://schemas.microsoft.com/office/drawing/2014/main" id="{205F9B02-86F4-4F13-89F3-6FA3F4B5DA5F}"/>
              </a:ext>
            </a:extLst>
          </p:cNvPr>
          <p:cNvSpPr>
            <a:spLocks noGrp="1"/>
          </p:cNvSpPr>
          <p:nvPr>
            <p:ph type="title" orient="vert"/>
          </p:nvPr>
        </p:nvSpPr>
        <p:spPr>
          <a:xfrm>
            <a:off x="8724900" y="365125"/>
            <a:ext cx="2628900" cy="5811838"/>
          </a:xfrm>
        </p:spPr>
        <p:txBody>
          <a:bodyPr vert="eaVert"/>
          <a:lstStyle>
            <a:lvl1pPr rtl="0">
              <a:defRPr/>
            </a:lvl1pPr>
          </a:lstStyle>
          <a:p>
            <a:r>
              <a:rPr lang="en-GB" dirty="0" err="1"/>
              <a:t>Mastertitelformat</a:t>
            </a:r>
            <a:r>
              <a:rPr lang="en-GB" dirty="0"/>
              <a:t> </a:t>
            </a:r>
            <a:r>
              <a:rPr lang="en-GB" dirty="0" err="1"/>
              <a:t>bearbeiten</a:t>
            </a:r>
            <a:endParaRPr lang="en-GB" dirty="0"/>
          </a:p>
        </p:txBody>
      </p:sp>
      <p:sp>
        <p:nvSpPr>
          <p:cNvPr id="3" name="Vertikaler Textplatzhalter 2">
            <a:extLst>
              <a:ext uri="{FF2B5EF4-FFF2-40B4-BE49-F238E27FC236}">
                <a16:creationId xmlns:a16="http://schemas.microsoft.com/office/drawing/2014/main" id="{AA4BC62E-E169-45DE-A40B-046830451D3A}"/>
              </a:ext>
            </a:extLst>
          </p:cNvPr>
          <p:cNvSpPr>
            <a:spLocks noGrp="1"/>
          </p:cNvSpPr>
          <p:nvPr>
            <p:ph type="body" orient="vert" idx="1"/>
          </p:nvPr>
        </p:nvSpPr>
        <p:spPr>
          <a:xfrm>
            <a:off x="838200" y="365125"/>
            <a:ext cx="7734300" cy="5811838"/>
          </a:xfrm>
        </p:spPr>
        <p:txBody>
          <a:bodyPr vert="eaVert"/>
          <a:lstStyle>
            <a:lvl1pPr rtl="0">
              <a:defRPr/>
            </a:lvl1pPr>
            <a:lvl2pPr rtl="0">
              <a:defRPr/>
            </a:lvl2pPr>
            <a:lvl3pPr rtl="0">
              <a:defRPr/>
            </a:lvl3pPr>
            <a:lvl4pPr rtl="0">
              <a:defRPr/>
            </a:lvl4pPr>
            <a:lvl5pPr rtl="0">
              <a:defRPr/>
            </a:lvl5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Datumsplatzhalter 3">
            <a:extLst>
              <a:ext uri="{FF2B5EF4-FFF2-40B4-BE49-F238E27FC236}">
                <a16:creationId xmlns:a16="http://schemas.microsoft.com/office/drawing/2014/main" id="{45BE04A5-1261-4C61-8E68-A7AA234ACC9F}"/>
              </a:ext>
            </a:extLst>
          </p:cNvPr>
          <p:cNvSpPr>
            <a:spLocks noGrp="1"/>
          </p:cNvSpPr>
          <p:nvPr>
            <p:ph type="dt" sz="half" idx="10"/>
          </p:nvPr>
        </p:nvSpPr>
        <p:spPr/>
        <p:txBody>
          <a:bodyPr/>
          <a:lstStyle>
            <a:lvl1pPr rtl="0">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F5A74C90-1486-4D32-9BEB-611D354F10BA}"/>
              </a:ext>
            </a:extLst>
          </p:cNvPr>
          <p:cNvSpPr>
            <a:spLocks noGrp="1"/>
          </p:cNvSpPr>
          <p:nvPr>
            <p:ph type="ftr" sz="quarter" idx="11"/>
          </p:nvPr>
        </p:nvSpPr>
        <p:spPr/>
        <p:txBody>
          <a:bodyPr/>
          <a:lstStyle>
            <a:lvl1pPr rtl="0">
              <a:defRPr/>
            </a:lvl1pPr>
          </a:lstStyle>
          <a:p>
            <a:endParaRPr lang="en-GB" dirty="0"/>
          </a:p>
        </p:txBody>
      </p:sp>
      <p:sp>
        <p:nvSpPr>
          <p:cNvPr id="6" name="Foliennummernplatzhalter 5">
            <a:extLst>
              <a:ext uri="{FF2B5EF4-FFF2-40B4-BE49-F238E27FC236}">
                <a16:creationId xmlns:a16="http://schemas.microsoft.com/office/drawing/2014/main" id="{7109E7C4-E06A-4B81-85E5-A951C90A1D1B}"/>
              </a:ext>
            </a:extLst>
          </p:cNvPr>
          <p:cNvSpPr>
            <a:spLocks noGrp="1"/>
          </p:cNvSpPr>
          <p:nvPr>
            <p:ph type="sldNum" sz="quarter" idx="12"/>
          </p:nvPr>
        </p:nvSpPr>
        <p:spPr/>
        <p:txBody>
          <a:bodyPr/>
          <a:lstStyle>
            <a:lvl1pPr rtl="0">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7032256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Empty">
    <p:spTree>
      <p:nvGrpSpPr>
        <p:cNvPr id="1" name=""/>
        <p:cNvGrpSpPr/>
        <p:nvPr/>
      </p:nvGrpSpPr>
      <p:grpSpPr>
        <a:xfrm>
          <a:off x="0" y="0"/>
          <a:ext cx="0" cy="0"/>
          <a:chOff x="0" y="0"/>
          <a:chExt cx="0" cy="0"/>
        </a:xfrm>
      </p:grpSpPr>
      <p:graphicFrame>
        <p:nvGraphicFramePr>
          <p:cNvPr id="13" name="Objekt 12" hidden="1"/>
          <p:cNvGraphicFramePr>
            <a:graphicFrameLocks noChangeAspect="1"/>
          </p:cNvGraphicFramePr>
          <p:nvPr userDrawn="1">
            <p:custDataLst>
              <p:tags r:id="rId2"/>
            </p:custDataLst>
            <p:extLst>
              <p:ext uri="{D42A27DB-BD31-4B8C-83A1-F6EECF244321}">
                <p14:modId xmlns:p14="http://schemas.microsoft.com/office/powerpoint/2010/main" val="2163909529"/>
              </p:ext>
            </p:extLst>
          </p:nvPr>
        </p:nvGraphicFramePr>
        <p:xfrm>
          <a:off x="2118" y="1589"/>
          <a:ext cx="2116" cy="1587"/>
        </p:xfrm>
        <a:graphic>
          <a:graphicData uri="http://schemas.openxmlformats.org/presentationml/2006/ole">
            <mc:AlternateContent xmlns:mc="http://schemas.openxmlformats.org/markup-compatibility/2006">
              <mc:Choice xmlns:v="urn:schemas-microsoft-com:vml" Requires="v">
                <p:oleObj spid="_x0000_s13318" name="think-cell Folie" r:id="rId5" imgW="270" imgH="270" progId="TCLayout.ActiveDocument.1">
                  <p:embed/>
                </p:oleObj>
              </mc:Choice>
              <mc:Fallback>
                <p:oleObj name="think-cell Folie" r:id="rId5" imgW="270" imgH="270" progId="TCLayout.ActiveDocument.1">
                  <p:embed/>
                  <p:pic>
                    <p:nvPicPr>
                      <p:cNvPr id="13" name="Objekt 12" hidden="1"/>
                      <p:cNvPicPr/>
                      <p:nvPr/>
                    </p:nvPicPr>
                    <p:blipFill>
                      <a:blip r:embed="rId6"/>
                      <a:stretch>
                        <a:fillRect/>
                      </a:stretch>
                    </p:blipFill>
                    <p:spPr>
                      <a:xfrm>
                        <a:off x="2118" y="1589"/>
                        <a:ext cx="2116" cy="1587"/>
                      </a:xfrm>
                      <a:prstGeom prst="rect">
                        <a:avLst/>
                      </a:prstGeom>
                    </p:spPr>
                  </p:pic>
                </p:oleObj>
              </mc:Fallback>
            </mc:AlternateContent>
          </a:graphicData>
        </a:graphic>
      </p:graphicFrame>
      <p:sp>
        <p:nvSpPr>
          <p:cNvPr id="3" name="Rechteck 2" hidden="1"/>
          <p:cNvSpPr/>
          <p:nvPr userDrawn="1">
            <p:custDataLst>
              <p:tags r:id="rId3"/>
            </p:custDataLst>
          </p:nvPr>
        </p:nvSpPr>
        <p:spPr>
          <a:xfrm>
            <a:off x="0" y="0"/>
            <a:ext cx="158750" cy="158750"/>
          </a:xfrm>
          <a:prstGeom prst="rect">
            <a:avLst/>
          </a:prstGeom>
          <a:solidFill>
            <a:schemeClr val="accent2">
              <a:lumMod val="20000"/>
              <a:lumOff val="80000"/>
            </a:schemeClr>
          </a:solidFill>
          <a:ln w="12700">
            <a:solidFill>
              <a:schemeClr val="accent2">
                <a:lumMod val="20000"/>
                <a:lumOff val="80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lvl="0" indent="0" algn="ctr" rtl="0" eaLnBrk="1">
              <a:lnSpc>
                <a:spcPct val="100000"/>
              </a:lnSpc>
              <a:spcBef>
                <a:spcPct val="0"/>
              </a:spcBef>
              <a:spcAft>
                <a:spcPct val="0"/>
              </a:spcAft>
              <a:buClr>
                <a:schemeClr val="dk1"/>
              </a:buClr>
              <a:buSzPct val="100000"/>
            </a:pPr>
            <a:endParaRPr lang="en-GB" sz="2000" b="1" i="0" baseline="0" dirty="0">
              <a:solidFill>
                <a:schemeClr val="tx1"/>
              </a:solidFill>
              <a:latin typeface="Arial" panose="020B0604020202020204" pitchFamily="34" charset="0"/>
              <a:ea typeface="+mj-ea"/>
              <a:cs typeface="+mj-cs"/>
              <a:sym typeface="Arial" panose="020B0604020202020204" pitchFamily="34" charset="0"/>
            </a:endParaRPr>
          </a:p>
        </p:txBody>
      </p:sp>
      <p:sp>
        <p:nvSpPr>
          <p:cNvPr id="10" name="Slide Number Placeholder 6"/>
          <p:cNvSpPr>
            <a:spLocks noGrp="1"/>
          </p:cNvSpPr>
          <p:nvPr>
            <p:ph type="sldNum" sz="quarter" idx="4"/>
          </p:nvPr>
        </p:nvSpPr>
        <p:spPr>
          <a:xfrm>
            <a:off x="11904000" y="6525344"/>
            <a:ext cx="288000" cy="252000"/>
          </a:xfrm>
          <a:prstGeom prst="rect">
            <a:avLst/>
          </a:prstGeom>
        </p:spPr>
        <p:txBody>
          <a:bodyPr vert="horz" lIns="0" tIns="45720" rIns="0" bIns="45720" rtlCol="0" anchor="ctr"/>
          <a:lstStyle>
            <a:lvl1pPr algn="l" rtl="0">
              <a:defRPr lang="de-DE" sz="900" smtClean="0">
                <a:solidFill>
                  <a:schemeClr val="accent1"/>
                </a:solidFill>
                <a:latin typeface="Klavika Rg" panose="02000000000000000000" pitchFamily="2" charset="0"/>
              </a:defRPr>
            </a:lvl1pPr>
          </a:lstStyle>
          <a:p>
            <a:fld id="{553ADFF6-AE86-4113-B35A-DF39A9E38298}" type="slidenum">
              <a:rPr lang="en-GB" smtClean="0"/>
              <a:pPr/>
              <a:t>‹#›</a:t>
            </a:fld>
            <a:endParaRPr lang="en-GB" dirty="0"/>
          </a:p>
        </p:txBody>
      </p:sp>
      <p:cxnSp>
        <p:nvCxnSpPr>
          <p:cNvPr id="11" name="Gerader Verbinder 10"/>
          <p:cNvCxnSpPr/>
          <p:nvPr userDrawn="1"/>
        </p:nvCxnSpPr>
        <p:spPr>
          <a:xfrm flipV="1">
            <a:off x="191255" y="1127887"/>
            <a:ext cx="11808000" cy="1397"/>
          </a:xfrm>
          <a:prstGeom prst="line">
            <a:avLst/>
          </a:prstGeom>
          <a:ln w="19050">
            <a:solidFill>
              <a:srgbClr val="265798"/>
            </a:solidFill>
          </a:ln>
        </p:spPr>
        <p:style>
          <a:lnRef idx="1">
            <a:schemeClr val="accent1"/>
          </a:lnRef>
          <a:fillRef idx="0">
            <a:schemeClr val="accent1"/>
          </a:fillRef>
          <a:effectRef idx="0">
            <a:schemeClr val="accent1"/>
          </a:effectRef>
          <a:fontRef idx="minor">
            <a:schemeClr val="tx1"/>
          </a:fontRef>
        </p:style>
      </p:cxnSp>
      <p:sp>
        <p:nvSpPr>
          <p:cNvPr id="12" name="Titel 1">
            <a:extLst>
              <a:ext uri="{FF2B5EF4-FFF2-40B4-BE49-F238E27FC236}">
                <a16:creationId xmlns:a16="http://schemas.microsoft.com/office/drawing/2014/main" id="{D8DDBE76-9940-CC42-A5CD-22F69E1BE4F1}"/>
              </a:ext>
            </a:extLst>
          </p:cNvPr>
          <p:cNvSpPr>
            <a:spLocks noGrp="1"/>
          </p:cNvSpPr>
          <p:nvPr>
            <p:ph type="title" hasCustomPrompt="1"/>
          </p:nvPr>
        </p:nvSpPr>
        <p:spPr>
          <a:xfrm>
            <a:off x="192088" y="0"/>
            <a:ext cx="9841927" cy="838200"/>
          </a:xfrm>
          <a:prstGeom prst="rect">
            <a:avLst/>
          </a:prstGeom>
        </p:spPr>
        <p:txBody>
          <a:bodyPr vert="horz" lIns="108000" tIns="72000" anchor="ctr" anchorCtr="0">
            <a:noAutofit/>
          </a:bodyPr>
          <a:lstStyle>
            <a:lvl1pPr rtl="0">
              <a:defRPr sz="2000">
                <a:solidFill>
                  <a:srgbClr val="265798"/>
                </a:solidFill>
                <a:latin typeface="Klavika Rg" panose="02000000000000000000" pitchFamily="2" charset="0"/>
              </a:defRPr>
            </a:lvl1pPr>
          </a:lstStyle>
          <a:p>
            <a:r>
              <a:rPr lang="en-GB" dirty="0"/>
              <a:t>Add Action Title</a:t>
            </a:r>
          </a:p>
        </p:txBody>
      </p:sp>
      <p:sp>
        <p:nvSpPr>
          <p:cNvPr id="14" name="Textplatzhalter 4">
            <a:extLst>
              <a:ext uri="{FF2B5EF4-FFF2-40B4-BE49-F238E27FC236}">
                <a16:creationId xmlns:a16="http://schemas.microsoft.com/office/drawing/2014/main" id="{8D0B5D5E-C9DC-A946-A0C3-BDBC877C7EE5}"/>
              </a:ext>
            </a:extLst>
          </p:cNvPr>
          <p:cNvSpPr>
            <a:spLocks noGrp="1"/>
          </p:cNvSpPr>
          <p:nvPr>
            <p:ph type="body" sz="quarter" idx="13" hasCustomPrompt="1"/>
          </p:nvPr>
        </p:nvSpPr>
        <p:spPr>
          <a:xfrm>
            <a:off x="192088" y="847803"/>
            <a:ext cx="9841928" cy="286232"/>
          </a:xfrm>
          <a:prstGeom prst="rect">
            <a:avLst/>
          </a:prstGeom>
        </p:spPr>
        <p:txBody>
          <a:bodyPr wrap="square" lIns="108000">
            <a:spAutoFit/>
          </a:bodyPr>
          <a:lstStyle>
            <a:lvl1pPr marL="0" indent="0" rtl="0">
              <a:spcBef>
                <a:spcPts val="0"/>
              </a:spcBef>
              <a:buNone/>
              <a:defRPr sz="1400" b="0" i="1" baseline="0">
                <a:solidFill>
                  <a:schemeClr val="accent1"/>
                </a:solidFill>
                <a:latin typeface="Klavika Rg" panose="02000000000000000000" pitchFamily="2" charset="0"/>
                <a:cs typeface="Arial" panose="020B0604020202020204" pitchFamily="34" charset="0"/>
              </a:defRPr>
            </a:lvl1pPr>
            <a:lvl2pPr>
              <a:buNone/>
              <a:defRPr sz="1400" b="1" i="1"/>
            </a:lvl2pPr>
            <a:lvl3pPr>
              <a:buNone/>
              <a:defRPr sz="1400" b="1" i="1"/>
            </a:lvl3pPr>
            <a:lvl4pPr>
              <a:buNone/>
              <a:defRPr sz="1400" b="1" i="1"/>
            </a:lvl4pPr>
            <a:lvl5pPr>
              <a:buNone/>
              <a:defRPr sz="1400" b="1" i="1"/>
            </a:lvl5pPr>
          </a:lstStyle>
          <a:p>
            <a:pPr lvl="0"/>
            <a:r>
              <a:rPr lang="en-GB" dirty="0"/>
              <a:t>Add Subtitle</a:t>
            </a:r>
          </a:p>
        </p:txBody>
      </p:sp>
      <p:sp>
        <p:nvSpPr>
          <p:cNvPr id="16" name="Textplatzhalter 14">
            <a:extLst>
              <a:ext uri="{FF2B5EF4-FFF2-40B4-BE49-F238E27FC236}">
                <a16:creationId xmlns:a16="http://schemas.microsoft.com/office/drawing/2014/main" id="{77E0EB99-86C4-A24A-8F28-E1DC6A4265B4}"/>
              </a:ext>
            </a:extLst>
          </p:cNvPr>
          <p:cNvSpPr>
            <a:spLocks noGrp="1"/>
          </p:cNvSpPr>
          <p:nvPr>
            <p:ph type="body" sz="quarter" idx="14" hasCustomPrompt="1"/>
          </p:nvPr>
        </p:nvSpPr>
        <p:spPr>
          <a:xfrm>
            <a:off x="192088" y="6273801"/>
            <a:ext cx="11807825" cy="250824"/>
          </a:xfrm>
        </p:spPr>
        <p:txBody>
          <a:bodyPr lIns="0" tIns="0" rIns="0" bIns="0" anchor="ctr">
            <a:normAutofit/>
          </a:bodyPr>
          <a:lstStyle>
            <a:lvl1pPr marL="0" indent="0" rtl="0">
              <a:buNone/>
              <a:defRPr sz="1000"/>
            </a:lvl1pPr>
          </a:lstStyle>
          <a:p>
            <a:pPr lvl="0"/>
            <a:r>
              <a:rPr lang="en-GB" dirty="0"/>
              <a:t>1) </a:t>
            </a:r>
            <a:r>
              <a:rPr lang="en-GB" dirty="0" err="1"/>
              <a:t>Fußnote</a:t>
            </a:r>
            <a:r>
              <a:rPr lang="en-GB" dirty="0"/>
              <a:t> </a:t>
            </a:r>
            <a:r>
              <a:rPr lang="en-GB" dirty="0" err="1"/>
              <a:t>durch</a:t>
            </a:r>
            <a:r>
              <a:rPr lang="en-GB" dirty="0"/>
              <a:t> </a:t>
            </a:r>
            <a:r>
              <a:rPr lang="en-GB" dirty="0" err="1"/>
              <a:t>Klicken</a:t>
            </a:r>
            <a:r>
              <a:rPr lang="en-GB" dirty="0"/>
              <a:t> </a:t>
            </a:r>
            <a:r>
              <a:rPr lang="en-GB" dirty="0" err="1"/>
              <a:t>hinzufügen</a:t>
            </a:r>
            <a:r>
              <a:rPr lang="en-GB" dirty="0"/>
              <a:t> (optional)</a:t>
            </a:r>
          </a:p>
        </p:txBody>
      </p:sp>
      <p:sp>
        <p:nvSpPr>
          <p:cNvPr id="9" name="Date Placeholder 4">
            <a:extLst>
              <a:ext uri="{FF2B5EF4-FFF2-40B4-BE49-F238E27FC236}">
                <a16:creationId xmlns:a16="http://schemas.microsoft.com/office/drawing/2014/main" id="{988B069F-76DA-41FA-BC85-290546A02D8B}"/>
              </a:ext>
            </a:extLst>
          </p:cNvPr>
          <p:cNvSpPr>
            <a:spLocks noGrp="1"/>
          </p:cNvSpPr>
          <p:nvPr>
            <p:ph type="dt" sz="half" idx="2"/>
          </p:nvPr>
        </p:nvSpPr>
        <p:spPr>
          <a:xfrm>
            <a:off x="7032625" y="6530368"/>
            <a:ext cx="4824015" cy="252000"/>
          </a:xfrm>
          <a:prstGeom prst="rect">
            <a:avLst/>
          </a:prstGeom>
        </p:spPr>
        <p:txBody>
          <a:bodyPr vert="horz" lIns="0" tIns="45720" rIns="0" bIns="45720" rtlCol="0" anchor="ctr"/>
          <a:lstStyle>
            <a:lvl1pPr algn="r" rtl="0">
              <a:defRPr lang="de-DE" sz="900" smtClean="0">
                <a:solidFill>
                  <a:srgbClr val="265798"/>
                </a:solidFill>
                <a:latin typeface="Klavika Rg" panose="02000000000000000000" pitchFamily="2" charset="0"/>
              </a:defRPr>
            </a:lvl1pPr>
          </a:lstStyle>
          <a:p>
            <a:r>
              <a:rPr lang="en-GB"/>
              <a:t>Maximilian Klimas –</a:t>
            </a:r>
            <a:endParaRPr lang="en-GB" dirty="0"/>
          </a:p>
        </p:txBody>
      </p:sp>
    </p:spTree>
    <p:extLst>
      <p:ext uri="{BB962C8B-B14F-4D97-AF65-F5344CB8AC3E}">
        <p14:creationId xmlns:p14="http://schemas.microsoft.com/office/powerpoint/2010/main" val="118047048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_Table of Content">
    <p:spTree>
      <p:nvGrpSpPr>
        <p:cNvPr id="1" name=""/>
        <p:cNvGrpSpPr/>
        <p:nvPr/>
      </p:nvGrpSpPr>
      <p:grpSpPr>
        <a:xfrm>
          <a:off x="0" y="0"/>
          <a:ext cx="0" cy="0"/>
          <a:chOff x="0" y="0"/>
          <a:chExt cx="0" cy="0"/>
        </a:xfrm>
      </p:grpSpPr>
      <p:graphicFrame>
        <p:nvGraphicFramePr>
          <p:cNvPr id="13" name="Objekt 12" hidden="1"/>
          <p:cNvGraphicFramePr>
            <a:graphicFrameLocks noChangeAspect="1"/>
          </p:cNvGraphicFramePr>
          <p:nvPr userDrawn="1">
            <p:custDataLst>
              <p:tags r:id="rId2"/>
            </p:custDataLst>
            <p:extLst>
              <p:ext uri="{D42A27DB-BD31-4B8C-83A1-F6EECF244321}">
                <p14:modId xmlns:p14="http://schemas.microsoft.com/office/powerpoint/2010/main" val="410915158"/>
              </p:ext>
            </p:extLst>
          </p:nvPr>
        </p:nvGraphicFramePr>
        <p:xfrm>
          <a:off x="2118" y="1589"/>
          <a:ext cx="2116" cy="1587"/>
        </p:xfrm>
        <a:graphic>
          <a:graphicData uri="http://schemas.openxmlformats.org/presentationml/2006/ole">
            <mc:AlternateContent xmlns:mc="http://schemas.openxmlformats.org/markup-compatibility/2006">
              <mc:Choice xmlns:v="urn:schemas-microsoft-com:vml" Requires="v">
                <p:oleObj spid="_x0000_s14342" name="think-cell Folie" r:id="rId5" imgW="270" imgH="270" progId="TCLayout.ActiveDocument.1">
                  <p:embed/>
                </p:oleObj>
              </mc:Choice>
              <mc:Fallback>
                <p:oleObj name="think-cell Folie" r:id="rId5" imgW="270" imgH="270" progId="TCLayout.ActiveDocument.1">
                  <p:embed/>
                  <p:pic>
                    <p:nvPicPr>
                      <p:cNvPr id="13" name="Objekt 12" hidden="1"/>
                      <p:cNvPicPr/>
                      <p:nvPr/>
                    </p:nvPicPr>
                    <p:blipFill>
                      <a:blip r:embed="rId6"/>
                      <a:stretch>
                        <a:fillRect/>
                      </a:stretch>
                    </p:blipFill>
                    <p:spPr>
                      <a:xfrm>
                        <a:off x="2118" y="1589"/>
                        <a:ext cx="2116" cy="1587"/>
                      </a:xfrm>
                      <a:prstGeom prst="rect">
                        <a:avLst/>
                      </a:prstGeom>
                    </p:spPr>
                  </p:pic>
                </p:oleObj>
              </mc:Fallback>
            </mc:AlternateContent>
          </a:graphicData>
        </a:graphic>
      </p:graphicFrame>
      <p:sp>
        <p:nvSpPr>
          <p:cNvPr id="3" name="Rechteck 2" hidden="1"/>
          <p:cNvSpPr/>
          <p:nvPr userDrawn="1">
            <p:custDataLst>
              <p:tags r:id="rId3"/>
            </p:custDataLst>
          </p:nvPr>
        </p:nvSpPr>
        <p:spPr>
          <a:xfrm>
            <a:off x="0" y="0"/>
            <a:ext cx="158750" cy="158750"/>
          </a:xfrm>
          <a:prstGeom prst="rect">
            <a:avLst/>
          </a:prstGeom>
          <a:solidFill>
            <a:schemeClr val="accent2">
              <a:lumMod val="20000"/>
              <a:lumOff val="80000"/>
            </a:schemeClr>
          </a:solidFill>
          <a:ln w="12700">
            <a:solidFill>
              <a:schemeClr val="accent2">
                <a:lumMod val="20000"/>
                <a:lumOff val="80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lvl="0" indent="0" algn="ctr" rtl="0" eaLnBrk="1">
              <a:lnSpc>
                <a:spcPct val="100000"/>
              </a:lnSpc>
              <a:spcBef>
                <a:spcPct val="0"/>
              </a:spcBef>
              <a:spcAft>
                <a:spcPct val="0"/>
              </a:spcAft>
              <a:buClr>
                <a:schemeClr val="dk1"/>
              </a:buClr>
              <a:buSzPct val="100000"/>
            </a:pPr>
            <a:endParaRPr lang="en-GB" sz="2000" b="1" i="0" baseline="0" dirty="0">
              <a:solidFill>
                <a:schemeClr val="tx1"/>
              </a:solidFill>
              <a:latin typeface="Arial" panose="020B0604020202020204" pitchFamily="34" charset="0"/>
              <a:ea typeface="+mj-ea"/>
              <a:cs typeface="+mj-cs"/>
              <a:sym typeface="Arial" panose="020B0604020202020204" pitchFamily="34" charset="0"/>
            </a:endParaRPr>
          </a:p>
        </p:txBody>
      </p:sp>
      <p:sp>
        <p:nvSpPr>
          <p:cNvPr id="10" name="Slide Number Placeholder 6"/>
          <p:cNvSpPr>
            <a:spLocks noGrp="1"/>
          </p:cNvSpPr>
          <p:nvPr>
            <p:ph type="sldNum" sz="quarter" idx="4"/>
          </p:nvPr>
        </p:nvSpPr>
        <p:spPr>
          <a:xfrm>
            <a:off x="11904000" y="6525344"/>
            <a:ext cx="288000" cy="252000"/>
          </a:xfrm>
          <a:prstGeom prst="rect">
            <a:avLst/>
          </a:prstGeom>
        </p:spPr>
        <p:txBody>
          <a:bodyPr vert="horz" lIns="0" tIns="45720" rIns="0" bIns="45720" rtlCol="0" anchor="ctr"/>
          <a:lstStyle>
            <a:lvl1pPr algn="l" rtl="0">
              <a:defRPr lang="de-DE" sz="900" smtClean="0">
                <a:solidFill>
                  <a:schemeClr val="accent1"/>
                </a:solidFill>
                <a:latin typeface="Klavika Rg" panose="02000000000000000000" pitchFamily="2" charset="0"/>
              </a:defRPr>
            </a:lvl1pPr>
          </a:lstStyle>
          <a:p>
            <a:fld id="{553ADFF6-AE86-4113-B35A-DF39A9E38298}" type="slidenum">
              <a:rPr lang="en-GB" smtClean="0"/>
              <a:pPr/>
              <a:t>‹#›</a:t>
            </a:fld>
            <a:endParaRPr lang="en-GB" dirty="0"/>
          </a:p>
        </p:txBody>
      </p:sp>
      <p:sp>
        <p:nvSpPr>
          <p:cNvPr id="15" name="Textplatzhalter 14"/>
          <p:cNvSpPr>
            <a:spLocks noGrp="1"/>
          </p:cNvSpPr>
          <p:nvPr>
            <p:ph type="body" sz="quarter" idx="14" hasCustomPrompt="1"/>
          </p:nvPr>
        </p:nvSpPr>
        <p:spPr>
          <a:xfrm>
            <a:off x="192088" y="6273801"/>
            <a:ext cx="11807825" cy="250824"/>
          </a:xfrm>
        </p:spPr>
        <p:txBody>
          <a:bodyPr lIns="0" tIns="0" rIns="0" bIns="0" anchor="ctr">
            <a:normAutofit/>
          </a:bodyPr>
          <a:lstStyle>
            <a:lvl1pPr marL="0" indent="0" rtl="0">
              <a:buNone/>
              <a:defRPr sz="1000"/>
            </a:lvl1pPr>
          </a:lstStyle>
          <a:p>
            <a:pPr lvl="0"/>
            <a:r>
              <a:rPr lang="en-GB" dirty="0"/>
              <a:t>1) </a:t>
            </a:r>
            <a:r>
              <a:rPr lang="en-GB" dirty="0" err="1"/>
              <a:t>Fußnote</a:t>
            </a:r>
            <a:r>
              <a:rPr lang="en-GB" dirty="0"/>
              <a:t> </a:t>
            </a:r>
            <a:r>
              <a:rPr lang="en-GB" dirty="0" err="1"/>
              <a:t>durch</a:t>
            </a:r>
            <a:r>
              <a:rPr lang="en-GB" dirty="0"/>
              <a:t> </a:t>
            </a:r>
            <a:r>
              <a:rPr lang="en-GB" dirty="0" err="1"/>
              <a:t>Klicken</a:t>
            </a:r>
            <a:r>
              <a:rPr lang="en-GB" dirty="0"/>
              <a:t> </a:t>
            </a:r>
            <a:r>
              <a:rPr lang="en-GB" dirty="0" err="1"/>
              <a:t>hinzufügen</a:t>
            </a:r>
            <a:r>
              <a:rPr lang="en-GB" dirty="0"/>
              <a:t> (optional)</a:t>
            </a:r>
          </a:p>
        </p:txBody>
      </p:sp>
      <p:sp>
        <p:nvSpPr>
          <p:cNvPr id="16" name="Titel 1">
            <a:extLst>
              <a:ext uri="{FF2B5EF4-FFF2-40B4-BE49-F238E27FC236}">
                <a16:creationId xmlns:a16="http://schemas.microsoft.com/office/drawing/2014/main" id="{6502BBAD-A5A0-C646-B39C-270980844B95}"/>
              </a:ext>
            </a:extLst>
          </p:cNvPr>
          <p:cNvSpPr>
            <a:spLocks noGrp="1"/>
          </p:cNvSpPr>
          <p:nvPr>
            <p:ph type="title" hasCustomPrompt="1"/>
          </p:nvPr>
        </p:nvSpPr>
        <p:spPr>
          <a:xfrm>
            <a:off x="192088" y="0"/>
            <a:ext cx="9841927" cy="838200"/>
          </a:xfrm>
          <a:prstGeom prst="rect">
            <a:avLst/>
          </a:prstGeom>
        </p:spPr>
        <p:txBody>
          <a:bodyPr vert="horz" lIns="108000" tIns="72000" anchor="ctr" anchorCtr="0">
            <a:noAutofit/>
          </a:bodyPr>
          <a:lstStyle>
            <a:lvl1pPr rtl="0">
              <a:defRPr sz="2000">
                <a:solidFill>
                  <a:srgbClr val="265798"/>
                </a:solidFill>
                <a:latin typeface="Klavika Rg" panose="02000000000000000000" pitchFamily="2" charset="0"/>
              </a:defRPr>
            </a:lvl1pPr>
          </a:lstStyle>
          <a:p>
            <a:r>
              <a:rPr lang="en-GB" dirty="0"/>
              <a:t>Macro for Table of Content</a:t>
            </a:r>
          </a:p>
        </p:txBody>
      </p:sp>
      <p:sp>
        <p:nvSpPr>
          <p:cNvPr id="17" name="Textplatzhalter 4">
            <a:extLst>
              <a:ext uri="{FF2B5EF4-FFF2-40B4-BE49-F238E27FC236}">
                <a16:creationId xmlns:a16="http://schemas.microsoft.com/office/drawing/2014/main" id="{8F4C8B64-F51E-B442-A4BE-7A86A49D5B8B}"/>
              </a:ext>
            </a:extLst>
          </p:cNvPr>
          <p:cNvSpPr>
            <a:spLocks noGrp="1"/>
          </p:cNvSpPr>
          <p:nvPr>
            <p:ph type="body" sz="quarter" idx="13" hasCustomPrompt="1"/>
          </p:nvPr>
        </p:nvSpPr>
        <p:spPr>
          <a:xfrm>
            <a:off x="192088" y="847803"/>
            <a:ext cx="9841928" cy="286232"/>
          </a:xfrm>
          <a:prstGeom prst="rect">
            <a:avLst/>
          </a:prstGeom>
        </p:spPr>
        <p:txBody>
          <a:bodyPr wrap="square" lIns="108000">
            <a:spAutoFit/>
          </a:bodyPr>
          <a:lstStyle>
            <a:lvl1pPr marL="0" indent="0" rtl="0">
              <a:spcBef>
                <a:spcPts val="0"/>
              </a:spcBef>
              <a:buNone/>
              <a:defRPr sz="1400" b="0" i="1" baseline="0">
                <a:solidFill>
                  <a:schemeClr val="accent1"/>
                </a:solidFill>
                <a:latin typeface="Klavika Rg" panose="02000000000000000000" pitchFamily="2" charset="0"/>
                <a:cs typeface="Arial" panose="020B0604020202020204" pitchFamily="34" charset="0"/>
              </a:defRPr>
            </a:lvl1pPr>
            <a:lvl2pPr>
              <a:buNone/>
              <a:defRPr sz="1400" b="1" i="1"/>
            </a:lvl2pPr>
            <a:lvl3pPr>
              <a:buNone/>
              <a:defRPr sz="1400" b="1" i="1"/>
            </a:lvl3pPr>
            <a:lvl4pPr>
              <a:buNone/>
              <a:defRPr sz="1400" b="1" i="1"/>
            </a:lvl4pPr>
            <a:lvl5pPr>
              <a:buNone/>
              <a:defRPr sz="1400" b="1" i="1"/>
            </a:lvl5pPr>
          </a:lstStyle>
          <a:p>
            <a:pPr lvl="0"/>
            <a:r>
              <a:rPr lang="en-GB" dirty="0"/>
              <a:t>Add Subtitle</a:t>
            </a:r>
          </a:p>
        </p:txBody>
      </p:sp>
      <p:cxnSp>
        <p:nvCxnSpPr>
          <p:cNvPr id="18" name="Gerader Verbinder 10">
            <a:extLst>
              <a:ext uri="{FF2B5EF4-FFF2-40B4-BE49-F238E27FC236}">
                <a16:creationId xmlns:a16="http://schemas.microsoft.com/office/drawing/2014/main" id="{97407F19-C1E9-2D44-B439-4B76C24E5190}"/>
              </a:ext>
            </a:extLst>
          </p:cNvPr>
          <p:cNvCxnSpPr/>
          <p:nvPr userDrawn="1"/>
        </p:nvCxnSpPr>
        <p:spPr>
          <a:xfrm flipV="1">
            <a:off x="191255" y="1127887"/>
            <a:ext cx="11808000" cy="1397"/>
          </a:xfrm>
          <a:prstGeom prst="line">
            <a:avLst/>
          </a:prstGeom>
          <a:ln w="19050">
            <a:solidFill>
              <a:srgbClr val="265798"/>
            </a:solidFill>
          </a:ln>
        </p:spPr>
        <p:style>
          <a:lnRef idx="1">
            <a:schemeClr val="accent1"/>
          </a:lnRef>
          <a:fillRef idx="0">
            <a:schemeClr val="accent1"/>
          </a:fillRef>
          <a:effectRef idx="0">
            <a:schemeClr val="accent1"/>
          </a:effectRef>
          <a:fontRef idx="minor">
            <a:schemeClr val="tx1"/>
          </a:fontRef>
        </p:style>
      </p:cxnSp>
      <p:sp>
        <p:nvSpPr>
          <p:cNvPr id="11" name="Pentagon 6">
            <a:extLst>
              <a:ext uri="{FF2B5EF4-FFF2-40B4-BE49-F238E27FC236}">
                <a16:creationId xmlns:a16="http://schemas.microsoft.com/office/drawing/2014/main" id="{C11EE778-47BB-004E-BB77-0D59A1D10EF7}"/>
              </a:ext>
            </a:extLst>
          </p:cNvPr>
          <p:cNvSpPr/>
          <p:nvPr userDrawn="1"/>
        </p:nvSpPr>
        <p:spPr>
          <a:xfrm flipH="1">
            <a:off x="1409251" y="1268413"/>
            <a:ext cx="10590661" cy="5005387"/>
          </a:xfrm>
          <a:prstGeom prst="homePlate">
            <a:avLst>
              <a:gd name="adj" fmla="val 13929"/>
            </a:avLst>
          </a:prstGeom>
          <a:solidFill>
            <a:srgbClr val="ECECEC"/>
          </a:solidFill>
          <a:ln w="12700" cap="flat" cmpd="sng" algn="ctr">
            <a:noFill/>
            <a:prstDash val="solid"/>
          </a:ln>
          <a:effectLst/>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179388" marR="0" lvl="0" indent="-179388" algn="ctr" defTabSz="914400" rtl="0" eaLnBrk="1" fontAlgn="auto" latinLnBrk="0" hangingPunct="1">
              <a:lnSpc>
                <a:spcPct val="100000"/>
              </a:lnSpc>
              <a:spcBef>
                <a:spcPts val="0"/>
              </a:spcBef>
              <a:spcAft>
                <a:spcPts val="0"/>
              </a:spcAft>
              <a:buClr>
                <a:srgbClr val="000000"/>
              </a:buClr>
              <a:buSzPct val="100000"/>
              <a:buFont typeface="Wingdings 2" panose="05020102010507070707" pitchFamily="18" charset="2"/>
              <a:buChar char=""/>
              <a:tabLst/>
              <a:defRPr/>
            </a:pPr>
            <a:endParaRPr kumimoji="0" lang="en-GB" sz="1400" b="0" i="0" u="none" strike="noStrike" kern="0" cap="none" spc="0" normalizeH="0" baseline="0" noProof="0" dirty="0">
              <a:ln>
                <a:noFill/>
              </a:ln>
              <a:solidFill>
                <a:srgbClr val="000000"/>
              </a:solidFill>
              <a:effectLst/>
              <a:uLnTx/>
              <a:uFillTx/>
              <a:latin typeface="Arial"/>
              <a:ea typeface="+mn-ea"/>
              <a:cs typeface="+mn-cs"/>
            </a:endParaRPr>
          </a:p>
        </p:txBody>
      </p:sp>
      <p:grpSp>
        <p:nvGrpSpPr>
          <p:cNvPr id="12" name="Gruppieren 27">
            <a:extLst>
              <a:ext uri="{FF2B5EF4-FFF2-40B4-BE49-F238E27FC236}">
                <a16:creationId xmlns:a16="http://schemas.microsoft.com/office/drawing/2014/main" id="{E90268C8-5FA2-9444-BB24-2BAF260C8D40}"/>
              </a:ext>
            </a:extLst>
          </p:cNvPr>
          <p:cNvGrpSpPr/>
          <p:nvPr userDrawn="1"/>
        </p:nvGrpSpPr>
        <p:grpSpPr>
          <a:xfrm>
            <a:off x="516367" y="3033654"/>
            <a:ext cx="1476000" cy="1476000"/>
            <a:chOff x="516367" y="3098202"/>
            <a:chExt cx="1476000" cy="1476000"/>
          </a:xfrm>
        </p:grpSpPr>
        <p:sp>
          <p:nvSpPr>
            <p:cNvPr id="14" name="Oval 13">
              <a:extLst>
                <a:ext uri="{FF2B5EF4-FFF2-40B4-BE49-F238E27FC236}">
                  <a16:creationId xmlns:a16="http://schemas.microsoft.com/office/drawing/2014/main" id="{66007439-2DB2-6148-869D-79BC27A93AC4}"/>
                </a:ext>
              </a:extLst>
            </p:cNvPr>
            <p:cNvSpPr/>
            <p:nvPr/>
          </p:nvSpPr>
          <p:spPr>
            <a:xfrm>
              <a:off x="516367" y="3098202"/>
              <a:ext cx="1476000" cy="1476000"/>
            </a:xfrm>
            <a:prstGeom prst="ellipse">
              <a:avLst/>
            </a:prstGeom>
            <a:solidFill>
              <a:schemeClr val="accent1"/>
            </a:solidFill>
            <a:ln w="762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eaLnBrk="1" fontAlgn="auto" hangingPunct="1">
                <a:lnSpc>
                  <a:spcPct val="100000"/>
                </a:lnSpc>
                <a:spcBef>
                  <a:spcPts val="0"/>
                </a:spcBef>
                <a:spcAft>
                  <a:spcPts val="0"/>
                </a:spcAft>
                <a:buClr>
                  <a:schemeClr val="dk1"/>
                </a:buClr>
                <a:buSzPct val="100000"/>
              </a:pPr>
              <a:endParaRPr lang="en-GB" sz="1400" b="0" i="0" u="none" baseline="0" dirty="0">
                <a:solidFill>
                  <a:srgbClr val="000000"/>
                </a:solidFill>
                <a:latin typeface="Arial" panose="020B0604020202020204" pitchFamily="34" charset="0"/>
              </a:endParaRPr>
            </a:p>
          </p:txBody>
        </p:sp>
        <p:pic>
          <p:nvPicPr>
            <p:cNvPr id="19" name="Grafik 19" descr="Präsentation mit Checkliste">
              <a:extLst>
                <a:ext uri="{FF2B5EF4-FFF2-40B4-BE49-F238E27FC236}">
                  <a16:creationId xmlns:a16="http://schemas.microsoft.com/office/drawing/2014/main" id="{7875CACB-969D-2346-BB80-808C07DD94E1}"/>
                </a:ext>
              </a:extLst>
            </p:cNvPr>
            <p:cNvPicPr>
              <a:picLocks noChangeAspect="1"/>
            </p:cNvPicPr>
            <p:nvPr/>
          </p:nvPicPr>
          <p:blipFill>
            <a:blip r:embed="rId7" cstate="print">
              <a:extLst>
                <a:ext uri="{28A0092B-C50C-407E-A947-70E740481C1C}">
                  <a14:useLocalDpi xmlns:a14="http://schemas.microsoft.com/office/drawing/2010/main"/>
                </a:ext>
                <a:ext uri="{96DAC541-7B7A-43D3-8B79-37D633B846F1}">
                  <asvg:svgBlip xmlns:asvg="http://schemas.microsoft.com/office/drawing/2016/SVG/main" r:embed="rId8"/>
                </a:ext>
              </a:extLst>
            </a:blip>
            <a:stretch>
              <a:fillRect/>
            </a:stretch>
          </p:blipFill>
          <p:spPr>
            <a:xfrm>
              <a:off x="663592" y="3245427"/>
              <a:ext cx="1181550" cy="1181550"/>
            </a:xfrm>
            <a:prstGeom prst="rect">
              <a:avLst/>
            </a:prstGeom>
          </p:spPr>
        </p:pic>
      </p:grpSp>
      <p:sp>
        <p:nvSpPr>
          <p:cNvPr id="20" name="Date Placeholder 4">
            <a:extLst>
              <a:ext uri="{FF2B5EF4-FFF2-40B4-BE49-F238E27FC236}">
                <a16:creationId xmlns:a16="http://schemas.microsoft.com/office/drawing/2014/main" id="{D5FD8F11-D770-46ED-89C5-7E4C53E882F3}"/>
              </a:ext>
            </a:extLst>
          </p:cNvPr>
          <p:cNvSpPr>
            <a:spLocks noGrp="1"/>
          </p:cNvSpPr>
          <p:nvPr>
            <p:ph type="dt" sz="half" idx="2"/>
          </p:nvPr>
        </p:nvSpPr>
        <p:spPr>
          <a:xfrm>
            <a:off x="7032625" y="6530368"/>
            <a:ext cx="4824015" cy="252000"/>
          </a:xfrm>
          <a:prstGeom prst="rect">
            <a:avLst/>
          </a:prstGeom>
        </p:spPr>
        <p:txBody>
          <a:bodyPr vert="horz" lIns="0" tIns="45720" rIns="0" bIns="45720" rtlCol="0" anchor="ctr"/>
          <a:lstStyle>
            <a:lvl1pPr algn="r" rtl="0">
              <a:defRPr lang="de-DE" sz="900" smtClean="0">
                <a:solidFill>
                  <a:srgbClr val="265798"/>
                </a:solidFill>
                <a:latin typeface="Klavika Rg" panose="02000000000000000000" pitchFamily="2" charset="0"/>
              </a:defRPr>
            </a:lvl1pPr>
          </a:lstStyle>
          <a:p>
            <a:r>
              <a:rPr lang="en-GB"/>
              <a:t>Maximilian Klimas –</a:t>
            </a:r>
            <a:endParaRPr lang="en-GB" dirty="0"/>
          </a:p>
        </p:txBody>
      </p:sp>
    </p:spTree>
    <p:extLst>
      <p:ext uri="{BB962C8B-B14F-4D97-AF65-F5344CB8AC3E}">
        <p14:creationId xmlns:p14="http://schemas.microsoft.com/office/powerpoint/2010/main" val="30904564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1_Title Slide 2">
    <p:bg>
      <p:bgRef idx="1001">
        <a:schemeClr val="bg1"/>
      </p:bgRef>
    </p:bg>
    <p:spTree>
      <p:nvGrpSpPr>
        <p:cNvPr id="1" name=""/>
        <p:cNvGrpSpPr/>
        <p:nvPr/>
      </p:nvGrpSpPr>
      <p:grpSpPr>
        <a:xfrm>
          <a:off x="0" y="0"/>
          <a:ext cx="0" cy="0"/>
          <a:chOff x="0" y="0"/>
          <a:chExt cx="0" cy="0"/>
        </a:xfrm>
      </p:grpSpPr>
      <p:sp>
        <p:nvSpPr>
          <p:cNvPr id="5" name="Bildplatzhalter 4"/>
          <p:cNvSpPr>
            <a:spLocks noGrp="1"/>
          </p:cNvSpPr>
          <p:nvPr>
            <p:ph type="pic" sz="quarter" idx="16" hasCustomPrompt="1"/>
          </p:nvPr>
        </p:nvSpPr>
        <p:spPr>
          <a:xfrm>
            <a:off x="3046687" y="0"/>
            <a:ext cx="9145313" cy="6858000"/>
          </a:xfrm>
          <a:custGeom>
            <a:avLst/>
            <a:gdLst>
              <a:gd name="connsiteX0" fmla="*/ 0 w 7772400"/>
              <a:gd name="connsiteY0" fmla="*/ 0 h 6858000"/>
              <a:gd name="connsiteX1" fmla="*/ 7772400 w 7772400"/>
              <a:gd name="connsiteY1" fmla="*/ 0 h 6858000"/>
              <a:gd name="connsiteX2" fmla="*/ 7772400 w 7772400"/>
              <a:gd name="connsiteY2" fmla="*/ 6858000 h 6858000"/>
              <a:gd name="connsiteX3" fmla="*/ 0 w 7772400"/>
              <a:gd name="connsiteY3" fmla="*/ 6858000 h 6858000"/>
              <a:gd name="connsiteX4" fmla="*/ 0 w 7772400"/>
              <a:gd name="connsiteY4" fmla="*/ 0 h 6858000"/>
              <a:gd name="connsiteX0" fmla="*/ 0 w 7772400"/>
              <a:gd name="connsiteY0" fmla="*/ 0 h 6858000"/>
              <a:gd name="connsiteX1" fmla="*/ 7772400 w 7772400"/>
              <a:gd name="connsiteY1" fmla="*/ 0 h 6858000"/>
              <a:gd name="connsiteX2" fmla="*/ 7772400 w 7772400"/>
              <a:gd name="connsiteY2" fmla="*/ 6858000 h 6858000"/>
              <a:gd name="connsiteX3" fmla="*/ 2819400 w 7772400"/>
              <a:gd name="connsiteY3" fmla="*/ 6858000 h 6858000"/>
              <a:gd name="connsiteX4" fmla="*/ 0 w 7772400"/>
              <a:gd name="connsiteY4" fmla="*/ 6858000 h 6858000"/>
              <a:gd name="connsiteX5" fmla="*/ 0 w 7772400"/>
              <a:gd name="connsiteY5" fmla="*/ 0 h 6858000"/>
              <a:gd name="connsiteX0" fmla="*/ 0 w 7772400"/>
              <a:gd name="connsiteY0" fmla="*/ 0 h 6858000"/>
              <a:gd name="connsiteX1" fmla="*/ 7772400 w 7772400"/>
              <a:gd name="connsiteY1" fmla="*/ 0 h 6858000"/>
              <a:gd name="connsiteX2" fmla="*/ 7772400 w 7772400"/>
              <a:gd name="connsiteY2" fmla="*/ 6858000 h 6858000"/>
              <a:gd name="connsiteX3" fmla="*/ 2819400 w 7772400"/>
              <a:gd name="connsiteY3" fmla="*/ 6858000 h 6858000"/>
              <a:gd name="connsiteX4" fmla="*/ 0 w 7772400"/>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72400" h="6858000">
                <a:moveTo>
                  <a:pt x="0" y="0"/>
                </a:moveTo>
                <a:lnTo>
                  <a:pt x="7772400" y="0"/>
                </a:lnTo>
                <a:lnTo>
                  <a:pt x="7772400" y="6858000"/>
                </a:lnTo>
                <a:lnTo>
                  <a:pt x="2819400" y="6858000"/>
                </a:lnTo>
                <a:lnTo>
                  <a:pt x="0" y="0"/>
                </a:lnTo>
                <a:close/>
              </a:path>
            </a:pathLst>
          </a:custGeom>
        </p:spPr>
        <p:txBody>
          <a:bodyPr anchor="ctr"/>
          <a:lstStyle>
            <a:lvl1pPr marL="0" indent="0" algn="ctr" rtl="0">
              <a:buNone/>
              <a:defRPr/>
            </a:lvl1pPr>
          </a:lstStyle>
          <a:p>
            <a:r>
              <a:rPr lang="en-GB" dirty="0"/>
              <a:t>Click icon to change picture</a:t>
            </a:r>
          </a:p>
        </p:txBody>
      </p:sp>
      <p:graphicFrame>
        <p:nvGraphicFramePr>
          <p:cNvPr id="4" name="Objekt 3" hidden="1"/>
          <p:cNvGraphicFramePr>
            <a:graphicFrameLocks noChangeAspect="1"/>
          </p:cNvGraphicFramePr>
          <p:nvPr userDrawn="1">
            <p:custDataLst>
              <p:tags r:id="rId2"/>
            </p:custDataLst>
            <p:extLst>
              <p:ext uri="{D42A27DB-BD31-4B8C-83A1-F6EECF244321}">
                <p14:modId xmlns:p14="http://schemas.microsoft.com/office/powerpoint/2010/main" val="4122300925"/>
              </p:ext>
            </p:extLst>
          </p:nvPr>
        </p:nvGraphicFramePr>
        <p:xfrm>
          <a:off x="2118" y="1589"/>
          <a:ext cx="2116" cy="1587"/>
        </p:xfrm>
        <a:graphic>
          <a:graphicData uri="http://schemas.openxmlformats.org/presentationml/2006/ole">
            <mc:AlternateContent xmlns:mc="http://schemas.openxmlformats.org/markup-compatibility/2006">
              <mc:Choice xmlns:v="urn:schemas-microsoft-com:vml" Requires="v">
                <p:oleObj spid="_x0000_s15366" name="think-cell Folie" r:id="rId4" imgW="270" imgH="270" progId="TCLayout.ActiveDocument.1">
                  <p:embed/>
                </p:oleObj>
              </mc:Choice>
              <mc:Fallback>
                <p:oleObj name="think-cell Folie" r:id="rId4" imgW="270" imgH="270" progId="TCLayout.ActiveDocument.1">
                  <p:embed/>
                  <p:pic>
                    <p:nvPicPr>
                      <p:cNvPr id="4" name="Objekt 3" hidden="1"/>
                      <p:cNvPicPr/>
                      <p:nvPr/>
                    </p:nvPicPr>
                    <p:blipFill>
                      <a:blip r:embed="rId5"/>
                      <a:stretch>
                        <a:fillRect/>
                      </a:stretch>
                    </p:blipFill>
                    <p:spPr>
                      <a:xfrm>
                        <a:off x="2118" y="1589"/>
                        <a:ext cx="2116" cy="1587"/>
                      </a:xfrm>
                      <a:prstGeom prst="rect">
                        <a:avLst/>
                      </a:prstGeom>
                    </p:spPr>
                  </p:pic>
                </p:oleObj>
              </mc:Fallback>
            </mc:AlternateContent>
          </a:graphicData>
        </a:graphic>
      </p:graphicFrame>
      <p:sp>
        <p:nvSpPr>
          <p:cNvPr id="7" name="Text Placeholder 6"/>
          <p:cNvSpPr>
            <a:spLocks noGrp="1"/>
          </p:cNvSpPr>
          <p:nvPr>
            <p:ph type="body" sz="quarter" idx="13" hasCustomPrompt="1"/>
          </p:nvPr>
        </p:nvSpPr>
        <p:spPr>
          <a:xfrm>
            <a:off x="192087" y="3723430"/>
            <a:ext cx="5862238" cy="878400"/>
          </a:xfrm>
          <a:prstGeom prst="rect">
            <a:avLst/>
          </a:prstGeom>
        </p:spPr>
        <p:txBody>
          <a:bodyPr anchor="b">
            <a:noAutofit/>
          </a:bodyPr>
          <a:lstStyle>
            <a:lvl1pPr marL="0" indent="0" rtl="0">
              <a:buNone/>
              <a:defRPr sz="2400" b="1">
                <a:solidFill>
                  <a:srgbClr val="265798"/>
                </a:solidFill>
              </a:defRPr>
            </a:lvl1pPr>
          </a:lstStyle>
          <a:p>
            <a:pPr lvl="0"/>
            <a:r>
              <a:rPr lang="en-GB" dirty="0"/>
              <a:t>Maximilian Klimas cover, 24 </a:t>
            </a:r>
            <a:r>
              <a:rPr lang="en-GB" dirty="0" err="1"/>
              <a:t>pt</a:t>
            </a:r>
            <a:r>
              <a:rPr lang="en-GB" dirty="0"/>
              <a:t> bold</a:t>
            </a:r>
          </a:p>
        </p:txBody>
      </p:sp>
      <p:sp>
        <p:nvSpPr>
          <p:cNvPr id="9" name="Text Placeholder 6"/>
          <p:cNvSpPr>
            <a:spLocks noGrp="1"/>
          </p:cNvSpPr>
          <p:nvPr>
            <p:ph type="body" sz="quarter" idx="15" hasCustomPrompt="1"/>
          </p:nvPr>
        </p:nvSpPr>
        <p:spPr>
          <a:xfrm>
            <a:off x="192089" y="5299222"/>
            <a:ext cx="5063724" cy="360000"/>
          </a:xfrm>
          <a:prstGeom prst="rect">
            <a:avLst/>
          </a:prstGeom>
        </p:spPr>
        <p:txBody>
          <a:bodyPr>
            <a:noAutofit/>
          </a:bodyPr>
          <a:lstStyle>
            <a:lvl1pPr marL="0" indent="0" rtl="0">
              <a:buNone/>
              <a:defRPr sz="1400" b="0" cap="all" baseline="0">
                <a:solidFill>
                  <a:srgbClr val="265798"/>
                </a:solidFill>
                <a:latin typeface="Klavika Rg" panose="02000000000000000000" pitchFamily="2" charset="0"/>
              </a:defRPr>
            </a:lvl1pPr>
          </a:lstStyle>
          <a:p>
            <a:pPr lvl="0"/>
            <a:r>
              <a:rPr lang="en-GB" dirty="0"/>
              <a:t>Münster, DATE, 14 PT STANDARD, UPPER CASE</a:t>
            </a:r>
          </a:p>
        </p:txBody>
      </p:sp>
      <p:sp>
        <p:nvSpPr>
          <p:cNvPr id="12" name="Text Placeholder 6">
            <a:extLst>
              <a:ext uri="{FF2B5EF4-FFF2-40B4-BE49-F238E27FC236}">
                <a16:creationId xmlns:a16="http://schemas.microsoft.com/office/drawing/2014/main" id="{5E33B2E1-2208-144D-858C-36D71CB7DE01}"/>
              </a:ext>
            </a:extLst>
          </p:cNvPr>
          <p:cNvSpPr>
            <a:spLocks noGrp="1"/>
          </p:cNvSpPr>
          <p:nvPr>
            <p:ph type="body" sz="quarter" idx="17" hasCustomPrompt="1"/>
          </p:nvPr>
        </p:nvSpPr>
        <p:spPr>
          <a:xfrm>
            <a:off x="192088" y="4610398"/>
            <a:ext cx="5063724" cy="688823"/>
          </a:xfrm>
          <a:prstGeom prst="rect">
            <a:avLst/>
          </a:prstGeom>
        </p:spPr>
        <p:txBody>
          <a:bodyPr anchor="t">
            <a:noAutofit/>
          </a:bodyPr>
          <a:lstStyle>
            <a:lvl1pPr marL="0" indent="0" rtl="0">
              <a:buNone/>
              <a:defRPr sz="1600" b="0" i="1">
                <a:solidFill>
                  <a:srgbClr val="265798"/>
                </a:solidFill>
              </a:defRPr>
            </a:lvl1pPr>
          </a:lstStyle>
          <a:p>
            <a:pPr lvl="0"/>
            <a:r>
              <a:rPr lang="en-GB" dirty="0"/>
              <a:t>Subtitle, 16 PT Standard, cursive</a:t>
            </a:r>
          </a:p>
        </p:txBody>
      </p:sp>
    </p:spTree>
    <p:extLst>
      <p:ext uri="{BB962C8B-B14F-4D97-AF65-F5344CB8AC3E}">
        <p14:creationId xmlns:p14="http://schemas.microsoft.com/office/powerpoint/2010/main" val="3131127056"/>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_Content">
    <p:spTree>
      <p:nvGrpSpPr>
        <p:cNvPr id="1" name=""/>
        <p:cNvGrpSpPr/>
        <p:nvPr/>
      </p:nvGrpSpPr>
      <p:grpSpPr>
        <a:xfrm>
          <a:off x="0" y="0"/>
          <a:ext cx="0" cy="0"/>
          <a:chOff x="0" y="0"/>
          <a:chExt cx="0" cy="0"/>
        </a:xfrm>
      </p:grpSpPr>
      <p:graphicFrame>
        <p:nvGraphicFramePr>
          <p:cNvPr id="13" name="Objekt 12" hidden="1"/>
          <p:cNvGraphicFramePr>
            <a:graphicFrameLocks noChangeAspect="1"/>
          </p:cNvGraphicFramePr>
          <p:nvPr userDrawn="1">
            <p:custDataLst>
              <p:tags r:id="rId2"/>
            </p:custDataLst>
            <p:extLst>
              <p:ext uri="{D42A27DB-BD31-4B8C-83A1-F6EECF244321}">
                <p14:modId xmlns:p14="http://schemas.microsoft.com/office/powerpoint/2010/main" val="2417227335"/>
              </p:ext>
            </p:extLst>
          </p:nvPr>
        </p:nvGraphicFramePr>
        <p:xfrm>
          <a:off x="2118" y="1589"/>
          <a:ext cx="2116" cy="1587"/>
        </p:xfrm>
        <a:graphic>
          <a:graphicData uri="http://schemas.openxmlformats.org/presentationml/2006/ole">
            <mc:AlternateContent xmlns:mc="http://schemas.openxmlformats.org/markup-compatibility/2006">
              <mc:Choice xmlns:v="urn:schemas-microsoft-com:vml" Requires="v">
                <p:oleObj spid="_x0000_s16390" name="think-cell Folie" r:id="rId5" imgW="270" imgH="270" progId="TCLayout.ActiveDocument.1">
                  <p:embed/>
                </p:oleObj>
              </mc:Choice>
              <mc:Fallback>
                <p:oleObj name="think-cell Folie" r:id="rId5" imgW="270" imgH="270" progId="TCLayout.ActiveDocument.1">
                  <p:embed/>
                  <p:pic>
                    <p:nvPicPr>
                      <p:cNvPr id="13" name="Objekt 12" hidden="1"/>
                      <p:cNvPicPr/>
                      <p:nvPr/>
                    </p:nvPicPr>
                    <p:blipFill>
                      <a:blip r:embed="rId6"/>
                      <a:stretch>
                        <a:fillRect/>
                      </a:stretch>
                    </p:blipFill>
                    <p:spPr>
                      <a:xfrm>
                        <a:off x="2118" y="1589"/>
                        <a:ext cx="2116" cy="1587"/>
                      </a:xfrm>
                      <a:prstGeom prst="rect">
                        <a:avLst/>
                      </a:prstGeom>
                    </p:spPr>
                  </p:pic>
                </p:oleObj>
              </mc:Fallback>
            </mc:AlternateContent>
          </a:graphicData>
        </a:graphic>
      </p:graphicFrame>
      <p:sp>
        <p:nvSpPr>
          <p:cNvPr id="3" name="Rechteck 2" hidden="1"/>
          <p:cNvSpPr/>
          <p:nvPr userDrawn="1">
            <p:custDataLst>
              <p:tags r:id="rId3"/>
            </p:custDataLst>
          </p:nvPr>
        </p:nvSpPr>
        <p:spPr>
          <a:xfrm>
            <a:off x="0" y="0"/>
            <a:ext cx="158750" cy="158750"/>
          </a:xfrm>
          <a:prstGeom prst="rect">
            <a:avLst/>
          </a:prstGeom>
          <a:solidFill>
            <a:schemeClr val="accent2">
              <a:lumMod val="20000"/>
              <a:lumOff val="80000"/>
            </a:schemeClr>
          </a:solidFill>
          <a:ln w="12700">
            <a:solidFill>
              <a:schemeClr val="accent2">
                <a:lumMod val="20000"/>
                <a:lumOff val="80000"/>
              </a:schemeClr>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none" lIns="0" tIns="0" rIns="0" bIns="0" numCol="1" spcCol="0" rtlCol="0" fromWordArt="0" anchor="ctr" anchorCtr="0" forceAA="0" compatLnSpc="1">
            <a:prstTxWarp prst="textNoShape">
              <a:avLst/>
            </a:prstTxWarp>
            <a:noAutofit/>
          </a:bodyPr>
          <a:lstStyle/>
          <a:p>
            <a:pPr marL="0" lvl="0" indent="0" algn="ctr" rtl="0" eaLnBrk="1">
              <a:lnSpc>
                <a:spcPct val="100000"/>
              </a:lnSpc>
              <a:spcBef>
                <a:spcPct val="0"/>
              </a:spcBef>
              <a:spcAft>
                <a:spcPct val="0"/>
              </a:spcAft>
              <a:buClr>
                <a:schemeClr val="dk1"/>
              </a:buClr>
              <a:buSzPct val="100000"/>
            </a:pPr>
            <a:endParaRPr lang="en-GB" sz="2000" b="1" i="0" baseline="0" dirty="0">
              <a:solidFill>
                <a:schemeClr val="tx1"/>
              </a:solidFill>
              <a:latin typeface="Arial" panose="020B0604020202020204" pitchFamily="34" charset="0"/>
              <a:ea typeface="+mj-ea"/>
              <a:cs typeface="+mj-cs"/>
              <a:sym typeface="Arial" panose="020B0604020202020204" pitchFamily="34" charset="0"/>
            </a:endParaRPr>
          </a:p>
        </p:txBody>
      </p:sp>
      <p:sp>
        <p:nvSpPr>
          <p:cNvPr id="10" name="Slide Number Placeholder 6"/>
          <p:cNvSpPr>
            <a:spLocks noGrp="1"/>
          </p:cNvSpPr>
          <p:nvPr>
            <p:ph type="sldNum" sz="quarter" idx="4"/>
          </p:nvPr>
        </p:nvSpPr>
        <p:spPr>
          <a:xfrm>
            <a:off x="11904000" y="6525344"/>
            <a:ext cx="288000" cy="252000"/>
          </a:xfrm>
          <a:prstGeom prst="rect">
            <a:avLst/>
          </a:prstGeom>
        </p:spPr>
        <p:txBody>
          <a:bodyPr vert="horz" lIns="0" tIns="45720" rIns="0" bIns="45720" rtlCol="0" anchor="ctr"/>
          <a:lstStyle>
            <a:lvl1pPr algn="l" rtl="0">
              <a:defRPr lang="de-DE" sz="900" smtClean="0">
                <a:solidFill>
                  <a:schemeClr val="accent1"/>
                </a:solidFill>
                <a:latin typeface="Klavika Rg" panose="02000000000000000000" pitchFamily="2" charset="0"/>
              </a:defRPr>
            </a:lvl1pPr>
          </a:lstStyle>
          <a:p>
            <a:fld id="{553ADFF6-AE86-4113-B35A-DF39A9E38298}" type="slidenum">
              <a:rPr lang="en-GB" smtClean="0"/>
              <a:pPr/>
              <a:t>‹#›</a:t>
            </a:fld>
            <a:endParaRPr lang="en-GB" dirty="0"/>
          </a:p>
        </p:txBody>
      </p:sp>
      <p:cxnSp>
        <p:nvCxnSpPr>
          <p:cNvPr id="11" name="Gerader Verbinder 10"/>
          <p:cNvCxnSpPr/>
          <p:nvPr userDrawn="1"/>
        </p:nvCxnSpPr>
        <p:spPr>
          <a:xfrm flipV="1">
            <a:off x="191255" y="1127887"/>
            <a:ext cx="11808000" cy="1397"/>
          </a:xfrm>
          <a:prstGeom prst="line">
            <a:avLst/>
          </a:prstGeom>
          <a:ln w="19050">
            <a:solidFill>
              <a:srgbClr val="265798"/>
            </a:solidFill>
          </a:ln>
        </p:spPr>
        <p:style>
          <a:lnRef idx="1">
            <a:schemeClr val="accent1"/>
          </a:lnRef>
          <a:fillRef idx="0">
            <a:schemeClr val="accent1"/>
          </a:fillRef>
          <a:effectRef idx="0">
            <a:schemeClr val="accent1"/>
          </a:effectRef>
          <a:fontRef idx="minor">
            <a:schemeClr val="tx1"/>
          </a:fontRef>
        </p:style>
      </p:cxnSp>
      <p:sp>
        <p:nvSpPr>
          <p:cNvPr id="12" name="Titel 1">
            <a:extLst>
              <a:ext uri="{FF2B5EF4-FFF2-40B4-BE49-F238E27FC236}">
                <a16:creationId xmlns:a16="http://schemas.microsoft.com/office/drawing/2014/main" id="{D8DDBE76-9940-CC42-A5CD-22F69E1BE4F1}"/>
              </a:ext>
            </a:extLst>
          </p:cNvPr>
          <p:cNvSpPr>
            <a:spLocks noGrp="1"/>
          </p:cNvSpPr>
          <p:nvPr>
            <p:ph type="title" hasCustomPrompt="1"/>
          </p:nvPr>
        </p:nvSpPr>
        <p:spPr>
          <a:xfrm>
            <a:off x="192088" y="0"/>
            <a:ext cx="9841927" cy="838200"/>
          </a:xfrm>
          <a:prstGeom prst="rect">
            <a:avLst/>
          </a:prstGeom>
        </p:spPr>
        <p:txBody>
          <a:bodyPr vert="horz" lIns="108000" tIns="72000" anchor="ctr" anchorCtr="0">
            <a:noAutofit/>
          </a:bodyPr>
          <a:lstStyle>
            <a:lvl1pPr rtl="0">
              <a:defRPr sz="2000">
                <a:solidFill>
                  <a:srgbClr val="265798"/>
                </a:solidFill>
                <a:latin typeface="Klavika Rg" panose="02000000000000000000" pitchFamily="2" charset="0"/>
              </a:defRPr>
            </a:lvl1pPr>
          </a:lstStyle>
          <a:p>
            <a:r>
              <a:rPr lang="en-GB" dirty="0"/>
              <a:t>Add Action Title</a:t>
            </a:r>
          </a:p>
        </p:txBody>
      </p:sp>
      <p:sp>
        <p:nvSpPr>
          <p:cNvPr id="14" name="Textplatzhalter 4">
            <a:extLst>
              <a:ext uri="{FF2B5EF4-FFF2-40B4-BE49-F238E27FC236}">
                <a16:creationId xmlns:a16="http://schemas.microsoft.com/office/drawing/2014/main" id="{8D0B5D5E-C9DC-A946-A0C3-BDBC877C7EE5}"/>
              </a:ext>
            </a:extLst>
          </p:cNvPr>
          <p:cNvSpPr>
            <a:spLocks noGrp="1"/>
          </p:cNvSpPr>
          <p:nvPr>
            <p:ph type="body" sz="quarter" idx="13" hasCustomPrompt="1"/>
          </p:nvPr>
        </p:nvSpPr>
        <p:spPr>
          <a:xfrm>
            <a:off x="192088" y="847803"/>
            <a:ext cx="9841928" cy="286232"/>
          </a:xfrm>
          <a:prstGeom prst="rect">
            <a:avLst/>
          </a:prstGeom>
        </p:spPr>
        <p:txBody>
          <a:bodyPr wrap="square" lIns="108000">
            <a:spAutoFit/>
          </a:bodyPr>
          <a:lstStyle>
            <a:lvl1pPr marL="0" indent="0" rtl="0">
              <a:spcBef>
                <a:spcPts val="0"/>
              </a:spcBef>
              <a:buNone/>
              <a:defRPr sz="1400" b="0" i="1" baseline="0">
                <a:solidFill>
                  <a:schemeClr val="accent1"/>
                </a:solidFill>
                <a:latin typeface="Klavika Rg" panose="02000000000000000000" pitchFamily="2" charset="0"/>
                <a:cs typeface="Arial" panose="020B0604020202020204" pitchFamily="34" charset="0"/>
              </a:defRPr>
            </a:lvl1pPr>
            <a:lvl2pPr>
              <a:buNone/>
              <a:defRPr sz="1400" b="1" i="1"/>
            </a:lvl2pPr>
            <a:lvl3pPr>
              <a:buNone/>
              <a:defRPr sz="1400" b="1" i="1"/>
            </a:lvl3pPr>
            <a:lvl4pPr>
              <a:buNone/>
              <a:defRPr sz="1400" b="1" i="1"/>
            </a:lvl4pPr>
            <a:lvl5pPr>
              <a:buNone/>
              <a:defRPr sz="1400" b="1" i="1"/>
            </a:lvl5pPr>
          </a:lstStyle>
          <a:p>
            <a:pPr lvl="0"/>
            <a:r>
              <a:rPr lang="en-GB" dirty="0"/>
              <a:t>Add Subtitle</a:t>
            </a:r>
          </a:p>
        </p:txBody>
      </p:sp>
      <p:sp>
        <p:nvSpPr>
          <p:cNvPr id="16" name="Textplatzhalter 14">
            <a:extLst>
              <a:ext uri="{FF2B5EF4-FFF2-40B4-BE49-F238E27FC236}">
                <a16:creationId xmlns:a16="http://schemas.microsoft.com/office/drawing/2014/main" id="{77E0EB99-86C4-A24A-8F28-E1DC6A4265B4}"/>
              </a:ext>
            </a:extLst>
          </p:cNvPr>
          <p:cNvSpPr>
            <a:spLocks noGrp="1"/>
          </p:cNvSpPr>
          <p:nvPr>
            <p:ph type="body" sz="quarter" idx="14" hasCustomPrompt="1"/>
          </p:nvPr>
        </p:nvSpPr>
        <p:spPr>
          <a:xfrm>
            <a:off x="192088" y="6273801"/>
            <a:ext cx="11807825" cy="250824"/>
          </a:xfrm>
        </p:spPr>
        <p:txBody>
          <a:bodyPr lIns="0" tIns="0" rIns="0" bIns="0" anchor="ctr">
            <a:normAutofit/>
          </a:bodyPr>
          <a:lstStyle>
            <a:lvl1pPr marL="0" indent="0" rtl="0">
              <a:buNone/>
              <a:defRPr sz="1000"/>
            </a:lvl1pPr>
          </a:lstStyle>
          <a:p>
            <a:pPr lvl="0"/>
            <a:r>
              <a:rPr lang="en-GB" dirty="0"/>
              <a:t>1) </a:t>
            </a:r>
            <a:r>
              <a:rPr lang="en-GB" dirty="0" err="1"/>
              <a:t>Fußnote</a:t>
            </a:r>
            <a:r>
              <a:rPr lang="en-GB" dirty="0"/>
              <a:t> </a:t>
            </a:r>
            <a:r>
              <a:rPr lang="en-GB" dirty="0" err="1"/>
              <a:t>durch</a:t>
            </a:r>
            <a:r>
              <a:rPr lang="en-GB" dirty="0"/>
              <a:t> </a:t>
            </a:r>
            <a:r>
              <a:rPr lang="en-GB" dirty="0" err="1"/>
              <a:t>Klicken</a:t>
            </a:r>
            <a:r>
              <a:rPr lang="en-GB" dirty="0"/>
              <a:t> </a:t>
            </a:r>
            <a:r>
              <a:rPr lang="en-GB" dirty="0" err="1"/>
              <a:t>hinzufügen</a:t>
            </a:r>
            <a:r>
              <a:rPr lang="en-GB" dirty="0"/>
              <a:t> (optional)</a:t>
            </a:r>
          </a:p>
        </p:txBody>
      </p:sp>
      <p:sp>
        <p:nvSpPr>
          <p:cNvPr id="4" name="Textplatzhalter 3">
            <a:extLst>
              <a:ext uri="{FF2B5EF4-FFF2-40B4-BE49-F238E27FC236}">
                <a16:creationId xmlns:a16="http://schemas.microsoft.com/office/drawing/2014/main" id="{33CA3419-C01C-674A-B3C3-51E329F1457C}"/>
              </a:ext>
            </a:extLst>
          </p:cNvPr>
          <p:cNvSpPr>
            <a:spLocks noGrp="1"/>
          </p:cNvSpPr>
          <p:nvPr>
            <p:ph type="body" sz="quarter" idx="15"/>
          </p:nvPr>
        </p:nvSpPr>
        <p:spPr/>
        <p:txBody>
          <a:bodyPr/>
          <a:lstStyle>
            <a:lvl1pPr rtl="0">
              <a:defRPr/>
            </a:lvl1pPr>
            <a:lvl2pPr rtl="0">
              <a:defRPr/>
            </a:lvl2pPr>
            <a:lvl3pPr rtl="0">
              <a:defRPr/>
            </a:lvl3p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p:txBody>
      </p:sp>
      <p:sp>
        <p:nvSpPr>
          <p:cNvPr id="15" name="Date Placeholder 4">
            <a:extLst>
              <a:ext uri="{FF2B5EF4-FFF2-40B4-BE49-F238E27FC236}">
                <a16:creationId xmlns:a16="http://schemas.microsoft.com/office/drawing/2014/main" id="{B0C039FE-804C-429E-8559-73B6FE7F22EF}"/>
              </a:ext>
            </a:extLst>
          </p:cNvPr>
          <p:cNvSpPr>
            <a:spLocks noGrp="1"/>
          </p:cNvSpPr>
          <p:nvPr>
            <p:ph type="dt" sz="half" idx="2"/>
          </p:nvPr>
        </p:nvSpPr>
        <p:spPr>
          <a:xfrm>
            <a:off x="7032625" y="6530368"/>
            <a:ext cx="4824015" cy="252000"/>
          </a:xfrm>
          <a:prstGeom prst="rect">
            <a:avLst/>
          </a:prstGeom>
        </p:spPr>
        <p:txBody>
          <a:bodyPr vert="horz" lIns="0" tIns="45720" rIns="0" bIns="45720" rtlCol="0" anchor="ctr"/>
          <a:lstStyle>
            <a:lvl1pPr algn="r" rtl="0">
              <a:defRPr lang="de-DE" sz="900" smtClean="0">
                <a:solidFill>
                  <a:srgbClr val="265798"/>
                </a:solidFill>
                <a:latin typeface="Klavika Rg" panose="02000000000000000000" pitchFamily="2" charset="0"/>
              </a:defRPr>
            </a:lvl1pPr>
          </a:lstStyle>
          <a:p>
            <a:r>
              <a:rPr lang="en-GB"/>
              <a:t> Maximilian Klimas –</a:t>
            </a:r>
            <a:endParaRPr lang="en-GB" dirty="0"/>
          </a:p>
        </p:txBody>
      </p:sp>
    </p:spTree>
    <p:extLst>
      <p:ext uri="{BB962C8B-B14F-4D97-AF65-F5344CB8AC3E}">
        <p14:creationId xmlns:p14="http://schemas.microsoft.com/office/powerpoint/2010/main" val="7961216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ags" Target="../tags/tag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vmlDrawing" Target="../drawings/vmlDrawing1.vml"/><Relationship Id="rId2" Type="http://schemas.openxmlformats.org/officeDocument/2006/relationships/slideLayout" Target="../slideLayouts/slideLayout2.xml"/><Relationship Id="rId16" Type="http://schemas.openxmlformats.org/officeDocument/2006/relationships/theme" Target="../theme/theme1.xml"/><Relationship Id="rId20" Type="http://schemas.openxmlformats.org/officeDocument/2006/relationships/image" Target="../media/image1.emf"/><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oleObject" Target="../embeddings/oleObject1.bin"/><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aphicFrame>
        <p:nvGraphicFramePr>
          <p:cNvPr id="8" name="Objekt 7" hidden="1">
            <a:extLst>
              <a:ext uri="{FF2B5EF4-FFF2-40B4-BE49-F238E27FC236}">
                <a16:creationId xmlns:a16="http://schemas.microsoft.com/office/drawing/2014/main" id="{C1A0A9E6-EAEA-4FB4-9906-2EBB71ADFEFD}"/>
              </a:ext>
            </a:extLst>
          </p:cNvPr>
          <p:cNvGraphicFramePr>
            <a:graphicFrameLocks noChangeAspect="1"/>
          </p:cNvGraphicFramePr>
          <p:nvPr userDrawn="1">
            <p:custDataLst>
              <p:tags r:id="rId18"/>
            </p:custDataLst>
            <p:extLst>
              <p:ext uri="{D42A27DB-BD31-4B8C-83A1-F6EECF244321}">
                <p14:modId xmlns:p14="http://schemas.microsoft.com/office/powerpoint/2010/main" val="420171890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030" name="think-cell Folie" r:id="rId19" imgW="473" imgH="476" progId="TCLayout.ActiveDocument.1">
                  <p:embed/>
                </p:oleObj>
              </mc:Choice>
              <mc:Fallback>
                <p:oleObj name="think-cell Folie" r:id="rId19" imgW="473" imgH="476" progId="TCLayout.ActiveDocument.1">
                  <p:embed/>
                  <p:pic>
                    <p:nvPicPr>
                      <p:cNvPr id="8" name="Objekt 7" hidden="1">
                        <a:extLst>
                          <a:ext uri="{FF2B5EF4-FFF2-40B4-BE49-F238E27FC236}">
                            <a16:creationId xmlns:a16="http://schemas.microsoft.com/office/drawing/2014/main" id="{C1A0A9E6-EAEA-4FB4-9906-2EBB71ADFEFD}"/>
                          </a:ext>
                        </a:extLst>
                      </p:cNvPr>
                      <p:cNvPicPr/>
                      <p:nvPr/>
                    </p:nvPicPr>
                    <p:blipFill>
                      <a:blip r:embed="rId20"/>
                      <a:stretch>
                        <a:fillRect/>
                      </a:stretch>
                    </p:blipFill>
                    <p:spPr>
                      <a:xfrm>
                        <a:off x="1588" y="1588"/>
                        <a:ext cx="1588" cy="1588"/>
                      </a:xfrm>
                      <a:prstGeom prst="rect">
                        <a:avLst/>
                      </a:prstGeom>
                    </p:spPr>
                  </p:pic>
                </p:oleObj>
              </mc:Fallback>
            </mc:AlternateContent>
          </a:graphicData>
        </a:graphic>
      </p:graphicFrame>
      <p:sp>
        <p:nvSpPr>
          <p:cNvPr id="2" name="Titelplatzhalter 1">
            <a:extLst>
              <a:ext uri="{FF2B5EF4-FFF2-40B4-BE49-F238E27FC236}">
                <a16:creationId xmlns:a16="http://schemas.microsoft.com/office/drawing/2014/main" id="{8E927596-D9ED-4541-8DFD-E362F9439DB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err="1"/>
              <a:t>Mastertitelformat</a:t>
            </a:r>
            <a:r>
              <a:rPr lang="en-GB" dirty="0"/>
              <a:t> </a:t>
            </a:r>
            <a:r>
              <a:rPr lang="en-GB" dirty="0" err="1"/>
              <a:t>bearbeiten</a:t>
            </a:r>
            <a:endParaRPr lang="en-GB" dirty="0"/>
          </a:p>
        </p:txBody>
      </p:sp>
      <p:sp>
        <p:nvSpPr>
          <p:cNvPr id="3" name="Textplatzhalter 2">
            <a:extLst>
              <a:ext uri="{FF2B5EF4-FFF2-40B4-BE49-F238E27FC236}">
                <a16:creationId xmlns:a16="http://schemas.microsoft.com/office/drawing/2014/main" id="{6AFA76CC-C7EA-424F-AE99-E14B42F6C6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dirty="0" err="1"/>
              <a:t>Mastertextformat</a:t>
            </a:r>
            <a:r>
              <a:rPr lang="en-GB" dirty="0"/>
              <a:t> </a:t>
            </a:r>
            <a:r>
              <a:rPr lang="en-GB" dirty="0" err="1"/>
              <a:t>bearbeiten</a:t>
            </a:r>
            <a:endParaRPr lang="en-GB" dirty="0"/>
          </a:p>
          <a:p>
            <a:pPr lvl="1"/>
            <a:r>
              <a:rPr lang="en-GB" dirty="0" err="1"/>
              <a:t>Zweite</a:t>
            </a:r>
            <a:r>
              <a:rPr lang="en-GB" dirty="0"/>
              <a:t> Ebene</a:t>
            </a:r>
          </a:p>
          <a:p>
            <a:pPr lvl="2"/>
            <a:r>
              <a:rPr lang="en-GB" dirty="0" err="1"/>
              <a:t>Dritte</a:t>
            </a:r>
            <a:r>
              <a:rPr lang="en-GB" dirty="0"/>
              <a:t> Ebene</a:t>
            </a:r>
          </a:p>
          <a:p>
            <a:pPr lvl="3"/>
            <a:r>
              <a:rPr lang="en-GB" dirty="0" err="1"/>
              <a:t>Vierte</a:t>
            </a:r>
            <a:r>
              <a:rPr lang="en-GB" dirty="0"/>
              <a:t> Ebene</a:t>
            </a:r>
          </a:p>
          <a:p>
            <a:pPr lvl="4"/>
            <a:r>
              <a:rPr lang="en-GB" dirty="0" err="1"/>
              <a:t>Fünfte</a:t>
            </a:r>
            <a:r>
              <a:rPr lang="en-GB" dirty="0"/>
              <a:t> Ebene</a:t>
            </a:r>
          </a:p>
        </p:txBody>
      </p:sp>
      <p:sp>
        <p:nvSpPr>
          <p:cNvPr id="4" name="Datumsplatzhalter 3">
            <a:extLst>
              <a:ext uri="{FF2B5EF4-FFF2-40B4-BE49-F238E27FC236}">
                <a16:creationId xmlns:a16="http://schemas.microsoft.com/office/drawing/2014/main" id="{B93943AC-7653-4A51-AD55-53370661E0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rtl="0">
              <a:defRPr sz="1200">
                <a:solidFill>
                  <a:schemeClr val="tx1">
                    <a:tint val="75000"/>
                  </a:schemeClr>
                </a:solidFill>
              </a:defRPr>
            </a:lvl1pPr>
          </a:lstStyle>
          <a:p>
            <a:fld id="{A1B7D5AE-3672-4C3C-B55D-E8E0FAAD9754}" type="datetimeFigureOut">
              <a:rPr lang="en-GB" smtClean="0"/>
              <a:pPr/>
              <a:t>11/04/2023</a:t>
            </a:fld>
            <a:endParaRPr lang="en-GB" dirty="0"/>
          </a:p>
        </p:txBody>
      </p:sp>
      <p:sp>
        <p:nvSpPr>
          <p:cNvPr id="5" name="Fußzeilenplatzhalter 4">
            <a:extLst>
              <a:ext uri="{FF2B5EF4-FFF2-40B4-BE49-F238E27FC236}">
                <a16:creationId xmlns:a16="http://schemas.microsoft.com/office/drawing/2014/main" id="{351D2153-3C6D-473E-9BAC-97E01F9627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rtl="0">
              <a:defRPr sz="1200">
                <a:solidFill>
                  <a:schemeClr val="tx1">
                    <a:tint val="75000"/>
                  </a:schemeClr>
                </a:solidFill>
              </a:defRPr>
            </a:lvl1pPr>
          </a:lstStyle>
          <a:p>
            <a:endParaRPr lang="en-GB" dirty="0"/>
          </a:p>
        </p:txBody>
      </p:sp>
      <p:sp>
        <p:nvSpPr>
          <p:cNvPr id="6" name="Foliennummernplatzhalter 5">
            <a:extLst>
              <a:ext uri="{FF2B5EF4-FFF2-40B4-BE49-F238E27FC236}">
                <a16:creationId xmlns:a16="http://schemas.microsoft.com/office/drawing/2014/main" id="{0205938C-8F5E-46AB-A6AB-DFB6CA10A15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rtl="0">
              <a:defRPr sz="1200">
                <a:solidFill>
                  <a:schemeClr val="tx1">
                    <a:tint val="75000"/>
                  </a:schemeClr>
                </a:solidFill>
              </a:defRPr>
            </a:lvl1pPr>
          </a:lstStyle>
          <a:p>
            <a:fld id="{1BC0D1CF-DDB6-4988-9EDC-BCB35E34DEDB}" type="slidenum">
              <a:rPr lang="en-GB" smtClean="0"/>
              <a:pPr/>
              <a:t>‹#›</a:t>
            </a:fld>
            <a:endParaRPr lang="en-GB" dirty="0"/>
          </a:p>
        </p:txBody>
      </p:sp>
    </p:spTree>
    <p:extLst>
      <p:ext uri="{BB962C8B-B14F-4D97-AF65-F5344CB8AC3E}">
        <p14:creationId xmlns:p14="http://schemas.microsoft.com/office/powerpoint/2010/main" val="18220479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4.xml"/><Relationship Id="rId7" Type="http://schemas.openxmlformats.org/officeDocument/2006/relationships/image" Target="../media/image5.jpeg"/><Relationship Id="rId2" Type="http://schemas.openxmlformats.org/officeDocument/2006/relationships/tags" Target="../tags/tag21.xml"/><Relationship Id="rId1" Type="http://schemas.openxmlformats.org/officeDocument/2006/relationships/vmlDrawing" Target="../drawings/vmlDrawing17.vml"/><Relationship Id="rId6" Type="http://schemas.openxmlformats.org/officeDocument/2006/relationships/image" Target="../media/image1.emf"/><Relationship Id="rId5" Type="http://schemas.openxmlformats.org/officeDocument/2006/relationships/oleObject" Target="../embeddings/oleObject17.bin"/><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slide" Target="slide3.xml"/><Relationship Id="rId3" Type="http://schemas.openxmlformats.org/officeDocument/2006/relationships/tags" Target="../tags/tag23.xml"/><Relationship Id="rId7" Type="http://schemas.openxmlformats.org/officeDocument/2006/relationships/image" Target="../media/image6.emf"/><Relationship Id="rId2" Type="http://schemas.openxmlformats.org/officeDocument/2006/relationships/tags" Target="../tags/tag22.xml"/><Relationship Id="rId1" Type="http://schemas.openxmlformats.org/officeDocument/2006/relationships/vmlDrawing" Target="../drawings/vmlDrawing18.vml"/><Relationship Id="rId6" Type="http://schemas.openxmlformats.org/officeDocument/2006/relationships/oleObject" Target="../embeddings/oleObject18.bin"/><Relationship Id="rId11" Type="http://schemas.openxmlformats.org/officeDocument/2006/relationships/slide" Target="slide19.xml"/><Relationship Id="rId5" Type="http://schemas.openxmlformats.org/officeDocument/2006/relationships/notesSlide" Target="../notesSlides/notesSlide2.xml"/><Relationship Id="rId10" Type="http://schemas.openxmlformats.org/officeDocument/2006/relationships/slide" Target="slide15.xml"/><Relationship Id="rId4" Type="http://schemas.openxmlformats.org/officeDocument/2006/relationships/slideLayout" Target="../slideLayouts/slideLayout13.xml"/><Relationship Id="rId9" Type="http://schemas.openxmlformats.org/officeDocument/2006/relationships/slide" Target="slide6.xml"/></Relationships>
</file>

<file path=ppt/slides/_rels/slide3.xml.rels><?xml version="1.0" encoding="UTF-8" standalone="yes"?>
<Relationships xmlns="http://schemas.openxmlformats.org/package/2006/relationships"><Relationship Id="rId8" Type="http://schemas.openxmlformats.org/officeDocument/2006/relationships/image" Target="../media/image7.emf"/><Relationship Id="rId3" Type="http://schemas.openxmlformats.org/officeDocument/2006/relationships/tags" Target="../tags/tag25.xml"/><Relationship Id="rId7" Type="http://schemas.openxmlformats.org/officeDocument/2006/relationships/oleObject" Target="../embeddings/oleObject19.bin"/><Relationship Id="rId12" Type="http://schemas.openxmlformats.org/officeDocument/2006/relationships/image" Target="../media/image11.svg"/><Relationship Id="rId2" Type="http://schemas.openxmlformats.org/officeDocument/2006/relationships/tags" Target="../tags/tag24.xml"/><Relationship Id="rId1" Type="http://schemas.openxmlformats.org/officeDocument/2006/relationships/vmlDrawing" Target="../drawings/vmlDrawing19.vml"/><Relationship Id="rId6" Type="http://schemas.openxmlformats.org/officeDocument/2006/relationships/notesSlide" Target="../notesSlides/notesSlide3.xml"/><Relationship Id="rId11" Type="http://schemas.openxmlformats.org/officeDocument/2006/relationships/image" Target="../media/image10.png"/><Relationship Id="rId5" Type="http://schemas.openxmlformats.org/officeDocument/2006/relationships/slideLayout" Target="../slideLayouts/slideLayout12.xml"/><Relationship Id="rId10" Type="http://schemas.openxmlformats.org/officeDocument/2006/relationships/image" Target="../media/image9.svg"/><Relationship Id="rId4" Type="http://schemas.openxmlformats.org/officeDocument/2006/relationships/tags" Target="../tags/tag26.xm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tags" Target="../tags/tag28.xml"/><Relationship Id="rId7" Type="http://schemas.openxmlformats.org/officeDocument/2006/relationships/image" Target="../media/image6.emf"/><Relationship Id="rId2" Type="http://schemas.openxmlformats.org/officeDocument/2006/relationships/tags" Target="../tags/tag27.xml"/><Relationship Id="rId1" Type="http://schemas.openxmlformats.org/officeDocument/2006/relationships/vmlDrawing" Target="../drawings/vmlDrawing20.vml"/><Relationship Id="rId6" Type="http://schemas.openxmlformats.org/officeDocument/2006/relationships/oleObject" Target="../embeddings/oleObject20.bin"/><Relationship Id="rId5" Type="http://schemas.openxmlformats.org/officeDocument/2006/relationships/notesSlide" Target="../notesSlides/notesSlide4.xml"/><Relationship Id="rId4" Type="http://schemas.openxmlformats.org/officeDocument/2006/relationships/slideLayout" Target="../slideLayouts/slideLayout12.xml"/><Relationship Id="rId9" Type="http://schemas.openxmlformats.org/officeDocument/2006/relationships/image" Target="../media/image13.svg"/></Relationships>
</file>

<file path=ppt/slides/_rels/slide5.xml.rels><?xml version="1.0" encoding="UTF-8" standalone="yes"?>
<Relationships xmlns="http://schemas.openxmlformats.org/package/2006/relationships"><Relationship Id="rId8" Type="http://schemas.openxmlformats.org/officeDocument/2006/relationships/image" Target="../media/image6.emf"/><Relationship Id="rId13" Type="http://schemas.openxmlformats.org/officeDocument/2006/relationships/image" Target="../media/image18.png"/><Relationship Id="rId3" Type="http://schemas.openxmlformats.org/officeDocument/2006/relationships/tags" Target="../tags/tag30.xml"/><Relationship Id="rId7" Type="http://schemas.openxmlformats.org/officeDocument/2006/relationships/oleObject" Target="../embeddings/oleObject21.bin"/><Relationship Id="rId12" Type="http://schemas.openxmlformats.org/officeDocument/2006/relationships/image" Target="../media/image17.svg"/><Relationship Id="rId2" Type="http://schemas.openxmlformats.org/officeDocument/2006/relationships/tags" Target="../tags/tag29.xml"/><Relationship Id="rId1" Type="http://schemas.openxmlformats.org/officeDocument/2006/relationships/vmlDrawing" Target="../drawings/vmlDrawing21.vml"/><Relationship Id="rId6" Type="http://schemas.openxmlformats.org/officeDocument/2006/relationships/notesSlide" Target="../notesSlides/notesSlide5.xml"/><Relationship Id="rId11" Type="http://schemas.openxmlformats.org/officeDocument/2006/relationships/image" Target="../media/image16.png"/><Relationship Id="rId5" Type="http://schemas.openxmlformats.org/officeDocument/2006/relationships/slideLayout" Target="../slideLayouts/slideLayout12.xml"/><Relationship Id="rId10" Type="http://schemas.openxmlformats.org/officeDocument/2006/relationships/image" Target="../media/image15.svg"/><Relationship Id="rId4" Type="http://schemas.openxmlformats.org/officeDocument/2006/relationships/tags" Target="../tags/tag31.xml"/><Relationship Id="rId9" Type="http://schemas.openxmlformats.org/officeDocument/2006/relationships/image" Target="../media/image14.png"/><Relationship Id="rId14" Type="http://schemas.openxmlformats.org/officeDocument/2006/relationships/image" Target="../media/image19.svg"/></Relationships>
</file>

<file path=ppt/slides/_rels/slide6.xml.rels><?xml version="1.0" encoding="UTF-8" standalone="yes"?>
<Relationships xmlns="http://schemas.openxmlformats.org/package/2006/relationships"><Relationship Id="rId8" Type="http://schemas.openxmlformats.org/officeDocument/2006/relationships/image" Target="../media/image16.png"/><Relationship Id="rId13" Type="http://schemas.openxmlformats.org/officeDocument/2006/relationships/image" Target="../media/image23.svg"/><Relationship Id="rId3" Type="http://schemas.openxmlformats.org/officeDocument/2006/relationships/tags" Target="../tags/tag33.xml"/><Relationship Id="rId7" Type="http://schemas.openxmlformats.org/officeDocument/2006/relationships/image" Target="../media/image6.emf"/><Relationship Id="rId12" Type="http://schemas.openxmlformats.org/officeDocument/2006/relationships/image" Target="../media/image14.png"/><Relationship Id="rId2" Type="http://schemas.openxmlformats.org/officeDocument/2006/relationships/tags" Target="../tags/tag32.xml"/><Relationship Id="rId1" Type="http://schemas.openxmlformats.org/officeDocument/2006/relationships/vmlDrawing" Target="../drawings/vmlDrawing22.vml"/><Relationship Id="rId6" Type="http://schemas.openxmlformats.org/officeDocument/2006/relationships/oleObject" Target="../embeddings/oleObject22.bin"/><Relationship Id="rId11" Type="http://schemas.openxmlformats.org/officeDocument/2006/relationships/image" Target="../media/image22.svg"/><Relationship Id="rId5" Type="http://schemas.openxmlformats.org/officeDocument/2006/relationships/notesSlide" Target="../notesSlides/notesSlide6.xml"/><Relationship Id="rId10" Type="http://schemas.openxmlformats.org/officeDocument/2006/relationships/image" Target="../media/image21.png"/><Relationship Id="rId4" Type="http://schemas.openxmlformats.org/officeDocument/2006/relationships/slideLayout" Target="../slideLayouts/slideLayout12.xml"/><Relationship Id="rId9" Type="http://schemas.openxmlformats.org/officeDocument/2006/relationships/image" Target="../media/image20.sv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34.xml"/><Relationship Id="rId1" Type="http://schemas.openxmlformats.org/officeDocument/2006/relationships/vmlDrawing" Target="../drawings/vmlDrawing23.vml"/><Relationship Id="rId6" Type="http://schemas.openxmlformats.org/officeDocument/2006/relationships/image" Target="../media/image1.emf"/><Relationship Id="rId5" Type="http://schemas.openxmlformats.org/officeDocument/2006/relationships/oleObject" Target="../embeddings/oleObject23.bin"/><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chart" Target="../charts/chart1.xml"/><Relationship Id="rId3" Type="http://schemas.openxmlformats.org/officeDocument/2006/relationships/tags" Target="../tags/tag36.xml"/><Relationship Id="rId7" Type="http://schemas.openxmlformats.org/officeDocument/2006/relationships/image" Target="../media/image6.emf"/><Relationship Id="rId2" Type="http://schemas.openxmlformats.org/officeDocument/2006/relationships/tags" Target="../tags/tag35.xml"/><Relationship Id="rId1" Type="http://schemas.openxmlformats.org/officeDocument/2006/relationships/vmlDrawing" Target="../drawings/vmlDrawing24.vml"/><Relationship Id="rId6" Type="http://schemas.openxmlformats.org/officeDocument/2006/relationships/oleObject" Target="../embeddings/oleObject24.bin"/><Relationship Id="rId5" Type="http://schemas.openxmlformats.org/officeDocument/2006/relationships/notesSlide" Target="../notesSlides/notesSlide8.xml"/><Relationship Id="rId4" Type="http://schemas.openxmlformats.org/officeDocument/2006/relationships/slideLayout" Target="../slideLayouts/slideLayout15.xml"/><Relationship Id="rId9" Type="http://schemas.openxmlformats.org/officeDocument/2006/relationships/chart" Target="../charts/chart2.xml"/></Relationships>
</file>

<file path=ppt/slides/_rels/slide9.xml.rels><?xml version="1.0" encoding="UTF-8" standalone="yes"?>
<Relationships xmlns="http://schemas.openxmlformats.org/package/2006/relationships"><Relationship Id="rId8" Type="http://schemas.openxmlformats.org/officeDocument/2006/relationships/notesSlide" Target="../notesSlides/notesSlide9.xml"/><Relationship Id="rId3" Type="http://schemas.openxmlformats.org/officeDocument/2006/relationships/tags" Target="../tags/tag38.xml"/><Relationship Id="rId7" Type="http://schemas.openxmlformats.org/officeDocument/2006/relationships/slideLayout" Target="../slideLayouts/slideLayout12.xml"/><Relationship Id="rId12" Type="http://schemas.openxmlformats.org/officeDocument/2006/relationships/image" Target="../media/image25.svg"/><Relationship Id="rId2" Type="http://schemas.openxmlformats.org/officeDocument/2006/relationships/tags" Target="../tags/tag37.xml"/><Relationship Id="rId1" Type="http://schemas.openxmlformats.org/officeDocument/2006/relationships/vmlDrawing" Target="../drawings/vmlDrawing25.vml"/><Relationship Id="rId6" Type="http://schemas.openxmlformats.org/officeDocument/2006/relationships/tags" Target="../tags/tag41.xml"/><Relationship Id="rId11" Type="http://schemas.openxmlformats.org/officeDocument/2006/relationships/image" Target="../media/image24.png"/><Relationship Id="rId5" Type="http://schemas.openxmlformats.org/officeDocument/2006/relationships/tags" Target="../tags/tag40.xml"/><Relationship Id="rId10" Type="http://schemas.openxmlformats.org/officeDocument/2006/relationships/image" Target="../media/image6.emf"/><Relationship Id="rId4" Type="http://schemas.openxmlformats.org/officeDocument/2006/relationships/tags" Target="../tags/tag39.xml"/><Relationship Id="rId9" Type="http://schemas.openxmlformats.org/officeDocument/2006/relationships/oleObject" Target="../embeddings/oleObject25.bin"/></Relationships>
</file>

<file path=ppt/slides/_rels/slide10.xml.rels><?xml version="1.0" encoding="UTF-8" standalone="yes"?>
<Relationships xmlns="http://schemas.openxmlformats.org/package/2006/relationships"><Relationship Id="rId8" Type="http://schemas.openxmlformats.org/officeDocument/2006/relationships/tags" Target="../tags/tag48.xml"/><Relationship Id="rId13" Type="http://schemas.openxmlformats.org/officeDocument/2006/relationships/chart" Target="../charts/chart3.xml"/><Relationship Id="rId3" Type="http://schemas.openxmlformats.org/officeDocument/2006/relationships/tags" Target="../tags/tag43.xml"/><Relationship Id="rId7" Type="http://schemas.openxmlformats.org/officeDocument/2006/relationships/tags" Target="../tags/tag47.xml"/><Relationship Id="rId12" Type="http://schemas.openxmlformats.org/officeDocument/2006/relationships/image" Target="../media/image6.emf"/><Relationship Id="rId17" Type="http://schemas.openxmlformats.org/officeDocument/2006/relationships/chart" Target="../charts/chart5.xml"/><Relationship Id="rId2" Type="http://schemas.openxmlformats.org/officeDocument/2006/relationships/tags" Target="../tags/tag42.xml"/><Relationship Id="rId16" Type="http://schemas.openxmlformats.org/officeDocument/2006/relationships/chart" Target="../charts/chart4.xml"/><Relationship Id="rId1" Type="http://schemas.openxmlformats.org/officeDocument/2006/relationships/vmlDrawing" Target="../drawings/vmlDrawing26.vml"/><Relationship Id="rId6" Type="http://schemas.openxmlformats.org/officeDocument/2006/relationships/tags" Target="../tags/tag46.xml"/><Relationship Id="rId11" Type="http://schemas.openxmlformats.org/officeDocument/2006/relationships/oleObject" Target="../embeddings/oleObject26.bin"/><Relationship Id="rId5" Type="http://schemas.openxmlformats.org/officeDocument/2006/relationships/tags" Target="../tags/tag45.xml"/><Relationship Id="rId15" Type="http://schemas.openxmlformats.org/officeDocument/2006/relationships/image" Target="../media/image27.svg"/><Relationship Id="rId10" Type="http://schemas.openxmlformats.org/officeDocument/2006/relationships/notesSlide" Target="../notesSlides/notesSlide10.xml"/><Relationship Id="rId4" Type="http://schemas.openxmlformats.org/officeDocument/2006/relationships/tags" Target="../tags/tag44.xml"/><Relationship Id="rId9" Type="http://schemas.openxmlformats.org/officeDocument/2006/relationships/slideLayout" Target="../slideLayouts/slideLayout12.xml"/><Relationship Id="rId14" Type="http://schemas.openxmlformats.org/officeDocument/2006/relationships/image" Target="../media/image26.png"/></Relationships>
</file>

<file path=ppt/slides/_rels/slide11.xml.rels><?xml version="1.0" encoding="UTF-8" standalone="yes"?>
<Relationships xmlns="http://schemas.openxmlformats.org/package/2006/relationships"><Relationship Id="rId8" Type="http://schemas.openxmlformats.org/officeDocument/2006/relationships/notesSlide" Target="../notesSlides/notesSlide11.xml"/><Relationship Id="rId13" Type="http://schemas.openxmlformats.org/officeDocument/2006/relationships/image" Target="../media/image30.png"/><Relationship Id="rId3" Type="http://schemas.openxmlformats.org/officeDocument/2006/relationships/tags" Target="../tags/tag50.xml"/><Relationship Id="rId7" Type="http://schemas.openxmlformats.org/officeDocument/2006/relationships/slideLayout" Target="../slideLayouts/slideLayout12.xml"/><Relationship Id="rId12" Type="http://schemas.openxmlformats.org/officeDocument/2006/relationships/image" Target="../media/image29.svg"/><Relationship Id="rId2" Type="http://schemas.openxmlformats.org/officeDocument/2006/relationships/tags" Target="../tags/tag49.xml"/><Relationship Id="rId16" Type="http://schemas.openxmlformats.org/officeDocument/2006/relationships/image" Target="../media/image33.svg"/><Relationship Id="rId1" Type="http://schemas.openxmlformats.org/officeDocument/2006/relationships/vmlDrawing" Target="../drawings/vmlDrawing27.vml"/><Relationship Id="rId6" Type="http://schemas.openxmlformats.org/officeDocument/2006/relationships/tags" Target="../tags/tag53.xml"/><Relationship Id="rId11" Type="http://schemas.openxmlformats.org/officeDocument/2006/relationships/image" Target="../media/image28.png"/><Relationship Id="rId5" Type="http://schemas.openxmlformats.org/officeDocument/2006/relationships/tags" Target="../tags/tag52.xml"/><Relationship Id="rId15" Type="http://schemas.openxmlformats.org/officeDocument/2006/relationships/image" Target="../media/image32.png"/><Relationship Id="rId10" Type="http://schemas.openxmlformats.org/officeDocument/2006/relationships/image" Target="../media/image6.emf"/><Relationship Id="rId4" Type="http://schemas.openxmlformats.org/officeDocument/2006/relationships/tags" Target="../tags/tag51.xml"/><Relationship Id="rId9" Type="http://schemas.openxmlformats.org/officeDocument/2006/relationships/oleObject" Target="../embeddings/oleObject27.bin"/><Relationship Id="rId14" Type="http://schemas.openxmlformats.org/officeDocument/2006/relationships/image" Target="../media/image31.svg"/></Relationships>
</file>

<file path=ppt/slides/_rels/slide12.xml.rels><?xml version="1.0" encoding="UTF-8" standalone="yes"?>
<Relationships xmlns="http://schemas.openxmlformats.org/package/2006/relationships"><Relationship Id="rId8" Type="http://schemas.openxmlformats.org/officeDocument/2006/relationships/tags" Target="../tags/tag60.xml"/><Relationship Id="rId13" Type="http://schemas.openxmlformats.org/officeDocument/2006/relationships/image" Target="../media/image26.png"/><Relationship Id="rId3" Type="http://schemas.openxmlformats.org/officeDocument/2006/relationships/tags" Target="../tags/tag55.xml"/><Relationship Id="rId7" Type="http://schemas.openxmlformats.org/officeDocument/2006/relationships/tags" Target="../tags/tag59.xml"/><Relationship Id="rId12" Type="http://schemas.openxmlformats.org/officeDocument/2006/relationships/image" Target="../media/image6.emf"/><Relationship Id="rId2" Type="http://schemas.openxmlformats.org/officeDocument/2006/relationships/tags" Target="../tags/tag54.xml"/><Relationship Id="rId1" Type="http://schemas.openxmlformats.org/officeDocument/2006/relationships/vmlDrawing" Target="../drawings/vmlDrawing28.vml"/><Relationship Id="rId6" Type="http://schemas.openxmlformats.org/officeDocument/2006/relationships/tags" Target="../tags/tag58.xml"/><Relationship Id="rId11" Type="http://schemas.openxmlformats.org/officeDocument/2006/relationships/oleObject" Target="../embeddings/oleObject28.bin"/><Relationship Id="rId5" Type="http://schemas.openxmlformats.org/officeDocument/2006/relationships/tags" Target="../tags/tag57.xml"/><Relationship Id="rId10" Type="http://schemas.openxmlformats.org/officeDocument/2006/relationships/notesSlide" Target="../notesSlides/notesSlide12.xml"/><Relationship Id="rId4" Type="http://schemas.openxmlformats.org/officeDocument/2006/relationships/tags" Target="../tags/tag56.xml"/><Relationship Id="rId9" Type="http://schemas.openxmlformats.org/officeDocument/2006/relationships/slideLayout" Target="../slideLayouts/slideLayout12.xml"/><Relationship Id="rId14" Type="http://schemas.openxmlformats.org/officeDocument/2006/relationships/image" Target="../media/image27.svg"/></Relationships>
</file>

<file path=ppt/slides/_rels/slide13.xml.rels><?xml version="1.0" encoding="UTF-8" standalone="yes"?>
<Relationships xmlns="http://schemas.openxmlformats.org/package/2006/relationships"><Relationship Id="rId8" Type="http://schemas.openxmlformats.org/officeDocument/2006/relationships/oleObject" Target="../embeddings/oleObject29.bin"/><Relationship Id="rId13" Type="http://schemas.openxmlformats.org/officeDocument/2006/relationships/image" Target="../media/image37.svg"/><Relationship Id="rId3" Type="http://schemas.openxmlformats.org/officeDocument/2006/relationships/tags" Target="../tags/tag62.xml"/><Relationship Id="rId7" Type="http://schemas.openxmlformats.org/officeDocument/2006/relationships/notesSlide" Target="../notesSlides/notesSlide13.xml"/><Relationship Id="rId12" Type="http://schemas.openxmlformats.org/officeDocument/2006/relationships/image" Target="../media/image36.png"/><Relationship Id="rId2" Type="http://schemas.openxmlformats.org/officeDocument/2006/relationships/tags" Target="../tags/tag61.xml"/><Relationship Id="rId1" Type="http://schemas.openxmlformats.org/officeDocument/2006/relationships/vmlDrawing" Target="../drawings/vmlDrawing29.vml"/><Relationship Id="rId6" Type="http://schemas.openxmlformats.org/officeDocument/2006/relationships/slideLayout" Target="../slideLayouts/slideLayout12.xml"/><Relationship Id="rId11" Type="http://schemas.openxmlformats.org/officeDocument/2006/relationships/image" Target="../media/image35.svg"/><Relationship Id="rId5" Type="http://schemas.openxmlformats.org/officeDocument/2006/relationships/tags" Target="../tags/tag64.xml"/><Relationship Id="rId10" Type="http://schemas.openxmlformats.org/officeDocument/2006/relationships/image" Target="../media/image34.png"/><Relationship Id="rId4" Type="http://schemas.openxmlformats.org/officeDocument/2006/relationships/tags" Target="../tags/tag63.xml"/><Relationship Id="rId9" Type="http://schemas.openxmlformats.org/officeDocument/2006/relationships/image" Target="../media/image6.emf"/></Relationships>
</file>

<file path=ppt/slides/_rels/slide14.xml.rels><?xml version="1.0" encoding="UTF-8" standalone="yes"?>
<Relationships xmlns="http://schemas.openxmlformats.org/package/2006/relationships"><Relationship Id="rId8" Type="http://schemas.openxmlformats.org/officeDocument/2006/relationships/image" Target="../media/image6.emf"/><Relationship Id="rId13" Type="http://schemas.openxmlformats.org/officeDocument/2006/relationships/image" Target="../media/image18.png"/><Relationship Id="rId3" Type="http://schemas.openxmlformats.org/officeDocument/2006/relationships/tags" Target="../tags/tag66.xml"/><Relationship Id="rId7" Type="http://schemas.openxmlformats.org/officeDocument/2006/relationships/oleObject" Target="../embeddings/oleObject30.bin"/><Relationship Id="rId12" Type="http://schemas.openxmlformats.org/officeDocument/2006/relationships/image" Target="../media/image17.svg"/><Relationship Id="rId2" Type="http://schemas.openxmlformats.org/officeDocument/2006/relationships/tags" Target="../tags/tag65.xml"/><Relationship Id="rId1" Type="http://schemas.openxmlformats.org/officeDocument/2006/relationships/vmlDrawing" Target="../drawings/vmlDrawing30.vml"/><Relationship Id="rId6" Type="http://schemas.openxmlformats.org/officeDocument/2006/relationships/notesSlide" Target="../notesSlides/notesSlide14.xml"/><Relationship Id="rId11" Type="http://schemas.openxmlformats.org/officeDocument/2006/relationships/image" Target="../media/image16.png"/><Relationship Id="rId5" Type="http://schemas.openxmlformats.org/officeDocument/2006/relationships/slideLayout" Target="../slideLayouts/slideLayout12.xml"/><Relationship Id="rId10" Type="http://schemas.openxmlformats.org/officeDocument/2006/relationships/image" Target="../media/image15.svg"/><Relationship Id="rId4" Type="http://schemas.openxmlformats.org/officeDocument/2006/relationships/tags" Target="../tags/tag67.xml"/><Relationship Id="rId9" Type="http://schemas.openxmlformats.org/officeDocument/2006/relationships/image" Target="../media/image14.png"/><Relationship Id="rId14" Type="http://schemas.openxmlformats.org/officeDocument/2006/relationships/image" Target="../media/image19.svg"/></Relationships>
</file>

<file path=ppt/slides/_rels/slide15.xml.rels><?xml version="1.0" encoding="UTF-8" standalone="yes"?>
<Relationships xmlns="http://schemas.openxmlformats.org/package/2006/relationships"><Relationship Id="rId3" Type="http://schemas.openxmlformats.org/officeDocument/2006/relationships/tags" Target="../tags/tag69.xml"/><Relationship Id="rId7" Type="http://schemas.openxmlformats.org/officeDocument/2006/relationships/image" Target="../media/image6.emf"/><Relationship Id="rId2" Type="http://schemas.openxmlformats.org/officeDocument/2006/relationships/tags" Target="../tags/tag68.xml"/><Relationship Id="rId1" Type="http://schemas.openxmlformats.org/officeDocument/2006/relationships/vmlDrawing" Target="../drawings/vmlDrawing31.vml"/><Relationship Id="rId6" Type="http://schemas.openxmlformats.org/officeDocument/2006/relationships/oleObject" Target="../embeddings/oleObject31.bin"/><Relationship Id="rId5" Type="http://schemas.openxmlformats.org/officeDocument/2006/relationships/notesSlide" Target="../notesSlides/notesSlide15.xml"/><Relationship Id="rId4"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8" Type="http://schemas.openxmlformats.org/officeDocument/2006/relationships/image" Target="../media/image38.png"/><Relationship Id="rId3" Type="http://schemas.openxmlformats.org/officeDocument/2006/relationships/tags" Target="../tags/tag71.xml"/><Relationship Id="rId7" Type="http://schemas.openxmlformats.org/officeDocument/2006/relationships/image" Target="../media/image6.emf"/><Relationship Id="rId2" Type="http://schemas.openxmlformats.org/officeDocument/2006/relationships/tags" Target="../tags/tag70.xml"/><Relationship Id="rId1" Type="http://schemas.openxmlformats.org/officeDocument/2006/relationships/vmlDrawing" Target="../drawings/vmlDrawing32.vml"/><Relationship Id="rId6" Type="http://schemas.openxmlformats.org/officeDocument/2006/relationships/oleObject" Target="../embeddings/oleObject32.bin"/><Relationship Id="rId11" Type="http://schemas.openxmlformats.org/officeDocument/2006/relationships/image" Target="../media/image41.svg"/><Relationship Id="rId5" Type="http://schemas.openxmlformats.org/officeDocument/2006/relationships/notesSlide" Target="../notesSlides/notesSlide16.xml"/><Relationship Id="rId10" Type="http://schemas.openxmlformats.org/officeDocument/2006/relationships/image" Target="../media/image40.png"/><Relationship Id="rId4" Type="http://schemas.openxmlformats.org/officeDocument/2006/relationships/slideLayout" Target="../slideLayouts/slideLayout12.xml"/><Relationship Id="rId9" Type="http://schemas.openxmlformats.org/officeDocument/2006/relationships/image" Target="../media/image39.svg"/></Relationships>
</file>

<file path=ppt/slides/_rels/slide17.xml.rels><?xml version="1.0" encoding="UTF-8" standalone="yes"?>
<Relationships xmlns="http://schemas.openxmlformats.org/package/2006/relationships"><Relationship Id="rId3" Type="http://schemas.openxmlformats.org/officeDocument/2006/relationships/tags" Target="../tags/tag73.xml"/><Relationship Id="rId7" Type="http://schemas.openxmlformats.org/officeDocument/2006/relationships/image" Target="../media/image6.emf"/><Relationship Id="rId2" Type="http://schemas.openxmlformats.org/officeDocument/2006/relationships/tags" Target="../tags/tag72.xml"/><Relationship Id="rId1" Type="http://schemas.openxmlformats.org/officeDocument/2006/relationships/vmlDrawing" Target="../drawings/vmlDrawing33.vml"/><Relationship Id="rId6" Type="http://schemas.openxmlformats.org/officeDocument/2006/relationships/oleObject" Target="../embeddings/oleObject33.bin"/><Relationship Id="rId5" Type="http://schemas.openxmlformats.org/officeDocument/2006/relationships/notesSlide" Target="../notesSlides/notesSlide17.xml"/><Relationship Id="rId4"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openxmlformats.org/officeDocument/2006/relationships/notesSlide" Target="../notesSlides/notesSlide18.xml"/><Relationship Id="rId13" Type="http://schemas.openxmlformats.org/officeDocument/2006/relationships/image" Target="../media/image44.png"/><Relationship Id="rId18" Type="http://schemas.openxmlformats.org/officeDocument/2006/relationships/image" Target="../media/image49.svg"/><Relationship Id="rId3" Type="http://schemas.openxmlformats.org/officeDocument/2006/relationships/tags" Target="../tags/tag75.xml"/><Relationship Id="rId7" Type="http://schemas.openxmlformats.org/officeDocument/2006/relationships/slideLayout" Target="../slideLayouts/slideLayout12.xml"/><Relationship Id="rId12" Type="http://schemas.openxmlformats.org/officeDocument/2006/relationships/image" Target="../media/image43.svg"/><Relationship Id="rId17" Type="http://schemas.openxmlformats.org/officeDocument/2006/relationships/image" Target="../media/image48.png"/><Relationship Id="rId2" Type="http://schemas.openxmlformats.org/officeDocument/2006/relationships/tags" Target="../tags/tag74.xml"/><Relationship Id="rId16" Type="http://schemas.openxmlformats.org/officeDocument/2006/relationships/image" Target="../media/image47.svg"/><Relationship Id="rId1" Type="http://schemas.openxmlformats.org/officeDocument/2006/relationships/vmlDrawing" Target="../drawings/vmlDrawing34.vml"/><Relationship Id="rId6" Type="http://schemas.openxmlformats.org/officeDocument/2006/relationships/tags" Target="../tags/tag78.xml"/><Relationship Id="rId11" Type="http://schemas.openxmlformats.org/officeDocument/2006/relationships/image" Target="../media/image42.png"/><Relationship Id="rId5" Type="http://schemas.openxmlformats.org/officeDocument/2006/relationships/tags" Target="../tags/tag77.xml"/><Relationship Id="rId15" Type="http://schemas.openxmlformats.org/officeDocument/2006/relationships/image" Target="../media/image46.png"/><Relationship Id="rId10" Type="http://schemas.openxmlformats.org/officeDocument/2006/relationships/image" Target="../media/image6.emf"/><Relationship Id="rId4" Type="http://schemas.openxmlformats.org/officeDocument/2006/relationships/tags" Target="../tags/tag76.xml"/><Relationship Id="rId9" Type="http://schemas.openxmlformats.org/officeDocument/2006/relationships/oleObject" Target="../embeddings/oleObject34.bin"/><Relationship Id="rId14" Type="http://schemas.openxmlformats.org/officeDocument/2006/relationships/image" Target="../media/image45.sv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79.xml"/><Relationship Id="rId1" Type="http://schemas.openxmlformats.org/officeDocument/2006/relationships/vmlDrawing" Target="../drawings/vmlDrawing35.vml"/><Relationship Id="rId6" Type="http://schemas.openxmlformats.org/officeDocument/2006/relationships/image" Target="../media/image1.emf"/><Relationship Id="rId5" Type="http://schemas.openxmlformats.org/officeDocument/2006/relationships/oleObject" Target="../embeddings/oleObject35.bin"/><Relationship Id="rId4"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tags" Target="../tags/tag80.xml"/><Relationship Id="rId1" Type="http://schemas.openxmlformats.org/officeDocument/2006/relationships/vmlDrawing" Target="../drawings/vmlDrawing36.vml"/><Relationship Id="rId6" Type="http://schemas.openxmlformats.org/officeDocument/2006/relationships/image" Target="../media/image1.emf"/><Relationship Id="rId5" Type="http://schemas.openxmlformats.org/officeDocument/2006/relationships/oleObject" Target="../embeddings/oleObject36.bin"/><Relationship Id="rId4"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Objekt 1" hidden="1">
            <a:extLst>
              <a:ext uri="{FF2B5EF4-FFF2-40B4-BE49-F238E27FC236}">
                <a16:creationId xmlns:a16="http://schemas.microsoft.com/office/drawing/2014/main" id="{DFD8A4A6-31CA-4205-A10D-4C7CF8E17DBF}"/>
              </a:ext>
            </a:extLst>
          </p:cNvPr>
          <p:cNvGraphicFramePr>
            <a:graphicFrameLocks noChangeAspect="1"/>
          </p:cNvGraphicFramePr>
          <p:nvPr>
            <p:custDataLst>
              <p:tags r:id="rId2"/>
            </p:custDataLst>
            <p:extLst>
              <p:ext uri="{D42A27DB-BD31-4B8C-83A1-F6EECF244321}">
                <p14:modId xmlns:p14="http://schemas.microsoft.com/office/powerpoint/2010/main" val="40413607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7414" name="think-cell Folie" r:id="rId5" imgW="473" imgH="476" progId="TCLayout.ActiveDocument.1">
                  <p:embed/>
                </p:oleObj>
              </mc:Choice>
              <mc:Fallback>
                <p:oleObj name="think-cell Folie" r:id="rId5" imgW="473" imgH="476" progId="TCLayout.ActiveDocument.1">
                  <p:embed/>
                  <p:pic>
                    <p:nvPicPr>
                      <p:cNvPr id="2" name="Objekt 1" hidden="1">
                        <a:extLst>
                          <a:ext uri="{FF2B5EF4-FFF2-40B4-BE49-F238E27FC236}">
                            <a16:creationId xmlns:a16="http://schemas.microsoft.com/office/drawing/2014/main" id="{DFD8A4A6-31CA-4205-A10D-4C7CF8E17DBF}"/>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6" name="Text Placeholder 5">
            <a:extLst>
              <a:ext uri="{FF2B5EF4-FFF2-40B4-BE49-F238E27FC236}">
                <a16:creationId xmlns:a16="http://schemas.microsoft.com/office/drawing/2014/main" id="{1407621D-9C37-3140-82C2-F4A36FA00846}"/>
              </a:ext>
            </a:extLst>
          </p:cNvPr>
          <p:cNvSpPr>
            <a:spLocks noGrp="1"/>
          </p:cNvSpPr>
          <p:nvPr>
            <p:ph type="body" sz="quarter" idx="17"/>
          </p:nvPr>
        </p:nvSpPr>
        <p:spPr>
          <a:xfrm>
            <a:off x="192088" y="4437381"/>
            <a:ext cx="5063724" cy="844827"/>
          </a:xfrm>
        </p:spPr>
        <p:txBody>
          <a:bodyPr/>
          <a:lstStyle/>
          <a:p>
            <a:r>
              <a:rPr lang="en-GB" dirty="0"/>
              <a:t>Conflict Resolution North-Central Local Council’s Youth Support Department </a:t>
            </a:r>
          </a:p>
        </p:txBody>
      </p:sp>
      <p:pic>
        <p:nvPicPr>
          <p:cNvPr id="3" name="Bildplatzhalter 2">
            <a:extLst>
              <a:ext uri="{FF2B5EF4-FFF2-40B4-BE49-F238E27FC236}">
                <a16:creationId xmlns:a16="http://schemas.microsoft.com/office/drawing/2014/main" id="{07E51BC5-D10D-4D98-B3A7-987B4F42A22E}"/>
              </a:ext>
            </a:extLst>
          </p:cNvPr>
          <p:cNvPicPr>
            <a:picLocks noGrp="1" noChangeAspect="1"/>
          </p:cNvPicPr>
          <p:nvPr>
            <p:ph type="pic" sz="quarter" idx="16"/>
          </p:nvPr>
        </p:nvPicPr>
        <p:blipFill>
          <a:blip r:embed="rId7" cstate="email">
            <a:extLst>
              <a:ext uri="{28A0092B-C50C-407E-A947-70E740481C1C}">
                <a14:useLocalDpi xmlns:a14="http://schemas.microsoft.com/office/drawing/2010/main"/>
              </a:ext>
            </a:extLst>
          </a:blip>
          <a:srcRect/>
          <a:stretch/>
        </p:blipFill>
        <p:spPr>
          <a:xfrm>
            <a:off x="3046687" y="0"/>
            <a:ext cx="9145313" cy="6858000"/>
          </a:xfrm>
        </p:spPr>
      </p:pic>
    </p:spTree>
    <p:extLst>
      <p:ext uri="{BB962C8B-B14F-4D97-AF65-F5344CB8AC3E}">
        <p14:creationId xmlns:p14="http://schemas.microsoft.com/office/powerpoint/2010/main" val="3261268248"/>
      </p:ext>
    </p:extLst>
  </p:cSld>
  <p:clrMapOvr>
    <a:masterClrMapping/>
  </p:clrMapOvr>
  <mc:AlternateContent xmlns:mc="http://schemas.openxmlformats.org/markup-compatibility/2006" xmlns:p14="http://schemas.microsoft.com/office/powerpoint/2010/main">
    <mc:Choice Requires="p14">
      <p:transition spd="slow" p14:dur="2000" advTm="10249"/>
    </mc:Choice>
    <mc:Fallback xmlns="">
      <p:transition spd="slow" advTm="10249"/>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2B85BA6F-C4B1-42EC-BD1A-64E940FD9940}"/>
              </a:ext>
            </a:extLst>
          </p:cNvPr>
          <p:cNvGraphicFramePr>
            <a:graphicFrameLocks noChangeAspect="1"/>
          </p:cNvGraphicFramePr>
          <p:nvPr>
            <p:custDataLst>
              <p:tags r:id="rId2"/>
            </p:custDataLst>
            <p:extLst>
              <p:ext uri="{D42A27DB-BD31-4B8C-83A1-F6EECF244321}">
                <p14:modId xmlns:p14="http://schemas.microsoft.com/office/powerpoint/2010/main" val="363694048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8438" name="think-cell Folie" r:id="rId6" imgW="425" imgH="426" progId="TCLayout.ActiveDocument.1">
                  <p:embed/>
                </p:oleObj>
              </mc:Choice>
              <mc:Fallback>
                <p:oleObj name="think-cell Folie" r:id="rId6" imgW="425" imgH="426" progId="TCLayout.ActiveDocument.1">
                  <p:embed/>
                  <p:pic>
                    <p:nvPicPr>
                      <p:cNvPr id="7" name="Objekt 6" hidden="1">
                        <a:extLst>
                          <a:ext uri="{FF2B5EF4-FFF2-40B4-BE49-F238E27FC236}">
                            <a16:creationId xmlns:a16="http://schemas.microsoft.com/office/drawing/2014/main" id="{2B85BA6F-C4B1-42EC-BD1A-64E940FD9940}"/>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5" name="Rechteck 4" hidden="1">
            <a:extLst>
              <a:ext uri="{FF2B5EF4-FFF2-40B4-BE49-F238E27FC236}">
                <a16:creationId xmlns:a16="http://schemas.microsoft.com/office/drawing/2014/main" id="{5F1D6C08-150B-48AD-BA61-1C4E420B0333}"/>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6" name="Titel 5">
            <a:extLst>
              <a:ext uri="{FF2B5EF4-FFF2-40B4-BE49-F238E27FC236}">
                <a16:creationId xmlns:a16="http://schemas.microsoft.com/office/drawing/2014/main" id="{4FFE6918-D4EE-8A4E-A88B-C63EDF40DBA3}"/>
              </a:ext>
            </a:extLst>
          </p:cNvPr>
          <p:cNvSpPr>
            <a:spLocks noGrp="1"/>
          </p:cNvSpPr>
          <p:nvPr>
            <p:ph type="title"/>
          </p:nvPr>
        </p:nvSpPr>
        <p:spPr/>
        <p:txBody>
          <a:bodyPr vert="horz"/>
          <a:lstStyle/>
          <a:p>
            <a:r>
              <a:rPr lang="en-GB" dirty="0"/>
              <a:t>First, the relevant stakeholders were identified, then a solution approach was developed using the Kotter model and finally it was checked whether a win-win situation was created.</a:t>
            </a:r>
          </a:p>
        </p:txBody>
      </p:sp>
      <p:sp>
        <p:nvSpPr>
          <p:cNvPr id="3" name="Slide Number Placeholder 2">
            <a:extLst>
              <a:ext uri="{FF2B5EF4-FFF2-40B4-BE49-F238E27FC236}">
                <a16:creationId xmlns:a16="http://schemas.microsoft.com/office/drawing/2014/main" id="{332E7D87-6F78-CB4B-9D06-09D1236B8425}"/>
              </a:ext>
            </a:extLst>
          </p:cNvPr>
          <p:cNvSpPr>
            <a:spLocks noGrp="1"/>
          </p:cNvSpPr>
          <p:nvPr>
            <p:ph type="sldNum" sz="quarter" idx="4"/>
          </p:nvPr>
        </p:nvSpPr>
        <p:spPr/>
        <p:txBody>
          <a:bodyPr/>
          <a:lstStyle/>
          <a:p>
            <a:fld id="{553ADFF6-AE86-4113-B35A-DF39A9E38298}" type="slidenum">
              <a:rPr lang="en-GB" smtClean="0"/>
              <a:pPr/>
              <a:t>2</a:t>
            </a:fld>
            <a:endParaRPr lang="en-GB" dirty="0"/>
          </a:p>
        </p:txBody>
      </p:sp>
      <p:sp>
        <p:nvSpPr>
          <p:cNvPr id="4" name="Text Placeholder 3">
            <a:extLst>
              <a:ext uri="{FF2B5EF4-FFF2-40B4-BE49-F238E27FC236}">
                <a16:creationId xmlns:a16="http://schemas.microsoft.com/office/drawing/2014/main" id="{E5B910C7-9ED0-DF4C-BEEF-C4B236D61876}"/>
              </a:ext>
            </a:extLst>
          </p:cNvPr>
          <p:cNvSpPr>
            <a:spLocks noGrp="1"/>
          </p:cNvSpPr>
          <p:nvPr>
            <p:ph type="body" sz="quarter" idx="13"/>
          </p:nvPr>
        </p:nvSpPr>
        <p:spPr>
          <a:xfrm>
            <a:off x="192088" y="847803"/>
            <a:ext cx="9841928" cy="286232"/>
          </a:xfrm>
        </p:spPr>
        <p:txBody>
          <a:bodyPr/>
          <a:lstStyle/>
          <a:p>
            <a:r>
              <a:rPr lang="en-GB" dirty="0">
                <a:solidFill>
                  <a:srgbClr val="4472C4"/>
                </a:solidFill>
              </a:rPr>
              <a:t>Agenda</a:t>
            </a:r>
          </a:p>
        </p:txBody>
      </p:sp>
      <p:graphicFrame>
        <p:nvGraphicFramePr>
          <p:cNvPr id="2" name="TOCTable">
            <a:extLst>
              <a:ext uri="{FF2B5EF4-FFF2-40B4-BE49-F238E27FC236}">
                <a16:creationId xmlns:a16="http://schemas.microsoft.com/office/drawing/2014/main" id="{4B3CF0DB-C279-48C1-BE3C-7A436B26ED63}"/>
              </a:ext>
            </a:extLst>
          </p:cNvPr>
          <p:cNvGraphicFramePr>
            <a:graphicFrameLocks noGrp="1"/>
          </p:cNvGraphicFramePr>
          <p:nvPr>
            <p:extLst>
              <p:ext uri="{D42A27DB-BD31-4B8C-83A1-F6EECF244321}">
                <p14:modId xmlns:p14="http://schemas.microsoft.com/office/powerpoint/2010/main" val="4073085041"/>
              </p:ext>
            </p:extLst>
          </p:nvPr>
        </p:nvGraphicFramePr>
        <p:xfrm>
          <a:off x="2540000" y="2895736"/>
          <a:ext cx="8890000" cy="1616364"/>
        </p:xfrm>
        <a:graphic>
          <a:graphicData uri="http://schemas.openxmlformats.org/drawingml/2006/table">
            <a:tbl>
              <a:tblPr firstRow="1" bandRow="1">
                <a:tableStyleId>{5C22544A-7EE6-4342-B048-85BDC9FD1C3A}</a:tableStyleId>
              </a:tblPr>
              <a:tblGrid>
                <a:gridCol w="635000">
                  <a:extLst>
                    <a:ext uri="{9D8B030D-6E8A-4147-A177-3AD203B41FA5}">
                      <a16:colId xmlns:a16="http://schemas.microsoft.com/office/drawing/2014/main" val="3962170179"/>
                    </a:ext>
                  </a:extLst>
                </a:gridCol>
                <a:gridCol w="7620000">
                  <a:extLst>
                    <a:ext uri="{9D8B030D-6E8A-4147-A177-3AD203B41FA5}">
                      <a16:colId xmlns:a16="http://schemas.microsoft.com/office/drawing/2014/main" val="277737633"/>
                    </a:ext>
                  </a:extLst>
                </a:gridCol>
                <a:gridCol w="635000">
                  <a:extLst>
                    <a:ext uri="{9D8B030D-6E8A-4147-A177-3AD203B41FA5}">
                      <a16:colId xmlns:a16="http://schemas.microsoft.com/office/drawing/2014/main" val="3368923548"/>
                    </a:ext>
                  </a:extLst>
                </a:gridCol>
              </a:tblGrid>
              <a:tr h="404091">
                <a:tc>
                  <a:txBody>
                    <a:bodyPr/>
                    <a:lstStyle/>
                    <a:p>
                      <a:pPr rtl="0"/>
                      <a:r>
                        <a:rPr lang="en-GB" sz="2000" b="0" i="0" dirty="0">
                          <a:solidFill>
                            <a:srgbClr val="265798"/>
                          </a:solidFill>
                          <a:latin typeface="Klavika Rg" panose="02000000000000000000"/>
                        </a:rPr>
                        <a:t>1</a:t>
                      </a:r>
                    </a:p>
                  </a:txBody>
                  <a:tcPr anchor="ctr" anchorCtr="1">
                    <a:lnL w="38100" cap="flat" cmpd="sng" algn="ctr">
                      <a:solidFill>
                        <a:srgbClr val="265798"/>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381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65798"/>
                          </a:solidFill>
                          <a:latin typeface="Klavika Rg" panose="02000000000000000000"/>
                        </a:rPr>
                        <a:t>Stakeholder Analysis </a:t>
                      </a:r>
                    </a:p>
                  </a:txBody>
                  <a:tcPr anchor="ctr">
                    <a:lnL w="38100" cap="flat" cmpd="sng" algn="ctr">
                      <a:solidFill>
                        <a:srgbClr val="265798">
                          <a:alpha val="0"/>
                        </a:srgbClr>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381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tc>
                  <a:txBody>
                    <a:bodyPr/>
                    <a:lstStyle/>
                    <a:p>
                      <a:pPr rtl="0"/>
                      <a:r>
                        <a:rPr lang="en-GB" sz="1400" b="0" i="0" dirty="0">
                          <a:solidFill>
                            <a:srgbClr val="265798"/>
                          </a:solidFill>
                          <a:latin typeface="Klavika Rg" panose="02000000000000000000"/>
                          <a:hlinkClick r:id="rId8" action="ppaction://hlinksldjump"/>
                        </a:rPr>
                        <a:t>3</a:t>
                      </a:r>
                      <a:endParaRPr lang="en-GB" sz="1400" b="0" i="0" dirty="0">
                        <a:solidFill>
                          <a:srgbClr val="265798"/>
                        </a:solidFill>
                        <a:latin typeface="Klavika Rg" panose="02000000000000000000"/>
                      </a:endParaRPr>
                    </a:p>
                  </a:txBody>
                  <a:tcPr anchor="ctr">
                    <a:lnL w="38100" cap="flat" cmpd="sng" algn="ctr">
                      <a:solidFill>
                        <a:srgbClr val="265798">
                          <a:alpha val="0"/>
                        </a:srgb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381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609747984"/>
                  </a:ext>
                </a:extLst>
              </a:tr>
              <a:tr h="404091">
                <a:tc>
                  <a:txBody>
                    <a:bodyPr/>
                    <a:lstStyle/>
                    <a:p>
                      <a:pPr rtl="0"/>
                      <a:r>
                        <a:rPr lang="en-GB" sz="2000" b="0" dirty="0">
                          <a:solidFill>
                            <a:srgbClr val="265798"/>
                          </a:solidFill>
                          <a:latin typeface="Klavika Rg" panose="02000000000000000000"/>
                        </a:rPr>
                        <a:t>2</a:t>
                      </a:r>
                    </a:p>
                  </a:txBody>
                  <a:tcPr anchor="ctr" anchorCtr="1">
                    <a:lnL w="38100" cap="flat" cmpd="sng" algn="ctr">
                      <a:solidFill>
                        <a:srgbClr val="265798"/>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tc>
                  <a:txBody>
                    <a:bodyPr/>
                    <a:lstStyle/>
                    <a:p>
                      <a:pPr rtl="0"/>
                      <a:r>
                        <a:rPr lang="en-GB" sz="1400" b="0" dirty="0">
                          <a:solidFill>
                            <a:srgbClr val="265798"/>
                          </a:solidFill>
                          <a:latin typeface="Klavika Rg" panose="02000000000000000000"/>
                        </a:rPr>
                        <a:t>Critical elaboration of solutions with the help of Kotter's model for each level of the model </a:t>
                      </a:r>
                    </a:p>
                  </a:txBody>
                  <a:tcPr anchor="ctr">
                    <a:lnL w="38100" cap="flat" cmpd="sng" algn="ctr">
                      <a:solidFill>
                        <a:srgbClr val="265798">
                          <a:alpha val="0"/>
                        </a:srgbClr>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tc>
                  <a:txBody>
                    <a:bodyPr/>
                    <a:lstStyle/>
                    <a:p>
                      <a:pPr rtl="0"/>
                      <a:r>
                        <a:rPr lang="en-GB" sz="1400" b="0" i="0" dirty="0">
                          <a:solidFill>
                            <a:srgbClr val="265798"/>
                          </a:solidFill>
                          <a:latin typeface="Klavika Rg" panose="02000000000000000000"/>
                          <a:hlinkClick r:id="rId9" action="ppaction://hlinksldjump"/>
                        </a:rPr>
                        <a:t>6</a:t>
                      </a:r>
                      <a:endParaRPr lang="en-GB" sz="1400" b="0" i="0" dirty="0">
                        <a:solidFill>
                          <a:srgbClr val="265798"/>
                        </a:solidFill>
                        <a:latin typeface="Klavika Rg" panose="02000000000000000000"/>
                      </a:endParaRPr>
                    </a:p>
                  </a:txBody>
                  <a:tcPr anchor="ctr">
                    <a:lnL w="38100" cap="flat" cmpd="sng" algn="ctr">
                      <a:solidFill>
                        <a:srgbClr val="265798">
                          <a:alpha val="0"/>
                        </a:srgb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extLst>
                  <a:ext uri="{0D108BD9-81ED-4DB2-BD59-A6C34878D82A}">
                    <a16:rowId xmlns:a16="http://schemas.microsoft.com/office/drawing/2014/main" val="1903039398"/>
                  </a:ext>
                </a:extLst>
              </a:tr>
              <a:tr h="404091">
                <a:tc>
                  <a:txBody>
                    <a:bodyPr/>
                    <a:lstStyle/>
                    <a:p>
                      <a:pPr rtl="0"/>
                      <a:r>
                        <a:rPr lang="en-GB" sz="2000" b="0" dirty="0">
                          <a:solidFill>
                            <a:srgbClr val="265798"/>
                          </a:solidFill>
                          <a:latin typeface="Klavika Rg" panose="02000000000000000000"/>
                        </a:rPr>
                        <a:t>3</a:t>
                      </a:r>
                    </a:p>
                  </a:txBody>
                  <a:tcPr anchor="ctr" anchorCtr="1">
                    <a:lnL w="38100" cap="flat" cmpd="sng" algn="ctr">
                      <a:solidFill>
                        <a:srgbClr val="265798"/>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tc>
                  <a:txBody>
                    <a:bodyPr/>
                    <a:lstStyle/>
                    <a:p>
                      <a:pPr rtl="0"/>
                      <a:r>
                        <a:rPr lang="en-GB" sz="1400" b="0" dirty="0">
                          <a:solidFill>
                            <a:srgbClr val="265798"/>
                          </a:solidFill>
                          <a:latin typeface="Klavika Rg" panose="02000000000000000000"/>
                        </a:rPr>
                        <a:t>Critically examine whether there is the possibility of a win-win solution for both sides </a:t>
                      </a:r>
                    </a:p>
                  </a:txBody>
                  <a:tcPr anchor="ctr">
                    <a:lnL w="38100" cap="flat" cmpd="sng" algn="ctr">
                      <a:solidFill>
                        <a:srgbClr val="265798">
                          <a:alpha val="0"/>
                        </a:srgbClr>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tc>
                  <a:txBody>
                    <a:bodyPr/>
                    <a:lstStyle/>
                    <a:p>
                      <a:pPr rtl="0"/>
                      <a:r>
                        <a:rPr lang="en-GB" sz="1400" b="0" i="0" dirty="0">
                          <a:solidFill>
                            <a:srgbClr val="265798"/>
                          </a:solidFill>
                          <a:latin typeface="Klavika Rg" panose="02000000000000000000"/>
                          <a:hlinkClick r:id="rId10" action="ppaction://hlinksldjump"/>
                        </a:rPr>
                        <a:t>15</a:t>
                      </a:r>
                      <a:endParaRPr lang="en-GB" sz="1400" b="0" i="0" dirty="0">
                        <a:solidFill>
                          <a:srgbClr val="265798"/>
                        </a:solidFill>
                        <a:latin typeface="Klavika Rg" panose="02000000000000000000"/>
                      </a:endParaRPr>
                    </a:p>
                  </a:txBody>
                  <a:tcPr anchor="ctr">
                    <a:lnL w="38100" cap="flat" cmpd="sng" algn="ctr">
                      <a:solidFill>
                        <a:srgbClr val="265798">
                          <a:alpha val="0"/>
                        </a:srgb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FFFFFF"/>
                    </a:solidFill>
                  </a:tcPr>
                </a:tc>
                <a:extLst>
                  <a:ext uri="{0D108BD9-81ED-4DB2-BD59-A6C34878D82A}">
                    <a16:rowId xmlns:a16="http://schemas.microsoft.com/office/drawing/2014/main" val="1690825421"/>
                  </a:ext>
                </a:extLst>
              </a:tr>
              <a:tr h="404091">
                <a:tc>
                  <a:txBody>
                    <a:bodyPr/>
                    <a:lstStyle/>
                    <a:p>
                      <a:pPr rtl="0"/>
                      <a:r>
                        <a:rPr lang="en-GB" sz="2000" b="0" dirty="0">
                          <a:solidFill>
                            <a:srgbClr val="265798"/>
                          </a:solidFill>
                          <a:latin typeface="Klavika Rg" panose="02000000000000000000"/>
                        </a:rPr>
                        <a:t>4</a:t>
                      </a:r>
                    </a:p>
                  </a:txBody>
                  <a:tcPr anchor="ctr" anchorCtr="1">
                    <a:lnL w="38100" cap="flat" cmpd="sng" algn="ctr">
                      <a:solidFill>
                        <a:srgbClr val="265798"/>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tc>
                  <a:txBody>
                    <a:bodyPr/>
                    <a:lstStyle/>
                    <a:p>
                      <a:pPr rtl="0"/>
                      <a:r>
                        <a:rPr lang="en-GB" sz="1400" b="0" dirty="0">
                          <a:solidFill>
                            <a:srgbClr val="265798"/>
                          </a:solidFill>
                          <a:latin typeface="Klavika Rg" panose="02000000000000000000"/>
                        </a:rPr>
                        <a:t>Sources</a:t>
                      </a:r>
                    </a:p>
                  </a:txBody>
                  <a:tcPr anchor="ctr">
                    <a:lnL w="38100" cap="flat" cmpd="sng" algn="ctr">
                      <a:solidFill>
                        <a:srgbClr val="265798">
                          <a:alpha val="0"/>
                        </a:srgbClr>
                      </a:solidFill>
                      <a:prstDash val="solid"/>
                      <a:round/>
                      <a:headEnd type="none" w="med" len="med"/>
                      <a:tailEnd type="none" w="med" len="med"/>
                    </a:lnL>
                    <a:lnR w="38100" cap="flat" cmpd="sng" algn="ctr">
                      <a:solidFill>
                        <a:srgbClr val="265798">
                          <a:alpha val="0"/>
                        </a:srgb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tc>
                  <a:txBody>
                    <a:bodyPr/>
                    <a:lstStyle/>
                    <a:p>
                      <a:pPr rtl="0"/>
                      <a:r>
                        <a:rPr lang="en-GB" sz="1400" b="0" i="0" dirty="0">
                          <a:solidFill>
                            <a:srgbClr val="265798"/>
                          </a:solidFill>
                          <a:latin typeface="Klavika Rg" panose="02000000000000000000"/>
                          <a:hlinkClick r:id="rId11" action="ppaction://hlinksldjump"/>
                        </a:rPr>
                        <a:t>19</a:t>
                      </a:r>
                      <a:endParaRPr lang="en-GB" sz="1400" b="0" i="0" dirty="0">
                        <a:solidFill>
                          <a:srgbClr val="265798"/>
                        </a:solidFill>
                        <a:latin typeface="Klavika Rg" panose="02000000000000000000"/>
                      </a:endParaRPr>
                    </a:p>
                  </a:txBody>
                  <a:tcPr anchor="ctr">
                    <a:lnL w="38100" cap="flat" cmpd="sng" algn="ctr">
                      <a:solidFill>
                        <a:srgbClr val="265798">
                          <a:alpha val="0"/>
                        </a:srgbClr>
                      </a:solidFill>
                      <a:prstDash val="solid"/>
                      <a:round/>
                      <a:headEnd type="none" w="med" len="med"/>
                      <a:tailEnd type="none" w="med" len="med"/>
                    </a:lnL>
                    <a:lnR w="12700" cap="flat" cmpd="sng" algn="ctr">
                      <a:solidFill>
                        <a:schemeClr val="lt1">
                          <a:alpha val="0"/>
                        </a:schemeClr>
                      </a:solidFill>
                      <a:prstDash val="solid"/>
                      <a:round/>
                      <a:headEnd type="none" w="med" len="med"/>
                      <a:tailEnd type="none" w="med" len="med"/>
                    </a:lnR>
                    <a:lnT w="12700" cap="flat" cmpd="sng" algn="ctr">
                      <a:solidFill>
                        <a:schemeClr val="lt1">
                          <a:alpha val="0"/>
                        </a:schemeClr>
                      </a:solidFill>
                      <a:prstDash val="solid"/>
                      <a:round/>
                      <a:headEnd type="none" w="med" len="med"/>
                      <a:tailEnd type="none" w="med" len="med"/>
                    </a:lnT>
                    <a:lnB w="12700" cap="flat" cmpd="sng" algn="ctr">
                      <a:solidFill>
                        <a:schemeClr val="lt1">
                          <a:alpha val="0"/>
                        </a:schemeClr>
                      </a:solidFill>
                      <a:prstDash val="solid"/>
                      <a:round/>
                      <a:headEnd type="none" w="med" len="med"/>
                      <a:tailEnd type="none" w="med" len="med"/>
                    </a:lnB>
                    <a:solidFill>
                      <a:srgbClr val="ECECEC"/>
                    </a:solidFill>
                  </a:tcPr>
                </a:tc>
                <a:extLst>
                  <a:ext uri="{0D108BD9-81ED-4DB2-BD59-A6C34878D82A}">
                    <a16:rowId xmlns:a16="http://schemas.microsoft.com/office/drawing/2014/main" val="1731663277"/>
                  </a:ext>
                </a:extLst>
              </a:tr>
            </a:tbl>
          </a:graphicData>
        </a:graphic>
      </p:graphicFrame>
    </p:spTree>
    <p:extLst>
      <p:ext uri="{BB962C8B-B14F-4D97-AF65-F5344CB8AC3E}">
        <p14:creationId xmlns:p14="http://schemas.microsoft.com/office/powerpoint/2010/main" val="1464971970"/>
      </p:ext>
    </p:extLst>
  </p:cSld>
  <p:clrMapOvr>
    <a:masterClrMapping/>
  </p:clrMapOvr>
  <mc:AlternateContent xmlns:mc="http://schemas.openxmlformats.org/markup-compatibility/2006" xmlns:p14="http://schemas.microsoft.com/office/powerpoint/2010/main">
    <mc:Choice Requires="p14">
      <p:transition spd="slow" p14:dur="2000" advTm="19514"/>
    </mc:Choice>
    <mc:Fallback xmlns="">
      <p:transition spd="slow" advTm="19514"/>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hidden="1"/>
          <p:cNvGraphicFramePr>
            <a:graphicFrameLocks noChangeAspect="1"/>
          </p:cNvGraphicFramePr>
          <p:nvPr>
            <p:custDataLst>
              <p:tags r:id="rId3"/>
            </p:custDataLst>
            <p:extLst>
              <p:ext uri="{D42A27DB-BD31-4B8C-83A1-F6EECF244321}">
                <p14:modId xmlns:p14="http://schemas.microsoft.com/office/powerpoint/2010/main" val="295608259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19462" name="think-cell Folie" r:id="rId7" imgW="270" imgH="270" progId="TCLayout.ActiveDocument.1">
                  <p:embed/>
                </p:oleObj>
              </mc:Choice>
              <mc:Fallback>
                <p:oleObj name="think-cell Folie" r:id="rId7" imgW="270" imgH="270" progId="TCLayout.ActiveDocument.1">
                  <p:embed/>
                  <p:pic>
                    <p:nvPicPr>
                      <p:cNvPr id="6" name="Object 5" hidden="1"/>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2" name="Rechteck 1" hidden="1">
            <a:extLst>
              <a:ext uri="{FF2B5EF4-FFF2-40B4-BE49-F238E27FC236}">
                <a16:creationId xmlns:a16="http://schemas.microsoft.com/office/drawing/2014/main" id="{2FA34CFE-A557-441E-B39A-A8AE8739EB51}"/>
              </a:ext>
            </a:extLst>
          </p:cNvPr>
          <p:cNvSpPr/>
          <p:nvPr>
            <p:custDataLst>
              <p:tags r:id="rId4"/>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28" name="Rechteck 14">
            <a:extLst>
              <a:ext uri="{FF2B5EF4-FFF2-40B4-BE49-F238E27FC236}">
                <a16:creationId xmlns:a16="http://schemas.microsoft.com/office/drawing/2014/main" id="{4AA06CF2-A2FA-44F5-862C-94E61B6CFE2B}"/>
              </a:ext>
            </a:extLst>
          </p:cNvPr>
          <p:cNvSpPr/>
          <p:nvPr/>
        </p:nvSpPr>
        <p:spPr>
          <a:xfrm>
            <a:off x="2157986" y="1268415"/>
            <a:ext cx="9841928" cy="1261426"/>
          </a:xfrm>
          <a:prstGeom prst="rect">
            <a:avLst/>
          </a:prstGeom>
          <a:solidFill>
            <a:srgbClr val="ECECEC"/>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“A stakeholder in an organization is (by definition) any group or individual who can affect or is affected</a:t>
            </a:r>
            <a:br>
              <a:rPr lang="en-GB" sz="1400" dirty="0">
                <a:solidFill>
                  <a:schemeClr val="tx1"/>
                </a:solidFill>
                <a:latin typeface="Klavika Rg" panose="02000000000000000000"/>
              </a:rPr>
            </a:br>
            <a:r>
              <a:rPr lang="en-GB" sz="1400" dirty="0">
                <a:solidFill>
                  <a:schemeClr val="tx1"/>
                </a:solidFill>
                <a:latin typeface="Klavika Rg" panose="02000000000000000000"/>
              </a:rPr>
              <a:t>by the achievement of the organization´s objectives.” (Freeman, R. 2010: 46)</a:t>
            </a:r>
          </a:p>
        </p:txBody>
      </p:sp>
      <p:sp>
        <p:nvSpPr>
          <p:cNvPr id="30" name="Rechteck 30">
            <a:extLst>
              <a:ext uri="{FF2B5EF4-FFF2-40B4-BE49-F238E27FC236}">
                <a16:creationId xmlns:a16="http://schemas.microsoft.com/office/drawing/2014/main" id="{066117AD-4FD0-4BBC-BA50-05445B3235F8}"/>
              </a:ext>
            </a:extLst>
          </p:cNvPr>
          <p:cNvSpPr/>
          <p:nvPr/>
        </p:nvSpPr>
        <p:spPr>
          <a:xfrm>
            <a:off x="2157986" y="2651760"/>
            <a:ext cx="9841928" cy="3367209"/>
          </a:xfrm>
          <a:prstGeom prst="rect">
            <a:avLst/>
          </a:prstGeom>
          <a:solidFill>
            <a:srgbClr val="ECECEC"/>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Manager</a:t>
            </a:r>
          </a:p>
          <a:p>
            <a:pPr marL="941387" lvl="1" indent="-40005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Managers are the highest decision-makers in an organization</a:t>
            </a:r>
          </a:p>
          <a:p>
            <a:pPr marL="941387" lvl="1" indent="-40005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Managers must manage stakeholder and shareholder interests </a:t>
            </a:r>
          </a:p>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Employees</a:t>
            </a:r>
          </a:p>
          <a:p>
            <a:pPr marL="884237" lvl="1" indent="-34290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Without the employees, the department would not be able to meet the needs of the community and there would </a:t>
            </a:r>
            <a:br>
              <a:rPr lang="en-GB" sz="1400" dirty="0">
                <a:solidFill>
                  <a:schemeClr val="tx1"/>
                </a:solidFill>
                <a:latin typeface="Klavika Rg" panose="02000000000000000000"/>
              </a:rPr>
            </a:br>
            <a:r>
              <a:rPr lang="en-GB" sz="1400" dirty="0">
                <a:solidFill>
                  <a:schemeClr val="tx1"/>
                </a:solidFill>
                <a:latin typeface="Klavika Rg" panose="02000000000000000000"/>
              </a:rPr>
              <a:t>be no financial benefits for shareholders (</a:t>
            </a:r>
            <a:r>
              <a:rPr lang="en-US" sz="1400" dirty="0">
                <a:solidFill>
                  <a:schemeClr val="tx1"/>
                </a:solidFill>
                <a:latin typeface="Klavika Rg" panose="02000000000000000000"/>
              </a:rPr>
              <a:t>through subsequent tax revenue for the city from the start-ups)</a:t>
            </a:r>
            <a:endParaRPr lang="en-GB" sz="1400" dirty="0">
              <a:solidFill>
                <a:schemeClr val="tx1"/>
              </a:solidFill>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Staff union</a:t>
            </a:r>
          </a:p>
          <a:p>
            <a:pPr marL="884237" lvl="1" indent="-34290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The employees' union is also an important stakeholder because when employees go on strike, the </a:t>
            </a:r>
            <a:br>
              <a:rPr lang="en-GB" sz="1400" dirty="0">
                <a:solidFill>
                  <a:schemeClr val="tx1"/>
                </a:solidFill>
                <a:latin typeface="Klavika Rg" panose="02000000000000000000"/>
              </a:rPr>
            </a:br>
            <a:r>
              <a:rPr lang="en-GB" sz="1400" dirty="0">
                <a:solidFill>
                  <a:schemeClr val="tx1"/>
                </a:solidFill>
                <a:latin typeface="Klavika Rg" panose="02000000000000000000"/>
              </a:rPr>
              <a:t>company does not get the financial benefit for the shareholders</a:t>
            </a:r>
          </a:p>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Media</a:t>
            </a:r>
          </a:p>
          <a:p>
            <a:pPr marL="884237" lvl="1" indent="-34290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In this case, the media are also an important stakeholder, as they can exert pressure on the parties </a:t>
            </a:r>
            <a:br>
              <a:rPr lang="en-GB" sz="1400" dirty="0">
                <a:solidFill>
                  <a:schemeClr val="tx1"/>
                </a:solidFill>
                <a:latin typeface="Klavika Rg" panose="02000000000000000000"/>
              </a:rPr>
            </a:br>
            <a:r>
              <a:rPr lang="en-GB" sz="1400" dirty="0">
                <a:solidFill>
                  <a:schemeClr val="tx1"/>
                </a:solidFill>
                <a:latin typeface="Klavika Rg" panose="02000000000000000000"/>
              </a:rPr>
              <a:t>involved through their reporting</a:t>
            </a:r>
          </a:p>
          <a:p>
            <a:pPr marL="285750" indent="-201613">
              <a:spcBef>
                <a:spcPct val="20000"/>
              </a:spcBef>
              <a:buClr>
                <a:srgbClr val="265798"/>
              </a:buClr>
              <a:buFont typeface="Wingdings" panose="05000000000000000000" pitchFamily="2" charset="2"/>
              <a:buChar char="§"/>
            </a:pPr>
            <a:r>
              <a:rPr lang="en-GB" sz="1400" dirty="0">
                <a:solidFill>
                  <a:schemeClr val="tx1"/>
                </a:solidFill>
                <a:latin typeface="Klavika Rg" panose="02000000000000000000"/>
              </a:rPr>
              <a:t>Community </a:t>
            </a:r>
          </a:p>
          <a:p>
            <a:pPr marL="884237" lvl="1" indent="-342900">
              <a:spcBef>
                <a:spcPct val="20000"/>
              </a:spcBef>
              <a:buClr>
                <a:srgbClr val="265798"/>
              </a:buClr>
              <a:buFont typeface="Wingdings" panose="05000000000000000000" pitchFamily="2" charset="2"/>
              <a:buChar char="Ø"/>
            </a:pPr>
            <a:r>
              <a:rPr lang="en-GB" sz="1400" dirty="0">
                <a:solidFill>
                  <a:schemeClr val="tx1"/>
                </a:solidFill>
                <a:latin typeface="Klavika Rg" panose="02000000000000000000"/>
              </a:rPr>
              <a:t>The community is also a stakeholder as they are the consumers of the extension service</a:t>
            </a:r>
          </a:p>
        </p:txBody>
      </p:sp>
      <p:sp>
        <p:nvSpPr>
          <p:cNvPr id="3" name="Foliennummernplatzhalter 2">
            <a:extLst>
              <a:ext uri="{FF2B5EF4-FFF2-40B4-BE49-F238E27FC236}">
                <a16:creationId xmlns:a16="http://schemas.microsoft.com/office/drawing/2014/main" id="{89962405-93D6-4178-9C22-411A477FA89A}"/>
              </a:ext>
            </a:extLst>
          </p:cNvPr>
          <p:cNvSpPr>
            <a:spLocks noGrp="1"/>
          </p:cNvSpPr>
          <p:nvPr>
            <p:ph type="sldNum" sz="quarter" idx="4"/>
          </p:nvPr>
        </p:nvSpPr>
        <p:spPr/>
        <p:txBody>
          <a:bodyPr/>
          <a:lstStyle/>
          <a:p>
            <a:fld id="{553ADFF6-AE86-4113-B35A-DF39A9E38298}" type="slidenum">
              <a:rPr lang="en-GB" smtClean="0"/>
              <a:pPr/>
              <a:t>3</a:t>
            </a:fld>
            <a:endParaRPr lang="en-GB" dirty="0"/>
          </a:p>
        </p:txBody>
      </p:sp>
      <p:sp>
        <p:nvSpPr>
          <p:cNvPr id="4" name="Titel 3">
            <a:extLst>
              <a:ext uri="{FF2B5EF4-FFF2-40B4-BE49-F238E27FC236}">
                <a16:creationId xmlns:a16="http://schemas.microsoft.com/office/drawing/2014/main" id="{515E27B8-1A98-462E-A3BF-091EFB262356}"/>
              </a:ext>
            </a:extLst>
          </p:cNvPr>
          <p:cNvSpPr>
            <a:spLocks noGrp="1"/>
          </p:cNvSpPr>
          <p:nvPr>
            <p:ph type="title"/>
          </p:nvPr>
        </p:nvSpPr>
        <p:spPr/>
        <p:txBody>
          <a:bodyPr vert="horz"/>
          <a:lstStyle/>
          <a:p>
            <a:r>
              <a:rPr lang="en-GB" dirty="0"/>
              <a:t>Based on Freeman´s definition of a stakeholder, the relevant stakeholders for the project were identified in a first step.</a:t>
            </a:r>
          </a:p>
        </p:txBody>
      </p:sp>
      <p:sp>
        <p:nvSpPr>
          <p:cNvPr id="10" name="Textplatzhalter 9">
            <a:extLst>
              <a:ext uri="{FF2B5EF4-FFF2-40B4-BE49-F238E27FC236}">
                <a16:creationId xmlns:a16="http://schemas.microsoft.com/office/drawing/2014/main" id="{2CFC7A38-1AB6-4494-B898-8DC670F9AA5D}"/>
              </a:ext>
            </a:extLst>
          </p:cNvPr>
          <p:cNvSpPr>
            <a:spLocks noGrp="1"/>
          </p:cNvSpPr>
          <p:nvPr>
            <p:ph type="body" sz="quarter" idx="14"/>
          </p:nvPr>
        </p:nvSpPr>
        <p:spPr/>
        <p:txBody>
          <a:bodyPr/>
          <a:lstStyle/>
          <a:p>
            <a:r>
              <a:rPr lang="en-GB" sz="1000" dirty="0">
                <a:solidFill>
                  <a:schemeClr val="tx1"/>
                </a:solidFill>
                <a:latin typeface="Klavika Rg" panose="02000000000000000000"/>
              </a:rPr>
              <a:t>1) Other stakeholders such as the government etc. were not </a:t>
            </a:r>
            <a:r>
              <a:rPr lang="en-GB" sz="1000" dirty="0" err="1">
                <a:solidFill>
                  <a:schemeClr val="tx1"/>
                </a:solidFill>
                <a:latin typeface="Klavika Rg" panose="02000000000000000000"/>
              </a:rPr>
              <a:t>analyzed</a:t>
            </a:r>
            <a:r>
              <a:rPr lang="en-GB" sz="1000" dirty="0">
                <a:solidFill>
                  <a:schemeClr val="tx1"/>
                </a:solidFill>
                <a:latin typeface="Klavika Rg" panose="02000000000000000000"/>
              </a:rPr>
              <a:t>, as only stakeholders relevant to the project were to be considered</a:t>
            </a:r>
          </a:p>
        </p:txBody>
      </p:sp>
      <p:sp>
        <p:nvSpPr>
          <p:cNvPr id="35" name="Eingekerbter Richtungspfeil 31"/>
          <p:cNvSpPr/>
          <p:nvPr/>
        </p:nvSpPr>
        <p:spPr>
          <a:xfrm rot="5400000">
            <a:off x="-718933" y="3562782"/>
            <a:ext cx="3622042" cy="1800000"/>
          </a:xfrm>
          <a:prstGeom prst="chevron">
            <a:avLst>
              <a:gd name="adj" fmla="val 15417"/>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vert270" wrap="square" lIns="91440" tIns="45720" rIns="91440" bIns="45720" numCol="1" spcCol="0" rtlCol="0" fromWordArt="0" anchor="ctr" anchorCtr="0" forceAA="0" compatLnSpc="1">
            <a:prstTxWarp prst="textNoShape">
              <a:avLst/>
            </a:prstTxWarp>
            <a:noAutofit/>
          </a:bodyPr>
          <a:lstStyle/>
          <a:p>
            <a:pPr marL="0" lvl="1" algn="ctr" fontAlgn="base">
              <a:spcBef>
                <a:spcPct val="20000"/>
              </a:spcBef>
              <a:spcAft>
                <a:spcPts val="90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Relevant stakeholders for the project according to Freeman's definition</a:t>
            </a:r>
          </a:p>
        </p:txBody>
      </p:sp>
      <p:sp>
        <p:nvSpPr>
          <p:cNvPr id="36" name="Richtungspfeil 16"/>
          <p:cNvSpPr/>
          <p:nvPr/>
        </p:nvSpPr>
        <p:spPr>
          <a:xfrm rot="5400000">
            <a:off x="354280" y="1106222"/>
            <a:ext cx="1475617" cy="1800000"/>
          </a:xfrm>
          <a:prstGeom prst="homePlate">
            <a:avLst>
              <a:gd name="adj" fmla="val 14852"/>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vert270" wrap="square" lIns="91440" tIns="45720" rIns="91440" bIns="45720" numCol="1" spcCol="0" rtlCol="0" fromWordArt="0" anchor="ctr" anchorCtr="0" forceAA="0" compatLnSpc="1">
            <a:prstTxWarp prst="textNoShape">
              <a:avLst/>
            </a:prstTxWarp>
            <a:noAutofit/>
          </a:bodyPr>
          <a:lstStyle/>
          <a:p>
            <a:pPr marL="0" lvl="1" algn="ctr" fontAlgn="base">
              <a:spcBef>
                <a:spcPct val="20000"/>
              </a:spcBef>
              <a:spcAft>
                <a:spcPts val="90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Freeman</a:t>
            </a:r>
          </a:p>
        </p:txBody>
      </p:sp>
      <p:sp>
        <p:nvSpPr>
          <p:cNvPr id="5" name="AutoShape 4">
            <a:extLst>
              <a:ext uri="{FF2B5EF4-FFF2-40B4-BE49-F238E27FC236}">
                <a16:creationId xmlns:a16="http://schemas.microsoft.com/office/drawing/2014/main" id="{18C65E06-11F9-4DDC-B3F0-32C01608F195}"/>
              </a:ext>
            </a:extLst>
          </p:cNvPr>
          <p:cNvSpPr>
            <a:spLocks noChangeAspect="1" noChangeArrowheads="1" noTextEdit="1"/>
          </p:cNvSpPr>
          <p:nvPr/>
        </p:nvSpPr>
        <p:spPr bwMode="auto">
          <a:xfrm>
            <a:off x="10920413" y="1770063"/>
            <a:ext cx="720725"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dirty="0"/>
          </a:p>
        </p:txBody>
      </p:sp>
      <p:sp>
        <p:nvSpPr>
          <p:cNvPr id="42" name="AutoShape 30">
            <a:extLst>
              <a:ext uri="{FF2B5EF4-FFF2-40B4-BE49-F238E27FC236}">
                <a16:creationId xmlns:a16="http://schemas.microsoft.com/office/drawing/2014/main" id="{A254252E-804F-4A38-913C-D0CDA3136454}"/>
              </a:ext>
            </a:extLst>
          </p:cNvPr>
          <p:cNvSpPr>
            <a:spLocks noChangeAspect="1" noChangeArrowheads="1" noTextEdit="1"/>
          </p:cNvSpPr>
          <p:nvPr/>
        </p:nvSpPr>
        <p:spPr bwMode="auto">
          <a:xfrm>
            <a:off x="10920413" y="3355975"/>
            <a:ext cx="720725" cy="7191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dirty="0"/>
          </a:p>
        </p:txBody>
      </p:sp>
      <p:sp>
        <p:nvSpPr>
          <p:cNvPr id="67" name="AutoShape 56">
            <a:extLst>
              <a:ext uri="{FF2B5EF4-FFF2-40B4-BE49-F238E27FC236}">
                <a16:creationId xmlns:a16="http://schemas.microsoft.com/office/drawing/2014/main" id="{1575B9C4-757F-4177-AF26-A787251EBE2D}"/>
              </a:ext>
            </a:extLst>
          </p:cNvPr>
          <p:cNvSpPr>
            <a:spLocks noChangeAspect="1" noChangeArrowheads="1" noTextEdit="1"/>
          </p:cNvSpPr>
          <p:nvPr/>
        </p:nvSpPr>
        <p:spPr bwMode="auto">
          <a:xfrm>
            <a:off x="10920413" y="4941888"/>
            <a:ext cx="720725" cy="719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endParaRPr lang="en-GB" dirty="0"/>
          </a:p>
        </p:txBody>
      </p:sp>
      <p:grpSp>
        <p:nvGrpSpPr>
          <p:cNvPr id="11" name="Gruppieren 10">
            <a:extLst>
              <a:ext uri="{FF2B5EF4-FFF2-40B4-BE49-F238E27FC236}">
                <a16:creationId xmlns:a16="http://schemas.microsoft.com/office/drawing/2014/main" id="{CFD84299-9AD0-4556-A51C-6872EE1CAA53}"/>
              </a:ext>
            </a:extLst>
          </p:cNvPr>
          <p:cNvGrpSpPr/>
          <p:nvPr/>
        </p:nvGrpSpPr>
        <p:grpSpPr>
          <a:xfrm>
            <a:off x="10920413" y="1539560"/>
            <a:ext cx="720725" cy="719137"/>
            <a:chOff x="10920413" y="1646653"/>
            <a:chExt cx="720725" cy="719137"/>
          </a:xfrm>
        </p:grpSpPr>
        <p:sp>
          <p:nvSpPr>
            <p:cNvPr id="7" name="Oval 6">
              <a:extLst>
                <a:ext uri="{FF2B5EF4-FFF2-40B4-BE49-F238E27FC236}">
                  <a16:creationId xmlns:a16="http://schemas.microsoft.com/office/drawing/2014/main" id="{501A8ED2-7D8E-421A-9727-F20A4C18239D}"/>
                </a:ext>
              </a:extLst>
            </p:cNvPr>
            <p:cNvSpPr>
              <a:spLocks noChangeArrowheads="1"/>
            </p:cNvSpPr>
            <p:nvPr/>
          </p:nvSpPr>
          <p:spPr bwMode="auto">
            <a:xfrm>
              <a:off x="10920413" y="1646653"/>
              <a:ext cx="720725" cy="719137"/>
            </a:xfrm>
            <a:prstGeom prst="ellipse">
              <a:avLst/>
            </a:prstGeom>
            <a:solidFill>
              <a:srgbClr val="265798"/>
            </a:solidFill>
            <a:ln>
              <a:noFill/>
            </a:ln>
          </p:spPr>
          <p:txBody>
            <a:bodyPr vert="horz" wrap="square" lIns="91440" tIns="45720" rIns="91440" bIns="45720" numCol="1" anchor="t" anchorCtr="0" compatLnSpc="1">
              <a:prstTxWarp prst="textNoShape">
                <a:avLst/>
              </a:prstTxWarp>
            </a:bodyPr>
            <a:lstStyle/>
            <a:p>
              <a:endParaRPr lang="en-GB" dirty="0"/>
            </a:p>
          </p:txBody>
        </p:sp>
        <p:pic>
          <p:nvPicPr>
            <p:cNvPr id="9" name="Grafik 8" descr="Detektiv(in)">
              <a:extLst>
                <a:ext uri="{FF2B5EF4-FFF2-40B4-BE49-F238E27FC236}">
                  <a16:creationId xmlns:a16="http://schemas.microsoft.com/office/drawing/2014/main" id="{5BF1F958-B7A0-48EB-A2D8-C3D468390EE1}"/>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11000412" y="1722503"/>
              <a:ext cx="567438" cy="567438"/>
            </a:xfrm>
            <a:prstGeom prst="rect">
              <a:avLst/>
            </a:prstGeom>
          </p:spPr>
        </p:pic>
      </p:grpSp>
      <p:grpSp>
        <p:nvGrpSpPr>
          <p:cNvPr id="14" name="Gruppieren 13">
            <a:extLst>
              <a:ext uri="{FF2B5EF4-FFF2-40B4-BE49-F238E27FC236}">
                <a16:creationId xmlns:a16="http://schemas.microsoft.com/office/drawing/2014/main" id="{4B48BF55-16F4-4E83-96A8-31F7DD9481F5}"/>
              </a:ext>
            </a:extLst>
          </p:cNvPr>
          <p:cNvGrpSpPr/>
          <p:nvPr/>
        </p:nvGrpSpPr>
        <p:grpSpPr>
          <a:xfrm>
            <a:off x="10920413" y="3975796"/>
            <a:ext cx="720725" cy="719137"/>
            <a:chOff x="10920413" y="4877241"/>
            <a:chExt cx="720725" cy="719137"/>
          </a:xfrm>
        </p:grpSpPr>
        <p:sp>
          <p:nvSpPr>
            <p:cNvPr id="68" name="Oval 58">
              <a:extLst>
                <a:ext uri="{FF2B5EF4-FFF2-40B4-BE49-F238E27FC236}">
                  <a16:creationId xmlns:a16="http://schemas.microsoft.com/office/drawing/2014/main" id="{688727F7-24D8-46AD-B5C9-EC10A9986B09}"/>
                </a:ext>
              </a:extLst>
            </p:cNvPr>
            <p:cNvSpPr>
              <a:spLocks noChangeArrowheads="1"/>
            </p:cNvSpPr>
            <p:nvPr/>
          </p:nvSpPr>
          <p:spPr bwMode="auto">
            <a:xfrm>
              <a:off x="10920413" y="4877241"/>
              <a:ext cx="720725" cy="719137"/>
            </a:xfrm>
            <a:prstGeom prst="ellipse">
              <a:avLst/>
            </a:prstGeom>
            <a:solidFill>
              <a:srgbClr val="265798"/>
            </a:solidFill>
            <a:ln>
              <a:noFill/>
            </a:ln>
          </p:spPr>
          <p:txBody>
            <a:bodyPr vert="horz" wrap="square" lIns="91440" tIns="45720" rIns="91440" bIns="45720" numCol="1" anchor="t" anchorCtr="0" compatLnSpc="1">
              <a:prstTxWarp prst="textNoShape">
                <a:avLst/>
              </a:prstTxWarp>
            </a:bodyPr>
            <a:lstStyle/>
            <a:p>
              <a:endParaRPr lang="en-GB" dirty="0"/>
            </a:p>
          </p:txBody>
        </p:sp>
        <p:pic>
          <p:nvPicPr>
            <p:cNvPr id="13" name="Grafik 12" descr="Prüfliste mit einfarbiger Füllung">
              <a:extLst>
                <a:ext uri="{FF2B5EF4-FFF2-40B4-BE49-F238E27FC236}">
                  <a16:creationId xmlns:a16="http://schemas.microsoft.com/office/drawing/2014/main" id="{31B41945-C72B-43D1-BDB5-887F991D0E84}"/>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11000412" y="4953090"/>
              <a:ext cx="567438" cy="567438"/>
            </a:xfrm>
            <a:prstGeom prst="rect">
              <a:avLst/>
            </a:prstGeom>
          </p:spPr>
        </p:pic>
      </p:grpSp>
      <p:sp>
        <p:nvSpPr>
          <p:cNvPr id="22" name="Textplatzhalter 3">
            <a:extLst>
              <a:ext uri="{FF2B5EF4-FFF2-40B4-BE49-F238E27FC236}">
                <a16:creationId xmlns:a16="http://schemas.microsoft.com/office/drawing/2014/main" id="{DCF32091-789E-4954-A283-C774036D6551}"/>
              </a:ext>
            </a:extLst>
          </p:cNvPr>
          <p:cNvSpPr>
            <a:spLocks noGrp="1"/>
          </p:cNvSpPr>
          <p:nvPr>
            <p:ph type="body" sz="quarter" idx="13"/>
          </p:nvPr>
        </p:nvSpPr>
        <p:spPr>
          <a:xfrm>
            <a:off x="192088" y="847803"/>
            <a:ext cx="9841928" cy="286232"/>
          </a:xfrm>
        </p:spPr>
        <p:txBody>
          <a:bodyPr/>
          <a:lstStyle/>
          <a:p>
            <a:r>
              <a:rPr lang="en-GB" dirty="0">
                <a:solidFill>
                  <a:srgbClr val="4472C4"/>
                </a:solidFill>
              </a:rPr>
              <a:t>Stakeholder analysis | Definition of a stakeholder</a:t>
            </a:r>
          </a:p>
        </p:txBody>
      </p:sp>
    </p:spTree>
    <p:custDataLst>
      <p:tags r:id="rId2"/>
    </p:custDataLst>
    <p:extLst>
      <p:ext uri="{BB962C8B-B14F-4D97-AF65-F5344CB8AC3E}">
        <p14:creationId xmlns:p14="http://schemas.microsoft.com/office/powerpoint/2010/main" val="1377233322"/>
      </p:ext>
    </p:extLst>
  </p:cSld>
  <p:clrMapOvr>
    <a:masterClrMapping/>
  </p:clrMapOvr>
  <p:transition spd="slow" advTm="58903"/>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103D71FA-AEFB-4BA5-87E1-86C665D1C7D3}"/>
              </a:ext>
            </a:extLst>
          </p:cNvPr>
          <p:cNvGraphicFramePr>
            <a:graphicFrameLocks noChangeAspect="1"/>
          </p:cNvGraphicFramePr>
          <p:nvPr>
            <p:custDataLst>
              <p:tags r:id="rId2"/>
            </p:custDataLst>
            <p:extLst>
              <p:ext uri="{D42A27DB-BD31-4B8C-83A1-F6EECF244321}">
                <p14:modId xmlns:p14="http://schemas.microsoft.com/office/powerpoint/2010/main" val="169400349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0486" name="think-cell Folie" r:id="rId6" imgW="425" imgH="426" progId="TCLayout.ActiveDocument.1">
                  <p:embed/>
                </p:oleObj>
              </mc:Choice>
              <mc:Fallback>
                <p:oleObj name="think-cell Folie" r:id="rId6" imgW="425" imgH="426" progId="TCLayout.ActiveDocument.1">
                  <p:embed/>
                  <p:pic>
                    <p:nvPicPr>
                      <p:cNvPr id="7" name="Objekt 6" hidden="1">
                        <a:extLst>
                          <a:ext uri="{FF2B5EF4-FFF2-40B4-BE49-F238E27FC236}">
                            <a16:creationId xmlns:a16="http://schemas.microsoft.com/office/drawing/2014/main" id="{103D71FA-AEFB-4BA5-87E1-86C665D1C7D3}"/>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6" name="Rechteck 5" hidden="1">
            <a:extLst>
              <a:ext uri="{FF2B5EF4-FFF2-40B4-BE49-F238E27FC236}">
                <a16:creationId xmlns:a16="http://schemas.microsoft.com/office/drawing/2014/main" id="{268078B9-814E-4DB4-B677-01DBE1E07411}"/>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2" name="Foliennummernplatzhalter 1">
            <a:extLst>
              <a:ext uri="{FF2B5EF4-FFF2-40B4-BE49-F238E27FC236}">
                <a16:creationId xmlns:a16="http://schemas.microsoft.com/office/drawing/2014/main" id="{F803CA5D-0EC7-4FB7-9872-6DCAEBA1D61E}"/>
              </a:ext>
            </a:extLst>
          </p:cNvPr>
          <p:cNvSpPr>
            <a:spLocks noGrp="1"/>
          </p:cNvSpPr>
          <p:nvPr>
            <p:ph type="sldNum" sz="quarter" idx="4"/>
          </p:nvPr>
        </p:nvSpPr>
        <p:spPr/>
        <p:txBody>
          <a:bodyPr/>
          <a:lstStyle/>
          <a:p>
            <a:fld id="{553ADFF6-AE86-4113-B35A-DF39A9E38298}" type="slidenum">
              <a:rPr lang="en-GB" smtClean="0"/>
              <a:pPr/>
              <a:t>4</a:t>
            </a:fld>
            <a:endParaRPr lang="en-GB" dirty="0"/>
          </a:p>
        </p:txBody>
      </p:sp>
      <p:sp>
        <p:nvSpPr>
          <p:cNvPr id="3" name="Titel 2">
            <a:extLst>
              <a:ext uri="{FF2B5EF4-FFF2-40B4-BE49-F238E27FC236}">
                <a16:creationId xmlns:a16="http://schemas.microsoft.com/office/drawing/2014/main" id="{21AA8267-05C2-498B-B096-DE95DF97FC91}"/>
              </a:ext>
            </a:extLst>
          </p:cNvPr>
          <p:cNvSpPr>
            <a:spLocks noGrp="1"/>
          </p:cNvSpPr>
          <p:nvPr>
            <p:ph type="title"/>
          </p:nvPr>
        </p:nvSpPr>
        <p:spPr/>
        <p:txBody>
          <a:bodyPr vert="horz"/>
          <a:lstStyle/>
          <a:p>
            <a:r>
              <a:rPr lang="en-GB" dirty="0"/>
              <a:t>Using the power-interest matrix, it was found that employees, represented by the union, and management have the most influence on the project.</a:t>
            </a:r>
          </a:p>
        </p:txBody>
      </p:sp>
      <p:sp>
        <p:nvSpPr>
          <p:cNvPr id="4" name="Textplatzhalter 3">
            <a:extLst>
              <a:ext uri="{FF2B5EF4-FFF2-40B4-BE49-F238E27FC236}">
                <a16:creationId xmlns:a16="http://schemas.microsoft.com/office/drawing/2014/main" id="{E87DA16E-337A-454E-9CAC-AE61BE8A3092}"/>
              </a:ext>
            </a:extLst>
          </p:cNvPr>
          <p:cNvSpPr>
            <a:spLocks noGrp="1"/>
          </p:cNvSpPr>
          <p:nvPr>
            <p:ph type="body" sz="quarter" idx="13"/>
          </p:nvPr>
        </p:nvSpPr>
        <p:spPr>
          <a:xfrm>
            <a:off x="192088" y="847803"/>
            <a:ext cx="9841928" cy="286232"/>
          </a:xfrm>
        </p:spPr>
        <p:txBody>
          <a:bodyPr/>
          <a:lstStyle/>
          <a:p>
            <a:r>
              <a:rPr lang="en-GB" dirty="0">
                <a:solidFill>
                  <a:srgbClr val="4472C4"/>
                </a:solidFill>
              </a:rPr>
              <a:t>Stakeholder analysis | Power-Interest Matrix </a:t>
            </a:r>
          </a:p>
        </p:txBody>
      </p:sp>
      <p:sp>
        <p:nvSpPr>
          <p:cNvPr id="30" name="Rectangle 14">
            <a:extLst>
              <a:ext uri="{FF2B5EF4-FFF2-40B4-BE49-F238E27FC236}">
                <a16:creationId xmlns:a16="http://schemas.microsoft.com/office/drawing/2014/main" id="{657DA588-6803-46A1-AA4E-B14749A04BDD}"/>
              </a:ext>
            </a:extLst>
          </p:cNvPr>
          <p:cNvSpPr>
            <a:spLocks noChangeArrowheads="1"/>
          </p:cNvSpPr>
          <p:nvPr/>
        </p:nvSpPr>
        <p:spPr bwMode="auto">
          <a:xfrm>
            <a:off x="194029" y="1280309"/>
            <a:ext cx="5834618" cy="432000"/>
          </a:xfrm>
          <a:prstGeom prst="rect">
            <a:avLst/>
          </a:prstGeom>
          <a:noFill/>
          <a:ln>
            <a:noFill/>
          </a:ln>
        </p:spPr>
        <p:txBody>
          <a:bodyPr vert="horz" wrap="square" lIns="0" rIns="0" rtlCol="0" anchor="ctr">
            <a:noAutofit/>
          </a:bodyPr>
          <a:lstStyle/>
          <a:p>
            <a:pPr marL="0" lvl="1" algn="ctr" fontAlgn="base">
              <a:spcBef>
                <a:spcPct val="20000"/>
              </a:spcBef>
              <a:spcAft>
                <a:spcPts val="60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Power-Interest Matrix </a:t>
            </a:r>
          </a:p>
        </p:txBody>
      </p:sp>
      <p:sp>
        <p:nvSpPr>
          <p:cNvPr id="31" name="Rectangle 14">
            <a:extLst>
              <a:ext uri="{FF2B5EF4-FFF2-40B4-BE49-F238E27FC236}">
                <a16:creationId xmlns:a16="http://schemas.microsoft.com/office/drawing/2014/main" id="{45259EA8-1F9B-4FD4-A86B-4D9B7E1E70A1}"/>
              </a:ext>
            </a:extLst>
          </p:cNvPr>
          <p:cNvSpPr>
            <a:spLocks noChangeArrowheads="1"/>
          </p:cNvSpPr>
          <p:nvPr/>
        </p:nvSpPr>
        <p:spPr bwMode="auto">
          <a:xfrm>
            <a:off x="7517878" y="1280309"/>
            <a:ext cx="3914148" cy="432000"/>
          </a:xfrm>
          <a:prstGeom prst="rect">
            <a:avLst/>
          </a:prstGeom>
          <a:noFill/>
          <a:ln>
            <a:noFill/>
          </a:ln>
        </p:spPr>
        <p:txBody>
          <a:bodyPr vert="horz" wrap="square" lIns="0" rIns="0" rtlCol="0" anchor="ctr">
            <a:noAutofit/>
          </a:bodyPr>
          <a:lstStyle/>
          <a:p>
            <a:pPr marL="0" lvl="1" algn="ctr" fontAlgn="base">
              <a:spcBef>
                <a:spcPct val="20000"/>
              </a:spcBef>
              <a:spcAft>
                <a:spcPts val="60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Assessment </a:t>
            </a:r>
          </a:p>
        </p:txBody>
      </p:sp>
      <p:sp>
        <p:nvSpPr>
          <p:cNvPr id="32" name="Rectangle 23">
            <a:extLst>
              <a:ext uri="{FF2B5EF4-FFF2-40B4-BE49-F238E27FC236}">
                <a16:creationId xmlns:a16="http://schemas.microsoft.com/office/drawing/2014/main" id="{1B0C6EC4-F9D6-49FE-8C78-DCF1BCD095E5}"/>
              </a:ext>
            </a:extLst>
          </p:cNvPr>
          <p:cNvSpPr/>
          <p:nvPr/>
        </p:nvSpPr>
        <p:spPr>
          <a:xfrm>
            <a:off x="6951933" y="1760436"/>
            <a:ext cx="5046038" cy="3770875"/>
          </a:xfrm>
          <a:prstGeom prst="rect">
            <a:avLst/>
          </a:prstGeom>
          <a:solidFill>
            <a:srgbClr val="ECECEC"/>
          </a:solidFill>
          <a:ln>
            <a:noFill/>
          </a:ln>
        </p:spPr>
        <p:txBody>
          <a:bodyPr vert="horz" wrap="square" lIns="90000" rtlCol="0" anchor="t">
            <a:noAutofit/>
          </a:bodyPr>
          <a:lstStyle/>
          <a:p>
            <a:pPr marL="255587" lvl="1" indent="-171450">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12" name="Rechteck 11">
            <a:extLst>
              <a:ext uri="{FF2B5EF4-FFF2-40B4-BE49-F238E27FC236}">
                <a16:creationId xmlns:a16="http://schemas.microsoft.com/office/drawing/2014/main" id="{77472C94-DE74-4A9A-B325-BA7A71E8761B}"/>
              </a:ext>
            </a:extLst>
          </p:cNvPr>
          <p:cNvSpPr/>
          <p:nvPr/>
        </p:nvSpPr>
        <p:spPr>
          <a:xfrm>
            <a:off x="192088" y="5671522"/>
            <a:ext cx="11792721" cy="472303"/>
          </a:xfrm>
          <a:prstGeom prst="rect">
            <a:avLst/>
          </a:prstGeom>
          <a:solidFill>
            <a:srgbClr val="ECECEC"/>
          </a:solidFill>
          <a:ln>
            <a:solidFill>
              <a:srgbClr val="ECECEC"/>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r>
              <a:rPr lang="en-GB" sz="1200" dirty="0">
                <a:solidFill>
                  <a:schemeClr val="tx1"/>
                </a:solidFill>
                <a:latin typeface="Klavia Rg"/>
              </a:rPr>
              <a:t>              According to the results of the stakeholder analysis, the most important thing for the full success of the project is to find a solution that is tolerated by the management, </a:t>
            </a:r>
            <a:br>
              <a:rPr lang="en-GB" sz="1200" dirty="0">
                <a:solidFill>
                  <a:schemeClr val="tx1"/>
                </a:solidFill>
                <a:latin typeface="Klavia Rg"/>
              </a:rPr>
            </a:br>
            <a:r>
              <a:rPr lang="en-GB" sz="1200" dirty="0">
                <a:solidFill>
                  <a:schemeClr val="tx1"/>
                </a:solidFill>
                <a:latin typeface="Klavia Rg"/>
              </a:rPr>
              <a:t>              the employees and the staff union</a:t>
            </a:r>
          </a:p>
        </p:txBody>
      </p:sp>
      <p:grpSp>
        <p:nvGrpSpPr>
          <p:cNvPr id="15" name="Gruppieren 14">
            <a:extLst>
              <a:ext uri="{FF2B5EF4-FFF2-40B4-BE49-F238E27FC236}">
                <a16:creationId xmlns:a16="http://schemas.microsoft.com/office/drawing/2014/main" id="{0653CEAD-3C78-4D49-BADC-A3378B7CC743}"/>
              </a:ext>
            </a:extLst>
          </p:cNvPr>
          <p:cNvGrpSpPr/>
          <p:nvPr/>
        </p:nvGrpSpPr>
        <p:grpSpPr>
          <a:xfrm>
            <a:off x="7127053" y="3137039"/>
            <a:ext cx="4731119" cy="846386"/>
            <a:chOff x="7127053" y="1786925"/>
            <a:chExt cx="4731119" cy="846386"/>
          </a:xfrm>
        </p:grpSpPr>
        <p:sp>
          <p:nvSpPr>
            <p:cNvPr id="88" name="Rectangle 5">
              <a:extLst>
                <a:ext uri="{FF2B5EF4-FFF2-40B4-BE49-F238E27FC236}">
                  <a16:creationId xmlns:a16="http://schemas.microsoft.com/office/drawing/2014/main" id="{B952E001-E029-48D5-82F5-0A408C74B766}"/>
                </a:ext>
              </a:extLst>
            </p:cNvPr>
            <p:cNvSpPr/>
            <p:nvPr/>
          </p:nvSpPr>
          <p:spPr>
            <a:xfrm>
              <a:off x="7510828" y="1786925"/>
              <a:ext cx="4347344" cy="846386"/>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dirty="0">
                  <a:ln>
                    <a:noFill/>
                  </a:ln>
                  <a:effectLst/>
                  <a:uLnTx/>
                  <a:uFillTx/>
                  <a:latin typeface="Klavika Rg" panose="02000000000000000000"/>
                </a:rPr>
                <a:t>Staff union (key player)</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0" cap="none" spc="0" normalizeH="0" baseline="0" dirty="0">
                  <a:ln>
                    <a:noFill/>
                  </a:ln>
                  <a:effectLst/>
                  <a:uLnTx/>
                  <a:uFillTx/>
                  <a:latin typeface="Klavika Rg" panose="02000000000000000000"/>
                </a:rPr>
                <a:t>The union also has a great interest in ensuring that those involved can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continue to work from the home office, as it represents the employees</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0" cap="none" spc="0" normalizeH="0" baseline="0" dirty="0">
                  <a:ln>
                    <a:noFill/>
                  </a:ln>
                  <a:effectLst/>
                  <a:uLnTx/>
                  <a:uFillTx/>
                  <a:latin typeface="Klavika Rg" panose="02000000000000000000"/>
                </a:rPr>
                <a:t>The union also has a very large influence on the project, as a strike could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shut down the department for a period</a:t>
              </a:r>
            </a:p>
          </p:txBody>
        </p:sp>
        <p:sp>
          <p:nvSpPr>
            <p:cNvPr id="67" name="ST_Bubble">
              <a:extLst>
                <a:ext uri="{FF2B5EF4-FFF2-40B4-BE49-F238E27FC236}">
                  <a16:creationId xmlns:a16="http://schemas.microsoft.com/office/drawing/2014/main" id="{C7B3E7E2-10C8-4538-82C8-CF63DB339527}"/>
                </a:ext>
              </a:extLst>
            </p:cNvPr>
            <p:cNvSpPr>
              <a:spLocks noChangeAspect="1" noChangeArrowheads="1"/>
            </p:cNvSpPr>
            <p:nvPr/>
          </p:nvSpPr>
          <p:spPr bwMode="auto">
            <a:xfrm>
              <a:off x="7127053" y="1786925"/>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B</a:t>
              </a:r>
            </a:p>
          </p:txBody>
        </p:sp>
      </p:grpSp>
      <p:grpSp>
        <p:nvGrpSpPr>
          <p:cNvPr id="21" name="Gruppieren 20">
            <a:extLst>
              <a:ext uri="{FF2B5EF4-FFF2-40B4-BE49-F238E27FC236}">
                <a16:creationId xmlns:a16="http://schemas.microsoft.com/office/drawing/2014/main" id="{F4E9C8F8-6578-4C6E-B7C8-4A99C7439D30}"/>
              </a:ext>
            </a:extLst>
          </p:cNvPr>
          <p:cNvGrpSpPr/>
          <p:nvPr/>
        </p:nvGrpSpPr>
        <p:grpSpPr>
          <a:xfrm>
            <a:off x="7120641" y="1775706"/>
            <a:ext cx="4604482" cy="1354217"/>
            <a:chOff x="7127053" y="2999146"/>
            <a:chExt cx="4604482" cy="1354217"/>
          </a:xfrm>
        </p:grpSpPr>
        <p:sp>
          <p:nvSpPr>
            <p:cNvPr id="48" name="Rectangle 5">
              <a:extLst>
                <a:ext uri="{FF2B5EF4-FFF2-40B4-BE49-F238E27FC236}">
                  <a16:creationId xmlns:a16="http://schemas.microsoft.com/office/drawing/2014/main" id="{6228E7EE-95F6-49FB-9621-B8AECE415EE7}"/>
                </a:ext>
              </a:extLst>
            </p:cNvPr>
            <p:cNvSpPr/>
            <p:nvPr/>
          </p:nvSpPr>
          <p:spPr>
            <a:xfrm>
              <a:off x="7510828" y="2999146"/>
              <a:ext cx="4220707" cy="135421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dirty="0">
                  <a:ln>
                    <a:noFill/>
                  </a:ln>
                  <a:effectLst/>
                  <a:uLnTx/>
                  <a:uFillTx/>
                  <a:latin typeface="Klavika Rg" panose="02000000000000000000"/>
                </a:rPr>
                <a:t>Manager (key player)</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0" cap="none" spc="0" normalizeH="0" baseline="0" dirty="0">
                  <a:ln>
                    <a:noFill/>
                  </a:ln>
                  <a:effectLst/>
                  <a:uLnTx/>
                  <a:uFillTx/>
                  <a:latin typeface="Klavika Rg" panose="02000000000000000000"/>
                </a:rPr>
                <a:t>High interest + high power </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0" cap="none" spc="0" normalizeH="0" baseline="0" dirty="0">
                  <a:ln>
                    <a:noFill/>
                  </a:ln>
                  <a:effectLst/>
                  <a:uLnTx/>
                  <a:uFillTx/>
                  <a:latin typeface="Klavika Rg" panose="02000000000000000000"/>
                </a:rPr>
                <a:t>Management also has a great deal of influence on the project, as it is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the deciding body. Even if there is a strike in the end, it could make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the final decision that all employees must return to the office </a:t>
              </a:r>
            </a:p>
            <a:p>
              <a:pPr marL="171450" marR="0" lvl="0" indent="-171450" defTabSz="91440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0" cap="none" spc="0" normalizeH="0" baseline="0" dirty="0">
                  <a:ln>
                    <a:noFill/>
                  </a:ln>
                  <a:effectLst/>
                  <a:uLnTx/>
                  <a:uFillTx/>
                  <a:latin typeface="Klavika Rg" panose="02000000000000000000"/>
                </a:rPr>
                <a:t>Management is primarily interested in ensuring that employees' work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(especially consulting) is of the same quality as before the home office </a:t>
              </a:r>
              <a:br>
                <a:rPr kumimoji="0" lang="en-GB" sz="1100" b="0" i="0" u="none" strike="noStrike" kern="0" cap="none" spc="0" normalizeH="0" baseline="0" dirty="0">
                  <a:ln>
                    <a:noFill/>
                  </a:ln>
                  <a:effectLst/>
                  <a:uLnTx/>
                  <a:uFillTx/>
                  <a:latin typeface="Klavika Rg" panose="02000000000000000000"/>
                </a:rPr>
              </a:br>
              <a:r>
                <a:rPr kumimoji="0" lang="en-GB" sz="1100" b="0" i="0" u="none" strike="noStrike" kern="0" cap="none" spc="0" normalizeH="0" baseline="0" dirty="0">
                  <a:ln>
                    <a:noFill/>
                  </a:ln>
                  <a:effectLst/>
                  <a:uLnTx/>
                  <a:uFillTx/>
                  <a:latin typeface="Klavika Rg" panose="02000000000000000000"/>
                </a:rPr>
                <a:t>commitment &amp; that a good relationship with the community exists</a:t>
              </a:r>
            </a:p>
          </p:txBody>
        </p:sp>
        <p:sp>
          <p:nvSpPr>
            <p:cNvPr id="68" name="ST_Bubble">
              <a:extLst>
                <a:ext uri="{FF2B5EF4-FFF2-40B4-BE49-F238E27FC236}">
                  <a16:creationId xmlns:a16="http://schemas.microsoft.com/office/drawing/2014/main" id="{55E874E0-2508-483A-B262-967897217390}"/>
                </a:ext>
              </a:extLst>
            </p:cNvPr>
            <p:cNvSpPr>
              <a:spLocks noChangeAspect="1" noChangeArrowheads="1"/>
            </p:cNvSpPr>
            <p:nvPr/>
          </p:nvSpPr>
          <p:spPr bwMode="auto">
            <a:xfrm>
              <a:off x="7127053" y="2999146"/>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A</a:t>
              </a:r>
            </a:p>
          </p:txBody>
        </p:sp>
      </p:grpSp>
      <p:grpSp>
        <p:nvGrpSpPr>
          <p:cNvPr id="22" name="Gruppieren 21">
            <a:extLst>
              <a:ext uri="{FF2B5EF4-FFF2-40B4-BE49-F238E27FC236}">
                <a16:creationId xmlns:a16="http://schemas.microsoft.com/office/drawing/2014/main" id="{2DA7C1BD-4FD1-49A1-A5E5-9B43AC806F8C}"/>
              </a:ext>
            </a:extLst>
          </p:cNvPr>
          <p:cNvGrpSpPr/>
          <p:nvPr/>
        </p:nvGrpSpPr>
        <p:grpSpPr>
          <a:xfrm>
            <a:off x="7127053" y="3990541"/>
            <a:ext cx="4240600" cy="1015663"/>
            <a:chOff x="7127053" y="4538672"/>
            <a:chExt cx="4240600" cy="1015663"/>
          </a:xfrm>
        </p:grpSpPr>
        <p:sp>
          <p:nvSpPr>
            <p:cNvPr id="49" name="Rectangle 5">
              <a:extLst>
                <a:ext uri="{FF2B5EF4-FFF2-40B4-BE49-F238E27FC236}">
                  <a16:creationId xmlns:a16="http://schemas.microsoft.com/office/drawing/2014/main" id="{9B8B12FE-A2B2-40CE-823B-25578DE2BD34}"/>
                </a:ext>
              </a:extLst>
            </p:cNvPr>
            <p:cNvSpPr/>
            <p:nvPr/>
          </p:nvSpPr>
          <p:spPr>
            <a:xfrm>
              <a:off x="7510828" y="4538672"/>
              <a:ext cx="3856825" cy="1015663"/>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lvl="0">
                <a:defRPr/>
              </a:pPr>
              <a:r>
                <a:rPr lang="en-GB" sz="1100" kern="0" dirty="0">
                  <a:latin typeface="Klavika Rg" panose="02000000000000000000"/>
                </a:rPr>
                <a:t>Employees (key player)</a:t>
              </a:r>
            </a:p>
            <a:p>
              <a:pPr marL="171450" lvl="0" indent="-171450">
                <a:buFont typeface="Arial" panose="020B0604020202020204" pitchFamily="34" charset="0"/>
                <a:buChar char="•"/>
                <a:defRPr/>
              </a:pPr>
              <a:r>
                <a:rPr lang="en-GB" sz="1100" kern="0" dirty="0">
                  <a:latin typeface="Klavika Rg" panose="02000000000000000000"/>
                </a:rPr>
                <a:t>High interest + high power (but less than the whole union)</a:t>
              </a:r>
            </a:p>
            <a:p>
              <a:pPr marL="171450" lvl="0" indent="-171450">
                <a:buFont typeface="Arial" panose="020B0604020202020204" pitchFamily="34" charset="0"/>
                <a:buChar char="•"/>
                <a:defRPr/>
              </a:pPr>
              <a:r>
                <a:rPr lang="en-GB" sz="1100" kern="0" dirty="0">
                  <a:latin typeface="Klavika Rg" panose="02000000000000000000"/>
                </a:rPr>
                <a:t>Employees have a strong influence on the company, as they can </a:t>
              </a:r>
            </a:p>
            <a:p>
              <a:pPr lvl="0">
                <a:defRPr/>
              </a:pPr>
              <a:r>
                <a:rPr lang="en-GB" sz="1100" kern="0" dirty="0">
                  <a:latin typeface="Klavika Rg" panose="02000000000000000000"/>
                </a:rPr>
                <a:t>     theoretically shut down the entire company through a strike</a:t>
              </a:r>
            </a:p>
            <a:p>
              <a:pPr marL="171450" lvl="0" indent="-171450">
                <a:buFont typeface="Arial" panose="020B0604020202020204" pitchFamily="34" charset="0"/>
                <a:buChar char="•"/>
                <a:defRPr/>
              </a:pPr>
              <a:r>
                <a:rPr lang="en-GB" sz="1100" kern="0" dirty="0">
                  <a:latin typeface="Klavika Rg" panose="02000000000000000000"/>
                </a:rPr>
                <a:t>Employees also have a strong interest in continuing to </a:t>
              </a:r>
              <a:br>
                <a:rPr lang="en-GB" sz="1100" kern="0" dirty="0">
                  <a:latin typeface="Klavika Rg" panose="02000000000000000000"/>
                </a:rPr>
              </a:br>
              <a:r>
                <a:rPr lang="en-GB" sz="1100" kern="0" dirty="0">
                  <a:latin typeface="Klavika Rg" panose="02000000000000000000"/>
                </a:rPr>
                <a:t>work from the home office</a:t>
              </a:r>
            </a:p>
          </p:txBody>
        </p:sp>
        <p:sp>
          <p:nvSpPr>
            <p:cNvPr id="72" name="ST_Bubble">
              <a:extLst>
                <a:ext uri="{FF2B5EF4-FFF2-40B4-BE49-F238E27FC236}">
                  <a16:creationId xmlns:a16="http://schemas.microsoft.com/office/drawing/2014/main" id="{2E3C614A-C510-4E2F-B924-A14788BBC654}"/>
                </a:ext>
              </a:extLst>
            </p:cNvPr>
            <p:cNvSpPr>
              <a:spLocks noChangeAspect="1" noChangeArrowheads="1"/>
            </p:cNvSpPr>
            <p:nvPr/>
          </p:nvSpPr>
          <p:spPr bwMode="auto">
            <a:xfrm>
              <a:off x="7127053" y="4538672"/>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C</a:t>
              </a:r>
            </a:p>
          </p:txBody>
        </p:sp>
      </p:grpSp>
      <p:grpSp>
        <p:nvGrpSpPr>
          <p:cNvPr id="23" name="Gruppieren 22">
            <a:extLst>
              <a:ext uri="{FF2B5EF4-FFF2-40B4-BE49-F238E27FC236}">
                <a16:creationId xmlns:a16="http://schemas.microsoft.com/office/drawing/2014/main" id="{DA9E8E9B-4A51-4B1B-9740-128DFE4406A8}"/>
              </a:ext>
            </a:extLst>
          </p:cNvPr>
          <p:cNvGrpSpPr/>
          <p:nvPr/>
        </p:nvGrpSpPr>
        <p:grpSpPr>
          <a:xfrm>
            <a:off x="7127053" y="5013320"/>
            <a:ext cx="4857756" cy="507831"/>
            <a:chOff x="7127053" y="5570367"/>
            <a:chExt cx="4857756" cy="507831"/>
          </a:xfrm>
        </p:grpSpPr>
        <p:sp>
          <p:nvSpPr>
            <p:cNvPr id="65" name="Rectangle 5">
              <a:extLst>
                <a:ext uri="{FF2B5EF4-FFF2-40B4-BE49-F238E27FC236}">
                  <a16:creationId xmlns:a16="http://schemas.microsoft.com/office/drawing/2014/main" id="{6D3A20AA-CDED-48D8-BD28-F1212CAE0FE3}"/>
                </a:ext>
              </a:extLst>
            </p:cNvPr>
            <p:cNvSpPr/>
            <p:nvPr/>
          </p:nvSpPr>
          <p:spPr>
            <a:xfrm>
              <a:off x="7510828" y="5570367"/>
              <a:ext cx="4473981" cy="507831"/>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lvl="0">
                <a:defRPr/>
              </a:pPr>
              <a:r>
                <a:rPr lang="en-GB" sz="1100" kern="0" dirty="0">
                  <a:latin typeface="Klavika Rg" panose="02000000000000000000"/>
                </a:rPr>
                <a:t>News Paper (keep informed &amp; satisfied)</a:t>
              </a:r>
            </a:p>
            <a:p>
              <a:pPr marL="171450" lvl="0" indent="-171450">
                <a:buFont typeface="Arial" panose="020B0604020202020204" pitchFamily="34" charset="0"/>
                <a:buChar char="•"/>
                <a:defRPr/>
              </a:pPr>
              <a:r>
                <a:rPr lang="en-GB" sz="1100" kern="0" dirty="0">
                  <a:latin typeface="Klavika Rg" panose="02000000000000000000"/>
                </a:rPr>
                <a:t>Newspapers have an influence on the project in that they can put pressure </a:t>
              </a:r>
              <a:br>
                <a:rPr lang="en-GB" sz="1100" kern="0" dirty="0">
                  <a:latin typeface="Klavika Rg" panose="02000000000000000000"/>
                </a:rPr>
              </a:br>
              <a:r>
                <a:rPr lang="en-GB" sz="1100" kern="0" dirty="0">
                  <a:latin typeface="Klavika Rg" panose="02000000000000000000"/>
                </a:rPr>
                <a:t>on stakeholders through the news, this applies to both staff &amp; the media</a:t>
              </a:r>
            </a:p>
          </p:txBody>
        </p:sp>
        <p:sp>
          <p:nvSpPr>
            <p:cNvPr id="73" name="ST_Bubble">
              <a:extLst>
                <a:ext uri="{FF2B5EF4-FFF2-40B4-BE49-F238E27FC236}">
                  <a16:creationId xmlns:a16="http://schemas.microsoft.com/office/drawing/2014/main" id="{53FF43EE-1FC3-462B-B2CB-C3F7D0929C9A}"/>
                </a:ext>
              </a:extLst>
            </p:cNvPr>
            <p:cNvSpPr>
              <a:spLocks noChangeAspect="1" noChangeArrowheads="1"/>
            </p:cNvSpPr>
            <p:nvPr/>
          </p:nvSpPr>
          <p:spPr bwMode="auto">
            <a:xfrm>
              <a:off x="7127053" y="5570367"/>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D</a:t>
              </a:r>
            </a:p>
          </p:txBody>
        </p:sp>
      </p:grpSp>
      <p:pic>
        <p:nvPicPr>
          <p:cNvPr id="25" name="Grafik 24" descr="Häkchen mit einfarbiger Füllung">
            <a:extLst>
              <a:ext uri="{FF2B5EF4-FFF2-40B4-BE49-F238E27FC236}">
                <a16:creationId xmlns:a16="http://schemas.microsoft.com/office/drawing/2014/main" id="{7607092D-FBA4-4DD4-A862-160B07AEA7B0}"/>
              </a:ext>
            </a:extLst>
          </p:cNvPr>
          <p:cNvPicPr>
            <a:picLocks noChangeAspect="1"/>
          </p:cNvPicPr>
          <p:nvPr/>
        </p:nvPicPr>
        <p:blipFill>
          <a:blip r:embed="rId8" cstate="email">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259472" y="5693380"/>
            <a:ext cx="428586" cy="428586"/>
          </a:xfrm>
          <a:prstGeom prst="rect">
            <a:avLst/>
          </a:prstGeom>
        </p:spPr>
      </p:pic>
      <p:grpSp>
        <p:nvGrpSpPr>
          <p:cNvPr id="5" name="Gruppieren 4">
            <a:extLst>
              <a:ext uri="{FF2B5EF4-FFF2-40B4-BE49-F238E27FC236}">
                <a16:creationId xmlns:a16="http://schemas.microsoft.com/office/drawing/2014/main" id="{C457CF72-39C9-47E1-95B5-16F594E48D1F}"/>
              </a:ext>
            </a:extLst>
          </p:cNvPr>
          <p:cNvGrpSpPr/>
          <p:nvPr/>
        </p:nvGrpSpPr>
        <p:grpSpPr>
          <a:xfrm>
            <a:off x="194029" y="2098597"/>
            <a:ext cx="6502888" cy="3094552"/>
            <a:chOff x="194029" y="1758783"/>
            <a:chExt cx="6502888" cy="3094552"/>
          </a:xfrm>
        </p:grpSpPr>
        <p:sp>
          <p:nvSpPr>
            <p:cNvPr id="33" name="Gleichschenkliges Dreieck 32">
              <a:extLst>
                <a:ext uri="{FF2B5EF4-FFF2-40B4-BE49-F238E27FC236}">
                  <a16:creationId xmlns:a16="http://schemas.microsoft.com/office/drawing/2014/main" id="{3F665072-1A02-4043-B00A-26AF7B06CB7E}"/>
                </a:ext>
              </a:extLst>
            </p:cNvPr>
            <p:cNvSpPr/>
            <p:nvPr/>
          </p:nvSpPr>
          <p:spPr>
            <a:xfrm rot="5400000">
              <a:off x="5108408" y="2998969"/>
              <a:ext cx="2828696" cy="348323"/>
            </a:xfrm>
            <a:prstGeom prst="triangle">
              <a:avLst/>
            </a:prstGeom>
            <a:solidFill>
              <a:srgbClr val="265798"/>
            </a:solidFill>
            <a:ln>
              <a:noFill/>
            </a:ln>
          </p:spPr>
          <p:txBody>
            <a:bodyPr vert="horz" wrap="square" lIns="90000" rtlCol="0" anchor="ctr">
              <a:noAutofit/>
            </a:bodyPr>
            <a:lstStyle/>
            <a:p>
              <a:pPr algn="ctr">
                <a:spcBef>
                  <a:spcPct val="20000"/>
                </a:spcBef>
                <a:buClr>
                  <a:srgbClr val="265798"/>
                </a:buClr>
              </a:pPr>
              <a:endParaRPr lang="en-GB" sz="1400" dirty="0">
                <a:solidFill>
                  <a:schemeClr val="accent1"/>
                </a:solidFill>
                <a:latin typeface="Klavika Rg" panose="02000000000000000000" pitchFamily="2" charset="0"/>
              </a:endParaRPr>
            </a:p>
          </p:txBody>
        </p:sp>
        <p:sp>
          <p:nvSpPr>
            <p:cNvPr id="8" name="Rectangle: Rounded Corners 80">
              <a:extLst>
                <a:ext uri="{FF2B5EF4-FFF2-40B4-BE49-F238E27FC236}">
                  <a16:creationId xmlns:a16="http://schemas.microsoft.com/office/drawing/2014/main" id="{EA3F3EA3-7ECD-4DDA-B154-547E79C875F8}"/>
                </a:ext>
              </a:extLst>
            </p:cNvPr>
            <p:cNvSpPr/>
            <p:nvPr/>
          </p:nvSpPr>
          <p:spPr>
            <a:xfrm>
              <a:off x="194029" y="1995797"/>
              <a:ext cx="1057644" cy="2222415"/>
            </a:xfrm>
            <a:prstGeom prst="roundRect">
              <a:avLst>
                <a:gd name="adj" fmla="val 5386"/>
              </a:avLst>
            </a:prstGeom>
            <a:solidFill>
              <a:srgbClr val="FFFFFF"/>
            </a:solidFill>
            <a:ln w="19050" cap="flat" cmpd="sng" algn="ctr">
              <a:solidFill>
                <a:srgbClr val="265798"/>
              </a:solidFill>
              <a:prstDash val="solid"/>
            </a:ln>
            <a:effectLst/>
          </p:spPr>
          <p:txBody>
            <a:bodyPr lIns="36000" tIns="36000" rIns="36000" bIns="36000" rtlCol="0" anchor="ctr" anchorCtr="0"/>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1100" b="0" i="0" u="none" strike="noStrike" kern="0" cap="none" spc="0" normalizeH="0" baseline="0" dirty="0">
                <a:ln>
                  <a:noFill/>
                </a:ln>
                <a:effectLst/>
                <a:uLnTx/>
                <a:uFillTx/>
                <a:latin typeface="Klavika Rg" panose="02000000000000000000"/>
              </a:endParaRPr>
            </a:p>
          </p:txBody>
        </p:sp>
        <p:sp>
          <p:nvSpPr>
            <p:cNvPr id="16" name="Rectangle 5">
              <a:extLst>
                <a:ext uri="{FF2B5EF4-FFF2-40B4-BE49-F238E27FC236}">
                  <a16:creationId xmlns:a16="http://schemas.microsoft.com/office/drawing/2014/main" id="{D1D1C8F4-330A-4DE1-BAD5-FC88A73961AF}"/>
                </a:ext>
              </a:extLst>
            </p:cNvPr>
            <p:cNvSpPr/>
            <p:nvPr/>
          </p:nvSpPr>
          <p:spPr>
            <a:xfrm>
              <a:off x="568793" y="2187908"/>
              <a:ext cx="514564" cy="16927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dirty="0">
                  <a:ln>
                    <a:noFill/>
                  </a:ln>
                  <a:effectLst/>
                  <a:uLnTx/>
                  <a:uFillTx/>
                  <a:latin typeface="Klavika Rg" panose="02000000000000000000"/>
                </a:rPr>
                <a:t>Manager</a:t>
              </a:r>
            </a:p>
          </p:txBody>
        </p:sp>
        <p:sp>
          <p:nvSpPr>
            <p:cNvPr id="61" name="ST_Bubble">
              <a:extLst>
                <a:ext uri="{FF2B5EF4-FFF2-40B4-BE49-F238E27FC236}">
                  <a16:creationId xmlns:a16="http://schemas.microsoft.com/office/drawing/2014/main" id="{D10A4671-02C1-49B2-9E86-8C26C159514F}"/>
                </a:ext>
              </a:extLst>
            </p:cNvPr>
            <p:cNvSpPr>
              <a:spLocks noChangeAspect="1" noChangeArrowheads="1"/>
            </p:cNvSpPr>
            <p:nvPr/>
          </p:nvSpPr>
          <p:spPr bwMode="auto">
            <a:xfrm>
              <a:off x="261838" y="2147872"/>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A</a:t>
              </a:r>
            </a:p>
          </p:txBody>
        </p:sp>
        <p:sp>
          <p:nvSpPr>
            <p:cNvPr id="17" name="Rectangle 5">
              <a:extLst>
                <a:ext uri="{FF2B5EF4-FFF2-40B4-BE49-F238E27FC236}">
                  <a16:creationId xmlns:a16="http://schemas.microsoft.com/office/drawing/2014/main" id="{47103FF9-3694-4F9D-9BF3-E7362FDA8DFD}"/>
                </a:ext>
              </a:extLst>
            </p:cNvPr>
            <p:cNvSpPr/>
            <p:nvPr/>
          </p:nvSpPr>
          <p:spPr>
            <a:xfrm>
              <a:off x="568793" y="2606368"/>
              <a:ext cx="620363" cy="16927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lvl="0">
                <a:defRPr/>
              </a:pPr>
              <a:r>
                <a:rPr lang="en-GB" sz="1100" kern="0" dirty="0">
                  <a:latin typeface="Klavika Rg" panose="02000000000000000000"/>
                </a:rPr>
                <a:t>Staff union</a:t>
              </a:r>
            </a:p>
          </p:txBody>
        </p:sp>
        <p:sp>
          <p:nvSpPr>
            <p:cNvPr id="62" name="ST_Bubble">
              <a:extLst>
                <a:ext uri="{FF2B5EF4-FFF2-40B4-BE49-F238E27FC236}">
                  <a16:creationId xmlns:a16="http://schemas.microsoft.com/office/drawing/2014/main" id="{1386ADF5-1503-49EA-9D73-A57DAAB7D6DF}"/>
                </a:ext>
              </a:extLst>
            </p:cNvPr>
            <p:cNvSpPr>
              <a:spLocks noChangeAspect="1" noChangeArrowheads="1"/>
            </p:cNvSpPr>
            <p:nvPr/>
          </p:nvSpPr>
          <p:spPr bwMode="auto">
            <a:xfrm>
              <a:off x="261838" y="2566332"/>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B</a:t>
              </a:r>
            </a:p>
          </p:txBody>
        </p:sp>
        <p:sp>
          <p:nvSpPr>
            <p:cNvPr id="18" name="Rectangle 5">
              <a:extLst>
                <a:ext uri="{FF2B5EF4-FFF2-40B4-BE49-F238E27FC236}">
                  <a16:creationId xmlns:a16="http://schemas.microsoft.com/office/drawing/2014/main" id="{BCABDF3E-4DC6-464A-A50D-239FB31DF3F1}"/>
                </a:ext>
              </a:extLst>
            </p:cNvPr>
            <p:cNvSpPr/>
            <p:nvPr/>
          </p:nvSpPr>
          <p:spPr>
            <a:xfrm>
              <a:off x="568793" y="3024827"/>
              <a:ext cx="620363" cy="16927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a:defRPr/>
              </a:pPr>
              <a:r>
                <a:rPr lang="en-GB" sz="1100" kern="0" dirty="0">
                  <a:latin typeface="Klavika Rg" panose="02000000000000000000"/>
                </a:rPr>
                <a:t>Employees</a:t>
              </a:r>
            </a:p>
          </p:txBody>
        </p:sp>
        <p:sp>
          <p:nvSpPr>
            <p:cNvPr id="63" name="ST_Bubble">
              <a:extLst>
                <a:ext uri="{FF2B5EF4-FFF2-40B4-BE49-F238E27FC236}">
                  <a16:creationId xmlns:a16="http://schemas.microsoft.com/office/drawing/2014/main" id="{14A9ACE5-F26F-4E89-9E93-8B5B109D564D}"/>
                </a:ext>
              </a:extLst>
            </p:cNvPr>
            <p:cNvSpPr>
              <a:spLocks noChangeAspect="1" noChangeArrowheads="1"/>
            </p:cNvSpPr>
            <p:nvPr/>
          </p:nvSpPr>
          <p:spPr bwMode="auto">
            <a:xfrm>
              <a:off x="261838" y="2984792"/>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C</a:t>
              </a:r>
            </a:p>
          </p:txBody>
        </p:sp>
        <p:sp>
          <p:nvSpPr>
            <p:cNvPr id="19" name="Rectangle 5">
              <a:extLst>
                <a:ext uri="{FF2B5EF4-FFF2-40B4-BE49-F238E27FC236}">
                  <a16:creationId xmlns:a16="http://schemas.microsoft.com/office/drawing/2014/main" id="{9A334378-26BF-4F09-9AF0-F2508E252627}"/>
                </a:ext>
              </a:extLst>
            </p:cNvPr>
            <p:cNvSpPr/>
            <p:nvPr/>
          </p:nvSpPr>
          <p:spPr>
            <a:xfrm>
              <a:off x="568793" y="3443288"/>
              <a:ext cx="682879" cy="16927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lvl="0">
                <a:defRPr/>
              </a:pPr>
              <a:r>
                <a:rPr lang="en-GB" sz="1100" kern="0" dirty="0">
                  <a:latin typeface="Klavika Rg" panose="02000000000000000000"/>
                </a:rPr>
                <a:t>News Paper</a:t>
              </a:r>
            </a:p>
          </p:txBody>
        </p:sp>
        <p:sp>
          <p:nvSpPr>
            <p:cNvPr id="64" name="ST_Bubble">
              <a:extLst>
                <a:ext uri="{FF2B5EF4-FFF2-40B4-BE49-F238E27FC236}">
                  <a16:creationId xmlns:a16="http://schemas.microsoft.com/office/drawing/2014/main" id="{19A13811-07F5-47BE-B47B-899247CE5913}"/>
                </a:ext>
              </a:extLst>
            </p:cNvPr>
            <p:cNvSpPr>
              <a:spLocks noChangeAspect="1" noChangeArrowheads="1"/>
            </p:cNvSpPr>
            <p:nvPr/>
          </p:nvSpPr>
          <p:spPr bwMode="auto">
            <a:xfrm>
              <a:off x="261838" y="3403252"/>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D</a:t>
              </a:r>
            </a:p>
          </p:txBody>
        </p:sp>
        <p:sp>
          <p:nvSpPr>
            <p:cNvPr id="20" name="Rectangle 5">
              <a:extLst>
                <a:ext uri="{FF2B5EF4-FFF2-40B4-BE49-F238E27FC236}">
                  <a16:creationId xmlns:a16="http://schemas.microsoft.com/office/drawing/2014/main" id="{5EB2E8AC-7324-435F-B748-6E05A3CCC6E3}"/>
                </a:ext>
              </a:extLst>
            </p:cNvPr>
            <p:cNvSpPr/>
            <p:nvPr/>
          </p:nvSpPr>
          <p:spPr>
            <a:xfrm>
              <a:off x="568793" y="3861745"/>
              <a:ext cx="386324" cy="169277"/>
            </a:xfrm>
            <a:prstGeom prst="rect">
              <a:avLst/>
            </a:prstGeom>
            <a:noFill/>
            <a:ln w="9525" cap="flat" cmpd="sng" algn="ctr">
              <a:noFill/>
              <a:prstDash val="solid"/>
            </a:ln>
            <a:effectLst/>
            <a:extLst>
              <a:ext uri="{909E8E84-426E-40DD-AFC4-6F175D3DCCD1}">
                <a14:hiddenFill xmlns:a14="http://schemas.microsoft.com/office/drawing/2010/main">
                  <a:solidFill>
                    <a:srgbClr val="FFFFFF">
                      <a:alpha val="0"/>
                    </a:srgbClr>
                  </a:solidFill>
                </a14:hiddenFill>
              </a:ext>
            </a:extLst>
          </p:spPr>
          <p:txBody>
            <a:bodyPr wrap="none" lIns="0" tIns="0" rIns="0" bIns="0" rtlCol="0" anchor="t" anchorCtr="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1100" b="0" i="0" u="none" strike="noStrike" kern="0" cap="none" spc="0" normalizeH="0" baseline="0" dirty="0">
                  <a:ln>
                    <a:noFill/>
                  </a:ln>
                  <a:effectLst/>
                  <a:uLnTx/>
                  <a:uFillTx/>
                  <a:latin typeface="Klavika Rg" panose="02000000000000000000"/>
                </a:rPr>
                <a:t>Citizen</a:t>
              </a:r>
            </a:p>
          </p:txBody>
        </p:sp>
        <p:sp>
          <p:nvSpPr>
            <p:cNvPr id="69" name="ST_Bubble">
              <a:extLst>
                <a:ext uri="{FF2B5EF4-FFF2-40B4-BE49-F238E27FC236}">
                  <a16:creationId xmlns:a16="http://schemas.microsoft.com/office/drawing/2014/main" id="{A1804FAA-501D-4908-A6CD-158DB13A28C9}"/>
                </a:ext>
              </a:extLst>
            </p:cNvPr>
            <p:cNvSpPr>
              <a:spLocks noChangeAspect="1" noChangeArrowheads="1"/>
            </p:cNvSpPr>
            <p:nvPr/>
          </p:nvSpPr>
          <p:spPr bwMode="auto">
            <a:xfrm>
              <a:off x="261838" y="3821710"/>
              <a:ext cx="249348" cy="249348"/>
            </a:xfrm>
            <a:prstGeom prst="ellipse">
              <a:avLst/>
            </a:prstGeom>
            <a:solidFill>
              <a:srgbClr val="265798"/>
            </a:solidFill>
            <a:ln w="12700">
              <a:noFill/>
              <a:round/>
              <a:headEnd/>
              <a:tailEnd/>
            </a:ln>
          </p:spPr>
          <p:txBody>
            <a:bodyPr wrap="none" lIns="36000" tIns="36000" rIns="36000" bIns="36000" anchor="ctr"/>
            <a:lstStyle/>
            <a:p>
              <a:pPr algn="ctr"/>
              <a:r>
                <a:rPr lang="en-GB" sz="1600" b="1" kern="0" dirty="0">
                  <a:solidFill>
                    <a:schemeClr val="bg1"/>
                  </a:solidFill>
                  <a:latin typeface="Klavika Bd" panose="02000000000000000000"/>
                </a:rPr>
                <a:t>E</a:t>
              </a:r>
            </a:p>
          </p:txBody>
        </p:sp>
        <p:cxnSp>
          <p:nvCxnSpPr>
            <p:cNvPr id="40" name="Gerader Verbinder 39">
              <a:extLst>
                <a:ext uri="{FF2B5EF4-FFF2-40B4-BE49-F238E27FC236}">
                  <a16:creationId xmlns:a16="http://schemas.microsoft.com/office/drawing/2014/main" id="{927AB045-4511-4E81-9ADB-F58C1B2A48BD}"/>
                </a:ext>
              </a:extLst>
            </p:cNvPr>
            <p:cNvCxnSpPr>
              <a:cxnSpLocks/>
            </p:cNvCxnSpPr>
            <p:nvPr/>
          </p:nvCxnSpPr>
          <p:spPr>
            <a:xfrm>
              <a:off x="4297779" y="1831296"/>
              <a:ext cx="0" cy="2526722"/>
            </a:xfrm>
            <a:prstGeom prst="line">
              <a:avLst/>
            </a:prstGeom>
            <a:ln w="12700">
              <a:solidFill>
                <a:srgbClr val="9D9D9D"/>
              </a:solidFill>
              <a:prstDash val="dash"/>
            </a:ln>
          </p:spPr>
          <p:style>
            <a:lnRef idx="1">
              <a:schemeClr val="accent1"/>
            </a:lnRef>
            <a:fillRef idx="0">
              <a:schemeClr val="accent1"/>
            </a:fillRef>
            <a:effectRef idx="0">
              <a:schemeClr val="accent1"/>
            </a:effectRef>
            <a:fontRef idx="minor">
              <a:schemeClr val="tx1"/>
            </a:fontRef>
          </p:style>
        </p:cxnSp>
        <p:cxnSp>
          <p:nvCxnSpPr>
            <p:cNvPr id="41" name="Gerader Verbinder 40">
              <a:extLst>
                <a:ext uri="{FF2B5EF4-FFF2-40B4-BE49-F238E27FC236}">
                  <a16:creationId xmlns:a16="http://schemas.microsoft.com/office/drawing/2014/main" id="{E287B538-9711-4421-B448-46F565E44605}"/>
                </a:ext>
              </a:extLst>
            </p:cNvPr>
            <p:cNvCxnSpPr>
              <a:cxnSpLocks/>
            </p:cNvCxnSpPr>
            <p:nvPr/>
          </p:nvCxnSpPr>
          <p:spPr>
            <a:xfrm flipV="1">
              <a:off x="2681170" y="3130805"/>
              <a:ext cx="3347478" cy="1"/>
            </a:xfrm>
            <a:prstGeom prst="line">
              <a:avLst/>
            </a:prstGeom>
            <a:ln w="12700">
              <a:solidFill>
                <a:srgbClr val="9D9D9D"/>
              </a:solidFill>
              <a:prstDash val="dash"/>
            </a:ln>
          </p:spPr>
          <p:style>
            <a:lnRef idx="1">
              <a:schemeClr val="accent1"/>
            </a:lnRef>
            <a:fillRef idx="0">
              <a:schemeClr val="accent1"/>
            </a:fillRef>
            <a:effectRef idx="0">
              <a:schemeClr val="accent1"/>
            </a:effectRef>
            <a:fontRef idx="minor">
              <a:schemeClr val="tx1"/>
            </a:fontRef>
          </p:style>
        </p:cxnSp>
        <p:cxnSp>
          <p:nvCxnSpPr>
            <p:cNvPr id="42" name="Gerade Verbindung mit Pfeil 41">
              <a:extLst>
                <a:ext uri="{FF2B5EF4-FFF2-40B4-BE49-F238E27FC236}">
                  <a16:creationId xmlns:a16="http://schemas.microsoft.com/office/drawing/2014/main" id="{5F6D8C1A-2D1E-4564-88EB-06F8043CA8AE}"/>
                </a:ext>
              </a:extLst>
            </p:cNvPr>
            <p:cNvCxnSpPr>
              <a:cxnSpLocks/>
            </p:cNvCxnSpPr>
            <p:nvPr/>
          </p:nvCxnSpPr>
          <p:spPr>
            <a:xfrm flipV="1">
              <a:off x="2681171" y="1843643"/>
              <a:ext cx="0" cy="2526722"/>
            </a:xfrm>
            <a:prstGeom prst="straightConnector1">
              <a:avLst/>
            </a:prstGeom>
            <a:ln w="28575">
              <a:solidFill>
                <a:srgbClr val="265798"/>
              </a:solidFill>
              <a:tailEnd type="triangle"/>
            </a:ln>
          </p:spPr>
          <p:style>
            <a:lnRef idx="1">
              <a:schemeClr val="accent1"/>
            </a:lnRef>
            <a:fillRef idx="0">
              <a:schemeClr val="accent1"/>
            </a:fillRef>
            <a:effectRef idx="0">
              <a:schemeClr val="accent1"/>
            </a:effectRef>
            <a:fontRef idx="minor">
              <a:schemeClr val="tx1"/>
            </a:fontRef>
          </p:style>
        </p:cxnSp>
        <p:cxnSp>
          <p:nvCxnSpPr>
            <p:cNvPr id="43" name="Gerade Verbindung mit Pfeil 42">
              <a:extLst>
                <a:ext uri="{FF2B5EF4-FFF2-40B4-BE49-F238E27FC236}">
                  <a16:creationId xmlns:a16="http://schemas.microsoft.com/office/drawing/2014/main" id="{D9CF8912-E340-4E32-927E-C3ECCAFC41D3}"/>
                </a:ext>
              </a:extLst>
            </p:cNvPr>
            <p:cNvCxnSpPr>
              <a:cxnSpLocks/>
            </p:cNvCxnSpPr>
            <p:nvPr/>
          </p:nvCxnSpPr>
          <p:spPr>
            <a:xfrm>
              <a:off x="2681171" y="4358018"/>
              <a:ext cx="3347477" cy="0"/>
            </a:xfrm>
            <a:prstGeom prst="straightConnector1">
              <a:avLst/>
            </a:prstGeom>
            <a:ln w="28575">
              <a:solidFill>
                <a:srgbClr val="265798"/>
              </a:solidFill>
              <a:tailEnd type="triangle"/>
            </a:ln>
          </p:spPr>
          <p:style>
            <a:lnRef idx="1">
              <a:schemeClr val="accent1"/>
            </a:lnRef>
            <a:fillRef idx="0">
              <a:schemeClr val="accent1"/>
            </a:fillRef>
            <a:effectRef idx="0">
              <a:schemeClr val="accent1"/>
            </a:effectRef>
            <a:fontRef idx="minor">
              <a:schemeClr val="tx1"/>
            </a:fontRef>
          </p:style>
        </p:cxnSp>
        <p:sp>
          <p:nvSpPr>
            <p:cNvPr id="36" name="Rechteck 35">
              <a:extLst>
                <a:ext uri="{FF2B5EF4-FFF2-40B4-BE49-F238E27FC236}">
                  <a16:creationId xmlns:a16="http://schemas.microsoft.com/office/drawing/2014/main" id="{F9F0E706-D0BE-464B-A113-F627E9ADECA8}"/>
                </a:ext>
              </a:extLst>
            </p:cNvPr>
            <p:cNvSpPr/>
            <p:nvPr/>
          </p:nvSpPr>
          <p:spPr>
            <a:xfrm>
              <a:off x="5249753" y="4358018"/>
              <a:ext cx="718094" cy="229459"/>
            </a:xfrm>
            <a:prstGeom prst="rect">
              <a:avLst/>
            </a:prstGeom>
            <a:noFill/>
            <a:ln>
              <a:noFill/>
            </a:ln>
          </p:spPr>
          <p:txBody>
            <a:bodyPr vert="horz" wrap="square" lIns="90000" rtlCol="0" anchor="ctr">
              <a:noAutofit/>
            </a:bodyPr>
            <a:lstStyle/>
            <a:p>
              <a:pPr algn="ctr">
                <a:spcBef>
                  <a:spcPct val="20000"/>
                </a:spcBef>
                <a:buClr>
                  <a:srgbClr val="265798"/>
                </a:buClr>
              </a:pPr>
              <a:r>
                <a:rPr lang="en-GB" sz="1400" dirty="0">
                  <a:latin typeface="Klavika Rg" panose="02000000000000000000"/>
                </a:rPr>
                <a:t>high</a:t>
              </a:r>
            </a:p>
          </p:txBody>
        </p:sp>
        <p:sp>
          <p:nvSpPr>
            <p:cNvPr id="37" name="Rechteck 36">
              <a:extLst>
                <a:ext uri="{FF2B5EF4-FFF2-40B4-BE49-F238E27FC236}">
                  <a16:creationId xmlns:a16="http://schemas.microsoft.com/office/drawing/2014/main" id="{592CC1E9-E622-4BAD-BB78-AD83FB2AA5E1}"/>
                </a:ext>
              </a:extLst>
            </p:cNvPr>
            <p:cNvSpPr/>
            <p:nvPr/>
          </p:nvSpPr>
          <p:spPr>
            <a:xfrm>
              <a:off x="2687568" y="4358018"/>
              <a:ext cx="718094" cy="229459"/>
            </a:xfrm>
            <a:prstGeom prst="rect">
              <a:avLst/>
            </a:prstGeom>
            <a:noFill/>
            <a:ln>
              <a:noFill/>
            </a:ln>
          </p:spPr>
          <p:txBody>
            <a:bodyPr vert="horz" wrap="square" lIns="90000" rtlCol="0" anchor="ctr">
              <a:noAutofit/>
            </a:bodyPr>
            <a:lstStyle/>
            <a:p>
              <a:pPr algn="ctr">
                <a:spcBef>
                  <a:spcPct val="20000"/>
                </a:spcBef>
                <a:buClr>
                  <a:srgbClr val="265798"/>
                </a:buClr>
              </a:pPr>
              <a:r>
                <a:rPr lang="en-GB" sz="1400" dirty="0">
                  <a:latin typeface="Klavika Rg" panose="02000000000000000000"/>
                </a:rPr>
                <a:t>low</a:t>
              </a:r>
            </a:p>
          </p:txBody>
        </p:sp>
        <p:sp>
          <p:nvSpPr>
            <p:cNvPr id="38" name="Rechteck 37">
              <a:extLst>
                <a:ext uri="{FF2B5EF4-FFF2-40B4-BE49-F238E27FC236}">
                  <a16:creationId xmlns:a16="http://schemas.microsoft.com/office/drawing/2014/main" id="{48F47C22-7E28-48B1-B1EF-3EA0D577FFF5}"/>
                </a:ext>
              </a:extLst>
            </p:cNvPr>
            <p:cNvSpPr/>
            <p:nvPr/>
          </p:nvSpPr>
          <p:spPr>
            <a:xfrm rot="16200000">
              <a:off x="2204109" y="3872882"/>
              <a:ext cx="702753" cy="248302"/>
            </a:xfrm>
            <a:prstGeom prst="rect">
              <a:avLst/>
            </a:prstGeom>
            <a:noFill/>
            <a:ln>
              <a:noFill/>
            </a:ln>
          </p:spPr>
          <p:txBody>
            <a:bodyPr vert="horz" wrap="square" lIns="90000" rtlCol="0" anchor="ctr">
              <a:noAutofit/>
            </a:bodyPr>
            <a:lstStyle/>
            <a:p>
              <a:pPr algn="ctr">
                <a:spcBef>
                  <a:spcPct val="20000"/>
                </a:spcBef>
                <a:buClr>
                  <a:srgbClr val="265798"/>
                </a:buClr>
              </a:pPr>
              <a:r>
                <a:rPr lang="en-GB" sz="1400" dirty="0">
                  <a:latin typeface="Klavika Rg" panose="02000000000000000000"/>
                </a:rPr>
                <a:t>low</a:t>
              </a:r>
            </a:p>
          </p:txBody>
        </p:sp>
        <p:sp>
          <p:nvSpPr>
            <p:cNvPr id="39" name="Rechteck 38">
              <a:extLst>
                <a:ext uri="{FF2B5EF4-FFF2-40B4-BE49-F238E27FC236}">
                  <a16:creationId xmlns:a16="http://schemas.microsoft.com/office/drawing/2014/main" id="{AC6C5DCA-963F-4920-AD83-33C0DE771997}"/>
                </a:ext>
              </a:extLst>
            </p:cNvPr>
            <p:cNvSpPr/>
            <p:nvPr/>
          </p:nvSpPr>
          <p:spPr>
            <a:xfrm rot="16200000">
              <a:off x="2274514" y="2204252"/>
              <a:ext cx="561943" cy="243410"/>
            </a:xfrm>
            <a:prstGeom prst="rect">
              <a:avLst/>
            </a:prstGeom>
            <a:noFill/>
            <a:ln>
              <a:noFill/>
            </a:ln>
          </p:spPr>
          <p:txBody>
            <a:bodyPr vert="horz" wrap="square" lIns="90000" rtlCol="0" anchor="ctr">
              <a:noAutofit/>
            </a:bodyPr>
            <a:lstStyle/>
            <a:p>
              <a:pPr algn="ctr">
                <a:spcBef>
                  <a:spcPct val="20000"/>
                </a:spcBef>
                <a:buClr>
                  <a:srgbClr val="265798"/>
                </a:buClr>
              </a:pPr>
              <a:r>
                <a:rPr lang="en-GB" sz="1400" dirty="0">
                  <a:latin typeface="Klavika Rg" panose="02000000000000000000"/>
                </a:rPr>
                <a:t>high</a:t>
              </a:r>
            </a:p>
          </p:txBody>
        </p:sp>
        <p:sp>
          <p:nvSpPr>
            <p:cNvPr id="44" name="ST_Bubble">
              <a:extLst>
                <a:ext uri="{FF2B5EF4-FFF2-40B4-BE49-F238E27FC236}">
                  <a16:creationId xmlns:a16="http://schemas.microsoft.com/office/drawing/2014/main" id="{BF6C920F-0CCE-4B80-84FA-A7BE43EBDC30}"/>
                </a:ext>
              </a:extLst>
            </p:cNvPr>
            <p:cNvSpPr>
              <a:spLocks noChangeAspect="1" noChangeArrowheads="1"/>
            </p:cNvSpPr>
            <p:nvPr/>
          </p:nvSpPr>
          <p:spPr bwMode="auto">
            <a:xfrm>
              <a:off x="5405858" y="2540450"/>
              <a:ext cx="468000" cy="468000"/>
            </a:xfrm>
            <a:prstGeom prst="ellipse">
              <a:avLst/>
            </a:prstGeom>
            <a:solidFill>
              <a:srgbClr val="265798"/>
            </a:solidFill>
            <a:ln w="12700">
              <a:noFill/>
              <a:round/>
              <a:headEnd/>
              <a:tailEnd/>
            </a:ln>
          </p:spPr>
          <p:txBody>
            <a:bodyPr wrap="none" lIns="36000" tIns="36000" rIns="36000" bIns="36000" anchor="ctr"/>
            <a:lstStyle/>
            <a:p>
              <a:pPr algn="ctr"/>
              <a:r>
                <a:rPr lang="en-GB" sz="2400" b="1" kern="0" dirty="0">
                  <a:solidFill>
                    <a:schemeClr val="bg1"/>
                  </a:solidFill>
                  <a:latin typeface="Klavika Bd" panose="02000000000000000000"/>
                </a:rPr>
                <a:t>C</a:t>
              </a:r>
            </a:p>
          </p:txBody>
        </p:sp>
        <p:sp>
          <p:nvSpPr>
            <p:cNvPr id="45" name="ST_Bubble">
              <a:extLst>
                <a:ext uri="{FF2B5EF4-FFF2-40B4-BE49-F238E27FC236}">
                  <a16:creationId xmlns:a16="http://schemas.microsoft.com/office/drawing/2014/main" id="{8D15DDEA-24F2-403B-AB54-E5CB1E5880AE}"/>
                </a:ext>
              </a:extLst>
            </p:cNvPr>
            <p:cNvSpPr>
              <a:spLocks noChangeAspect="1" noChangeArrowheads="1"/>
            </p:cNvSpPr>
            <p:nvPr/>
          </p:nvSpPr>
          <p:spPr bwMode="auto">
            <a:xfrm>
              <a:off x="5614102" y="1841974"/>
              <a:ext cx="468000" cy="468000"/>
            </a:xfrm>
            <a:prstGeom prst="ellipse">
              <a:avLst/>
            </a:prstGeom>
            <a:solidFill>
              <a:srgbClr val="265798"/>
            </a:solidFill>
            <a:ln w="12700">
              <a:noFill/>
              <a:round/>
              <a:headEnd/>
              <a:tailEnd/>
            </a:ln>
          </p:spPr>
          <p:txBody>
            <a:bodyPr wrap="none" lIns="36000" tIns="36000" rIns="36000" bIns="36000" anchor="ctr"/>
            <a:lstStyle/>
            <a:p>
              <a:pPr algn="ctr"/>
              <a:r>
                <a:rPr lang="en-GB" sz="2400" b="1" kern="0" dirty="0">
                  <a:solidFill>
                    <a:schemeClr val="bg1"/>
                  </a:solidFill>
                  <a:latin typeface="Klavika Bd" panose="02000000000000000000"/>
                </a:rPr>
                <a:t>A</a:t>
              </a:r>
            </a:p>
          </p:txBody>
        </p:sp>
        <p:sp>
          <p:nvSpPr>
            <p:cNvPr id="46" name="ST_Bubble">
              <a:extLst>
                <a:ext uri="{FF2B5EF4-FFF2-40B4-BE49-F238E27FC236}">
                  <a16:creationId xmlns:a16="http://schemas.microsoft.com/office/drawing/2014/main" id="{EFCBC342-4F0B-4747-AD26-A3579441074C}"/>
                </a:ext>
              </a:extLst>
            </p:cNvPr>
            <p:cNvSpPr>
              <a:spLocks noChangeAspect="1" noChangeArrowheads="1"/>
            </p:cNvSpPr>
            <p:nvPr/>
          </p:nvSpPr>
          <p:spPr bwMode="auto">
            <a:xfrm>
              <a:off x="5155008" y="1979538"/>
              <a:ext cx="468000" cy="468000"/>
            </a:xfrm>
            <a:prstGeom prst="ellipse">
              <a:avLst/>
            </a:prstGeom>
            <a:solidFill>
              <a:srgbClr val="265798"/>
            </a:solidFill>
            <a:ln w="12700">
              <a:noFill/>
              <a:round/>
              <a:headEnd/>
              <a:tailEnd/>
            </a:ln>
          </p:spPr>
          <p:txBody>
            <a:bodyPr wrap="none" lIns="36000" tIns="36000" rIns="36000" bIns="36000" anchor="ctr"/>
            <a:lstStyle/>
            <a:p>
              <a:pPr algn="ctr"/>
              <a:r>
                <a:rPr lang="en-GB" sz="2400" b="1" kern="0" dirty="0">
                  <a:solidFill>
                    <a:schemeClr val="bg1"/>
                  </a:solidFill>
                  <a:latin typeface="Klavika Bd" panose="02000000000000000000"/>
                </a:rPr>
                <a:t>B</a:t>
              </a:r>
            </a:p>
          </p:txBody>
        </p:sp>
        <p:sp>
          <p:nvSpPr>
            <p:cNvPr id="56" name="Rechteck 55">
              <a:extLst>
                <a:ext uri="{FF2B5EF4-FFF2-40B4-BE49-F238E27FC236}">
                  <a16:creationId xmlns:a16="http://schemas.microsoft.com/office/drawing/2014/main" id="{6ACC9F4E-18CE-415F-B070-B40BB8E0D676}"/>
                </a:ext>
              </a:extLst>
            </p:cNvPr>
            <p:cNvSpPr/>
            <p:nvPr/>
          </p:nvSpPr>
          <p:spPr>
            <a:xfrm rot="16200000">
              <a:off x="1073647" y="2880022"/>
              <a:ext cx="2504761" cy="432000"/>
            </a:xfrm>
            <a:prstGeom prst="rect">
              <a:avLst/>
            </a:prstGeom>
            <a:noFill/>
            <a:ln>
              <a:noFill/>
            </a:ln>
          </p:spPr>
          <p:txBody>
            <a:bodyPr vert="horz" wrap="square" lIns="90000" rtlCol="0" anchor="ctr">
              <a:noAutofit/>
            </a:bodyPr>
            <a:lstStyle/>
            <a:p>
              <a:pPr algn="ctr">
                <a:spcBef>
                  <a:spcPct val="20000"/>
                </a:spcBef>
                <a:buClr>
                  <a:srgbClr val="00BFB1"/>
                </a:buClr>
              </a:pPr>
              <a:r>
                <a:rPr lang="en-GB" sz="1400" dirty="0">
                  <a:solidFill>
                    <a:schemeClr val="accent1"/>
                  </a:solidFill>
                  <a:latin typeface="Klavika Rg" panose="02000000000000000000"/>
                </a:rPr>
                <a:t>Power Influence </a:t>
              </a:r>
            </a:p>
          </p:txBody>
        </p:sp>
        <p:sp>
          <p:nvSpPr>
            <p:cNvPr id="57" name="Rechteck 56">
              <a:extLst>
                <a:ext uri="{FF2B5EF4-FFF2-40B4-BE49-F238E27FC236}">
                  <a16:creationId xmlns:a16="http://schemas.microsoft.com/office/drawing/2014/main" id="{B35071F2-E023-4AC0-8D47-0E9805051124}"/>
                </a:ext>
              </a:extLst>
            </p:cNvPr>
            <p:cNvSpPr/>
            <p:nvPr/>
          </p:nvSpPr>
          <p:spPr>
            <a:xfrm>
              <a:off x="2681170" y="4374120"/>
              <a:ext cx="3286677" cy="432000"/>
            </a:xfrm>
            <a:prstGeom prst="rect">
              <a:avLst/>
            </a:prstGeom>
            <a:noFill/>
            <a:ln>
              <a:noFill/>
            </a:ln>
          </p:spPr>
          <p:txBody>
            <a:bodyPr vert="horz" wrap="square" lIns="90000" rtlCol="0" anchor="ctr">
              <a:noAutofit/>
            </a:bodyPr>
            <a:lstStyle/>
            <a:p>
              <a:pPr algn="ctr">
                <a:spcBef>
                  <a:spcPct val="20000"/>
                </a:spcBef>
                <a:buClr>
                  <a:srgbClr val="00BFB1"/>
                </a:buClr>
              </a:pPr>
              <a:r>
                <a:rPr lang="en-GB" sz="1400" dirty="0">
                  <a:solidFill>
                    <a:schemeClr val="accent1"/>
                  </a:solidFill>
                  <a:latin typeface="Klavika Rg" panose="02000000000000000000"/>
                </a:rPr>
                <a:t>Interest </a:t>
              </a:r>
            </a:p>
          </p:txBody>
        </p:sp>
        <p:sp>
          <p:nvSpPr>
            <p:cNvPr id="34" name="Textfeld 33">
              <a:extLst>
                <a:ext uri="{FF2B5EF4-FFF2-40B4-BE49-F238E27FC236}">
                  <a16:creationId xmlns:a16="http://schemas.microsoft.com/office/drawing/2014/main" id="{66B86E27-6610-4F64-9602-EAA980B80412}"/>
                </a:ext>
              </a:extLst>
            </p:cNvPr>
            <p:cNvSpPr txBox="1"/>
            <p:nvPr/>
          </p:nvSpPr>
          <p:spPr>
            <a:xfrm>
              <a:off x="2619823" y="2950083"/>
              <a:ext cx="1610208" cy="200055"/>
            </a:xfrm>
            <a:prstGeom prst="rect">
              <a:avLst/>
            </a:prstGeom>
            <a:noFill/>
          </p:spPr>
          <p:txBody>
            <a:bodyPr wrap="square" rtlCol="0">
              <a:spAutoFit/>
            </a:bodyPr>
            <a:lstStyle/>
            <a:p>
              <a:r>
                <a:rPr lang="en-GB" sz="700" dirty="0">
                  <a:solidFill>
                    <a:schemeClr val="bg2">
                      <a:lumMod val="50000"/>
                    </a:schemeClr>
                  </a:solidFill>
                </a:rPr>
                <a:t>High power, low interest</a:t>
              </a:r>
            </a:p>
          </p:txBody>
        </p:sp>
        <p:sp>
          <p:nvSpPr>
            <p:cNvPr id="58" name="Textfeld 57">
              <a:extLst>
                <a:ext uri="{FF2B5EF4-FFF2-40B4-BE49-F238E27FC236}">
                  <a16:creationId xmlns:a16="http://schemas.microsoft.com/office/drawing/2014/main" id="{6F192AA5-989F-4B7F-A430-EB8D3D046025}"/>
                </a:ext>
              </a:extLst>
            </p:cNvPr>
            <p:cNvSpPr txBox="1"/>
            <p:nvPr/>
          </p:nvSpPr>
          <p:spPr>
            <a:xfrm>
              <a:off x="4222135" y="2950083"/>
              <a:ext cx="1610208" cy="200055"/>
            </a:xfrm>
            <a:prstGeom prst="rect">
              <a:avLst/>
            </a:prstGeom>
            <a:noFill/>
          </p:spPr>
          <p:txBody>
            <a:bodyPr wrap="square" rtlCol="0">
              <a:spAutoFit/>
            </a:bodyPr>
            <a:lstStyle/>
            <a:p>
              <a:r>
                <a:rPr lang="en-GB" sz="700" dirty="0">
                  <a:solidFill>
                    <a:schemeClr val="bg2">
                      <a:lumMod val="50000"/>
                    </a:schemeClr>
                  </a:solidFill>
                </a:rPr>
                <a:t>High power, high interest</a:t>
              </a:r>
            </a:p>
          </p:txBody>
        </p:sp>
        <p:sp>
          <p:nvSpPr>
            <p:cNvPr id="59" name="Textfeld 58">
              <a:extLst>
                <a:ext uri="{FF2B5EF4-FFF2-40B4-BE49-F238E27FC236}">
                  <a16:creationId xmlns:a16="http://schemas.microsoft.com/office/drawing/2014/main" id="{4BD6E242-E9EC-4215-A986-25100E868DF6}"/>
                </a:ext>
              </a:extLst>
            </p:cNvPr>
            <p:cNvSpPr txBox="1"/>
            <p:nvPr/>
          </p:nvSpPr>
          <p:spPr>
            <a:xfrm>
              <a:off x="2619823" y="4173346"/>
              <a:ext cx="1610208" cy="200055"/>
            </a:xfrm>
            <a:prstGeom prst="rect">
              <a:avLst/>
            </a:prstGeom>
            <a:noFill/>
          </p:spPr>
          <p:txBody>
            <a:bodyPr wrap="square" rtlCol="0">
              <a:spAutoFit/>
            </a:bodyPr>
            <a:lstStyle/>
            <a:p>
              <a:r>
                <a:rPr lang="en-GB" sz="700" dirty="0">
                  <a:solidFill>
                    <a:schemeClr val="bg2">
                      <a:lumMod val="50000"/>
                    </a:schemeClr>
                  </a:solidFill>
                </a:rPr>
                <a:t>Low power, low interest</a:t>
              </a:r>
            </a:p>
          </p:txBody>
        </p:sp>
        <p:sp>
          <p:nvSpPr>
            <p:cNvPr id="60" name="Textfeld 59">
              <a:extLst>
                <a:ext uri="{FF2B5EF4-FFF2-40B4-BE49-F238E27FC236}">
                  <a16:creationId xmlns:a16="http://schemas.microsoft.com/office/drawing/2014/main" id="{2449895F-0C57-4C66-B48E-481C21CE14B5}"/>
                </a:ext>
              </a:extLst>
            </p:cNvPr>
            <p:cNvSpPr txBox="1"/>
            <p:nvPr/>
          </p:nvSpPr>
          <p:spPr>
            <a:xfrm>
              <a:off x="4222135" y="4173346"/>
              <a:ext cx="1610208" cy="200055"/>
            </a:xfrm>
            <a:prstGeom prst="rect">
              <a:avLst/>
            </a:prstGeom>
            <a:noFill/>
          </p:spPr>
          <p:txBody>
            <a:bodyPr wrap="square" rtlCol="0">
              <a:spAutoFit/>
            </a:bodyPr>
            <a:lstStyle/>
            <a:p>
              <a:r>
                <a:rPr lang="en-GB" sz="700" dirty="0">
                  <a:solidFill>
                    <a:schemeClr val="bg2">
                      <a:lumMod val="50000"/>
                    </a:schemeClr>
                  </a:solidFill>
                </a:rPr>
                <a:t>Low power, high interest</a:t>
              </a:r>
            </a:p>
          </p:txBody>
        </p:sp>
        <p:sp>
          <p:nvSpPr>
            <p:cNvPr id="70" name="ST_Bubble">
              <a:extLst>
                <a:ext uri="{FF2B5EF4-FFF2-40B4-BE49-F238E27FC236}">
                  <a16:creationId xmlns:a16="http://schemas.microsoft.com/office/drawing/2014/main" id="{8909F9FA-C95D-4663-A084-93C03DA622FE}"/>
                </a:ext>
              </a:extLst>
            </p:cNvPr>
            <p:cNvSpPr>
              <a:spLocks noChangeAspect="1" noChangeArrowheads="1"/>
            </p:cNvSpPr>
            <p:nvPr/>
          </p:nvSpPr>
          <p:spPr bwMode="auto">
            <a:xfrm>
              <a:off x="3391379" y="2523738"/>
              <a:ext cx="468000" cy="468000"/>
            </a:xfrm>
            <a:prstGeom prst="ellipse">
              <a:avLst/>
            </a:prstGeom>
            <a:solidFill>
              <a:srgbClr val="265798"/>
            </a:solidFill>
            <a:ln w="12700">
              <a:noFill/>
              <a:round/>
              <a:headEnd/>
              <a:tailEnd/>
            </a:ln>
          </p:spPr>
          <p:txBody>
            <a:bodyPr wrap="none" lIns="36000" tIns="36000" rIns="36000" bIns="36000" anchor="ctr"/>
            <a:lstStyle/>
            <a:p>
              <a:pPr algn="ctr"/>
              <a:r>
                <a:rPr lang="en-GB" sz="2400" b="1" kern="0" dirty="0">
                  <a:solidFill>
                    <a:schemeClr val="bg1"/>
                  </a:solidFill>
                  <a:latin typeface="Klavika Bd" panose="02000000000000000000"/>
                </a:rPr>
                <a:t>D</a:t>
              </a:r>
            </a:p>
          </p:txBody>
        </p:sp>
        <p:sp>
          <p:nvSpPr>
            <p:cNvPr id="71" name="ST_Bubble">
              <a:extLst>
                <a:ext uri="{FF2B5EF4-FFF2-40B4-BE49-F238E27FC236}">
                  <a16:creationId xmlns:a16="http://schemas.microsoft.com/office/drawing/2014/main" id="{04F75C19-F888-442A-AA9C-C1A1880D924D}"/>
                </a:ext>
              </a:extLst>
            </p:cNvPr>
            <p:cNvSpPr>
              <a:spLocks noChangeAspect="1" noChangeArrowheads="1"/>
            </p:cNvSpPr>
            <p:nvPr/>
          </p:nvSpPr>
          <p:spPr bwMode="auto">
            <a:xfrm>
              <a:off x="4901721" y="3517370"/>
              <a:ext cx="468000" cy="468000"/>
            </a:xfrm>
            <a:prstGeom prst="ellipse">
              <a:avLst/>
            </a:prstGeom>
            <a:solidFill>
              <a:srgbClr val="265798"/>
            </a:solidFill>
            <a:ln w="12700">
              <a:noFill/>
              <a:round/>
              <a:headEnd/>
              <a:tailEnd/>
            </a:ln>
          </p:spPr>
          <p:txBody>
            <a:bodyPr wrap="none" lIns="36000" tIns="36000" rIns="36000" bIns="36000" anchor="ctr"/>
            <a:lstStyle/>
            <a:p>
              <a:pPr algn="ctr"/>
              <a:r>
                <a:rPr lang="en-GB" sz="2400" b="1" kern="0" dirty="0">
                  <a:solidFill>
                    <a:schemeClr val="bg1"/>
                  </a:solidFill>
                  <a:latin typeface="Klavika Bd" panose="02000000000000000000"/>
                </a:rPr>
                <a:t>E</a:t>
              </a:r>
            </a:p>
          </p:txBody>
        </p:sp>
        <p:sp>
          <p:nvSpPr>
            <p:cNvPr id="9" name="Textfeld 8">
              <a:extLst>
                <a:ext uri="{FF2B5EF4-FFF2-40B4-BE49-F238E27FC236}">
                  <a16:creationId xmlns:a16="http://schemas.microsoft.com/office/drawing/2014/main" id="{F48BC3C8-CA4B-4CD8-833E-13FA9988A6DE}"/>
                </a:ext>
              </a:extLst>
            </p:cNvPr>
            <p:cNvSpPr txBox="1"/>
            <p:nvPr/>
          </p:nvSpPr>
          <p:spPr>
            <a:xfrm>
              <a:off x="2569023" y="4653280"/>
              <a:ext cx="3597305" cy="200055"/>
            </a:xfrm>
            <a:prstGeom prst="rect">
              <a:avLst/>
            </a:prstGeom>
            <a:noFill/>
          </p:spPr>
          <p:txBody>
            <a:bodyPr wrap="square" rtlCol="0">
              <a:spAutoFit/>
            </a:bodyPr>
            <a:lstStyle/>
            <a:p>
              <a:r>
                <a:rPr lang="en-GB" sz="700" dirty="0">
                  <a:latin typeface="Klavia Rg"/>
                </a:rPr>
                <a:t>Figure 1: Power Interest Matrix</a:t>
              </a:r>
              <a:endParaRPr lang="en-GB" sz="700" dirty="0"/>
            </a:p>
          </p:txBody>
        </p:sp>
      </p:grpSp>
      <p:sp>
        <p:nvSpPr>
          <p:cNvPr id="11" name="Textplatzhalter 10">
            <a:extLst>
              <a:ext uri="{FF2B5EF4-FFF2-40B4-BE49-F238E27FC236}">
                <a16:creationId xmlns:a16="http://schemas.microsoft.com/office/drawing/2014/main" id="{08CF34E8-2DE0-4EA6-AF40-E5DDD7A72645}"/>
              </a:ext>
            </a:extLst>
          </p:cNvPr>
          <p:cNvSpPr>
            <a:spLocks noGrp="1"/>
          </p:cNvSpPr>
          <p:nvPr>
            <p:ph type="body" sz="quarter" idx="14"/>
          </p:nvPr>
        </p:nvSpPr>
        <p:spPr/>
        <p:txBody>
          <a:bodyPr/>
          <a:lstStyle/>
          <a:p>
            <a:r>
              <a:rPr lang="en-GB" dirty="0"/>
              <a:t>1) The community was not analysed in more detail because although they have an interest in the project as service users, they cannot influence it as they have no power </a:t>
            </a:r>
          </a:p>
        </p:txBody>
      </p:sp>
    </p:spTree>
    <p:extLst>
      <p:ext uri="{BB962C8B-B14F-4D97-AF65-F5344CB8AC3E}">
        <p14:creationId xmlns:p14="http://schemas.microsoft.com/office/powerpoint/2010/main" val="2305425874"/>
      </p:ext>
    </p:extLst>
  </p:cSld>
  <p:clrMapOvr>
    <a:masterClrMapping/>
  </p:clrMapOvr>
  <mc:AlternateContent xmlns:mc="http://schemas.openxmlformats.org/markup-compatibility/2006" xmlns:p14="http://schemas.microsoft.com/office/powerpoint/2010/main">
    <mc:Choice Requires="p14">
      <p:transition spd="slow" p14:dur="2000" advTm="98694"/>
    </mc:Choice>
    <mc:Fallback xmlns="">
      <p:transition spd="slow" advTm="98694"/>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Objekt 19" hidden="1">
            <a:extLst>
              <a:ext uri="{FF2B5EF4-FFF2-40B4-BE49-F238E27FC236}">
                <a16:creationId xmlns:a16="http://schemas.microsoft.com/office/drawing/2014/main" id="{B3617C08-8C9D-4EF1-A4B5-9EFACFFB07D9}"/>
              </a:ext>
            </a:extLst>
          </p:cNvPr>
          <p:cNvGraphicFramePr>
            <a:graphicFrameLocks noChangeAspect="1"/>
          </p:cNvGraphicFramePr>
          <p:nvPr>
            <p:custDataLst>
              <p:tags r:id="rId2"/>
            </p:custDataLst>
            <p:extLst>
              <p:ext uri="{D42A27DB-BD31-4B8C-83A1-F6EECF244321}">
                <p14:modId xmlns:p14="http://schemas.microsoft.com/office/powerpoint/2010/main" val="68085068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1510" name="think-cell Folie" r:id="rId7" imgW="532" imgH="533" progId="TCLayout.ActiveDocument.1">
                  <p:embed/>
                </p:oleObj>
              </mc:Choice>
              <mc:Fallback>
                <p:oleObj name="think-cell Folie" r:id="rId7" imgW="532" imgH="533" progId="TCLayout.ActiveDocument.1">
                  <p:embed/>
                  <p:pic>
                    <p:nvPicPr>
                      <p:cNvPr id="20" name="Objekt 19" hidden="1">
                        <a:extLst>
                          <a:ext uri="{FF2B5EF4-FFF2-40B4-BE49-F238E27FC236}">
                            <a16:creationId xmlns:a16="http://schemas.microsoft.com/office/drawing/2014/main" id="{B3617C08-8C9D-4EF1-A4B5-9EFACFFB07D9}"/>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4" name="Rechteck 3" hidden="1">
            <a:extLst>
              <a:ext uri="{FF2B5EF4-FFF2-40B4-BE49-F238E27FC236}">
                <a16:creationId xmlns:a16="http://schemas.microsoft.com/office/drawing/2014/main" id="{B7AFB84A-A173-4261-8383-0878069CF7E6}"/>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3" name="Foliennummernplatzhalter 2">
            <a:extLst>
              <a:ext uri="{FF2B5EF4-FFF2-40B4-BE49-F238E27FC236}">
                <a16:creationId xmlns:a16="http://schemas.microsoft.com/office/drawing/2014/main" id="{4EEF0E67-EBDE-468A-92E9-896C05A6F294}"/>
              </a:ext>
            </a:extLst>
          </p:cNvPr>
          <p:cNvSpPr>
            <a:spLocks noGrp="1"/>
          </p:cNvSpPr>
          <p:nvPr>
            <p:ph type="sldNum" sz="quarter" idx="4"/>
          </p:nvPr>
        </p:nvSpPr>
        <p:spPr>
          <a:xfrm>
            <a:off x="11904000" y="6536919"/>
            <a:ext cx="288000" cy="252000"/>
          </a:xfrm>
        </p:spPr>
        <p:txBody>
          <a:bodyPr/>
          <a:lstStyle/>
          <a:p>
            <a:fld id="{553ADFF6-AE86-4113-B35A-DF39A9E38298}" type="slidenum">
              <a:rPr lang="en-GB" smtClean="0"/>
              <a:pPr/>
              <a:t>5</a:t>
            </a:fld>
            <a:endParaRPr lang="en-GB" dirty="0"/>
          </a:p>
        </p:txBody>
      </p:sp>
      <p:sp>
        <p:nvSpPr>
          <p:cNvPr id="8" name="Titel 7">
            <a:extLst>
              <a:ext uri="{FF2B5EF4-FFF2-40B4-BE49-F238E27FC236}">
                <a16:creationId xmlns:a16="http://schemas.microsoft.com/office/drawing/2014/main" id="{82367B82-84FD-4C39-9654-D758CC7FDB62}"/>
              </a:ext>
            </a:extLst>
          </p:cNvPr>
          <p:cNvSpPr>
            <a:spLocks noGrp="1"/>
          </p:cNvSpPr>
          <p:nvPr>
            <p:ph type="title"/>
          </p:nvPr>
        </p:nvSpPr>
        <p:spPr/>
        <p:txBody>
          <a:bodyPr vert="horz"/>
          <a:lstStyle/>
          <a:p>
            <a:r>
              <a:rPr lang="en-GB" dirty="0"/>
              <a:t>Despite the good usability of the power interest matrix, there are criticisms that need to be considered, such as the limited validity of the model in a dynamic environment.</a:t>
            </a:r>
          </a:p>
        </p:txBody>
      </p:sp>
      <p:sp>
        <p:nvSpPr>
          <p:cNvPr id="9" name="Textplatzhalter 8">
            <a:extLst>
              <a:ext uri="{FF2B5EF4-FFF2-40B4-BE49-F238E27FC236}">
                <a16:creationId xmlns:a16="http://schemas.microsoft.com/office/drawing/2014/main" id="{AEF54524-9D62-4673-BBFB-909942E207C3}"/>
              </a:ext>
            </a:extLst>
          </p:cNvPr>
          <p:cNvSpPr>
            <a:spLocks noGrp="1"/>
          </p:cNvSpPr>
          <p:nvPr>
            <p:ph type="body" sz="quarter" idx="13"/>
          </p:nvPr>
        </p:nvSpPr>
        <p:spPr>
          <a:xfrm>
            <a:off x="192088" y="847803"/>
            <a:ext cx="9841928" cy="286232"/>
          </a:xfrm>
        </p:spPr>
        <p:txBody>
          <a:bodyPr/>
          <a:lstStyle/>
          <a:p>
            <a:r>
              <a:rPr lang="en-GB" dirty="0">
                <a:solidFill>
                  <a:srgbClr val="4472C4"/>
                </a:solidFill>
              </a:rPr>
              <a:t>Stakeholder Analysis | </a:t>
            </a:r>
            <a:r>
              <a:rPr lang="en-GB" dirty="0">
                <a:solidFill>
                  <a:srgbClr val="4472C4"/>
                </a:solidFill>
                <a:latin typeface="Klavika Rg" panose="02000000000000000000"/>
              </a:rPr>
              <a:t>Critical Evaluation of the Power Interest Matrix </a:t>
            </a:r>
          </a:p>
        </p:txBody>
      </p:sp>
      <p:sp>
        <p:nvSpPr>
          <p:cNvPr id="17" name="Rectangle 20">
            <a:extLst>
              <a:ext uri="{FF2B5EF4-FFF2-40B4-BE49-F238E27FC236}">
                <a16:creationId xmlns:a16="http://schemas.microsoft.com/office/drawing/2014/main" id="{DFDE09D8-3244-4705-8436-A9F07B95CD10}"/>
              </a:ext>
            </a:extLst>
          </p:cNvPr>
          <p:cNvSpPr/>
          <p:nvPr/>
        </p:nvSpPr>
        <p:spPr>
          <a:xfrm rot="10800000" flipV="1">
            <a:off x="770581" y="1279095"/>
            <a:ext cx="383027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Identification of the Stakeholders</a:t>
            </a:r>
          </a:p>
        </p:txBody>
      </p:sp>
      <p:sp>
        <p:nvSpPr>
          <p:cNvPr id="18" name="Rectangle 23">
            <a:extLst>
              <a:ext uri="{FF2B5EF4-FFF2-40B4-BE49-F238E27FC236}">
                <a16:creationId xmlns:a16="http://schemas.microsoft.com/office/drawing/2014/main" id="{6F71B974-C0EC-4723-A11D-F2B37418121F}"/>
              </a:ext>
            </a:extLst>
          </p:cNvPr>
          <p:cNvSpPr/>
          <p:nvPr/>
        </p:nvSpPr>
        <p:spPr>
          <a:xfrm>
            <a:off x="192088" y="1711095"/>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You must first identify all your stakeholders and know them very well, as well as the position of the stakeholders in the project, in order to be able to classify them correctly in the matrix and derive the right steps from this</a:t>
            </a:r>
          </a:p>
          <a:p>
            <a:pPr marL="28575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pic>
        <p:nvPicPr>
          <p:cNvPr id="19" name="Grafik 18" descr="Flussdiagramm">
            <a:extLst>
              <a:ext uri="{FF2B5EF4-FFF2-40B4-BE49-F238E27FC236}">
                <a16:creationId xmlns:a16="http://schemas.microsoft.com/office/drawing/2014/main" id="{23367FDC-290C-44EF-AC06-E0E78B11A687}"/>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339457" y="1289119"/>
            <a:ext cx="441801" cy="441801"/>
          </a:xfrm>
          <a:prstGeom prst="rect">
            <a:avLst/>
          </a:prstGeom>
        </p:spPr>
      </p:pic>
      <p:sp>
        <p:nvSpPr>
          <p:cNvPr id="32" name="Rectangle 20">
            <a:extLst>
              <a:ext uri="{FF2B5EF4-FFF2-40B4-BE49-F238E27FC236}">
                <a16:creationId xmlns:a16="http://schemas.microsoft.com/office/drawing/2014/main" id="{35693D85-8937-49BF-8AE5-476C39DE582D}"/>
              </a:ext>
            </a:extLst>
          </p:cNvPr>
          <p:cNvSpPr/>
          <p:nvPr/>
        </p:nvSpPr>
        <p:spPr>
          <a:xfrm rot="10800000" flipV="1">
            <a:off x="770580" y="2516075"/>
            <a:ext cx="573439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Validity of the model in the dynamic environment</a:t>
            </a:r>
          </a:p>
        </p:txBody>
      </p:sp>
      <p:sp>
        <p:nvSpPr>
          <p:cNvPr id="33" name="Rectangle 23">
            <a:extLst>
              <a:ext uri="{FF2B5EF4-FFF2-40B4-BE49-F238E27FC236}">
                <a16:creationId xmlns:a16="http://schemas.microsoft.com/office/drawing/2014/main" id="{3430DC39-2444-4F83-A6BB-859BC11BF75C}"/>
              </a:ext>
            </a:extLst>
          </p:cNvPr>
          <p:cNvSpPr/>
          <p:nvPr/>
        </p:nvSpPr>
        <p:spPr>
          <a:xfrm>
            <a:off x="192088" y="2948075"/>
            <a:ext cx="11807825" cy="828000"/>
          </a:xfrm>
          <a:prstGeom prst="rect">
            <a:avLst/>
          </a:prstGeom>
          <a:noFill/>
          <a:ln>
            <a:noFill/>
          </a:ln>
        </p:spPr>
        <p:txBody>
          <a:bodyPr vert="horz" wrap="square" lIns="90000" rtlCol="0" anchor="t">
            <a:noAutofit/>
          </a:body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 a dynamic business environment or in a changed situation, the classification of stakeholders often changes, so that the model must then be adapted</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Therefore, it is very important to know the stakeholders well and how they feel about the new situation, for example, in order to classify them correctly, so that the changes can be incorporated</a:t>
            </a:r>
          </a:p>
        </p:txBody>
      </p:sp>
      <p:sp>
        <p:nvSpPr>
          <p:cNvPr id="36" name="Rectangle 20">
            <a:extLst>
              <a:ext uri="{FF2B5EF4-FFF2-40B4-BE49-F238E27FC236}">
                <a16:creationId xmlns:a16="http://schemas.microsoft.com/office/drawing/2014/main" id="{C92DFBCB-49AA-41C2-88C8-0EC0512F0AF5}"/>
              </a:ext>
            </a:extLst>
          </p:cNvPr>
          <p:cNvSpPr/>
          <p:nvPr/>
        </p:nvSpPr>
        <p:spPr>
          <a:xfrm rot="10800000" flipV="1">
            <a:off x="770581" y="3753055"/>
            <a:ext cx="383027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Measuring of the Variables</a:t>
            </a:r>
          </a:p>
        </p:txBody>
      </p:sp>
      <p:sp>
        <p:nvSpPr>
          <p:cNvPr id="37" name="Rectangle 23">
            <a:extLst>
              <a:ext uri="{FF2B5EF4-FFF2-40B4-BE49-F238E27FC236}">
                <a16:creationId xmlns:a16="http://schemas.microsoft.com/office/drawing/2014/main" id="{672A8CBC-1EAD-4612-805E-5FC1F431202F}"/>
              </a:ext>
            </a:extLst>
          </p:cNvPr>
          <p:cNvSpPr/>
          <p:nvPr/>
        </p:nvSpPr>
        <p:spPr>
          <a:xfrm>
            <a:off x="192088" y="4185055"/>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 measurement of the variables (power and interest) cannot be done precisely and is therefore quite inaccurate in some situations, as the scale is very subjective, and here again the point comes into play that you therefore need to know your stakeholders all the more precisely </a:t>
            </a:r>
          </a:p>
          <a:p>
            <a:pPr marL="285750" lvl="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46" name="Rectangle 20">
            <a:extLst>
              <a:ext uri="{FF2B5EF4-FFF2-40B4-BE49-F238E27FC236}">
                <a16:creationId xmlns:a16="http://schemas.microsoft.com/office/drawing/2014/main" id="{1BC41254-B19D-4242-A17A-8313F6ED79DE}"/>
              </a:ext>
            </a:extLst>
          </p:cNvPr>
          <p:cNvSpPr/>
          <p:nvPr/>
        </p:nvSpPr>
        <p:spPr>
          <a:xfrm rot="10800000" flipV="1">
            <a:off x="770581" y="4990036"/>
            <a:ext cx="383027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Change of scale </a:t>
            </a:r>
          </a:p>
        </p:txBody>
      </p:sp>
      <p:sp>
        <p:nvSpPr>
          <p:cNvPr id="49" name="Rectangle 23">
            <a:extLst>
              <a:ext uri="{FF2B5EF4-FFF2-40B4-BE49-F238E27FC236}">
                <a16:creationId xmlns:a16="http://schemas.microsoft.com/office/drawing/2014/main" id="{F8D6E2EF-DA85-4E20-9111-B615306765EE}"/>
              </a:ext>
            </a:extLst>
          </p:cNvPr>
          <p:cNvSpPr/>
          <p:nvPr/>
        </p:nvSpPr>
        <p:spPr>
          <a:xfrm>
            <a:off x="192088" y="5422036"/>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Therefore, instead of measuring interest, it might be more helpful to measure the potential impact of the stakeholder on the project</a:t>
            </a:r>
          </a:p>
          <a:p>
            <a:pPr marL="285750" lvl="0" indent="-201613">
              <a:spcBef>
                <a:spcPct val="20000"/>
              </a:spcBef>
              <a:buClr>
                <a:srgbClr val="265798"/>
              </a:buClr>
              <a:buFont typeface="Wingdings" panose="05000000000000000000" pitchFamily="2" charset="2"/>
              <a:buChar char="§"/>
            </a:pPr>
            <a:r>
              <a:rPr lang="en-GB" sz="1400" dirty="0" err="1">
                <a:latin typeface="Klavika Rg" panose="02000000000000000000"/>
              </a:rPr>
              <a:t>Bourne</a:t>
            </a:r>
            <a:r>
              <a:rPr lang="en-GB" sz="1400" dirty="0">
                <a:latin typeface="Klavika Rg" panose="02000000000000000000"/>
              </a:rPr>
              <a:t> &amp; Walker made a first draft for this in 2005 (cf. </a:t>
            </a:r>
            <a:r>
              <a:rPr lang="en-GB" sz="1400" dirty="0" err="1">
                <a:latin typeface="Klavika Rg" panose="02000000000000000000"/>
              </a:rPr>
              <a:t>Bourne</a:t>
            </a:r>
            <a:r>
              <a:rPr lang="en-GB" sz="1400" dirty="0">
                <a:latin typeface="Klavika Rg" panose="02000000000000000000"/>
              </a:rPr>
              <a:t>, L. and Walker 2005: 649-660)</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They have developed an ideal of interest and impact in which the probability of impact and the degree of influence play a role</a:t>
            </a:r>
          </a:p>
        </p:txBody>
      </p:sp>
      <p:pic>
        <p:nvPicPr>
          <p:cNvPr id="51" name="Graphic 26" descr="Gears">
            <a:extLst>
              <a:ext uri="{FF2B5EF4-FFF2-40B4-BE49-F238E27FC236}">
                <a16:creationId xmlns:a16="http://schemas.microsoft.com/office/drawing/2014/main" id="{E51CD96C-7DF0-4A64-9ABD-F8A0931FB181}"/>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a:xfrm>
            <a:off x="344337" y="2527564"/>
            <a:ext cx="432040" cy="432040"/>
          </a:xfrm>
          <a:prstGeom prst="rect">
            <a:avLst/>
          </a:prstGeom>
        </p:spPr>
      </p:pic>
      <p:sp>
        <p:nvSpPr>
          <p:cNvPr id="52" name="Freeform 5">
            <a:extLst>
              <a:ext uri="{FF2B5EF4-FFF2-40B4-BE49-F238E27FC236}">
                <a16:creationId xmlns:a16="http://schemas.microsoft.com/office/drawing/2014/main" id="{6701505C-965B-40AB-96D6-363B097ED8DC}"/>
              </a:ext>
            </a:extLst>
          </p:cNvPr>
          <p:cNvSpPr>
            <a:spLocks noEditPoints="1"/>
          </p:cNvSpPr>
          <p:nvPr>
            <p:custDataLst>
              <p:tags r:id="rId4"/>
            </p:custDataLst>
          </p:nvPr>
        </p:nvSpPr>
        <p:spPr bwMode="auto">
          <a:xfrm>
            <a:off x="454908" y="3813301"/>
            <a:ext cx="210898" cy="311508"/>
          </a:xfrm>
          <a:custGeom>
            <a:avLst/>
            <a:gdLst>
              <a:gd name="T0" fmla="*/ 249 w 812"/>
              <a:gd name="T1" fmla="*/ 1225 h 1310"/>
              <a:gd name="T2" fmla="*/ 334 w 812"/>
              <a:gd name="T3" fmla="*/ 1310 h 1310"/>
              <a:gd name="T4" fmla="*/ 419 w 812"/>
              <a:gd name="T5" fmla="*/ 1225 h 1310"/>
              <a:gd name="T6" fmla="*/ 334 w 812"/>
              <a:gd name="T7" fmla="*/ 1140 h 1310"/>
              <a:gd name="T8" fmla="*/ 249 w 812"/>
              <a:gd name="T9" fmla="*/ 1225 h 1310"/>
              <a:gd name="T10" fmla="*/ 812 w 812"/>
              <a:gd name="T11" fmla="*/ 398 h 1310"/>
              <a:gd name="T12" fmla="*/ 812 w 812"/>
              <a:gd name="T13" fmla="*/ 397 h 1310"/>
              <a:gd name="T14" fmla="*/ 812 w 812"/>
              <a:gd name="T15" fmla="*/ 397 h 1310"/>
              <a:gd name="T16" fmla="*/ 414 w 812"/>
              <a:gd name="T17" fmla="*/ 0 h 1310"/>
              <a:gd name="T18" fmla="*/ 15 w 812"/>
              <a:gd name="T19" fmla="*/ 399 h 1310"/>
              <a:gd name="T20" fmla="*/ 164 w 812"/>
              <a:gd name="T21" fmla="*/ 399 h 1310"/>
              <a:gd name="T22" fmla="*/ 414 w 812"/>
              <a:gd name="T23" fmla="*/ 150 h 1310"/>
              <a:gd name="T24" fmla="*/ 663 w 812"/>
              <a:gd name="T25" fmla="*/ 398 h 1310"/>
              <a:gd name="T26" fmla="*/ 482 w 812"/>
              <a:gd name="T27" fmla="*/ 618 h 1310"/>
              <a:gd name="T28" fmla="*/ 254 w 812"/>
              <a:gd name="T29" fmla="*/ 1006 h 1310"/>
              <a:gd name="T30" fmla="*/ 397 w 812"/>
              <a:gd name="T31" fmla="*/ 1001 h 1310"/>
              <a:gd name="T32" fmla="*/ 538 w 812"/>
              <a:gd name="T33" fmla="*/ 760 h 1310"/>
              <a:gd name="T34" fmla="*/ 812 w 812"/>
              <a:gd name="T35" fmla="*/ 398 h 1310"/>
              <a:gd name="T36" fmla="*/ 812 w 812"/>
              <a:gd name="T37" fmla="*/ 398 h 1310"/>
              <a:gd name="T38" fmla="*/ 812 w 812"/>
              <a:gd name="T39" fmla="*/ 398 h 1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12" h="1310">
                <a:moveTo>
                  <a:pt x="249" y="1225"/>
                </a:moveTo>
                <a:cubicBezTo>
                  <a:pt x="249" y="1272"/>
                  <a:pt x="287" y="1310"/>
                  <a:pt x="334" y="1310"/>
                </a:cubicBezTo>
                <a:cubicBezTo>
                  <a:pt x="381" y="1310"/>
                  <a:pt x="419" y="1272"/>
                  <a:pt x="419" y="1225"/>
                </a:cubicBezTo>
                <a:cubicBezTo>
                  <a:pt x="419" y="1178"/>
                  <a:pt x="381" y="1140"/>
                  <a:pt x="334" y="1140"/>
                </a:cubicBezTo>
                <a:cubicBezTo>
                  <a:pt x="287" y="1140"/>
                  <a:pt x="249" y="1178"/>
                  <a:pt x="249" y="1225"/>
                </a:cubicBezTo>
                <a:moveTo>
                  <a:pt x="812" y="398"/>
                </a:moveTo>
                <a:cubicBezTo>
                  <a:pt x="812" y="398"/>
                  <a:pt x="812" y="398"/>
                  <a:pt x="812" y="397"/>
                </a:cubicBezTo>
                <a:cubicBezTo>
                  <a:pt x="812" y="397"/>
                  <a:pt x="812" y="397"/>
                  <a:pt x="812" y="397"/>
                </a:cubicBezTo>
                <a:cubicBezTo>
                  <a:pt x="812" y="178"/>
                  <a:pt x="633" y="0"/>
                  <a:pt x="414" y="0"/>
                </a:cubicBezTo>
                <a:cubicBezTo>
                  <a:pt x="193" y="0"/>
                  <a:pt x="0" y="185"/>
                  <a:pt x="15" y="399"/>
                </a:cubicBezTo>
                <a:cubicBezTo>
                  <a:pt x="22" y="507"/>
                  <a:pt x="156" y="503"/>
                  <a:pt x="164" y="399"/>
                </a:cubicBezTo>
                <a:cubicBezTo>
                  <a:pt x="175" y="262"/>
                  <a:pt x="276" y="150"/>
                  <a:pt x="414" y="150"/>
                </a:cubicBezTo>
                <a:cubicBezTo>
                  <a:pt x="551" y="150"/>
                  <a:pt x="662" y="261"/>
                  <a:pt x="663" y="398"/>
                </a:cubicBezTo>
                <a:cubicBezTo>
                  <a:pt x="662" y="535"/>
                  <a:pt x="589" y="573"/>
                  <a:pt x="482" y="618"/>
                </a:cubicBezTo>
                <a:cubicBezTo>
                  <a:pt x="351" y="658"/>
                  <a:pt x="227" y="835"/>
                  <a:pt x="254" y="1006"/>
                </a:cubicBezTo>
                <a:cubicBezTo>
                  <a:pt x="263" y="1062"/>
                  <a:pt x="390" y="1058"/>
                  <a:pt x="397" y="1001"/>
                </a:cubicBezTo>
                <a:cubicBezTo>
                  <a:pt x="391" y="851"/>
                  <a:pt x="462" y="788"/>
                  <a:pt x="538" y="760"/>
                </a:cubicBezTo>
                <a:cubicBezTo>
                  <a:pt x="663" y="703"/>
                  <a:pt x="812" y="618"/>
                  <a:pt x="812" y="398"/>
                </a:cubicBezTo>
                <a:cubicBezTo>
                  <a:pt x="812" y="398"/>
                  <a:pt x="812" y="398"/>
                  <a:pt x="812" y="398"/>
                </a:cubicBezTo>
                <a:cubicBezTo>
                  <a:pt x="812" y="398"/>
                  <a:pt x="812" y="398"/>
                  <a:pt x="812" y="398"/>
                </a:cubicBezTo>
              </a:path>
            </a:pathLst>
          </a:custGeom>
          <a:solidFill>
            <a:srgbClr val="265798"/>
          </a:solidFill>
          <a:ln>
            <a:noFill/>
          </a:ln>
        </p:spPr>
        <p:txBody>
          <a:bodyPr vert="horz" wrap="square" lIns="91440" tIns="45720" rIns="91440" bIns="45720" numCol="1" anchor="t" anchorCtr="0" compatLnSpc="1">
            <a:prstTxWarp prst="textNoShape">
              <a:avLst/>
            </a:prstTxWarp>
          </a:bodyPr>
          <a:lstStyle/>
          <a:p>
            <a:endParaRPr lang="en-GB" dirty="0">
              <a:solidFill>
                <a:schemeClr val="bg1"/>
              </a:solidFill>
              <a:latin typeface="+mn-lt"/>
            </a:endParaRPr>
          </a:p>
        </p:txBody>
      </p:sp>
      <p:cxnSp>
        <p:nvCxnSpPr>
          <p:cNvPr id="54" name="Gerader Verbinder 53">
            <a:extLst>
              <a:ext uri="{FF2B5EF4-FFF2-40B4-BE49-F238E27FC236}">
                <a16:creationId xmlns:a16="http://schemas.microsoft.com/office/drawing/2014/main" id="{29679F64-F0BA-4271-8EA1-730EDF81FCFD}"/>
              </a:ext>
            </a:extLst>
          </p:cNvPr>
          <p:cNvCxnSpPr>
            <a:cxnSpLocks/>
          </p:cNvCxnSpPr>
          <p:nvPr/>
        </p:nvCxnSpPr>
        <p:spPr>
          <a:xfrm>
            <a:off x="192087" y="2465275"/>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31BD3779-FE45-4A4F-9091-0E2946B50AEE}"/>
              </a:ext>
            </a:extLst>
          </p:cNvPr>
          <p:cNvCxnSpPr>
            <a:cxnSpLocks/>
          </p:cNvCxnSpPr>
          <p:nvPr/>
        </p:nvCxnSpPr>
        <p:spPr>
          <a:xfrm>
            <a:off x="192087" y="3702255"/>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58A7FD8E-0027-48E5-9C1A-7DD91DDCE65B}"/>
              </a:ext>
            </a:extLst>
          </p:cNvPr>
          <p:cNvCxnSpPr>
            <a:cxnSpLocks/>
          </p:cNvCxnSpPr>
          <p:nvPr/>
        </p:nvCxnSpPr>
        <p:spPr>
          <a:xfrm>
            <a:off x="192087" y="4951936"/>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pic>
        <p:nvPicPr>
          <p:cNvPr id="6" name="Grafik 5" descr="Volltreffer">
            <a:extLst>
              <a:ext uri="{FF2B5EF4-FFF2-40B4-BE49-F238E27FC236}">
                <a16:creationId xmlns:a16="http://schemas.microsoft.com/office/drawing/2014/main" id="{9A39B0B4-964A-46D8-89B9-4AE5AB426ADB}"/>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330250" y="4975929"/>
            <a:ext cx="460215" cy="460215"/>
          </a:xfrm>
          <a:prstGeom prst="rect">
            <a:avLst/>
          </a:prstGeom>
        </p:spPr>
      </p:pic>
    </p:spTree>
    <p:extLst>
      <p:ext uri="{BB962C8B-B14F-4D97-AF65-F5344CB8AC3E}">
        <p14:creationId xmlns:p14="http://schemas.microsoft.com/office/powerpoint/2010/main" val="1903659691"/>
      </p:ext>
    </p:extLst>
  </p:cSld>
  <p:clrMapOvr>
    <a:masterClrMapping/>
  </p:clrMapOvr>
  <mc:AlternateContent xmlns:mc="http://schemas.openxmlformats.org/markup-compatibility/2006" xmlns:p14="http://schemas.microsoft.com/office/powerpoint/2010/main">
    <mc:Choice Requires="p14">
      <p:transition spd="slow" p14:dur="2000" advTm="77047"/>
    </mc:Choice>
    <mc:Fallback xmlns="">
      <p:transition spd="slow" advTm="7704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Objekt 19" hidden="1">
            <a:extLst>
              <a:ext uri="{FF2B5EF4-FFF2-40B4-BE49-F238E27FC236}">
                <a16:creationId xmlns:a16="http://schemas.microsoft.com/office/drawing/2014/main" id="{B3617C08-8C9D-4EF1-A4B5-9EFACFFB07D9}"/>
              </a:ext>
            </a:extLst>
          </p:cNvPr>
          <p:cNvGraphicFramePr>
            <a:graphicFrameLocks noChangeAspect="1"/>
          </p:cNvGraphicFramePr>
          <p:nvPr>
            <p:custDataLst>
              <p:tags r:id="rId2"/>
            </p:custDataLst>
            <p:extLst>
              <p:ext uri="{D42A27DB-BD31-4B8C-83A1-F6EECF244321}">
                <p14:modId xmlns:p14="http://schemas.microsoft.com/office/powerpoint/2010/main" val="25881634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2534" name="think-cell Folie" r:id="rId6" imgW="532" imgH="533" progId="TCLayout.ActiveDocument.1">
                  <p:embed/>
                </p:oleObj>
              </mc:Choice>
              <mc:Fallback>
                <p:oleObj name="think-cell Folie" r:id="rId6" imgW="532" imgH="533" progId="TCLayout.ActiveDocument.1">
                  <p:embed/>
                  <p:pic>
                    <p:nvPicPr>
                      <p:cNvPr id="20" name="Objekt 19" hidden="1">
                        <a:extLst>
                          <a:ext uri="{FF2B5EF4-FFF2-40B4-BE49-F238E27FC236}">
                            <a16:creationId xmlns:a16="http://schemas.microsoft.com/office/drawing/2014/main" id="{B3617C08-8C9D-4EF1-A4B5-9EFACFFB07D9}"/>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2" name="Rechteck 1" hidden="1">
            <a:extLst>
              <a:ext uri="{FF2B5EF4-FFF2-40B4-BE49-F238E27FC236}">
                <a16:creationId xmlns:a16="http://schemas.microsoft.com/office/drawing/2014/main" id="{6560AF1A-AA61-41CF-9C12-EE2EA9FA9652}"/>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3" name="Foliennummernplatzhalter 2">
            <a:extLst>
              <a:ext uri="{FF2B5EF4-FFF2-40B4-BE49-F238E27FC236}">
                <a16:creationId xmlns:a16="http://schemas.microsoft.com/office/drawing/2014/main" id="{4EEF0E67-EBDE-468A-92E9-896C05A6F294}"/>
              </a:ext>
            </a:extLst>
          </p:cNvPr>
          <p:cNvSpPr>
            <a:spLocks noGrp="1"/>
          </p:cNvSpPr>
          <p:nvPr>
            <p:ph type="sldNum" sz="quarter" idx="4"/>
          </p:nvPr>
        </p:nvSpPr>
        <p:spPr/>
        <p:txBody>
          <a:bodyPr/>
          <a:lstStyle/>
          <a:p>
            <a:fld id="{553ADFF6-AE86-4113-B35A-DF39A9E38298}" type="slidenum">
              <a:rPr lang="en-GB" smtClean="0"/>
              <a:pPr/>
              <a:t>6</a:t>
            </a:fld>
            <a:endParaRPr lang="en-GB" dirty="0"/>
          </a:p>
        </p:txBody>
      </p:sp>
      <p:sp>
        <p:nvSpPr>
          <p:cNvPr id="8" name="Titel 7">
            <a:extLst>
              <a:ext uri="{FF2B5EF4-FFF2-40B4-BE49-F238E27FC236}">
                <a16:creationId xmlns:a16="http://schemas.microsoft.com/office/drawing/2014/main" id="{82367B82-84FD-4C39-9654-D758CC7FDB62}"/>
              </a:ext>
            </a:extLst>
          </p:cNvPr>
          <p:cNvSpPr>
            <a:spLocks noGrp="1"/>
          </p:cNvSpPr>
          <p:nvPr>
            <p:ph type="title"/>
          </p:nvPr>
        </p:nvSpPr>
        <p:spPr/>
        <p:txBody>
          <a:bodyPr vert="horz"/>
          <a:lstStyle/>
          <a:p>
            <a:r>
              <a:rPr lang="en-GB" dirty="0"/>
              <a:t>Due to the nature of the conflict and the cultural background, a mutually satisfactory solution must be found to ensure a high level of satisfaction for both parties.</a:t>
            </a:r>
          </a:p>
        </p:txBody>
      </p:sp>
      <p:sp>
        <p:nvSpPr>
          <p:cNvPr id="9" name="Textplatzhalter 8">
            <a:extLst>
              <a:ext uri="{FF2B5EF4-FFF2-40B4-BE49-F238E27FC236}">
                <a16:creationId xmlns:a16="http://schemas.microsoft.com/office/drawing/2014/main" id="{AEF54524-9D62-4673-BBFB-909942E207C3}"/>
              </a:ext>
            </a:extLst>
          </p:cNvPr>
          <p:cNvSpPr>
            <a:spLocks noGrp="1"/>
          </p:cNvSpPr>
          <p:nvPr>
            <p:ph type="body" sz="quarter" idx="13"/>
          </p:nvPr>
        </p:nvSpPr>
        <p:spPr>
          <a:xfrm>
            <a:off x="192088" y="847803"/>
            <a:ext cx="9841928" cy="286232"/>
          </a:xfrm>
        </p:spPr>
        <p:txBody>
          <a:bodyPr/>
          <a:lstStyle/>
          <a:p>
            <a:r>
              <a:rPr lang="en-GB" dirty="0">
                <a:solidFill>
                  <a:srgbClr val="4472C4"/>
                </a:solidFill>
              </a:rPr>
              <a:t>Could a win </a:t>
            </a:r>
            <a:r>
              <a:rPr lang="en-GB" dirty="0" err="1">
                <a:solidFill>
                  <a:srgbClr val="4472C4"/>
                </a:solidFill>
              </a:rPr>
              <a:t>win</a:t>
            </a:r>
            <a:r>
              <a:rPr lang="en-GB" dirty="0">
                <a:solidFill>
                  <a:srgbClr val="4472C4"/>
                </a:solidFill>
              </a:rPr>
              <a:t> situation be found? | Lock on the status quo</a:t>
            </a:r>
          </a:p>
        </p:txBody>
      </p:sp>
      <p:sp>
        <p:nvSpPr>
          <p:cNvPr id="11" name="Rectangle 21">
            <a:extLst>
              <a:ext uri="{FF2B5EF4-FFF2-40B4-BE49-F238E27FC236}">
                <a16:creationId xmlns:a16="http://schemas.microsoft.com/office/drawing/2014/main" id="{4053DE7B-F504-4E7E-A9E3-D2307E68B1B1}"/>
              </a:ext>
            </a:extLst>
          </p:cNvPr>
          <p:cNvSpPr/>
          <p:nvPr/>
        </p:nvSpPr>
        <p:spPr>
          <a:xfrm rot="10800000" flipV="1">
            <a:off x="1122814" y="3004409"/>
            <a:ext cx="3478038"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CHALLENGE</a:t>
            </a:r>
          </a:p>
        </p:txBody>
      </p:sp>
      <p:sp>
        <p:nvSpPr>
          <p:cNvPr id="12" name="Rectangle 24">
            <a:extLst>
              <a:ext uri="{FF2B5EF4-FFF2-40B4-BE49-F238E27FC236}">
                <a16:creationId xmlns:a16="http://schemas.microsoft.com/office/drawing/2014/main" id="{6C033595-3DDD-45E1-B2DB-478CF93B60FD}"/>
              </a:ext>
            </a:extLst>
          </p:cNvPr>
          <p:cNvSpPr/>
          <p:nvPr/>
        </p:nvSpPr>
        <p:spPr>
          <a:xfrm>
            <a:off x="192088" y="3436409"/>
            <a:ext cx="11807825" cy="1116000"/>
          </a:xfrm>
          <a:prstGeom prst="rect">
            <a:avLst/>
          </a:prstGeom>
          <a:solidFill>
            <a:srgbClr val="ECECEC"/>
          </a:solidFill>
          <a:ln>
            <a:noFill/>
          </a:ln>
        </p:spPr>
        <p:txBody>
          <a:bodyPr vert="horz" wrap="square" lIns="90000" rtlCol="0" anchor="t">
            <a:noAutofit/>
          </a:body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 reason for the conflict related to Fisher is a change in the organization, as management wants employees to be present in the office again (</a:t>
            </a:r>
            <a:r>
              <a:rPr lang="en-GB" sz="1400" dirty="0" err="1">
                <a:latin typeface="Klavika Rg" panose="02000000000000000000"/>
              </a:rPr>
              <a:t>cf</a:t>
            </a:r>
            <a:r>
              <a:rPr lang="en-GB" sz="1400" dirty="0">
                <a:latin typeface="Klavika Rg" panose="02000000000000000000"/>
              </a:rPr>
              <a:t> .Fisher, Ron 2006: 1 ff.)</a:t>
            </a:r>
          </a:p>
          <a:p>
            <a:pPr marL="285750" indent="-201613">
              <a:spcBef>
                <a:spcPct val="20000"/>
              </a:spcBef>
              <a:buClr>
                <a:srgbClr val="265798"/>
              </a:buClr>
              <a:buFont typeface="Wingdings" panose="05000000000000000000" pitchFamily="2" charset="2"/>
              <a:buChar char="§"/>
            </a:pPr>
            <a:r>
              <a:rPr lang="en-US" sz="1400" dirty="0">
                <a:latin typeface="Klavika Rg" panose="02000000000000000000"/>
              </a:rPr>
              <a:t>The organization in question is one characterized by people working in an individualistic culture</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People in an individualistic culture are characterized primarily by their focus on the outcome of conflict resolution</a:t>
            </a:r>
          </a:p>
          <a:p>
            <a:pPr marL="28575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pic>
        <p:nvPicPr>
          <p:cNvPr id="13" name="Graphic 26" descr="Gears">
            <a:extLst>
              <a:ext uri="{FF2B5EF4-FFF2-40B4-BE49-F238E27FC236}">
                <a16:creationId xmlns:a16="http://schemas.microsoft.com/office/drawing/2014/main" id="{6547BF9B-9CA3-4026-8527-B843797C896A}"/>
              </a:ext>
            </a:extLst>
          </p:cNvPr>
          <p:cNvPicPr>
            <a:picLocks noChangeAspect="1"/>
          </p:cNvPicPr>
          <p:nvPr/>
        </p:nvPicPr>
        <p:blipFill>
          <a:blip r:embed="rId8" cstate="email">
            <a:extLst>
              <a:ext uri="{28A0092B-C50C-407E-A947-70E740481C1C}">
                <a14:useLocalDpi xmlns:a14="http://schemas.microsoft.com/office/drawing/2010/main"/>
              </a:ext>
              <a:ext uri="{96DAC541-7B7A-43D3-8B79-37D633B846F1}">
                <asvg:svgBlip xmlns:asvg="http://schemas.microsoft.com/office/drawing/2016/SVG/main" r:embed="rId9"/>
              </a:ext>
            </a:extLst>
          </a:blip>
          <a:srcRect/>
          <a:stretch/>
        </p:blipFill>
        <p:spPr>
          <a:xfrm>
            <a:off x="427254" y="2981789"/>
            <a:ext cx="477240" cy="477240"/>
          </a:xfrm>
          <a:prstGeom prst="rect">
            <a:avLst/>
          </a:prstGeom>
        </p:spPr>
      </p:pic>
      <p:sp>
        <p:nvSpPr>
          <p:cNvPr id="14" name="Rectangle 22">
            <a:extLst>
              <a:ext uri="{FF2B5EF4-FFF2-40B4-BE49-F238E27FC236}">
                <a16:creationId xmlns:a16="http://schemas.microsoft.com/office/drawing/2014/main" id="{28EE2EC4-36B5-4985-9040-6AF54401B4F9}"/>
              </a:ext>
            </a:extLst>
          </p:cNvPr>
          <p:cNvSpPr/>
          <p:nvPr/>
        </p:nvSpPr>
        <p:spPr>
          <a:xfrm rot="10800000" flipV="1">
            <a:off x="1122815" y="4725800"/>
            <a:ext cx="3478038"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TARGET</a:t>
            </a:r>
          </a:p>
        </p:txBody>
      </p:sp>
      <p:sp>
        <p:nvSpPr>
          <p:cNvPr id="15" name="Rectangle 25">
            <a:extLst>
              <a:ext uri="{FF2B5EF4-FFF2-40B4-BE49-F238E27FC236}">
                <a16:creationId xmlns:a16="http://schemas.microsoft.com/office/drawing/2014/main" id="{254B8A5D-4EAD-439A-A8E6-3655F4C14263}"/>
              </a:ext>
            </a:extLst>
          </p:cNvPr>
          <p:cNvSpPr/>
          <p:nvPr/>
        </p:nvSpPr>
        <p:spPr>
          <a:xfrm>
            <a:off x="192088" y="5157800"/>
            <a:ext cx="11807825" cy="1116000"/>
          </a:xfrm>
          <a:prstGeom prst="rect">
            <a:avLst/>
          </a:prstGeom>
          <a:solidFill>
            <a:srgbClr val="ECECEC"/>
          </a:solidFill>
          <a:ln>
            <a:noFill/>
          </a:ln>
        </p:spPr>
        <p:txBody>
          <a:bodyPr vert="horz" wrap="square" lIns="90000" rtlCol="0" anchor="t">
            <a:noAutofit/>
          </a:body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 solution must have been found that provides a satisfactory result for both parties, in the UK, the hierarchical gaps are smaller due to the culture, so management is probably more interested in a compromise solution</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 quality of service to the community must be of the same high quality as in the pre-Corona period, regardless of the nature of the new way of working of the North-Central Local Council’s Youth Support Department </a:t>
            </a:r>
          </a:p>
        </p:txBody>
      </p:sp>
      <p:pic>
        <p:nvPicPr>
          <p:cNvPr id="16" name="Graphic 27" descr="Target">
            <a:extLst>
              <a:ext uri="{FF2B5EF4-FFF2-40B4-BE49-F238E27FC236}">
                <a16:creationId xmlns:a16="http://schemas.microsoft.com/office/drawing/2014/main" id="{0BF8DBB7-167A-4485-AAFB-CCC58D24A35B}"/>
              </a:ext>
            </a:extLst>
          </p:cNvPr>
          <p:cNvPicPr>
            <a:picLocks noChangeAspect="1"/>
          </p:cNvPicPr>
          <p:nvPr/>
        </p:nvPicPr>
        <p:blipFill>
          <a:blip r:embed="rId10" cstate="email">
            <a:extLst>
              <a:ext uri="{28A0092B-C50C-407E-A947-70E740481C1C}">
                <a14:useLocalDpi xmlns:a14="http://schemas.microsoft.com/office/drawing/2010/main"/>
              </a:ext>
              <a:ext uri="{96DAC541-7B7A-43D3-8B79-37D633B846F1}">
                <asvg:svgBlip xmlns:asvg="http://schemas.microsoft.com/office/drawing/2016/SVG/main" r:embed="rId11"/>
              </a:ext>
            </a:extLst>
          </a:blip>
          <a:srcRect/>
          <a:stretch/>
        </p:blipFill>
        <p:spPr>
          <a:xfrm>
            <a:off x="437882" y="4713807"/>
            <a:ext cx="455985" cy="455985"/>
          </a:xfrm>
          <a:prstGeom prst="rect">
            <a:avLst/>
          </a:prstGeom>
        </p:spPr>
      </p:pic>
      <p:sp>
        <p:nvSpPr>
          <p:cNvPr id="17" name="Rectangle 20">
            <a:extLst>
              <a:ext uri="{FF2B5EF4-FFF2-40B4-BE49-F238E27FC236}">
                <a16:creationId xmlns:a16="http://schemas.microsoft.com/office/drawing/2014/main" id="{DFDE09D8-3244-4705-8436-A9F07B95CD10}"/>
              </a:ext>
            </a:extLst>
          </p:cNvPr>
          <p:cNvSpPr/>
          <p:nvPr/>
        </p:nvSpPr>
        <p:spPr>
          <a:xfrm rot="10800000" flipV="1">
            <a:off x="1122814" y="1272392"/>
            <a:ext cx="3478038"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SITUATION</a:t>
            </a:r>
          </a:p>
        </p:txBody>
      </p:sp>
      <p:sp>
        <p:nvSpPr>
          <p:cNvPr id="18" name="Rectangle 23">
            <a:extLst>
              <a:ext uri="{FF2B5EF4-FFF2-40B4-BE49-F238E27FC236}">
                <a16:creationId xmlns:a16="http://schemas.microsoft.com/office/drawing/2014/main" id="{6F71B974-C0EC-4723-A11D-F2B37418121F}"/>
              </a:ext>
            </a:extLst>
          </p:cNvPr>
          <p:cNvSpPr/>
          <p:nvPr/>
        </p:nvSpPr>
        <p:spPr>
          <a:xfrm>
            <a:off x="192088" y="1704392"/>
            <a:ext cx="11807825" cy="1116000"/>
          </a:xfrm>
          <a:prstGeom prst="rect">
            <a:avLst/>
          </a:prstGeom>
          <a:solidFill>
            <a:srgbClr val="ECECEC"/>
          </a:solid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“Conflict is defined as an incompatibility of goals or values between two or more parties in a relationship, combined with attempts to control each other and antagonistic feelings toward each other” (Fisher, Ron 2006: 1)</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This is an inter-organizational conflict, as the conflict between the different stakeholders of the company arose when the management announced that the employees should fully return to the office</a:t>
            </a:r>
          </a:p>
        </p:txBody>
      </p:sp>
      <p:pic>
        <p:nvPicPr>
          <p:cNvPr id="19" name="Grafik 18" descr="Flussdiagramm">
            <a:extLst>
              <a:ext uri="{FF2B5EF4-FFF2-40B4-BE49-F238E27FC236}">
                <a16:creationId xmlns:a16="http://schemas.microsoft.com/office/drawing/2014/main" id="{23367FDC-290C-44EF-AC06-E0E78B11A687}"/>
              </a:ext>
            </a:extLst>
          </p:cNvPr>
          <p:cNvPicPr>
            <a:picLocks noChangeAspect="1"/>
          </p:cNvPicPr>
          <p:nvPr/>
        </p:nvPicPr>
        <p:blipFill>
          <a:blip r:embed="rId12" cstate="email">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413727" y="1236987"/>
            <a:ext cx="502810" cy="502810"/>
          </a:xfrm>
          <a:prstGeom prst="rect">
            <a:avLst/>
          </a:prstGeom>
        </p:spPr>
      </p:pic>
    </p:spTree>
    <p:extLst>
      <p:ext uri="{BB962C8B-B14F-4D97-AF65-F5344CB8AC3E}">
        <p14:creationId xmlns:p14="http://schemas.microsoft.com/office/powerpoint/2010/main" val="3801042173"/>
      </p:ext>
    </p:extLst>
  </p:cSld>
  <p:clrMapOvr>
    <a:masterClrMapping/>
  </p:clrMapOvr>
  <mc:AlternateContent xmlns:mc="http://schemas.openxmlformats.org/markup-compatibility/2006" xmlns:p14="http://schemas.microsoft.com/office/powerpoint/2010/main">
    <mc:Choice Requires="p14">
      <p:transition spd="slow" p14:dur="2000" advTm="74162"/>
    </mc:Choice>
    <mc:Fallback xmlns="">
      <p:transition spd="slow" advTm="74162"/>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Objekt 12" hidden="1">
            <a:extLst>
              <a:ext uri="{FF2B5EF4-FFF2-40B4-BE49-F238E27FC236}">
                <a16:creationId xmlns:a16="http://schemas.microsoft.com/office/drawing/2014/main" id="{6AE75535-9830-44B5-BE76-68FE4AA3FEAA}"/>
              </a:ext>
            </a:extLst>
          </p:cNvPr>
          <p:cNvGraphicFramePr>
            <a:graphicFrameLocks noChangeAspect="1"/>
          </p:cNvGraphicFramePr>
          <p:nvPr>
            <p:custDataLst>
              <p:tags r:id="rId2"/>
            </p:custDataLst>
            <p:extLst>
              <p:ext uri="{D42A27DB-BD31-4B8C-83A1-F6EECF244321}">
                <p14:modId xmlns:p14="http://schemas.microsoft.com/office/powerpoint/2010/main" val="52592734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3558" name="think-cell Folie" r:id="rId5" imgW="473" imgH="476" progId="TCLayout.ActiveDocument.1">
                  <p:embed/>
                </p:oleObj>
              </mc:Choice>
              <mc:Fallback>
                <p:oleObj name="think-cell Folie" r:id="rId5" imgW="473" imgH="476" progId="TCLayout.ActiveDocument.1">
                  <p:embed/>
                  <p:pic>
                    <p:nvPicPr>
                      <p:cNvPr id="13" name="Objekt 12" hidden="1">
                        <a:extLst>
                          <a:ext uri="{FF2B5EF4-FFF2-40B4-BE49-F238E27FC236}">
                            <a16:creationId xmlns:a16="http://schemas.microsoft.com/office/drawing/2014/main" id="{6AE75535-9830-44B5-BE76-68FE4AA3FEAA}"/>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51" name="Rectangle 12">
            <a:extLst>
              <a:ext uri="{FF2B5EF4-FFF2-40B4-BE49-F238E27FC236}">
                <a16:creationId xmlns:a16="http://schemas.microsoft.com/office/drawing/2014/main" id="{9698F9BD-861B-4F9A-9A4F-0065C5D7C6D7}"/>
              </a:ext>
            </a:extLst>
          </p:cNvPr>
          <p:cNvSpPr/>
          <p:nvPr/>
        </p:nvSpPr>
        <p:spPr>
          <a:xfrm>
            <a:off x="7096774" y="1812953"/>
            <a:ext cx="4903140" cy="3916309"/>
          </a:xfrm>
          <a:prstGeom prst="rect">
            <a:avLst/>
          </a:prstGeom>
          <a:solidFill>
            <a:srgbClr val="ECECEC"/>
          </a:solidFill>
          <a:ln>
            <a:noFill/>
          </a:ln>
        </p:spPr>
        <p:txBody>
          <a:bodyPr vert="horz" wrap="square" lIns="90000" rtlCol="0" anchor="t">
            <a:noAutofit/>
          </a:bodyPr>
          <a:lstStyle/>
          <a:p>
            <a:pPr marL="285750" indent="-285750">
              <a:spcBef>
                <a:spcPct val="20000"/>
              </a:spcBef>
              <a:buClr>
                <a:srgbClr val="265798"/>
              </a:buClr>
              <a:buFont typeface="Arial" panose="020B0604020202020204" pitchFamily="34" charset="0"/>
              <a:buChar char="•"/>
            </a:pPr>
            <a:r>
              <a:rPr lang="en-GB" sz="1400" dirty="0">
                <a:solidFill>
                  <a:srgbClr val="282828"/>
                </a:solidFill>
                <a:latin typeface="Klavia Rg"/>
              </a:rPr>
              <a:t>“[…] </a:t>
            </a:r>
            <a:r>
              <a:rPr lang="en-GB" sz="1400" b="0" i="0" dirty="0">
                <a:solidFill>
                  <a:srgbClr val="282828"/>
                </a:solidFill>
                <a:effectLst/>
                <a:latin typeface="Klavia Rg"/>
              </a:rPr>
              <a:t>although the pandemic has been a once-in-a-century disruption to business, navigating this challenge should be no different than managing any other kind of organizational change with professional </a:t>
            </a:r>
            <a:r>
              <a:rPr lang="en-GB" sz="1400" b="0" i="1" dirty="0">
                <a:solidFill>
                  <a:srgbClr val="282828"/>
                </a:solidFill>
                <a:effectLst/>
                <a:latin typeface="Klavia Rg"/>
              </a:rPr>
              <a:t>and</a:t>
            </a:r>
            <a:r>
              <a:rPr lang="en-GB" sz="1400" b="0" i="0" dirty="0">
                <a:solidFill>
                  <a:srgbClr val="282828"/>
                </a:solidFill>
                <a:effectLst/>
                <a:latin typeface="Klavia Rg"/>
              </a:rPr>
              <a:t> personal implications” (James R. Bailey &amp; Scheherazade Rehman 2022)</a:t>
            </a:r>
            <a:endParaRPr lang="en-GB" sz="1400" dirty="0">
              <a:solidFill>
                <a:srgbClr val="282828"/>
              </a:solidFill>
              <a:latin typeface="Klavia Rg"/>
            </a:endParaRPr>
          </a:p>
          <a:p>
            <a:pPr marL="285750" indent="-285750">
              <a:spcBef>
                <a:spcPct val="20000"/>
              </a:spcBef>
              <a:buClr>
                <a:srgbClr val="265798"/>
              </a:buClr>
              <a:buFont typeface="Arial" panose="020B0604020202020204" pitchFamily="34" charset="0"/>
              <a:buChar char="•"/>
            </a:pPr>
            <a:r>
              <a:rPr lang="en-GB" sz="1400" dirty="0">
                <a:solidFill>
                  <a:srgbClr val="282828"/>
                </a:solidFill>
                <a:latin typeface="Klavia Rg"/>
              </a:rPr>
              <a:t>Kotter's model “[…] summarizes the steps producing successful change of any magnitude in organizations” (Kotter, John P. 1996: 20)</a:t>
            </a:r>
          </a:p>
          <a:p>
            <a:pPr marL="285750" indent="-285750">
              <a:spcBef>
                <a:spcPct val="20000"/>
              </a:spcBef>
              <a:buClr>
                <a:srgbClr val="265798"/>
              </a:buClr>
              <a:buFont typeface="Arial" panose="020B0604020202020204" pitchFamily="34" charset="0"/>
              <a:buChar char="•"/>
            </a:pPr>
            <a:r>
              <a:rPr lang="en-US" sz="1400" dirty="0">
                <a:solidFill>
                  <a:srgbClr val="282828"/>
                </a:solidFill>
                <a:latin typeface="Klavia Rg"/>
              </a:rPr>
              <a:t>Compared to Lewis' model, which assumes a one-dimensionality of the corporate world and that companies are all relatively similar in their functioning, Kotter's model is suitable for many types of companies; moreover, Lewis' model has limitations with regard to change processes.</a:t>
            </a:r>
          </a:p>
          <a:p>
            <a:pPr marL="285750" indent="-285750">
              <a:spcBef>
                <a:spcPct val="20000"/>
              </a:spcBef>
              <a:buClr>
                <a:srgbClr val="265798"/>
              </a:buClr>
              <a:buFont typeface="Arial" panose="020B0604020202020204" pitchFamily="34" charset="0"/>
              <a:buChar char="•"/>
            </a:pPr>
            <a:r>
              <a:rPr lang="en-GB" sz="1400" dirty="0">
                <a:solidFill>
                  <a:srgbClr val="282828"/>
                </a:solidFill>
                <a:latin typeface="Klavia Rg"/>
              </a:rPr>
              <a:t>The more complex an organization becomes, the less suitable Lewis' model is, and the better Kotter's model can be used</a:t>
            </a:r>
          </a:p>
          <a:p>
            <a:pPr marL="285750" indent="-285750">
              <a:spcBef>
                <a:spcPct val="20000"/>
              </a:spcBef>
              <a:buClr>
                <a:srgbClr val="265798"/>
              </a:buClr>
              <a:buFont typeface="Arial" panose="020B0604020202020204" pitchFamily="34" charset="0"/>
              <a:buChar char="•"/>
            </a:pPr>
            <a:r>
              <a:rPr lang="en-GB" sz="1400" dirty="0">
                <a:solidFill>
                  <a:schemeClr val="tx1"/>
                </a:solidFill>
                <a:latin typeface="Klavia Rg"/>
              </a:rPr>
              <a:t>Kotter's model is suitable for more organizations and more adaptable</a:t>
            </a:r>
          </a:p>
        </p:txBody>
      </p:sp>
      <p:sp>
        <p:nvSpPr>
          <p:cNvPr id="2" name="Titel 1">
            <a:extLst>
              <a:ext uri="{FF2B5EF4-FFF2-40B4-BE49-F238E27FC236}">
                <a16:creationId xmlns:a16="http://schemas.microsoft.com/office/drawing/2014/main" id="{1BDDAB61-13E2-4CC3-B484-D4205496BF4F}"/>
              </a:ext>
            </a:extLst>
          </p:cNvPr>
          <p:cNvSpPr>
            <a:spLocks noGrp="1"/>
          </p:cNvSpPr>
          <p:nvPr>
            <p:ph type="title"/>
          </p:nvPr>
        </p:nvSpPr>
        <p:spPr/>
        <p:txBody>
          <a:bodyPr vert="horz"/>
          <a:lstStyle/>
          <a:p>
            <a:r>
              <a:rPr lang="en-GB" dirty="0"/>
              <a:t>Based on the 8 steps of Kotter's change model, the change in the organization is initiated and accompanied.</a:t>
            </a:r>
          </a:p>
        </p:txBody>
      </p:sp>
      <p:sp>
        <p:nvSpPr>
          <p:cNvPr id="3" name="Textplatzhalter 2">
            <a:extLst>
              <a:ext uri="{FF2B5EF4-FFF2-40B4-BE49-F238E27FC236}">
                <a16:creationId xmlns:a16="http://schemas.microsoft.com/office/drawing/2014/main" id="{321F729C-BBEC-4F76-B524-230C5773E3A5}"/>
              </a:ext>
            </a:extLst>
          </p:cNvPr>
          <p:cNvSpPr>
            <a:spLocks noGrp="1"/>
          </p:cNvSpPr>
          <p:nvPr>
            <p:ph type="body" sz="quarter" idx="13"/>
          </p:nvPr>
        </p:nvSpPr>
        <p:spPr>
          <a:xfrm>
            <a:off x="192088" y="847803"/>
            <a:ext cx="9841928" cy="286232"/>
          </a:xfrm>
        </p:spPr>
        <p:txBody>
          <a:bodyPr/>
          <a:lstStyle/>
          <a:p>
            <a:r>
              <a:rPr lang="en-GB" dirty="0"/>
              <a:t>Kotter's 8 Step Model | </a:t>
            </a:r>
            <a:r>
              <a:rPr lang="en-GB" dirty="0">
                <a:solidFill>
                  <a:srgbClr val="4472C4"/>
                </a:solidFill>
              </a:rPr>
              <a:t>Rational</a:t>
            </a:r>
          </a:p>
        </p:txBody>
      </p:sp>
      <p:sp>
        <p:nvSpPr>
          <p:cNvPr id="29" name="Textplatzhalter 3">
            <a:extLst>
              <a:ext uri="{FF2B5EF4-FFF2-40B4-BE49-F238E27FC236}">
                <a16:creationId xmlns:a16="http://schemas.microsoft.com/office/drawing/2014/main" id="{9E24091D-87AD-41F6-BD28-1B96B14818D4}"/>
              </a:ext>
            </a:extLst>
          </p:cNvPr>
          <p:cNvSpPr txBox="1">
            <a:spLocks/>
          </p:cNvSpPr>
          <p:nvPr/>
        </p:nvSpPr>
        <p:spPr>
          <a:xfrm>
            <a:off x="192087" y="6273801"/>
            <a:ext cx="9080603" cy="250824"/>
          </a:xfrm>
          <a:prstGeom prst="rect">
            <a:avLst/>
          </a:prstGeom>
        </p:spPr>
        <p:txBody>
          <a:bodyPr vert="horz" lIns="0" tIns="0" rIns="0" bIns="0" rtlCol="0" anchor="ctr">
            <a:normAutofit/>
          </a:bodyPr>
          <a:lstStyle>
            <a:lvl1pPr marL="0" indent="0" algn="l" defTabSz="914400" rtl="0" eaLnBrk="1" latinLnBrk="0" hangingPunct="1">
              <a:lnSpc>
                <a:spcPct val="90000"/>
              </a:lnSpc>
              <a:spcBef>
                <a:spcPts val="1000"/>
              </a:spcBef>
              <a:buFont typeface="Arial" panose="020B0604020202020204" pitchFamily="34" charset="0"/>
              <a:buNone/>
              <a:defRPr sz="1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dirty="0"/>
          </a:p>
        </p:txBody>
      </p:sp>
      <p:sp>
        <p:nvSpPr>
          <p:cNvPr id="27" name="Textfeld 26">
            <a:extLst>
              <a:ext uri="{FF2B5EF4-FFF2-40B4-BE49-F238E27FC236}">
                <a16:creationId xmlns:a16="http://schemas.microsoft.com/office/drawing/2014/main" id="{41668B65-60CC-4352-8F3C-CC8C99CBE9BB}"/>
              </a:ext>
            </a:extLst>
          </p:cNvPr>
          <p:cNvSpPr txBox="1"/>
          <p:nvPr/>
        </p:nvSpPr>
        <p:spPr>
          <a:xfrm>
            <a:off x="1390930" y="1268413"/>
            <a:ext cx="3063863" cy="338554"/>
          </a:xfrm>
          <a:prstGeom prst="rect">
            <a:avLst/>
          </a:prstGeom>
          <a:noFill/>
        </p:spPr>
        <p:txBody>
          <a:bodyPr wrap="square" rtlCol="0">
            <a:spAutoFit/>
          </a:bodyPr>
          <a:lstStyle/>
          <a:p>
            <a:r>
              <a:rPr lang="en-GB" sz="1600" dirty="0">
                <a:solidFill>
                  <a:srgbClr val="265798"/>
                </a:solidFill>
                <a:latin typeface="Klavia Rg"/>
              </a:rPr>
              <a:t>KOTTER`S 8 STEP MODEL</a:t>
            </a:r>
          </a:p>
        </p:txBody>
      </p:sp>
      <p:sp>
        <p:nvSpPr>
          <p:cNvPr id="34" name="Rechteck 33">
            <a:extLst>
              <a:ext uri="{FF2B5EF4-FFF2-40B4-BE49-F238E27FC236}">
                <a16:creationId xmlns:a16="http://schemas.microsoft.com/office/drawing/2014/main" id="{BF93A6C9-D09E-4AC9-8981-60A98A3D44ED}"/>
              </a:ext>
            </a:extLst>
          </p:cNvPr>
          <p:cNvSpPr/>
          <p:nvPr/>
        </p:nvSpPr>
        <p:spPr>
          <a:xfrm>
            <a:off x="312861" y="5333592"/>
            <a:ext cx="522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latin typeface="Klavia Rg"/>
              </a:rPr>
              <a:t>Create a sense of urgency</a:t>
            </a:r>
          </a:p>
        </p:txBody>
      </p:sp>
      <p:sp>
        <p:nvSpPr>
          <p:cNvPr id="35" name="Rechteck 34">
            <a:extLst>
              <a:ext uri="{FF2B5EF4-FFF2-40B4-BE49-F238E27FC236}">
                <a16:creationId xmlns:a16="http://schemas.microsoft.com/office/drawing/2014/main" id="{40F13813-7845-4302-8EEA-31CFEE060108}"/>
              </a:ext>
            </a:extLst>
          </p:cNvPr>
          <p:cNvSpPr/>
          <p:nvPr/>
        </p:nvSpPr>
        <p:spPr>
          <a:xfrm>
            <a:off x="672861" y="4830641"/>
            <a:ext cx="486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r>
              <a:rPr lang="en-GB" sz="1600" dirty="0">
                <a:latin typeface="Klavia Rg"/>
              </a:rPr>
              <a:t>Leadership coalition</a:t>
            </a:r>
          </a:p>
        </p:txBody>
      </p:sp>
      <p:sp>
        <p:nvSpPr>
          <p:cNvPr id="36" name="Rechteck 35">
            <a:extLst>
              <a:ext uri="{FF2B5EF4-FFF2-40B4-BE49-F238E27FC236}">
                <a16:creationId xmlns:a16="http://schemas.microsoft.com/office/drawing/2014/main" id="{87D172E9-C412-4A3F-BDEF-F40436E68BE3}"/>
              </a:ext>
            </a:extLst>
          </p:cNvPr>
          <p:cNvSpPr/>
          <p:nvPr/>
        </p:nvSpPr>
        <p:spPr>
          <a:xfrm>
            <a:off x="1032861" y="4327693"/>
            <a:ext cx="450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r>
              <a:rPr lang="en-GB" sz="1600" dirty="0">
                <a:latin typeface="Klavia Rg"/>
              </a:rPr>
              <a:t>Develop a vision</a:t>
            </a:r>
          </a:p>
        </p:txBody>
      </p:sp>
      <p:sp>
        <p:nvSpPr>
          <p:cNvPr id="37" name="Rechteck 36">
            <a:extLst>
              <a:ext uri="{FF2B5EF4-FFF2-40B4-BE49-F238E27FC236}">
                <a16:creationId xmlns:a16="http://schemas.microsoft.com/office/drawing/2014/main" id="{294EB419-273F-45CE-9A61-E5000D82B647}"/>
              </a:ext>
            </a:extLst>
          </p:cNvPr>
          <p:cNvSpPr/>
          <p:nvPr/>
        </p:nvSpPr>
        <p:spPr>
          <a:xfrm>
            <a:off x="1392861" y="3824745"/>
            <a:ext cx="414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1" algn="ctr"/>
            <a:r>
              <a:rPr lang="en-GB" sz="1600" dirty="0">
                <a:latin typeface="Klavia Rg"/>
              </a:rPr>
              <a:t>Communicate vision</a:t>
            </a:r>
          </a:p>
        </p:txBody>
      </p:sp>
      <p:sp>
        <p:nvSpPr>
          <p:cNvPr id="38" name="Rechteck 37">
            <a:extLst>
              <a:ext uri="{FF2B5EF4-FFF2-40B4-BE49-F238E27FC236}">
                <a16:creationId xmlns:a16="http://schemas.microsoft.com/office/drawing/2014/main" id="{B8EB67AB-484B-495F-89B7-3B3F9124A0BE}"/>
              </a:ext>
            </a:extLst>
          </p:cNvPr>
          <p:cNvSpPr/>
          <p:nvPr/>
        </p:nvSpPr>
        <p:spPr>
          <a:xfrm>
            <a:off x="1752861" y="3321797"/>
            <a:ext cx="378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Klavia Rg"/>
              </a:rPr>
              <a:t>Removal of obstacles</a:t>
            </a:r>
          </a:p>
        </p:txBody>
      </p:sp>
      <p:sp>
        <p:nvSpPr>
          <p:cNvPr id="39" name="Rechteck 38">
            <a:extLst>
              <a:ext uri="{FF2B5EF4-FFF2-40B4-BE49-F238E27FC236}">
                <a16:creationId xmlns:a16="http://schemas.microsoft.com/office/drawing/2014/main" id="{DE35D03B-EED6-4EDD-A85E-0C6443E46E13}"/>
              </a:ext>
            </a:extLst>
          </p:cNvPr>
          <p:cNvSpPr/>
          <p:nvPr/>
        </p:nvSpPr>
        <p:spPr>
          <a:xfrm>
            <a:off x="2112861" y="2818849"/>
            <a:ext cx="342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latin typeface="Klavia Rg"/>
              </a:rPr>
              <a:t>Set short-term goals</a:t>
            </a:r>
          </a:p>
        </p:txBody>
      </p:sp>
      <p:sp>
        <p:nvSpPr>
          <p:cNvPr id="40" name="Rechteck 39">
            <a:extLst>
              <a:ext uri="{FF2B5EF4-FFF2-40B4-BE49-F238E27FC236}">
                <a16:creationId xmlns:a16="http://schemas.microsoft.com/office/drawing/2014/main" id="{4858BE51-D958-40E0-8FAF-A6FBB2BD9950}"/>
              </a:ext>
            </a:extLst>
          </p:cNvPr>
          <p:cNvSpPr/>
          <p:nvPr/>
        </p:nvSpPr>
        <p:spPr>
          <a:xfrm>
            <a:off x="2472861" y="2315901"/>
            <a:ext cx="306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50"/>
              </a:lnSpc>
            </a:pPr>
            <a:r>
              <a:rPr lang="en-GB" sz="1600" dirty="0">
                <a:latin typeface="Klavia Rg"/>
              </a:rPr>
              <a:t>Consolidate successes &amp; </a:t>
            </a:r>
            <a:br>
              <a:rPr lang="en-GB" sz="1600" dirty="0">
                <a:latin typeface="Klavia Rg"/>
              </a:rPr>
            </a:br>
            <a:r>
              <a:rPr lang="en-GB" sz="1600" dirty="0">
                <a:latin typeface="Klavia Rg"/>
              </a:rPr>
              <a:t>further changes</a:t>
            </a:r>
          </a:p>
        </p:txBody>
      </p:sp>
      <p:sp>
        <p:nvSpPr>
          <p:cNvPr id="41" name="Rechteck 40">
            <a:extLst>
              <a:ext uri="{FF2B5EF4-FFF2-40B4-BE49-F238E27FC236}">
                <a16:creationId xmlns:a16="http://schemas.microsoft.com/office/drawing/2014/main" id="{CCB78555-FA64-4111-BF39-EE5987D3AB3F}"/>
              </a:ext>
            </a:extLst>
          </p:cNvPr>
          <p:cNvSpPr/>
          <p:nvPr/>
        </p:nvSpPr>
        <p:spPr>
          <a:xfrm>
            <a:off x="2832862" y="1812953"/>
            <a:ext cx="2700000" cy="39567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ts val="1550"/>
              </a:lnSpc>
            </a:pPr>
            <a:r>
              <a:rPr lang="en-GB" sz="1600" dirty="0">
                <a:latin typeface="Klavia Rg"/>
              </a:rPr>
              <a:t>Anchoring change </a:t>
            </a:r>
            <a:br>
              <a:rPr lang="en-GB" sz="1600" dirty="0">
                <a:latin typeface="Klavia Rg"/>
              </a:rPr>
            </a:br>
            <a:r>
              <a:rPr lang="en-GB" sz="1600" dirty="0">
                <a:latin typeface="Klavia Rg"/>
              </a:rPr>
              <a:t>in the culture</a:t>
            </a:r>
          </a:p>
        </p:txBody>
      </p:sp>
      <p:sp>
        <p:nvSpPr>
          <p:cNvPr id="49" name="Gleichschenkliges Dreieck 48">
            <a:extLst>
              <a:ext uri="{FF2B5EF4-FFF2-40B4-BE49-F238E27FC236}">
                <a16:creationId xmlns:a16="http://schemas.microsoft.com/office/drawing/2014/main" id="{94939721-63F4-4D2E-901E-3A3C6D1D46C9}"/>
              </a:ext>
            </a:extLst>
          </p:cNvPr>
          <p:cNvSpPr/>
          <p:nvPr/>
        </p:nvSpPr>
        <p:spPr>
          <a:xfrm rot="5400000">
            <a:off x="4900470" y="3596946"/>
            <a:ext cx="2828696" cy="348323"/>
          </a:xfrm>
          <a:prstGeom prst="triangle">
            <a:avLst/>
          </a:prstGeom>
          <a:solidFill>
            <a:srgbClr val="265798"/>
          </a:solidFill>
          <a:ln>
            <a:noFill/>
          </a:ln>
        </p:spPr>
        <p:txBody>
          <a:bodyPr vert="horz" wrap="square" lIns="90000" rtlCol="0" anchor="ctr">
            <a:noAutofit/>
          </a:bodyPr>
          <a:lstStyle/>
          <a:p>
            <a:pPr algn="ctr">
              <a:spcBef>
                <a:spcPct val="20000"/>
              </a:spcBef>
              <a:buClr>
                <a:srgbClr val="265798"/>
              </a:buClr>
            </a:pPr>
            <a:endParaRPr lang="en-GB" sz="1400" dirty="0">
              <a:solidFill>
                <a:schemeClr val="accent1"/>
              </a:solidFill>
              <a:latin typeface="Klavika Rg" panose="02000000000000000000" pitchFamily="2" charset="0"/>
            </a:endParaRPr>
          </a:p>
        </p:txBody>
      </p:sp>
      <p:sp>
        <p:nvSpPr>
          <p:cNvPr id="63" name="Textfeld 62">
            <a:extLst>
              <a:ext uri="{FF2B5EF4-FFF2-40B4-BE49-F238E27FC236}">
                <a16:creationId xmlns:a16="http://schemas.microsoft.com/office/drawing/2014/main" id="{7357EFDE-B62D-49EB-8861-3396664E0803}"/>
              </a:ext>
            </a:extLst>
          </p:cNvPr>
          <p:cNvSpPr txBox="1"/>
          <p:nvPr/>
        </p:nvSpPr>
        <p:spPr>
          <a:xfrm>
            <a:off x="8995894" y="1268413"/>
            <a:ext cx="1104900" cy="338554"/>
          </a:xfrm>
          <a:prstGeom prst="rect">
            <a:avLst/>
          </a:prstGeom>
          <a:noFill/>
        </p:spPr>
        <p:txBody>
          <a:bodyPr wrap="square" rtlCol="0">
            <a:spAutoFit/>
          </a:bodyPr>
          <a:lstStyle/>
          <a:p>
            <a:r>
              <a:rPr lang="en-GB" sz="1600" dirty="0">
                <a:solidFill>
                  <a:srgbClr val="265798"/>
                </a:solidFill>
                <a:latin typeface="Klavia Rg"/>
              </a:rPr>
              <a:t>RATIONAL</a:t>
            </a:r>
          </a:p>
        </p:txBody>
      </p:sp>
      <p:grpSp>
        <p:nvGrpSpPr>
          <p:cNvPr id="66" name="Gruppieren 65">
            <a:extLst>
              <a:ext uri="{FF2B5EF4-FFF2-40B4-BE49-F238E27FC236}">
                <a16:creationId xmlns:a16="http://schemas.microsoft.com/office/drawing/2014/main" id="{3C4A1035-2A82-4481-AA30-2605F7B3A559}"/>
              </a:ext>
            </a:extLst>
          </p:cNvPr>
          <p:cNvGrpSpPr/>
          <p:nvPr/>
        </p:nvGrpSpPr>
        <p:grpSpPr>
          <a:xfrm rot="-3300000">
            <a:off x="92532" y="3241311"/>
            <a:ext cx="2294923" cy="340786"/>
            <a:chOff x="7804286" y="4763991"/>
            <a:chExt cx="2294923" cy="340786"/>
          </a:xfrm>
        </p:grpSpPr>
        <p:cxnSp>
          <p:nvCxnSpPr>
            <p:cNvPr id="64" name="Gerade Verbindung mit Pfeil 63">
              <a:extLst>
                <a:ext uri="{FF2B5EF4-FFF2-40B4-BE49-F238E27FC236}">
                  <a16:creationId xmlns:a16="http://schemas.microsoft.com/office/drawing/2014/main" id="{0D40320B-E1F4-45FD-9C4D-3A718327AB16}"/>
                </a:ext>
              </a:extLst>
            </p:cNvPr>
            <p:cNvCxnSpPr>
              <a:cxnSpLocks/>
            </p:cNvCxnSpPr>
            <p:nvPr/>
          </p:nvCxnSpPr>
          <p:spPr>
            <a:xfrm rot="5400000" flipV="1">
              <a:off x="8951748" y="3957315"/>
              <a:ext cx="0" cy="2294923"/>
            </a:xfrm>
            <a:prstGeom prst="straightConnector1">
              <a:avLst/>
            </a:prstGeom>
            <a:ln>
              <a:solidFill>
                <a:srgbClr val="265798"/>
              </a:solidFill>
              <a:tailEnd type="triangle"/>
            </a:ln>
          </p:spPr>
          <p:style>
            <a:lnRef idx="1">
              <a:schemeClr val="accent1"/>
            </a:lnRef>
            <a:fillRef idx="0">
              <a:schemeClr val="accent1"/>
            </a:fillRef>
            <a:effectRef idx="0">
              <a:schemeClr val="accent1"/>
            </a:effectRef>
            <a:fontRef idx="minor">
              <a:schemeClr val="tx1"/>
            </a:fontRef>
          </p:style>
        </p:cxnSp>
        <p:sp>
          <p:nvSpPr>
            <p:cNvPr id="65" name="Textfeld 64">
              <a:extLst>
                <a:ext uri="{FF2B5EF4-FFF2-40B4-BE49-F238E27FC236}">
                  <a16:creationId xmlns:a16="http://schemas.microsoft.com/office/drawing/2014/main" id="{68D359D9-AD69-48F3-84E1-6825FB95DEF5}"/>
                </a:ext>
              </a:extLst>
            </p:cNvPr>
            <p:cNvSpPr txBox="1"/>
            <p:nvPr/>
          </p:nvSpPr>
          <p:spPr>
            <a:xfrm>
              <a:off x="7957592" y="4763991"/>
              <a:ext cx="1988313" cy="338554"/>
            </a:xfrm>
            <a:prstGeom prst="rect">
              <a:avLst/>
            </a:prstGeom>
            <a:noFill/>
          </p:spPr>
          <p:txBody>
            <a:bodyPr wrap="square" rtlCol="0">
              <a:spAutoFit/>
            </a:bodyPr>
            <a:lstStyle/>
            <a:p>
              <a:r>
                <a:rPr lang="en-GB" sz="1600" dirty="0">
                  <a:solidFill>
                    <a:srgbClr val="265798"/>
                  </a:solidFill>
                  <a:latin typeface="Klavia Rg"/>
                </a:rPr>
                <a:t>Successful change</a:t>
              </a:r>
            </a:p>
          </p:txBody>
        </p:sp>
      </p:grpSp>
      <p:sp>
        <p:nvSpPr>
          <p:cNvPr id="22" name="Datumsplatzhalter 4">
            <a:extLst>
              <a:ext uri="{FF2B5EF4-FFF2-40B4-BE49-F238E27FC236}">
                <a16:creationId xmlns:a16="http://schemas.microsoft.com/office/drawing/2014/main" id="{C3994FAE-3D1F-4631-B123-02BCD974AA0E}"/>
              </a:ext>
            </a:extLst>
          </p:cNvPr>
          <p:cNvSpPr>
            <a:spLocks noGrp="1"/>
          </p:cNvSpPr>
          <p:nvPr>
            <p:ph type="dt" sz="half" idx="2"/>
          </p:nvPr>
        </p:nvSpPr>
        <p:spPr>
          <a:xfrm>
            <a:off x="7032625" y="6530368"/>
            <a:ext cx="4824015" cy="252000"/>
          </a:xfrm>
        </p:spPr>
        <p:txBody>
          <a:bodyPr/>
          <a:lstStyle/>
          <a:p>
            <a:r>
              <a:rPr lang="en-GB" dirty="0"/>
              <a:t>Maximilian Klimas –</a:t>
            </a:r>
          </a:p>
        </p:txBody>
      </p:sp>
      <p:sp>
        <p:nvSpPr>
          <p:cNvPr id="5" name="Foliennummernplatzhalter 4">
            <a:extLst>
              <a:ext uri="{FF2B5EF4-FFF2-40B4-BE49-F238E27FC236}">
                <a16:creationId xmlns:a16="http://schemas.microsoft.com/office/drawing/2014/main" id="{C2C16A1C-3055-478A-8555-8D58ADC28A24}"/>
              </a:ext>
            </a:extLst>
          </p:cNvPr>
          <p:cNvSpPr>
            <a:spLocks noGrp="1"/>
          </p:cNvSpPr>
          <p:nvPr>
            <p:ph type="sldNum" sz="quarter" idx="4"/>
          </p:nvPr>
        </p:nvSpPr>
        <p:spPr/>
        <p:txBody>
          <a:bodyPr/>
          <a:lstStyle/>
          <a:p>
            <a:fld id="{553ADFF6-AE86-4113-B35A-DF39A9E38298}" type="slidenum">
              <a:rPr lang="en-GB" smtClean="0"/>
              <a:pPr/>
              <a:t>7</a:t>
            </a:fld>
            <a:endParaRPr lang="en-GB" dirty="0"/>
          </a:p>
        </p:txBody>
      </p:sp>
      <p:sp>
        <p:nvSpPr>
          <p:cNvPr id="7" name="Textfeld 6">
            <a:extLst>
              <a:ext uri="{FF2B5EF4-FFF2-40B4-BE49-F238E27FC236}">
                <a16:creationId xmlns:a16="http://schemas.microsoft.com/office/drawing/2014/main" id="{BD358EA5-E212-413D-8B3D-E41E7F4F7743}"/>
              </a:ext>
            </a:extLst>
          </p:cNvPr>
          <p:cNvSpPr txBox="1"/>
          <p:nvPr/>
        </p:nvSpPr>
        <p:spPr>
          <a:xfrm>
            <a:off x="211896" y="5736059"/>
            <a:ext cx="2232912" cy="200055"/>
          </a:xfrm>
          <a:prstGeom prst="rect">
            <a:avLst/>
          </a:prstGeom>
          <a:noFill/>
        </p:spPr>
        <p:txBody>
          <a:bodyPr wrap="square" rtlCol="0">
            <a:spAutoFit/>
          </a:bodyPr>
          <a:lstStyle/>
          <a:p>
            <a:r>
              <a:rPr lang="en-GB" sz="700" dirty="0">
                <a:latin typeface="Klavia Rg"/>
              </a:rPr>
              <a:t>Figure 2: Kotter´s 8 step model</a:t>
            </a:r>
          </a:p>
        </p:txBody>
      </p:sp>
      <p:sp>
        <p:nvSpPr>
          <p:cNvPr id="11" name="Textplatzhalter 10">
            <a:extLst>
              <a:ext uri="{FF2B5EF4-FFF2-40B4-BE49-F238E27FC236}">
                <a16:creationId xmlns:a16="http://schemas.microsoft.com/office/drawing/2014/main" id="{C356E38D-2DDC-458D-99C7-8FD4BE854893}"/>
              </a:ext>
            </a:extLst>
          </p:cNvPr>
          <p:cNvSpPr>
            <a:spLocks noGrp="1"/>
          </p:cNvSpPr>
          <p:nvPr>
            <p:ph type="body" sz="quarter" idx="14"/>
          </p:nvPr>
        </p:nvSpPr>
        <p:spPr/>
        <p:txBody>
          <a:bodyPr/>
          <a:lstStyle/>
          <a:p>
            <a:endParaRPr lang="en-GB" dirty="0"/>
          </a:p>
        </p:txBody>
      </p:sp>
    </p:spTree>
    <p:extLst>
      <p:ext uri="{BB962C8B-B14F-4D97-AF65-F5344CB8AC3E}">
        <p14:creationId xmlns:p14="http://schemas.microsoft.com/office/powerpoint/2010/main" val="3182956198"/>
      </p:ext>
    </p:extLst>
  </p:cSld>
  <p:clrMapOvr>
    <a:masterClrMapping/>
  </p:clrMapOvr>
  <mc:AlternateContent xmlns:mc="http://schemas.openxmlformats.org/markup-compatibility/2006" xmlns:p14="http://schemas.microsoft.com/office/powerpoint/2010/main">
    <mc:Choice Requires="p14">
      <p:transition spd="slow" p14:dur="2000" advTm="49422"/>
    </mc:Choice>
    <mc:Fallback xmlns="">
      <p:transition spd="slow" advTm="4942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kt 5" hidden="1">
            <a:extLst>
              <a:ext uri="{FF2B5EF4-FFF2-40B4-BE49-F238E27FC236}">
                <a16:creationId xmlns:a16="http://schemas.microsoft.com/office/drawing/2014/main" id="{D3EA4161-7C58-41AF-B4AF-FF10EFC5B5EE}"/>
              </a:ext>
            </a:extLst>
          </p:cNvPr>
          <p:cNvGraphicFramePr>
            <a:graphicFrameLocks noChangeAspect="1"/>
          </p:cNvGraphicFramePr>
          <p:nvPr>
            <p:custDataLst>
              <p:tags r:id="rId2"/>
            </p:custDataLst>
            <p:extLst>
              <p:ext uri="{D42A27DB-BD31-4B8C-83A1-F6EECF244321}">
                <p14:modId xmlns:p14="http://schemas.microsoft.com/office/powerpoint/2010/main" val="44153725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4582" name="think-cell Folie" r:id="rId6" imgW="532" imgH="533" progId="TCLayout.ActiveDocument.1">
                  <p:embed/>
                </p:oleObj>
              </mc:Choice>
              <mc:Fallback>
                <p:oleObj name="think-cell Folie" r:id="rId6" imgW="532" imgH="533" progId="TCLayout.ActiveDocument.1">
                  <p:embed/>
                  <p:pic>
                    <p:nvPicPr>
                      <p:cNvPr id="6" name="Objekt 5" hidden="1">
                        <a:extLst>
                          <a:ext uri="{FF2B5EF4-FFF2-40B4-BE49-F238E27FC236}">
                            <a16:creationId xmlns:a16="http://schemas.microsoft.com/office/drawing/2014/main" id="{D3EA4161-7C58-41AF-B4AF-FF10EFC5B5EE}"/>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8" name="Rechteck 7" hidden="1">
            <a:extLst>
              <a:ext uri="{FF2B5EF4-FFF2-40B4-BE49-F238E27FC236}">
                <a16:creationId xmlns:a16="http://schemas.microsoft.com/office/drawing/2014/main" id="{55938851-CBD2-4EE2-946F-37C595185D7E}"/>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2" name="Foliennummernplatzhalter 1">
            <a:extLst>
              <a:ext uri="{FF2B5EF4-FFF2-40B4-BE49-F238E27FC236}">
                <a16:creationId xmlns:a16="http://schemas.microsoft.com/office/drawing/2014/main" id="{F3139AC0-F734-4105-BBAF-96652D27226D}"/>
              </a:ext>
            </a:extLst>
          </p:cNvPr>
          <p:cNvSpPr>
            <a:spLocks noGrp="1"/>
          </p:cNvSpPr>
          <p:nvPr>
            <p:ph type="sldNum" sz="quarter" idx="4"/>
          </p:nvPr>
        </p:nvSpPr>
        <p:spPr/>
        <p:txBody>
          <a:bodyPr/>
          <a:lstStyle/>
          <a:p>
            <a:fld id="{553ADFF6-AE86-4113-B35A-DF39A9E38298}" type="slidenum">
              <a:rPr lang="en-GB" smtClean="0"/>
              <a:pPr/>
              <a:t>8</a:t>
            </a:fld>
            <a:endParaRPr lang="en-GB" dirty="0"/>
          </a:p>
        </p:txBody>
      </p:sp>
      <p:sp>
        <p:nvSpPr>
          <p:cNvPr id="3" name="Titel 2">
            <a:extLst>
              <a:ext uri="{FF2B5EF4-FFF2-40B4-BE49-F238E27FC236}">
                <a16:creationId xmlns:a16="http://schemas.microsoft.com/office/drawing/2014/main" id="{5EB02A8B-96EC-4C77-A9C9-DE8C83ECAF24}"/>
              </a:ext>
            </a:extLst>
          </p:cNvPr>
          <p:cNvSpPr>
            <a:spLocks noGrp="1"/>
          </p:cNvSpPr>
          <p:nvPr>
            <p:ph type="title"/>
          </p:nvPr>
        </p:nvSpPr>
        <p:spPr/>
        <p:txBody>
          <a:bodyPr vert="horz"/>
          <a:lstStyle/>
          <a:p>
            <a:r>
              <a:rPr lang="en-GB" dirty="0"/>
              <a:t>The pandemic has permanently changed the world of work and the way we work; there is great potential for home office activities, especially in computer-based work.</a:t>
            </a:r>
          </a:p>
        </p:txBody>
      </p:sp>
      <p:sp>
        <p:nvSpPr>
          <p:cNvPr id="4" name="Textplatzhalter 3">
            <a:extLst>
              <a:ext uri="{FF2B5EF4-FFF2-40B4-BE49-F238E27FC236}">
                <a16:creationId xmlns:a16="http://schemas.microsoft.com/office/drawing/2014/main" id="{F4ADD0C7-4F64-4698-A83C-04707FC53213}"/>
              </a:ext>
            </a:extLst>
          </p:cNvPr>
          <p:cNvSpPr>
            <a:spLocks noGrp="1"/>
          </p:cNvSpPr>
          <p:nvPr>
            <p:ph type="body" sz="quarter" idx="13"/>
          </p:nvPr>
        </p:nvSpPr>
        <p:spPr>
          <a:xfrm>
            <a:off x="192088" y="847803"/>
            <a:ext cx="9841928" cy="286232"/>
          </a:xfrm>
        </p:spPr>
        <p:txBody>
          <a:bodyPr/>
          <a:lstStyle/>
          <a:p>
            <a:r>
              <a:rPr lang="en-GB" dirty="0"/>
              <a:t>Kotter's 8 Step Model | New work</a:t>
            </a:r>
          </a:p>
        </p:txBody>
      </p:sp>
      <p:graphicFrame>
        <p:nvGraphicFramePr>
          <p:cNvPr id="53" name="Diagramm 26">
            <a:extLst>
              <a:ext uri="{FF2B5EF4-FFF2-40B4-BE49-F238E27FC236}">
                <a16:creationId xmlns:a16="http://schemas.microsoft.com/office/drawing/2014/main" id="{4DFA02C1-A459-4B68-B504-F90FFC03630D}"/>
              </a:ext>
            </a:extLst>
          </p:cNvPr>
          <p:cNvGraphicFramePr/>
          <p:nvPr>
            <p:extLst>
              <p:ext uri="{D42A27DB-BD31-4B8C-83A1-F6EECF244321}">
                <p14:modId xmlns:p14="http://schemas.microsoft.com/office/powerpoint/2010/main" val="3837432311"/>
              </p:ext>
            </p:extLst>
          </p:nvPr>
        </p:nvGraphicFramePr>
        <p:xfrm>
          <a:off x="8908955" y="1331659"/>
          <a:ext cx="2787244" cy="2913002"/>
        </p:xfrm>
        <a:graphic>
          <a:graphicData uri="http://schemas.openxmlformats.org/drawingml/2006/chart">
            <c:chart xmlns:c="http://schemas.openxmlformats.org/drawingml/2006/chart" xmlns:r="http://schemas.openxmlformats.org/officeDocument/2006/relationships" r:id="rId8"/>
          </a:graphicData>
        </a:graphic>
      </p:graphicFrame>
      <p:graphicFrame>
        <p:nvGraphicFramePr>
          <p:cNvPr id="55" name="Diagramm 17">
            <a:extLst>
              <a:ext uri="{FF2B5EF4-FFF2-40B4-BE49-F238E27FC236}">
                <a16:creationId xmlns:a16="http://schemas.microsoft.com/office/drawing/2014/main" id="{B0A7BB12-3802-41A1-8366-BF0255636E2A}"/>
              </a:ext>
            </a:extLst>
          </p:cNvPr>
          <p:cNvGraphicFramePr/>
          <p:nvPr>
            <p:extLst>
              <p:ext uri="{D42A27DB-BD31-4B8C-83A1-F6EECF244321}">
                <p14:modId xmlns:p14="http://schemas.microsoft.com/office/powerpoint/2010/main" val="851774396"/>
              </p:ext>
            </p:extLst>
          </p:nvPr>
        </p:nvGraphicFramePr>
        <p:xfrm>
          <a:off x="568466" y="1331659"/>
          <a:ext cx="2787244" cy="2913002"/>
        </p:xfrm>
        <a:graphic>
          <a:graphicData uri="http://schemas.openxmlformats.org/drawingml/2006/chart">
            <c:chart xmlns:c="http://schemas.openxmlformats.org/drawingml/2006/chart" xmlns:r="http://schemas.openxmlformats.org/officeDocument/2006/relationships" r:id="rId9"/>
          </a:graphicData>
        </a:graphic>
      </p:graphicFrame>
      <p:sp>
        <p:nvSpPr>
          <p:cNvPr id="57" name="Rechteck 11">
            <a:extLst>
              <a:ext uri="{FF2B5EF4-FFF2-40B4-BE49-F238E27FC236}">
                <a16:creationId xmlns:a16="http://schemas.microsoft.com/office/drawing/2014/main" id="{C1644773-43AE-4D41-A327-FEFAC7D6003B}"/>
              </a:ext>
            </a:extLst>
          </p:cNvPr>
          <p:cNvSpPr/>
          <p:nvPr/>
        </p:nvSpPr>
        <p:spPr>
          <a:xfrm>
            <a:off x="728920" y="2271096"/>
            <a:ext cx="2466336" cy="1034129"/>
          </a:xfrm>
          <a:prstGeom prst="rect">
            <a:avLst/>
          </a:prstGeom>
        </p:spPr>
        <p:txBody>
          <a:bodyPr wrap="square">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pPr>
            <a:r>
              <a:rPr lang="en-GB" sz="1300" b="1" dirty="0">
                <a:solidFill>
                  <a:srgbClr val="265798"/>
                </a:solidFill>
                <a:latin typeface="Klavika Bd" panose="02000000000000000000"/>
              </a:rPr>
              <a:t>Potential for home work</a:t>
            </a:r>
            <a:br>
              <a:rPr lang="en-GB" sz="1400" b="1" dirty="0">
                <a:solidFill>
                  <a:srgbClr val="265798"/>
                </a:solidFill>
                <a:latin typeface="Klavika Bd" panose="02000000000000000000"/>
              </a:rPr>
            </a:br>
            <a:r>
              <a:rPr lang="en-GB" sz="5400" b="1" dirty="0">
                <a:solidFill>
                  <a:srgbClr val="265798"/>
                </a:solidFill>
                <a:latin typeface="Klavika Bd" panose="02000000000000000000"/>
              </a:rPr>
              <a:t>12%</a:t>
            </a:r>
          </a:p>
        </p:txBody>
      </p:sp>
      <p:sp>
        <p:nvSpPr>
          <p:cNvPr id="58" name="Rechteck 13">
            <a:extLst>
              <a:ext uri="{FF2B5EF4-FFF2-40B4-BE49-F238E27FC236}">
                <a16:creationId xmlns:a16="http://schemas.microsoft.com/office/drawing/2014/main" id="{8A7ECDFA-B5E9-47E3-B113-A1D18645CEF8}"/>
              </a:ext>
            </a:extLst>
          </p:cNvPr>
          <p:cNvSpPr/>
          <p:nvPr/>
        </p:nvSpPr>
        <p:spPr>
          <a:xfrm>
            <a:off x="9069408" y="2271096"/>
            <a:ext cx="2466336" cy="1034129"/>
          </a:xfrm>
          <a:prstGeom prst="rect">
            <a:avLst/>
          </a:prstGeom>
        </p:spPr>
        <p:txBody>
          <a:bodyPr wrap="square">
            <a:spAutoFit/>
          </a:bodyPr>
          <a:lstStyle>
            <a:defPPr>
              <a:defRPr lang="de-DE"/>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90000"/>
              </a:lnSpc>
            </a:pPr>
            <a:r>
              <a:rPr lang="en-GB" sz="1300" b="1" dirty="0">
                <a:solidFill>
                  <a:srgbClr val="265798"/>
                </a:solidFill>
                <a:latin typeface="Klavika Bd" panose="02000000000000000000"/>
              </a:rPr>
              <a:t>Potential for home work</a:t>
            </a:r>
            <a:br>
              <a:rPr lang="en-GB" sz="1400" b="1" dirty="0">
                <a:solidFill>
                  <a:srgbClr val="265798"/>
                </a:solidFill>
                <a:latin typeface="Klavika Bd" panose="02000000000000000000"/>
              </a:rPr>
            </a:br>
            <a:r>
              <a:rPr lang="en-GB" sz="5400" b="1" dirty="0">
                <a:solidFill>
                  <a:srgbClr val="265798"/>
                </a:solidFill>
                <a:latin typeface="Klavika Bd" panose="02000000000000000000"/>
              </a:rPr>
              <a:t>70%</a:t>
            </a:r>
          </a:p>
        </p:txBody>
      </p:sp>
      <p:sp>
        <p:nvSpPr>
          <p:cNvPr id="29" name="Rectangle 23">
            <a:extLst>
              <a:ext uri="{FF2B5EF4-FFF2-40B4-BE49-F238E27FC236}">
                <a16:creationId xmlns:a16="http://schemas.microsoft.com/office/drawing/2014/main" id="{DE50BFFC-804D-42FA-995D-9619240A647D}"/>
              </a:ext>
            </a:extLst>
          </p:cNvPr>
          <p:cNvSpPr/>
          <p:nvPr/>
        </p:nvSpPr>
        <p:spPr>
          <a:xfrm>
            <a:off x="647741" y="4313926"/>
            <a:ext cx="2628694" cy="1959874"/>
          </a:xfrm>
          <a:prstGeom prst="rect">
            <a:avLst/>
          </a:prstGeom>
          <a:noFill/>
          <a:ln>
            <a:noFill/>
          </a:ln>
        </p:spPr>
        <p:txBody>
          <a:bodyPr vert="horz" wrap="square" lIns="90000" rtlCol="0" anchor="t">
            <a:noAutofit/>
          </a:bodyPr>
          <a:lstStyle/>
          <a:p>
            <a:pPr marL="0" lvl="1" fontAlgn="base">
              <a:spcBef>
                <a:spcPct val="20000"/>
              </a:spcBef>
              <a:spcAft>
                <a:spcPct val="0"/>
              </a:spcAft>
              <a:buClr>
                <a:srgbClr val="265798"/>
              </a:buClr>
              <a:buSzPct val="100000"/>
              <a:defRPr/>
            </a:pPr>
            <a:r>
              <a:rPr lang="en-GB" sz="1600" dirty="0">
                <a:solidFill>
                  <a:srgbClr val="265798"/>
                </a:solidFill>
                <a:latin typeface="Klavika Rg" panose="02000000000000000000"/>
              </a:rPr>
              <a:t>On-site customer interaction</a:t>
            </a:r>
          </a:p>
          <a:p>
            <a:pPr marL="285750" lvl="1" indent="-201613" fontAlgn="base">
              <a:spcBef>
                <a:spcPct val="20000"/>
              </a:spcBef>
              <a:spcAft>
                <a:spcPct val="0"/>
              </a:spcAft>
              <a:buClr>
                <a:srgbClr val="265798"/>
              </a:buClr>
              <a:buSzPct val="100000"/>
              <a:buFont typeface="Wingdings" panose="05000000000000000000" pitchFamily="2" charset="2"/>
              <a:buChar char="§"/>
              <a:defRPr/>
            </a:pPr>
            <a:r>
              <a:rPr lang="en-GB" sz="1400" dirty="0">
                <a:latin typeface="Klavika Rg" panose="02000000000000000000"/>
              </a:rPr>
              <a:t>In this area, the interaction with the customer, there is moderate potential for home office activities</a:t>
            </a:r>
          </a:p>
        </p:txBody>
      </p:sp>
      <p:sp>
        <p:nvSpPr>
          <p:cNvPr id="31" name="Rectangle 23">
            <a:extLst>
              <a:ext uri="{FF2B5EF4-FFF2-40B4-BE49-F238E27FC236}">
                <a16:creationId xmlns:a16="http://schemas.microsoft.com/office/drawing/2014/main" id="{05302F7D-86E6-494F-BFB7-9252AA8C3BEA}"/>
              </a:ext>
            </a:extLst>
          </p:cNvPr>
          <p:cNvSpPr/>
          <p:nvPr/>
        </p:nvSpPr>
        <p:spPr>
          <a:xfrm>
            <a:off x="4817986" y="4313926"/>
            <a:ext cx="2628694" cy="1959874"/>
          </a:xfrm>
          <a:prstGeom prst="rect">
            <a:avLst/>
          </a:prstGeom>
          <a:noFill/>
          <a:ln>
            <a:noFill/>
          </a:ln>
        </p:spPr>
        <p:txBody>
          <a:bodyPr vert="horz" wrap="square" lIns="90000" rtlCol="0" anchor="t">
            <a:noAutofit/>
          </a:bodyPr>
          <a:lstStyle/>
          <a:p>
            <a:pPr marL="0" lvl="1" fontAlgn="base">
              <a:spcBef>
                <a:spcPct val="20000"/>
              </a:spcBef>
              <a:spcAft>
                <a:spcPct val="0"/>
              </a:spcAft>
              <a:buClr>
                <a:srgbClr val="265798"/>
              </a:buClr>
              <a:buSzPct val="100000"/>
              <a:defRPr/>
            </a:pPr>
            <a:r>
              <a:rPr lang="en-GB" sz="1600" dirty="0">
                <a:solidFill>
                  <a:srgbClr val="265798"/>
                </a:solidFill>
                <a:latin typeface="Klavika Rg" panose="02000000000000000000"/>
              </a:rPr>
              <a:t>The way of work will change</a:t>
            </a:r>
          </a:p>
          <a:p>
            <a:pPr marL="285750" lvl="1" indent="-201613" fontAlgn="base">
              <a:spcBef>
                <a:spcPct val="20000"/>
              </a:spcBef>
              <a:spcAft>
                <a:spcPct val="0"/>
              </a:spcAft>
              <a:buClr>
                <a:srgbClr val="265798"/>
              </a:buClr>
              <a:buSzPct val="100000"/>
              <a:buFont typeface="Wingdings" panose="05000000000000000000" pitchFamily="2" charset="2"/>
              <a:buChar char="§"/>
              <a:defRPr/>
            </a:pPr>
            <a:r>
              <a:rPr lang="en-GB" sz="1400" dirty="0">
                <a:latin typeface="Klavika Rg" panose="02000000000000000000"/>
              </a:rPr>
              <a:t>This disruption by the pandemic can be seen as an opportunity to rethink work and forms of work</a:t>
            </a:r>
          </a:p>
        </p:txBody>
      </p:sp>
      <p:sp>
        <p:nvSpPr>
          <p:cNvPr id="32" name="Rectangle 23">
            <a:extLst>
              <a:ext uri="{FF2B5EF4-FFF2-40B4-BE49-F238E27FC236}">
                <a16:creationId xmlns:a16="http://schemas.microsoft.com/office/drawing/2014/main" id="{ED9B48B3-57F2-4450-9A6A-DC50D4629F4A}"/>
              </a:ext>
            </a:extLst>
          </p:cNvPr>
          <p:cNvSpPr/>
          <p:nvPr/>
        </p:nvSpPr>
        <p:spPr>
          <a:xfrm>
            <a:off x="8988230" y="4313926"/>
            <a:ext cx="2628694" cy="1959874"/>
          </a:xfrm>
          <a:prstGeom prst="rect">
            <a:avLst/>
          </a:prstGeom>
          <a:noFill/>
          <a:ln>
            <a:noFill/>
          </a:ln>
        </p:spPr>
        <p:txBody>
          <a:bodyPr vert="horz" wrap="square" lIns="90000" rtlCol="0" anchor="t">
            <a:noAutofit/>
          </a:bodyPr>
          <a:lstStyle/>
          <a:p>
            <a:pPr marL="0" lvl="1" fontAlgn="base">
              <a:spcBef>
                <a:spcPct val="20000"/>
              </a:spcBef>
              <a:spcAft>
                <a:spcPct val="0"/>
              </a:spcAft>
              <a:buClr>
                <a:srgbClr val="265798"/>
              </a:buClr>
              <a:buSzPct val="100000"/>
              <a:defRPr/>
            </a:pPr>
            <a:r>
              <a:rPr lang="en-GB" sz="1600" dirty="0">
                <a:solidFill>
                  <a:srgbClr val="265798"/>
                </a:solidFill>
                <a:latin typeface="Klavika Rg" panose="02000000000000000000"/>
              </a:rPr>
              <a:t>Computer-based office work</a:t>
            </a:r>
          </a:p>
          <a:p>
            <a:pPr marL="285750" lvl="1" indent="-201613" fontAlgn="base">
              <a:spcBef>
                <a:spcPct val="20000"/>
              </a:spcBef>
              <a:spcAft>
                <a:spcPct val="0"/>
              </a:spcAft>
              <a:buClr>
                <a:srgbClr val="265798"/>
              </a:buClr>
              <a:buSzPct val="100000"/>
              <a:buFont typeface="Wingdings" panose="05000000000000000000" pitchFamily="2" charset="2"/>
              <a:buChar char="§"/>
              <a:defRPr/>
            </a:pPr>
            <a:r>
              <a:rPr lang="en-GB" sz="1400" dirty="0">
                <a:latin typeface="Klavika Rg" panose="02000000000000000000"/>
              </a:rPr>
              <a:t>In this area, such as the preparation and follow-up of counselling appointments or administrative tasks, there is no loss of effectiveness due to working from the home office</a:t>
            </a:r>
          </a:p>
        </p:txBody>
      </p:sp>
      <p:sp>
        <p:nvSpPr>
          <p:cNvPr id="18" name="Sprechblase: rechteckig mit abgerundeten Ecken 17">
            <a:extLst>
              <a:ext uri="{FF2B5EF4-FFF2-40B4-BE49-F238E27FC236}">
                <a16:creationId xmlns:a16="http://schemas.microsoft.com/office/drawing/2014/main" id="{6B960818-EE8E-4C39-AEE4-426B0FC26C6E}"/>
              </a:ext>
            </a:extLst>
          </p:cNvPr>
          <p:cNvSpPr/>
          <p:nvPr/>
        </p:nvSpPr>
        <p:spPr>
          <a:xfrm>
            <a:off x="4899165" y="1527464"/>
            <a:ext cx="2466336" cy="2130135"/>
          </a:xfrm>
          <a:prstGeom prst="wedgeRoundRectCallout">
            <a:avLst>
              <a:gd name="adj1" fmla="val -38822"/>
              <a:gd name="adj2" fmla="val 67253"/>
              <a:gd name="adj3" fmla="val 16667"/>
            </a:avLst>
          </a:prstGeom>
          <a:solidFill>
            <a:srgbClr val="ECECEC"/>
          </a:solidFill>
          <a:ln>
            <a:solidFill>
              <a:schemeClr val="accent1"/>
            </a:solidFill>
          </a:ln>
        </p:spPr>
        <p:txBody>
          <a:bodyPr vert="horz" wrap="square" lIns="90000" rtlCol="0" anchor="ctr">
            <a:noAutofit/>
          </a:bodyPr>
          <a:lstStyle/>
          <a:p>
            <a:pPr lvl="0">
              <a:spcBef>
                <a:spcPct val="20000"/>
              </a:spcBef>
              <a:buClr>
                <a:srgbClr val="265798"/>
              </a:buClr>
              <a:defRPr/>
            </a:pPr>
            <a:r>
              <a:rPr lang="en-GB" sz="1400" i="1" dirty="0">
                <a:solidFill>
                  <a:srgbClr val="313231"/>
                </a:solidFill>
                <a:latin typeface="Klavika Rg" panose="02000000000000000000" pitchFamily="2" charset="0"/>
              </a:rPr>
              <a:t>“We all know that work will never be the same, even if we don’t yet know all the ways in which it will be different”</a:t>
            </a:r>
          </a:p>
          <a:p>
            <a:pPr marL="180975" marR="0" lvl="0" indent="-180975" fontAlgn="auto">
              <a:lnSpc>
                <a:spcPct val="100000"/>
              </a:lnSpc>
              <a:spcBef>
                <a:spcPct val="20000"/>
              </a:spcBef>
              <a:spcAft>
                <a:spcPts val="0"/>
              </a:spcAft>
              <a:buClr>
                <a:srgbClr val="265798"/>
              </a:buClr>
              <a:buSzTx/>
              <a:buFont typeface="Symbol" panose="05050102010706020507" pitchFamily="18" charset="2"/>
              <a:buChar char="-"/>
              <a:tabLst/>
              <a:defRPr/>
            </a:pPr>
            <a:r>
              <a:rPr lang="en-GB" sz="1200" dirty="0">
                <a:solidFill>
                  <a:srgbClr val="313231"/>
                </a:solidFill>
                <a:latin typeface="Klavika Rg" panose="02000000000000000000" pitchFamily="2" charset="0"/>
              </a:rPr>
              <a:t>Slack co-founder and CEO Stewart Butterfield</a:t>
            </a:r>
          </a:p>
        </p:txBody>
      </p:sp>
      <p:sp>
        <p:nvSpPr>
          <p:cNvPr id="20" name="Textfeld 19">
            <a:extLst>
              <a:ext uri="{FF2B5EF4-FFF2-40B4-BE49-F238E27FC236}">
                <a16:creationId xmlns:a16="http://schemas.microsoft.com/office/drawing/2014/main" id="{3D69082D-22D0-4F27-9C4A-8905E72BE7C5}"/>
              </a:ext>
            </a:extLst>
          </p:cNvPr>
          <p:cNvSpPr txBox="1"/>
          <p:nvPr/>
        </p:nvSpPr>
        <p:spPr>
          <a:xfrm>
            <a:off x="594401" y="4063790"/>
            <a:ext cx="2232912" cy="200055"/>
          </a:xfrm>
          <a:prstGeom prst="rect">
            <a:avLst/>
          </a:prstGeom>
          <a:noFill/>
        </p:spPr>
        <p:txBody>
          <a:bodyPr wrap="square" rtlCol="0">
            <a:spAutoFit/>
          </a:bodyPr>
          <a:lstStyle/>
          <a:p>
            <a:r>
              <a:rPr lang="en-GB" sz="700" dirty="0">
                <a:latin typeface="Klavia Rg"/>
              </a:rPr>
              <a:t>Figure 3: Potential for homework</a:t>
            </a:r>
          </a:p>
        </p:txBody>
      </p:sp>
    </p:spTree>
    <p:extLst>
      <p:ext uri="{BB962C8B-B14F-4D97-AF65-F5344CB8AC3E}">
        <p14:creationId xmlns:p14="http://schemas.microsoft.com/office/powerpoint/2010/main" val="2678465442"/>
      </p:ext>
    </p:extLst>
  </p:cSld>
  <p:clrMapOvr>
    <a:masterClrMapping/>
  </p:clrMapOvr>
  <mc:AlternateContent xmlns:mc="http://schemas.openxmlformats.org/markup-compatibility/2006" xmlns:p14="http://schemas.microsoft.com/office/powerpoint/2010/main">
    <mc:Choice Requires="p14">
      <p:transition spd="slow" p14:dur="2000" advTm="48337"/>
    </mc:Choice>
    <mc:Fallback xmlns="">
      <p:transition spd="slow" advTm="4833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 name="Objekt 41" hidden="1">
            <a:extLst>
              <a:ext uri="{FF2B5EF4-FFF2-40B4-BE49-F238E27FC236}">
                <a16:creationId xmlns:a16="http://schemas.microsoft.com/office/drawing/2014/main" id="{FA1B4D08-4A0B-4583-B794-BF7360CF3F2F}"/>
              </a:ext>
            </a:extLst>
          </p:cNvPr>
          <p:cNvGraphicFramePr>
            <a:graphicFrameLocks noChangeAspect="1"/>
          </p:cNvGraphicFramePr>
          <p:nvPr>
            <p:custDataLst>
              <p:tags r:id="rId2"/>
            </p:custDataLst>
            <p:extLst>
              <p:ext uri="{D42A27DB-BD31-4B8C-83A1-F6EECF244321}">
                <p14:modId xmlns:p14="http://schemas.microsoft.com/office/powerpoint/2010/main" val="2159455387"/>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5606" name="think-cell Folie" r:id="rId9" imgW="532" imgH="533" progId="TCLayout.ActiveDocument.1">
                  <p:embed/>
                </p:oleObj>
              </mc:Choice>
              <mc:Fallback>
                <p:oleObj name="think-cell Folie" r:id="rId9" imgW="532" imgH="533" progId="TCLayout.ActiveDocument.1">
                  <p:embed/>
                  <p:pic>
                    <p:nvPicPr>
                      <p:cNvPr id="42" name="Objekt 41" hidden="1">
                        <a:extLst>
                          <a:ext uri="{FF2B5EF4-FFF2-40B4-BE49-F238E27FC236}">
                            <a16:creationId xmlns:a16="http://schemas.microsoft.com/office/drawing/2014/main" id="{FA1B4D08-4A0B-4583-B794-BF7360CF3F2F}"/>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48" name="Rechteck 47" hidden="1">
            <a:extLst>
              <a:ext uri="{FF2B5EF4-FFF2-40B4-BE49-F238E27FC236}">
                <a16:creationId xmlns:a16="http://schemas.microsoft.com/office/drawing/2014/main" id="{7BC972FE-40A3-4035-9F65-2D2B10B37FE2}"/>
              </a:ext>
            </a:extLst>
          </p:cNvPr>
          <p:cNvSpPr/>
          <p:nvPr>
            <p:custDataLst>
              <p:tags r:id="rId3"/>
            </p:custDataLst>
          </p:nvPr>
        </p:nvSpPr>
        <p:spPr>
          <a:xfrm>
            <a:off x="0" y="0"/>
            <a:ext cx="158750" cy="158750"/>
          </a:xfrm>
          <a:prstGeom prst="rect">
            <a:avLst/>
          </a:prstGeom>
          <a:noFill/>
          <a:ln>
            <a:solidFill>
              <a:srgbClr val="00BFB1"/>
            </a:solidFill>
          </a:ln>
        </p:spPr>
        <p:txBody>
          <a:bodyPr vert="horz" wrap="none" lIns="0" tIns="0" rIns="0" bIns="0" numCol="1" spcCol="0" rtlCol="0" anchor="ctr" anchorCtr="0">
            <a:noAutofit/>
          </a:bodyPr>
          <a:lstStyle/>
          <a:p>
            <a:pPr algn="ctr">
              <a:spcBef>
                <a:spcPct val="20000"/>
              </a:spcBef>
              <a:buClr>
                <a:schemeClr val="accent1"/>
              </a:buClr>
            </a:pPr>
            <a:endParaRPr lang="en-GB" sz="2000" b="1" dirty="0">
              <a:solidFill>
                <a:schemeClr val="tx1"/>
              </a:solidFill>
              <a:latin typeface="Klavika Bd" panose="02000000000000000000"/>
              <a:ea typeface="+mj-ea"/>
              <a:cs typeface="+mj-cs"/>
              <a:sym typeface="Klavika" panose="02000000000000000000"/>
            </a:endParaRPr>
          </a:p>
        </p:txBody>
      </p:sp>
      <p:sp>
        <p:nvSpPr>
          <p:cNvPr id="91" name="Rectangle 12">
            <a:extLst>
              <a:ext uri="{FF2B5EF4-FFF2-40B4-BE49-F238E27FC236}">
                <a16:creationId xmlns:a16="http://schemas.microsoft.com/office/drawing/2014/main" id="{C20341FC-1CAF-464D-80BD-A5765D137234}"/>
              </a:ext>
            </a:extLst>
          </p:cNvPr>
          <p:cNvSpPr/>
          <p:nvPr/>
        </p:nvSpPr>
        <p:spPr>
          <a:xfrm>
            <a:off x="192088" y="1268413"/>
            <a:ext cx="11807825" cy="5005388"/>
          </a:xfrm>
          <a:prstGeom prst="rect">
            <a:avLst/>
          </a:prstGeom>
          <a:solidFill>
            <a:srgbClr val="ECECEC"/>
          </a:solidFill>
          <a:ln>
            <a:noFill/>
          </a:ln>
        </p:spPr>
        <p:txBody>
          <a:bodyPr vert="horz" wrap="square" lIns="90000" rtlCol="0" anchor="ctr">
            <a:noAutofit/>
          </a:bodyPr>
          <a:lstStyle/>
          <a:p>
            <a:pPr algn="ctr">
              <a:spcBef>
                <a:spcPct val="20000"/>
              </a:spcBef>
              <a:buClr>
                <a:srgbClr val="265798"/>
              </a:buClr>
            </a:pPr>
            <a:endParaRPr lang="en-GB" sz="1400" dirty="0">
              <a:solidFill>
                <a:schemeClr val="tx1"/>
              </a:solidFill>
              <a:latin typeface="Avenir Book" panose="02000503020000020003" pitchFamily="2" charset="0"/>
            </a:endParaRPr>
          </a:p>
        </p:txBody>
      </p:sp>
      <p:sp>
        <p:nvSpPr>
          <p:cNvPr id="3" name="Foliennummernplatzhalter 2">
            <a:extLst>
              <a:ext uri="{FF2B5EF4-FFF2-40B4-BE49-F238E27FC236}">
                <a16:creationId xmlns:a16="http://schemas.microsoft.com/office/drawing/2014/main" id="{D1E1795A-3277-44CC-90EB-8DCEA35AF269}"/>
              </a:ext>
            </a:extLst>
          </p:cNvPr>
          <p:cNvSpPr>
            <a:spLocks noGrp="1"/>
          </p:cNvSpPr>
          <p:nvPr>
            <p:ph type="sldNum" sz="quarter" idx="4"/>
          </p:nvPr>
        </p:nvSpPr>
        <p:spPr/>
        <p:txBody>
          <a:bodyPr/>
          <a:lstStyle/>
          <a:p>
            <a:fld id="{553ADFF6-AE86-4113-B35A-DF39A9E38298}" type="slidenum">
              <a:rPr lang="en-GB" smtClean="0"/>
              <a:pPr/>
              <a:t>9</a:t>
            </a:fld>
            <a:endParaRPr lang="en-GB" dirty="0"/>
          </a:p>
        </p:txBody>
      </p:sp>
      <p:sp>
        <p:nvSpPr>
          <p:cNvPr id="5" name="Titel 4">
            <a:extLst>
              <a:ext uri="{FF2B5EF4-FFF2-40B4-BE49-F238E27FC236}">
                <a16:creationId xmlns:a16="http://schemas.microsoft.com/office/drawing/2014/main" id="{A4231B04-8072-416B-B2E0-E5CCDDBF8B49}"/>
              </a:ext>
            </a:extLst>
          </p:cNvPr>
          <p:cNvSpPr>
            <a:spLocks noGrp="1"/>
          </p:cNvSpPr>
          <p:nvPr>
            <p:ph type="title"/>
          </p:nvPr>
        </p:nvSpPr>
        <p:spPr>
          <a:xfrm>
            <a:off x="192087" y="0"/>
            <a:ext cx="9841927" cy="838200"/>
          </a:xfrm>
        </p:spPr>
        <p:txBody>
          <a:bodyPr vert="horz"/>
          <a:lstStyle/>
          <a:p>
            <a:r>
              <a:rPr lang="en-GB" dirty="0"/>
              <a:t>In the first phase, creating a climate for change, the urgency of change is first made clear, then a leadership coalition is formed, and finally a vision is developed.</a:t>
            </a:r>
          </a:p>
        </p:txBody>
      </p:sp>
      <p:sp>
        <p:nvSpPr>
          <p:cNvPr id="6" name="Textplatzhalter 5">
            <a:extLst>
              <a:ext uri="{FF2B5EF4-FFF2-40B4-BE49-F238E27FC236}">
                <a16:creationId xmlns:a16="http://schemas.microsoft.com/office/drawing/2014/main" id="{FA4858A8-83AE-484E-884A-435873DB84D2}"/>
              </a:ext>
            </a:extLst>
          </p:cNvPr>
          <p:cNvSpPr>
            <a:spLocks noGrp="1"/>
          </p:cNvSpPr>
          <p:nvPr>
            <p:ph type="body" sz="quarter" idx="13"/>
          </p:nvPr>
        </p:nvSpPr>
        <p:spPr>
          <a:xfrm>
            <a:off x="192087" y="847803"/>
            <a:ext cx="9841928" cy="286232"/>
          </a:xfrm>
        </p:spPr>
        <p:txBody>
          <a:bodyPr/>
          <a:lstStyle/>
          <a:p>
            <a:r>
              <a:rPr lang="en-GB" dirty="0"/>
              <a:t>Kotter's 8 Step Model | Creating a climate for change</a:t>
            </a:r>
          </a:p>
        </p:txBody>
      </p:sp>
      <p:sp>
        <p:nvSpPr>
          <p:cNvPr id="9" name="Rechteck 17">
            <a:extLst>
              <a:ext uri="{FF2B5EF4-FFF2-40B4-BE49-F238E27FC236}">
                <a16:creationId xmlns:a16="http://schemas.microsoft.com/office/drawing/2014/main" id="{126A6226-C381-4A39-86F4-E68650FD8F5A}"/>
              </a:ext>
            </a:extLst>
          </p:cNvPr>
          <p:cNvSpPr/>
          <p:nvPr>
            <p:custDataLst>
              <p:tags r:id="rId4"/>
            </p:custDataLst>
          </p:nvPr>
        </p:nvSpPr>
        <p:spPr>
          <a:xfrm>
            <a:off x="288146"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“Establishing a sense of urgency is crucial to gaining needed cooperation” </a:t>
            </a:r>
            <a:r>
              <a:rPr lang="en-GB" sz="1400" dirty="0">
                <a:solidFill>
                  <a:srgbClr val="282828"/>
                </a:solidFill>
                <a:latin typeface="Klavia Rg"/>
              </a:rPr>
              <a:t>(Kotter, John P. 1996: 36)</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It is of utmost importance for the North-Central Local Council’s Youth Support Department that the citizens who visit the counsellor get the best possible result</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Therefore, it is important that the consultants return to the office at least part of the time, as the personal conversation between the client and the consultant creates a better bond</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Overall, the North-Central Local Council’s Youth Support Department main concern is that the community receives the best possible counselling (as was the case before the pandemic)</a:t>
            </a:r>
          </a:p>
        </p:txBody>
      </p:sp>
      <p:sp>
        <p:nvSpPr>
          <p:cNvPr id="12" name="Richtungspfeil 20">
            <a:extLst>
              <a:ext uri="{FF2B5EF4-FFF2-40B4-BE49-F238E27FC236}">
                <a16:creationId xmlns:a16="http://schemas.microsoft.com/office/drawing/2014/main" id="{464B1480-A4A1-45E4-A6AE-81FEEC2979AA}"/>
              </a:ext>
            </a:extLst>
          </p:cNvPr>
          <p:cNvSpPr/>
          <p:nvPr/>
        </p:nvSpPr>
        <p:spPr>
          <a:xfrm>
            <a:off x="288146" y="1380505"/>
            <a:ext cx="3916857" cy="576000"/>
          </a:xfrm>
          <a:prstGeom prst="homePlate">
            <a:avLst>
              <a:gd name="adj" fmla="val 27290"/>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create a sense of urgency</a:t>
            </a:r>
          </a:p>
        </p:txBody>
      </p:sp>
      <p:sp>
        <p:nvSpPr>
          <p:cNvPr id="13" name="Eingekerbter Richtungspfeil 21">
            <a:extLst>
              <a:ext uri="{FF2B5EF4-FFF2-40B4-BE49-F238E27FC236}">
                <a16:creationId xmlns:a16="http://schemas.microsoft.com/office/drawing/2014/main" id="{3B799BBE-DBA8-4C8E-B7EF-E309F112FAB8}"/>
              </a:ext>
            </a:extLst>
          </p:cNvPr>
          <p:cNvSpPr/>
          <p:nvPr/>
        </p:nvSpPr>
        <p:spPr>
          <a:xfrm>
            <a:off x="4141553" y="1380505"/>
            <a:ext cx="3916857" cy="576000"/>
          </a:xfrm>
          <a:prstGeom prst="chevron">
            <a:avLst>
              <a:gd name="adj" fmla="val 27951"/>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Leadership coalition</a:t>
            </a:r>
          </a:p>
        </p:txBody>
      </p:sp>
      <p:sp>
        <p:nvSpPr>
          <p:cNvPr id="14" name="Eingekerbter Richtungspfeil 24">
            <a:extLst>
              <a:ext uri="{FF2B5EF4-FFF2-40B4-BE49-F238E27FC236}">
                <a16:creationId xmlns:a16="http://schemas.microsoft.com/office/drawing/2014/main" id="{EA6DFE69-AF8F-4864-9BD7-8BF2F331E955}"/>
              </a:ext>
            </a:extLst>
          </p:cNvPr>
          <p:cNvSpPr/>
          <p:nvPr/>
        </p:nvSpPr>
        <p:spPr>
          <a:xfrm>
            <a:off x="7994961" y="1380505"/>
            <a:ext cx="3908890" cy="576000"/>
          </a:xfrm>
          <a:prstGeom prst="chevron">
            <a:avLst>
              <a:gd name="adj" fmla="val 27951"/>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Develop a vision</a:t>
            </a:r>
          </a:p>
        </p:txBody>
      </p:sp>
      <p:sp>
        <p:nvSpPr>
          <p:cNvPr id="46" name="Rechteck 17">
            <a:extLst>
              <a:ext uri="{FF2B5EF4-FFF2-40B4-BE49-F238E27FC236}">
                <a16:creationId xmlns:a16="http://schemas.microsoft.com/office/drawing/2014/main" id="{9ACAE28F-77D1-4F3B-A7EF-86678A8A58A8}"/>
              </a:ext>
            </a:extLst>
          </p:cNvPr>
          <p:cNvSpPr/>
          <p:nvPr>
            <p:custDataLst>
              <p:tags r:id="rId5"/>
            </p:custDataLst>
          </p:nvPr>
        </p:nvSpPr>
        <p:spPr>
          <a:xfrm>
            <a:off x="8010958"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 relation to Kotter, an effective vision must contain the following 6 components: Imaginable, Desirable, Feasible, Focused, Flexible and Communicable  (cf. </a:t>
            </a:r>
            <a:r>
              <a:rPr lang="en-GB" sz="1400" dirty="0">
                <a:solidFill>
                  <a:srgbClr val="282828"/>
                </a:solidFill>
                <a:latin typeface="Klavia Rg"/>
              </a:rPr>
              <a:t>Kotter, John P. 1996: 72)</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Hybrid working style, 2 days per week home office, 3 days on site</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People who want to work full time are welcome</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Creating a positive platform for anyone who voluntarily chooses to return to the office full time (</a:t>
            </a:r>
            <a:r>
              <a:rPr lang="en-US" sz="1400" dirty="0">
                <a:latin typeface="Klavika Rg" panose="02000000000000000000"/>
              </a:rPr>
              <a:t>e.g., through special praise of the employee at team meetings </a:t>
            </a:r>
            <a:r>
              <a:rPr lang="en-US" sz="1400">
                <a:latin typeface="Klavika Rg" panose="02000000000000000000"/>
              </a:rPr>
              <a:t>etc.)</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Rewards for every employee who returns to the office in full, e.g., in the form of bonuses or more days of leave</a:t>
            </a:r>
          </a:p>
        </p:txBody>
      </p:sp>
      <p:sp>
        <p:nvSpPr>
          <p:cNvPr id="47" name="Rechteck 17">
            <a:extLst>
              <a:ext uri="{FF2B5EF4-FFF2-40B4-BE49-F238E27FC236}">
                <a16:creationId xmlns:a16="http://schemas.microsoft.com/office/drawing/2014/main" id="{DAA08645-A0E5-47E5-BA4D-2BD71F50C006}"/>
              </a:ext>
            </a:extLst>
          </p:cNvPr>
          <p:cNvSpPr/>
          <p:nvPr>
            <p:custDataLst>
              <p:tags r:id="rId6"/>
            </p:custDataLst>
          </p:nvPr>
        </p:nvSpPr>
        <p:spPr>
          <a:xfrm>
            <a:off x="4149552"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According to Kotter there are four key characteristics that the coalition must have: Position power, Expertise, Credibility and Leadership (cf. </a:t>
            </a:r>
            <a:r>
              <a:rPr lang="en-GB" sz="1400" dirty="0">
                <a:solidFill>
                  <a:srgbClr val="282828"/>
                </a:solidFill>
                <a:latin typeface="Klavia Rg"/>
              </a:rPr>
              <a:t>Kotter, John P. 1996: 57)</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Form a leadership coalition of management, employees who want to return to the office and staff union representatives</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Involving the union representatives is very important because, according to Kotter, the changes will only be accepted if they are accepted by a broad group (cf. ibid)</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 more people from different areas participate, the wider the reach of our management coalition, so it is important to include management, supporters of the project and the union</a:t>
            </a:r>
          </a:p>
        </p:txBody>
      </p:sp>
      <p:sp>
        <p:nvSpPr>
          <p:cNvPr id="66" name="Freihandform 544">
            <a:extLst>
              <a:ext uri="{FF2B5EF4-FFF2-40B4-BE49-F238E27FC236}">
                <a16:creationId xmlns:a16="http://schemas.microsoft.com/office/drawing/2014/main" id="{73222A94-8501-4CB6-8CD4-F8F6A5BACF0C}"/>
              </a:ext>
            </a:extLst>
          </p:cNvPr>
          <p:cNvSpPr>
            <a:spLocks noChangeAspect="1"/>
          </p:cNvSpPr>
          <p:nvPr/>
        </p:nvSpPr>
        <p:spPr>
          <a:xfrm>
            <a:off x="8372469" y="1484558"/>
            <a:ext cx="367893" cy="367893"/>
          </a:xfrm>
          <a:custGeom>
            <a:avLst/>
            <a:gdLst>
              <a:gd name="connsiteX0" fmla="*/ 817436 w 1781310"/>
              <a:gd name="connsiteY0" fmla="*/ 905980 h 1781310"/>
              <a:gd name="connsiteX1" fmla="*/ 817564 w 1781310"/>
              <a:gd name="connsiteY1" fmla="*/ 905980 h 1781310"/>
              <a:gd name="connsiteX2" fmla="*/ 832252 w 1781310"/>
              <a:gd name="connsiteY2" fmla="*/ 913952 h 1781310"/>
              <a:gd name="connsiteX3" fmla="*/ 888406 w 1781310"/>
              <a:gd name="connsiteY3" fmla="*/ 925289 h 1781310"/>
              <a:gd name="connsiteX4" fmla="*/ 944560 w 1781310"/>
              <a:gd name="connsiteY4" fmla="*/ 913952 h 1781310"/>
              <a:gd name="connsiteX5" fmla="*/ 959248 w 1781310"/>
              <a:gd name="connsiteY5" fmla="*/ 905980 h 1781310"/>
              <a:gd name="connsiteX6" fmla="*/ 959375 w 1781310"/>
              <a:gd name="connsiteY6" fmla="*/ 905980 h 1781310"/>
              <a:gd name="connsiteX7" fmla="*/ 1104801 w 1781310"/>
              <a:gd name="connsiteY7" fmla="*/ 986469 h 1781310"/>
              <a:gd name="connsiteX8" fmla="*/ 1104801 w 1781310"/>
              <a:gd name="connsiteY8" fmla="*/ 1170880 h 1781310"/>
              <a:gd name="connsiteX9" fmla="*/ 672010 w 1781310"/>
              <a:gd name="connsiteY9" fmla="*/ 1170880 h 1781310"/>
              <a:gd name="connsiteX10" fmla="*/ 672010 w 1781310"/>
              <a:gd name="connsiteY10" fmla="*/ 986469 h 1781310"/>
              <a:gd name="connsiteX11" fmla="*/ 817436 w 1781310"/>
              <a:gd name="connsiteY11" fmla="*/ 905980 h 1781310"/>
              <a:gd name="connsiteX12" fmla="*/ 657520 w 1781310"/>
              <a:gd name="connsiteY12" fmla="*/ 820652 h 1781310"/>
              <a:gd name="connsiteX13" fmla="*/ 657645 w 1781310"/>
              <a:gd name="connsiteY13" fmla="*/ 820652 h 1781310"/>
              <a:gd name="connsiteX14" fmla="*/ 672084 w 1781310"/>
              <a:gd name="connsiteY14" fmla="*/ 828489 h 1781310"/>
              <a:gd name="connsiteX15" fmla="*/ 727289 w 1781310"/>
              <a:gd name="connsiteY15" fmla="*/ 839634 h 1781310"/>
              <a:gd name="connsiteX16" fmla="*/ 746258 w 1781310"/>
              <a:gd name="connsiteY16" fmla="*/ 835804 h 1781310"/>
              <a:gd name="connsiteX17" fmla="*/ 749166 w 1781310"/>
              <a:gd name="connsiteY17" fmla="*/ 840119 h 1781310"/>
              <a:gd name="connsiteX18" fmla="*/ 750413 w 1781310"/>
              <a:gd name="connsiteY18" fmla="*/ 840960 h 1781310"/>
              <a:gd name="connsiteX19" fmla="*/ 750413 w 1781310"/>
              <a:gd name="connsiteY19" fmla="*/ 891024 h 1781310"/>
              <a:gd name="connsiteX20" fmla="*/ 724033 w 1781310"/>
              <a:gd name="connsiteY20" fmla="*/ 893972 h 1781310"/>
              <a:gd name="connsiteX21" fmla="*/ 636715 w 1781310"/>
              <a:gd name="connsiteY21" fmla="*/ 966881 h 1781310"/>
              <a:gd name="connsiteX22" fmla="*/ 636715 w 1781310"/>
              <a:gd name="connsiteY22" fmla="*/ 1147939 h 1781310"/>
              <a:gd name="connsiteX23" fmla="*/ 601627 w 1781310"/>
              <a:gd name="connsiteY23" fmla="*/ 1137288 h 1781310"/>
              <a:gd name="connsiteX24" fmla="*/ 514553 w 1781310"/>
              <a:gd name="connsiteY24" fmla="*/ 1081070 h 1781310"/>
              <a:gd name="connsiteX25" fmla="*/ 514553 w 1781310"/>
              <a:gd name="connsiteY25" fmla="*/ 899779 h 1781310"/>
              <a:gd name="connsiteX26" fmla="*/ 657520 w 1781310"/>
              <a:gd name="connsiteY26" fmla="*/ 820652 h 1781310"/>
              <a:gd name="connsiteX27" fmla="*/ 1123497 w 1781310"/>
              <a:gd name="connsiteY27" fmla="*/ 819980 h 1781310"/>
              <a:gd name="connsiteX28" fmla="*/ 1123622 w 1781310"/>
              <a:gd name="connsiteY28" fmla="*/ 819980 h 1781310"/>
              <a:gd name="connsiteX29" fmla="*/ 1266757 w 1781310"/>
              <a:gd name="connsiteY29" fmla="*/ 898924 h 1781310"/>
              <a:gd name="connsiteX30" fmla="*/ 1266757 w 1781310"/>
              <a:gd name="connsiteY30" fmla="*/ 1079795 h 1781310"/>
              <a:gd name="connsiteX31" fmla="*/ 1179580 w 1781310"/>
              <a:gd name="connsiteY31" fmla="*/ 1135883 h 1781310"/>
              <a:gd name="connsiteX32" fmla="*/ 1144451 w 1781310"/>
              <a:gd name="connsiteY32" fmla="*/ 1146509 h 1781310"/>
              <a:gd name="connsiteX33" fmla="*/ 1144451 w 1781310"/>
              <a:gd name="connsiteY33" fmla="*/ 965870 h 1781310"/>
              <a:gd name="connsiteX34" fmla="*/ 1057030 w 1781310"/>
              <a:gd name="connsiteY34" fmla="*/ 893130 h 1781310"/>
              <a:gd name="connsiteX35" fmla="*/ 1030620 w 1781310"/>
              <a:gd name="connsiteY35" fmla="*/ 890189 h 1781310"/>
              <a:gd name="connsiteX36" fmla="*/ 1030620 w 1781310"/>
              <a:gd name="connsiteY36" fmla="*/ 840242 h 1781310"/>
              <a:gd name="connsiteX37" fmla="*/ 1031868 w 1781310"/>
              <a:gd name="connsiteY37" fmla="*/ 839403 h 1781310"/>
              <a:gd name="connsiteX38" fmla="*/ 1034780 w 1781310"/>
              <a:gd name="connsiteY38" fmla="*/ 835098 h 1781310"/>
              <a:gd name="connsiteX39" fmla="*/ 1053771 w 1781310"/>
              <a:gd name="connsiteY39" fmla="*/ 838918 h 1781310"/>
              <a:gd name="connsiteX40" fmla="*/ 1109040 w 1781310"/>
              <a:gd name="connsiteY40" fmla="*/ 827800 h 1781310"/>
              <a:gd name="connsiteX41" fmla="*/ 888406 w 1781310"/>
              <a:gd name="connsiteY41" fmla="*/ 611252 h 1781310"/>
              <a:gd name="connsiteX42" fmla="*/ 1032669 w 1781310"/>
              <a:gd name="connsiteY42" fmla="*/ 755516 h 1781310"/>
              <a:gd name="connsiteX43" fmla="*/ 888406 w 1781310"/>
              <a:gd name="connsiteY43" fmla="*/ 899780 h 1781310"/>
              <a:gd name="connsiteX44" fmla="*/ 744142 w 1781310"/>
              <a:gd name="connsiteY44" fmla="*/ 755516 h 1781310"/>
              <a:gd name="connsiteX45" fmla="*/ 888406 w 1781310"/>
              <a:gd name="connsiteY45" fmla="*/ 611252 h 1781310"/>
              <a:gd name="connsiteX46" fmla="*/ 1053771 w 1781310"/>
              <a:gd name="connsiteY46" fmla="*/ 530909 h 1781310"/>
              <a:gd name="connsiteX47" fmla="*/ 1195762 w 1781310"/>
              <a:gd name="connsiteY47" fmla="*/ 672404 h 1781310"/>
              <a:gd name="connsiteX48" fmla="*/ 1053771 w 1781310"/>
              <a:gd name="connsiteY48" fmla="*/ 813899 h 1781310"/>
              <a:gd name="connsiteX49" fmla="*/ 1049680 w 1781310"/>
              <a:gd name="connsiteY49" fmla="*/ 813076 h 1781310"/>
              <a:gd name="connsiteX50" fmla="*/ 1062298 w 1781310"/>
              <a:gd name="connsiteY50" fmla="*/ 794427 h 1781310"/>
              <a:gd name="connsiteX51" fmla="*/ 1073456 w 1781310"/>
              <a:gd name="connsiteY51" fmla="*/ 739350 h 1781310"/>
              <a:gd name="connsiteX52" fmla="*/ 986735 w 1781310"/>
              <a:gd name="connsiteY52" fmla="*/ 608975 h 1781310"/>
              <a:gd name="connsiteX53" fmla="*/ 935557 w 1781310"/>
              <a:gd name="connsiteY53" fmla="*/ 598679 h 1781310"/>
              <a:gd name="connsiteX54" fmla="*/ 953369 w 1781310"/>
              <a:gd name="connsiteY54" fmla="*/ 572352 h 1781310"/>
              <a:gd name="connsiteX55" fmla="*/ 1053771 w 1781310"/>
              <a:gd name="connsiteY55" fmla="*/ 530909 h 1781310"/>
              <a:gd name="connsiteX56" fmla="*/ 727289 w 1781310"/>
              <a:gd name="connsiteY56" fmla="*/ 530909 h 1781310"/>
              <a:gd name="connsiteX57" fmla="*/ 827573 w 1781310"/>
              <a:gd name="connsiteY57" fmla="*/ 572448 h 1781310"/>
              <a:gd name="connsiteX58" fmla="*/ 845364 w 1781310"/>
              <a:gd name="connsiteY58" fmla="*/ 598836 h 1781310"/>
              <a:gd name="connsiteX59" fmla="*/ 794246 w 1781310"/>
              <a:gd name="connsiteY59" fmla="*/ 609156 h 1781310"/>
              <a:gd name="connsiteX60" fmla="*/ 707627 w 1781310"/>
              <a:gd name="connsiteY60" fmla="*/ 739834 h 1781310"/>
              <a:gd name="connsiteX61" fmla="*/ 718772 w 1781310"/>
              <a:gd name="connsiteY61" fmla="*/ 795039 h 1781310"/>
              <a:gd name="connsiteX62" fmla="*/ 731375 w 1781310"/>
              <a:gd name="connsiteY62" fmla="*/ 813731 h 1781310"/>
              <a:gd name="connsiteX63" fmla="*/ 727289 w 1781310"/>
              <a:gd name="connsiteY63" fmla="*/ 814556 h 1781310"/>
              <a:gd name="connsiteX64" fmla="*/ 585465 w 1781310"/>
              <a:gd name="connsiteY64" fmla="*/ 672732 h 1781310"/>
              <a:gd name="connsiteX65" fmla="*/ 727289 w 1781310"/>
              <a:gd name="connsiteY65" fmla="*/ 530909 h 1781310"/>
              <a:gd name="connsiteX66" fmla="*/ 844087 w 1781310"/>
              <a:gd name="connsiteY66" fmla="*/ 94998 h 1781310"/>
              <a:gd name="connsiteX67" fmla="*/ 809063 w 1781310"/>
              <a:gd name="connsiteY67" fmla="*/ 96766 h 1781310"/>
              <a:gd name="connsiteX68" fmla="*/ 106925 w 1781310"/>
              <a:gd name="connsiteY68" fmla="*/ 739590 h 1781310"/>
              <a:gd name="connsiteX69" fmla="*/ 95661 w 1781310"/>
              <a:gd name="connsiteY69" fmla="*/ 858757 h 1781310"/>
              <a:gd name="connsiteX70" fmla="*/ 321429 w 1781310"/>
              <a:gd name="connsiteY70" fmla="*/ 862698 h 1781310"/>
              <a:gd name="connsiteX71" fmla="*/ 339112 w 1781310"/>
              <a:gd name="connsiteY71" fmla="*/ 881009 h 1781310"/>
              <a:gd name="connsiteX72" fmla="*/ 337855 w 1781310"/>
              <a:gd name="connsiteY72" fmla="*/ 952998 h 1781310"/>
              <a:gd name="connsiteX73" fmla="*/ 319544 w 1781310"/>
              <a:gd name="connsiteY73" fmla="*/ 970681 h 1781310"/>
              <a:gd name="connsiteX74" fmla="*/ 96491 w 1781310"/>
              <a:gd name="connsiteY74" fmla="*/ 966788 h 1781310"/>
              <a:gd name="connsiteX75" fmla="*/ 96766 w 1781310"/>
              <a:gd name="connsiteY75" fmla="*/ 972247 h 1781310"/>
              <a:gd name="connsiteX76" fmla="*/ 739590 w 1781310"/>
              <a:gd name="connsiteY76" fmla="*/ 1674385 h 1781310"/>
              <a:gd name="connsiteX77" fmla="*/ 844645 w 1781310"/>
              <a:gd name="connsiteY77" fmla="*/ 1684315 h 1781310"/>
              <a:gd name="connsiteX78" fmla="*/ 844087 w 1781310"/>
              <a:gd name="connsiteY78" fmla="*/ 1682967 h 1781310"/>
              <a:gd name="connsiteX79" fmla="*/ 844087 w 1781310"/>
              <a:gd name="connsiteY79" fmla="*/ 1394967 h 1781310"/>
              <a:gd name="connsiteX80" fmla="*/ 862087 w 1781310"/>
              <a:gd name="connsiteY80" fmla="*/ 1376967 h 1781310"/>
              <a:gd name="connsiteX81" fmla="*/ 934087 w 1781310"/>
              <a:gd name="connsiteY81" fmla="*/ 1376967 h 1781310"/>
              <a:gd name="connsiteX82" fmla="*/ 952087 w 1781310"/>
              <a:gd name="connsiteY82" fmla="*/ 1394967 h 1781310"/>
              <a:gd name="connsiteX83" fmla="*/ 952087 w 1781310"/>
              <a:gd name="connsiteY83" fmla="*/ 1682967 h 1781310"/>
              <a:gd name="connsiteX84" fmla="*/ 950989 w 1781310"/>
              <a:gd name="connsiteY84" fmla="*/ 1685618 h 1781310"/>
              <a:gd name="connsiteX85" fmla="*/ 972247 w 1781310"/>
              <a:gd name="connsiteY85" fmla="*/ 1684544 h 1781310"/>
              <a:gd name="connsiteX86" fmla="*/ 1674385 w 1781310"/>
              <a:gd name="connsiteY86" fmla="*/ 1041720 h 1781310"/>
              <a:gd name="connsiteX87" fmla="*/ 1681271 w 1781310"/>
              <a:gd name="connsiteY87" fmla="*/ 968874 h 1781310"/>
              <a:gd name="connsiteX88" fmla="*/ 1408339 w 1781310"/>
              <a:gd name="connsiteY88" fmla="*/ 964110 h 1781310"/>
              <a:gd name="connsiteX89" fmla="*/ 1390655 w 1781310"/>
              <a:gd name="connsiteY89" fmla="*/ 945798 h 1781310"/>
              <a:gd name="connsiteX90" fmla="*/ 1391912 w 1781310"/>
              <a:gd name="connsiteY90" fmla="*/ 873809 h 1781310"/>
              <a:gd name="connsiteX91" fmla="*/ 1410223 w 1781310"/>
              <a:gd name="connsiteY91" fmla="*/ 856126 h 1781310"/>
              <a:gd name="connsiteX92" fmla="*/ 1685855 w 1781310"/>
              <a:gd name="connsiteY92" fmla="*/ 860938 h 1781310"/>
              <a:gd name="connsiteX93" fmla="*/ 1674385 w 1781310"/>
              <a:gd name="connsiteY93" fmla="*/ 739590 h 1781310"/>
              <a:gd name="connsiteX94" fmla="*/ 972247 w 1781310"/>
              <a:gd name="connsiteY94" fmla="*/ 96766 h 1781310"/>
              <a:gd name="connsiteX95" fmla="*/ 952087 w 1781310"/>
              <a:gd name="connsiteY95" fmla="*/ 95748 h 1781310"/>
              <a:gd name="connsiteX96" fmla="*/ 952087 w 1781310"/>
              <a:gd name="connsiteY96" fmla="*/ 309908 h 1781310"/>
              <a:gd name="connsiteX97" fmla="*/ 934087 w 1781310"/>
              <a:gd name="connsiteY97" fmla="*/ 327908 h 1781310"/>
              <a:gd name="connsiteX98" fmla="*/ 862087 w 1781310"/>
              <a:gd name="connsiteY98" fmla="*/ 327908 h 1781310"/>
              <a:gd name="connsiteX99" fmla="*/ 844087 w 1781310"/>
              <a:gd name="connsiteY99" fmla="*/ 309908 h 1781310"/>
              <a:gd name="connsiteX100" fmla="*/ 890655 w 1781310"/>
              <a:gd name="connsiteY100" fmla="*/ 0 h 1781310"/>
              <a:gd name="connsiteX101" fmla="*/ 1781310 w 1781310"/>
              <a:gd name="connsiteY101" fmla="*/ 890655 h 1781310"/>
              <a:gd name="connsiteX102" fmla="*/ 890655 w 1781310"/>
              <a:gd name="connsiteY102" fmla="*/ 1781310 h 1781310"/>
              <a:gd name="connsiteX103" fmla="*/ 0 w 1781310"/>
              <a:gd name="connsiteY103" fmla="*/ 890655 h 1781310"/>
              <a:gd name="connsiteX104" fmla="*/ 890655 w 1781310"/>
              <a:gd name="connsiteY104" fmla="*/ 0 h 1781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Lst>
            <a:rect l="l" t="t" r="r" b="b"/>
            <a:pathLst>
              <a:path w="1781310" h="1781310">
                <a:moveTo>
                  <a:pt x="817436" y="905980"/>
                </a:moveTo>
                <a:lnTo>
                  <a:pt x="817564" y="905980"/>
                </a:lnTo>
                <a:lnTo>
                  <a:pt x="832252" y="913952"/>
                </a:lnTo>
                <a:cubicBezTo>
                  <a:pt x="849511" y="921253"/>
                  <a:pt x="868487" y="925289"/>
                  <a:pt x="888406" y="925289"/>
                </a:cubicBezTo>
                <a:cubicBezTo>
                  <a:pt x="908324" y="925289"/>
                  <a:pt x="927300" y="921253"/>
                  <a:pt x="944560" y="913952"/>
                </a:cubicBezTo>
                <a:lnTo>
                  <a:pt x="959248" y="905980"/>
                </a:lnTo>
                <a:lnTo>
                  <a:pt x="959375" y="905980"/>
                </a:lnTo>
                <a:cubicBezTo>
                  <a:pt x="1039692" y="905980"/>
                  <a:pt x="1104801" y="942016"/>
                  <a:pt x="1104801" y="986469"/>
                </a:cubicBezTo>
                <a:lnTo>
                  <a:pt x="1104801" y="1170880"/>
                </a:lnTo>
                <a:cubicBezTo>
                  <a:pt x="949284" y="1285145"/>
                  <a:pt x="773505" y="1268342"/>
                  <a:pt x="672010" y="1170880"/>
                </a:cubicBezTo>
                <a:lnTo>
                  <a:pt x="672010" y="986469"/>
                </a:lnTo>
                <a:cubicBezTo>
                  <a:pt x="672010" y="942016"/>
                  <a:pt x="737120" y="905980"/>
                  <a:pt x="817436" y="905980"/>
                </a:cubicBezTo>
                <a:close/>
                <a:moveTo>
                  <a:pt x="657520" y="820652"/>
                </a:moveTo>
                <a:lnTo>
                  <a:pt x="657645" y="820652"/>
                </a:lnTo>
                <a:lnTo>
                  <a:pt x="672084" y="828489"/>
                </a:lnTo>
                <a:cubicBezTo>
                  <a:pt x="689052" y="835665"/>
                  <a:pt x="707707" y="839634"/>
                  <a:pt x="727289" y="839634"/>
                </a:cubicBezTo>
                <a:lnTo>
                  <a:pt x="746258" y="835804"/>
                </a:lnTo>
                <a:lnTo>
                  <a:pt x="749166" y="840119"/>
                </a:lnTo>
                <a:lnTo>
                  <a:pt x="750413" y="840960"/>
                </a:lnTo>
                <a:lnTo>
                  <a:pt x="750413" y="891024"/>
                </a:lnTo>
                <a:lnTo>
                  <a:pt x="724033" y="893972"/>
                </a:lnTo>
                <a:cubicBezTo>
                  <a:pt x="672720" y="905984"/>
                  <a:pt x="636715" y="934105"/>
                  <a:pt x="636715" y="966881"/>
                </a:cubicBezTo>
                <a:lnTo>
                  <a:pt x="636715" y="1147939"/>
                </a:lnTo>
                <a:lnTo>
                  <a:pt x="601627" y="1137288"/>
                </a:lnTo>
                <a:cubicBezTo>
                  <a:pt x="569006" y="1124021"/>
                  <a:pt x="539498" y="1105024"/>
                  <a:pt x="514553" y="1081070"/>
                </a:cubicBezTo>
                <a:lnTo>
                  <a:pt x="514553" y="899779"/>
                </a:lnTo>
                <a:cubicBezTo>
                  <a:pt x="514553" y="856078"/>
                  <a:pt x="578562" y="820652"/>
                  <a:pt x="657520" y="820652"/>
                </a:cubicBezTo>
                <a:close/>
                <a:moveTo>
                  <a:pt x="1123497" y="819980"/>
                </a:moveTo>
                <a:lnTo>
                  <a:pt x="1123622" y="819980"/>
                </a:lnTo>
                <a:cubicBezTo>
                  <a:pt x="1202673" y="819980"/>
                  <a:pt x="1266757" y="855324"/>
                  <a:pt x="1266757" y="898924"/>
                </a:cubicBezTo>
                <a:lnTo>
                  <a:pt x="1266757" y="1079795"/>
                </a:lnTo>
                <a:cubicBezTo>
                  <a:pt x="1241782" y="1103693"/>
                  <a:pt x="1212240" y="1122647"/>
                  <a:pt x="1179580" y="1135883"/>
                </a:cubicBezTo>
                <a:lnTo>
                  <a:pt x="1144451" y="1146509"/>
                </a:lnTo>
                <a:lnTo>
                  <a:pt x="1144451" y="965870"/>
                </a:lnTo>
                <a:cubicBezTo>
                  <a:pt x="1144451" y="933171"/>
                  <a:pt x="1108404" y="905115"/>
                  <a:pt x="1057030" y="893130"/>
                </a:cubicBezTo>
                <a:lnTo>
                  <a:pt x="1030620" y="890189"/>
                </a:lnTo>
                <a:lnTo>
                  <a:pt x="1030620" y="840242"/>
                </a:lnTo>
                <a:lnTo>
                  <a:pt x="1031868" y="839403"/>
                </a:lnTo>
                <a:lnTo>
                  <a:pt x="1034780" y="835098"/>
                </a:lnTo>
                <a:lnTo>
                  <a:pt x="1053771" y="838918"/>
                </a:lnTo>
                <a:cubicBezTo>
                  <a:pt x="1073376" y="838918"/>
                  <a:pt x="1092053" y="834959"/>
                  <a:pt x="1109040" y="827800"/>
                </a:cubicBezTo>
                <a:close/>
                <a:moveTo>
                  <a:pt x="888406" y="611252"/>
                </a:moveTo>
                <a:cubicBezTo>
                  <a:pt x="968080" y="611252"/>
                  <a:pt x="1032669" y="675841"/>
                  <a:pt x="1032669" y="755516"/>
                </a:cubicBezTo>
                <a:cubicBezTo>
                  <a:pt x="1032669" y="835191"/>
                  <a:pt x="968080" y="899780"/>
                  <a:pt x="888406" y="899780"/>
                </a:cubicBezTo>
                <a:cubicBezTo>
                  <a:pt x="808731" y="899780"/>
                  <a:pt x="744142" y="835191"/>
                  <a:pt x="744142" y="755516"/>
                </a:cubicBezTo>
                <a:cubicBezTo>
                  <a:pt x="744142" y="675841"/>
                  <a:pt x="808731" y="611252"/>
                  <a:pt x="888406" y="611252"/>
                </a:cubicBezTo>
                <a:close/>
                <a:moveTo>
                  <a:pt x="1053771" y="530909"/>
                </a:moveTo>
                <a:cubicBezTo>
                  <a:pt x="1132190" y="530909"/>
                  <a:pt x="1195762" y="594258"/>
                  <a:pt x="1195762" y="672404"/>
                </a:cubicBezTo>
                <a:cubicBezTo>
                  <a:pt x="1195762" y="750549"/>
                  <a:pt x="1132190" y="813899"/>
                  <a:pt x="1053771" y="813899"/>
                </a:cubicBezTo>
                <a:lnTo>
                  <a:pt x="1049680" y="813076"/>
                </a:lnTo>
                <a:lnTo>
                  <a:pt x="1062298" y="794427"/>
                </a:lnTo>
                <a:cubicBezTo>
                  <a:pt x="1069483" y="777498"/>
                  <a:pt x="1073456" y="758887"/>
                  <a:pt x="1073456" y="739350"/>
                </a:cubicBezTo>
                <a:cubicBezTo>
                  <a:pt x="1073456" y="680741"/>
                  <a:pt x="1037698" y="630455"/>
                  <a:pt x="986735" y="608975"/>
                </a:cubicBezTo>
                <a:lnTo>
                  <a:pt x="935557" y="598679"/>
                </a:lnTo>
                <a:lnTo>
                  <a:pt x="953369" y="572352"/>
                </a:lnTo>
                <a:cubicBezTo>
                  <a:pt x="979064" y="546747"/>
                  <a:pt x="1014562" y="530909"/>
                  <a:pt x="1053771" y="530909"/>
                </a:cubicBezTo>
                <a:close/>
                <a:moveTo>
                  <a:pt x="727289" y="530909"/>
                </a:moveTo>
                <a:cubicBezTo>
                  <a:pt x="766452" y="530909"/>
                  <a:pt x="801908" y="546783"/>
                  <a:pt x="827573" y="572448"/>
                </a:cubicBezTo>
                <a:lnTo>
                  <a:pt x="845364" y="598836"/>
                </a:lnTo>
                <a:lnTo>
                  <a:pt x="794246" y="609156"/>
                </a:lnTo>
                <a:cubicBezTo>
                  <a:pt x="743343" y="630686"/>
                  <a:pt x="707627" y="681089"/>
                  <a:pt x="707627" y="739834"/>
                </a:cubicBezTo>
                <a:cubicBezTo>
                  <a:pt x="707627" y="759416"/>
                  <a:pt x="711596" y="778071"/>
                  <a:pt x="718772" y="795039"/>
                </a:cubicBezTo>
                <a:lnTo>
                  <a:pt x="731375" y="813731"/>
                </a:lnTo>
                <a:lnTo>
                  <a:pt x="727289" y="814556"/>
                </a:lnTo>
                <a:cubicBezTo>
                  <a:pt x="648962" y="814556"/>
                  <a:pt x="585465" y="751059"/>
                  <a:pt x="585465" y="672732"/>
                </a:cubicBezTo>
                <a:cubicBezTo>
                  <a:pt x="585465" y="594405"/>
                  <a:pt x="648962" y="530909"/>
                  <a:pt x="727289" y="530909"/>
                </a:cubicBezTo>
                <a:close/>
                <a:moveTo>
                  <a:pt x="844087" y="94998"/>
                </a:moveTo>
                <a:lnTo>
                  <a:pt x="809063" y="96766"/>
                </a:lnTo>
                <a:cubicBezTo>
                  <a:pt x="456963" y="132524"/>
                  <a:pt x="172531" y="397184"/>
                  <a:pt x="106925" y="739590"/>
                </a:cubicBezTo>
                <a:lnTo>
                  <a:pt x="95661" y="858757"/>
                </a:lnTo>
                <a:lnTo>
                  <a:pt x="321429" y="862698"/>
                </a:lnTo>
                <a:cubicBezTo>
                  <a:pt x="331368" y="862871"/>
                  <a:pt x="339285" y="871070"/>
                  <a:pt x="339112" y="881009"/>
                </a:cubicBezTo>
                <a:lnTo>
                  <a:pt x="337855" y="952998"/>
                </a:lnTo>
                <a:cubicBezTo>
                  <a:pt x="337682" y="962938"/>
                  <a:pt x="329483" y="970855"/>
                  <a:pt x="319544" y="970681"/>
                </a:cubicBezTo>
                <a:lnTo>
                  <a:pt x="96491" y="966788"/>
                </a:lnTo>
                <a:lnTo>
                  <a:pt x="96766" y="972247"/>
                </a:lnTo>
                <a:cubicBezTo>
                  <a:pt x="132524" y="1324348"/>
                  <a:pt x="397184" y="1608779"/>
                  <a:pt x="739590" y="1674385"/>
                </a:cubicBezTo>
                <a:lnTo>
                  <a:pt x="844645" y="1684315"/>
                </a:lnTo>
                <a:lnTo>
                  <a:pt x="844087" y="1682967"/>
                </a:lnTo>
                <a:lnTo>
                  <a:pt x="844087" y="1394967"/>
                </a:lnTo>
                <a:cubicBezTo>
                  <a:pt x="844087" y="1385026"/>
                  <a:pt x="852146" y="1376967"/>
                  <a:pt x="862087" y="1376967"/>
                </a:cubicBezTo>
                <a:lnTo>
                  <a:pt x="934087" y="1376967"/>
                </a:lnTo>
                <a:cubicBezTo>
                  <a:pt x="944028" y="1376967"/>
                  <a:pt x="952087" y="1385026"/>
                  <a:pt x="952087" y="1394967"/>
                </a:cubicBezTo>
                <a:lnTo>
                  <a:pt x="952087" y="1682967"/>
                </a:lnTo>
                <a:lnTo>
                  <a:pt x="950989" y="1685618"/>
                </a:lnTo>
                <a:lnTo>
                  <a:pt x="972247" y="1684544"/>
                </a:lnTo>
                <a:cubicBezTo>
                  <a:pt x="1324347" y="1648786"/>
                  <a:pt x="1608779" y="1384126"/>
                  <a:pt x="1674385" y="1041720"/>
                </a:cubicBezTo>
                <a:lnTo>
                  <a:pt x="1681271" y="968874"/>
                </a:lnTo>
                <a:lnTo>
                  <a:pt x="1408339" y="964110"/>
                </a:lnTo>
                <a:cubicBezTo>
                  <a:pt x="1398399" y="963936"/>
                  <a:pt x="1390482" y="955738"/>
                  <a:pt x="1390655" y="945798"/>
                </a:cubicBezTo>
                <a:lnTo>
                  <a:pt x="1391912" y="873809"/>
                </a:lnTo>
                <a:cubicBezTo>
                  <a:pt x="1392085" y="863870"/>
                  <a:pt x="1400284" y="855953"/>
                  <a:pt x="1410223" y="856126"/>
                </a:cubicBezTo>
                <a:lnTo>
                  <a:pt x="1685855" y="860938"/>
                </a:lnTo>
                <a:lnTo>
                  <a:pt x="1674385" y="739590"/>
                </a:lnTo>
                <a:cubicBezTo>
                  <a:pt x="1608779" y="397184"/>
                  <a:pt x="1324347" y="132524"/>
                  <a:pt x="972247" y="96766"/>
                </a:cubicBezTo>
                <a:lnTo>
                  <a:pt x="952087" y="95748"/>
                </a:lnTo>
                <a:lnTo>
                  <a:pt x="952087" y="309908"/>
                </a:lnTo>
                <a:cubicBezTo>
                  <a:pt x="952087" y="319849"/>
                  <a:pt x="944028" y="327908"/>
                  <a:pt x="934087" y="327908"/>
                </a:cubicBezTo>
                <a:lnTo>
                  <a:pt x="862087" y="327908"/>
                </a:lnTo>
                <a:cubicBezTo>
                  <a:pt x="852146" y="327908"/>
                  <a:pt x="844087" y="319849"/>
                  <a:pt x="844087" y="309908"/>
                </a:cubicBezTo>
                <a:close/>
                <a:moveTo>
                  <a:pt x="890655" y="0"/>
                </a:moveTo>
                <a:cubicBezTo>
                  <a:pt x="1382550" y="0"/>
                  <a:pt x="1781310" y="398760"/>
                  <a:pt x="1781310" y="890655"/>
                </a:cubicBezTo>
                <a:cubicBezTo>
                  <a:pt x="1781310" y="1382550"/>
                  <a:pt x="1382550" y="1781310"/>
                  <a:pt x="890655" y="1781310"/>
                </a:cubicBezTo>
                <a:cubicBezTo>
                  <a:pt x="398760" y="1781310"/>
                  <a:pt x="0" y="1382550"/>
                  <a:pt x="0" y="890655"/>
                </a:cubicBezTo>
                <a:cubicBezTo>
                  <a:pt x="0" y="398760"/>
                  <a:pt x="398760" y="0"/>
                  <a:pt x="890655"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144000" rIns="144000" rtlCol="0" anchor="ctr">
            <a:noAutofit/>
          </a:bodyPr>
          <a:lstStyle/>
          <a:p>
            <a:pPr algn="ctr"/>
            <a:endParaRPr lang="en-GB" b="1" dirty="0">
              <a:latin typeface="Klavika Bd" panose="02000000000000000000"/>
            </a:endParaRPr>
          </a:p>
        </p:txBody>
      </p:sp>
      <p:grpSp>
        <p:nvGrpSpPr>
          <p:cNvPr id="69" name="Gruppieren 68">
            <a:extLst>
              <a:ext uri="{FF2B5EF4-FFF2-40B4-BE49-F238E27FC236}">
                <a16:creationId xmlns:a16="http://schemas.microsoft.com/office/drawing/2014/main" id="{DBAA9EF7-DFF3-4118-8755-03CFE8ACB02A}"/>
              </a:ext>
            </a:extLst>
          </p:cNvPr>
          <p:cNvGrpSpPr/>
          <p:nvPr/>
        </p:nvGrpSpPr>
        <p:grpSpPr>
          <a:xfrm>
            <a:off x="4512018" y="1522387"/>
            <a:ext cx="404009" cy="292236"/>
            <a:chOff x="6260154" y="1526811"/>
            <a:chExt cx="536859" cy="388332"/>
          </a:xfrm>
          <a:solidFill>
            <a:schemeClr val="bg1"/>
          </a:solidFill>
        </p:grpSpPr>
        <p:sp>
          <p:nvSpPr>
            <p:cNvPr id="67" name="Freihandform 11">
              <a:extLst>
                <a:ext uri="{FF2B5EF4-FFF2-40B4-BE49-F238E27FC236}">
                  <a16:creationId xmlns:a16="http://schemas.microsoft.com/office/drawing/2014/main" id="{9C645F07-BFA4-4965-B84A-25E4ACF51029}"/>
                </a:ext>
              </a:extLst>
            </p:cNvPr>
            <p:cNvSpPr>
              <a:spLocks noChangeAspect="1"/>
            </p:cNvSpPr>
            <p:nvPr/>
          </p:nvSpPr>
          <p:spPr>
            <a:xfrm>
              <a:off x="6260154" y="1526811"/>
              <a:ext cx="245262" cy="388332"/>
            </a:xfrm>
            <a:custGeom>
              <a:avLst/>
              <a:gdLst>
                <a:gd name="connsiteX0" fmla="*/ 358411 w 972000"/>
                <a:gd name="connsiteY0" fmla="*/ 769175 h 1628657"/>
                <a:gd name="connsiteX1" fmla="*/ 368826 w 972000"/>
                <a:gd name="connsiteY1" fmla="*/ 769175 h 1628657"/>
                <a:gd name="connsiteX2" fmla="*/ 377244 w 972000"/>
                <a:gd name="connsiteY2" fmla="*/ 807156 h 1628657"/>
                <a:gd name="connsiteX3" fmla="*/ 482915 w 972000"/>
                <a:gd name="connsiteY3" fmla="*/ 914613 h 1628657"/>
                <a:gd name="connsiteX4" fmla="*/ 584573 w 972000"/>
                <a:gd name="connsiteY4" fmla="*/ 814428 h 1628657"/>
                <a:gd name="connsiteX5" fmla="*/ 599342 w 972000"/>
                <a:gd name="connsiteY5" fmla="*/ 769175 h 1628657"/>
                <a:gd name="connsiteX6" fmla="*/ 610392 w 972000"/>
                <a:gd name="connsiteY6" fmla="*/ 769175 h 1628657"/>
                <a:gd name="connsiteX7" fmla="*/ 482800 w 972000"/>
                <a:gd name="connsiteY7" fmla="*/ 949175 h 1628657"/>
                <a:gd name="connsiteX8" fmla="*/ 358411 w 972000"/>
                <a:gd name="connsiteY8" fmla="*/ 769175 h 1628657"/>
                <a:gd name="connsiteX9" fmla="*/ 326611 w 972000"/>
                <a:gd name="connsiteY9" fmla="*/ 769175 h 1628657"/>
                <a:gd name="connsiteX10" fmla="*/ 329461 w 972000"/>
                <a:gd name="connsiteY10" fmla="*/ 769175 h 1628657"/>
                <a:gd name="connsiteX11" fmla="*/ 288933 w 972000"/>
                <a:gd name="connsiteY11" fmla="*/ 793747 h 1628657"/>
                <a:gd name="connsiteX12" fmla="*/ 198848 w 972000"/>
                <a:gd name="connsiteY12" fmla="*/ 952836 h 1628657"/>
                <a:gd name="connsiteX13" fmla="*/ 312639 w 972000"/>
                <a:gd name="connsiteY13" fmla="*/ 911584 h 1628657"/>
                <a:gd name="connsiteX14" fmla="*/ 427394 w 972000"/>
                <a:gd name="connsiteY14" fmla="*/ 1014101 h 1628657"/>
                <a:gd name="connsiteX15" fmla="*/ 458948 w 972000"/>
                <a:gd name="connsiteY15" fmla="*/ 1071153 h 1628657"/>
                <a:gd name="connsiteX16" fmla="*/ 485826 w 972000"/>
                <a:gd name="connsiteY16" fmla="*/ 1173893 h 1628657"/>
                <a:gd name="connsiteX17" fmla="*/ 511656 w 972000"/>
                <a:gd name="connsiteY17" fmla="*/ 1066506 h 1628657"/>
                <a:gd name="connsiteX18" fmla="*/ 538532 w 972000"/>
                <a:gd name="connsiteY18" fmla="*/ 1015631 h 1628657"/>
                <a:gd name="connsiteX19" fmla="*/ 654999 w 972000"/>
                <a:gd name="connsiteY19" fmla="*/ 911584 h 1628657"/>
                <a:gd name="connsiteX20" fmla="*/ 768790 w 972000"/>
                <a:gd name="connsiteY20" fmla="*/ 952836 h 1628657"/>
                <a:gd name="connsiteX21" fmla="*/ 678705 w 972000"/>
                <a:gd name="connsiteY21" fmla="*/ 793747 h 1628657"/>
                <a:gd name="connsiteX22" fmla="*/ 641202 w 972000"/>
                <a:gd name="connsiteY22" fmla="*/ 771009 h 1628657"/>
                <a:gd name="connsiteX23" fmla="*/ 641413 w 972000"/>
                <a:gd name="connsiteY23" fmla="*/ 769175 h 1628657"/>
                <a:gd name="connsiteX24" fmla="*/ 645389 w 972000"/>
                <a:gd name="connsiteY24" fmla="*/ 769175 h 1628657"/>
                <a:gd name="connsiteX25" fmla="*/ 972000 w 972000"/>
                <a:gd name="connsiteY25" fmla="*/ 970030 h 1628657"/>
                <a:gd name="connsiteX26" fmla="*/ 972000 w 972000"/>
                <a:gd name="connsiteY26" fmla="*/ 1430214 h 1628657"/>
                <a:gd name="connsiteX27" fmla="*/ 0 w 972000"/>
                <a:gd name="connsiteY27" fmla="*/ 1430214 h 1628657"/>
                <a:gd name="connsiteX28" fmla="*/ 0 w 972000"/>
                <a:gd name="connsiteY28" fmla="*/ 970030 h 1628657"/>
                <a:gd name="connsiteX29" fmla="*/ 326611 w 972000"/>
                <a:gd name="connsiteY29" fmla="*/ 769175 h 1628657"/>
                <a:gd name="connsiteX30" fmla="*/ 417463 w 972000"/>
                <a:gd name="connsiteY30" fmla="*/ 118304 h 1628657"/>
                <a:gd name="connsiteX31" fmla="*/ 659497 w 972000"/>
                <a:gd name="connsiteY31" fmla="*/ 513148 h 1628657"/>
                <a:gd name="connsiteX32" fmla="*/ 556627 w 972000"/>
                <a:gd name="connsiteY32" fmla="*/ 715116 h 1628657"/>
                <a:gd name="connsiteX33" fmla="*/ 402484 w 972000"/>
                <a:gd name="connsiteY33" fmla="*/ 709075 h 1628657"/>
                <a:gd name="connsiteX34" fmla="*/ 417463 w 972000"/>
                <a:gd name="connsiteY34" fmla="*/ 118304 h 1628657"/>
                <a:gd name="connsiteX35" fmla="*/ 486000 w 972000"/>
                <a:gd name="connsiteY35" fmla="*/ 0 h 1628657"/>
                <a:gd name="connsiteX36" fmla="*/ 846000 w 972000"/>
                <a:gd name="connsiteY36" fmla="*/ 360000 h 1628657"/>
                <a:gd name="connsiteX37" fmla="*/ 626129 w 972000"/>
                <a:gd name="connsiteY37" fmla="*/ 691710 h 1628657"/>
                <a:gd name="connsiteX38" fmla="*/ 570318 w 972000"/>
                <a:gd name="connsiteY38" fmla="*/ 709034 h 1628657"/>
                <a:gd name="connsiteX39" fmla="*/ 569231 w 972000"/>
                <a:gd name="connsiteY39" fmla="*/ 679839 h 1628657"/>
                <a:gd name="connsiteX40" fmla="*/ 689667 w 972000"/>
                <a:gd name="connsiteY40" fmla="*/ 502823 h 1628657"/>
                <a:gd name="connsiteX41" fmla="*/ 432735 w 972000"/>
                <a:gd name="connsiteY41" fmla="*/ 76488 h 1628657"/>
                <a:gd name="connsiteX42" fmla="*/ 371341 w 972000"/>
                <a:gd name="connsiteY42" fmla="*/ 663029 h 1628657"/>
                <a:gd name="connsiteX43" fmla="*/ 390056 w 972000"/>
                <a:gd name="connsiteY43" fmla="*/ 705425 h 1628657"/>
                <a:gd name="connsiteX44" fmla="*/ 345872 w 972000"/>
                <a:gd name="connsiteY44" fmla="*/ 691710 h 1628657"/>
                <a:gd name="connsiteX45" fmla="*/ 126000 w 972000"/>
                <a:gd name="connsiteY45" fmla="*/ 360000 h 1628657"/>
                <a:gd name="connsiteX46" fmla="*/ 486000 w 972000"/>
                <a:gd name="connsiteY46" fmla="*/ 0 h 16286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972000" h="1628657">
                  <a:moveTo>
                    <a:pt x="358411" y="769175"/>
                  </a:moveTo>
                  <a:lnTo>
                    <a:pt x="368826" y="769175"/>
                  </a:lnTo>
                  <a:lnTo>
                    <a:pt x="377244" y="807156"/>
                  </a:lnTo>
                  <a:cubicBezTo>
                    <a:pt x="396604" y="850026"/>
                    <a:pt x="441522" y="888489"/>
                    <a:pt x="482915" y="914613"/>
                  </a:cubicBezTo>
                  <a:cubicBezTo>
                    <a:pt x="532885" y="884964"/>
                    <a:pt x="564348" y="858840"/>
                    <a:pt x="584573" y="814428"/>
                  </a:cubicBezTo>
                  <a:lnTo>
                    <a:pt x="599342" y="769175"/>
                  </a:lnTo>
                  <a:lnTo>
                    <a:pt x="610392" y="769175"/>
                  </a:lnTo>
                  <a:cubicBezTo>
                    <a:pt x="590936" y="862683"/>
                    <a:pt x="554596" y="902206"/>
                    <a:pt x="482800" y="949175"/>
                  </a:cubicBezTo>
                  <a:cubicBezTo>
                    <a:pt x="423328" y="907791"/>
                    <a:pt x="357101" y="840343"/>
                    <a:pt x="358411" y="769175"/>
                  </a:cubicBezTo>
                  <a:close/>
                  <a:moveTo>
                    <a:pt x="326611" y="769175"/>
                  </a:moveTo>
                  <a:lnTo>
                    <a:pt x="329461" y="769175"/>
                  </a:lnTo>
                  <a:lnTo>
                    <a:pt x="288933" y="793747"/>
                  </a:lnTo>
                  <a:cubicBezTo>
                    <a:pt x="235516" y="839410"/>
                    <a:pt x="213239" y="901449"/>
                    <a:pt x="198848" y="952836"/>
                  </a:cubicBezTo>
                  <a:cubicBezTo>
                    <a:pt x="240810" y="944730"/>
                    <a:pt x="274305" y="930576"/>
                    <a:pt x="312639" y="911584"/>
                  </a:cubicBezTo>
                  <a:lnTo>
                    <a:pt x="427394" y="1014101"/>
                  </a:lnTo>
                  <a:lnTo>
                    <a:pt x="458948" y="1071153"/>
                  </a:lnTo>
                  <a:cubicBezTo>
                    <a:pt x="474041" y="1104087"/>
                    <a:pt x="484584" y="1137819"/>
                    <a:pt x="485826" y="1173893"/>
                  </a:cubicBezTo>
                  <a:cubicBezTo>
                    <a:pt x="486448" y="1136844"/>
                    <a:pt x="496680" y="1101291"/>
                    <a:pt x="511656" y="1066506"/>
                  </a:cubicBezTo>
                  <a:lnTo>
                    <a:pt x="538532" y="1015631"/>
                  </a:lnTo>
                  <a:lnTo>
                    <a:pt x="654999" y="911584"/>
                  </a:lnTo>
                  <a:cubicBezTo>
                    <a:pt x="693333" y="930576"/>
                    <a:pt x="726828" y="944730"/>
                    <a:pt x="768790" y="952836"/>
                  </a:cubicBezTo>
                  <a:cubicBezTo>
                    <a:pt x="754399" y="901449"/>
                    <a:pt x="732122" y="839410"/>
                    <a:pt x="678705" y="793747"/>
                  </a:cubicBezTo>
                  <a:lnTo>
                    <a:pt x="641202" y="771009"/>
                  </a:lnTo>
                  <a:lnTo>
                    <a:pt x="641413" y="769175"/>
                  </a:lnTo>
                  <a:lnTo>
                    <a:pt x="645389" y="769175"/>
                  </a:lnTo>
                  <a:cubicBezTo>
                    <a:pt x="825771" y="769175"/>
                    <a:pt x="972000" y="859101"/>
                    <a:pt x="972000" y="970030"/>
                  </a:cubicBezTo>
                  <a:lnTo>
                    <a:pt x="972000" y="1430214"/>
                  </a:lnTo>
                  <a:cubicBezTo>
                    <a:pt x="622725" y="1715356"/>
                    <a:pt x="227946" y="1673425"/>
                    <a:pt x="0" y="1430214"/>
                  </a:cubicBezTo>
                  <a:lnTo>
                    <a:pt x="0" y="970030"/>
                  </a:lnTo>
                  <a:cubicBezTo>
                    <a:pt x="0" y="859101"/>
                    <a:pt x="146229" y="769175"/>
                    <a:pt x="326611" y="769175"/>
                  </a:cubicBezTo>
                  <a:close/>
                  <a:moveTo>
                    <a:pt x="417463" y="118304"/>
                  </a:moveTo>
                  <a:cubicBezTo>
                    <a:pt x="435682" y="419618"/>
                    <a:pt x="681685" y="358479"/>
                    <a:pt x="659497" y="513148"/>
                  </a:cubicBezTo>
                  <a:cubicBezTo>
                    <a:pt x="644249" y="619440"/>
                    <a:pt x="539280" y="608996"/>
                    <a:pt x="556627" y="715116"/>
                  </a:cubicBezTo>
                  <a:cubicBezTo>
                    <a:pt x="530614" y="722693"/>
                    <a:pt x="459184" y="729240"/>
                    <a:pt x="402484" y="709075"/>
                  </a:cubicBezTo>
                  <a:cubicBezTo>
                    <a:pt x="382919" y="602476"/>
                    <a:pt x="78395" y="403644"/>
                    <a:pt x="417463" y="118304"/>
                  </a:cubicBezTo>
                  <a:close/>
                  <a:moveTo>
                    <a:pt x="486000" y="0"/>
                  </a:moveTo>
                  <a:cubicBezTo>
                    <a:pt x="684823" y="0"/>
                    <a:pt x="846000" y="161177"/>
                    <a:pt x="846000" y="360000"/>
                  </a:cubicBezTo>
                  <a:cubicBezTo>
                    <a:pt x="846000" y="509117"/>
                    <a:pt x="755338" y="637059"/>
                    <a:pt x="626129" y="691710"/>
                  </a:cubicBezTo>
                  <a:lnTo>
                    <a:pt x="570318" y="709034"/>
                  </a:lnTo>
                  <a:lnTo>
                    <a:pt x="569231" y="679839"/>
                  </a:lnTo>
                  <a:cubicBezTo>
                    <a:pt x="579277" y="605143"/>
                    <a:pt x="674224" y="601300"/>
                    <a:pt x="689667" y="502823"/>
                  </a:cubicBezTo>
                  <a:cubicBezTo>
                    <a:pt x="715347" y="339056"/>
                    <a:pt x="453821" y="395527"/>
                    <a:pt x="432735" y="76488"/>
                  </a:cubicBezTo>
                  <a:cubicBezTo>
                    <a:pt x="89349" y="340847"/>
                    <a:pt x="298515" y="541406"/>
                    <a:pt x="371341" y="663029"/>
                  </a:cubicBezTo>
                  <a:lnTo>
                    <a:pt x="390056" y="705425"/>
                  </a:lnTo>
                  <a:lnTo>
                    <a:pt x="345872" y="691710"/>
                  </a:lnTo>
                  <a:cubicBezTo>
                    <a:pt x="216662" y="637059"/>
                    <a:pt x="126000" y="509117"/>
                    <a:pt x="126000" y="360000"/>
                  </a:cubicBezTo>
                  <a:cubicBezTo>
                    <a:pt x="126000" y="161177"/>
                    <a:pt x="287177" y="0"/>
                    <a:pt x="486000" y="0"/>
                  </a:cubicBezTo>
                  <a:close/>
                </a:path>
              </a:pathLst>
            </a:custGeom>
            <a:grpFill/>
            <a:ln w="1905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GB" b="1" dirty="0">
                <a:latin typeface="Klavika Bd" panose="02000000000000000000"/>
              </a:endParaRPr>
            </a:p>
          </p:txBody>
        </p:sp>
        <p:sp>
          <p:nvSpPr>
            <p:cNvPr id="68" name="Freihandform 13">
              <a:extLst>
                <a:ext uri="{FF2B5EF4-FFF2-40B4-BE49-F238E27FC236}">
                  <a16:creationId xmlns:a16="http://schemas.microsoft.com/office/drawing/2014/main" id="{C6BCD6AA-176B-4304-95FC-A3336A8D91DF}"/>
                </a:ext>
              </a:extLst>
            </p:cNvPr>
            <p:cNvSpPr>
              <a:spLocks noChangeAspect="1"/>
            </p:cNvSpPr>
            <p:nvPr/>
          </p:nvSpPr>
          <p:spPr>
            <a:xfrm>
              <a:off x="6531312" y="1526811"/>
              <a:ext cx="265701" cy="388332"/>
            </a:xfrm>
            <a:custGeom>
              <a:avLst/>
              <a:gdLst>
                <a:gd name="connsiteX0" fmla="*/ 469685 w 1080000"/>
                <a:gd name="connsiteY0" fmla="*/ 787443 h 1644228"/>
                <a:gd name="connsiteX1" fmla="*/ 611347 w 1080000"/>
                <a:gd name="connsiteY1" fmla="*/ 787443 h 1644228"/>
                <a:gd name="connsiteX2" fmla="*/ 583015 w 1080000"/>
                <a:gd name="connsiteY2" fmla="*/ 895443 h 1644228"/>
                <a:gd name="connsiteX3" fmla="*/ 498017 w 1080000"/>
                <a:gd name="connsiteY3" fmla="*/ 895443 h 1644228"/>
                <a:gd name="connsiteX4" fmla="*/ 469685 w 1080000"/>
                <a:gd name="connsiteY4" fmla="*/ 787443 h 1644228"/>
                <a:gd name="connsiteX5" fmla="*/ 332968 w 1080000"/>
                <a:gd name="connsiteY5" fmla="*/ 786416 h 1644228"/>
                <a:gd name="connsiteX6" fmla="*/ 448436 w 1080000"/>
                <a:gd name="connsiteY6" fmla="*/ 1013788 h 1644228"/>
                <a:gd name="connsiteX7" fmla="*/ 497583 w 1080000"/>
                <a:gd name="connsiteY7" fmla="*/ 920594 h 1644228"/>
                <a:gd name="connsiteX8" fmla="*/ 498017 w 1080000"/>
                <a:gd name="connsiteY8" fmla="*/ 921112 h 1644228"/>
                <a:gd name="connsiteX9" fmla="*/ 582692 w 1080000"/>
                <a:gd name="connsiteY9" fmla="*/ 921112 h 1644228"/>
                <a:gd name="connsiteX10" fmla="*/ 631565 w 1080000"/>
                <a:gd name="connsiteY10" fmla="*/ 1013788 h 1644228"/>
                <a:gd name="connsiteX11" fmla="*/ 747033 w 1080000"/>
                <a:gd name="connsiteY11" fmla="*/ 786416 h 1644228"/>
                <a:gd name="connsiteX12" fmla="*/ 790236 w 1080000"/>
                <a:gd name="connsiteY12" fmla="*/ 788827 h 1644228"/>
                <a:gd name="connsiteX13" fmla="*/ 1080000 w 1080000"/>
                <a:gd name="connsiteY13" fmla="*/ 985601 h 1644228"/>
                <a:gd name="connsiteX14" fmla="*/ 1080000 w 1080000"/>
                <a:gd name="connsiteY14" fmla="*/ 1445785 h 1644228"/>
                <a:gd name="connsiteX15" fmla="*/ 0 w 1080000"/>
                <a:gd name="connsiteY15" fmla="*/ 1445785 h 1644228"/>
                <a:gd name="connsiteX16" fmla="*/ 0 w 1080000"/>
                <a:gd name="connsiteY16" fmla="*/ 985601 h 1644228"/>
                <a:gd name="connsiteX17" fmla="*/ 289764 w 1080000"/>
                <a:gd name="connsiteY17" fmla="*/ 788827 h 1644228"/>
                <a:gd name="connsiteX18" fmla="*/ 354501 w 1080000"/>
                <a:gd name="connsiteY18" fmla="*/ 192766 h 1644228"/>
                <a:gd name="connsiteX19" fmla="*/ 822608 w 1080000"/>
                <a:gd name="connsiteY19" fmla="*/ 301676 h 1644228"/>
                <a:gd name="connsiteX20" fmla="*/ 878223 w 1080000"/>
                <a:gd name="connsiteY20" fmla="*/ 436918 h 1644228"/>
                <a:gd name="connsiteX21" fmla="*/ 883200 w 1080000"/>
                <a:gd name="connsiteY21" fmla="*/ 467563 h 1644228"/>
                <a:gd name="connsiteX22" fmla="*/ 871710 w 1080000"/>
                <a:gd name="connsiteY22" fmla="*/ 503937 h 1644228"/>
                <a:gd name="connsiteX23" fmla="*/ 540000 w 1080000"/>
                <a:gd name="connsiteY23" fmla="*/ 720000 h 1644228"/>
                <a:gd name="connsiteX24" fmla="*/ 208291 w 1080000"/>
                <a:gd name="connsiteY24" fmla="*/ 503937 h 1644228"/>
                <a:gd name="connsiteX25" fmla="*/ 192870 w 1080000"/>
                <a:gd name="connsiteY25" fmla="*/ 455121 h 1644228"/>
                <a:gd name="connsiteX26" fmla="*/ 195965 w 1080000"/>
                <a:gd name="connsiteY26" fmla="*/ 407512 h 1644228"/>
                <a:gd name="connsiteX27" fmla="*/ 354501 w 1080000"/>
                <a:gd name="connsiteY27" fmla="*/ 192766 h 1644228"/>
                <a:gd name="connsiteX28" fmla="*/ 540000 w 1080000"/>
                <a:gd name="connsiteY28" fmla="*/ 0 h 1644228"/>
                <a:gd name="connsiteX29" fmla="*/ 900000 w 1080000"/>
                <a:gd name="connsiteY29" fmla="*/ 353764 h 1644228"/>
                <a:gd name="connsiteX30" fmla="*/ 892686 w 1080000"/>
                <a:gd name="connsiteY30" fmla="*/ 437532 h 1644228"/>
                <a:gd name="connsiteX31" fmla="*/ 892021 w 1080000"/>
                <a:gd name="connsiteY31" fmla="*/ 439638 h 1644228"/>
                <a:gd name="connsiteX32" fmla="*/ 881639 w 1080000"/>
                <a:gd name="connsiteY32" fmla="*/ 394362 h 1644228"/>
                <a:gd name="connsiteX33" fmla="*/ 825462 w 1080000"/>
                <a:gd name="connsiteY33" fmla="*/ 268707 h 1644228"/>
                <a:gd name="connsiteX34" fmla="*/ 352627 w 1080000"/>
                <a:gd name="connsiteY34" fmla="*/ 167515 h 1644228"/>
                <a:gd name="connsiteX35" fmla="*/ 192490 w 1080000"/>
                <a:gd name="connsiteY35" fmla="*/ 367040 h 1644228"/>
                <a:gd name="connsiteX36" fmla="*/ 187980 w 1080000"/>
                <a:gd name="connsiteY36" fmla="*/ 439642 h 1644228"/>
                <a:gd name="connsiteX37" fmla="*/ 180640 w 1080000"/>
                <a:gd name="connsiteY37" fmla="*/ 359999 h 1644228"/>
                <a:gd name="connsiteX38" fmla="*/ 180000 w 1080000"/>
                <a:gd name="connsiteY38" fmla="*/ 353764 h 1644228"/>
                <a:gd name="connsiteX39" fmla="*/ 540000 w 1080000"/>
                <a:gd name="connsiteY39" fmla="*/ 0 h 1644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080000" h="1644228">
                  <a:moveTo>
                    <a:pt x="469685" y="787443"/>
                  </a:moveTo>
                  <a:lnTo>
                    <a:pt x="611347" y="787443"/>
                  </a:lnTo>
                  <a:cubicBezTo>
                    <a:pt x="609293" y="836238"/>
                    <a:pt x="622015" y="868821"/>
                    <a:pt x="583015" y="895443"/>
                  </a:cubicBezTo>
                  <a:lnTo>
                    <a:pt x="498017" y="895443"/>
                  </a:lnTo>
                  <a:cubicBezTo>
                    <a:pt x="460009" y="864998"/>
                    <a:pt x="467815" y="841357"/>
                    <a:pt x="469685" y="787443"/>
                  </a:cubicBezTo>
                  <a:close/>
                  <a:moveTo>
                    <a:pt x="332968" y="786416"/>
                  </a:moveTo>
                  <a:lnTo>
                    <a:pt x="448436" y="1013788"/>
                  </a:lnTo>
                  <a:lnTo>
                    <a:pt x="497583" y="920594"/>
                  </a:lnTo>
                  <a:lnTo>
                    <a:pt x="498017" y="921112"/>
                  </a:lnTo>
                  <a:lnTo>
                    <a:pt x="582692" y="921112"/>
                  </a:lnTo>
                  <a:lnTo>
                    <a:pt x="631565" y="1013788"/>
                  </a:lnTo>
                  <a:lnTo>
                    <a:pt x="747033" y="786416"/>
                  </a:lnTo>
                  <a:lnTo>
                    <a:pt x="790236" y="788827"/>
                  </a:lnTo>
                  <a:cubicBezTo>
                    <a:pt x="955604" y="807556"/>
                    <a:pt x="1080000" y="888538"/>
                    <a:pt x="1080000" y="985601"/>
                  </a:cubicBezTo>
                  <a:lnTo>
                    <a:pt x="1080000" y="1445785"/>
                  </a:lnTo>
                  <a:cubicBezTo>
                    <a:pt x="691917" y="1730927"/>
                    <a:pt x="253274" y="1688996"/>
                    <a:pt x="0" y="1445785"/>
                  </a:cubicBezTo>
                  <a:lnTo>
                    <a:pt x="0" y="985601"/>
                  </a:lnTo>
                  <a:cubicBezTo>
                    <a:pt x="0" y="888538"/>
                    <a:pt x="124396" y="807556"/>
                    <a:pt x="289764" y="788827"/>
                  </a:cubicBezTo>
                  <a:close/>
                  <a:moveTo>
                    <a:pt x="354501" y="192766"/>
                  </a:moveTo>
                  <a:cubicBezTo>
                    <a:pt x="446589" y="326197"/>
                    <a:pt x="666816" y="388941"/>
                    <a:pt x="822608" y="301676"/>
                  </a:cubicBezTo>
                  <a:cubicBezTo>
                    <a:pt x="822227" y="292170"/>
                    <a:pt x="857689" y="356165"/>
                    <a:pt x="878223" y="436918"/>
                  </a:cubicBezTo>
                  <a:lnTo>
                    <a:pt x="883200" y="467563"/>
                  </a:lnTo>
                  <a:lnTo>
                    <a:pt x="871710" y="503937"/>
                  </a:lnTo>
                  <a:cubicBezTo>
                    <a:pt x="817059" y="630908"/>
                    <a:pt x="689118" y="720000"/>
                    <a:pt x="540000" y="720000"/>
                  </a:cubicBezTo>
                  <a:cubicBezTo>
                    <a:pt x="390883" y="720000"/>
                    <a:pt x="262942" y="630908"/>
                    <a:pt x="208291" y="503937"/>
                  </a:cubicBezTo>
                  <a:lnTo>
                    <a:pt x="192870" y="455121"/>
                  </a:lnTo>
                  <a:lnTo>
                    <a:pt x="195965" y="407512"/>
                  </a:lnTo>
                  <a:cubicBezTo>
                    <a:pt x="211296" y="286898"/>
                    <a:pt x="251724" y="195983"/>
                    <a:pt x="354501" y="192766"/>
                  </a:cubicBezTo>
                  <a:close/>
                  <a:moveTo>
                    <a:pt x="540000" y="0"/>
                  </a:moveTo>
                  <a:cubicBezTo>
                    <a:pt x="738823" y="0"/>
                    <a:pt x="900000" y="158385"/>
                    <a:pt x="900000" y="353764"/>
                  </a:cubicBezTo>
                  <a:cubicBezTo>
                    <a:pt x="899002" y="386493"/>
                    <a:pt x="894016" y="423220"/>
                    <a:pt x="892686" y="437532"/>
                  </a:cubicBezTo>
                  <a:lnTo>
                    <a:pt x="892021" y="439638"/>
                  </a:lnTo>
                  <a:lnTo>
                    <a:pt x="881639" y="394362"/>
                  </a:lnTo>
                  <a:cubicBezTo>
                    <a:pt x="860898" y="319332"/>
                    <a:pt x="825078" y="259873"/>
                    <a:pt x="825462" y="268707"/>
                  </a:cubicBezTo>
                  <a:cubicBezTo>
                    <a:pt x="668097" y="349785"/>
                    <a:pt x="445645" y="291489"/>
                    <a:pt x="352627" y="167515"/>
                  </a:cubicBezTo>
                  <a:cubicBezTo>
                    <a:pt x="248812" y="170504"/>
                    <a:pt x="207976" y="254976"/>
                    <a:pt x="192490" y="367040"/>
                  </a:cubicBezTo>
                  <a:lnTo>
                    <a:pt x="187980" y="439642"/>
                  </a:lnTo>
                  <a:cubicBezTo>
                    <a:pt x="186005" y="438468"/>
                    <a:pt x="180853" y="362078"/>
                    <a:pt x="180640" y="359999"/>
                  </a:cubicBezTo>
                  <a:cubicBezTo>
                    <a:pt x="180427" y="357921"/>
                    <a:pt x="181558" y="351877"/>
                    <a:pt x="180000" y="353764"/>
                  </a:cubicBezTo>
                  <a:cubicBezTo>
                    <a:pt x="180000" y="158385"/>
                    <a:pt x="341177" y="0"/>
                    <a:pt x="540000" y="0"/>
                  </a:cubicBez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wrap="square" lIns="144000" rIns="144000" rtlCol="0" anchor="ctr">
              <a:noAutofit/>
            </a:bodyPr>
            <a:lstStyle/>
            <a:p>
              <a:pPr algn="ctr"/>
              <a:endParaRPr lang="en-GB" b="1" dirty="0">
                <a:latin typeface="Klavika Bd" panose="02000000000000000000"/>
              </a:endParaRPr>
            </a:p>
          </p:txBody>
        </p:sp>
      </p:grpSp>
      <p:pic>
        <p:nvPicPr>
          <p:cNvPr id="15" name="Grafik 14" descr="klingelnder Wecker mit einfarbiger Füllung">
            <a:extLst>
              <a:ext uri="{FF2B5EF4-FFF2-40B4-BE49-F238E27FC236}">
                <a16:creationId xmlns:a16="http://schemas.microsoft.com/office/drawing/2014/main" id="{F0DC66B3-E495-4B3D-8E40-7964CB685E13}"/>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458563" y="1498442"/>
            <a:ext cx="340125" cy="340125"/>
          </a:xfrm>
          <a:prstGeom prst="rect">
            <a:avLst/>
          </a:prstGeom>
        </p:spPr>
      </p:pic>
    </p:spTree>
    <p:extLst>
      <p:ext uri="{BB962C8B-B14F-4D97-AF65-F5344CB8AC3E}">
        <p14:creationId xmlns:p14="http://schemas.microsoft.com/office/powerpoint/2010/main" val="2261380821"/>
      </p:ext>
    </p:extLst>
  </p:cSld>
  <p:clrMapOvr>
    <a:masterClrMapping/>
  </p:clrMapOvr>
  <mc:AlternateContent xmlns:mc="http://schemas.openxmlformats.org/markup-compatibility/2006" xmlns:p14="http://schemas.microsoft.com/office/powerpoint/2010/main">
    <mc:Choice Requires="p14">
      <p:transition spd="slow" p14:dur="2000" advTm="130072"/>
    </mc:Choice>
    <mc:Fallback xmlns="">
      <p:transition spd="slow" advTm="130072"/>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77258150-7A9C-4131-B413-0154641CB3A4}"/>
              </a:ext>
            </a:extLst>
          </p:cNvPr>
          <p:cNvGraphicFramePr>
            <a:graphicFrameLocks noChangeAspect="1"/>
          </p:cNvGraphicFramePr>
          <p:nvPr>
            <p:custDataLst>
              <p:tags r:id="rId2"/>
            </p:custDataLst>
            <p:extLst>
              <p:ext uri="{D42A27DB-BD31-4B8C-83A1-F6EECF244321}">
                <p14:modId xmlns:p14="http://schemas.microsoft.com/office/powerpoint/2010/main" val="70314482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6630" name="think-cell Folie" r:id="rId11" imgW="532" imgH="533" progId="TCLayout.ActiveDocument.1">
                  <p:embed/>
                </p:oleObj>
              </mc:Choice>
              <mc:Fallback>
                <p:oleObj name="think-cell Folie" r:id="rId11" imgW="532" imgH="533" progId="TCLayout.ActiveDocument.1">
                  <p:embed/>
                  <p:pic>
                    <p:nvPicPr>
                      <p:cNvPr id="7" name="Objekt 6" hidden="1">
                        <a:extLst>
                          <a:ext uri="{FF2B5EF4-FFF2-40B4-BE49-F238E27FC236}">
                            <a16:creationId xmlns:a16="http://schemas.microsoft.com/office/drawing/2014/main" id="{77258150-7A9C-4131-B413-0154641CB3A4}"/>
                          </a:ext>
                        </a:extLst>
                      </p:cNvPr>
                      <p:cNvPicPr/>
                      <p:nvPr/>
                    </p:nvPicPr>
                    <p:blipFill>
                      <a:blip r:embed="rId12"/>
                      <a:stretch>
                        <a:fillRect/>
                      </a:stretch>
                    </p:blipFill>
                    <p:spPr>
                      <a:xfrm>
                        <a:off x="1588" y="1588"/>
                        <a:ext cx="1588" cy="1588"/>
                      </a:xfrm>
                      <a:prstGeom prst="rect">
                        <a:avLst/>
                      </a:prstGeom>
                    </p:spPr>
                  </p:pic>
                </p:oleObj>
              </mc:Fallback>
            </mc:AlternateContent>
          </a:graphicData>
        </a:graphic>
      </p:graphicFrame>
      <p:sp>
        <p:nvSpPr>
          <p:cNvPr id="104" name="Rechteck 103" hidden="1">
            <a:extLst>
              <a:ext uri="{FF2B5EF4-FFF2-40B4-BE49-F238E27FC236}">
                <a16:creationId xmlns:a16="http://schemas.microsoft.com/office/drawing/2014/main" id="{C12C79C5-8A49-4A1F-9982-CB1B4A526123}"/>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8" name="Rechteck 7">
            <a:extLst>
              <a:ext uri="{FF2B5EF4-FFF2-40B4-BE49-F238E27FC236}">
                <a16:creationId xmlns:a16="http://schemas.microsoft.com/office/drawing/2014/main" id="{48B78D3F-8B53-4CB6-9816-82887ED62477}"/>
              </a:ext>
            </a:extLst>
          </p:cNvPr>
          <p:cNvSpPr/>
          <p:nvPr>
            <p:custDataLst>
              <p:tags r:id="rId4"/>
            </p:custDataLst>
          </p:nvPr>
        </p:nvSpPr>
        <p:spPr>
          <a:xfrm>
            <a:off x="200199" y="1268412"/>
            <a:ext cx="11799713" cy="5005387"/>
          </a:xfrm>
          <a:prstGeom prst="rect">
            <a:avLst/>
          </a:prstGeom>
          <a:solidFill>
            <a:srgbClr val="ECECEC"/>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600"/>
              </a:spcAft>
              <a:buNone/>
            </a:pPr>
            <a:endParaRPr lang="en-GB" sz="1200" dirty="0">
              <a:solidFill>
                <a:schemeClr val="dk1"/>
              </a:solidFill>
            </a:endParaRPr>
          </a:p>
        </p:txBody>
      </p:sp>
      <p:sp>
        <p:nvSpPr>
          <p:cNvPr id="179" name="Rechteck 178">
            <a:extLst>
              <a:ext uri="{FF2B5EF4-FFF2-40B4-BE49-F238E27FC236}">
                <a16:creationId xmlns:a16="http://schemas.microsoft.com/office/drawing/2014/main" id="{57894792-D6FC-4B49-9175-46DEFF75353C}"/>
              </a:ext>
            </a:extLst>
          </p:cNvPr>
          <p:cNvSpPr/>
          <p:nvPr>
            <p:custDataLst>
              <p:tags r:id="rId5"/>
            </p:custDataLst>
          </p:nvPr>
        </p:nvSpPr>
        <p:spPr>
          <a:xfrm>
            <a:off x="7105207" y="1380505"/>
            <a:ext cx="4798643" cy="2829545"/>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2" name="Titel 1">
            <a:extLst>
              <a:ext uri="{FF2B5EF4-FFF2-40B4-BE49-F238E27FC236}">
                <a16:creationId xmlns:a16="http://schemas.microsoft.com/office/drawing/2014/main" id="{832D9B1A-6BF2-4753-A437-98DB9A6A43F1}"/>
              </a:ext>
            </a:extLst>
          </p:cNvPr>
          <p:cNvSpPr>
            <a:spLocks noGrp="1"/>
          </p:cNvSpPr>
          <p:nvPr>
            <p:ph type="title"/>
          </p:nvPr>
        </p:nvSpPr>
        <p:spPr/>
        <p:txBody>
          <a:bodyPr vert="horz"/>
          <a:lstStyle/>
          <a:p>
            <a:r>
              <a:rPr lang="en-GB" dirty="0"/>
              <a:t>A large proportion of employees want to continue working from home, at least some of the time, companies that force their employees into the office run the risk of losing talents.</a:t>
            </a:r>
          </a:p>
        </p:txBody>
      </p:sp>
      <p:sp>
        <p:nvSpPr>
          <p:cNvPr id="3" name="Textplatzhalter 2">
            <a:extLst>
              <a:ext uri="{FF2B5EF4-FFF2-40B4-BE49-F238E27FC236}">
                <a16:creationId xmlns:a16="http://schemas.microsoft.com/office/drawing/2014/main" id="{DFCE48B7-407C-46E5-978C-FC1874150B96}"/>
              </a:ext>
            </a:extLst>
          </p:cNvPr>
          <p:cNvSpPr>
            <a:spLocks noGrp="1"/>
          </p:cNvSpPr>
          <p:nvPr>
            <p:ph type="body" sz="quarter" idx="13"/>
          </p:nvPr>
        </p:nvSpPr>
        <p:spPr>
          <a:xfrm>
            <a:off x="192088" y="847803"/>
            <a:ext cx="10403342" cy="286232"/>
          </a:xfrm>
        </p:spPr>
        <p:txBody>
          <a:bodyPr/>
          <a:lstStyle/>
          <a:p>
            <a:r>
              <a:rPr lang="en-GB" dirty="0"/>
              <a:t>Kotter's 8 Step Model | Qualitative Analysis </a:t>
            </a:r>
          </a:p>
        </p:txBody>
      </p:sp>
      <p:sp>
        <p:nvSpPr>
          <p:cNvPr id="5" name="Foliennummernplatzhalter 4">
            <a:extLst>
              <a:ext uri="{FF2B5EF4-FFF2-40B4-BE49-F238E27FC236}">
                <a16:creationId xmlns:a16="http://schemas.microsoft.com/office/drawing/2014/main" id="{8AD23F8A-1382-4805-AF90-DD59C13453B2}"/>
              </a:ext>
            </a:extLst>
          </p:cNvPr>
          <p:cNvSpPr>
            <a:spLocks noGrp="1"/>
          </p:cNvSpPr>
          <p:nvPr>
            <p:ph type="sldNum" sz="quarter" idx="4"/>
          </p:nvPr>
        </p:nvSpPr>
        <p:spPr/>
        <p:txBody>
          <a:bodyPr/>
          <a:lstStyle/>
          <a:p>
            <a:fld id="{553ADFF6-AE86-4113-B35A-DF39A9E38298}" type="slidenum">
              <a:rPr lang="en-GB" smtClean="0"/>
              <a:pPr/>
              <a:t>10</a:t>
            </a:fld>
            <a:endParaRPr lang="en-GB" dirty="0"/>
          </a:p>
        </p:txBody>
      </p:sp>
      <p:sp>
        <p:nvSpPr>
          <p:cNvPr id="10" name="Rechteck 9">
            <a:extLst>
              <a:ext uri="{FF2B5EF4-FFF2-40B4-BE49-F238E27FC236}">
                <a16:creationId xmlns:a16="http://schemas.microsoft.com/office/drawing/2014/main" id="{BCDB0A62-03E6-4DE9-88EA-A149F64FFEE8}"/>
              </a:ext>
            </a:extLst>
          </p:cNvPr>
          <p:cNvSpPr/>
          <p:nvPr>
            <p:custDataLst>
              <p:tags r:id="rId6"/>
            </p:custDataLst>
          </p:nvPr>
        </p:nvSpPr>
        <p:spPr>
          <a:xfrm>
            <a:off x="288148" y="1380505"/>
            <a:ext cx="6724771" cy="1868125"/>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1" name="Rechteck 10">
            <a:extLst>
              <a:ext uri="{FF2B5EF4-FFF2-40B4-BE49-F238E27FC236}">
                <a16:creationId xmlns:a16="http://schemas.microsoft.com/office/drawing/2014/main" id="{45AAD5E9-F813-4BDC-B0ED-26C1E4F09009}"/>
              </a:ext>
            </a:extLst>
          </p:cNvPr>
          <p:cNvSpPr/>
          <p:nvPr>
            <p:custDataLst>
              <p:tags r:id="rId7"/>
            </p:custDataLst>
          </p:nvPr>
        </p:nvSpPr>
        <p:spPr>
          <a:xfrm>
            <a:off x="288148" y="3341943"/>
            <a:ext cx="6724771" cy="2801591"/>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2" name="Rechteck 11">
            <a:extLst>
              <a:ext uri="{FF2B5EF4-FFF2-40B4-BE49-F238E27FC236}">
                <a16:creationId xmlns:a16="http://schemas.microsoft.com/office/drawing/2014/main" id="{52E2396F-1EEE-4E94-97A9-D19917886376}"/>
              </a:ext>
            </a:extLst>
          </p:cNvPr>
          <p:cNvSpPr/>
          <p:nvPr/>
        </p:nvSpPr>
        <p:spPr>
          <a:xfrm>
            <a:off x="274140" y="1380505"/>
            <a:ext cx="6738779"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Key Statements</a:t>
            </a:r>
          </a:p>
        </p:txBody>
      </p:sp>
      <p:sp>
        <p:nvSpPr>
          <p:cNvPr id="14" name="Rechteck 13">
            <a:extLst>
              <a:ext uri="{FF2B5EF4-FFF2-40B4-BE49-F238E27FC236}">
                <a16:creationId xmlns:a16="http://schemas.microsoft.com/office/drawing/2014/main" id="{327131E4-8AB6-4132-B940-B3D2904A4FC4}"/>
              </a:ext>
            </a:extLst>
          </p:cNvPr>
          <p:cNvSpPr/>
          <p:nvPr/>
        </p:nvSpPr>
        <p:spPr>
          <a:xfrm>
            <a:off x="274140" y="3341943"/>
            <a:ext cx="6738779"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Majority of workers with jobs that can be done from home are teleworking </a:t>
            </a:r>
          </a:p>
        </p:txBody>
      </p:sp>
      <p:sp>
        <p:nvSpPr>
          <p:cNvPr id="15" name="Rechteck 14">
            <a:extLst>
              <a:ext uri="{FF2B5EF4-FFF2-40B4-BE49-F238E27FC236}">
                <a16:creationId xmlns:a16="http://schemas.microsoft.com/office/drawing/2014/main" id="{300D57E0-DE56-45C4-858D-AFBA145DA539}"/>
              </a:ext>
            </a:extLst>
          </p:cNvPr>
          <p:cNvSpPr/>
          <p:nvPr/>
        </p:nvSpPr>
        <p:spPr>
          <a:xfrm>
            <a:off x="316439" y="3582988"/>
            <a:ext cx="6696480" cy="865188"/>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34290" rIns="68580" bIns="34290" numCol="1" spcCol="0" rtlCol="0" fromWordArt="0" anchor="ctr" anchorCtr="0" forceAA="0" compatLnSpc="1">
            <a:prstTxWarp prst="textNoShape">
              <a:avLst/>
            </a:prstTxWarp>
            <a:noAutofit/>
          </a:bodyPr>
          <a:lstStyle/>
          <a:p>
            <a:pPr marL="541338">
              <a:spcAft>
                <a:spcPts val="900"/>
              </a:spcAft>
            </a:pPr>
            <a:endParaRPr lang="en-GB" sz="1400" cap="all" dirty="0">
              <a:solidFill>
                <a:srgbClr val="0063A6"/>
              </a:solidFill>
            </a:endParaRPr>
          </a:p>
        </p:txBody>
      </p:sp>
      <p:sp>
        <p:nvSpPr>
          <p:cNvPr id="44" name="Rechteck 43">
            <a:extLst>
              <a:ext uri="{FF2B5EF4-FFF2-40B4-BE49-F238E27FC236}">
                <a16:creationId xmlns:a16="http://schemas.microsoft.com/office/drawing/2014/main" id="{DFF8A6E1-7DDB-44AA-B859-38C0DA7ED67F}"/>
              </a:ext>
            </a:extLst>
          </p:cNvPr>
          <p:cNvSpPr/>
          <p:nvPr/>
        </p:nvSpPr>
        <p:spPr>
          <a:xfrm>
            <a:off x="1268918" y="1651750"/>
            <a:ext cx="5744001" cy="1596880"/>
          </a:xfrm>
          <a:prstGeom prst="rect">
            <a:avLst/>
          </a:prstGeom>
          <a:noFill/>
          <a:ln>
            <a:noFill/>
          </a:ln>
        </p:spPr>
        <p:txBody>
          <a:bodyPr vert="horz" wrap="square" lIns="90000" rtlCol="0" anchor="ctr">
            <a:noAutofit/>
          </a:bodyPr>
          <a:lstStyle/>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 “If businesses insist that people return to the office, they risk losing talent. If they let employees stay at home, they may have to grapple with maintaining a culture that was established onsite.” (PricewaterhouseCoopers 2021)</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“As people adapt to new ways of working, it’ll be essential for companies to pay careful attention to change management.” (ibid)</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“This exodus suggests that companies offering a hybrid or fully remote work environment have a competitive advantage in retaining and attracting talents” (ibid)</a:t>
            </a:r>
          </a:p>
        </p:txBody>
      </p:sp>
      <p:sp>
        <p:nvSpPr>
          <p:cNvPr id="70" name="Rechteck 69">
            <a:extLst>
              <a:ext uri="{FF2B5EF4-FFF2-40B4-BE49-F238E27FC236}">
                <a16:creationId xmlns:a16="http://schemas.microsoft.com/office/drawing/2014/main" id="{3741834E-78D8-4414-A388-D152A32CF1B5}"/>
              </a:ext>
            </a:extLst>
          </p:cNvPr>
          <p:cNvSpPr/>
          <p:nvPr/>
        </p:nvSpPr>
        <p:spPr>
          <a:xfrm>
            <a:off x="7110034" y="1380505"/>
            <a:ext cx="4798644"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Employee pref. for hybrid work are all over the map</a:t>
            </a:r>
          </a:p>
        </p:txBody>
      </p:sp>
      <p:sp>
        <p:nvSpPr>
          <p:cNvPr id="144" name="Rechteck 143">
            <a:extLst>
              <a:ext uri="{FF2B5EF4-FFF2-40B4-BE49-F238E27FC236}">
                <a16:creationId xmlns:a16="http://schemas.microsoft.com/office/drawing/2014/main" id="{4A85C925-232B-44F6-AAEA-94A4185F91C5}"/>
              </a:ext>
            </a:extLst>
          </p:cNvPr>
          <p:cNvSpPr/>
          <p:nvPr>
            <p:custDataLst>
              <p:tags r:id="rId8"/>
            </p:custDataLst>
          </p:nvPr>
        </p:nvSpPr>
        <p:spPr>
          <a:xfrm>
            <a:off x="7105207" y="4306888"/>
            <a:ext cx="4798644" cy="1836646"/>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45" name="Rechteck 144">
            <a:extLst>
              <a:ext uri="{FF2B5EF4-FFF2-40B4-BE49-F238E27FC236}">
                <a16:creationId xmlns:a16="http://schemas.microsoft.com/office/drawing/2014/main" id="{0818461C-AC87-4A3D-AFAC-F3EEBEA4C457}"/>
              </a:ext>
            </a:extLst>
          </p:cNvPr>
          <p:cNvSpPr/>
          <p:nvPr/>
        </p:nvSpPr>
        <p:spPr>
          <a:xfrm>
            <a:off x="7110034" y="4306888"/>
            <a:ext cx="4798644"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Better work Life balance for hybrid working </a:t>
            </a:r>
          </a:p>
        </p:txBody>
      </p:sp>
      <p:graphicFrame>
        <p:nvGraphicFramePr>
          <p:cNvPr id="484" name="Diagramm 483">
            <a:extLst>
              <a:ext uri="{FF2B5EF4-FFF2-40B4-BE49-F238E27FC236}">
                <a16:creationId xmlns:a16="http://schemas.microsoft.com/office/drawing/2014/main" id="{6F7D0F9C-FE93-480E-84BD-06251A13BFF3}"/>
              </a:ext>
            </a:extLst>
          </p:cNvPr>
          <p:cNvGraphicFramePr/>
          <p:nvPr>
            <p:extLst>
              <p:ext uri="{D42A27DB-BD31-4B8C-83A1-F6EECF244321}">
                <p14:modId xmlns:p14="http://schemas.microsoft.com/office/powerpoint/2010/main" val="779658117"/>
              </p:ext>
            </p:extLst>
          </p:nvPr>
        </p:nvGraphicFramePr>
        <p:xfrm>
          <a:off x="7105207" y="1651750"/>
          <a:ext cx="4798643" cy="2558300"/>
        </p:xfrm>
        <a:graphic>
          <a:graphicData uri="http://schemas.openxmlformats.org/drawingml/2006/chart">
            <c:chart xmlns:c="http://schemas.openxmlformats.org/drawingml/2006/chart" xmlns:r="http://schemas.openxmlformats.org/officeDocument/2006/relationships" r:id="rId13"/>
          </a:graphicData>
        </a:graphic>
      </p:graphicFrame>
      <p:pic>
        <p:nvPicPr>
          <p:cNvPr id="486" name="Grafik 485" descr="Waage der Justitia mit einfarbiger Füllung">
            <a:extLst>
              <a:ext uri="{FF2B5EF4-FFF2-40B4-BE49-F238E27FC236}">
                <a16:creationId xmlns:a16="http://schemas.microsoft.com/office/drawing/2014/main" id="{30069B1F-FDC9-4802-AC5D-52D742E74485}"/>
              </a:ext>
            </a:extLst>
          </p:cNvPr>
          <p:cNvPicPr>
            <a:picLocks noChangeAspect="1"/>
          </p:cNvPicPr>
          <p:nvPr/>
        </p:nvPicPr>
        <p:blipFill>
          <a:blip r:embed="rId14">
            <a:extLst>
              <a:ext uri="{28A0092B-C50C-407E-A947-70E740481C1C}">
                <a14:useLocalDpi xmlns:a14="http://schemas.microsoft.com/office/drawing/2010/main"/>
              </a:ext>
              <a:ext uri="{96DAC541-7B7A-43D3-8B79-37D633B846F1}">
                <asvg:svgBlip xmlns:asvg="http://schemas.microsoft.com/office/drawing/2016/SVG/main" r:embed="rId15"/>
              </a:ext>
            </a:extLst>
          </a:blip>
          <a:stretch>
            <a:fillRect/>
          </a:stretch>
        </p:blipFill>
        <p:spPr>
          <a:xfrm>
            <a:off x="367200" y="1926431"/>
            <a:ext cx="1027113" cy="1027113"/>
          </a:xfrm>
          <a:prstGeom prst="rect">
            <a:avLst/>
          </a:prstGeom>
        </p:spPr>
      </p:pic>
      <p:graphicFrame>
        <p:nvGraphicFramePr>
          <p:cNvPr id="490" name="Diagramm 489">
            <a:extLst>
              <a:ext uri="{FF2B5EF4-FFF2-40B4-BE49-F238E27FC236}">
                <a16:creationId xmlns:a16="http://schemas.microsoft.com/office/drawing/2014/main" id="{14C41372-B80A-46ED-A4BF-D5ABCA25FFCB}"/>
              </a:ext>
            </a:extLst>
          </p:cNvPr>
          <p:cNvGraphicFramePr/>
          <p:nvPr>
            <p:extLst>
              <p:ext uri="{D42A27DB-BD31-4B8C-83A1-F6EECF244321}">
                <p14:modId xmlns:p14="http://schemas.microsoft.com/office/powerpoint/2010/main" val="3275122642"/>
              </p:ext>
            </p:extLst>
          </p:nvPr>
        </p:nvGraphicFramePr>
        <p:xfrm>
          <a:off x="7105207" y="3970338"/>
          <a:ext cx="4798644" cy="2173198"/>
        </p:xfrm>
        <a:graphic>
          <a:graphicData uri="http://schemas.openxmlformats.org/drawingml/2006/chart">
            <c:chart xmlns:c="http://schemas.openxmlformats.org/drawingml/2006/chart" xmlns:r="http://schemas.openxmlformats.org/officeDocument/2006/relationships" r:id="rId16"/>
          </a:graphicData>
        </a:graphic>
      </p:graphicFrame>
      <p:graphicFrame>
        <p:nvGraphicFramePr>
          <p:cNvPr id="494" name="Diagramm 493">
            <a:extLst>
              <a:ext uri="{FF2B5EF4-FFF2-40B4-BE49-F238E27FC236}">
                <a16:creationId xmlns:a16="http://schemas.microsoft.com/office/drawing/2014/main" id="{E4FA2816-784E-46AE-BB21-EE29BCA5E6B8}"/>
              </a:ext>
            </a:extLst>
          </p:cNvPr>
          <p:cNvGraphicFramePr/>
          <p:nvPr>
            <p:extLst>
              <p:ext uri="{D42A27DB-BD31-4B8C-83A1-F6EECF244321}">
                <p14:modId xmlns:p14="http://schemas.microsoft.com/office/powerpoint/2010/main" val="2433708015"/>
              </p:ext>
            </p:extLst>
          </p:nvPr>
        </p:nvGraphicFramePr>
        <p:xfrm>
          <a:off x="288148" y="3582989"/>
          <a:ext cx="6724771" cy="2560546"/>
        </p:xfrm>
        <a:graphic>
          <a:graphicData uri="http://schemas.openxmlformats.org/drawingml/2006/chart">
            <c:chart xmlns:c="http://schemas.openxmlformats.org/drawingml/2006/chart" xmlns:r="http://schemas.openxmlformats.org/officeDocument/2006/relationships" r:id="rId17"/>
          </a:graphicData>
        </a:graphic>
      </p:graphicFrame>
      <p:sp>
        <p:nvSpPr>
          <p:cNvPr id="25" name="Textfeld 24">
            <a:extLst>
              <a:ext uri="{FF2B5EF4-FFF2-40B4-BE49-F238E27FC236}">
                <a16:creationId xmlns:a16="http://schemas.microsoft.com/office/drawing/2014/main" id="{3C6E2A72-CBCB-4018-A0FC-43432CF4D37D}"/>
              </a:ext>
            </a:extLst>
          </p:cNvPr>
          <p:cNvSpPr txBox="1"/>
          <p:nvPr/>
        </p:nvSpPr>
        <p:spPr>
          <a:xfrm>
            <a:off x="7105207" y="4009995"/>
            <a:ext cx="2232912" cy="200055"/>
          </a:xfrm>
          <a:prstGeom prst="rect">
            <a:avLst/>
          </a:prstGeom>
          <a:noFill/>
        </p:spPr>
        <p:txBody>
          <a:bodyPr wrap="square" rtlCol="0">
            <a:spAutoFit/>
          </a:bodyPr>
          <a:lstStyle/>
          <a:p>
            <a:r>
              <a:rPr lang="en-GB" sz="700" dirty="0">
                <a:latin typeface="Klavia Rg"/>
              </a:rPr>
              <a:t>Figure 5: The Future of work</a:t>
            </a:r>
          </a:p>
        </p:txBody>
      </p:sp>
      <p:sp>
        <p:nvSpPr>
          <p:cNvPr id="26" name="Textfeld 24">
            <a:extLst>
              <a:ext uri="{FF2B5EF4-FFF2-40B4-BE49-F238E27FC236}">
                <a16:creationId xmlns:a16="http://schemas.microsoft.com/office/drawing/2014/main" id="{6D853A7A-5365-4366-9A87-0312F0CF6510}"/>
              </a:ext>
            </a:extLst>
          </p:cNvPr>
          <p:cNvSpPr txBox="1"/>
          <p:nvPr/>
        </p:nvSpPr>
        <p:spPr>
          <a:xfrm>
            <a:off x="7105207" y="5943481"/>
            <a:ext cx="2232912" cy="200055"/>
          </a:xfrm>
          <a:prstGeom prst="rect">
            <a:avLst/>
          </a:prstGeom>
          <a:noFill/>
        </p:spPr>
        <p:txBody>
          <a:bodyPr wrap="square" rtlCol="0">
            <a:spAutoFit/>
          </a:bodyPr>
          <a:lstStyle>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a:r>
              <a:rPr lang="en-GB" sz="700" dirty="0">
                <a:latin typeface="Klavia Rg"/>
              </a:rPr>
              <a:t>Figure 7: The Future of work</a:t>
            </a:r>
          </a:p>
        </p:txBody>
      </p:sp>
    </p:spTree>
    <p:extLst>
      <p:ext uri="{BB962C8B-B14F-4D97-AF65-F5344CB8AC3E}">
        <p14:creationId xmlns:p14="http://schemas.microsoft.com/office/powerpoint/2010/main" val="293756140"/>
      </p:ext>
    </p:extLst>
  </p:cSld>
  <p:clrMapOvr>
    <a:masterClrMapping/>
  </p:clrMapOvr>
  <mc:AlternateContent xmlns:mc="http://schemas.openxmlformats.org/markup-compatibility/2006" xmlns:p14="http://schemas.microsoft.com/office/powerpoint/2010/main">
    <mc:Choice Requires="p14">
      <p:transition spd="slow" p14:dur="2000" advTm="103324"/>
    </mc:Choice>
    <mc:Fallback xmlns="">
      <p:transition spd="slow" advTm="103324"/>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 name="Objekt 41" hidden="1">
            <a:extLst>
              <a:ext uri="{FF2B5EF4-FFF2-40B4-BE49-F238E27FC236}">
                <a16:creationId xmlns:a16="http://schemas.microsoft.com/office/drawing/2014/main" id="{FA1B4D08-4A0B-4583-B794-BF7360CF3F2F}"/>
              </a:ext>
            </a:extLst>
          </p:cNvPr>
          <p:cNvGraphicFramePr>
            <a:graphicFrameLocks noChangeAspect="1"/>
          </p:cNvGraphicFramePr>
          <p:nvPr>
            <p:custDataLst>
              <p:tags r:id="rId2"/>
            </p:custDataLst>
            <p:extLst>
              <p:ext uri="{D42A27DB-BD31-4B8C-83A1-F6EECF244321}">
                <p14:modId xmlns:p14="http://schemas.microsoft.com/office/powerpoint/2010/main" val="18291914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7654" name="think-cell Folie" r:id="rId9" imgW="532" imgH="533" progId="TCLayout.ActiveDocument.1">
                  <p:embed/>
                </p:oleObj>
              </mc:Choice>
              <mc:Fallback>
                <p:oleObj name="think-cell Folie" r:id="rId9" imgW="532" imgH="533" progId="TCLayout.ActiveDocument.1">
                  <p:embed/>
                  <p:pic>
                    <p:nvPicPr>
                      <p:cNvPr id="42" name="Objekt 41" hidden="1">
                        <a:extLst>
                          <a:ext uri="{FF2B5EF4-FFF2-40B4-BE49-F238E27FC236}">
                            <a16:creationId xmlns:a16="http://schemas.microsoft.com/office/drawing/2014/main" id="{FA1B4D08-4A0B-4583-B794-BF7360CF3F2F}"/>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48" name="Rechteck 47" hidden="1">
            <a:extLst>
              <a:ext uri="{FF2B5EF4-FFF2-40B4-BE49-F238E27FC236}">
                <a16:creationId xmlns:a16="http://schemas.microsoft.com/office/drawing/2014/main" id="{7BC972FE-40A3-4035-9F65-2D2B10B37FE2}"/>
              </a:ext>
            </a:extLst>
          </p:cNvPr>
          <p:cNvSpPr/>
          <p:nvPr>
            <p:custDataLst>
              <p:tags r:id="rId3"/>
            </p:custDataLst>
          </p:nvPr>
        </p:nvSpPr>
        <p:spPr>
          <a:xfrm>
            <a:off x="0" y="0"/>
            <a:ext cx="158750" cy="158750"/>
          </a:xfrm>
          <a:prstGeom prst="rect">
            <a:avLst/>
          </a:prstGeom>
          <a:noFill/>
          <a:ln>
            <a:solidFill>
              <a:srgbClr val="00BFB1"/>
            </a:solidFill>
          </a:ln>
        </p:spPr>
        <p:txBody>
          <a:bodyPr vert="horz" wrap="none" lIns="0" tIns="0" rIns="0" bIns="0" numCol="1" spcCol="0" rtlCol="0" anchor="ctr" anchorCtr="0">
            <a:noAutofit/>
          </a:bodyPr>
          <a:lstStyle/>
          <a:p>
            <a:pPr algn="ctr">
              <a:spcBef>
                <a:spcPct val="20000"/>
              </a:spcBef>
              <a:buClr>
                <a:schemeClr val="accent1"/>
              </a:buClr>
            </a:pPr>
            <a:endParaRPr lang="en-GB" sz="2000" b="1" dirty="0">
              <a:solidFill>
                <a:schemeClr val="tx1"/>
              </a:solidFill>
              <a:latin typeface="Klavika Bd" panose="02000000000000000000"/>
              <a:ea typeface="+mj-ea"/>
              <a:cs typeface="+mj-cs"/>
              <a:sym typeface="Klavika" panose="02000000000000000000"/>
            </a:endParaRPr>
          </a:p>
        </p:txBody>
      </p:sp>
      <p:sp>
        <p:nvSpPr>
          <p:cNvPr id="91" name="Rectangle 12">
            <a:extLst>
              <a:ext uri="{FF2B5EF4-FFF2-40B4-BE49-F238E27FC236}">
                <a16:creationId xmlns:a16="http://schemas.microsoft.com/office/drawing/2014/main" id="{C20341FC-1CAF-464D-80BD-A5765D137234}"/>
              </a:ext>
            </a:extLst>
          </p:cNvPr>
          <p:cNvSpPr/>
          <p:nvPr/>
        </p:nvSpPr>
        <p:spPr>
          <a:xfrm>
            <a:off x="192088" y="1268413"/>
            <a:ext cx="11807825" cy="5005388"/>
          </a:xfrm>
          <a:prstGeom prst="rect">
            <a:avLst/>
          </a:prstGeom>
          <a:solidFill>
            <a:srgbClr val="ECECEC"/>
          </a:solidFill>
          <a:ln>
            <a:noFill/>
          </a:ln>
        </p:spPr>
        <p:txBody>
          <a:bodyPr vert="horz" wrap="square" lIns="90000" rtlCol="0" anchor="ctr">
            <a:noAutofit/>
          </a:bodyPr>
          <a:lstStyle/>
          <a:p>
            <a:pPr algn="ctr">
              <a:spcBef>
                <a:spcPct val="20000"/>
              </a:spcBef>
              <a:buClr>
                <a:srgbClr val="265798"/>
              </a:buClr>
            </a:pPr>
            <a:endParaRPr lang="en-GB" sz="1400" dirty="0">
              <a:solidFill>
                <a:schemeClr val="tx1"/>
              </a:solidFill>
              <a:latin typeface="Avenir Book" panose="02000503020000020003" pitchFamily="2" charset="0"/>
            </a:endParaRPr>
          </a:p>
        </p:txBody>
      </p:sp>
      <p:sp>
        <p:nvSpPr>
          <p:cNvPr id="3" name="Foliennummernplatzhalter 2">
            <a:extLst>
              <a:ext uri="{FF2B5EF4-FFF2-40B4-BE49-F238E27FC236}">
                <a16:creationId xmlns:a16="http://schemas.microsoft.com/office/drawing/2014/main" id="{D1E1795A-3277-44CC-90EB-8DCEA35AF269}"/>
              </a:ext>
            </a:extLst>
          </p:cNvPr>
          <p:cNvSpPr>
            <a:spLocks noGrp="1"/>
          </p:cNvSpPr>
          <p:nvPr>
            <p:ph type="sldNum" sz="quarter" idx="4"/>
          </p:nvPr>
        </p:nvSpPr>
        <p:spPr/>
        <p:txBody>
          <a:bodyPr/>
          <a:lstStyle/>
          <a:p>
            <a:fld id="{553ADFF6-AE86-4113-B35A-DF39A9E38298}" type="slidenum">
              <a:rPr lang="en-GB" smtClean="0"/>
              <a:pPr/>
              <a:t>11</a:t>
            </a:fld>
            <a:endParaRPr lang="en-GB" dirty="0"/>
          </a:p>
        </p:txBody>
      </p:sp>
      <p:sp>
        <p:nvSpPr>
          <p:cNvPr id="5" name="Titel 4">
            <a:extLst>
              <a:ext uri="{FF2B5EF4-FFF2-40B4-BE49-F238E27FC236}">
                <a16:creationId xmlns:a16="http://schemas.microsoft.com/office/drawing/2014/main" id="{A4231B04-8072-416B-B2E0-E5CCDDBF8B49}"/>
              </a:ext>
            </a:extLst>
          </p:cNvPr>
          <p:cNvSpPr>
            <a:spLocks noGrp="1"/>
          </p:cNvSpPr>
          <p:nvPr>
            <p:ph type="title"/>
          </p:nvPr>
        </p:nvSpPr>
        <p:spPr>
          <a:xfrm>
            <a:off x="192087" y="0"/>
            <a:ext cx="9841927" cy="838200"/>
          </a:xfrm>
        </p:spPr>
        <p:txBody>
          <a:bodyPr vert="horz"/>
          <a:lstStyle/>
          <a:p>
            <a:r>
              <a:rPr lang="en-GB" dirty="0"/>
              <a:t>In the second phase, empowering and engaging the entire organization, the vision is first communicated, then resistance is removed, and finally short-term goals are set. </a:t>
            </a:r>
          </a:p>
        </p:txBody>
      </p:sp>
      <p:sp>
        <p:nvSpPr>
          <p:cNvPr id="6" name="Textplatzhalter 5">
            <a:extLst>
              <a:ext uri="{FF2B5EF4-FFF2-40B4-BE49-F238E27FC236}">
                <a16:creationId xmlns:a16="http://schemas.microsoft.com/office/drawing/2014/main" id="{FA4858A8-83AE-484E-884A-435873DB84D2}"/>
              </a:ext>
            </a:extLst>
          </p:cNvPr>
          <p:cNvSpPr>
            <a:spLocks noGrp="1"/>
          </p:cNvSpPr>
          <p:nvPr>
            <p:ph type="body" sz="quarter" idx="13"/>
          </p:nvPr>
        </p:nvSpPr>
        <p:spPr>
          <a:xfrm>
            <a:off x="192087" y="847803"/>
            <a:ext cx="9841928" cy="286232"/>
          </a:xfrm>
        </p:spPr>
        <p:txBody>
          <a:bodyPr/>
          <a:lstStyle/>
          <a:p>
            <a:r>
              <a:rPr lang="en-GB" dirty="0"/>
              <a:t>Kotter's 8 Step Model | Engaging and enabling the whole organization </a:t>
            </a:r>
          </a:p>
        </p:txBody>
      </p:sp>
      <p:sp>
        <p:nvSpPr>
          <p:cNvPr id="9" name="Rechteck 17">
            <a:extLst>
              <a:ext uri="{FF2B5EF4-FFF2-40B4-BE49-F238E27FC236}">
                <a16:creationId xmlns:a16="http://schemas.microsoft.com/office/drawing/2014/main" id="{126A6226-C381-4A39-86F4-E68650FD8F5A}"/>
              </a:ext>
            </a:extLst>
          </p:cNvPr>
          <p:cNvSpPr/>
          <p:nvPr>
            <p:custDataLst>
              <p:tags r:id="rId4"/>
            </p:custDataLst>
          </p:nvPr>
        </p:nvSpPr>
        <p:spPr>
          <a:xfrm>
            <a:off x="288146"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Communication with staff is elementary in change management: “Without credible communication […] employees´ hearts and minds are never captured” </a:t>
            </a:r>
            <a:r>
              <a:rPr lang="en-GB" sz="1400" dirty="0">
                <a:solidFill>
                  <a:srgbClr val="282828"/>
                </a:solidFill>
                <a:latin typeface="Klavia Rg"/>
              </a:rPr>
              <a:t>(Kotter, John P. 1996: 9)</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Therefore, in this situation, special care must be taken to communicate the new vision of cooperation with the employees on one level and with understanding</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When communicating the vision, the desires and needs of the employees should be considered (For example, the flexibility or the security in the office)</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Even after the change has been announced, you should continue to communicate with staff at regular intervals and respond to their needs (within the framework of weekly meetings)</a:t>
            </a:r>
          </a:p>
        </p:txBody>
      </p:sp>
      <p:sp>
        <p:nvSpPr>
          <p:cNvPr id="12" name="Richtungspfeil 20">
            <a:extLst>
              <a:ext uri="{FF2B5EF4-FFF2-40B4-BE49-F238E27FC236}">
                <a16:creationId xmlns:a16="http://schemas.microsoft.com/office/drawing/2014/main" id="{464B1480-A4A1-45E4-A6AE-81FEEC2979AA}"/>
              </a:ext>
            </a:extLst>
          </p:cNvPr>
          <p:cNvSpPr/>
          <p:nvPr/>
        </p:nvSpPr>
        <p:spPr>
          <a:xfrm>
            <a:off x="288146" y="1380505"/>
            <a:ext cx="3916857" cy="576000"/>
          </a:xfrm>
          <a:prstGeom prst="homePlate">
            <a:avLst>
              <a:gd name="adj" fmla="val 27290"/>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Communicate vision</a:t>
            </a:r>
          </a:p>
        </p:txBody>
      </p:sp>
      <p:sp>
        <p:nvSpPr>
          <p:cNvPr id="13" name="Eingekerbter Richtungspfeil 21">
            <a:extLst>
              <a:ext uri="{FF2B5EF4-FFF2-40B4-BE49-F238E27FC236}">
                <a16:creationId xmlns:a16="http://schemas.microsoft.com/office/drawing/2014/main" id="{3B799BBE-DBA8-4C8E-B7EF-E309F112FAB8}"/>
              </a:ext>
            </a:extLst>
          </p:cNvPr>
          <p:cNvSpPr/>
          <p:nvPr/>
        </p:nvSpPr>
        <p:spPr>
          <a:xfrm>
            <a:off x="4141553" y="1380505"/>
            <a:ext cx="3916857" cy="576000"/>
          </a:xfrm>
          <a:prstGeom prst="chevron">
            <a:avLst>
              <a:gd name="adj" fmla="val 27951"/>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Removal of obstacles</a:t>
            </a:r>
          </a:p>
        </p:txBody>
      </p:sp>
      <p:sp>
        <p:nvSpPr>
          <p:cNvPr id="14" name="Eingekerbter Richtungspfeil 24">
            <a:extLst>
              <a:ext uri="{FF2B5EF4-FFF2-40B4-BE49-F238E27FC236}">
                <a16:creationId xmlns:a16="http://schemas.microsoft.com/office/drawing/2014/main" id="{EA6DFE69-AF8F-4864-9BD7-8BF2F331E955}"/>
              </a:ext>
            </a:extLst>
          </p:cNvPr>
          <p:cNvSpPr/>
          <p:nvPr/>
        </p:nvSpPr>
        <p:spPr>
          <a:xfrm>
            <a:off x="7994961" y="1380505"/>
            <a:ext cx="3908890" cy="576000"/>
          </a:xfrm>
          <a:prstGeom prst="chevron">
            <a:avLst>
              <a:gd name="adj" fmla="val 27951"/>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Set short-term goals</a:t>
            </a:r>
          </a:p>
        </p:txBody>
      </p:sp>
      <p:sp>
        <p:nvSpPr>
          <p:cNvPr id="46" name="Rechteck 17">
            <a:extLst>
              <a:ext uri="{FF2B5EF4-FFF2-40B4-BE49-F238E27FC236}">
                <a16:creationId xmlns:a16="http://schemas.microsoft.com/office/drawing/2014/main" id="{9ACAE28F-77D1-4F3B-A7EF-86678A8A58A8}"/>
              </a:ext>
            </a:extLst>
          </p:cNvPr>
          <p:cNvSpPr/>
          <p:nvPr>
            <p:custDataLst>
              <p:tags r:id="rId5"/>
            </p:custDataLst>
          </p:nvPr>
        </p:nvSpPr>
        <p:spPr>
          <a:xfrm>
            <a:off x="8010958"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According to Kotter, one of the tasks of the short-term goals is to create momentum among employees, turning neutral positions into advocates </a:t>
            </a:r>
            <a:r>
              <a:rPr lang="en-GB" sz="1400" dirty="0">
                <a:solidFill>
                  <a:srgbClr val="282828"/>
                </a:solidFill>
                <a:latin typeface="Klavia Rg"/>
              </a:rPr>
              <a:t>(cf. Kotter, John P. 1996: 123)</a:t>
            </a:r>
            <a:endParaRPr lang="en-GB" sz="1400" dirty="0">
              <a:latin typeface="Klavika Rg" panose="02000000000000000000"/>
            </a:endParaRPr>
          </a:p>
          <a:p>
            <a:pPr marL="285750" lvl="1" indent="-201613">
              <a:spcBef>
                <a:spcPct val="20000"/>
              </a:spcBef>
              <a:buClr>
                <a:srgbClr val="265798"/>
              </a:buClr>
              <a:buFont typeface="Wingdings" panose="05000000000000000000" pitchFamily="2" charset="2"/>
              <a:buChar char="§"/>
            </a:pPr>
            <a:r>
              <a:rPr lang="en-GB" sz="1400" dirty="0">
                <a:latin typeface="Klavika Rg" panose="02000000000000000000"/>
              </a:rPr>
              <a:t>Therefore, the following goals are to be achieved in the short term so that neutral employees are brought over to the side of the supporters because the necessary flexibility is made possible for them by the hybrid working model</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25% of employees are expected to voluntarily return to work in full during the next quarter as a result of the arrangements </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Create a working atmosphere and a corporate culture where the remaining 75% of employees are also happy to come to work the 3 days a week </a:t>
            </a:r>
          </a:p>
          <a:p>
            <a:pPr marL="28575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47" name="Rechteck 17">
            <a:extLst>
              <a:ext uri="{FF2B5EF4-FFF2-40B4-BE49-F238E27FC236}">
                <a16:creationId xmlns:a16="http://schemas.microsoft.com/office/drawing/2014/main" id="{DAA08645-A0E5-47E5-BA4D-2BD71F50C006}"/>
              </a:ext>
            </a:extLst>
          </p:cNvPr>
          <p:cNvSpPr/>
          <p:nvPr>
            <p:custDataLst>
              <p:tags r:id="rId6"/>
            </p:custDataLst>
          </p:nvPr>
        </p:nvSpPr>
        <p:spPr>
          <a:xfrm>
            <a:off x="4149552"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Creating an efficient, focused and pleasant environment for all</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As perhaps one of the reasons for refusing to return to the office is fear of infection, comprehensive safety measures are being taken</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 addition, creating a new working atmosphere with flexible working and break models so that employees can continue to use the flexibility they gained during their home office time </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Building a digital infrastructure that facilitates home office work, e.g., by acquiring collaboration tools and providing training</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Further training of staff and management for the introduction of the hybrid working model (confidence-building, digital know-how)</a:t>
            </a:r>
          </a:p>
        </p:txBody>
      </p:sp>
      <p:pic>
        <p:nvPicPr>
          <p:cNvPr id="10" name="Grafik 9" descr="Volumen mit einfarbiger Füllung">
            <a:extLst>
              <a:ext uri="{FF2B5EF4-FFF2-40B4-BE49-F238E27FC236}">
                <a16:creationId xmlns:a16="http://schemas.microsoft.com/office/drawing/2014/main" id="{1E3B737E-7379-4541-AF0C-A86B933F7DFE}"/>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458563" y="1484558"/>
            <a:ext cx="340125" cy="340125"/>
          </a:xfrm>
          <a:prstGeom prst="rect">
            <a:avLst/>
          </a:prstGeom>
        </p:spPr>
      </p:pic>
      <p:pic>
        <p:nvPicPr>
          <p:cNvPr id="16" name="Grafik 15" descr="Sackkarre mit einfarbiger Füllung">
            <a:extLst>
              <a:ext uri="{FF2B5EF4-FFF2-40B4-BE49-F238E27FC236}">
                <a16:creationId xmlns:a16="http://schemas.microsoft.com/office/drawing/2014/main" id="{21D906D6-68AA-49D7-B62A-87A45266727D}"/>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4530076" y="1484558"/>
            <a:ext cx="367893" cy="367893"/>
          </a:xfrm>
          <a:prstGeom prst="rect">
            <a:avLst/>
          </a:prstGeom>
        </p:spPr>
      </p:pic>
      <p:pic>
        <p:nvPicPr>
          <p:cNvPr id="18" name="Grafik 17" descr="Kennzeichen mit einfarbiger Füllung">
            <a:extLst>
              <a:ext uri="{FF2B5EF4-FFF2-40B4-BE49-F238E27FC236}">
                <a16:creationId xmlns:a16="http://schemas.microsoft.com/office/drawing/2014/main" id="{0E6175EE-3044-41FF-895B-28C6405FB02E}"/>
              </a:ext>
            </a:extLst>
          </p:cNvPr>
          <p:cNvPicPr>
            <a:picLocks noChangeAspect="1"/>
          </p:cNvPicPr>
          <p:nvPr/>
        </p:nvPicPr>
        <p:blipFill>
          <a:blip r:embed="rId15"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8372469" y="1484558"/>
            <a:ext cx="367893" cy="367893"/>
          </a:xfrm>
          <a:prstGeom prst="rect">
            <a:avLst/>
          </a:prstGeom>
        </p:spPr>
      </p:pic>
      <p:sp>
        <p:nvSpPr>
          <p:cNvPr id="19" name="Datumsplatzhalter 4">
            <a:extLst>
              <a:ext uri="{FF2B5EF4-FFF2-40B4-BE49-F238E27FC236}">
                <a16:creationId xmlns:a16="http://schemas.microsoft.com/office/drawing/2014/main" id="{D75B7C40-41D8-4DB7-B4EC-0E6FE56E0632}"/>
              </a:ext>
            </a:extLst>
          </p:cNvPr>
          <p:cNvSpPr>
            <a:spLocks noGrp="1"/>
          </p:cNvSpPr>
          <p:nvPr>
            <p:ph type="dt" sz="half" idx="2"/>
          </p:nvPr>
        </p:nvSpPr>
        <p:spPr>
          <a:xfrm>
            <a:off x="7032625" y="6530368"/>
            <a:ext cx="4824015" cy="252000"/>
          </a:xfrm>
        </p:spPr>
        <p:txBody>
          <a:bodyPr/>
          <a:lstStyle/>
          <a:p>
            <a:r>
              <a:rPr lang="en-GB" dirty="0"/>
              <a:t>Maximilian Klimas –</a:t>
            </a:r>
          </a:p>
        </p:txBody>
      </p:sp>
      <p:sp>
        <p:nvSpPr>
          <p:cNvPr id="8" name="Textplatzhalter 7">
            <a:extLst>
              <a:ext uri="{FF2B5EF4-FFF2-40B4-BE49-F238E27FC236}">
                <a16:creationId xmlns:a16="http://schemas.microsoft.com/office/drawing/2014/main" id="{88C94C2C-89D5-441C-8B4B-2D6FE7FE1A61}"/>
              </a:ext>
            </a:extLst>
          </p:cNvPr>
          <p:cNvSpPr>
            <a:spLocks noGrp="1"/>
          </p:cNvSpPr>
          <p:nvPr>
            <p:ph type="body" sz="quarter" idx="14"/>
          </p:nvPr>
        </p:nvSpPr>
        <p:spPr/>
        <p:txBody>
          <a:bodyPr/>
          <a:lstStyle/>
          <a:p>
            <a:endParaRPr lang="en-GB" dirty="0"/>
          </a:p>
        </p:txBody>
      </p:sp>
    </p:spTree>
    <p:extLst>
      <p:ext uri="{BB962C8B-B14F-4D97-AF65-F5344CB8AC3E}">
        <p14:creationId xmlns:p14="http://schemas.microsoft.com/office/powerpoint/2010/main" val="967194628"/>
      </p:ext>
    </p:extLst>
  </p:cSld>
  <p:clrMapOvr>
    <a:masterClrMapping/>
  </p:clrMapOvr>
  <mc:AlternateContent xmlns:mc="http://schemas.openxmlformats.org/markup-compatibility/2006" xmlns:p14="http://schemas.microsoft.com/office/powerpoint/2010/main">
    <mc:Choice Requires="p14">
      <p:transition spd="slow" p14:dur="2000" advTm="148291"/>
    </mc:Choice>
    <mc:Fallback xmlns="">
      <p:transition spd="slow" advTm="148291"/>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Objekt 6" hidden="1">
            <a:extLst>
              <a:ext uri="{FF2B5EF4-FFF2-40B4-BE49-F238E27FC236}">
                <a16:creationId xmlns:a16="http://schemas.microsoft.com/office/drawing/2014/main" id="{77258150-7A9C-4131-B413-0154641CB3A4}"/>
              </a:ext>
            </a:extLst>
          </p:cNvPr>
          <p:cNvGraphicFramePr>
            <a:graphicFrameLocks noChangeAspect="1"/>
          </p:cNvGraphicFramePr>
          <p:nvPr>
            <p:custDataLst>
              <p:tags r:id="rId2"/>
            </p:custDataLst>
            <p:extLst>
              <p:ext uri="{D42A27DB-BD31-4B8C-83A1-F6EECF244321}">
                <p14:modId xmlns:p14="http://schemas.microsoft.com/office/powerpoint/2010/main" val="401001752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8678" name="think-cell Folie" r:id="rId11" imgW="532" imgH="533" progId="TCLayout.ActiveDocument.1">
                  <p:embed/>
                </p:oleObj>
              </mc:Choice>
              <mc:Fallback>
                <p:oleObj name="think-cell Folie" r:id="rId11" imgW="532" imgH="533" progId="TCLayout.ActiveDocument.1">
                  <p:embed/>
                  <p:pic>
                    <p:nvPicPr>
                      <p:cNvPr id="7" name="Objekt 6" hidden="1">
                        <a:extLst>
                          <a:ext uri="{FF2B5EF4-FFF2-40B4-BE49-F238E27FC236}">
                            <a16:creationId xmlns:a16="http://schemas.microsoft.com/office/drawing/2014/main" id="{77258150-7A9C-4131-B413-0154641CB3A4}"/>
                          </a:ext>
                        </a:extLst>
                      </p:cNvPr>
                      <p:cNvPicPr/>
                      <p:nvPr/>
                    </p:nvPicPr>
                    <p:blipFill>
                      <a:blip r:embed="rId12"/>
                      <a:stretch>
                        <a:fillRect/>
                      </a:stretch>
                    </p:blipFill>
                    <p:spPr>
                      <a:xfrm>
                        <a:off x="1588" y="1588"/>
                        <a:ext cx="1588" cy="1588"/>
                      </a:xfrm>
                      <a:prstGeom prst="rect">
                        <a:avLst/>
                      </a:prstGeom>
                    </p:spPr>
                  </p:pic>
                </p:oleObj>
              </mc:Fallback>
            </mc:AlternateContent>
          </a:graphicData>
        </a:graphic>
      </p:graphicFrame>
      <p:sp>
        <p:nvSpPr>
          <p:cNvPr id="104" name="Rechteck 103" hidden="1">
            <a:extLst>
              <a:ext uri="{FF2B5EF4-FFF2-40B4-BE49-F238E27FC236}">
                <a16:creationId xmlns:a16="http://schemas.microsoft.com/office/drawing/2014/main" id="{C12C79C5-8A49-4A1F-9982-CB1B4A526123}"/>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8" name="Rechteck 7">
            <a:extLst>
              <a:ext uri="{FF2B5EF4-FFF2-40B4-BE49-F238E27FC236}">
                <a16:creationId xmlns:a16="http://schemas.microsoft.com/office/drawing/2014/main" id="{48B78D3F-8B53-4CB6-9816-82887ED62477}"/>
              </a:ext>
            </a:extLst>
          </p:cNvPr>
          <p:cNvSpPr/>
          <p:nvPr>
            <p:custDataLst>
              <p:tags r:id="rId4"/>
            </p:custDataLst>
          </p:nvPr>
        </p:nvSpPr>
        <p:spPr>
          <a:xfrm>
            <a:off x="200199" y="1268412"/>
            <a:ext cx="11799713" cy="5005387"/>
          </a:xfrm>
          <a:prstGeom prst="rect">
            <a:avLst/>
          </a:prstGeom>
          <a:solidFill>
            <a:srgbClr val="ECECEC"/>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600"/>
              </a:spcAft>
              <a:buNone/>
            </a:pPr>
            <a:endParaRPr lang="en-GB" sz="1200" dirty="0">
              <a:solidFill>
                <a:schemeClr val="dk1"/>
              </a:solidFill>
            </a:endParaRPr>
          </a:p>
        </p:txBody>
      </p:sp>
      <p:sp>
        <p:nvSpPr>
          <p:cNvPr id="179" name="Rechteck 178">
            <a:extLst>
              <a:ext uri="{FF2B5EF4-FFF2-40B4-BE49-F238E27FC236}">
                <a16:creationId xmlns:a16="http://schemas.microsoft.com/office/drawing/2014/main" id="{57894792-D6FC-4B49-9175-46DEFF75353C}"/>
              </a:ext>
            </a:extLst>
          </p:cNvPr>
          <p:cNvSpPr/>
          <p:nvPr>
            <p:custDataLst>
              <p:tags r:id="rId5"/>
            </p:custDataLst>
          </p:nvPr>
        </p:nvSpPr>
        <p:spPr>
          <a:xfrm>
            <a:off x="7105207" y="1380505"/>
            <a:ext cx="4798643" cy="2829545"/>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2" name="Titel 1">
            <a:extLst>
              <a:ext uri="{FF2B5EF4-FFF2-40B4-BE49-F238E27FC236}">
                <a16:creationId xmlns:a16="http://schemas.microsoft.com/office/drawing/2014/main" id="{832D9B1A-6BF2-4753-A437-98DB9A6A43F1}"/>
              </a:ext>
            </a:extLst>
          </p:cNvPr>
          <p:cNvSpPr>
            <a:spLocks noGrp="1"/>
          </p:cNvSpPr>
          <p:nvPr>
            <p:ph type="title"/>
          </p:nvPr>
        </p:nvSpPr>
        <p:spPr/>
        <p:txBody>
          <a:bodyPr vert="horz"/>
          <a:lstStyle/>
          <a:p>
            <a:r>
              <a:rPr lang="en-GB" dirty="0"/>
              <a:t>Even though the guidance environment is becoming increasingly digital and moving more towards hybrid collaboration, the challenges that arise in the process must not be ignored.</a:t>
            </a:r>
          </a:p>
        </p:txBody>
      </p:sp>
      <p:sp>
        <p:nvSpPr>
          <p:cNvPr id="3" name="Textplatzhalter 2">
            <a:extLst>
              <a:ext uri="{FF2B5EF4-FFF2-40B4-BE49-F238E27FC236}">
                <a16:creationId xmlns:a16="http://schemas.microsoft.com/office/drawing/2014/main" id="{DFCE48B7-407C-46E5-978C-FC1874150B96}"/>
              </a:ext>
            </a:extLst>
          </p:cNvPr>
          <p:cNvSpPr>
            <a:spLocks noGrp="1"/>
          </p:cNvSpPr>
          <p:nvPr>
            <p:ph type="body" sz="quarter" idx="13"/>
          </p:nvPr>
        </p:nvSpPr>
        <p:spPr>
          <a:xfrm>
            <a:off x="192088" y="847803"/>
            <a:ext cx="10403342" cy="286232"/>
          </a:xfrm>
        </p:spPr>
        <p:txBody>
          <a:bodyPr/>
          <a:lstStyle/>
          <a:p>
            <a:r>
              <a:rPr lang="en-GB" dirty="0"/>
              <a:t>Kotter's 8 Step Model | Qualitative Analysis </a:t>
            </a:r>
          </a:p>
        </p:txBody>
      </p:sp>
      <p:sp>
        <p:nvSpPr>
          <p:cNvPr id="5" name="Foliennummernplatzhalter 4">
            <a:extLst>
              <a:ext uri="{FF2B5EF4-FFF2-40B4-BE49-F238E27FC236}">
                <a16:creationId xmlns:a16="http://schemas.microsoft.com/office/drawing/2014/main" id="{8AD23F8A-1382-4805-AF90-DD59C13453B2}"/>
              </a:ext>
            </a:extLst>
          </p:cNvPr>
          <p:cNvSpPr>
            <a:spLocks noGrp="1"/>
          </p:cNvSpPr>
          <p:nvPr>
            <p:ph type="sldNum" sz="quarter" idx="4"/>
          </p:nvPr>
        </p:nvSpPr>
        <p:spPr/>
        <p:txBody>
          <a:bodyPr/>
          <a:lstStyle/>
          <a:p>
            <a:fld id="{553ADFF6-AE86-4113-B35A-DF39A9E38298}" type="slidenum">
              <a:rPr lang="en-GB" smtClean="0"/>
              <a:pPr/>
              <a:t>12</a:t>
            </a:fld>
            <a:endParaRPr lang="en-GB" dirty="0"/>
          </a:p>
        </p:txBody>
      </p:sp>
      <p:sp>
        <p:nvSpPr>
          <p:cNvPr id="10" name="Rechteck 9">
            <a:extLst>
              <a:ext uri="{FF2B5EF4-FFF2-40B4-BE49-F238E27FC236}">
                <a16:creationId xmlns:a16="http://schemas.microsoft.com/office/drawing/2014/main" id="{BCDB0A62-03E6-4DE9-88EA-A149F64FFEE8}"/>
              </a:ext>
            </a:extLst>
          </p:cNvPr>
          <p:cNvSpPr/>
          <p:nvPr>
            <p:custDataLst>
              <p:tags r:id="rId6"/>
            </p:custDataLst>
          </p:nvPr>
        </p:nvSpPr>
        <p:spPr>
          <a:xfrm>
            <a:off x="288148" y="1380505"/>
            <a:ext cx="6724771" cy="1868125"/>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1" name="Rechteck 10">
            <a:extLst>
              <a:ext uri="{FF2B5EF4-FFF2-40B4-BE49-F238E27FC236}">
                <a16:creationId xmlns:a16="http://schemas.microsoft.com/office/drawing/2014/main" id="{45AAD5E9-F813-4BDC-B0ED-26C1E4F09009}"/>
              </a:ext>
            </a:extLst>
          </p:cNvPr>
          <p:cNvSpPr/>
          <p:nvPr>
            <p:custDataLst>
              <p:tags r:id="rId7"/>
            </p:custDataLst>
          </p:nvPr>
        </p:nvSpPr>
        <p:spPr>
          <a:xfrm>
            <a:off x="288148" y="3341943"/>
            <a:ext cx="6724771" cy="2801591"/>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2" name="Rechteck 11">
            <a:extLst>
              <a:ext uri="{FF2B5EF4-FFF2-40B4-BE49-F238E27FC236}">
                <a16:creationId xmlns:a16="http://schemas.microsoft.com/office/drawing/2014/main" id="{52E2396F-1EEE-4E94-97A9-D19917886376}"/>
              </a:ext>
            </a:extLst>
          </p:cNvPr>
          <p:cNvSpPr/>
          <p:nvPr/>
        </p:nvSpPr>
        <p:spPr>
          <a:xfrm>
            <a:off x="274140" y="1380505"/>
            <a:ext cx="6738779"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Key Statements</a:t>
            </a:r>
          </a:p>
        </p:txBody>
      </p:sp>
      <p:sp>
        <p:nvSpPr>
          <p:cNvPr id="14" name="Rechteck 13">
            <a:extLst>
              <a:ext uri="{FF2B5EF4-FFF2-40B4-BE49-F238E27FC236}">
                <a16:creationId xmlns:a16="http://schemas.microsoft.com/office/drawing/2014/main" id="{327131E4-8AB6-4132-B940-B3D2904A4FC4}"/>
              </a:ext>
            </a:extLst>
          </p:cNvPr>
          <p:cNvSpPr/>
          <p:nvPr/>
        </p:nvSpPr>
        <p:spPr>
          <a:xfrm>
            <a:off x="274140" y="3341943"/>
            <a:ext cx="6738779"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What is important to manage projects with clients in the future?</a:t>
            </a:r>
          </a:p>
        </p:txBody>
      </p:sp>
      <p:sp>
        <p:nvSpPr>
          <p:cNvPr id="15" name="Rechteck 14">
            <a:extLst>
              <a:ext uri="{FF2B5EF4-FFF2-40B4-BE49-F238E27FC236}">
                <a16:creationId xmlns:a16="http://schemas.microsoft.com/office/drawing/2014/main" id="{300D57E0-DE56-45C4-858D-AFBA145DA539}"/>
              </a:ext>
            </a:extLst>
          </p:cNvPr>
          <p:cNvSpPr/>
          <p:nvPr/>
        </p:nvSpPr>
        <p:spPr>
          <a:xfrm>
            <a:off x="316439" y="3582988"/>
            <a:ext cx="6696480" cy="865188"/>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34290" rIns="68580" bIns="34290" numCol="1" spcCol="0" rtlCol="0" fromWordArt="0" anchor="ctr" anchorCtr="0" forceAA="0" compatLnSpc="1">
            <a:prstTxWarp prst="textNoShape">
              <a:avLst/>
            </a:prstTxWarp>
            <a:noAutofit/>
          </a:bodyPr>
          <a:lstStyle/>
          <a:p>
            <a:pPr marL="541338">
              <a:spcAft>
                <a:spcPts val="900"/>
              </a:spcAft>
            </a:pPr>
            <a:endParaRPr lang="en-GB" sz="1400" cap="all" dirty="0">
              <a:solidFill>
                <a:srgbClr val="0063A6"/>
              </a:solidFill>
            </a:endParaRPr>
          </a:p>
        </p:txBody>
      </p:sp>
      <p:sp>
        <p:nvSpPr>
          <p:cNvPr id="44" name="Rechteck 43">
            <a:extLst>
              <a:ext uri="{FF2B5EF4-FFF2-40B4-BE49-F238E27FC236}">
                <a16:creationId xmlns:a16="http://schemas.microsoft.com/office/drawing/2014/main" id="{DFF8A6E1-7DDB-44AA-B859-38C0DA7ED67F}"/>
              </a:ext>
            </a:extLst>
          </p:cNvPr>
          <p:cNvSpPr/>
          <p:nvPr/>
        </p:nvSpPr>
        <p:spPr>
          <a:xfrm>
            <a:off x="1268918" y="1651750"/>
            <a:ext cx="5744001" cy="1596880"/>
          </a:xfrm>
          <a:prstGeom prst="rect">
            <a:avLst/>
          </a:prstGeom>
          <a:noFill/>
          <a:ln>
            <a:noFill/>
          </a:ln>
        </p:spPr>
        <p:txBody>
          <a:bodyPr vert="horz" wrap="square" lIns="90000" rtlCol="0" anchor="ctr">
            <a:noAutofit/>
          </a:bodyPr>
          <a:lstStyle/>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 “Remote consulting projects are highly likely to be a big part of the post-pandemic consulting scene. The reason is pretty much self-explanatory. The pandemic has taught companies as well as consultants that being productive from the comfort of one’s home is completely possible.” (Saini, Leo 2021:)</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 So, there it is - most workers like working remotely […] If this system works well, chances are, it will stay in place even after the pandemic is over.” (Ibid)</a:t>
            </a:r>
          </a:p>
        </p:txBody>
      </p:sp>
      <p:sp>
        <p:nvSpPr>
          <p:cNvPr id="70" name="Rechteck 69">
            <a:extLst>
              <a:ext uri="{FF2B5EF4-FFF2-40B4-BE49-F238E27FC236}">
                <a16:creationId xmlns:a16="http://schemas.microsoft.com/office/drawing/2014/main" id="{3741834E-78D8-4414-A388-D152A32CF1B5}"/>
              </a:ext>
            </a:extLst>
          </p:cNvPr>
          <p:cNvSpPr/>
          <p:nvPr/>
        </p:nvSpPr>
        <p:spPr>
          <a:xfrm>
            <a:off x="7110034" y="1380505"/>
            <a:ext cx="4798644"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Due to the pandemic and working from the home office, new methods were developed to successfully advise clients digitally as well</a:t>
            </a:r>
          </a:p>
        </p:txBody>
      </p:sp>
      <p:sp>
        <p:nvSpPr>
          <p:cNvPr id="144" name="Rechteck 143">
            <a:extLst>
              <a:ext uri="{FF2B5EF4-FFF2-40B4-BE49-F238E27FC236}">
                <a16:creationId xmlns:a16="http://schemas.microsoft.com/office/drawing/2014/main" id="{4A85C925-232B-44F6-AAEA-94A4185F91C5}"/>
              </a:ext>
            </a:extLst>
          </p:cNvPr>
          <p:cNvSpPr/>
          <p:nvPr>
            <p:custDataLst>
              <p:tags r:id="rId8"/>
            </p:custDataLst>
          </p:nvPr>
        </p:nvSpPr>
        <p:spPr>
          <a:xfrm>
            <a:off x="7105207" y="4306888"/>
            <a:ext cx="4798644" cy="1836646"/>
          </a:xfrm>
          <a:prstGeom prst="rect">
            <a:avLst/>
          </a:prstGeom>
          <a:solidFill>
            <a:schemeClr val="bg1"/>
          </a:solidFill>
          <a:ln w="12700">
            <a:solidFill>
              <a:schemeClr val="bg1"/>
            </a:solid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0" rIns="68580" bIns="34290" numCol="1" spcCol="0" rtlCol="0" fromWordArt="0" anchor="t" anchorCtr="0" forceAA="0" compatLnSpc="1">
            <a:prstTxWarp prst="textNoShape">
              <a:avLst/>
            </a:prstTxWarp>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0" indent="0">
              <a:spcAft>
                <a:spcPts val="300"/>
              </a:spcAft>
              <a:buNone/>
            </a:pPr>
            <a:endParaRPr lang="en-GB" sz="1200" dirty="0">
              <a:solidFill>
                <a:srgbClr val="000000"/>
              </a:solidFill>
            </a:endParaRPr>
          </a:p>
        </p:txBody>
      </p:sp>
      <p:sp>
        <p:nvSpPr>
          <p:cNvPr id="145" name="Rechteck 144">
            <a:extLst>
              <a:ext uri="{FF2B5EF4-FFF2-40B4-BE49-F238E27FC236}">
                <a16:creationId xmlns:a16="http://schemas.microsoft.com/office/drawing/2014/main" id="{0818461C-AC87-4A3D-AFAC-F3EEBEA4C457}"/>
              </a:ext>
            </a:extLst>
          </p:cNvPr>
          <p:cNvSpPr/>
          <p:nvPr/>
        </p:nvSpPr>
        <p:spPr>
          <a:xfrm>
            <a:off x="7110034" y="4306888"/>
            <a:ext cx="4798644" cy="360000"/>
          </a:xfrm>
          <a:prstGeom prst="rect">
            <a:avLst/>
          </a:prstGeom>
          <a:no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0000" tIns="72000" rIns="68580" bIns="34290" numCol="1" spcCol="0" rtlCol="0" fromWordArt="0" anchor="t" anchorCtr="0" forceAA="0" compatLnSpc="1">
            <a:prstTxWarp prst="textNoShape">
              <a:avLst/>
            </a:prstTxWarp>
            <a:noAutofit/>
          </a:bodyPr>
          <a:lstStyle/>
          <a:p>
            <a:pPr marL="0" lvl="1"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400" cap="all" dirty="0">
                <a:solidFill>
                  <a:srgbClr val="265798"/>
                </a:solidFill>
                <a:latin typeface="Klavika Rg" panose="02000000000000000000"/>
              </a:rPr>
              <a:t>Remote Consulting as a Challenge </a:t>
            </a:r>
          </a:p>
        </p:txBody>
      </p:sp>
      <p:pic>
        <p:nvPicPr>
          <p:cNvPr id="486" name="Grafik 485" descr="Waage der Justitia mit einfarbiger Füllung">
            <a:extLst>
              <a:ext uri="{FF2B5EF4-FFF2-40B4-BE49-F238E27FC236}">
                <a16:creationId xmlns:a16="http://schemas.microsoft.com/office/drawing/2014/main" id="{30069B1F-FDC9-4802-AC5D-52D742E74485}"/>
              </a:ext>
            </a:extLst>
          </p:cNvPr>
          <p:cNvPicPr>
            <a:picLocks noChangeAspect="1"/>
          </p:cNvPicPr>
          <p:nvPr/>
        </p:nvPicPr>
        <p:blipFill>
          <a:blip r:embed="rId13">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367200" y="1926431"/>
            <a:ext cx="1027113" cy="1027113"/>
          </a:xfrm>
          <a:prstGeom prst="rect">
            <a:avLst/>
          </a:prstGeom>
        </p:spPr>
      </p:pic>
      <p:sp>
        <p:nvSpPr>
          <p:cNvPr id="9" name="Textfeld 8">
            <a:extLst>
              <a:ext uri="{FF2B5EF4-FFF2-40B4-BE49-F238E27FC236}">
                <a16:creationId xmlns:a16="http://schemas.microsoft.com/office/drawing/2014/main" id="{4546823A-D14F-4C59-AC12-8B4806991784}"/>
              </a:ext>
            </a:extLst>
          </p:cNvPr>
          <p:cNvSpPr txBox="1"/>
          <p:nvPr/>
        </p:nvSpPr>
        <p:spPr>
          <a:xfrm>
            <a:off x="7105207" y="4666888"/>
            <a:ext cx="4798643" cy="1477328"/>
          </a:xfrm>
          <a:prstGeom prst="rect">
            <a:avLst/>
          </a:prstGeom>
          <a:noFill/>
        </p:spPr>
        <p:txBody>
          <a:bodyPr wrap="square" rtlCol="0">
            <a:spAutoFit/>
          </a:bodyPr>
          <a:lstStyle/>
          <a:p>
            <a:r>
              <a:rPr lang="en-GB" sz="1200" b="0" i="0" dirty="0">
                <a:solidFill>
                  <a:srgbClr val="33302E"/>
                </a:solidFill>
                <a:effectLst/>
                <a:latin typeface="Klavia Rg"/>
              </a:rPr>
              <a:t>“</a:t>
            </a:r>
            <a:r>
              <a:rPr lang="en-GB" b="0" i="0" dirty="0">
                <a:solidFill>
                  <a:srgbClr val="33302E"/>
                </a:solidFill>
                <a:effectLst/>
                <a:latin typeface="Klavia Rg"/>
              </a:rPr>
              <a:t>73</a:t>
            </a:r>
            <a:r>
              <a:rPr lang="en-GB" dirty="0">
                <a:solidFill>
                  <a:srgbClr val="33302E"/>
                </a:solidFill>
                <a:latin typeface="Klavia Rg"/>
              </a:rPr>
              <a:t> per cent </a:t>
            </a:r>
            <a:r>
              <a:rPr lang="en-GB" sz="1200" b="0" i="0" dirty="0">
                <a:solidFill>
                  <a:srgbClr val="33302E"/>
                </a:solidFill>
                <a:effectLst/>
                <a:latin typeface="Klavia Rg"/>
              </a:rPr>
              <a:t>of the consultants surveyed said spending less time with clients was the biggest challenge” (</a:t>
            </a:r>
            <a:r>
              <a:rPr lang="en-GB" sz="1200" dirty="0">
                <a:latin typeface="Klavia Rg"/>
              </a:rPr>
              <a:t>Hill, Andrew 2021)</a:t>
            </a:r>
          </a:p>
          <a:p>
            <a:endParaRPr lang="en-GB" sz="1200" dirty="0">
              <a:solidFill>
                <a:srgbClr val="33302E"/>
              </a:solidFill>
              <a:latin typeface="Klavia Rg"/>
            </a:endParaRPr>
          </a:p>
          <a:p>
            <a:pPr marL="171450" indent="-171450">
              <a:buClr>
                <a:srgbClr val="265798"/>
              </a:buClr>
              <a:buFont typeface="Wingdings" panose="05000000000000000000" pitchFamily="2" charset="2"/>
              <a:buChar char="§"/>
            </a:pPr>
            <a:r>
              <a:rPr lang="en-GB" sz="1200" b="0" i="0" dirty="0">
                <a:solidFill>
                  <a:srgbClr val="33302E"/>
                </a:solidFill>
                <a:effectLst/>
                <a:latin typeface="Klavia Rg"/>
              </a:rPr>
              <a:t>Remote working requires new skills and new training to enable efficient and purposeful hybrid working, so companies need to invest in their digital infrastructure and skills.</a:t>
            </a:r>
            <a:endParaRPr lang="en-GB" sz="1200" dirty="0">
              <a:solidFill>
                <a:srgbClr val="33302E"/>
              </a:solidFill>
              <a:latin typeface="Klavia Rg"/>
            </a:endParaRPr>
          </a:p>
          <a:p>
            <a:pPr marL="171450" indent="-171450">
              <a:buFont typeface="Wingdings" panose="05000000000000000000" pitchFamily="2" charset="2"/>
              <a:buChar char="§"/>
            </a:pPr>
            <a:endParaRPr lang="en-GB" sz="1200" dirty="0">
              <a:latin typeface="Klavia Rg"/>
            </a:endParaRPr>
          </a:p>
        </p:txBody>
      </p:sp>
      <p:sp>
        <p:nvSpPr>
          <p:cNvPr id="13" name="Textfeld 12">
            <a:extLst>
              <a:ext uri="{FF2B5EF4-FFF2-40B4-BE49-F238E27FC236}">
                <a16:creationId xmlns:a16="http://schemas.microsoft.com/office/drawing/2014/main" id="{8FBE90D0-14D6-4C50-9F66-76FC5A3B10D9}"/>
              </a:ext>
            </a:extLst>
          </p:cNvPr>
          <p:cNvSpPr txBox="1"/>
          <p:nvPr/>
        </p:nvSpPr>
        <p:spPr>
          <a:xfrm>
            <a:off x="7105207" y="2141309"/>
            <a:ext cx="4798643" cy="2012859"/>
          </a:xfrm>
          <a:prstGeom prst="rect">
            <a:avLst/>
          </a:prstGeom>
          <a:noFill/>
        </p:spPr>
        <p:txBody>
          <a:bodyPr wrap="square" rtlCol="0">
            <a:spAutoFit/>
          </a:bodyPr>
          <a:lstStyle/>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“Now, he is ´three months into an engagement with a client who I haven’t yet met´, and his team have developed new ways of relating to customers.” </a:t>
            </a:r>
            <a:r>
              <a:rPr lang="en-GB" sz="1200" b="0" i="0" dirty="0">
                <a:solidFill>
                  <a:srgbClr val="33302E"/>
                </a:solidFill>
                <a:effectLst/>
                <a:latin typeface="Klavia Rg"/>
              </a:rPr>
              <a:t>(</a:t>
            </a:r>
            <a:r>
              <a:rPr lang="en-GB" sz="1200" dirty="0">
                <a:latin typeface="Klavia Rg"/>
              </a:rPr>
              <a:t>Hill, Andrew 2021)</a:t>
            </a:r>
            <a:endParaRPr lang="en-GB" sz="12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“He says everyone has to be ´more approachable and more interruptible´, mimicking the chance meetings and “micro-moments” that ease co-operation between consultant and client.” (Ibid)</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But: “Laura Empson of City University’s business school, who studies professional services firms, warns consultants against assuming that techniques that worked for them during lockdown can also be applied wholesale to clients.” (Ibid)</a:t>
            </a:r>
          </a:p>
        </p:txBody>
      </p:sp>
      <p:sp>
        <p:nvSpPr>
          <p:cNvPr id="16" name="Textfeld 15">
            <a:extLst>
              <a:ext uri="{FF2B5EF4-FFF2-40B4-BE49-F238E27FC236}">
                <a16:creationId xmlns:a16="http://schemas.microsoft.com/office/drawing/2014/main" id="{8202C825-6ED1-44A3-B067-2F0436D1CA26}"/>
              </a:ext>
            </a:extLst>
          </p:cNvPr>
          <p:cNvSpPr txBox="1"/>
          <p:nvPr/>
        </p:nvSpPr>
        <p:spPr>
          <a:xfrm>
            <a:off x="288148" y="3771105"/>
            <a:ext cx="6724771" cy="1643527"/>
          </a:xfrm>
          <a:prstGeom prst="rect">
            <a:avLst/>
          </a:prstGeom>
          <a:noFill/>
        </p:spPr>
        <p:txBody>
          <a:bodyPr wrap="square" rtlCol="0">
            <a:spAutoFit/>
          </a:bodyPr>
          <a:lstStyle/>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Build and maintain a good rapport with the client so that a good relationship with the client can be maintained even if it is not face to face (cf. McQuillan, Shane/Clodagh O’Brien/Alan Davidson 2022)</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Managing client interaction - determining which tasks and sessions need to be done in person </a:t>
            </a:r>
            <a:br>
              <a:rPr lang="en-GB" sz="1200" dirty="0">
                <a:latin typeface="Klavika Rg" panose="02000000000000000000"/>
              </a:rPr>
            </a:br>
            <a:r>
              <a:rPr lang="en-GB" sz="1200" dirty="0">
                <a:latin typeface="Klavika Rg" panose="02000000000000000000"/>
              </a:rPr>
              <a:t>and which can be done remotely (cf. ibid)</a:t>
            </a:r>
          </a:p>
          <a:p>
            <a:pPr marL="285750" indent="-201613">
              <a:spcBef>
                <a:spcPct val="20000"/>
              </a:spcBef>
              <a:buClr>
                <a:srgbClr val="265798"/>
              </a:buClr>
              <a:buFont typeface="Wingdings" panose="05000000000000000000" pitchFamily="2" charset="2"/>
              <a:buChar char="§"/>
            </a:pPr>
            <a:r>
              <a:rPr lang="en-GB" sz="1200" dirty="0">
                <a:latin typeface="Klavika Rg" panose="02000000000000000000"/>
              </a:rPr>
              <a:t>An exemplary future version could look like this: A kick-off or first face-to-face meeting is </a:t>
            </a:r>
            <a:br>
              <a:rPr lang="en-GB" sz="1200" dirty="0">
                <a:latin typeface="Klavika Rg" panose="02000000000000000000"/>
              </a:rPr>
            </a:br>
            <a:r>
              <a:rPr lang="en-GB" sz="1200" dirty="0">
                <a:latin typeface="Klavika Rg" panose="02000000000000000000"/>
              </a:rPr>
              <a:t>arranged with the "client" to establish a good and personal relationship with the customer, further cooperation then takes place remotely, and the final counselling meeting then takes place in </a:t>
            </a:r>
            <a:br>
              <a:rPr lang="en-GB" sz="1200" dirty="0">
                <a:latin typeface="Klavika Rg" panose="02000000000000000000"/>
              </a:rPr>
            </a:br>
            <a:r>
              <a:rPr lang="en-GB" sz="1200" dirty="0">
                <a:latin typeface="Klavika Rg" panose="02000000000000000000"/>
              </a:rPr>
              <a:t>person again (cf. ibid)</a:t>
            </a:r>
          </a:p>
        </p:txBody>
      </p:sp>
      <p:sp>
        <p:nvSpPr>
          <p:cNvPr id="24" name="Datumsplatzhalter 4">
            <a:extLst>
              <a:ext uri="{FF2B5EF4-FFF2-40B4-BE49-F238E27FC236}">
                <a16:creationId xmlns:a16="http://schemas.microsoft.com/office/drawing/2014/main" id="{78373946-CD8C-46AF-BD8D-E36D38ABBCEF}"/>
              </a:ext>
            </a:extLst>
          </p:cNvPr>
          <p:cNvSpPr>
            <a:spLocks noGrp="1"/>
          </p:cNvSpPr>
          <p:nvPr>
            <p:ph type="dt" sz="half" idx="2"/>
          </p:nvPr>
        </p:nvSpPr>
        <p:spPr>
          <a:xfrm>
            <a:off x="7032625" y="6530368"/>
            <a:ext cx="4824015" cy="252000"/>
          </a:xfrm>
        </p:spPr>
        <p:txBody>
          <a:bodyPr/>
          <a:lstStyle/>
          <a:p>
            <a:r>
              <a:rPr lang="en-GB" dirty="0"/>
              <a:t>Maximilian Klimas –</a:t>
            </a:r>
          </a:p>
        </p:txBody>
      </p:sp>
      <p:sp>
        <p:nvSpPr>
          <p:cNvPr id="17" name="Textplatzhalter 16">
            <a:extLst>
              <a:ext uri="{FF2B5EF4-FFF2-40B4-BE49-F238E27FC236}">
                <a16:creationId xmlns:a16="http://schemas.microsoft.com/office/drawing/2014/main" id="{A12B10CD-2AF9-46DF-9C26-A2C93A088947}"/>
              </a:ext>
            </a:extLst>
          </p:cNvPr>
          <p:cNvSpPr>
            <a:spLocks noGrp="1"/>
          </p:cNvSpPr>
          <p:nvPr>
            <p:ph type="body" sz="quarter" idx="14"/>
          </p:nvPr>
        </p:nvSpPr>
        <p:spPr/>
        <p:txBody>
          <a:bodyPr/>
          <a:lstStyle/>
          <a:p>
            <a:endParaRPr lang="en-GB" dirty="0"/>
          </a:p>
        </p:txBody>
      </p:sp>
    </p:spTree>
    <p:extLst>
      <p:ext uri="{BB962C8B-B14F-4D97-AF65-F5344CB8AC3E}">
        <p14:creationId xmlns:p14="http://schemas.microsoft.com/office/powerpoint/2010/main" val="396315144"/>
      </p:ext>
    </p:extLst>
  </p:cSld>
  <p:clrMapOvr>
    <a:masterClrMapping/>
  </p:clrMapOvr>
  <mc:AlternateContent xmlns:mc="http://schemas.openxmlformats.org/markup-compatibility/2006" xmlns:p14="http://schemas.microsoft.com/office/powerpoint/2010/main">
    <mc:Choice Requires="p14">
      <p:transition spd="slow" p14:dur="2000" advTm="96163"/>
    </mc:Choice>
    <mc:Fallback xmlns="">
      <p:transition spd="slow" advTm="96163"/>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2" name="Objekt 41" hidden="1">
            <a:extLst>
              <a:ext uri="{FF2B5EF4-FFF2-40B4-BE49-F238E27FC236}">
                <a16:creationId xmlns:a16="http://schemas.microsoft.com/office/drawing/2014/main" id="{FA1B4D08-4A0B-4583-B794-BF7360CF3F2F}"/>
              </a:ext>
            </a:extLst>
          </p:cNvPr>
          <p:cNvGraphicFramePr>
            <a:graphicFrameLocks noChangeAspect="1"/>
          </p:cNvGraphicFramePr>
          <p:nvPr>
            <p:custDataLst>
              <p:tags r:id="rId2"/>
            </p:custDataLst>
            <p:extLst>
              <p:ext uri="{D42A27DB-BD31-4B8C-83A1-F6EECF244321}">
                <p14:modId xmlns:p14="http://schemas.microsoft.com/office/powerpoint/2010/main" val="21958151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29702" name="think-cell Folie" r:id="rId8" imgW="532" imgH="533" progId="TCLayout.ActiveDocument.1">
                  <p:embed/>
                </p:oleObj>
              </mc:Choice>
              <mc:Fallback>
                <p:oleObj name="think-cell Folie" r:id="rId8" imgW="532" imgH="533" progId="TCLayout.ActiveDocument.1">
                  <p:embed/>
                  <p:pic>
                    <p:nvPicPr>
                      <p:cNvPr id="42" name="Objekt 41" hidden="1">
                        <a:extLst>
                          <a:ext uri="{FF2B5EF4-FFF2-40B4-BE49-F238E27FC236}">
                            <a16:creationId xmlns:a16="http://schemas.microsoft.com/office/drawing/2014/main" id="{FA1B4D08-4A0B-4583-B794-BF7360CF3F2F}"/>
                          </a:ext>
                        </a:extLst>
                      </p:cNvPr>
                      <p:cNvPicPr/>
                      <p:nvPr/>
                    </p:nvPicPr>
                    <p:blipFill>
                      <a:blip r:embed="rId9"/>
                      <a:stretch>
                        <a:fillRect/>
                      </a:stretch>
                    </p:blipFill>
                    <p:spPr>
                      <a:xfrm>
                        <a:off x="1588" y="1588"/>
                        <a:ext cx="1588" cy="1588"/>
                      </a:xfrm>
                      <a:prstGeom prst="rect">
                        <a:avLst/>
                      </a:prstGeom>
                    </p:spPr>
                  </p:pic>
                </p:oleObj>
              </mc:Fallback>
            </mc:AlternateContent>
          </a:graphicData>
        </a:graphic>
      </p:graphicFrame>
      <p:sp>
        <p:nvSpPr>
          <p:cNvPr id="48" name="Rechteck 47" hidden="1">
            <a:extLst>
              <a:ext uri="{FF2B5EF4-FFF2-40B4-BE49-F238E27FC236}">
                <a16:creationId xmlns:a16="http://schemas.microsoft.com/office/drawing/2014/main" id="{7BC972FE-40A3-4035-9F65-2D2B10B37FE2}"/>
              </a:ext>
            </a:extLst>
          </p:cNvPr>
          <p:cNvSpPr/>
          <p:nvPr>
            <p:custDataLst>
              <p:tags r:id="rId3"/>
            </p:custDataLst>
          </p:nvPr>
        </p:nvSpPr>
        <p:spPr>
          <a:xfrm>
            <a:off x="0" y="0"/>
            <a:ext cx="158750" cy="158750"/>
          </a:xfrm>
          <a:prstGeom prst="rect">
            <a:avLst/>
          </a:prstGeom>
          <a:noFill/>
          <a:ln>
            <a:solidFill>
              <a:srgbClr val="00BFB1"/>
            </a:solidFill>
          </a:ln>
        </p:spPr>
        <p:txBody>
          <a:bodyPr vert="horz" wrap="none" lIns="0" tIns="0" rIns="0" bIns="0" numCol="1" spcCol="0" rtlCol="0" anchor="ctr" anchorCtr="0">
            <a:noAutofit/>
          </a:bodyPr>
          <a:lstStyle/>
          <a:p>
            <a:pPr algn="ctr">
              <a:spcBef>
                <a:spcPct val="20000"/>
              </a:spcBef>
              <a:buClr>
                <a:schemeClr val="accent1"/>
              </a:buClr>
            </a:pPr>
            <a:endParaRPr lang="en-GB" sz="2000" b="1" dirty="0">
              <a:solidFill>
                <a:schemeClr val="tx1"/>
              </a:solidFill>
              <a:latin typeface="Klavika Bd" panose="02000000000000000000"/>
              <a:ea typeface="+mj-ea"/>
              <a:cs typeface="+mj-cs"/>
              <a:sym typeface="Klavika" panose="02000000000000000000"/>
            </a:endParaRPr>
          </a:p>
        </p:txBody>
      </p:sp>
      <p:sp>
        <p:nvSpPr>
          <p:cNvPr id="91" name="Rectangle 12">
            <a:extLst>
              <a:ext uri="{FF2B5EF4-FFF2-40B4-BE49-F238E27FC236}">
                <a16:creationId xmlns:a16="http://schemas.microsoft.com/office/drawing/2014/main" id="{C20341FC-1CAF-464D-80BD-A5765D137234}"/>
              </a:ext>
            </a:extLst>
          </p:cNvPr>
          <p:cNvSpPr/>
          <p:nvPr/>
        </p:nvSpPr>
        <p:spPr>
          <a:xfrm>
            <a:off x="192088" y="1268413"/>
            <a:ext cx="11807825" cy="5005388"/>
          </a:xfrm>
          <a:prstGeom prst="rect">
            <a:avLst/>
          </a:prstGeom>
          <a:solidFill>
            <a:srgbClr val="ECECEC"/>
          </a:solidFill>
          <a:ln>
            <a:noFill/>
          </a:ln>
        </p:spPr>
        <p:txBody>
          <a:bodyPr vert="horz" wrap="square" lIns="90000" rtlCol="0" anchor="ctr">
            <a:noAutofit/>
          </a:bodyPr>
          <a:lstStyle/>
          <a:p>
            <a:pPr algn="ctr">
              <a:spcBef>
                <a:spcPct val="20000"/>
              </a:spcBef>
              <a:buClr>
                <a:srgbClr val="265798"/>
              </a:buClr>
            </a:pPr>
            <a:endParaRPr lang="en-GB" sz="1400" dirty="0">
              <a:solidFill>
                <a:schemeClr val="tx1"/>
              </a:solidFill>
              <a:latin typeface="Avenir Book" panose="02000503020000020003" pitchFamily="2" charset="0"/>
            </a:endParaRPr>
          </a:p>
        </p:txBody>
      </p:sp>
      <p:sp>
        <p:nvSpPr>
          <p:cNvPr id="3" name="Foliennummernplatzhalter 2">
            <a:extLst>
              <a:ext uri="{FF2B5EF4-FFF2-40B4-BE49-F238E27FC236}">
                <a16:creationId xmlns:a16="http://schemas.microsoft.com/office/drawing/2014/main" id="{D1E1795A-3277-44CC-90EB-8DCEA35AF269}"/>
              </a:ext>
            </a:extLst>
          </p:cNvPr>
          <p:cNvSpPr>
            <a:spLocks noGrp="1"/>
          </p:cNvSpPr>
          <p:nvPr>
            <p:ph type="sldNum" sz="quarter" idx="4"/>
          </p:nvPr>
        </p:nvSpPr>
        <p:spPr/>
        <p:txBody>
          <a:bodyPr/>
          <a:lstStyle/>
          <a:p>
            <a:fld id="{553ADFF6-AE86-4113-B35A-DF39A9E38298}" type="slidenum">
              <a:rPr lang="en-GB" smtClean="0"/>
              <a:pPr/>
              <a:t>13</a:t>
            </a:fld>
            <a:endParaRPr lang="en-GB" dirty="0"/>
          </a:p>
        </p:txBody>
      </p:sp>
      <p:sp>
        <p:nvSpPr>
          <p:cNvPr id="5" name="Titel 4">
            <a:extLst>
              <a:ext uri="{FF2B5EF4-FFF2-40B4-BE49-F238E27FC236}">
                <a16:creationId xmlns:a16="http://schemas.microsoft.com/office/drawing/2014/main" id="{A4231B04-8072-416B-B2E0-E5CCDDBF8B49}"/>
              </a:ext>
            </a:extLst>
          </p:cNvPr>
          <p:cNvSpPr>
            <a:spLocks noGrp="1"/>
          </p:cNvSpPr>
          <p:nvPr>
            <p:ph type="title"/>
          </p:nvPr>
        </p:nvSpPr>
        <p:spPr>
          <a:xfrm>
            <a:off x="192087" y="0"/>
            <a:ext cx="9841927" cy="838200"/>
          </a:xfrm>
        </p:spPr>
        <p:txBody>
          <a:bodyPr vert="horz"/>
          <a:lstStyle/>
          <a:p>
            <a:r>
              <a:rPr lang="en-GB" dirty="0"/>
              <a:t>The third phase, implementing and sustaining change, involves first consolidating past successes, then making further changes, and finally embedding change in the organization.</a:t>
            </a:r>
          </a:p>
        </p:txBody>
      </p:sp>
      <p:sp>
        <p:nvSpPr>
          <p:cNvPr id="6" name="Textplatzhalter 5">
            <a:extLst>
              <a:ext uri="{FF2B5EF4-FFF2-40B4-BE49-F238E27FC236}">
                <a16:creationId xmlns:a16="http://schemas.microsoft.com/office/drawing/2014/main" id="{FA4858A8-83AE-484E-884A-435873DB84D2}"/>
              </a:ext>
            </a:extLst>
          </p:cNvPr>
          <p:cNvSpPr>
            <a:spLocks noGrp="1"/>
          </p:cNvSpPr>
          <p:nvPr>
            <p:ph type="body" sz="quarter" idx="13"/>
          </p:nvPr>
        </p:nvSpPr>
        <p:spPr>
          <a:xfrm>
            <a:off x="192087" y="847803"/>
            <a:ext cx="9841928" cy="286232"/>
          </a:xfrm>
        </p:spPr>
        <p:txBody>
          <a:bodyPr/>
          <a:lstStyle/>
          <a:p>
            <a:r>
              <a:rPr lang="en-GB" dirty="0">
                <a:solidFill>
                  <a:srgbClr val="4472C4"/>
                </a:solidFill>
              </a:rPr>
              <a:t>Kotter's 8 Step Model | Implementing and sustaining the change </a:t>
            </a:r>
          </a:p>
        </p:txBody>
      </p:sp>
      <p:sp>
        <p:nvSpPr>
          <p:cNvPr id="9" name="Rechteck 17">
            <a:extLst>
              <a:ext uri="{FF2B5EF4-FFF2-40B4-BE49-F238E27FC236}">
                <a16:creationId xmlns:a16="http://schemas.microsoft.com/office/drawing/2014/main" id="{126A6226-C381-4A39-86F4-E68650FD8F5A}"/>
              </a:ext>
            </a:extLst>
          </p:cNvPr>
          <p:cNvSpPr/>
          <p:nvPr>
            <p:custDataLst>
              <p:tags r:id="rId4"/>
            </p:custDataLst>
          </p:nvPr>
        </p:nvSpPr>
        <p:spPr>
          <a:xfrm>
            <a:off x="2284297"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Bringing staff back to the office through further efforts and creating more formats</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E.g. joint team evenings with shared meals and subsequent activities, such as going to a club, etc.</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Increase cohesion in the workforce through team-building measures and regular company events</a:t>
            </a:r>
          </a:p>
          <a:p>
            <a:pPr marL="28575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47" name="Rechteck 17">
            <a:extLst>
              <a:ext uri="{FF2B5EF4-FFF2-40B4-BE49-F238E27FC236}">
                <a16:creationId xmlns:a16="http://schemas.microsoft.com/office/drawing/2014/main" id="{DAA08645-A0E5-47E5-BA4D-2BD71F50C006}"/>
              </a:ext>
            </a:extLst>
          </p:cNvPr>
          <p:cNvSpPr/>
          <p:nvPr>
            <p:custDataLst>
              <p:tags r:id="rId5"/>
            </p:custDataLst>
          </p:nvPr>
        </p:nvSpPr>
        <p:spPr>
          <a:xfrm>
            <a:off x="6145703" y="2055839"/>
            <a:ext cx="3762000" cy="4087698"/>
          </a:xfrm>
          <a:prstGeom prst="rect">
            <a:avLst/>
          </a:prstGeom>
          <a:solidFill>
            <a:schemeClr val="bg1"/>
          </a:solidFill>
        </p:spPr>
        <p:txBody>
          <a:bodyPr vert="horz" wrap="square" tIns="90000" bIns="90000" rtlCol="0">
            <a:noAutofit/>
          </a:bodyPr>
          <a:lstStyle>
            <a:lvl1pPr marL="179388" indent="-179388" algn="l" defTabSz="914400" rtl="0" eaLnBrk="1" latinLnBrk="0" hangingPunct="1">
              <a:buFont typeface="Wingdings 2" panose="05020102010507070707" pitchFamily="18" charset="2"/>
              <a:buChar char=""/>
            </a:lvl1pPr>
            <a:lvl2pPr marL="179388" indent="-179388" algn="l" defTabSz="914400" rtl="0" eaLnBrk="1" latinLnBrk="0" hangingPunct="1">
              <a:buFont typeface="Wingdings 2" panose="05020102010507070707" pitchFamily="18" charset="2"/>
              <a:buChar char=""/>
            </a:lvl2pPr>
            <a:lvl3pPr marL="358775" indent="-177800" algn="l" defTabSz="914400" rtl="0" eaLnBrk="1" latinLnBrk="0" hangingPunct="1">
              <a:buFont typeface="Symbol" panose="05050102010706020507" pitchFamily="18" charset="2"/>
              <a:buChar char="-"/>
            </a:lvl3pPr>
            <a:lvl4pPr marL="536575" indent="-179388" algn="l" defTabSz="914400" rtl="0" eaLnBrk="1" latinLnBrk="0" hangingPunct="1">
              <a:buFont typeface="Wingdings" panose="05000000000000000000" pitchFamily="2" charset="2"/>
              <a:buChar char=""/>
            </a:lvl4pPr>
            <a:lvl5pPr marL="2057400" indent="-228600" algn="l" defTabSz="914400" rtl="0" eaLnBrk="1" latinLnBrk="0" hangingPunct="1">
              <a:buFont typeface="Arial" pitchFamily="34" charset="0"/>
              <a:buChar char="»"/>
            </a:lvl5pPr>
            <a:lvl6pPr marL="2514600" indent="-228600" algn="l" defTabSz="914400" rtl="0" eaLnBrk="1" latinLnBrk="0" hangingPunct="1">
              <a:buFont typeface="Arial" pitchFamily="34" charset="0"/>
              <a:buChar char="•"/>
            </a:lvl6pPr>
            <a:lvl7pPr marL="2971800" indent="-228600" algn="l" defTabSz="914400" rtl="0" eaLnBrk="1" latinLnBrk="0" hangingPunct="1">
              <a:buFont typeface="Arial" pitchFamily="34" charset="0"/>
              <a:buChar char="•"/>
            </a:lvl7pPr>
            <a:lvl8pPr marL="3429000" indent="-228600" algn="l" defTabSz="914400" rtl="0" eaLnBrk="1" latinLnBrk="0" hangingPunct="1">
              <a:buFont typeface="Arial" pitchFamily="34" charset="0"/>
              <a:buChar char="•"/>
            </a:lvl8pPr>
            <a:lvl9pPr marL="3886200" indent="-228600" algn="l" defTabSz="914400" rtl="0" eaLnBrk="1" latinLnBrk="0" hangingPunct="1">
              <a:buFont typeface="Arial" pitchFamily="34" charset="0"/>
              <a:buChar char="•"/>
            </a:lvl9p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Anchoring the new change in the culture is crucial, according to Kotter, because “When the new practices made in transformation effort are not compatible with the relevant cultures, they always be subject to regression” </a:t>
            </a:r>
            <a:r>
              <a:rPr lang="en-GB" sz="1400" dirty="0">
                <a:solidFill>
                  <a:srgbClr val="282828"/>
                </a:solidFill>
                <a:latin typeface="Klavia Rg"/>
              </a:rPr>
              <a:t>(Kotter, John P. 1996: 148)</a:t>
            </a:r>
            <a:endParaRPr lang="en-GB" sz="1400" dirty="0">
              <a:latin typeface="Klavika Rg" panose="02000000000000000000"/>
            </a:endParaRP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Conduct a satisfaction survey among the staff and then present the high level of employee satisfaction in the next company call to demonstrate the positive change </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Continue to praise every employee who voluntarily comes back to the office completely and create an overall positive work atmosphere and environment where employees feel comfortable in the company, people like to come to the office &amp; outsiders have a positive image of the department</a:t>
            </a:r>
          </a:p>
        </p:txBody>
      </p:sp>
      <p:sp>
        <p:nvSpPr>
          <p:cNvPr id="12" name="Richtungspfeil 20">
            <a:extLst>
              <a:ext uri="{FF2B5EF4-FFF2-40B4-BE49-F238E27FC236}">
                <a16:creationId xmlns:a16="http://schemas.microsoft.com/office/drawing/2014/main" id="{464B1480-A4A1-45E4-A6AE-81FEEC2979AA}"/>
              </a:ext>
            </a:extLst>
          </p:cNvPr>
          <p:cNvSpPr/>
          <p:nvPr/>
        </p:nvSpPr>
        <p:spPr>
          <a:xfrm>
            <a:off x="2284297" y="1380505"/>
            <a:ext cx="3916857" cy="576000"/>
          </a:xfrm>
          <a:prstGeom prst="homePlate">
            <a:avLst>
              <a:gd name="adj" fmla="val 27290"/>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Consolidate successes &amp; </a:t>
            </a:r>
            <a:br>
              <a:rPr lang="en-GB" sz="1600" cap="all" dirty="0">
                <a:solidFill>
                  <a:schemeClr val="bg1"/>
                </a:solidFill>
                <a:latin typeface="Klavika Rg" panose="02000000000000000000"/>
              </a:rPr>
            </a:br>
            <a:r>
              <a:rPr lang="en-GB" sz="1600" cap="all" dirty="0">
                <a:solidFill>
                  <a:schemeClr val="bg1"/>
                </a:solidFill>
                <a:latin typeface="Klavika Rg" panose="02000000000000000000"/>
              </a:rPr>
              <a:t>further changes</a:t>
            </a:r>
          </a:p>
        </p:txBody>
      </p:sp>
      <p:sp>
        <p:nvSpPr>
          <p:cNvPr id="13" name="Eingekerbter Richtungspfeil 21">
            <a:extLst>
              <a:ext uri="{FF2B5EF4-FFF2-40B4-BE49-F238E27FC236}">
                <a16:creationId xmlns:a16="http://schemas.microsoft.com/office/drawing/2014/main" id="{3B799BBE-DBA8-4C8E-B7EF-E309F112FAB8}"/>
              </a:ext>
            </a:extLst>
          </p:cNvPr>
          <p:cNvSpPr/>
          <p:nvPr/>
        </p:nvSpPr>
        <p:spPr>
          <a:xfrm>
            <a:off x="6137704" y="1380505"/>
            <a:ext cx="3684187" cy="576000"/>
          </a:xfrm>
          <a:prstGeom prst="chevron">
            <a:avLst>
              <a:gd name="adj" fmla="val 27951"/>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marL="0" lvl="1" indent="1588"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Anchoring change </a:t>
            </a:r>
            <a:br>
              <a:rPr lang="en-GB" sz="1600" cap="all" dirty="0">
                <a:solidFill>
                  <a:schemeClr val="bg1"/>
                </a:solidFill>
                <a:latin typeface="Klavika Rg" panose="02000000000000000000"/>
              </a:rPr>
            </a:br>
            <a:r>
              <a:rPr lang="en-GB" sz="1600" cap="all" dirty="0">
                <a:solidFill>
                  <a:schemeClr val="bg1"/>
                </a:solidFill>
                <a:latin typeface="Klavika Rg" panose="02000000000000000000"/>
              </a:rPr>
              <a:t>in the culture</a:t>
            </a:r>
          </a:p>
        </p:txBody>
      </p:sp>
      <p:sp>
        <p:nvSpPr>
          <p:cNvPr id="7" name="Rechteck 6">
            <a:extLst>
              <a:ext uri="{FF2B5EF4-FFF2-40B4-BE49-F238E27FC236}">
                <a16:creationId xmlns:a16="http://schemas.microsoft.com/office/drawing/2014/main" id="{F94A0DBB-989A-4B3F-8923-5100665EA8AC}"/>
              </a:ext>
            </a:extLst>
          </p:cNvPr>
          <p:cNvSpPr/>
          <p:nvPr/>
        </p:nvSpPr>
        <p:spPr>
          <a:xfrm>
            <a:off x="9277783" y="1385905"/>
            <a:ext cx="629920" cy="565200"/>
          </a:xfrm>
          <a:prstGeom prst="rect">
            <a:avLst/>
          </a:prstGeom>
          <a:solidFill>
            <a:srgbClr val="265798"/>
          </a:solidFill>
          <a:ln>
            <a:solidFill>
              <a:srgbClr val="265798"/>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9" name="Grafik 18" descr="Balkendiagramm mit Aufwärtstrend mit einfarbiger Füllung">
            <a:extLst>
              <a:ext uri="{FF2B5EF4-FFF2-40B4-BE49-F238E27FC236}">
                <a16:creationId xmlns:a16="http://schemas.microsoft.com/office/drawing/2014/main" id="{422F9D59-E22F-40D4-84EE-FAACD06A2D7D}"/>
              </a:ext>
            </a:extLst>
          </p:cNvPr>
          <p:cNvPicPr>
            <a:picLocks noChangeAspect="1"/>
          </p:cNvPicPr>
          <p:nvPr/>
        </p:nvPicPr>
        <p:blipFill>
          <a:blip r:embed="rId10" cstate="email">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2454714" y="1498442"/>
            <a:ext cx="340125" cy="340125"/>
          </a:xfrm>
          <a:prstGeom prst="rect">
            <a:avLst/>
          </a:prstGeom>
        </p:spPr>
      </p:pic>
      <p:pic>
        <p:nvPicPr>
          <p:cNvPr id="22" name="Grafik 21" descr="Volltreffer mit einfarbiger Füllung">
            <a:extLst>
              <a:ext uri="{FF2B5EF4-FFF2-40B4-BE49-F238E27FC236}">
                <a16:creationId xmlns:a16="http://schemas.microsoft.com/office/drawing/2014/main" id="{98F110F0-8CF7-4896-98F7-2E2117D3235D}"/>
              </a:ext>
            </a:extLst>
          </p:cNvPr>
          <p:cNvPicPr>
            <a:picLocks noChangeAspect="1"/>
          </p:cNvPicPr>
          <p:nvPr/>
        </p:nvPicPr>
        <p:blipFill>
          <a:blip r:embed="rId12" cstate="email">
            <a:extLst>
              <a:ext uri="{28A0092B-C50C-407E-A947-70E740481C1C}">
                <a14:useLocalDpi xmlns:a14="http://schemas.microsoft.com/office/drawing/2010/main"/>
              </a:ext>
              <a:ext uri="{96DAC541-7B7A-43D3-8B79-37D633B846F1}">
                <asvg:svgBlip xmlns:asvg="http://schemas.microsoft.com/office/drawing/2016/SVG/main" r:embed="rId13"/>
              </a:ext>
            </a:extLst>
          </a:blip>
          <a:stretch>
            <a:fillRect/>
          </a:stretch>
        </p:blipFill>
        <p:spPr>
          <a:xfrm>
            <a:off x="6540107" y="1498442"/>
            <a:ext cx="340125" cy="340125"/>
          </a:xfrm>
          <a:prstGeom prst="rect">
            <a:avLst/>
          </a:prstGeom>
        </p:spPr>
      </p:pic>
    </p:spTree>
    <p:extLst>
      <p:ext uri="{BB962C8B-B14F-4D97-AF65-F5344CB8AC3E}">
        <p14:creationId xmlns:p14="http://schemas.microsoft.com/office/powerpoint/2010/main" val="488661034"/>
      </p:ext>
    </p:extLst>
  </p:cSld>
  <p:clrMapOvr>
    <a:masterClrMapping/>
  </p:clrMapOvr>
  <mc:AlternateContent xmlns:mc="http://schemas.openxmlformats.org/markup-compatibility/2006" xmlns:p14="http://schemas.microsoft.com/office/powerpoint/2010/main">
    <mc:Choice Requires="p14">
      <p:transition spd="slow" p14:dur="2000" advTm="53446"/>
    </mc:Choice>
    <mc:Fallback xmlns="">
      <p:transition spd="slow" advTm="53446"/>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0" name="Objekt 19" hidden="1">
            <a:extLst>
              <a:ext uri="{FF2B5EF4-FFF2-40B4-BE49-F238E27FC236}">
                <a16:creationId xmlns:a16="http://schemas.microsoft.com/office/drawing/2014/main" id="{B3617C08-8C9D-4EF1-A4B5-9EFACFFB07D9}"/>
              </a:ext>
            </a:extLst>
          </p:cNvPr>
          <p:cNvGraphicFramePr>
            <a:graphicFrameLocks noChangeAspect="1"/>
          </p:cNvGraphicFramePr>
          <p:nvPr>
            <p:custDataLst>
              <p:tags r:id="rId2"/>
            </p:custDataLst>
            <p:extLst>
              <p:ext uri="{D42A27DB-BD31-4B8C-83A1-F6EECF244321}">
                <p14:modId xmlns:p14="http://schemas.microsoft.com/office/powerpoint/2010/main" val="3346757532"/>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0726" name="think-cell Folie" r:id="rId7" imgW="532" imgH="533" progId="TCLayout.ActiveDocument.1">
                  <p:embed/>
                </p:oleObj>
              </mc:Choice>
              <mc:Fallback>
                <p:oleObj name="think-cell Folie" r:id="rId7" imgW="532" imgH="533" progId="TCLayout.ActiveDocument.1">
                  <p:embed/>
                  <p:pic>
                    <p:nvPicPr>
                      <p:cNvPr id="20" name="Objekt 19" hidden="1">
                        <a:extLst>
                          <a:ext uri="{FF2B5EF4-FFF2-40B4-BE49-F238E27FC236}">
                            <a16:creationId xmlns:a16="http://schemas.microsoft.com/office/drawing/2014/main" id="{B3617C08-8C9D-4EF1-A4B5-9EFACFFB07D9}"/>
                          </a:ext>
                        </a:extLst>
                      </p:cNvPr>
                      <p:cNvPicPr/>
                      <p:nvPr/>
                    </p:nvPicPr>
                    <p:blipFill>
                      <a:blip r:embed="rId8"/>
                      <a:stretch>
                        <a:fillRect/>
                      </a:stretch>
                    </p:blipFill>
                    <p:spPr>
                      <a:xfrm>
                        <a:off x="1588" y="1588"/>
                        <a:ext cx="1588" cy="1588"/>
                      </a:xfrm>
                      <a:prstGeom prst="rect">
                        <a:avLst/>
                      </a:prstGeom>
                    </p:spPr>
                  </p:pic>
                </p:oleObj>
              </mc:Fallback>
            </mc:AlternateContent>
          </a:graphicData>
        </a:graphic>
      </p:graphicFrame>
      <p:sp>
        <p:nvSpPr>
          <p:cNvPr id="4" name="Rechteck 3" hidden="1">
            <a:extLst>
              <a:ext uri="{FF2B5EF4-FFF2-40B4-BE49-F238E27FC236}">
                <a16:creationId xmlns:a16="http://schemas.microsoft.com/office/drawing/2014/main" id="{B7AFB84A-A173-4261-8383-0878069CF7E6}"/>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3" name="Foliennummernplatzhalter 2">
            <a:extLst>
              <a:ext uri="{FF2B5EF4-FFF2-40B4-BE49-F238E27FC236}">
                <a16:creationId xmlns:a16="http://schemas.microsoft.com/office/drawing/2014/main" id="{4EEF0E67-EBDE-468A-92E9-896C05A6F294}"/>
              </a:ext>
            </a:extLst>
          </p:cNvPr>
          <p:cNvSpPr>
            <a:spLocks noGrp="1"/>
          </p:cNvSpPr>
          <p:nvPr>
            <p:ph type="sldNum" sz="quarter" idx="4"/>
          </p:nvPr>
        </p:nvSpPr>
        <p:spPr/>
        <p:txBody>
          <a:bodyPr/>
          <a:lstStyle/>
          <a:p>
            <a:fld id="{553ADFF6-AE86-4113-B35A-DF39A9E38298}" type="slidenum">
              <a:rPr lang="en-GB" smtClean="0"/>
              <a:pPr/>
              <a:t>14</a:t>
            </a:fld>
            <a:endParaRPr lang="en-GB" dirty="0"/>
          </a:p>
        </p:txBody>
      </p:sp>
      <p:sp>
        <p:nvSpPr>
          <p:cNvPr id="8" name="Titel 7">
            <a:extLst>
              <a:ext uri="{FF2B5EF4-FFF2-40B4-BE49-F238E27FC236}">
                <a16:creationId xmlns:a16="http://schemas.microsoft.com/office/drawing/2014/main" id="{82367B82-84FD-4C39-9654-D758CC7FDB62}"/>
              </a:ext>
            </a:extLst>
          </p:cNvPr>
          <p:cNvSpPr>
            <a:spLocks noGrp="1"/>
          </p:cNvSpPr>
          <p:nvPr>
            <p:ph type="title"/>
          </p:nvPr>
        </p:nvSpPr>
        <p:spPr/>
        <p:txBody>
          <a:bodyPr vert="horz"/>
          <a:lstStyle/>
          <a:p>
            <a:r>
              <a:rPr lang="en-GB" dirty="0"/>
              <a:t>Kotter's model looks at the change model in a more modern way than Lewis' model does, but there are still some criticisms.</a:t>
            </a:r>
          </a:p>
        </p:txBody>
      </p:sp>
      <p:sp>
        <p:nvSpPr>
          <p:cNvPr id="9" name="Textplatzhalter 8">
            <a:extLst>
              <a:ext uri="{FF2B5EF4-FFF2-40B4-BE49-F238E27FC236}">
                <a16:creationId xmlns:a16="http://schemas.microsoft.com/office/drawing/2014/main" id="{AEF54524-9D62-4673-BBFB-909942E207C3}"/>
              </a:ext>
            </a:extLst>
          </p:cNvPr>
          <p:cNvSpPr>
            <a:spLocks noGrp="1"/>
          </p:cNvSpPr>
          <p:nvPr>
            <p:ph type="body" sz="quarter" idx="13"/>
          </p:nvPr>
        </p:nvSpPr>
        <p:spPr>
          <a:xfrm>
            <a:off x="192088" y="847803"/>
            <a:ext cx="9841928" cy="286232"/>
          </a:xfrm>
        </p:spPr>
        <p:txBody>
          <a:bodyPr/>
          <a:lstStyle/>
          <a:p>
            <a:r>
              <a:rPr lang="en-GB" dirty="0">
                <a:solidFill>
                  <a:srgbClr val="4472C4"/>
                </a:solidFill>
              </a:rPr>
              <a:t>Kotter's 8 Step Model | </a:t>
            </a:r>
            <a:r>
              <a:rPr lang="en-GB" dirty="0">
                <a:solidFill>
                  <a:srgbClr val="4472C4"/>
                </a:solidFill>
                <a:latin typeface="Klavika Rg" panose="02000000000000000000"/>
              </a:rPr>
              <a:t>Critical Evaluation of the model</a:t>
            </a:r>
          </a:p>
        </p:txBody>
      </p:sp>
      <p:sp>
        <p:nvSpPr>
          <p:cNvPr id="17" name="Rectangle 20">
            <a:extLst>
              <a:ext uri="{FF2B5EF4-FFF2-40B4-BE49-F238E27FC236}">
                <a16:creationId xmlns:a16="http://schemas.microsoft.com/office/drawing/2014/main" id="{DFDE09D8-3244-4705-8436-A9F07B95CD10}"/>
              </a:ext>
            </a:extLst>
          </p:cNvPr>
          <p:cNvSpPr/>
          <p:nvPr/>
        </p:nvSpPr>
        <p:spPr>
          <a:xfrm rot="10800000" flipV="1">
            <a:off x="770580" y="1279095"/>
            <a:ext cx="4362528"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Lack of empirical evidence for steps 5 and 7</a:t>
            </a:r>
          </a:p>
        </p:txBody>
      </p:sp>
      <p:sp>
        <p:nvSpPr>
          <p:cNvPr id="18" name="Rectangle 23">
            <a:extLst>
              <a:ext uri="{FF2B5EF4-FFF2-40B4-BE49-F238E27FC236}">
                <a16:creationId xmlns:a16="http://schemas.microsoft.com/office/drawing/2014/main" id="{6F71B974-C0EC-4723-A11D-F2B37418121F}"/>
              </a:ext>
            </a:extLst>
          </p:cNvPr>
          <p:cNvSpPr/>
          <p:nvPr/>
        </p:nvSpPr>
        <p:spPr>
          <a:xfrm>
            <a:off x="192088" y="1711095"/>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Critically, Kotter's model has not been fully empirically confirmed </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Alas and Sharifi were only able to empirically confirm six of the eight stages, they could not find any empirical evidence for the 5</a:t>
            </a:r>
            <a:r>
              <a:rPr lang="en-GB" sz="1400" baseline="30000" dirty="0">
                <a:latin typeface="Klavika Rg" panose="02000000000000000000"/>
              </a:rPr>
              <a:t>th</a:t>
            </a:r>
            <a:r>
              <a:rPr lang="en-GB" sz="1400" dirty="0">
                <a:latin typeface="Klavika Rg" panose="02000000000000000000"/>
              </a:rPr>
              <a:t> and 7</a:t>
            </a:r>
            <a:r>
              <a:rPr lang="en-GB" sz="1400" baseline="30000" dirty="0">
                <a:latin typeface="Klavika Rg" panose="02000000000000000000"/>
              </a:rPr>
              <a:t>th</a:t>
            </a:r>
            <a:r>
              <a:rPr lang="en-GB" sz="1400" dirty="0">
                <a:latin typeface="Klavika Rg" panose="02000000000000000000"/>
              </a:rPr>
              <a:t> levels , the model could therefore not be fully empirically proven (cf. </a:t>
            </a:r>
            <a:r>
              <a:rPr lang="en-GB" sz="1400" dirty="0">
                <a:latin typeface="Klavia Rg"/>
              </a:rPr>
              <a:t>Ruth Alas &amp; </a:t>
            </a:r>
            <a:r>
              <a:rPr lang="en-GB" sz="1400" dirty="0" err="1">
                <a:latin typeface="Klavia Rg"/>
              </a:rPr>
              <a:t>Sudi</a:t>
            </a:r>
            <a:r>
              <a:rPr lang="en-GB" sz="1400" dirty="0">
                <a:latin typeface="Klavia Rg"/>
              </a:rPr>
              <a:t> Sharifi 2002: 313-331)</a:t>
            </a:r>
            <a:endParaRPr lang="en-GB" sz="1400" dirty="0">
              <a:latin typeface="Klavika Rg" panose="02000000000000000000"/>
            </a:endParaRPr>
          </a:p>
        </p:txBody>
      </p:sp>
      <p:pic>
        <p:nvPicPr>
          <p:cNvPr id="19" name="Grafik 18" descr="Flussdiagramm">
            <a:extLst>
              <a:ext uri="{FF2B5EF4-FFF2-40B4-BE49-F238E27FC236}">
                <a16:creationId xmlns:a16="http://schemas.microsoft.com/office/drawing/2014/main" id="{23367FDC-290C-44EF-AC06-E0E78B11A687}"/>
              </a:ext>
            </a:extLst>
          </p:cNvPr>
          <p:cNvPicPr>
            <a:picLocks noChangeAspect="1"/>
          </p:cNvPicPr>
          <p:nvPr/>
        </p:nvPicPr>
        <p:blipFill>
          <a:blip r:embed="rId9" cstate="email">
            <a:extLst>
              <a:ext uri="{28A0092B-C50C-407E-A947-70E740481C1C}">
                <a14:useLocalDpi xmlns:a14="http://schemas.microsoft.com/office/drawing/2010/main"/>
              </a:ext>
              <a:ext uri="{96DAC541-7B7A-43D3-8B79-37D633B846F1}">
                <asvg:svgBlip xmlns:asvg="http://schemas.microsoft.com/office/drawing/2016/SVG/main" r:embed="rId10"/>
              </a:ext>
            </a:extLst>
          </a:blip>
          <a:stretch>
            <a:fillRect/>
          </a:stretch>
        </p:blipFill>
        <p:spPr>
          <a:xfrm>
            <a:off x="339457" y="1289119"/>
            <a:ext cx="441801" cy="441801"/>
          </a:xfrm>
          <a:prstGeom prst="rect">
            <a:avLst/>
          </a:prstGeom>
        </p:spPr>
      </p:pic>
      <p:sp>
        <p:nvSpPr>
          <p:cNvPr id="32" name="Rectangle 20">
            <a:extLst>
              <a:ext uri="{FF2B5EF4-FFF2-40B4-BE49-F238E27FC236}">
                <a16:creationId xmlns:a16="http://schemas.microsoft.com/office/drawing/2014/main" id="{35693D85-8937-49BF-8AE5-476C39DE582D}"/>
              </a:ext>
            </a:extLst>
          </p:cNvPr>
          <p:cNvSpPr/>
          <p:nvPr/>
        </p:nvSpPr>
        <p:spPr>
          <a:xfrm rot="10800000" flipV="1">
            <a:off x="770579" y="2516075"/>
            <a:ext cx="7739575"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What controls how employees feel, think and work in the company is missing</a:t>
            </a:r>
          </a:p>
        </p:txBody>
      </p:sp>
      <p:sp>
        <p:nvSpPr>
          <p:cNvPr id="33" name="Rectangle 23">
            <a:extLst>
              <a:ext uri="{FF2B5EF4-FFF2-40B4-BE49-F238E27FC236}">
                <a16:creationId xmlns:a16="http://schemas.microsoft.com/office/drawing/2014/main" id="{3430DC39-2444-4F83-A6BB-859BC11BF75C}"/>
              </a:ext>
            </a:extLst>
          </p:cNvPr>
          <p:cNvSpPr/>
          <p:nvPr/>
        </p:nvSpPr>
        <p:spPr>
          <a:xfrm>
            <a:off x="192088" y="2948075"/>
            <a:ext cx="11807825" cy="828000"/>
          </a:xfrm>
          <a:prstGeom prst="rect">
            <a:avLst/>
          </a:prstGeom>
          <a:noFill/>
          <a:ln>
            <a:noFill/>
          </a:ln>
        </p:spPr>
        <p:txBody>
          <a:bodyPr vert="horz" wrap="square" lIns="90000" rtlCol="0" anchor="t">
            <a:noAutofit/>
          </a:bodyPr>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While Kotter points out the crucial importance of the vision, what is missing for the analysis is what drives the actual thinking, feeling and actions of employees in companies</a:t>
            </a:r>
          </a:p>
        </p:txBody>
      </p:sp>
      <p:sp>
        <p:nvSpPr>
          <p:cNvPr id="36" name="Rectangle 20">
            <a:extLst>
              <a:ext uri="{FF2B5EF4-FFF2-40B4-BE49-F238E27FC236}">
                <a16:creationId xmlns:a16="http://schemas.microsoft.com/office/drawing/2014/main" id="{C92DFBCB-49AA-41C2-88C8-0EC0512F0AF5}"/>
              </a:ext>
            </a:extLst>
          </p:cNvPr>
          <p:cNvSpPr/>
          <p:nvPr/>
        </p:nvSpPr>
        <p:spPr>
          <a:xfrm rot="10800000" flipV="1">
            <a:off x="770581" y="3753055"/>
            <a:ext cx="383027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Top down approach</a:t>
            </a:r>
          </a:p>
        </p:txBody>
      </p:sp>
      <p:sp>
        <p:nvSpPr>
          <p:cNvPr id="37" name="Rectangle 23">
            <a:extLst>
              <a:ext uri="{FF2B5EF4-FFF2-40B4-BE49-F238E27FC236}">
                <a16:creationId xmlns:a16="http://schemas.microsoft.com/office/drawing/2014/main" id="{672A8CBC-1EAD-4612-805E-5FC1F431202F}"/>
              </a:ext>
            </a:extLst>
          </p:cNvPr>
          <p:cNvSpPr/>
          <p:nvPr/>
        </p:nvSpPr>
        <p:spPr>
          <a:xfrm>
            <a:off x="192088" y="4185055"/>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It is also important to know that the change process is top-down: The process is initiated by top management and cascaded down the organization. This view neglects employee engagement and their active role in shaping change</a:t>
            </a:r>
          </a:p>
        </p:txBody>
      </p:sp>
      <p:sp>
        <p:nvSpPr>
          <p:cNvPr id="46" name="Rectangle 20">
            <a:extLst>
              <a:ext uri="{FF2B5EF4-FFF2-40B4-BE49-F238E27FC236}">
                <a16:creationId xmlns:a16="http://schemas.microsoft.com/office/drawing/2014/main" id="{1BC41254-B19D-4242-A17A-8313F6ED79DE}"/>
              </a:ext>
            </a:extLst>
          </p:cNvPr>
          <p:cNvSpPr/>
          <p:nvPr/>
        </p:nvSpPr>
        <p:spPr>
          <a:xfrm rot="10800000" flipV="1">
            <a:off x="770578" y="4990036"/>
            <a:ext cx="5858821" cy="432000"/>
          </a:xfrm>
          <a:prstGeom prst="rect">
            <a:avLst/>
          </a:prstGeom>
          <a:noFill/>
          <a:ln>
            <a:noFill/>
          </a:ln>
        </p:spPr>
        <p:txBody>
          <a:bodyPr vert="horz" wrap="square" lIns="90000" rtlCol="0" anchor="ctr">
            <a:noAutofit/>
          </a:bodyPr>
          <a:lstStyle/>
          <a:p>
            <a:pPr>
              <a:spcBef>
                <a:spcPct val="20000"/>
              </a:spcBef>
              <a:buClr>
                <a:schemeClr val="tx1"/>
              </a:buClr>
              <a:defRPr/>
            </a:pPr>
            <a:r>
              <a:rPr lang="en-GB" sz="1600" cap="all" dirty="0">
                <a:solidFill>
                  <a:schemeClr val="accent1"/>
                </a:solidFill>
                <a:latin typeface="Klavika Rg" panose="02000000000000000000"/>
              </a:rPr>
              <a:t>Steps backwards are not foreseen in Kotter's model </a:t>
            </a:r>
          </a:p>
        </p:txBody>
      </p:sp>
      <p:sp>
        <p:nvSpPr>
          <p:cNvPr id="49" name="Rectangle 23">
            <a:extLst>
              <a:ext uri="{FF2B5EF4-FFF2-40B4-BE49-F238E27FC236}">
                <a16:creationId xmlns:a16="http://schemas.microsoft.com/office/drawing/2014/main" id="{F8D6E2EF-DA85-4E20-9111-B615306765EE}"/>
              </a:ext>
            </a:extLst>
          </p:cNvPr>
          <p:cNvSpPr/>
          <p:nvPr/>
        </p:nvSpPr>
        <p:spPr>
          <a:xfrm>
            <a:off x="192088" y="5422036"/>
            <a:ext cx="11807825" cy="828000"/>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Regressions cannot be explained by Kotter's model, although they occur frequently, especially in very protracted and complex change projects </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Kotter's model, however, assumes that change projects are not characterized by regressions but run in a straight line</a:t>
            </a:r>
          </a:p>
        </p:txBody>
      </p:sp>
      <p:pic>
        <p:nvPicPr>
          <p:cNvPr id="51" name="Graphic 26" descr="Gears">
            <a:extLst>
              <a:ext uri="{FF2B5EF4-FFF2-40B4-BE49-F238E27FC236}">
                <a16:creationId xmlns:a16="http://schemas.microsoft.com/office/drawing/2014/main" id="{E51CD96C-7DF0-4A64-9ABD-F8A0931FB181}"/>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rcRect/>
          <a:stretch/>
        </p:blipFill>
        <p:spPr>
          <a:xfrm>
            <a:off x="344337" y="2527564"/>
            <a:ext cx="432040" cy="432040"/>
          </a:xfrm>
          <a:prstGeom prst="rect">
            <a:avLst/>
          </a:prstGeom>
        </p:spPr>
      </p:pic>
      <p:sp>
        <p:nvSpPr>
          <p:cNvPr id="52" name="Freeform 5">
            <a:extLst>
              <a:ext uri="{FF2B5EF4-FFF2-40B4-BE49-F238E27FC236}">
                <a16:creationId xmlns:a16="http://schemas.microsoft.com/office/drawing/2014/main" id="{6701505C-965B-40AB-96D6-363B097ED8DC}"/>
              </a:ext>
            </a:extLst>
          </p:cNvPr>
          <p:cNvSpPr>
            <a:spLocks noEditPoints="1"/>
          </p:cNvSpPr>
          <p:nvPr>
            <p:custDataLst>
              <p:tags r:id="rId4"/>
            </p:custDataLst>
          </p:nvPr>
        </p:nvSpPr>
        <p:spPr bwMode="auto">
          <a:xfrm>
            <a:off x="454908" y="3813301"/>
            <a:ext cx="210898" cy="311508"/>
          </a:xfrm>
          <a:custGeom>
            <a:avLst/>
            <a:gdLst>
              <a:gd name="T0" fmla="*/ 249 w 812"/>
              <a:gd name="T1" fmla="*/ 1225 h 1310"/>
              <a:gd name="T2" fmla="*/ 334 w 812"/>
              <a:gd name="T3" fmla="*/ 1310 h 1310"/>
              <a:gd name="T4" fmla="*/ 419 w 812"/>
              <a:gd name="T5" fmla="*/ 1225 h 1310"/>
              <a:gd name="T6" fmla="*/ 334 w 812"/>
              <a:gd name="T7" fmla="*/ 1140 h 1310"/>
              <a:gd name="T8" fmla="*/ 249 w 812"/>
              <a:gd name="T9" fmla="*/ 1225 h 1310"/>
              <a:gd name="T10" fmla="*/ 812 w 812"/>
              <a:gd name="T11" fmla="*/ 398 h 1310"/>
              <a:gd name="T12" fmla="*/ 812 w 812"/>
              <a:gd name="T13" fmla="*/ 397 h 1310"/>
              <a:gd name="T14" fmla="*/ 812 w 812"/>
              <a:gd name="T15" fmla="*/ 397 h 1310"/>
              <a:gd name="T16" fmla="*/ 414 w 812"/>
              <a:gd name="T17" fmla="*/ 0 h 1310"/>
              <a:gd name="T18" fmla="*/ 15 w 812"/>
              <a:gd name="T19" fmla="*/ 399 h 1310"/>
              <a:gd name="T20" fmla="*/ 164 w 812"/>
              <a:gd name="T21" fmla="*/ 399 h 1310"/>
              <a:gd name="T22" fmla="*/ 414 w 812"/>
              <a:gd name="T23" fmla="*/ 150 h 1310"/>
              <a:gd name="T24" fmla="*/ 663 w 812"/>
              <a:gd name="T25" fmla="*/ 398 h 1310"/>
              <a:gd name="T26" fmla="*/ 482 w 812"/>
              <a:gd name="T27" fmla="*/ 618 h 1310"/>
              <a:gd name="T28" fmla="*/ 254 w 812"/>
              <a:gd name="T29" fmla="*/ 1006 h 1310"/>
              <a:gd name="T30" fmla="*/ 397 w 812"/>
              <a:gd name="T31" fmla="*/ 1001 h 1310"/>
              <a:gd name="T32" fmla="*/ 538 w 812"/>
              <a:gd name="T33" fmla="*/ 760 h 1310"/>
              <a:gd name="T34" fmla="*/ 812 w 812"/>
              <a:gd name="T35" fmla="*/ 398 h 1310"/>
              <a:gd name="T36" fmla="*/ 812 w 812"/>
              <a:gd name="T37" fmla="*/ 398 h 1310"/>
              <a:gd name="T38" fmla="*/ 812 w 812"/>
              <a:gd name="T39" fmla="*/ 398 h 131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Lst>
            <a:rect l="0" t="0" r="r" b="b"/>
            <a:pathLst>
              <a:path w="812" h="1310">
                <a:moveTo>
                  <a:pt x="249" y="1225"/>
                </a:moveTo>
                <a:cubicBezTo>
                  <a:pt x="249" y="1272"/>
                  <a:pt x="287" y="1310"/>
                  <a:pt x="334" y="1310"/>
                </a:cubicBezTo>
                <a:cubicBezTo>
                  <a:pt x="381" y="1310"/>
                  <a:pt x="419" y="1272"/>
                  <a:pt x="419" y="1225"/>
                </a:cubicBezTo>
                <a:cubicBezTo>
                  <a:pt x="419" y="1178"/>
                  <a:pt x="381" y="1140"/>
                  <a:pt x="334" y="1140"/>
                </a:cubicBezTo>
                <a:cubicBezTo>
                  <a:pt x="287" y="1140"/>
                  <a:pt x="249" y="1178"/>
                  <a:pt x="249" y="1225"/>
                </a:cubicBezTo>
                <a:moveTo>
                  <a:pt x="812" y="398"/>
                </a:moveTo>
                <a:cubicBezTo>
                  <a:pt x="812" y="398"/>
                  <a:pt x="812" y="398"/>
                  <a:pt x="812" y="397"/>
                </a:cubicBezTo>
                <a:cubicBezTo>
                  <a:pt x="812" y="397"/>
                  <a:pt x="812" y="397"/>
                  <a:pt x="812" y="397"/>
                </a:cubicBezTo>
                <a:cubicBezTo>
                  <a:pt x="812" y="178"/>
                  <a:pt x="633" y="0"/>
                  <a:pt x="414" y="0"/>
                </a:cubicBezTo>
                <a:cubicBezTo>
                  <a:pt x="193" y="0"/>
                  <a:pt x="0" y="185"/>
                  <a:pt x="15" y="399"/>
                </a:cubicBezTo>
                <a:cubicBezTo>
                  <a:pt x="22" y="507"/>
                  <a:pt x="156" y="503"/>
                  <a:pt x="164" y="399"/>
                </a:cubicBezTo>
                <a:cubicBezTo>
                  <a:pt x="175" y="262"/>
                  <a:pt x="276" y="150"/>
                  <a:pt x="414" y="150"/>
                </a:cubicBezTo>
                <a:cubicBezTo>
                  <a:pt x="551" y="150"/>
                  <a:pt x="662" y="261"/>
                  <a:pt x="663" y="398"/>
                </a:cubicBezTo>
                <a:cubicBezTo>
                  <a:pt x="662" y="535"/>
                  <a:pt x="589" y="573"/>
                  <a:pt x="482" y="618"/>
                </a:cubicBezTo>
                <a:cubicBezTo>
                  <a:pt x="351" y="658"/>
                  <a:pt x="227" y="835"/>
                  <a:pt x="254" y="1006"/>
                </a:cubicBezTo>
                <a:cubicBezTo>
                  <a:pt x="263" y="1062"/>
                  <a:pt x="390" y="1058"/>
                  <a:pt x="397" y="1001"/>
                </a:cubicBezTo>
                <a:cubicBezTo>
                  <a:pt x="391" y="851"/>
                  <a:pt x="462" y="788"/>
                  <a:pt x="538" y="760"/>
                </a:cubicBezTo>
                <a:cubicBezTo>
                  <a:pt x="663" y="703"/>
                  <a:pt x="812" y="618"/>
                  <a:pt x="812" y="398"/>
                </a:cubicBezTo>
                <a:cubicBezTo>
                  <a:pt x="812" y="398"/>
                  <a:pt x="812" y="398"/>
                  <a:pt x="812" y="398"/>
                </a:cubicBezTo>
                <a:cubicBezTo>
                  <a:pt x="812" y="398"/>
                  <a:pt x="812" y="398"/>
                  <a:pt x="812" y="398"/>
                </a:cubicBezTo>
              </a:path>
            </a:pathLst>
          </a:custGeom>
          <a:solidFill>
            <a:srgbClr val="265798"/>
          </a:solidFill>
          <a:ln>
            <a:noFill/>
          </a:ln>
        </p:spPr>
        <p:txBody>
          <a:bodyPr vert="horz" wrap="square" lIns="91440" tIns="45720" rIns="91440" bIns="45720" numCol="1" anchor="t" anchorCtr="0" compatLnSpc="1">
            <a:prstTxWarp prst="textNoShape">
              <a:avLst/>
            </a:prstTxWarp>
          </a:bodyPr>
          <a:lstStyle/>
          <a:p>
            <a:endParaRPr lang="en-GB" dirty="0">
              <a:solidFill>
                <a:schemeClr val="bg1"/>
              </a:solidFill>
              <a:latin typeface="+mn-lt"/>
            </a:endParaRPr>
          </a:p>
        </p:txBody>
      </p:sp>
      <p:cxnSp>
        <p:nvCxnSpPr>
          <p:cNvPr id="54" name="Gerader Verbinder 53">
            <a:extLst>
              <a:ext uri="{FF2B5EF4-FFF2-40B4-BE49-F238E27FC236}">
                <a16:creationId xmlns:a16="http://schemas.microsoft.com/office/drawing/2014/main" id="{29679F64-F0BA-4271-8EA1-730EDF81FCFD}"/>
              </a:ext>
            </a:extLst>
          </p:cNvPr>
          <p:cNvCxnSpPr>
            <a:cxnSpLocks/>
          </p:cNvCxnSpPr>
          <p:nvPr/>
        </p:nvCxnSpPr>
        <p:spPr>
          <a:xfrm>
            <a:off x="192087" y="2465275"/>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cxnSp>
        <p:nvCxnSpPr>
          <p:cNvPr id="55" name="Gerader Verbinder 54">
            <a:extLst>
              <a:ext uri="{FF2B5EF4-FFF2-40B4-BE49-F238E27FC236}">
                <a16:creationId xmlns:a16="http://schemas.microsoft.com/office/drawing/2014/main" id="{31BD3779-FE45-4A4F-9091-0E2946B50AEE}"/>
              </a:ext>
            </a:extLst>
          </p:cNvPr>
          <p:cNvCxnSpPr>
            <a:cxnSpLocks/>
          </p:cNvCxnSpPr>
          <p:nvPr/>
        </p:nvCxnSpPr>
        <p:spPr>
          <a:xfrm>
            <a:off x="192087" y="3702255"/>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cxnSp>
        <p:nvCxnSpPr>
          <p:cNvPr id="56" name="Gerader Verbinder 55">
            <a:extLst>
              <a:ext uri="{FF2B5EF4-FFF2-40B4-BE49-F238E27FC236}">
                <a16:creationId xmlns:a16="http://schemas.microsoft.com/office/drawing/2014/main" id="{58A7FD8E-0027-48E5-9C1A-7DD91DDCE65B}"/>
              </a:ext>
            </a:extLst>
          </p:cNvPr>
          <p:cNvCxnSpPr>
            <a:cxnSpLocks/>
          </p:cNvCxnSpPr>
          <p:nvPr/>
        </p:nvCxnSpPr>
        <p:spPr>
          <a:xfrm>
            <a:off x="192087" y="4951936"/>
            <a:ext cx="11807827" cy="0"/>
          </a:xfrm>
          <a:prstGeom prst="line">
            <a:avLst/>
          </a:prstGeom>
          <a:ln w="12700">
            <a:solidFill>
              <a:srgbClr val="265798"/>
            </a:solidFill>
            <a:prstDash val="dash"/>
          </a:ln>
        </p:spPr>
        <p:style>
          <a:lnRef idx="1">
            <a:schemeClr val="accent1"/>
          </a:lnRef>
          <a:fillRef idx="0">
            <a:schemeClr val="accent1"/>
          </a:fillRef>
          <a:effectRef idx="0">
            <a:schemeClr val="accent1"/>
          </a:effectRef>
          <a:fontRef idx="minor">
            <a:schemeClr val="tx1"/>
          </a:fontRef>
        </p:style>
      </p:cxnSp>
      <p:pic>
        <p:nvPicPr>
          <p:cNvPr id="6" name="Grafik 5" descr="Volltreffer">
            <a:extLst>
              <a:ext uri="{FF2B5EF4-FFF2-40B4-BE49-F238E27FC236}">
                <a16:creationId xmlns:a16="http://schemas.microsoft.com/office/drawing/2014/main" id="{9A39B0B4-964A-46D8-89B9-4AE5AB426ADB}"/>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330250" y="4975929"/>
            <a:ext cx="460215" cy="460215"/>
          </a:xfrm>
          <a:prstGeom prst="rect">
            <a:avLst/>
          </a:prstGeom>
        </p:spPr>
      </p:pic>
      <p:sp>
        <p:nvSpPr>
          <p:cNvPr id="24" name="Datumsplatzhalter 4">
            <a:extLst>
              <a:ext uri="{FF2B5EF4-FFF2-40B4-BE49-F238E27FC236}">
                <a16:creationId xmlns:a16="http://schemas.microsoft.com/office/drawing/2014/main" id="{8D89A17C-85E4-4679-8753-4FCC6D6050F4}"/>
              </a:ext>
            </a:extLst>
          </p:cNvPr>
          <p:cNvSpPr>
            <a:spLocks noGrp="1"/>
          </p:cNvSpPr>
          <p:nvPr>
            <p:ph type="dt" sz="half" idx="2"/>
          </p:nvPr>
        </p:nvSpPr>
        <p:spPr>
          <a:xfrm>
            <a:off x="7032625" y="6530368"/>
            <a:ext cx="4824015" cy="252000"/>
          </a:xfrm>
        </p:spPr>
        <p:txBody>
          <a:bodyPr/>
          <a:lstStyle/>
          <a:p>
            <a:r>
              <a:rPr lang="en-GB" dirty="0"/>
              <a:t>Maximilian Klimas –</a:t>
            </a:r>
          </a:p>
        </p:txBody>
      </p:sp>
      <p:sp>
        <p:nvSpPr>
          <p:cNvPr id="11" name="Textplatzhalter 10">
            <a:extLst>
              <a:ext uri="{FF2B5EF4-FFF2-40B4-BE49-F238E27FC236}">
                <a16:creationId xmlns:a16="http://schemas.microsoft.com/office/drawing/2014/main" id="{7707A031-EA2F-4028-A369-10584BCA721D}"/>
              </a:ext>
            </a:extLst>
          </p:cNvPr>
          <p:cNvSpPr>
            <a:spLocks noGrp="1"/>
          </p:cNvSpPr>
          <p:nvPr>
            <p:ph type="body" sz="quarter" idx="14"/>
          </p:nvPr>
        </p:nvSpPr>
        <p:spPr/>
        <p:txBody>
          <a:bodyPr/>
          <a:lstStyle/>
          <a:p>
            <a:endParaRPr lang="en-GB" dirty="0"/>
          </a:p>
        </p:txBody>
      </p:sp>
    </p:spTree>
    <p:extLst>
      <p:ext uri="{BB962C8B-B14F-4D97-AF65-F5344CB8AC3E}">
        <p14:creationId xmlns:p14="http://schemas.microsoft.com/office/powerpoint/2010/main" val="1328998258"/>
      </p:ext>
    </p:extLst>
  </p:cSld>
  <p:clrMapOvr>
    <a:masterClrMapping/>
  </p:clrMapOvr>
  <mc:AlternateContent xmlns:mc="http://schemas.openxmlformats.org/markup-compatibility/2006" xmlns:p14="http://schemas.microsoft.com/office/powerpoint/2010/main">
    <mc:Choice Requires="p14">
      <p:transition spd="slow" p14:dur="2000" advTm="53531"/>
    </mc:Choice>
    <mc:Fallback xmlns="">
      <p:transition spd="slow" advTm="53531"/>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 name="Objekt 32" hidden="1">
            <a:extLst>
              <a:ext uri="{FF2B5EF4-FFF2-40B4-BE49-F238E27FC236}">
                <a16:creationId xmlns:a16="http://schemas.microsoft.com/office/drawing/2014/main" id="{2E4B8FE8-49A4-486C-97F1-96D243D60182}"/>
              </a:ext>
            </a:extLst>
          </p:cNvPr>
          <p:cNvGraphicFramePr>
            <a:graphicFrameLocks noChangeAspect="1"/>
          </p:cNvGraphicFramePr>
          <p:nvPr>
            <p:custDataLst>
              <p:tags r:id="rId2"/>
            </p:custDataLst>
            <p:extLst>
              <p:ext uri="{D42A27DB-BD31-4B8C-83A1-F6EECF244321}">
                <p14:modId xmlns:p14="http://schemas.microsoft.com/office/powerpoint/2010/main" val="2661517116"/>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1750" name="think-cell Folie" r:id="rId6" imgW="532" imgH="533" progId="TCLayout.ActiveDocument.1">
                  <p:embed/>
                </p:oleObj>
              </mc:Choice>
              <mc:Fallback>
                <p:oleObj name="think-cell Folie" r:id="rId6" imgW="532" imgH="533" progId="TCLayout.ActiveDocument.1">
                  <p:embed/>
                  <p:pic>
                    <p:nvPicPr>
                      <p:cNvPr id="33" name="Objekt 32" hidden="1">
                        <a:extLst>
                          <a:ext uri="{FF2B5EF4-FFF2-40B4-BE49-F238E27FC236}">
                            <a16:creationId xmlns:a16="http://schemas.microsoft.com/office/drawing/2014/main" id="{2E4B8FE8-49A4-486C-97F1-96D243D60182}"/>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4" name="Rechteck 3" hidden="1">
            <a:extLst>
              <a:ext uri="{FF2B5EF4-FFF2-40B4-BE49-F238E27FC236}">
                <a16:creationId xmlns:a16="http://schemas.microsoft.com/office/drawing/2014/main" id="{6ADA63FF-9422-4DC1-9E32-620CFEA0189E}"/>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36" name="Rectangle 23">
            <a:extLst>
              <a:ext uri="{FF2B5EF4-FFF2-40B4-BE49-F238E27FC236}">
                <a16:creationId xmlns:a16="http://schemas.microsoft.com/office/drawing/2014/main" id="{1D8CDF30-9545-45A5-96FA-60A5450DA123}"/>
              </a:ext>
            </a:extLst>
          </p:cNvPr>
          <p:cNvSpPr/>
          <p:nvPr/>
        </p:nvSpPr>
        <p:spPr>
          <a:xfrm>
            <a:off x="6383912" y="3645719"/>
            <a:ext cx="5616000" cy="2627363"/>
          </a:xfrm>
          <a:prstGeom prst="rect">
            <a:avLst/>
          </a:prstGeom>
          <a:solidFill>
            <a:srgbClr val="ECECEC"/>
          </a:solidFill>
          <a:ln>
            <a:noFill/>
          </a:ln>
        </p:spPr>
        <p:txBody>
          <a:bodyPr vert="horz" wrap="square" lIns="90000" rtlCol="0" anchor="t">
            <a:noAutofit/>
          </a:bodyPr>
          <a:lstStyle/>
          <a:p>
            <a:pPr marL="84137">
              <a:spcBef>
                <a:spcPct val="20000"/>
              </a:spcBef>
              <a:buClr>
                <a:srgbClr val="265798"/>
              </a:buClr>
            </a:pPr>
            <a:endParaRPr lang="en-GB" sz="1400" dirty="0">
              <a:latin typeface="Klavika Rg" panose="02000000000000000000"/>
            </a:endParaRPr>
          </a:p>
        </p:txBody>
      </p:sp>
      <p:sp>
        <p:nvSpPr>
          <p:cNvPr id="3" name="Foliennummernplatzhalter 2">
            <a:extLst>
              <a:ext uri="{FF2B5EF4-FFF2-40B4-BE49-F238E27FC236}">
                <a16:creationId xmlns:a16="http://schemas.microsoft.com/office/drawing/2014/main" id="{7B81D20F-C710-424E-A986-9DD3E5C21E7D}"/>
              </a:ext>
            </a:extLst>
          </p:cNvPr>
          <p:cNvSpPr>
            <a:spLocks noGrp="1"/>
          </p:cNvSpPr>
          <p:nvPr>
            <p:ph type="sldNum" sz="quarter" idx="4"/>
          </p:nvPr>
        </p:nvSpPr>
        <p:spPr/>
        <p:txBody>
          <a:bodyPr/>
          <a:lstStyle/>
          <a:p>
            <a:fld id="{553ADFF6-AE86-4113-B35A-DF39A9E38298}" type="slidenum">
              <a:rPr lang="en-GB" smtClean="0"/>
              <a:pPr/>
              <a:t>15</a:t>
            </a:fld>
            <a:endParaRPr lang="en-GB" dirty="0"/>
          </a:p>
        </p:txBody>
      </p:sp>
      <p:sp>
        <p:nvSpPr>
          <p:cNvPr id="5" name="Titel 4">
            <a:extLst>
              <a:ext uri="{FF2B5EF4-FFF2-40B4-BE49-F238E27FC236}">
                <a16:creationId xmlns:a16="http://schemas.microsoft.com/office/drawing/2014/main" id="{988A90C3-1D29-4561-B4DE-96FF9E27A41B}"/>
              </a:ext>
            </a:extLst>
          </p:cNvPr>
          <p:cNvSpPr>
            <a:spLocks noGrp="1"/>
          </p:cNvSpPr>
          <p:nvPr>
            <p:ph type="title"/>
          </p:nvPr>
        </p:nvSpPr>
        <p:spPr/>
        <p:txBody>
          <a:bodyPr vert="horz"/>
          <a:lstStyle/>
          <a:p>
            <a:r>
              <a:rPr lang="en-GB" dirty="0"/>
              <a:t>When analysing the actual reasons, it was possible to identify above all the flexibility gained and the certainty of a very high quality of counselling as wishes of the two groups.</a:t>
            </a:r>
          </a:p>
        </p:txBody>
      </p:sp>
      <p:sp>
        <p:nvSpPr>
          <p:cNvPr id="6" name="Textplatzhalter 5">
            <a:extLst>
              <a:ext uri="{FF2B5EF4-FFF2-40B4-BE49-F238E27FC236}">
                <a16:creationId xmlns:a16="http://schemas.microsoft.com/office/drawing/2014/main" id="{BD4EE0CF-9B06-474D-B299-B34699A18A7A}"/>
              </a:ext>
            </a:extLst>
          </p:cNvPr>
          <p:cNvSpPr>
            <a:spLocks noGrp="1"/>
          </p:cNvSpPr>
          <p:nvPr>
            <p:ph type="body" sz="quarter" idx="13"/>
          </p:nvPr>
        </p:nvSpPr>
        <p:spPr>
          <a:xfrm>
            <a:off x="192088" y="847803"/>
            <a:ext cx="9841928" cy="286232"/>
          </a:xfrm>
        </p:spPr>
        <p:txBody>
          <a:bodyPr/>
          <a:lstStyle/>
          <a:p>
            <a:r>
              <a:rPr lang="en-GB" dirty="0">
                <a:solidFill>
                  <a:srgbClr val="4472C4"/>
                </a:solidFill>
              </a:rPr>
              <a:t>Could a win </a:t>
            </a:r>
            <a:r>
              <a:rPr lang="en-GB" dirty="0" err="1">
                <a:solidFill>
                  <a:srgbClr val="4472C4"/>
                </a:solidFill>
              </a:rPr>
              <a:t>win</a:t>
            </a:r>
            <a:r>
              <a:rPr lang="en-GB" dirty="0">
                <a:solidFill>
                  <a:srgbClr val="4472C4"/>
                </a:solidFill>
              </a:rPr>
              <a:t> situation be found? | Definition of win-situations</a:t>
            </a:r>
          </a:p>
        </p:txBody>
      </p:sp>
      <p:sp>
        <p:nvSpPr>
          <p:cNvPr id="8" name="Rechteck 7">
            <a:extLst>
              <a:ext uri="{FF2B5EF4-FFF2-40B4-BE49-F238E27FC236}">
                <a16:creationId xmlns:a16="http://schemas.microsoft.com/office/drawing/2014/main" id="{1B128460-D6D6-4B32-913F-46A96B8BAC62}"/>
              </a:ext>
            </a:extLst>
          </p:cNvPr>
          <p:cNvSpPr/>
          <p:nvPr/>
        </p:nvSpPr>
        <p:spPr>
          <a:xfrm>
            <a:off x="6383912" y="3264954"/>
            <a:ext cx="5616000" cy="432000"/>
          </a:xfrm>
          <a:prstGeom prst="rect">
            <a:avLst/>
          </a:prstGeom>
          <a:solidFill>
            <a:schemeClr val="bg1"/>
          </a:solidFill>
          <a:ln>
            <a:noFill/>
          </a:ln>
        </p:spPr>
        <p:txBody>
          <a:bodyPr vert="horz" wrap="square" lIns="9000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Definition of a Win for the employees</a:t>
            </a:r>
          </a:p>
        </p:txBody>
      </p:sp>
      <p:sp>
        <p:nvSpPr>
          <p:cNvPr id="10" name="Rectangle 23">
            <a:extLst>
              <a:ext uri="{FF2B5EF4-FFF2-40B4-BE49-F238E27FC236}">
                <a16:creationId xmlns:a16="http://schemas.microsoft.com/office/drawing/2014/main" id="{3DF9632B-9139-4156-9F1A-64BE77A85948}"/>
              </a:ext>
            </a:extLst>
          </p:cNvPr>
          <p:cNvSpPr/>
          <p:nvPr/>
        </p:nvSpPr>
        <p:spPr>
          <a:xfrm>
            <a:off x="200199" y="3645000"/>
            <a:ext cx="5616000" cy="2628082"/>
          </a:xfrm>
          <a:prstGeom prst="rect">
            <a:avLst/>
          </a:prstGeom>
          <a:solidFill>
            <a:srgbClr val="ECECEC"/>
          </a:solidFill>
          <a:ln>
            <a:noFill/>
          </a:ln>
        </p:spPr>
        <p:txBody>
          <a:bodyPr vert="horz" wrap="square" lIns="90000" rtlCol="0" anchor="t">
            <a:noAutofit/>
          </a:bodyPr>
          <a:lstStyle/>
          <a:p>
            <a:pPr marL="84137">
              <a:spcBef>
                <a:spcPct val="20000"/>
              </a:spcBef>
              <a:buClr>
                <a:srgbClr val="265798"/>
              </a:buClr>
            </a:pPr>
            <a:endParaRPr lang="en-GB" sz="1400" dirty="0">
              <a:latin typeface="Klavika Rg" panose="02000000000000000000"/>
            </a:endParaRPr>
          </a:p>
        </p:txBody>
      </p:sp>
      <p:sp>
        <p:nvSpPr>
          <p:cNvPr id="24" name="Rechteck 23">
            <a:extLst>
              <a:ext uri="{FF2B5EF4-FFF2-40B4-BE49-F238E27FC236}">
                <a16:creationId xmlns:a16="http://schemas.microsoft.com/office/drawing/2014/main" id="{EA12C980-05A0-4A59-909E-05454E6B4249}"/>
              </a:ext>
            </a:extLst>
          </p:cNvPr>
          <p:cNvSpPr/>
          <p:nvPr/>
        </p:nvSpPr>
        <p:spPr>
          <a:xfrm>
            <a:off x="200199" y="3213000"/>
            <a:ext cx="5616000" cy="432000"/>
          </a:xfrm>
          <a:prstGeom prst="rect">
            <a:avLst/>
          </a:prstGeom>
          <a:solidFill>
            <a:schemeClr val="bg1"/>
          </a:solidFill>
          <a:ln>
            <a:noFill/>
          </a:ln>
        </p:spPr>
        <p:txBody>
          <a:bodyPr vert="horz" wrap="square" lIns="9000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Definition of a Win for the Management</a:t>
            </a:r>
          </a:p>
        </p:txBody>
      </p:sp>
      <p:sp>
        <p:nvSpPr>
          <p:cNvPr id="34" name="Rechteck 33">
            <a:extLst>
              <a:ext uri="{FF2B5EF4-FFF2-40B4-BE49-F238E27FC236}">
                <a16:creationId xmlns:a16="http://schemas.microsoft.com/office/drawing/2014/main" id="{AFDC1378-3DD2-4968-9522-1133689B249B}"/>
              </a:ext>
            </a:extLst>
          </p:cNvPr>
          <p:cNvSpPr/>
          <p:nvPr/>
        </p:nvSpPr>
        <p:spPr>
          <a:xfrm>
            <a:off x="6383911" y="3645719"/>
            <a:ext cx="5616000" cy="2627363"/>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At first glance, a full win for employees would be that they can continue to work entirely in the home office and the target is not fully achieved, but it can be considered a win-win situation as a compromise has been found that satisfies both sides</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But the studies have shown that most employees would also be very satisfied with a hybrid working model</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This is because employees value above all the newly gained flexibility and work-life balance</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A solution that is advantageous from all points of view is therefore that employees can spend part of their working time (freely chosen) in the home office and return to the office for part of the week</a:t>
            </a:r>
          </a:p>
        </p:txBody>
      </p:sp>
      <p:sp>
        <p:nvSpPr>
          <p:cNvPr id="38" name="Rechteck 37">
            <a:extLst>
              <a:ext uri="{FF2B5EF4-FFF2-40B4-BE49-F238E27FC236}">
                <a16:creationId xmlns:a16="http://schemas.microsoft.com/office/drawing/2014/main" id="{36D4F0B9-D212-4745-B013-9E891E64B82F}"/>
              </a:ext>
            </a:extLst>
          </p:cNvPr>
          <p:cNvSpPr/>
          <p:nvPr/>
        </p:nvSpPr>
        <p:spPr>
          <a:xfrm>
            <a:off x="200199" y="3645719"/>
            <a:ext cx="5616000" cy="2627363"/>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At first glance, it seems to be a complete success for the mgmt. if the employees return to the office in full force, as in the pre-Corona phase, and the target is not fully achieved, but it can be considered a win-win situation as a compromise has been found that satisfies both sides</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However, if one takes a closer look at the Managers intention, it is primarily interested in ensuring that the advice is of the same quality as before Corona </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Therefore, it would also be advantageous for the management if the employees work hybrid for the time being, under the condition that methods are developed so that the advisory service is as good as before Corona</a:t>
            </a:r>
          </a:p>
          <a:p>
            <a:pPr marL="285750" lvl="0" indent="-201613">
              <a:spcBef>
                <a:spcPct val="20000"/>
              </a:spcBef>
              <a:buClr>
                <a:srgbClr val="265798"/>
              </a:buClr>
              <a:buFont typeface="Wingdings" panose="05000000000000000000" pitchFamily="2" charset="2"/>
              <a:buChar char="§"/>
            </a:pPr>
            <a:endParaRPr lang="en-GB" sz="1400" dirty="0">
              <a:latin typeface="Klavika Rg" panose="02000000000000000000"/>
            </a:endParaRPr>
          </a:p>
        </p:txBody>
      </p:sp>
      <p:cxnSp>
        <p:nvCxnSpPr>
          <p:cNvPr id="11" name="Gerader Verbinder 10">
            <a:extLst>
              <a:ext uri="{FF2B5EF4-FFF2-40B4-BE49-F238E27FC236}">
                <a16:creationId xmlns:a16="http://schemas.microsoft.com/office/drawing/2014/main" id="{A1B2ED3C-4105-429B-9136-19F898981320}"/>
              </a:ext>
            </a:extLst>
          </p:cNvPr>
          <p:cNvCxnSpPr>
            <a:cxnSpLocks/>
          </p:cNvCxnSpPr>
          <p:nvPr/>
        </p:nvCxnSpPr>
        <p:spPr>
          <a:xfrm>
            <a:off x="6100056" y="3645719"/>
            <a:ext cx="0" cy="2627363"/>
          </a:xfrm>
          <a:prstGeom prst="line">
            <a:avLst/>
          </a:prstGeom>
          <a:ln w="9525" cap="flat" cmpd="sng" algn="ctr">
            <a:solidFill>
              <a:schemeClr val="accent1"/>
            </a:solidFill>
            <a:prstDash val="dash"/>
            <a:round/>
            <a:headEnd type="none" w="med" len="med"/>
            <a:tailEnd type="none" w="med" len="med"/>
          </a:ln>
        </p:spPr>
        <p:style>
          <a:lnRef idx="0">
            <a:scrgbClr r="0" g="0" b="0"/>
          </a:lnRef>
          <a:fillRef idx="0">
            <a:scrgbClr r="0" g="0" b="0"/>
          </a:fillRef>
          <a:effectRef idx="0">
            <a:scrgbClr r="0" g="0" b="0"/>
          </a:effectRef>
          <a:fontRef idx="minor">
            <a:schemeClr val="tx1"/>
          </a:fontRef>
        </p:style>
      </p:cxnSp>
      <p:sp>
        <p:nvSpPr>
          <p:cNvPr id="21" name="Richtungspfeil 16">
            <a:extLst>
              <a:ext uri="{FF2B5EF4-FFF2-40B4-BE49-F238E27FC236}">
                <a16:creationId xmlns:a16="http://schemas.microsoft.com/office/drawing/2014/main" id="{514A0E0E-0636-4335-93B3-DABD271C8536}"/>
              </a:ext>
            </a:extLst>
          </p:cNvPr>
          <p:cNvSpPr/>
          <p:nvPr/>
        </p:nvSpPr>
        <p:spPr>
          <a:xfrm rot="5400000">
            <a:off x="5228207" y="-3759592"/>
            <a:ext cx="1743698" cy="11799714"/>
          </a:xfrm>
          <a:prstGeom prst="homePlate">
            <a:avLst>
              <a:gd name="adj" fmla="val 14852"/>
            </a:avLst>
          </a:prstGeom>
          <a:solidFill>
            <a:srgbClr val="265798"/>
          </a:solidFill>
          <a:ln w="12700">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vert270" wrap="square" lIns="91440" tIns="45720" rIns="91440" bIns="45720" numCol="1" spcCol="0" rtlCol="0" fromWordArt="0" anchor="t" anchorCtr="0" forceAA="0" compatLnSpc="1">
            <a:prstTxWarp prst="textNoShape">
              <a:avLst/>
            </a:prstTxWarp>
            <a:noAutofit/>
          </a:bodyPr>
          <a:lstStyle/>
          <a:p>
            <a:pPr marL="0" lvl="1" algn="ctr" fontAlgn="base">
              <a:spcBef>
                <a:spcPct val="20000"/>
              </a:spcBef>
              <a:spcAft>
                <a:spcPts val="90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chemeClr val="bg1"/>
                </a:solidFill>
                <a:latin typeface="Klavika Rg" panose="02000000000000000000"/>
              </a:rPr>
              <a:t>Definition of a Win-Win Situation:</a:t>
            </a:r>
          </a:p>
          <a:p>
            <a:pPr marL="285750" lvl="1" indent="-285750" algn="ctr" fontAlgn="base">
              <a:lnSpc>
                <a:spcPts val="1600"/>
              </a:lnSpc>
              <a:spcBef>
                <a:spcPct val="20000"/>
              </a:spcBef>
              <a:spcAft>
                <a:spcPts val="900"/>
              </a:spcAft>
              <a:buClr>
                <a:srgbClr val="ECECEC"/>
              </a:buClr>
              <a:buSzPct val="100000"/>
              <a:buFont typeface="Wingdings" panose="05000000000000000000" pitchFamily="2" charset="2"/>
              <a:buChar char="Ø"/>
              <a:tabLst>
                <a:tab pos="1828800" algn="l"/>
                <a:tab pos="2743200" algn="l"/>
                <a:tab pos="3657600" algn="l"/>
                <a:tab pos="4572000" algn="l"/>
                <a:tab pos="5486400" algn="l"/>
                <a:tab pos="6400800" algn="l"/>
                <a:tab pos="7315200" algn="l"/>
                <a:tab pos="8229600" algn="l"/>
                <a:tab pos="9144000" algn="l"/>
                <a:tab pos="10058400" algn="l"/>
              </a:tabLst>
              <a:defRPr/>
            </a:pPr>
            <a:r>
              <a:rPr lang="en-GB" sz="1400" dirty="0">
                <a:solidFill>
                  <a:schemeClr val="bg1"/>
                </a:solidFill>
                <a:latin typeface="Klavika Rg" panose="02000000000000000000"/>
              </a:rPr>
              <a:t>“When collaborating, an individual attempts to work with the other person to find a solution that fully satisfies the concerns of both. It involves digging into an issue to identify the underlying concerns of the two individuals and to find an alternative that meets both sets of concerns.” (Thomas, Kenneth W./Ralph H. Kilmann 2008)</a:t>
            </a:r>
          </a:p>
          <a:p>
            <a:pPr marL="285750" lvl="1" indent="-285750" algn="ctr" fontAlgn="base">
              <a:lnSpc>
                <a:spcPts val="1600"/>
              </a:lnSpc>
              <a:spcBef>
                <a:spcPct val="20000"/>
              </a:spcBef>
              <a:spcAft>
                <a:spcPts val="900"/>
              </a:spcAft>
              <a:buClr>
                <a:srgbClr val="ECECEC"/>
              </a:buClr>
              <a:buSzPct val="100000"/>
              <a:buFont typeface="Wingdings" panose="05000000000000000000" pitchFamily="2" charset="2"/>
              <a:buChar char="Ø"/>
              <a:tabLst>
                <a:tab pos="1828800" algn="l"/>
                <a:tab pos="2743200" algn="l"/>
                <a:tab pos="3657600" algn="l"/>
                <a:tab pos="4572000" algn="l"/>
                <a:tab pos="5486400" algn="l"/>
                <a:tab pos="6400800" algn="l"/>
                <a:tab pos="7315200" algn="l"/>
                <a:tab pos="8229600" algn="l"/>
                <a:tab pos="9144000" algn="l"/>
                <a:tab pos="10058400" algn="l"/>
              </a:tabLst>
              <a:defRPr/>
            </a:pPr>
            <a:r>
              <a:rPr lang="en-GB" sz="1400" dirty="0">
                <a:solidFill>
                  <a:schemeClr val="bg1"/>
                </a:solidFill>
                <a:latin typeface="Klavika Rg" panose="02000000000000000000"/>
              </a:rPr>
              <a:t> The collaborative method can be very helpful in this case, as a novel solution needs to be found for a complex scenario, however, this method requires a lot of time and a lot of trust in both parties</a:t>
            </a:r>
            <a:endParaRPr lang="en-GB" sz="1600" cap="all" dirty="0">
              <a:solidFill>
                <a:schemeClr val="bg1"/>
              </a:solidFill>
              <a:latin typeface="Klavika Rg" panose="02000000000000000000"/>
            </a:endParaRPr>
          </a:p>
        </p:txBody>
      </p:sp>
    </p:spTree>
    <p:extLst>
      <p:ext uri="{BB962C8B-B14F-4D97-AF65-F5344CB8AC3E}">
        <p14:creationId xmlns:p14="http://schemas.microsoft.com/office/powerpoint/2010/main" val="286435636"/>
      </p:ext>
    </p:extLst>
  </p:cSld>
  <p:clrMapOvr>
    <a:masterClrMapping/>
  </p:clrMapOvr>
  <mc:AlternateContent xmlns:mc="http://schemas.openxmlformats.org/markup-compatibility/2006" xmlns:p14="http://schemas.microsoft.com/office/powerpoint/2010/main">
    <mc:Choice Requires="p14">
      <p:transition spd="slow" p14:dur="2000" advTm="81216"/>
    </mc:Choice>
    <mc:Fallback xmlns="">
      <p:transition spd="slow" advTm="81216"/>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3" name="Objekt 32" hidden="1">
            <a:extLst>
              <a:ext uri="{FF2B5EF4-FFF2-40B4-BE49-F238E27FC236}">
                <a16:creationId xmlns:a16="http://schemas.microsoft.com/office/drawing/2014/main" id="{2E4B8FE8-49A4-486C-97F1-96D243D60182}"/>
              </a:ext>
            </a:extLst>
          </p:cNvPr>
          <p:cNvGraphicFramePr>
            <a:graphicFrameLocks noChangeAspect="1"/>
          </p:cNvGraphicFramePr>
          <p:nvPr>
            <p:custDataLst>
              <p:tags r:id="rId2"/>
            </p:custDataLst>
            <p:extLst>
              <p:ext uri="{D42A27DB-BD31-4B8C-83A1-F6EECF244321}">
                <p14:modId xmlns:p14="http://schemas.microsoft.com/office/powerpoint/2010/main" val="2912587609"/>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2774" name="think-cell Folie" r:id="rId6" imgW="532" imgH="533" progId="TCLayout.ActiveDocument.1">
                  <p:embed/>
                </p:oleObj>
              </mc:Choice>
              <mc:Fallback>
                <p:oleObj name="think-cell Folie" r:id="rId6" imgW="532" imgH="533" progId="TCLayout.ActiveDocument.1">
                  <p:embed/>
                  <p:pic>
                    <p:nvPicPr>
                      <p:cNvPr id="33" name="Objekt 32" hidden="1">
                        <a:extLst>
                          <a:ext uri="{FF2B5EF4-FFF2-40B4-BE49-F238E27FC236}">
                            <a16:creationId xmlns:a16="http://schemas.microsoft.com/office/drawing/2014/main" id="{2E4B8FE8-49A4-486C-97F1-96D243D60182}"/>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4" name="Rechteck 3" hidden="1">
            <a:extLst>
              <a:ext uri="{FF2B5EF4-FFF2-40B4-BE49-F238E27FC236}">
                <a16:creationId xmlns:a16="http://schemas.microsoft.com/office/drawing/2014/main" id="{6ADA63FF-9422-4DC1-9E32-620CFEA0189E}"/>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3" name="Foliennummernplatzhalter 2">
            <a:extLst>
              <a:ext uri="{FF2B5EF4-FFF2-40B4-BE49-F238E27FC236}">
                <a16:creationId xmlns:a16="http://schemas.microsoft.com/office/drawing/2014/main" id="{7B81D20F-C710-424E-A986-9DD3E5C21E7D}"/>
              </a:ext>
            </a:extLst>
          </p:cNvPr>
          <p:cNvSpPr>
            <a:spLocks noGrp="1"/>
          </p:cNvSpPr>
          <p:nvPr>
            <p:ph type="sldNum" sz="quarter" idx="4"/>
          </p:nvPr>
        </p:nvSpPr>
        <p:spPr/>
        <p:txBody>
          <a:bodyPr/>
          <a:lstStyle/>
          <a:p>
            <a:fld id="{553ADFF6-AE86-4113-B35A-DF39A9E38298}" type="slidenum">
              <a:rPr lang="en-GB" smtClean="0"/>
              <a:pPr/>
              <a:t>16</a:t>
            </a:fld>
            <a:endParaRPr lang="en-GB" dirty="0"/>
          </a:p>
        </p:txBody>
      </p:sp>
      <p:sp>
        <p:nvSpPr>
          <p:cNvPr id="5" name="Titel 4">
            <a:extLst>
              <a:ext uri="{FF2B5EF4-FFF2-40B4-BE49-F238E27FC236}">
                <a16:creationId xmlns:a16="http://schemas.microsoft.com/office/drawing/2014/main" id="{988A90C3-1D29-4561-B4DE-96FF9E27A41B}"/>
              </a:ext>
            </a:extLst>
          </p:cNvPr>
          <p:cNvSpPr>
            <a:spLocks noGrp="1"/>
          </p:cNvSpPr>
          <p:nvPr>
            <p:ph type="title"/>
          </p:nvPr>
        </p:nvSpPr>
        <p:spPr/>
        <p:txBody>
          <a:bodyPr vert="horz"/>
          <a:lstStyle/>
          <a:p>
            <a:r>
              <a:rPr lang="en-GB" dirty="0"/>
              <a:t>Through an intensive examination of the actual needs of the stakeholders, a win-win solution was found with the help of the Kotter model.</a:t>
            </a:r>
          </a:p>
        </p:txBody>
      </p:sp>
      <p:sp>
        <p:nvSpPr>
          <p:cNvPr id="6" name="Textplatzhalter 5">
            <a:extLst>
              <a:ext uri="{FF2B5EF4-FFF2-40B4-BE49-F238E27FC236}">
                <a16:creationId xmlns:a16="http://schemas.microsoft.com/office/drawing/2014/main" id="{BD4EE0CF-9B06-474D-B299-B34699A18A7A}"/>
              </a:ext>
            </a:extLst>
          </p:cNvPr>
          <p:cNvSpPr>
            <a:spLocks noGrp="1"/>
          </p:cNvSpPr>
          <p:nvPr>
            <p:ph type="body" sz="quarter" idx="13"/>
          </p:nvPr>
        </p:nvSpPr>
        <p:spPr>
          <a:xfrm>
            <a:off x="192088" y="847803"/>
            <a:ext cx="9841928" cy="286232"/>
          </a:xfrm>
        </p:spPr>
        <p:txBody>
          <a:bodyPr/>
          <a:lstStyle/>
          <a:p>
            <a:r>
              <a:rPr lang="en-GB" dirty="0"/>
              <a:t>Could a win-win situation be found? | Win </a:t>
            </a:r>
            <a:r>
              <a:rPr lang="en-GB" dirty="0" err="1"/>
              <a:t>win</a:t>
            </a:r>
            <a:r>
              <a:rPr lang="en-GB" dirty="0"/>
              <a:t> situation found?</a:t>
            </a:r>
          </a:p>
        </p:txBody>
      </p:sp>
      <p:sp>
        <p:nvSpPr>
          <p:cNvPr id="8" name="Rechteck 7">
            <a:extLst>
              <a:ext uri="{FF2B5EF4-FFF2-40B4-BE49-F238E27FC236}">
                <a16:creationId xmlns:a16="http://schemas.microsoft.com/office/drawing/2014/main" id="{1B128460-D6D6-4B32-913F-46A96B8BAC62}"/>
              </a:ext>
            </a:extLst>
          </p:cNvPr>
          <p:cNvSpPr/>
          <p:nvPr/>
        </p:nvSpPr>
        <p:spPr>
          <a:xfrm>
            <a:off x="6976624" y="1281027"/>
            <a:ext cx="5023288" cy="432000"/>
          </a:xfrm>
          <a:prstGeom prst="rect">
            <a:avLst/>
          </a:prstGeom>
          <a:solidFill>
            <a:schemeClr val="bg1"/>
          </a:solidFill>
          <a:ln>
            <a:noFill/>
          </a:ln>
        </p:spPr>
        <p:txBody>
          <a:bodyPr vert="horz" wrap="square" lIns="9000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dirty="0">
                <a:solidFill>
                  <a:srgbClr val="265798"/>
                </a:solidFill>
                <a:latin typeface="Klavika Rg" panose="02000000000000000000"/>
              </a:rPr>
              <a:t>Employees</a:t>
            </a:r>
          </a:p>
        </p:txBody>
      </p:sp>
      <p:sp>
        <p:nvSpPr>
          <p:cNvPr id="9" name="Rectangle 23">
            <a:extLst>
              <a:ext uri="{FF2B5EF4-FFF2-40B4-BE49-F238E27FC236}">
                <a16:creationId xmlns:a16="http://schemas.microsoft.com/office/drawing/2014/main" id="{97BAA38E-0ACC-44E6-94E5-A33B5223A30B}"/>
              </a:ext>
            </a:extLst>
          </p:cNvPr>
          <p:cNvSpPr/>
          <p:nvPr/>
        </p:nvSpPr>
        <p:spPr>
          <a:xfrm>
            <a:off x="6976624" y="1713028"/>
            <a:ext cx="5023288" cy="2106498"/>
          </a:xfrm>
          <a:prstGeom prst="rect">
            <a:avLst/>
          </a:prstGeom>
          <a:solidFill>
            <a:srgbClr val="DADADA"/>
          </a:solidFill>
          <a:ln>
            <a:noFill/>
          </a:ln>
        </p:spPr>
        <p:txBody>
          <a:bodyPr vert="horz" wrap="square" lIns="90000" rtlCol="0" anchor="t">
            <a:noAutofit/>
          </a:bodyPr>
          <a:lstStyle/>
          <a:p>
            <a:pPr marL="84137">
              <a:spcBef>
                <a:spcPct val="20000"/>
              </a:spcBef>
              <a:buClr>
                <a:srgbClr val="265798"/>
              </a:buClr>
            </a:pPr>
            <a:endParaRPr lang="en-GB" sz="1400" dirty="0">
              <a:latin typeface="Klavika Rg" panose="02000000000000000000"/>
            </a:endParaRPr>
          </a:p>
        </p:txBody>
      </p:sp>
      <p:sp>
        <p:nvSpPr>
          <p:cNvPr id="10" name="Rectangle 23">
            <a:extLst>
              <a:ext uri="{FF2B5EF4-FFF2-40B4-BE49-F238E27FC236}">
                <a16:creationId xmlns:a16="http://schemas.microsoft.com/office/drawing/2014/main" id="{3DF9632B-9139-4156-9F1A-64BE77A85948}"/>
              </a:ext>
            </a:extLst>
          </p:cNvPr>
          <p:cNvSpPr/>
          <p:nvPr/>
        </p:nvSpPr>
        <p:spPr>
          <a:xfrm>
            <a:off x="200199" y="1713028"/>
            <a:ext cx="5023288" cy="2106498"/>
          </a:xfrm>
          <a:prstGeom prst="rect">
            <a:avLst/>
          </a:prstGeom>
          <a:solidFill>
            <a:srgbClr val="ECECEC"/>
          </a:solidFill>
          <a:ln>
            <a:noFill/>
          </a:ln>
        </p:spPr>
        <p:txBody>
          <a:bodyPr vert="horz" wrap="square" lIns="90000" rtlCol="0" anchor="t">
            <a:noAutofit/>
          </a:bodyPr>
          <a:lstStyle/>
          <a:p>
            <a:pPr marL="84137">
              <a:spcBef>
                <a:spcPct val="20000"/>
              </a:spcBef>
              <a:buClr>
                <a:srgbClr val="265798"/>
              </a:buClr>
            </a:pPr>
            <a:endParaRPr lang="en-GB" sz="1400" dirty="0">
              <a:latin typeface="Klavika Rg" panose="02000000000000000000"/>
            </a:endParaRPr>
          </a:p>
        </p:txBody>
      </p:sp>
      <p:sp>
        <p:nvSpPr>
          <p:cNvPr id="11" name="Rectangle 355">
            <a:extLst>
              <a:ext uri="{FF2B5EF4-FFF2-40B4-BE49-F238E27FC236}">
                <a16:creationId xmlns:a16="http://schemas.microsoft.com/office/drawing/2014/main" id="{0E4234EE-9EC6-4D12-9EEE-0B909E805EF9}"/>
              </a:ext>
            </a:extLst>
          </p:cNvPr>
          <p:cNvSpPr>
            <a:spLocks noChangeArrowheads="1"/>
          </p:cNvSpPr>
          <p:nvPr/>
        </p:nvSpPr>
        <p:spPr bwMode="auto">
          <a:xfrm rot="18366528" flipH="1">
            <a:off x="4950784" y="2161874"/>
            <a:ext cx="652705" cy="658708"/>
          </a:xfrm>
          <a:prstGeom prst="rect">
            <a:avLst/>
          </a:prstGeom>
          <a:solidFill>
            <a:srgbClr val="ECECEC"/>
          </a:solidFill>
          <a:ln w="12700">
            <a:noFill/>
            <a:miter lim="800000"/>
            <a:headEnd/>
            <a:tailEnd/>
          </a:ln>
        </p:spPr>
        <p:txBody>
          <a:bodyPr wrap="none" lIns="108000" tIns="72000" rIns="108000" bIns="72000" anchor="ctr"/>
          <a:lstStyle/>
          <a:p>
            <a:endParaRPr lang="en-GB" sz="1200" dirty="0">
              <a:latin typeface="+mn-lt"/>
            </a:endParaRPr>
          </a:p>
        </p:txBody>
      </p:sp>
      <p:sp>
        <p:nvSpPr>
          <p:cNvPr id="12" name="Freeform 343">
            <a:extLst>
              <a:ext uri="{FF2B5EF4-FFF2-40B4-BE49-F238E27FC236}">
                <a16:creationId xmlns:a16="http://schemas.microsoft.com/office/drawing/2014/main" id="{F61A26D6-C5EA-4CA2-AD23-EEF126FDF391}"/>
              </a:ext>
            </a:extLst>
          </p:cNvPr>
          <p:cNvSpPr>
            <a:spLocks/>
          </p:cNvSpPr>
          <p:nvPr/>
        </p:nvSpPr>
        <p:spPr bwMode="auto">
          <a:xfrm>
            <a:off x="5787482" y="2340280"/>
            <a:ext cx="1092588" cy="683032"/>
          </a:xfrm>
          <a:custGeom>
            <a:avLst/>
            <a:gdLst>
              <a:gd name="T0" fmla="*/ 2147483647 w 1453"/>
              <a:gd name="T1" fmla="*/ 2147483647 h 902"/>
              <a:gd name="T2" fmla="*/ 2147483647 w 1453"/>
              <a:gd name="T3" fmla="*/ 2147483647 h 902"/>
              <a:gd name="T4" fmla="*/ 2147483647 w 1453"/>
              <a:gd name="T5" fmla="*/ 2147483647 h 902"/>
              <a:gd name="T6" fmla="*/ 2147483647 w 1453"/>
              <a:gd name="T7" fmla="*/ 2147483647 h 902"/>
              <a:gd name="T8" fmla="*/ 2147483647 w 1453"/>
              <a:gd name="T9" fmla="*/ 2147483647 h 902"/>
              <a:gd name="T10" fmla="*/ 2147483647 w 1453"/>
              <a:gd name="T11" fmla="*/ 2147483647 h 902"/>
              <a:gd name="T12" fmla="*/ 2147483647 w 1453"/>
              <a:gd name="T13" fmla="*/ 2147483647 h 902"/>
              <a:gd name="T14" fmla="*/ 2147483647 w 1453"/>
              <a:gd name="T15" fmla="*/ 2147483647 h 902"/>
              <a:gd name="T16" fmla="*/ 2147483647 w 1453"/>
              <a:gd name="T17" fmla="*/ 2147483647 h 902"/>
              <a:gd name="T18" fmla="*/ 2147483647 w 1453"/>
              <a:gd name="T19" fmla="*/ 2147483647 h 902"/>
              <a:gd name="T20" fmla="*/ 2147483647 w 1453"/>
              <a:gd name="T21" fmla="*/ 2147483647 h 902"/>
              <a:gd name="T22" fmla="*/ 2147483647 w 1453"/>
              <a:gd name="T23" fmla="*/ 2147483647 h 902"/>
              <a:gd name="T24" fmla="*/ 2147483647 w 1453"/>
              <a:gd name="T25" fmla="*/ 2147483647 h 902"/>
              <a:gd name="T26" fmla="*/ 2147483647 w 1453"/>
              <a:gd name="T27" fmla="*/ 2147483647 h 902"/>
              <a:gd name="T28" fmla="*/ 2147483647 w 1453"/>
              <a:gd name="T29" fmla="*/ 2147483647 h 902"/>
              <a:gd name="T30" fmla="*/ 2147483647 w 1453"/>
              <a:gd name="T31" fmla="*/ 2147483647 h 902"/>
              <a:gd name="T32" fmla="*/ 2147483647 w 1453"/>
              <a:gd name="T33" fmla="*/ 2147483647 h 902"/>
              <a:gd name="T34" fmla="*/ 2147483647 w 1453"/>
              <a:gd name="T35" fmla="*/ 2147483647 h 902"/>
              <a:gd name="T36" fmla="*/ 2147483647 w 1453"/>
              <a:gd name="T37" fmla="*/ 2147483647 h 902"/>
              <a:gd name="T38" fmla="*/ 2147483647 w 1453"/>
              <a:gd name="T39" fmla="*/ 2147483647 h 902"/>
              <a:gd name="T40" fmla="*/ 2147483647 w 1453"/>
              <a:gd name="T41" fmla="*/ 2147483647 h 902"/>
              <a:gd name="T42" fmla="*/ 2147483647 w 1453"/>
              <a:gd name="T43" fmla="*/ 2147483647 h 902"/>
              <a:gd name="T44" fmla="*/ 2147483647 w 1453"/>
              <a:gd name="T45" fmla="*/ 2147483647 h 902"/>
              <a:gd name="T46" fmla="*/ 2147483647 w 1453"/>
              <a:gd name="T47" fmla="*/ 2147483647 h 902"/>
              <a:gd name="T48" fmla="*/ 2147483647 w 1453"/>
              <a:gd name="T49" fmla="*/ 2147483647 h 902"/>
              <a:gd name="T50" fmla="*/ 2147483647 w 1453"/>
              <a:gd name="T51" fmla="*/ 2147483647 h 902"/>
              <a:gd name="T52" fmla="*/ 2147483647 w 1453"/>
              <a:gd name="T53" fmla="*/ 2147483647 h 902"/>
              <a:gd name="T54" fmla="*/ 2147483647 w 1453"/>
              <a:gd name="T55" fmla="*/ 2147483647 h 902"/>
              <a:gd name="T56" fmla="*/ 2147483647 w 1453"/>
              <a:gd name="T57" fmla="*/ 2147483647 h 902"/>
              <a:gd name="T58" fmla="*/ 2147483647 w 1453"/>
              <a:gd name="T59" fmla="*/ 2147483647 h 902"/>
              <a:gd name="T60" fmla="*/ 2147483647 w 1453"/>
              <a:gd name="T61" fmla="*/ 2147483647 h 902"/>
              <a:gd name="T62" fmla="*/ 2147483647 w 1453"/>
              <a:gd name="T63" fmla="*/ 2147483647 h 902"/>
              <a:gd name="T64" fmla="*/ 2147483647 w 1453"/>
              <a:gd name="T65" fmla="*/ 2147483647 h 902"/>
              <a:gd name="T66" fmla="*/ 2147483647 w 1453"/>
              <a:gd name="T67" fmla="*/ 2147483647 h 902"/>
              <a:gd name="T68" fmla="*/ 2147483647 w 1453"/>
              <a:gd name="T69" fmla="*/ 2147483647 h 902"/>
              <a:gd name="T70" fmla="*/ 2147483647 w 1453"/>
              <a:gd name="T71" fmla="*/ 2147483647 h 902"/>
              <a:gd name="T72" fmla="*/ 2147483647 w 1453"/>
              <a:gd name="T73" fmla="*/ 2147483647 h 902"/>
              <a:gd name="T74" fmla="*/ 2147483647 w 1453"/>
              <a:gd name="T75" fmla="*/ 2147483647 h 902"/>
              <a:gd name="T76" fmla="*/ 2147483647 w 1453"/>
              <a:gd name="T77" fmla="*/ 2147483647 h 902"/>
              <a:gd name="T78" fmla="*/ 2147483647 w 1453"/>
              <a:gd name="T79" fmla="*/ 2147483647 h 902"/>
              <a:gd name="T80" fmla="*/ 2147483647 w 1453"/>
              <a:gd name="T81" fmla="*/ 2147483647 h 902"/>
              <a:gd name="T82" fmla="*/ 2147483647 w 1453"/>
              <a:gd name="T83" fmla="*/ 2147483647 h 902"/>
              <a:gd name="T84" fmla="*/ 2147483647 w 1453"/>
              <a:gd name="T85" fmla="*/ 2147483647 h 902"/>
              <a:gd name="T86" fmla="*/ 2147483647 w 1453"/>
              <a:gd name="T87" fmla="*/ 2147483647 h 902"/>
              <a:gd name="T88" fmla="*/ 2147483647 w 1453"/>
              <a:gd name="T89" fmla="*/ 2147483647 h 902"/>
              <a:gd name="T90" fmla="*/ 2147483647 w 1453"/>
              <a:gd name="T91" fmla="*/ 2147483647 h 902"/>
              <a:gd name="T92" fmla="*/ 2147483647 w 1453"/>
              <a:gd name="T93" fmla="*/ 2147483647 h 902"/>
              <a:gd name="T94" fmla="*/ 2147483647 w 1453"/>
              <a:gd name="T95" fmla="*/ 2147483647 h 902"/>
              <a:gd name="T96" fmla="*/ 2147483647 w 1453"/>
              <a:gd name="T97" fmla="*/ 2147483647 h 902"/>
              <a:gd name="T98" fmla="*/ 2147483647 w 1453"/>
              <a:gd name="T99" fmla="*/ 2147483647 h 902"/>
              <a:gd name="T100" fmla="*/ 2147483647 w 1453"/>
              <a:gd name="T101" fmla="*/ 2147483647 h 902"/>
              <a:gd name="T102" fmla="*/ 2147483647 w 1453"/>
              <a:gd name="T103" fmla="*/ 2147483647 h 902"/>
              <a:gd name="T104" fmla="*/ 2147483647 w 1453"/>
              <a:gd name="T105" fmla="*/ 2147483647 h 902"/>
              <a:gd name="T106" fmla="*/ 2147483647 w 1453"/>
              <a:gd name="T107" fmla="*/ 2147483647 h 90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453"/>
              <a:gd name="T163" fmla="*/ 0 h 902"/>
              <a:gd name="T164" fmla="*/ 1453 w 1453"/>
              <a:gd name="T165" fmla="*/ 902 h 90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453" h="902">
                <a:moveTo>
                  <a:pt x="907" y="107"/>
                </a:moveTo>
                <a:lnTo>
                  <a:pt x="917" y="102"/>
                </a:lnTo>
                <a:lnTo>
                  <a:pt x="927" y="97"/>
                </a:lnTo>
                <a:lnTo>
                  <a:pt x="936" y="93"/>
                </a:lnTo>
                <a:lnTo>
                  <a:pt x="944" y="86"/>
                </a:lnTo>
                <a:lnTo>
                  <a:pt x="954" y="80"/>
                </a:lnTo>
                <a:lnTo>
                  <a:pt x="963" y="73"/>
                </a:lnTo>
                <a:lnTo>
                  <a:pt x="973" y="67"/>
                </a:lnTo>
                <a:lnTo>
                  <a:pt x="983" y="62"/>
                </a:lnTo>
                <a:lnTo>
                  <a:pt x="992" y="57"/>
                </a:lnTo>
                <a:lnTo>
                  <a:pt x="1003" y="54"/>
                </a:lnTo>
                <a:lnTo>
                  <a:pt x="1453" y="787"/>
                </a:lnTo>
                <a:lnTo>
                  <a:pt x="1432" y="798"/>
                </a:lnTo>
                <a:lnTo>
                  <a:pt x="1413" y="809"/>
                </a:lnTo>
                <a:lnTo>
                  <a:pt x="1394" y="822"/>
                </a:lnTo>
                <a:lnTo>
                  <a:pt x="1373" y="835"/>
                </a:lnTo>
                <a:lnTo>
                  <a:pt x="1354" y="848"/>
                </a:lnTo>
                <a:lnTo>
                  <a:pt x="1335" y="861"/>
                </a:lnTo>
                <a:lnTo>
                  <a:pt x="1315" y="872"/>
                </a:lnTo>
                <a:lnTo>
                  <a:pt x="1295" y="883"/>
                </a:lnTo>
                <a:lnTo>
                  <a:pt x="1275" y="893"/>
                </a:lnTo>
                <a:lnTo>
                  <a:pt x="1256" y="902"/>
                </a:lnTo>
                <a:lnTo>
                  <a:pt x="1202" y="846"/>
                </a:lnTo>
                <a:lnTo>
                  <a:pt x="1147" y="789"/>
                </a:lnTo>
                <a:lnTo>
                  <a:pt x="1095" y="731"/>
                </a:lnTo>
                <a:lnTo>
                  <a:pt x="1040" y="672"/>
                </a:lnTo>
                <a:lnTo>
                  <a:pt x="987" y="614"/>
                </a:lnTo>
                <a:lnTo>
                  <a:pt x="933" y="557"/>
                </a:lnTo>
                <a:lnTo>
                  <a:pt x="877" y="502"/>
                </a:lnTo>
                <a:lnTo>
                  <a:pt x="821" y="449"/>
                </a:lnTo>
                <a:lnTo>
                  <a:pt x="762" y="400"/>
                </a:lnTo>
                <a:lnTo>
                  <a:pt x="699" y="353"/>
                </a:lnTo>
                <a:lnTo>
                  <a:pt x="672" y="339"/>
                </a:lnTo>
                <a:lnTo>
                  <a:pt x="647" y="326"/>
                </a:lnTo>
                <a:lnTo>
                  <a:pt x="619" y="315"/>
                </a:lnTo>
                <a:lnTo>
                  <a:pt x="592" y="302"/>
                </a:lnTo>
                <a:lnTo>
                  <a:pt x="565" y="291"/>
                </a:lnTo>
                <a:lnTo>
                  <a:pt x="538" y="280"/>
                </a:lnTo>
                <a:lnTo>
                  <a:pt x="511" y="269"/>
                </a:lnTo>
                <a:lnTo>
                  <a:pt x="483" y="259"/>
                </a:lnTo>
                <a:lnTo>
                  <a:pt x="455" y="248"/>
                </a:lnTo>
                <a:lnTo>
                  <a:pt x="427" y="238"/>
                </a:lnTo>
                <a:lnTo>
                  <a:pt x="429" y="235"/>
                </a:lnTo>
                <a:lnTo>
                  <a:pt x="432" y="232"/>
                </a:lnTo>
                <a:lnTo>
                  <a:pt x="435" y="229"/>
                </a:lnTo>
                <a:lnTo>
                  <a:pt x="439" y="225"/>
                </a:lnTo>
                <a:lnTo>
                  <a:pt x="443" y="222"/>
                </a:lnTo>
                <a:lnTo>
                  <a:pt x="447" y="219"/>
                </a:lnTo>
                <a:lnTo>
                  <a:pt x="448" y="216"/>
                </a:lnTo>
                <a:lnTo>
                  <a:pt x="450" y="211"/>
                </a:lnTo>
                <a:lnTo>
                  <a:pt x="450" y="208"/>
                </a:lnTo>
                <a:lnTo>
                  <a:pt x="447" y="203"/>
                </a:lnTo>
                <a:lnTo>
                  <a:pt x="435" y="203"/>
                </a:lnTo>
                <a:lnTo>
                  <a:pt x="395" y="235"/>
                </a:lnTo>
                <a:lnTo>
                  <a:pt x="357" y="272"/>
                </a:lnTo>
                <a:lnTo>
                  <a:pt x="317" y="310"/>
                </a:lnTo>
                <a:lnTo>
                  <a:pt x="279" y="347"/>
                </a:lnTo>
                <a:lnTo>
                  <a:pt x="239" y="382"/>
                </a:lnTo>
                <a:lnTo>
                  <a:pt x="195" y="411"/>
                </a:lnTo>
                <a:lnTo>
                  <a:pt x="152" y="432"/>
                </a:lnTo>
                <a:lnTo>
                  <a:pt x="104" y="440"/>
                </a:lnTo>
                <a:lnTo>
                  <a:pt x="55" y="433"/>
                </a:lnTo>
                <a:lnTo>
                  <a:pt x="0" y="411"/>
                </a:lnTo>
                <a:lnTo>
                  <a:pt x="101" y="211"/>
                </a:lnTo>
                <a:lnTo>
                  <a:pt x="107" y="213"/>
                </a:lnTo>
                <a:lnTo>
                  <a:pt x="114" y="214"/>
                </a:lnTo>
                <a:lnTo>
                  <a:pt x="120" y="217"/>
                </a:lnTo>
                <a:lnTo>
                  <a:pt x="125" y="222"/>
                </a:lnTo>
                <a:lnTo>
                  <a:pt x="128" y="225"/>
                </a:lnTo>
                <a:lnTo>
                  <a:pt x="133" y="230"/>
                </a:lnTo>
                <a:lnTo>
                  <a:pt x="136" y="237"/>
                </a:lnTo>
                <a:lnTo>
                  <a:pt x="139" y="241"/>
                </a:lnTo>
                <a:lnTo>
                  <a:pt x="144" y="248"/>
                </a:lnTo>
                <a:lnTo>
                  <a:pt x="147" y="254"/>
                </a:lnTo>
                <a:lnTo>
                  <a:pt x="151" y="270"/>
                </a:lnTo>
                <a:lnTo>
                  <a:pt x="149" y="286"/>
                </a:lnTo>
                <a:lnTo>
                  <a:pt x="144" y="299"/>
                </a:lnTo>
                <a:lnTo>
                  <a:pt x="138" y="313"/>
                </a:lnTo>
                <a:lnTo>
                  <a:pt x="130" y="326"/>
                </a:lnTo>
                <a:lnTo>
                  <a:pt x="122" y="337"/>
                </a:lnTo>
                <a:lnTo>
                  <a:pt x="114" y="350"/>
                </a:lnTo>
                <a:lnTo>
                  <a:pt x="107" y="361"/>
                </a:lnTo>
                <a:lnTo>
                  <a:pt x="103" y="374"/>
                </a:lnTo>
                <a:lnTo>
                  <a:pt x="101" y="389"/>
                </a:lnTo>
                <a:lnTo>
                  <a:pt x="112" y="389"/>
                </a:lnTo>
                <a:lnTo>
                  <a:pt x="120" y="376"/>
                </a:lnTo>
                <a:lnTo>
                  <a:pt x="128" y="363"/>
                </a:lnTo>
                <a:lnTo>
                  <a:pt x="136" y="350"/>
                </a:lnTo>
                <a:lnTo>
                  <a:pt x="144" y="337"/>
                </a:lnTo>
                <a:lnTo>
                  <a:pt x="152" y="325"/>
                </a:lnTo>
                <a:lnTo>
                  <a:pt x="159" y="312"/>
                </a:lnTo>
                <a:lnTo>
                  <a:pt x="163" y="297"/>
                </a:lnTo>
                <a:lnTo>
                  <a:pt x="167" y="283"/>
                </a:lnTo>
                <a:lnTo>
                  <a:pt x="168" y="269"/>
                </a:lnTo>
                <a:lnTo>
                  <a:pt x="167" y="254"/>
                </a:lnTo>
                <a:lnTo>
                  <a:pt x="165" y="245"/>
                </a:lnTo>
                <a:lnTo>
                  <a:pt x="162" y="237"/>
                </a:lnTo>
                <a:lnTo>
                  <a:pt x="157" y="230"/>
                </a:lnTo>
                <a:lnTo>
                  <a:pt x="152" y="224"/>
                </a:lnTo>
                <a:lnTo>
                  <a:pt x="146" y="217"/>
                </a:lnTo>
                <a:lnTo>
                  <a:pt x="139" y="211"/>
                </a:lnTo>
                <a:lnTo>
                  <a:pt x="133" y="206"/>
                </a:lnTo>
                <a:lnTo>
                  <a:pt x="127" y="201"/>
                </a:lnTo>
                <a:lnTo>
                  <a:pt x="119" y="197"/>
                </a:lnTo>
                <a:lnTo>
                  <a:pt x="112" y="192"/>
                </a:lnTo>
                <a:lnTo>
                  <a:pt x="167" y="81"/>
                </a:lnTo>
                <a:lnTo>
                  <a:pt x="423" y="0"/>
                </a:lnTo>
                <a:lnTo>
                  <a:pt x="907" y="107"/>
                </a:lnTo>
                <a:close/>
              </a:path>
            </a:pathLst>
          </a:custGeom>
          <a:solidFill>
            <a:srgbClr val="C0C0C0"/>
          </a:solidFill>
          <a:ln w="9525">
            <a:noFill/>
            <a:round/>
            <a:headEnd/>
            <a:tailEnd/>
          </a:ln>
        </p:spPr>
        <p:txBody>
          <a:bodyPr/>
          <a:lstStyle/>
          <a:p>
            <a:endParaRPr lang="en-GB" sz="1200" dirty="0">
              <a:latin typeface="+mn-lt"/>
            </a:endParaRPr>
          </a:p>
        </p:txBody>
      </p:sp>
      <p:sp>
        <p:nvSpPr>
          <p:cNvPr id="13" name="Freeform 344">
            <a:extLst>
              <a:ext uri="{FF2B5EF4-FFF2-40B4-BE49-F238E27FC236}">
                <a16:creationId xmlns:a16="http://schemas.microsoft.com/office/drawing/2014/main" id="{FF25CC46-800E-44ED-8778-A70F71B1A752}"/>
              </a:ext>
            </a:extLst>
          </p:cNvPr>
          <p:cNvSpPr>
            <a:spLocks/>
          </p:cNvSpPr>
          <p:nvPr/>
        </p:nvSpPr>
        <p:spPr bwMode="auto">
          <a:xfrm>
            <a:off x="5787482" y="2340280"/>
            <a:ext cx="1092588" cy="683032"/>
          </a:xfrm>
          <a:custGeom>
            <a:avLst/>
            <a:gdLst>
              <a:gd name="T0" fmla="*/ 2147483647 w 1453"/>
              <a:gd name="T1" fmla="*/ 2147483647 h 902"/>
              <a:gd name="T2" fmla="*/ 2147483647 w 1453"/>
              <a:gd name="T3" fmla="*/ 2147483647 h 902"/>
              <a:gd name="T4" fmla="*/ 2147483647 w 1453"/>
              <a:gd name="T5" fmla="*/ 2147483647 h 902"/>
              <a:gd name="T6" fmla="*/ 2147483647 w 1453"/>
              <a:gd name="T7" fmla="*/ 2147483647 h 902"/>
              <a:gd name="T8" fmla="*/ 2147483647 w 1453"/>
              <a:gd name="T9" fmla="*/ 2147483647 h 902"/>
              <a:gd name="T10" fmla="*/ 2147483647 w 1453"/>
              <a:gd name="T11" fmla="*/ 2147483647 h 902"/>
              <a:gd name="T12" fmla="*/ 2147483647 w 1453"/>
              <a:gd name="T13" fmla="*/ 2147483647 h 902"/>
              <a:gd name="T14" fmla="*/ 2147483647 w 1453"/>
              <a:gd name="T15" fmla="*/ 2147483647 h 902"/>
              <a:gd name="T16" fmla="*/ 2147483647 w 1453"/>
              <a:gd name="T17" fmla="*/ 2147483647 h 902"/>
              <a:gd name="T18" fmla="*/ 2147483647 w 1453"/>
              <a:gd name="T19" fmla="*/ 2147483647 h 902"/>
              <a:gd name="T20" fmla="*/ 2147483647 w 1453"/>
              <a:gd name="T21" fmla="*/ 2147483647 h 902"/>
              <a:gd name="T22" fmla="*/ 2147483647 w 1453"/>
              <a:gd name="T23" fmla="*/ 2147483647 h 902"/>
              <a:gd name="T24" fmla="*/ 2147483647 w 1453"/>
              <a:gd name="T25" fmla="*/ 2147483647 h 902"/>
              <a:gd name="T26" fmla="*/ 2147483647 w 1453"/>
              <a:gd name="T27" fmla="*/ 2147483647 h 902"/>
              <a:gd name="T28" fmla="*/ 2147483647 w 1453"/>
              <a:gd name="T29" fmla="*/ 2147483647 h 902"/>
              <a:gd name="T30" fmla="*/ 2147483647 w 1453"/>
              <a:gd name="T31" fmla="*/ 2147483647 h 902"/>
              <a:gd name="T32" fmla="*/ 2147483647 w 1453"/>
              <a:gd name="T33" fmla="*/ 2147483647 h 902"/>
              <a:gd name="T34" fmla="*/ 2147483647 w 1453"/>
              <a:gd name="T35" fmla="*/ 2147483647 h 902"/>
              <a:gd name="T36" fmla="*/ 2147483647 w 1453"/>
              <a:gd name="T37" fmla="*/ 2147483647 h 902"/>
              <a:gd name="T38" fmla="*/ 2147483647 w 1453"/>
              <a:gd name="T39" fmla="*/ 2147483647 h 902"/>
              <a:gd name="T40" fmla="*/ 2147483647 w 1453"/>
              <a:gd name="T41" fmla="*/ 2147483647 h 902"/>
              <a:gd name="T42" fmla="*/ 2147483647 w 1453"/>
              <a:gd name="T43" fmla="*/ 2147483647 h 902"/>
              <a:gd name="T44" fmla="*/ 2147483647 w 1453"/>
              <a:gd name="T45" fmla="*/ 2147483647 h 902"/>
              <a:gd name="T46" fmla="*/ 2147483647 w 1453"/>
              <a:gd name="T47" fmla="*/ 2147483647 h 902"/>
              <a:gd name="T48" fmla="*/ 2147483647 w 1453"/>
              <a:gd name="T49" fmla="*/ 2147483647 h 902"/>
              <a:gd name="T50" fmla="*/ 2147483647 w 1453"/>
              <a:gd name="T51" fmla="*/ 2147483647 h 902"/>
              <a:gd name="T52" fmla="*/ 2147483647 w 1453"/>
              <a:gd name="T53" fmla="*/ 2147483647 h 902"/>
              <a:gd name="T54" fmla="*/ 2147483647 w 1453"/>
              <a:gd name="T55" fmla="*/ 2147483647 h 902"/>
              <a:gd name="T56" fmla="*/ 2147483647 w 1453"/>
              <a:gd name="T57" fmla="*/ 2147483647 h 902"/>
              <a:gd name="T58" fmla="*/ 2147483647 w 1453"/>
              <a:gd name="T59" fmla="*/ 2147483647 h 902"/>
              <a:gd name="T60" fmla="*/ 2147483647 w 1453"/>
              <a:gd name="T61" fmla="*/ 2147483647 h 902"/>
              <a:gd name="T62" fmla="*/ 2147483647 w 1453"/>
              <a:gd name="T63" fmla="*/ 2147483647 h 902"/>
              <a:gd name="T64" fmla="*/ 2147483647 w 1453"/>
              <a:gd name="T65" fmla="*/ 2147483647 h 902"/>
              <a:gd name="T66" fmla="*/ 2147483647 w 1453"/>
              <a:gd name="T67" fmla="*/ 2147483647 h 902"/>
              <a:gd name="T68" fmla="*/ 2147483647 w 1453"/>
              <a:gd name="T69" fmla="*/ 2147483647 h 902"/>
              <a:gd name="T70" fmla="*/ 2147483647 w 1453"/>
              <a:gd name="T71" fmla="*/ 2147483647 h 902"/>
              <a:gd name="T72" fmla="*/ 2147483647 w 1453"/>
              <a:gd name="T73" fmla="*/ 2147483647 h 902"/>
              <a:gd name="T74" fmla="*/ 2147483647 w 1453"/>
              <a:gd name="T75" fmla="*/ 2147483647 h 902"/>
              <a:gd name="T76" fmla="*/ 2147483647 w 1453"/>
              <a:gd name="T77" fmla="*/ 2147483647 h 902"/>
              <a:gd name="T78" fmla="*/ 2147483647 w 1453"/>
              <a:gd name="T79" fmla="*/ 2147483647 h 902"/>
              <a:gd name="T80" fmla="*/ 2147483647 w 1453"/>
              <a:gd name="T81" fmla="*/ 2147483647 h 902"/>
              <a:gd name="T82" fmla="*/ 2147483647 w 1453"/>
              <a:gd name="T83" fmla="*/ 2147483647 h 902"/>
              <a:gd name="T84" fmla="*/ 2147483647 w 1453"/>
              <a:gd name="T85" fmla="*/ 2147483647 h 902"/>
              <a:gd name="T86" fmla="*/ 2147483647 w 1453"/>
              <a:gd name="T87" fmla="*/ 2147483647 h 902"/>
              <a:gd name="T88" fmla="*/ 2147483647 w 1453"/>
              <a:gd name="T89" fmla="*/ 2147483647 h 902"/>
              <a:gd name="T90" fmla="*/ 2147483647 w 1453"/>
              <a:gd name="T91" fmla="*/ 2147483647 h 902"/>
              <a:gd name="T92" fmla="*/ 2147483647 w 1453"/>
              <a:gd name="T93" fmla="*/ 2147483647 h 902"/>
              <a:gd name="T94" fmla="*/ 2147483647 w 1453"/>
              <a:gd name="T95" fmla="*/ 2147483647 h 902"/>
              <a:gd name="T96" fmla="*/ 2147483647 w 1453"/>
              <a:gd name="T97" fmla="*/ 2147483647 h 902"/>
              <a:gd name="T98" fmla="*/ 2147483647 w 1453"/>
              <a:gd name="T99" fmla="*/ 2147483647 h 902"/>
              <a:gd name="T100" fmla="*/ 2147483647 w 1453"/>
              <a:gd name="T101" fmla="*/ 2147483647 h 902"/>
              <a:gd name="T102" fmla="*/ 2147483647 w 1453"/>
              <a:gd name="T103" fmla="*/ 2147483647 h 902"/>
              <a:gd name="T104" fmla="*/ 2147483647 w 1453"/>
              <a:gd name="T105" fmla="*/ 2147483647 h 902"/>
              <a:gd name="T106" fmla="*/ 2147483647 w 1453"/>
              <a:gd name="T107" fmla="*/ 2147483647 h 902"/>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1453"/>
              <a:gd name="T163" fmla="*/ 0 h 902"/>
              <a:gd name="T164" fmla="*/ 1453 w 1453"/>
              <a:gd name="T165" fmla="*/ 902 h 902"/>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1453" h="902">
                <a:moveTo>
                  <a:pt x="907" y="107"/>
                </a:moveTo>
                <a:lnTo>
                  <a:pt x="917" y="102"/>
                </a:lnTo>
                <a:lnTo>
                  <a:pt x="927" y="97"/>
                </a:lnTo>
                <a:lnTo>
                  <a:pt x="936" y="93"/>
                </a:lnTo>
                <a:lnTo>
                  <a:pt x="944" y="86"/>
                </a:lnTo>
                <a:lnTo>
                  <a:pt x="954" y="80"/>
                </a:lnTo>
                <a:lnTo>
                  <a:pt x="963" y="73"/>
                </a:lnTo>
                <a:lnTo>
                  <a:pt x="973" y="67"/>
                </a:lnTo>
                <a:lnTo>
                  <a:pt x="983" y="62"/>
                </a:lnTo>
                <a:lnTo>
                  <a:pt x="992" y="57"/>
                </a:lnTo>
                <a:lnTo>
                  <a:pt x="1003" y="54"/>
                </a:lnTo>
                <a:lnTo>
                  <a:pt x="1453" y="787"/>
                </a:lnTo>
                <a:lnTo>
                  <a:pt x="1432" y="798"/>
                </a:lnTo>
                <a:lnTo>
                  <a:pt x="1413" y="809"/>
                </a:lnTo>
                <a:lnTo>
                  <a:pt x="1394" y="822"/>
                </a:lnTo>
                <a:lnTo>
                  <a:pt x="1373" y="835"/>
                </a:lnTo>
                <a:lnTo>
                  <a:pt x="1354" y="848"/>
                </a:lnTo>
                <a:lnTo>
                  <a:pt x="1335" y="861"/>
                </a:lnTo>
                <a:lnTo>
                  <a:pt x="1315" y="872"/>
                </a:lnTo>
                <a:lnTo>
                  <a:pt x="1295" y="883"/>
                </a:lnTo>
                <a:lnTo>
                  <a:pt x="1275" y="893"/>
                </a:lnTo>
                <a:lnTo>
                  <a:pt x="1256" y="902"/>
                </a:lnTo>
                <a:lnTo>
                  <a:pt x="1202" y="846"/>
                </a:lnTo>
                <a:lnTo>
                  <a:pt x="1147" y="789"/>
                </a:lnTo>
                <a:lnTo>
                  <a:pt x="1095" y="731"/>
                </a:lnTo>
                <a:lnTo>
                  <a:pt x="1040" y="672"/>
                </a:lnTo>
                <a:lnTo>
                  <a:pt x="987" y="614"/>
                </a:lnTo>
                <a:lnTo>
                  <a:pt x="933" y="557"/>
                </a:lnTo>
                <a:lnTo>
                  <a:pt x="877" y="502"/>
                </a:lnTo>
                <a:lnTo>
                  <a:pt x="821" y="449"/>
                </a:lnTo>
                <a:lnTo>
                  <a:pt x="762" y="400"/>
                </a:lnTo>
                <a:lnTo>
                  <a:pt x="699" y="353"/>
                </a:lnTo>
                <a:lnTo>
                  <a:pt x="672" y="339"/>
                </a:lnTo>
                <a:lnTo>
                  <a:pt x="647" y="326"/>
                </a:lnTo>
                <a:lnTo>
                  <a:pt x="619" y="315"/>
                </a:lnTo>
                <a:lnTo>
                  <a:pt x="592" y="302"/>
                </a:lnTo>
                <a:lnTo>
                  <a:pt x="565" y="291"/>
                </a:lnTo>
                <a:lnTo>
                  <a:pt x="538" y="280"/>
                </a:lnTo>
                <a:lnTo>
                  <a:pt x="511" y="269"/>
                </a:lnTo>
                <a:lnTo>
                  <a:pt x="483" y="259"/>
                </a:lnTo>
                <a:lnTo>
                  <a:pt x="455" y="248"/>
                </a:lnTo>
                <a:lnTo>
                  <a:pt x="427" y="238"/>
                </a:lnTo>
                <a:lnTo>
                  <a:pt x="429" y="235"/>
                </a:lnTo>
                <a:lnTo>
                  <a:pt x="432" y="232"/>
                </a:lnTo>
                <a:lnTo>
                  <a:pt x="435" y="229"/>
                </a:lnTo>
                <a:lnTo>
                  <a:pt x="439" y="225"/>
                </a:lnTo>
                <a:lnTo>
                  <a:pt x="443" y="222"/>
                </a:lnTo>
                <a:lnTo>
                  <a:pt x="447" y="219"/>
                </a:lnTo>
                <a:lnTo>
                  <a:pt x="448" y="216"/>
                </a:lnTo>
                <a:lnTo>
                  <a:pt x="450" y="211"/>
                </a:lnTo>
                <a:lnTo>
                  <a:pt x="450" y="208"/>
                </a:lnTo>
                <a:lnTo>
                  <a:pt x="447" y="203"/>
                </a:lnTo>
                <a:lnTo>
                  <a:pt x="435" y="203"/>
                </a:lnTo>
                <a:lnTo>
                  <a:pt x="395" y="235"/>
                </a:lnTo>
                <a:lnTo>
                  <a:pt x="357" y="272"/>
                </a:lnTo>
                <a:lnTo>
                  <a:pt x="317" y="310"/>
                </a:lnTo>
                <a:lnTo>
                  <a:pt x="279" y="347"/>
                </a:lnTo>
                <a:lnTo>
                  <a:pt x="239" y="382"/>
                </a:lnTo>
                <a:lnTo>
                  <a:pt x="195" y="411"/>
                </a:lnTo>
                <a:lnTo>
                  <a:pt x="152" y="432"/>
                </a:lnTo>
                <a:lnTo>
                  <a:pt x="104" y="440"/>
                </a:lnTo>
                <a:lnTo>
                  <a:pt x="55" y="433"/>
                </a:lnTo>
                <a:lnTo>
                  <a:pt x="0" y="411"/>
                </a:lnTo>
                <a:lnTo>
                  <a:pt x="101" y="211"/>
                </a:lnTo>
                <a:lnTo>
                  <a:pt x="107" y="213"/>
                </a:lnTo>
                <a:lnTo>
                  <a:pt x="114" y="214"/>
                </a:lnTo>
                <a:lnTo>
                  <a:pt x="120" y="217"/>
                </a:lnTo>
                <a:lnTo>
                  <a:pt x="125" y="222"/>
                </a:lnTo>
                <a:lnTo>
                  <a:pt x="128" y="225"/>
                </a:lnTo>
                <a:lnTo>
                  <a:pt x="133" y="230"/>
                </a:lnTo>
                <a:lnTo>
                  <a:pt x="136" y="237"/>
                </a:lnTo>
                <a:lnTo>
                  <a:pt x="139" y="241"/>
                </a:lnTo>
                <a:lnTo>
                  <a:pt x="144" y="248"/>
                </a:lnTo>
                <a:lnTo>
                  <a:pt x="147" y="254"/>
                </a:lnTo>
                <a:lnTo>
                  <a:pt x="151" y="270"/>
                </a:lnTo>
                <a:lnTo>
                  <a:pt x="149" y="286"/>
                </a:lnTo>
                <a:lnTo>
                  <a:pt x="144" y="299"/>
                </a:lnTo>
                <a:lnTo>
                  <a:pt x="138" y="313"/>
                </a:lnTo>
                <a:lnTo>
                  <a:pt x="130" y="326"/>
                </a:lnTo>
                <a:lnTo>
                  <a:pt x="122" y="337"/>
                </a:lnTo>
                <a:lnTo>
                  <a:pt x="114" y="350"/>
                </a:lnTo>
                <a:lnTo>
                  <a:pt x="107" y="361"/>
                </a:lnTo>
                <a:lnTo>
                  <a:pt x="103" y="374"/>
                </a:lnTo>
                <a:lnTo>
                  <a:pt x="101" y="389"/>
                </a:lnTo>
                <a:lnTo>
                  <a:pt x="112" y="389"/>
                </a:lnTo>
                <a:lnTo>
                  <a:pt x="120" y="376"/>
                </a:lnTo>
                <a:lnTo>
                  <a:pt x="128" y="363"/>
                </a:lnTo>
                <a:lnTo>
                  <a:pt x="136" y="350"/>
                </a:lnTo>
                <a:lnTo>
                  <a:pt x="144" y="337"/>
                </a:lnTo>
                <a:lnTo>
                  <a:pt x="152" y="325"/>
                </a:lnTo>
                <a:lnTo>
                  <a:pt x="159" y="312"/>
                </a:lnTo>
                <a:lnTo>
                  <a:pt x="163" y="297"/>
                </a:lnTo>
                <a:lnTo>
                  <a:pt x="167" y="283"/>
                </a:lnTo>
                <a:lnTo>
                  <a:pt x="168" y="269"/>
                </a:lnTo>
                <a:lnTo>
                  <a:pt x="167" y="254"/>
                </a:lnTo>
                <a:lnTo>
                  <a:pt x="165" y="245"/>
                </a:lnTo>
                <a:lnTo>
                  <a:pt x="162" y="237"/>
                </a:lnTo>
                <a:lnTo>
                  <a:pt x="157" y="230"/>
                </a:lnTo>
                <a:lnTo>
                  <a:pt x="152" y="224"/>
                </a:lnTo>
                <a:lnTo>
                  <a:pt x="146" y="217"/>
                </a:lnTo>
                <a:lnTo>
                  <a:pt x="139" y="211"/>
                </a:lnTo>
                <a:lnTo>
                  <a:pt x="133" y="206"/>
                </a:lnTo>
                <a:lnTo>
                  <a:pt x="127" y="201"/>
                </a:lnTo>
                <a:lnTo>
                  <a:pt x="119" y="197"/>
                </a:lnTo>
                <a:lnTo>
                  <a:pt x="112" y="192"/>
                </a:lnTo>
                <a:lnTo>
                  <a:pt x="167" y="81"/>
                </a:lnTo>
                <a:lnTo>
                  <a:pt x="423" y="0"/>
                </a:lnTo>
                <a:lnTo>
                  <a:pt x="907" y="107"/>
                </a:lnTo>
              </a:path>
            </a:pathLst>
          </a:custGeom>
          <a:solidFill>
            <a:srgbClr val="DADADA"/>
          </a:solidFill>
          <a:ln w="1651">
            <a:noFill/>
            <a:round/>
            <a:headEnd/>
            <a:tailEnd/>
          </a:ln>
        </p:spPr>
        <p:txBody>
          <a:bodyPr/>
          <a:lstStyle/>
          <a:p>
            <a:endParaRPr lang="en-GB" sz="1200" dirty="0">
              <a:latin typeface="+mn-lt"/>
            </a:endParaRPr>
          </a:p>
        </p:txBody>
      </p:sp>
      <p:sp>
        <p:nvSpPr>
          <p:cNvPr id="14" name="Freeform 345">
            <a:extLst>
              <a:ext uri="{FF2B5EF4-FFF2-40B4-BE49-F238E27FC236}">
                <a16:creationId xmlns:a16="http://schemas.microsoft.com/office/drawing/2014/main" id="{0C19B383-9F6C-4083-BFEC-9F59521F672E}"/>
              </a:ext>
            </a:extLst>
          </p:cNvPr>
          <p:cNvSpPr>
            <a:spLocks/>
          </p:cNvSpPr>
          <p:nvPr/>
        </p:nvSpPr>
        <p:spPr bwMode="auto">
          <a:xfrm>
            <a:off x="5344400" y="2399618"/>
            <a:ext cx="1394988" cy="1111575"/>
          </a:xfrm>
          <a:custGeom>
            <a:avLst/>
            <a:gdLst>
              <a:gd name="T0" fmla="*/ 2147483647 w 1851"/>
              <a:gd name="T1" fmla="*/ 2147483647 h 1472"/>
              <a:gd name="T2" fmla="*/ 2147483647 w 1851"/>
              <a:gd name="T3" fmla="*/ 2147483647 h 1472"/>
              <a:gd name="T4" fmla="*/ 2147483647 w 1851"/>
              <a:gd name="T5" fmla="*/ 2147483647 h 1472"/>
              <a:gd name="T6" fmla="*/ 2147483647 w 1851"/>
              <a:gd name="T7" fmla="*/ 2147483647 h 1472"/>
              <a:gd name="T8" fmla="*/ 2147483647 w 1851"/>
              <a:gd name="T9" fmla="*/ 2147483647 h 1472"/>
              <a:gd name="T10" fmla="*/ 2147483647 w 1851"/>
              <a:gd name="T11" fmla="*/ 2147483647 h 1472"/>
              <a:gd name="T12" fmla="*/ 2147483647 w 1851"/>
              <a:gd name="T13" fmla="*/ 2147483647 h 1472"/>
              <a:gd name="T14" fmla="*/ 2147483647 w 1851"/>
              <a:gd name="T15" fmla="*/ 2147483647 h 1472"/>
              <a:gd name="T16" fmla="*/ 2147483647 w 1851"/>
              <a:gd name="T17" fmla="*/ 2147483647 h 1472"/>
              <a:gd name="T18" fmla="*/ 2147483647 w 1851"/>
              <a:gd name="T19" fmla="*/ 2147483647 h 1472"/>
              <a:gd name="T20" fmla="*/ 2147483647 w 1851"/>
              <a:gd name="T21" fmla="*/ 2147483647 h 1472"/>
              <a:gd name="T22" fmla="*/ 2147483647 w 1851"/>
              <a:gd name="T23" fmla="*/ 2147483647 h 1472"/>
              <a:gd name="T24" fmla="*/ 2147483647 w 1851"/>
              <a:gd name="T25" fmla="*/ 2147483647 h 1472"/>
              <a:gd name="T26" fmla="*/ 2147483647 w 1851"/>
              <a:gd name="T27" fmla="*/ 2147483647 h 1472"/>
              <a:gd name="T28" fmla="*/ 2147483647 w 1851"/>
              <a:gd name="T29" fmla="*/ 2147483647 h 1472"/>
              <a:gd name="T30" fmla="*/ 2147483647 w 1851"/>
              <a:gd name="T31" fmla="*/ 2147483647 h 1472"/>
              <a:gd name="T32" fmla="*/ 2147483647 w 1851"/>
              <a:gd name="T33" fmla="*/ 2147483647 h 1472"/>
              <a:gd name="T34" fmla="*/ 2147483647 w 1851"/>
              <a:gd name="T35" fmla="*/ 2147483647 h 1472"/>
              <a:gd name="T36" fmla="*/ 2147483647 w 1851"/>
              <a:gd name="T37" fmla="*/ 2147483647 h 1472"/>
              <a:gd name="T38" fmla="*/ 2147483647 w 1851"/>
              <a:gd name="T39" fmla="*/ 2147483647 h 1472"/>
              <a:gd name="T40" fmla="*/ 2147483647 w 1851"/>
              <a:gd name="T41" fmla="*/ 2147483647 h 1472"/>
              <a:gd name="T42" fmla="*/ 2147483647 w 1851"/>
              <a:gd name="T43" fmla="*/ 2147483647 h 1472"/>
              <a:gd name="T44" fmla="*/ 2147483647 w 1851"/>
              <a:gd name="T45" fmla="*/ 2147483647 h 1472"/>
              <a:gd name="T46" fmla="*/ 2147483647 w 1851"/>
              <a:gd name="T47" fmla="*/ 2147483647 h 1472"/>
              <a:gd name="T48" fmla="*/ 2147483647 w 1851"/>
              <a:gd name="T49" fmla="*/ 2147483647 h 1472"/>
              <a:gd name="T50" fmla="*/ 2147483647 w 1851"/>
              <a:gd name="T51" fmla="*/ 2147483647 h 1472"/>
              <a:gd name="T52" fmla="*/ 2147483647 w 1851"/>
              <a:gd name="T53" fmla="*/ 2147483647 h 1472"/>
              <a:gd name="T54" fmla="*/ 2147483647 w 1851"/>
              <a:gd name="T55" fmla="*/ 2147483647 h 1472"/>
              <a:gd name="T56" fmla="*/ 2147483647 w 1851"/>
              <a:gd name="T57" fmla="*/ 2147483647 h 1472"/>
              <a:gd name="T58" fmla="*/ 2147483647 w 1851"/>
              <a:gd name="T59" fmla="*/ 2147483647 h 1472"/>
              <a:gd name="T60" fmla="*/ 2147483647 w 1851"/>
              <a:gd name="T61" fmla="*/ 2147483647 h 1472"/>
              <a:gd name="T62" fmla="*/ 2147483647 w 1851"/>
              <a:gd name="T63" fmla="*/ 2147483647 h 1472"/>
              <a:gd name="T64" fmla="*/ 2147483647 w 1851"/>
              <a:gd name="T65" fmla="*/ 2147483647 h 1472"/>
              <a:gd name="T66" fmla="*/ 2147483647 w 1851"/>
              <a:gd name="T67" fmla="*/ 2147483647 h 1472"/>
              <a:gd name="T68" fmla="*/ 2147483647 w 1851"/>
              <a:gd name="T69" fmla="*/ 2147483647 h 1472"/>
              <a:gd name="T70" fmla="*/ 2147483647 w 1851"/>
              <a:gd name="T71" fmla="*/ 2147483647 h 1472"/>
              <a:gd name="T72" fmla="*/ 2147483647 w 1851"/>
              <a:gd name="T73" fmla="*/ 2147483647 h 1472"/>
              <a:gd name="T74" fmla="*/ 2147483647 w 1851"/>
              <a:gd name="T75" fmla="*/ 2147483647 h 1472"/>
              <a:gd name="T76" fmla="*/ 2147483647 w 1851"/>
              <a:gd name="T77" fmla="*/ 2147483647 h 1472"/>
              <a:gd name="T78" fmla="*/ 2147483647 w 1851"/>
              <a:gd name="T79" fmla="*/ 2147483647 h 1472"/>
              <a:gd name="T80" fmla="*/ 2147483647 w 1851"/>
              <a:gd name="T81" fmla="*/ 2147483647 h 1472"/>
              <a:gd name="T82" fmla="*/ 2147483647 w 1851"/>
              <a:gd name="T83" fmla="*/ 2147483647 h 1472"/>
              <a:gd name="T84" fmla="*/ 2147483647 w 1851"/>
              <a:gd name="T85" fmla="*/ 2147483647 h 1472"/>
              <a:gd name="T86" fmla="*/ 2147483647 w 1851"/>
              <a:gd name="T87" fmla="*/ 2147483647 h 1472"/>
              <a:gd name="T88" fmla="*/ 2147483647 w 1851"/>
              <a:gd name="T89" fmla="*/ 2147483647 h 1472"/>
              <a:gd name="T90" fmla="*/ 2147483647 w 1851"/>
              <a:gd name="T91" fmla="*/ 2147483647 h 1472"/>
              <a:gd name="T92" fmla="*/ 2147483647 w 1851"/>
              <a:gd name="T93" fmla="*/ 2147483647 h 1472"/>
              <a:gd name="T94" fmla="*/ 2147483647 w 1851"/>
              <a:gd name="T95" fmla="*/ 2147483647 h 1472"/>
              <a:gd name="T96" fmla="*/ 2147483647 w 1851"/>
              <a:gd name="T97" fmla="*/ 2147483647 h 1472"/>
              <a:gd name="T98" fmla="*/ 2147483647 w 1851"/>
              <a:gd name="T99" fmla="*/ 2147483647 h 1472"/>
              <a:gd name="T100" fmla="*/ 2147483647 w 1851"/>
              <a:gd name="T101" fmla="*/ 2147483647 h 1472"/>
              <a:gd name="T102" fmla="*/ 2147483647 w 1851"/>
              <a:gd name="T103" fmla="*/ 2147483647 h 1472"/>
              <a:gd name="T104" fmla="*/ 2147483647 w 1851"/>
              <a:gd name="T105" fmla="*/ 2147483647 h 1472"/>
              <a:gd name="T106" fmla="*/ 2147483647 w 1851"/>
              <a:gd name="T107" fmla="*/ 2147483647 h 1472"/>
              <a:gd name="T108" fmla="*/ 2147483647 w 1851"/>
              <a:gd name="T109" fmla="*/ 2147483647 h 1472"/>
              <a:gd name="T110" fmla="*/ 2147483647 w 1851"/>
              <a:gd name="T111" fmla="*/ 2147483647 h 1472"/>
              <a:gd name="T112" fmla="*/ 2147483647 w 1851"/>
              <a:gd name="T113" fmla="*/ 2147483647 h 1472"/>
              <a:gd name="T114" fmla="*/ 2147483647 w 1851"/>
              <a:gd name="T115" fmla="*/ 2147483647 h 1472"/>
              <a:gd name="T116" fmla="*/ 2147483647 w 1851"/>
              <a:gd name="T117" fmla="*/ 2147483647 h 1472"/>
              <a:gd name="T118" fmla="*/ 2147483647 w 1851"/>
              <a:gd name="T119" fmla="*/ 0 h 1472"/>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851"/>
              <a:gd name="T181" fmla="*/ 0 h 1472"/>
              <a:gd name="T182" fmla="*/ 1851 w 1851"/>
              <a:gd name="T183" fmla="*/ 1472 h 1472"/>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851" h="1472">
                <a:moveTo>
                  <a:pt x="565" y="336"/>
                </a:moveTo>
                <a:lnTo>
                  <a:pt x="576" y="345"/>
                </a:lnTo>
                <a:lnTo>
                  <a:pt x="587" y="353"/>
                </a:lnTo>
                <a:lnTo>
                  <a:pt x="600" y="360"/>
                </a:lnTo>
                <a:lnTo>
                  <a:pt x="613" y="366"/>
                </a:lnTo>
                <a:lnTo>
                  <a:pt x="627" y="372"/>
                </a:lnTo>
                <a:lnTo>
                  <a:pt x="642" y="376"/>
                </a:lnTo>
                <a:lnTo>
                  <a:pt x="656" y="379"/>
                </a:lnTo>
                <a:lnTo>
                  <a:pt x="670" y="380"/>
                </a:lnTo>
                <a:lnTo>
                  <a:pt x="686" y="382"/>
                </a:lnTo>
                <a:lnTo>
                  <a:pt x="702" y="380"/>
                </a:lnTo>
                <a:lnTo>
                  <a:pt x="739" y="371"/>
                </a:lnTo>
                <a:lnTo>
                  <a:pt x="774" y="358"/>
                </a:lnTo>
                <a:lnTo>
                  <a:pt x="808" y="340"/>
                </a:lnTo>
                <a:lnTo>
                  <a:pt x="840" y="320"/>
                </a:lnTo>
                <a:lnTo>
                  <a:pt x="870" y="297"/>
                </a:lnTo>
                <a:lnTo>
                  <a:pt x="901" y="273"/>
                </a:lnTo>
                <a:lnTo>
                  <a:pt x="931" y="249"/>
                </a:lnTo>
                <a:lnTo>
                  <a:pt x="962" y="225"/>
                </a:lnTo>
                <a:lnTo>
                  <a:pt x="994" y="203"/>
                </a:lnTo>
                <a:lnTo>
                  <a:pt x="1026" y="184"/>
                </a:lnTo>
                <a:lnTo>
                  <a:pt x="1062" y="198"/>
                </a:lnTo>
                <a:lnTo>
                  <a:pt x="1101" y="214"/>
                </a:lnTo>
                <a:lnTo>
                  <a:pt x="1138" y="228"/>
                </a:lnTo>
                <a:lnTo>
                  <a:pt x="1176" y="244"/>
                </a:lnTo>
                <a:lnTo>
                  <a:pt x="1213" y="262"/>
                </a:lnTo>
                <a:lnTo>
                  <a:pt x="1248" y="280"/>
                </a:lnTo>
                <a:lnTo>
                  <a:pt x="1285" y="299"/>
                </a:lnTo>
                <a:lnTo>
                  <a:pt x="1320" y="320"/>
                </a:lnTo>
                <a:lnTo>
                  <a:pt x="1354" y="344"/>
                </a:lnTo>
                <a:lnTo>
                  <a:pt x="1387" y="369"/>
                </a:lnTo>
                <a:lnTo>
                  <a:pt x="1432" y="417"/>
                </a:lnTo>
                <a:lnTo>
                  <a:pt x="1477" y="467"/>
                </a:lnTo>
                <a:lnTo>
                  <a:pt x="1523" y="518"/>
                </a:lnTo>
                <a:lnTo>
                  <a:pt x="1570" y="571"/>
                </a:lnTo>
                <a:lnTo>
                  <a:pt x="1616" y="624"/>
                </a:lnTo>
                <a:lnTo>
                  <a:pt x="1661" y="676"/>
                </a:lnTo>
                <a:lnTo>
                  <a:pt x="1707" y="731"/>
                </a:lnTo>
                <a:lnTo>
                  <a:pt x="1752" y="784"/>
                </a:lnTo>
                <a:lnTo>
                  <a:pt x="1797" y="836"/>
                </a:lnTo>
                <a:lnTo>
                  <a:pt x="1840" y="888"/>
                </a:lnTo>
                <a:lnTo>
                  <a:pt x="1845" y="897"/>
                </a:lnTo>
                <a:lnTo>
                  <a:pt x="1848" y="907"/>
                </a:lnTo>
                <a:lnTo>
                  <a:pt x="1850" y="916"/>
                </a:lnTo>
                <a:lnTo>
                  <a:pt x="1851" y="928"/>
                </a:lnTo>
                <a:lnTo>
                  <a:pt x="1851" y="939"/>
                </a:lnTo>
                <a:lnTo>
                  <a:pt x="1851" y="950"/>
                </a:lnTo>
                <a:lnTo>
                  <a:pt x="1850" y="961"/>
                </a:lnTo>
                <a:lnTo>
                  <a:pt x="1848" y="971"/>
                </a:lnTo>
                <a:lnTo>
                  <a:pt x="1845" y="980"/>
                </a:lnTo>
                <a:lnTo>
                  <a:pt x="1840" y="990"/>
                </a:lnTo>
                <a:lnTo>
                  <a:pt x="1837" y="1000"/>
                </a:lnTo>
                <a:lnTo>
                  <a:pt x="1830" y="1009"/>
                </a:lnTo>
                <a:lnTo>
                  <a:pt x="1824" y="1017"/>
                </a:lnTo>
                <a:lnTo>
                  <a:pt x="1818" y="1025"/>
                </a:lnTo>
                <a:lnTo>
                  <a:pt x="1808" y="1032"/>
                </a:lnTo>
                <a:lnTo>
                  <a:pt x="1800" y="1036"/>
                </a:lnTo>
                <a:lnTo>
                  <a:pt x="1790" y="1043"/>
                </a:lnTo>
                <a:lnTo>
                  <a:pt x="1781" y="1048"/>
                </a:lnTo>
                <a:lnTo>
                  <a:pt x="1771" y="1051"/>
                </a:lnTo>
                <a:lnTo>
                  <a:pt x="1763" y="1056"/>
                </a:lnTo>
                <a:lnTo>
                  <a:pt x="1750" y="1059"/>
                </a:lnTo>
                <a:lnTo>
                  <a:pt x="1739" y="1060"/>
                </a:lnTo>
                <a:lnTo>
                  <a:pt x="1728" y="1060"/>
                </a:lnTo>
                <a:lnTo>
                  <a:pt x="1717" y="1059"/>
                </a:lnTo>
                <a:lnTo>
                  <a:pt x="1706" y="1056"/>
                </a:lnTo>
                <a:lnTo>
                  <a:pt x="1694" y="1052"/>
                </a:lnTo>
                <a:lnTo>
                  <a:pt x="1685" y="1049"/>
                </a:lnTo>
                <a:lnTo>
                  <a:pt x="1675" y="1044"/>
                </a:lnTo>
                <a:lnTo>
                  <a:pt x="1666" y="1038"/>
                </a:lnTo>
                <a:lnTo>
                  <a:pt x="1656" y="1033"/>
                </a:lnTo>
                <a:lnTo>
                  <a:pt x="1352" y="691"/>
                </a:lnTo>
                <a:lnTo>
                  <a:pt x="1350" y="691"/>
                </a:lnTo>
                <a:lnTo>
                  <a:pt x="1349" y="691"/>
                </a:lnTo>
                <a:lnTo>
                  <a:pt x="1347" y="691"/>
                </a:lnTo>
                <a:lnTo>
                  <a:pt x="1346" y="691"/>
                </a:lnTo>
                <a:lnTo>
                  <a:pt x="1344" y="691"/>
                </a:lnTo>
                <a:lnTo>
                  <a:pt x="1341" y="691"/>
                </a:lnTo>
                <a:lnTo>
                  <a:pt x="1339" y="691"/>
                </a:lnTo>
                <a:lnTo>
                  <a:pt x="1338" y="692"/>
                </a:lnTo>
                <a:lnTo>
                  <a:pt x="1338" y="694"/>
                </a:lnTo>
                <a:lnTo>
                  <a:pt x="1336" y="696"/>
                </a:lnTo>
                <a:lnTo>
                  <a:pt x="1629" y="1033"/>
                </a:lnTo>
                <a:lnTo>
                  <a:pt x="1632" y="1048"/>
                </a:lnTo>
                <a:lnTo>
                  <a:pt x="1635" y="1062"/>
                </a:lnTo>
                <a:lnTo>
                  <a:pt x="1635" y="1078"/>
                </a:lnTo>
                <a:lnTo>
                  <a:pt x="1635" y="1092"/>
                </a:lnTo>
                <a:lnTo>
                  <a:pt x="1632" y="1108"/>
                </a:lnTo>
                <a:lnTo>
                  <a:pt x="1629" y="1123"/>
                </a:lnTo>
                <a:lnTo>
                  <a:pt x="1624" y="1136"/>
                </a:lnTo>
                <a:lnTo>
                  <a:pt x="1616" y="1148"/>
                </a:lnTo>
                <a:lnTo>
                  <a:pt x="1608" y="1160"/>
                </a:lnTo>
                <a:lnTo>
                  <a:pt x="1598" y="1171"/>
                </a:lnTo>
                <a:lnTo>
                  <a:pt x="1589" y="1179"/>
                </a:lnTo>
                <a:lnTo>
                  <a:pt x="1578" y="1185"/>
                </a:lnTo>
                <a:lnTo>
                  <a:pt x="1565" y="1190"/>
                </a:lnTo>
                <a:lnTo>
                  <a:pt x="1554" y="1195"/>
                </a:lnTo>
                <a:lnTo>
                  <a:pt x="1541" y="1196"/>
                </a:lnTo>
                <a:lnTo>
                  <a:pt x="1526" y="1198"/>
                </a:lnTo>
                <a:lnTo>
                  <a:pt x="1514" y="1198"/>
                </a:lnTo>
                <a:lnTo>
                  <a:pt x="1501" y="1198"/>
                </a:lnTo>
                <a:lnTo>
                  <a:pt x="1488" y="1196"/>
                </a:lnTo>
                <a:lnTo>
                  <a:pt x="1475" y="1195"/>
                </a:lnTo>
                <a:lnTo>
                  <a:pt x="1440" y="1166"/>
                </a:lnTo>
                <a:lnTo>
                  <a:pt x="1408" y="1136"/>
                </a:lnTo>
                <a:lnTo>
                  <a:pt x="1378" y="1105"/>
                </a:lnTo>
                <a:lnTo>
                  <a:pt x="1347" y="1072"/>
                </a:lnTo>
                <a:lnTo>
                  <a:pt x="1318" y="1038"/>
                </a:lnTo>
                <a:lnTo>
                  <a:pt x="1290" y="1004"/>
                </a:lnTo>
                <a:lnTo>
                  <a:pt x="1261" y="971"/>
                </a:lnTo>
                <a:lnTo>
                  <a:pt x="1232" y="937"/>
                </a:lnTo>
                <a:lnTo>
                  <a:pt x="1202" y="904"/>
                </a:lnTo>
                <a:lnTo>
                  <a:pt x="1171" y="872"/>
                </a:lnTo>
                <a:lnTo>
                  <a:pt x="1170" y="870"/>
                </a:lnTo>
                <a:lnTo>
                  <a:pt x="1168" y="868"/>
                </a:lnTo>
                <a:lnTo>
                  <a:pt x="1166" y="867"/>
                </a:lnTo>
                <a:lnTo>
                  <a:pt x="1165" y="865"/>
                </a:lnTo>
                <a:lnTo>
                  <a:pt x="1163" y="864"/>
                </a:lnTo>
                <a:lnTo>
                  <a:pt x="1162" y="860"/>
                </a:lnTo>
                <a:lnTo>
                  <a:pt x="1158" y="860"/>
                </a:lnTo>
                <a:lnTo>
                  <a:pt x="1157" y="859"/>
                </a:lnTo>
                <a:lnTo>
                  <a:pt x="1155" y="859"/>
                </a:lnTo>
                <a:lnTo>
                  <a:pt x="1152" y="860"/>
                </a:lnTo>
                <a:lnTo>
                  <a:pt x="1149" y="864"/>
                </a:lnTo>
                <a:lnTo>
                  <a:pt x="1413" y="1179"/>
                </a:lnTo>
                <a:lnTo>
                  <a:pt x="1418" y="1190"/>
                </a:lnTo>
                <a:lnTo>
                  <a:pt x="1421" y="1200"/>
                </a:lnTo>
                <a:lnTo>
                  <a:pt x="1421" y="1211"/>
                </a:lnTo>
                <a:lnTo>
                  <a:pt x="1421" y="1224"/>
                </a:lnTo>
                <a:lnTo>
                  <a:pt x="1419" y="1235"/>
                </a:lnTo>
                <a:lnTo>
                  <a:pt x="1416" y="1244"/>
                </a:lnTo>
                <a:lnTo>
                  <a:pt x="1413" y="1256"/>
                </a:lnTo>
                <a:lnTo>
                  <a:pt x="1408" y="1267"/>
                </a:lnTo>
                <a:lnTo>
                  <a:pt x="1403" y="1276"/>
                </a:lnTo>
                <a:lnTo>
                  <a:pt x="1398" y="1286"/>
                </a:lnTo>
                <a:lnTo>
                  <a:pt x="1390" y="1296"/>
                </a:lnTo>
                <a:lnTo>
                  <a:pt x="1382" y="1304"/>
                </a:lnTo>
                <a:lnTo>
                  <a:pt x="1373" y="1310"/>
                </a:lnTo>
                <a:lnTo>
                  <a:pt x="1363" y="1316"/>
                </a:lnTo>
                <a:lnTo>
                  <a:pt x="1355" y="1321"/>
                </a:lnTo>
                <a:lnTo>
                  <a:pt x="1344" y="1326"/>
                </a:lnTo>
                <a:lnTo>
                  <a:pt x="1334" y="1329"/>
                </a:lnTo>
                <a:lnTo>
                  <a:pt x="1323" y="1332"/>
                </a:lnTo>
                <a:lnTo>
                  <a:pt x="1314" y="1334"/>
                </a:lnTo>
                <a:lnTo>
                  <a:pt x="1302" y="1336"/>
                </a:lnTo>
                <a:lnTo>
                  <a:pt x="1283" y="1336"/>
                </a:lnTo>
                <a:lnTo>
                  <a:pt x="1264" y="1331"/>
                </a:lnTo>
                <a:lnTo>
                  <a:pt x="1248" y="1324"/>
                </a:lnTo>
                <a:lnTo>
                  <a:pt x="1234" y="1315"/>
                </a:lnTo>
                <a:lnTo>
                  <a:pt x="1219" y="1304"/>
                </a:lnTo>
                <a:lnTo>
                  <a:pt x="1205" y="1289"/>
                </a:lnTo>
                <a:lnTo>
                  <a:pt x="1192" y="1276"/>
                </a:lnTo>
                <a:lnTo>
                  <a:pt x="1179" y="1262"/>
                </a:lnTo>
                <a:lnTo>
                  <a:pt x="1165" y="1248"/>
                </a:lnTo>
                <a:lnTo>
                  <a:pt x="1152" y="1233"/>
                </a:lnTo>
                <a:lnTo>
                  <a:pt x="1134" y="1212"/>
                </a:lnTo>
                <a:lnTo>
                  <a:pt x="1115" y="1193"/>
                </a:lnTo>
                <a:lnTo>
                  <a:pt x="1098" y="1172"/>
                </a:lnTo>
                <a:lnTo>
                  <a:pt x="1080" y="1152"/>
                </a:lnTo>
                <a:lnTo>
                  <a:pt x="1061" y="1131"/>
                </a:lnTo>
                <a:lnTo>
                  <a:pt x="1043" y="1108"/>
                </a:lnTo>
                <a:lnTo>
                  <a:pt x="1024" y="1088"/>
                </a:lnTo>
                <a:lnTo>
                  <a:pt x="1005" y="1068"/>
                </a:lnTo>
                <a:lnTo>
                  <a:pt x="987" y="1048"/>
                </a:lnTo>
                <a:lnTo>
                  <a:pt x="968" y="1028"/>
                </a:lnTo>
                <a:lnTo>
                  <a:pt x="960" y="1036"/>
                </a:lnTo>
                <a:lnTo>
                  <a:pt x="1195" y="1310"/>
                </a:lnTo>
                <a:lnTo>
                  <a:pt x="1198" y="1323"/>
                </a:lnTo>
                <a:lnTo>
                  <a:pt x="1202" y="1336"/>
                </a:lnTo>
                <a:lnTo>
                  <a:pt x="1202" y="1350"/>
                </a:lnTo>
                <a:lnTo>
                  <a:pt x="1202" y="1363"/>
                </a:lnTo>
                <a:lnTo>
                  <a:pt x="1200" y="1377"/>
                </a:lnTo>
                <a:lnTo>
                  <a:pt x="1197" y="1390"/>
                </a:lnTo>
                <a:lnTo>
                  <a:pt x="1192" y="1403"/>
                </a:lnTo>
                <a:lnTo>
                  <a:pt x="1187" y="1416"/>
                </a:lnTo>
                <a:lnTo>
                  <a:pt x="1179" y="1427"/>
                </a:lnTo>
                <a:lnTo>
                  <a:pt x="1171" y="1436"/>
                </a:lnTo>
                <a:lnTo>
                  <a:pt x="1158" y="1448"/>
                </a:lnTo>
                <a:lnTo>
                  <a:pt x="1146" y="1456"/>
                </a:lnTo>
                <a:lnTo>
                  <a:pt x="1133" y="1464"/>
                </a:lnTo>
                <a:lnTo>
                  <a:pt x="1117" y="1468"/>
                </a:lnTo>
                <a:lnTo>
                  <a:pt x="1102" y="1470"/>
                </a:lnTo>
                <a:lnTo>
                  <a:pt x="1086" y="1472"/>
                </a:lnTo>
                <a:lnTo>
                  <a:pt x="1072" y="1470"/>
                </a:lnTo>
                <a:lnTo>
                  <a:pt x="1056" y="1468"/>
                </a:lnTo>
                <a:lnTo>
                  <a:pt x="1040" y="1464"/>
                </a:lnTo>
                <a:lnTo>
                  <a:pt x="1026" y="1459"/>
                </a:lnTo>
                <a:lnTo>
                  <a:pt x="1013" y="1449"/>
                </a:lnTo>
                <a:lnTo>
                  <a:pt x="1000" y="1441"/>
                </a:lnTo>
                <a:lnTo>
                  <a:pt x="987" y="1432"/>
                </a:lnTo>
                <a:lnTo>
                  <a:pt x="974" y="1422"/>
                </a:lnTo>
                <a:lnTo>
                  <a:pt x="962" y="1411"/>
                </a:lnTo>
                <a:lnTo>
                  <a:pt x="950" y="1400"/>
                </a:lnTo>
                <a:lnTo>
                  <a:pt x="942" y="1387"/>
                </a:lnTo>
                <a:lnTo>
                  <a:pt x="936" y="1372"/>
                </a:lnTo>
                <a:lnTo>
                  <a:pt x="933" y="1358"/>
                </a:lnTo>
                <a:lnTo>
                  <a:pt x="933" y="1340"/>
                </a:lnTo>
                <a:lnTo>
                  <a:pt x="925" y="1328"/>
                </a:lnTo>
                <a:lnTo>
                  <a:pt x="915" y="1315"/>
                </a:lnTo>
                <a:lnTo>
                  <a:pt x="906" y="1304"/>
                </a:lnTo>
                <a:lnTo>
                  <a:pt x="893" y="1294"/>
                </a:lnTo>
                <a:lnTo>
                  <a:pt x="882" y="1284"/>
                </a:lnTo>
                <a:lnTo>
                  <a:pt x="867" y="1276"/>
                </a:lnTo>
                <a:lnTo>
                  <a:pt x="853" y="1270"/>
                </a:lnTo>
                <a:lnTo>
                  <a:pt x="838" y="1267"/>
                </a:lnTo>
                <a:lnTo>
                  <a:pt x="822" y="1264"/>
                </a:lnTo>
                <a:lnTo>
                  <a:pt x="806" y="1264"/>
                </a:lnTo>
                <a:lnTo>
                  <a:pt x="746" y="1275"/>
                </a:lnTo>
                <a:lnTo>
                  <a:pt x="749" y="1264"/>
                </a:lnTo>
                <a:lnTo>
                  <a:pt x="750" y="1252"/>
                </a:lnTo>
                <a:lnTo>
                  <a:pt x="752" y="1243"/>
                </a:lnTo>
                <a:lnTo>
                  <a:pt x="754" y="1232"/>
                </a:lnTo>
                <a:lnTo>
                  <a:pt x="754" y="1220"/>
                </a:lnTo>
                <a:lnTo>
                  <a:pt x="754" y="1209"/>
                </a:lnTo>
                <a:lnTo>
                  <a:pt x="752" y="1198"/>
                </a:lnTo>
                <a:lnTo>
                  <a:pt x="749" y="1188"/>
                </a:lnTo>
                <a:lnTo>
                  <a:pt x="746" y="1177"/>
                </a:lnTo>
                <a:lnTo>
                  <a:pt x="741" y="1168"/>
                </a:lnTo>
                <a:lnTo>
                  <a:pt x="734" y="1158"/>
                </a:lnTo>
                <a:lnTo>
                  <a:pt x="728" y="1148"/>
                </a:lnTo>
                <a:lnTo>
                  <a:pt x="720" y="1139"/>
                </a:lnTo>
                <a:lnTo>
                  <a:pt x="712" y="1131"/>
                </a:lnTo>
                <a:lnTo>
                  <a:pt x="702" y="1121"/>
                </a:lnTo>
                <a:lnTo>
                  <a:pt x="693" y="1113"/>
                </a:lnTo>
                <a:lnTo>
                  <a:pt x="682" y="1107"/>
                </a:lnTo>
                <a:lnTo>
                  <a:pt x="672" y="1102"/>
                </a:lnTo>
                <a:lnTo>
                  <a:pt x="661" y="1097"/>
                </a:lnTo>
                <a:lnTo>
                  <a:pt x="650" y="1094"/>
                </a:lnTo>
                <a:lnTo>
                  <a:pt x="640" y="1094"/>
                </a:lnTo>
                <a:lnTo>
                  <a:pt x="629" y="1094"/>
                </a:lnTo>
                <a:lnTo>
                  <a:pt x="619" y="1094"/>
                </a:lnTo>
                <a:lnTo>
                  <a:pt x="610" y="1094"/>
                </a:lnTo>
                <a:lnTo>
                  <a:pt x="600" y="1096"/>
                </a:lnTo>
                <a:lnTo>
                  <a:pt x="590" y="1097"/>
                </a:lnTo>
                <a:lnTo>
                  <a:pt x="582" y="1099"/>
                </a:lnTo>
                <a:lnTo>
                  <a:pt x="573" y="1102"/>
                </a:lnTo>
                <a:lnTo>
                  <a:pt x="565" y="1105"/>
                </a:lnTo>
                <a:lnTo>
                  <a:pt x="557" y="1110"/>
                </a:lnTo>
                <a:lnTo>
                  <a:pt x="560" y="1099"/>
                </a:lnTo>
                <a:lnTo>
                  <a:pt x="563" y="1088"/>
                </a:lnTo>
                <a:lnTo>
                  <a:pt x="563" y="1076"/>
                </a:lnTo>
                <a:lnTo>
                  <a:pt x="565" y="1065"/>
                </a:lnTo>
                <a:lnTo>
                  <a:pt x="563" y="1052"/>
                </a:lnTo>
                <a:lnTo>
                  <a:pt x="562" y="1041"/>
                </a:lnTo>
                <a:lnTo>
                  <a:pt x="560" y="1030"/>
                </a:lnTo>
                <a:lnTo>
                  <a:pt x="557" y="1019"/>
                </a:lnTo>
                <a:lnTo>
                  <a:pt x="552" y="1008"/>
                </a:lnTo>
                <a:lnTo>
                  <a:pt x="549" y="998"/>
                </a:lnTo>
                <a:lnTo>
                  <a:pt x="542" y="988"/>
                </a:lnTo>
                <a:lnTo>
                  <a:pt x="536" y="979"/>
                </a:lnTo>
                <a:lnTo>
                  <a:pt x="528" y="969"/>
                </a:lnTo>
                <a:lnTo>
                  <a:pt x="520" y="963"/>
                </a:lnTo>
                <a:lnTo>
                  <a:pt x="510" y="955"/>
                </a:lnTo>
                <a:lnTo>
                  <a:pt x="501" y="948"/>
                </a:lnTo>
                <a:lnTo>
                  <a:pt x="491" y="944"/>
                </a:lnTo>
                <a:lnTo>
                  <a:pt x="480" y="937"/>
                </a:lnTo>
                <a:lnTo>
                  <a:pt x="469" y="932"/>
                </a:lnTo>
                <a:lnTo>
                  <a:pt x="458" y="929"/>
                </a:lnTo>
                <a:lnTo>
                  <a:pt x="448" y="929"/>
                </a:lnTo>
                <a:lnTo>
                  <a:pt x="437" y="929"/>
                </a:lnTo>
                <a:lnTo>
                  <a:pt x="427" y="929"/>
                </a:lnTo>
                <a:lnTo>
                  <a:pt x="418" y="929"/>
                </a:lnTo>
                <a:lnTo>
                  <a:pt x="408" y="931"/>
                </a:lnTo>
                <a:lnTo>
                  <a:pt x="398" y="932"/>
                </a:lnTo>
                <a:lnTo>
                  <a:pt x="390" y="934"/>
                </a:lnTo>
                <a:lnTo>
                  <a:pt x="381" y="937"/>
                </a:lnTo>
                <a:lnTo>
                  <a:pt x="373" y="940"/>
                </a:lnTo>
                <a:lnTo>
                  <a:pt x="365" y="945"/>
                </a:lnTo>
                <a:lnTo>
                  <a:pt x="368" y="934"/>
                </a:lnTo>
                <a:lnTo>
                  <a:pt x="370" y="923"/>
                </a:lnTo>
                <a:lnTo>
                  <a:pt x="371" y="912"/>
                </a:lnTo>
                <a:lnTo>
                  <a:pt x="373" y="900"/>
                </a:lnTo>
                <a:lnTo>
                  <a:pt x="373" y="889"/>
                </a:lnTo>
                <a:lnTo>
                  <a:pt x="373" y="878"/>
                </a:lnTo>
                <a:lnTo>
                  <a:pt x="371" y="867"/>
                </a:lnTo>
                <a:lnTo>
                  <a:pt x="370" y="856"/>
                </a:lnTo>
                <a:lnTo>
                  <a:pt x="368" y="844"/>
                </a:lnTo>
                <a:lnTo>
                  <a:pt x="365" y="833"/>
                </a:lnTo>
                <a:lnTo>
                  <a:pt x="358" y="824"/>
                </a:lnTo>
                <a:lnTo>
                  <a:pt x="350" y="812"/>
                </a:lnTo>
                <a:lnTo>
                  <a:pt x="342" y="803"/>
                </a:lnTo>
                <a:lnTo>
                  <a:pt x="333" y="793"/>
                </a:lnTo>
                <a:lnTo>
                  <a:pt x="323" y="785"/>
                </a:lnTo>
                <a:lnTo>
                  <a:pt x="314" y="776"/>
                </a:lnTo>
                <a:lnTo>
                  <a:pt x="302" y="769"/>
                </a:lnTo>
                <a:lnTo>
                  <a:pt x="291" y="763"/>
                </a:lnTo>
                <a:lnTo>
                  <a:pt x="280" y="760"/>
                </a:lnTo>
                <a:lnTo>
                  <a:pt x="269" y="756"/>
                </a:lnTo>
                <a:lnTo>
                  <a:pt x="251" y="755"/>
                </a:lnTo>
                <a:lnTo>
                  <a:pt x="235" y="755"/>
                </a:lnTo>
                <a:lnTo>
                  <a:pt x="219" y="756"/>
                </a:lnTo>
                <a:lnTo>
                  <a:pt x="203" y="760"/>
                </a:lnTo>
                <a:lnTo>
                  <a:pt x="190" y="766"/>
                </a:lnTo>
                <a:lnTo>
                  <a:pt x="176" y="772"/>
                </a:lnTo>
                <a:lnTo>
                  <a:pt x="163" y="780"/>
                </a:lnTo>
                <a:lnTo>
                  <a:pt x="150" y="790"/>
                </a:lnTo>
                <a:lnTo>
                  <a:pt x="138" y="801"/>
                </a:lnTo>
                <a:lnTo>
                  <a:pt x="126" y="814"/>
                </a:lnTo>
                <a:lnTo>
                  <a:pt x="0" y="734"/>
                </a:lnTo>
                <a:lnTo>
                  <a:pt x="446" y="0"/>
                </a:lnTo>
                <a:lnTo>
                  <a:pt x="691" y="76"/>
                </a:lnTo>
                <a:lnTo>
                  <a:pt x="565" y="337"/>
                </a:lnTo>
                <a:lnTo>
                  <a:pt x="565" y="336"/>
                </a:lnTo>
                <a:close/>
              </a:path>
            </a:pathLst>
          </a:custGeom>
          <a:solidFill>
            <a:srgbClr val="ECECEC"/>
          </a:solidFill>
          <a:ln w="9525">
            <a:noFill/>
            <a:round/>
            <a:headEnd/>
            <a:tailEnd/>
          </a:ln>
        </p:spPr>
        <p:txBody>
          <a:bodyPr/>
          <a:lstStyle/>
          <a:p>
            <a:endParaRPr lang="en-GB" sz="1200" dirty="0">
              <a:latin typeface="+mn-lt"/>
            </a:endParaRPr>
          </a:p>
        </p:txBody>
      </p:sp>
      <p:sp>
        <p:nvSpPr>
          <p:cNvPr id="15" name="Freeform 346">
            <a:extLst>
              <a:ext uri="{FF2B5EF4-FFF2-40B4-BE49-F238E27FC236}">
                <a16:creationId xmlns:a16="http://schemas.microsoft.com/office/drawing/2014/main" id="{7CC4C180-5909-48D2-98D5-C934E147B3EB}"/>
              </a:ext>
            </a:extLst>
          </p:cNvPr>
          <p:cNvSpPr>
            <a:spLocks/>
          </p:cNvSpPr>
          <p:nvPr/>
        </p:nvSpPr>
        <p:spPr bwMode="auto">
          <a:xfrm>
            <a:off x="5400936" y="2985075"/>
            <a:ext cx="212996" cy="229436"/>
          </a:xfrm>
          <a:custGeom>
            <a:avLst/>
            <a:gdLst>
              <a:gd name="T0" fmla="*/ 2147483647 w 281"/>
              <a:gd name="T1" fmla="*/ 2147483647 h 306"/>
              <a:gd name="T2" fmla="*/ 2147483647 w 281"/>
              <a:gd name="T3" fmla="*/ 2147483647 h 306"/>
              <a:gd name="T4" fmla="*/ 2147483647 w 281"/>
              <a:gd name="T5" fmla="*/ 2147483647 h 306"/>
              <a:gd name="T6" fmla="*/ 2147483647 w 281"/>
              <a:gd name="T7" fmla="*/ 2147483647 h 306"/>
              <a:gd name="T8" fmla="*/ 2147483647 w 281"/>
              <a:gd name="T9" fmla="*/ 2147483647 h 306"/>
              <a:gd name="T10" fmla="*/ 2147483647 w 281"/>
              <a:gd name="T11" fmla="*/ 2147483647 h 306"/>
              <a:gd name="T12" fmla="*/ 2147483647 w 281"/>
              <a:gd name="T13" fmla="*/ 2147483647 h 306"/>
              <a:gd name="T14" fmla="*/ 2147483647 w 281"/>
              <a:gd name="T15" fmla="*/ 2147483647 h 306"/>
              <a:gd name="T16" fmla="*/ 2147483647 w 281"/>
              <a:gd name="T17" fmla="*/ 2147483647 h 306"/>
              <a:gd name="T18" fmla="*/ 2147483647 w 281"/>
              <a:gd name="T19" fmla="*/ 2147483647 h 306"/>
              <a:gd name="T20" fmla="*/ 2147483647 w 281"/>
              <a:gd name="T21" fmla="*/ 2147483647 h 306"/>
              <a:gd name="T22" fmla="*/ 2147483647 w 281"/>
              <a:gd name="T23" fmla="*/ 2147483647 h 306"/>
              <a:gd name="T24" fmla="*/ 2147483647 w 281"/>
              <a:gd name="T25" fmla="*/ 2147483647 h 306"/>
              <a:gd name="T26" fmla="*/ 2147483647 w 281"/>
              <a:gd name="T27" fmla="*/ 2147483647 h 306"/>
              <a:gd name="T28" fmla="*/ 2147483647 w 281"/>
              <a:gd name="T29" fmla="*/ 2147483647 h 306"/>
              <a:gd name="T30" fmla="*/ 2147483647 w 281"/>
              <a:gd name="T31" fmla="*/ 2147483647 h 306"/>
              <a:gd name="T32" fmla="*/ 2147483647 w 281"/>
              <a:gd name="T33" fmla="*/ 2147483647 h 306"/>
              <a:gd name="T34" fmla="*/ 2147483647 w 281"/>
              <a:gd name="T35" fmla="*/ 2147483647 h 306"/>
              <a:gd name="T36" fmla="*/ 2147483647 w 281"/>
              <a:gd name="T37" fmla="*/ 2147483647 h 306"/>
              <a:gd name="T38" fmla="*/ 2147483647 w 281"/>
              <a:gd name="T39" fmla="*/ 2147483647 h 306"/>
              <a:gd name="T40" fmla="*/ 2147483647 w 281"/>
              <a:gd name="T41" fmla="*/ 2147483647 h 306"/>
              <a:gd name="T42" fmla="*/ 2147483647 w 281"/>
              <a:gd name="T43" fmla="*/ 2147483647 h 306"/>
              <a:gd name="T44" fmla="*/ 2147483647 w 281"/>
              <a:gd name="T45" fmla="*/ 2147483647 h 306"/>
              <a:gd name="T46" fmla="*/ 2147483647 w 281"/>
              <a:gd name="T47" fmla="*/ 2147483647 h 306"/>
              <a:gd name="T48" fmla="*/ 2147483647 w 281"/>
              <a:gd name="T49" fmla="*/ 2147483647 h 306"/>
              <a:gd name="T50" fmla="*/ 2147483647 w 281"/>
              <a:gd name="T51" fmla="*/ 2147483647 h 306"/>
              <a:gd name="T52" fmla="*/ 2147483647 w 281"/>
              <a:gd name="T53" fmla="*/ 2147483647 h 306"/>
              <a:gd name="T54" fmla="*/ 2147483647 w 281"/>
              <a:gd name="T55" fmla="*/ 2147483647 h 306"/>
              <a:gd name="T56" fmla="*/ 2147483647 w 281"/>
              <a:gd name="T57" fmla="*/ 2147483647 h 306"/>
              <a:gd name="T58" fmla="*/ 2147483647 w 281"/>
              <a:gd name="T59" fmla="*/ 2147483647 h 306"/>
              <a:gd name="T60" fmla="*/ 2147483647 w 281"/>
              <a:gd name="T61" fmla="*/ 2147483647 h 306"/>
              <a:gd name="T62" fmla="*/ 2147483647 w 281"/>
              <a:gd name="T63" fmla="*/ 2147483647 h 306"/>
              <a:gd name="T64" fmla="*/ 2147483647 w 281"/>
              <a:gd name="T65" fmla="*/ 2147483647 h 306"/>
              <a:gd name="T66" fmla="*/ 2147483647 w 281"/>
              <a:gd name="T67" fmla="*/ 2147483647 h 306"/>
              <a:gd name="T68" fmla="*/ 2147483647 w 281"/>
              <a:gd name="T69" fmla="*/ 2147483647 h 306"/>
              <a:gd name="T70" fmla="*/ 2147483647 w 281"/>
              <a:gd name="T71" fmla="*/ 2147483647 h 306"/>
              <a:gd name="T72" fmla="*/ 2147483647 w 281"/>
              <a:gd name="T73" fmla="*/ 2147483647 h 306"/>
              <a:gd name="T74" fmla="*/ 2147483647 w 281"/>
              <a:gd name="T75" fmla="*/ 2147483647 h 306"/>
              <a:gd name="T76" fmla="*/ 0 w 281"/>
              <a:gd name="T77" fmla="*/ 2147483647 h 306"/>
              <a:gd name="T78" fmla="*/ 0 w 281"/>
              <a:gd name="T79" fmla="*/ 2147483647 h 306"/>
              <a:gd name="T80" fmla="*/ 0 w 281"/>
              <a:gd name="T81" fmla="*/ 2147483647 h 306"/>
              <a:gd name="T82" fmla="*/ 2147483647 w 281"/>
              <a:gd name="T83" fmla="*/ 2147483647 h 306"/>
              <a:gd name="T84" fmla="*/ 2147483647 w 281"/>
              <a:gd name="T85" fmla="*/ 2147483647 h 306"/>
              <a:gd name="T86" fmla="*/ 2147483647 w 281"/>
              <a:gd name="T87" fmla="*/ 2147483647 h 306"/>
              <a:gd name="T88" fmla="*/ 2147483647 w 281"/>
              <a:gd name="T89" fmla="*/ 2147483647 h 306"/>
              <a:gd name="T90" fmla="*/ 2147483647 w 281"/>
              <a:gd name="T91" fmla="*/ 2147483647 h 306"/>
              <a:gd name="T92" fmla="*/ 2147483647 w 281"/>
              <a:gd name="T93" fmla="*/ 2147483647 h 306"/>
              <a:gd name="T94" fmla="*/ 2147483647 w 281"/>
              <a:gd name="T95" fmla="*/ 2147483647 h 306"/>
              <a:gd name="T96" fmla="*/ 2147483647 w 281"/>
              <a:gd name="T97" fmla="*/ 2147483647 h 306"/>
              <a:gd name="T98" fmla="*/ 2147483647 w 281"/>
              <a:gd name="T99" fmla="*/ 2147483647 h 306"/>
              <a:gd name="T100" fmla="*/ 2147483647 w 281"/>
              <a:gd name="T101" fmla="*/ 2147483647 h 306"/>
              <a:gd name="T102" fmla="*/ 2147483647 w 281"/>
              <a:gd name="T103" fmla="*/ 0 h 306"/>
              <a:gd name="T104" fmla="*/ 2147483647 w 281"/>
              <a:gd name="T105" fmla="*/ 0 h 306"/>
              <a:gd name="T106" fmla="*/ 2147483647 w 281"/>
              <a:gd name="T107" fmla="*/ 2147483647 h 306"/>
              <a:gd name="T108" fmla="*/ 2147483647 w 281"/>
              <a:gd name="T109" fmla="*/ 2147483647 h 306"/>
              <a:gd name="T110" fmla="*/ 2147483647 w 281"/>
              <a:gd name="T111" fmla="*/ 2147483647 h 306"/>
              <a:gd name="T112" fmla="*/ 2147483647 w 281"/>
              <a:gd name="T113" fmla="*/ 2147483647 h 306"/>
              <a:gd name="T114" fmla="*/ 2147483647 w 281"/>
              <a:gd name="T115" fmla="*/ 2147483647 h 306"/>
              <a:gd name="T116" fmla="*/ 2147483647 w 281"/>
              <a:gd name="T117" fmla="*/ 2147483647 h 306"/>
              <a:gd name="T118" fmla="*/ 2147483647 w 281"/>
              <a:gd name="T119" fmla="*/ 2147483647 h 306"/>
              <a:gd name="T120" fmla="*/ 2147483647 w 281"/>
              <a:gd name="T121" fmla="*/ 2147483647 h 306"/>
              <a:gd name="T122" fmla="*/ 2147483647 w 281"/>
              <a:gd name="T123" fmla="*/ 2147483647 h 30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81"/>
              <a:gd name="T187" fmla="*/ 0 h 306"/>
              <a:gd name="T188" fmla="*/ 281 w 281"/>
              <a:gd name="T189" fmla="*/ 306 h 30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81" h="306">
                <a:moveTo>
                  <a:pt x="241" y="24"/>
                </a:moveTo>
                <a:lnTo>
                  <a:pt x="251" y="34"/>
                </a:lnTo>
                <a:lnTo>
                  <a:pt x="259" y="45"/>
                </a:lnTo>
                <a:lnTo>
                  <a:pt x="265" y="56"/>
                </a:lnTo>
                <a:lnTo>
                  <a:pt x="272" y="69"/>
                </a:lnTo>
                <a:lnTo>
                  <a:pt x="275" y="82"/>
                </a:lnTo>
                <a:lnTo>
                  <a:pt x="278" y="94"/>
                </a:lnTo>
                <a:lnTo>
                  <a:pt x="280" y="107"/>
                </a:lnTo>
                <a:lnTo>
                  <a:pt x="281" y="120"/>
                </a:lnTo>
                <a:lnTo>
                  <a:pt x="281" y="134"/>
                </a:lnTo>
                <a:lnTo>
                  <a:pt x="280" y="147"/>
                </a:lnTo>
                <a:lnTo>
                  <a:pt x="270" y="165"/>
                </a:lnTo>
                <a:lnTo>
                  <a:pt x="260" y="184"/>
                </a:lnTo>
                <a:lnTo>
                  <a:pt x="249" y="202"/>
                </a:lnTo>
                <a:lnTo>
                  <a:pt x="236" y="221"/>
                </a:lnTo>
                <a:lnTo>
                  <a:pt x="224" y="238"/>
                </a:lnTo>
                <a:lnTo>
                  <a:pt x="209" y="254"/>
                </a:lnTo>
                <a:lnTo>
                  <a:pt x="195" y="270"/>
                </a:lnTo>
                <a:lnTo>
                  <a:pt x="179" y="283"/>
                </a:lnTo>
                <a:lnTo>
                  <a:pt x="161" y="293"/>
                </a:lnTo>
                <a:lnTo>
                  <a:pt x="142" y="301"/>
                </a:lnTo>
                <a:lnTo>
                  <a:pt x="132" y="304"/>
                </a:lnTo>
                <a:lnTo>
                  <a:pt x="123" y="306"/>
                </a:lnTo>
                <a:lnTo>
                  <a:pt x="113" y="306"/>
                </a:lnTo>
                <a:lnTo>
                  <a:pt x="104" y="304"/>
                </a:lnTo>
                <a:lnTo>
                  <a:pt x="94" y="302"/>
                </a:lnTo>
                <a:lnTo>
                  <a:pt x="84" y="299"/>
                </a:lnTo>
                <a:lnTo>
                  <a:pt x="75" y="296"/>
                </a:lnTo>
                <a:lnTo>
                  <a:pt x="67" y="293"/>
                </a:lnTo>
                <a:lnTo>
                  <a:pt x="57" y="290"/>
                </a:lnTo>
                <a:lnTo>
                  <a:pt x="49" y="286"/>
                </a:lnTo>
                <a:lnTo>
                  <a:pt x="40" y="278"/>
                </a:lnTo>
                <a:lnTo>
                  <a:pt x="30" y="269"/>
                </a:lnTo>
                <a:lnTo>
                  <a:pt x="22" y="259"/>
                </a:lnTo>
                <a:lnTo>
                  <a:pt x="16" y="250"/>
                </a:lnTo>
                <a:lnTo>
                  <a:pt x="9" y="238"/>
                </a:lnTo>
                <a:lnTo>
                  <a:pt x="6" y="227"/>
                </a:lnTo>
                <a:lnTo>
                  <a:pt x="3" y="216"/>
                </a:lnTo>
                <a:lnTo>
                  <a:pt x="0" y="203"/>
                </a:lnTo>
                <a:lnTo>
                  <a:pt x="0" y="190"/>
                </a:lnTo>
                <a:lnTo>
                  <a:pt x="0" y="178"/>
                </a:lnTo>
                <a:lnTo>
                  <a:pt x="6" y="157"/>
                </a:lnTo>
                <a:lnTo>
                  <a:pt x="14" y="134"/>
                </a:lnTo>
                <a:lnTo>
                  <a:pt x="24" y="114"/>
                </a:lnTo>
                <a:lnTo>
                  <a:pt x="35" y="93"/>
                </a:lnTo>
                <a:lnTo>
                  <a:pt x="48" y="74"/>
                </a:lnTo>
                <a:lnTo>
                  <a:pt x="62" y="54"/>
                </a:lnTo>
                <a:lnTo>
                  <a:pt x="78" y="38"/>
                </a:lnTo>
                <a:lnTo>
                  <a:pt x="96" y="22"/>
                </a:lnTo>
                <a:lnTo>
                  <a:pt x="115" y="11"/>
                </a:lnTo>
                <a:lnTo>
                  <a:pt x="137" y="2"/>
                </a:lnTo>
                <a:lnTo>
                  <a:pt x="148" y="0"/>
                </a:lnTo>
                <a:lnTo>
                  <a:pt x="161" y="0"/>
                </a:lnTo>
                <a:lnTo>
                  <a:pt x="172" y="2"/>
                </a:lnTo>
                <a:lnTo>
                  <a:pt x="182" y="3"/>
                </a:lnTo>
                <a:lnTo>
                  <a:pt x="193" y="5"/>
                </a:lnTo>
                <a:lnTo>
                  <a:pt x="203" y="6"/>
                </a:lnTo>
                <a:lnTo>
                  <a:pt x="214" y="10"/>
                </a:lnTo>
                <a:lnTo>
                  <a:pt x="224" y="14"/>
                </a:lnTo>
                <a:lnTo>
                  <a:pt x="232" y="19"/>
                </a:lnTo>
                <a:lnTo>
                  <a:pt x="241" y="24"/>
                </a:lnTo>
                <a:close/>
              </a:path>
            </a:pathLst>
          </a:custGeom>
          <a:solidFill>
            <a:srgbClr val="C0C0C0"/>
          </a:solidFill>
          <a:ln w="9525">
            <a:noFill/>
            <a:round/>
            <a:headEnd/>
            <a:tailEnd/>
          </a:ln>
        </p:spPr>
        <p:txBody>
          <a:bodyPr/>
          <a:lstStyle/>
          <a:p>
            <a:endParaRPr lang="en-GB" sz="1200" dirty="0">
              <a:latin typeface="+mn-lt"/>
            </a:endParaRPr>
          </a:p>
        </p:txBody>
      </p:sp>
      <p:sp>
        <p:nvSpPr>
          <p:cNvPr id="16" name="Freeform 347">
            <a:extLst>
              <a:ext uri="{FF2B5EF4-FFF2-40B4-BE49-F238E27FC236}">
                <a16:creationId xmlns:a16="http://schemas.microsoft.com/office/drawing/2014/main" id="{9F06FDA7-BCB3-4FE9-B980-F672B90D4657}"/>
              </a:ext>
            </a:extLst>
          </p:cNvPr>
          <p:cNvSpPr>
            <a:spLocks/>
          </p:cNvSpPr>
          <p:nvPr/>
        </p:nvSpPr>
        <p:spPr bwMode="auto">
          <a:xfrm>
            <a:off x="5400936" y="2985075"/>
            <a:ext cx="212996" cy="229436"/>
          </a:xfrm>
          <a:custGeom>
            <a:avLst/>
            <a:gdLst>
              <a:gd name="T0" fmla="*/ 2147483647 w 281"/>
              <a:gd name="T1" fmla="*/ 2147483647 h 306"/>
              <a:gd name="T2" fmla="*/ 2147483647 w 281"/>
              <a:gd name="T3" fmla="*/ 2147483647 h 306"/>
              <a:gd name="T4" fmla="*/ 2147483647 w 281"/>
              <a:gd name="T5" fmla="*/ 2147483647 h 306"/>
              <a:gd name="T6" fmla="*/ 2147483647 w 281"/>
              <a:gd name="T7" fmla="*/ 2147483647 h 306"/>
              <a:gd name="T8" fmla="*/ 2147483647 w 281"/>
              <a:gd name="T9" fmla="*/ 2147483647 h 306"/>
              <a:gd name="T10" fmla="*/ 2147483647 w 281"/>
              <a:gd name="T11" fmla="*/ 2147483647 h 306"/>
              <a:gd name="T12" fmla="*/ 2147483647 w 281"/>
              <a:gd name="T13" fmla="*/ 2147483647 h 306"/>
              <a:gd name="T14" fmla="*/ 2147483647 w 281"/>
              <a:gd name="T15" fmla="*/ 2147483647 h 306"/>
              <a:gd name="T16" fmla="*/ 2147483647 w 281"/>
              <a:gd name="T17" fmla="*/ 2147483647 h 306"/>
              <a:gd name="T18" fmla="*/ 2147483647 w 281"/>
              <a:gd name="T19" fmla="*/ 2147483647 h 306"/>
              <a:gd name="T20" fmla="*/ 2147483647 w 281"/>
              <a:gd name="T21" fmla="*/ 2147483647 h 306"/>
              <a:gd name="T22" fmla="*/ 2147483647 w 281"/>
              <a:gd name="T23" fmla="*/ 2147483647 h 306"/>
              <a:gd name="T24" fmla="*/ 2147483647 w 281"/>
              <a:gd name="T25" fmla="*/ 2147483647 h 306"/>
              <a:gd name="T26" fmla="*/ 2147483647 w 281"/>
              <a:gd name="T27" fmla="*/ 2147483647 h 306"/>
              <a:gd name="T28" fmla="*/ 2147483647 w 281"/>
              <a:gd name="T29" fmla="*/ 2147483647 h 306"/>
              <a:gd name="T30" fmla="*/ 2147483647 w 281"/>
              <a:gd name="T31" fmla="*/ 2147483647 h 306"/>
              <a:gd name="T32" fmla="*/ 2147483647 w 281"/>
              <a:gd name="T33" fmla="*/ 2147483647 h 306"/>
              <a:gd name="T34" fmla="*/ 2147483647 w 281"/>
              <a:gd name="T35" fmla="*/ 2147483647 h 306"/>
              <a:gd name="T36" fmla="*/ 2147483647 w 281"/>
              <a:gd name="T37" fmla="*/ 2147483647 h 306"/>
              <a:gd name="T38" fmla="*/ 2147483647 w 281"/>
              <a:gd name="T39" fmla="*/ 2147483647 h 306"/>
              <a:gd name="T40" fmla="*/ 2147483647 w 281"/>
              <a:gd name="T41" fmla="*/ 2147483647 h 306"/>
              <a:gd name="T42" fmla="*/ 2147483647 w 281"/>
              <a:gd name="T43" fmla="*/ 2147483647 h 306"/>
              <a:gd name="T44" fmla="*/ 2147483647 w 281"/>
              <a:gd name="T45" fmla="*/ 2147483647 h 306"/>
              <a:gd name="T46" fmla="*/ 2147483647 w 281"/>
              <a:gd name="T47" fmla="*/ 2147483647 h 306"/>
              <a:gd name="T48" fmla="*/ 2147483647 w 281"/>
              <a:gd name="T49" fmla="*/ 2147483647 h 306"/>
              <a:gd name="T50" fmla="*/ 2147483647 w 281"/>
              <a:gd name="T51" fmla="*/ 2147483647 h 306"/>
              <a:gd name="T52" fmla="*/ 2147483647 w 281"/>
              <a:gd name="T53" fmla="*/ 2147483647 h 306"/>
              <a:gd name="T54" fmla="*/ 2147483647 w 281"/>
              <a:gd name="T55" fmla="*/ 2147483647 h 306"/>
              <a:gd name="T56" fmla="*/ 2147483647 w 281"/>
              <a:gd name="T57" fmla="*/ 2147483647 h 306"/>
              <a:gd name="T58" fmla="*/ 2147483647 w 281"/>
              <a:gd name="T59" fmla="*/ 2147483647 h 306"/>
              <a:gd name="T60" fmla="*/ 2147483647 w 281"/>
              <a:gd name="T61" fmla="*/ 2147483647 h 306"/>
              <a:gd name="T62" fmla="*/ 2147483647 w 281"/>
              <a:gd name="T63" fmla="*/ 2147483647 h 306"/>
              <a:gd name="T64" fmla="*/ 2147483647 w 281"/>
              <a:gd name="T65" fmla="*/ 2147483647 h 306"/>
              <a:gd name="T66" fmla="*/ 2147483647 w 281"/>
              <a:gd name="T67" fmla="*/ 2147483647 h 306"/>
              <a:gd name="T68" fmla="*/ 2147483647 w 281"/>
              <a:gd name="T69" fmla="*/ 2147483647 h 306"/>
              <a:gd name="T70" fmla="*/ 2147483647 w 281"/>
              <a:gd name="T71" fmla="*/ 2147483647 h 306"/>
              <a:gd name="T72" fmla="*/ 2147483647 w 281"/>
              <a:gd name="T73" fmla="*/ 2147483647 h 306"/>
              <a:gd name="T74" fmla="*/ 2147483647 w 281"/>
              <a:gd name="T75" fmla="*/ 2147483647 h 306"/>
              <a:gd name="T76" fmla="*/ 0 w 281"/>
              <a:gd name="T77" fmla="*/ 2147483647 h 306"/>
              <a:gd name="T78" fmla="*/ 0 w 281"/>
              <a:gd name="T79" fmla="*/ 2147483647 h 306"/>
              <a:gd name="T80" fmla="*/ 0 w 281"/>
              <a:gd name="T81" fmla="*/ 2147483647 h 306"/>
              <a:gd name="T82" fmla="*/ 2147483647 w 281"/>
              <a:gd name="T83" fmla="*/ 2147483647 h 306"/>
              <a:gd name="T84" fmla="*/ 2147483647 w 281"/>
              <a:gd name="T85" fmla="*/ 2147483647 h 306"/>
              <a:gd name="T86" fmla="*/ 2147483647 w 281"/>
              <a:gd name="T87" fmla="*/ 2147483647 h 306"/>
              <a:gd name="T88" fmla="*/ 2147483647 w 281"/>
              <a:gd name="T89" fmla="*/ 2147483647 h 306"/>
              <a:gd name="T90" fmla="*/ 2147483647 w 281"/>
              <a:gd name="T91" fmla="*/ 2147483647 h 306"/>
              <a:gd name="T92" fmla="*/ 2147483647 w 281"/>
              <a:gd name="T93" fmla="*/ 2147483647 h 306"/>
              <a:gd name="T94" fmla="*/ 2147483647 w 281"/>
              <a:gd name="T95" fmla="*/ 2147483647 h 306"/>
              <a:gd name="T96" fmla="*/ 2147483647 w 281"/>
              <a:gd name="T97" fmla="*/ 2147483647 h 306"/>
              <a:gd name="T98" fmla="*/ 2147483647 w 281"/>
              <a:gd name="T99" fmla="*/ 2147483647 h 306"/>
              <a:gd name="T100" fmla="*/ 2147483647 w 281"/>
              <a:gd name="T101" fmla="*/ 2147483647 h 306"/>
              <a:gd name="T102" fmla="*/ 2147483647 w 281"/>
              <a:gd name="T103" fmla="*/ 0 h 306"/>
              <a:gd name="T104" fmla="*/ 2147483647 w 281"/>
              <a:gd name="T105" fmla="*/ 0 h 306"/>
              <a:gd name="T106" fmla="*/ 2147483647 w 281"/>
              <a:gd name="T107" fmla="*/ 2147483647 h 306"/>
              <a:gd name="T108" fmla="*/ 2147483647 w 281"/>
              <a:gd name="T109" fmla="*/ 2147483647 h 306"/>
              <a:gd name="T110" fmla="*/ 2147483647 w 281"/>
              <a:gd name="T111" fmla="*/ 2147483647 h 306"/>
              <a:gd name="T112" fmla="*/ 2147483647 w 281"/>
              <a:gd name="T113" fmla="*/ 2147483647 h 306"/>
              <a:gd name="T114" fmla="*/ 2147483647 w 281"/>
              <a:gd name="T115" fmla="*/ 2147483647 h 306"/>
              <a:gd name="T116" fmla="*/ 2147483647 w 281"/>
              <a:gd name="T117" fmla="*/ 2147483647 h 306"/>
              <a:gd name="T118" fmla="*/ 2147483647 w 281"/>
              <a:gd name="T119" fmla="*/ 2147483647 h 306"/>
              <a:gd name="T120" fmla="*/ 2147483647 w 281"/>
              <a:gd name="T121" fmla="*/ 2147483647 h 306"/>
              <a:gd name="T122" fmla="*/ 2147483647 w 281"/>
              <a:gd name="T123" fmla="*/ 2147483647 h 30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81"/>
              <a:gd name="T187" fmla="*/ 0 h 306"/>
              <a:gd name="T188" fmla="*/ 281 w 281"/>
              <a:gd name="T189" fmla="*/ 306 h 306"/>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81" h="306">
                <a:moveTo>
                  <a:pt x="241" y="24"/>
                </a:moveTo>
                <a:lnTo>
                  <a:pt x="251" y="34"/>
                </a:lnTo>
                <a:lnTo>
                  <a:pt x="259" y="45"/>
                </a:lnTo>
                <a:lnTo>
                  <a:pt x="265" y="56"/>
                </a:lnTo>
                <a:lnTo>
                  <a:pt x="272" y="69"/>
                </a:lnTo>
                <a:lnTo>
                  <a:pt x="275" y="82"/>
                </a:lnTo>
                <a:lnTo>
                  <a:pt x="278" y="94"/>
                </a:lnTo>
                <a:lnTo>
                  <a:pt x="280" y="107"/>
                </a:lnTo>
                <a:lnTo>
                  <a:pt x="281" y="120"/>
                </a:lnTo>
                <a:lnTo>
                  <a:pt x="281" y="134"/>
                </a:lnTo>
                <a:lnTo>
                  <a:pt x="280" y="147"/>
                </a:lnTo>
                <a:lnTo>
                  <a:pt x="270" y="165"/>
                </a:lnTo>
                <a:lnTo>
                  <a:pt x="260" y="184"/>
                </a:lnTo>
                <a:lnTo>
                  <a:pt x="249" y="202"/>
                </a:lnTo>
                <a:lnTo>
                  <a:pt x="236" y="221"/>
                </a:lnTo>
                <a:lnTo>
                  <a:pt x="224" y="238"/>
                </a:lnTo>
                <a:lnTo>
                  <a:pt x="209" y="254"/>
                </a:lnTo>
                <a:lnTo>
                  <a:pt x="195" y="270"/>
                </a:lnTo>
                <a:lnTo>
                  <a:pt x="179" y="283"/>
                </a:lnTo>
                <a:lnTo>
                  <a:pt x="161" y="293"/>
                </a:lnTo>
                <a:lnTo>
                  <a:pt x="142" y="301"/>
                </a:lnTo>
                <a:lnTo>
                  <a:pt x="132" y="304"/>
                </a:lnTo>
                <a:lnTo>
                  <a:pt x="123" y="306"/>
                </a:lnTo>
                <a:lnTo>
                  <a:pt x="113" y="306"/>
                </a:lnTo>
                <a:lnTo>
                  <a:pt x="104" y="304"/>
                </a:lnTo>
                <a:lnTo>
                  <a:pt x="94" y="302"/>
                </a:lnTo>
                <a:lnTo>
                  <a:pt x="84" y="299"/>
                </a:lnTo>
                <a:lnTo>
                  <a:pt x="75" y="296"/>
                </a:lnTo>
                <a:lnTo>
                  <a:pt x="67" y="293"/>
                </a:lnTo>
                <a:lnTo>
                  <a:pt x="57" y="290"/>
                </a:lnTo>
                <a:lnTo>
                  <a:pt x="49" y="286"/>
                </a:lnTo>
                <a:lnTo>
                  <a:pt x="40" y="278"/>
                </a:lnTo>
                <a:lnTo>
                  <a:pt x="30" y="269"/>
                </a:lnTo>
                <a:lnTo>
                  <a:pt x="22" y="259"/>
                </a:lnTo>
                <a:lnTo>
                  <a:pt x="16" y="250"/>
                </a:lnTo>
                <a:lnTo>
                  <a:pt x="9" y="238"/>
                </a:lnTo>
                <a:lnTo>
                  <a:pt x="6" y="227"/>
                </a:lnTo>
                <a:lnTo>
                  <a:pt x="3" y="216"/>
                </a:lnTo>
                <a:lnTo>
                  <a:pt x="0" y="203"/>
                </a:lnTo>
                <a:lnTo>
                  <a:pt x="0" y="190"/>
                </a:lnTo>
                <a:lnTo>
                  <a:pt x="0" y="178"/>
                </a:lnTo>
                <a:lnTo>
                  <a:pt x="6" y="157"/>
                </a:lnTo>
                <a:lnTo>
                  <a:pt x="14" y="134"/>
                </a:lnTo>
                <a:lnTo>
                  <a:pt x="24" y="114"/>
                </a:lnTo>
                <a:lnTo>
                  <a:pt x="35" y="93"/>
                </a:lnTo>
                <a:lnTo>
                  <a:pt x="48" y="74"/>
                </a:lnTo>
                <a:lnTo>
                  <a:pt x="62" y="54"/>
                </a:lnTo>
                <a:lnTo>
                  <a:pt x="78" y="38"/>
                </a:lnTo>
                <a:lnTo>
                  <a:pt x="96" y="22"/>
                </a:lnTo>
                <a:lnTo>
                  <a:pt x="115" y="11"/>
                </a:lnTo>
                <a:lnTo>
                  <a:pt x="137" y="2"/>
                </a:lnTo>
                <a:lnTo>
                  <a:pt x="148" y="0"/>
                </a:lnTo>
                <a:lnTo>
                  <a:pt x="161" y="0"/>
                </a:lnTo>
                <a:lnTo>
                  <a:pt x="172" y="2"/>
                </a:lnTo>
                <a:lnTo>
                  <a:pt x="182" y="3"/>
                </a:lnTo>
                <a:lnTo>
                  <a:pt x="193" y="5"/>
                </a:lnTo>
                <a:lnTo>
                  <a:pt x="203" y="6"/>
                </a:lnTo>
                <a:lnTo>
                  <a:pt x="214" y="10"/>
                </a:lnTo>
                <a:lnTo>
                  <a:pt x="224" y="14"/>
                </a:lnTo>
                <a:lnTo>
                  <a:pt x="232" y="19"/>
                </a:lnTo>
                <a:lnTo>
                  <a:pt x="241" y="24"/>
                </a:lnTo>
              </a:path>
            </a:pathLst>
          </a:custGeom>
          <a:solidFill>
            <a:srgbClr val="DADADA"/>
          </a:solidFill>
          <a:ln w="1651">
            <a:noFill/>
            <a:round/>
            <a:headEnd/>
            <a:tailEnd/>
          </a:ln>
        </p:spPr>
        <p:txBody>
          <a:bodyPr/>
          <a:lstStyle/>
          <a:p>
            <a:endParaRPr lang="en-GB" sz="1200" dirty="0">
              <a:latin typeface="+mn-lt"/>
            </a:endParaRPr>
          </a:p>
        </p:txBody>
      </p:sp>
      <p:sp>
        <p:nvSpPr>
          <p:cNvPr id="17" name="Freeform 348">
            <a:extLst>
              <a:ext uri="{FF2B5EF4-FFF2-40B4-BE49-F238E27FC236}">
                <a16:creationId xmlns:a16="http://schemas.microsoft.com/office/drawing/2014/main" id="{A3050022-7A00-43E2-986C-A445418FF1CB}"/>
              </a:ext>
            </a:extLst>
          </p:cNvPr>
          <p:cNvSpPr>
            <a:spLocks/>
          </p:cNvSpPr>
          <p:nvPr/>
        </p:nvSpPr>
        <p:spPr bwMode="auto">
          <a:xfrm>
            <a:off x="5554766" y="3112977"/>
            <a:ext cx="201163" cy="213612"/>
          </a:xfrm>
          <a:custGeom>
            <a:avLst/>
            <a:gdLst>
              <a:gd name="T0" fmla="*/ 2147483647 w 268"/>
              <a:gd name="T1" fmla="*/ 2147483647 h 281"/>
              <a:gd name="T2" fmla="*/ 2147483647 w 268"/>
              <a:gd name="T3" fmla="*/ 2147483647 h 281"/>
              <a:gd name="T4" fmla="*/ 2147483647 w 268"/>
              <a:gd name="T5" fmla="*/ 2147483647 h 281"/>
              <a:gd name="T6" fmla="*/ 2147483647 w 268"/>
              <a:gd name="T7" fmla="*/ 2147483647 h 281"/>
              <a:gd name="T8" fmla="*/ 2147483647 w 268"/>
              <a:gd name="T9" fmla="*/ 2147483647 h 281"/>
              <a:gd name="T10" fmla="*/ 2147483647 w 268"/>
              <a:gd name="T11" fmla="*/ 2147483647 h 281"/>
              <a:gd name="T12" fmla="*/ 2147483647 w 268"/>
              <a:gd name="T13" fmla="*/ 2147483647 h 281"/>
              <a:gd name="T14" fmla="*/ 2147483647 w 268"/>
              <a:gd name="T15" fmla="*/ 2147483647 h 281"/>
              <a:gd name="T16" fmla="*/ 2147483647 w 268"/>
              <a:gd name="T17" fmla="*/ 2147483647 h 281"/>
              <a:gd name="T18" fmla="*/ 2147483647 w 268"/>
              <a:gd name="T19" fmla="*/ 2147483647 h 281"/>
              <a:gd name="T20" fmla="*/ 2147483647 w 268"/>
              <a:gd name="T21" fmla="*/ 2147483647 h 281"/>
              <a:gd name="T22" fmla="*/ 2147483647 w 268"/>
              <a:gd name="T23" fmla="*/ 2147483647 h 281"/>
              <a:gd name="T24" fmla="*/ 2147483647 w 268"/>
              <a:gd name="T25" fmla="*/ 2147483647 h 281"/>
              <a:gd name="T26" fmla="*/ 2147483647 w 268"/>
              <a:gd name="T27" fmla="*/ 2147483647 h 281"/>
              <a:gd name="T28" fmla="*/ 2147483647 w 268"/>
              <a:gd name="T29" fmla="*/ 2147483647 h 281"/>
              <a:gd name="T30" fmla="*/ 2147483647 w 268"/>
              <a:gd name="T31" fmla="*/ 2147483647 h 281"/>
              <a:gd name="T32" fmla="*/ 2147483647 w 268"/>
              <a:gd name="T33" fmla="*/ 2147483647 h 281"/>
              <a:gd name="T34" fmla="*/ 2147483647 w 268"/>
              <a:gd name="T35" fmla="*/ 2147483647 h 281"/>
              <a:gd name="T36" fmla="*/ 2147483647 w 268"/>
              <a:gd name="T37" fmla="*/ 2147483647 h 281"/>
              <a:gd name="T38" fmla="*/ 2147483647 w 268"/>
              <a:gd name="T39" fmla="*/ 2147483647 h 281"/>
              <a:gd name="T40" fmla="*/ 2147483647 w 268"/>
              <a:gd name="T41" fmla="*/ 2147483647 h 281"/>
              <a:gd name="T42" fmla="*/ 2147483647 w 268"/>
              <a:gd name="T43" fmla="*/ 2147483647 h 281"/>
              <a:gd name="T44" fmla="*/ 2147483647 w 268"/>
              <a:gd name="T45" fmla="*/ 2147483647 h 281"/>
              <a:gd name="T46" fmla="*/ 2147483647 w 268"/>
              <a:gd name="T47" fmla="*/ 2147483647 h 281"/>
              <a:gd name="T48" fmla="*/ 2147483647 w 268"/>
              <a:gd name="T49" fmla="*/ 2147483647 h 281"/>
              <a:gd name="T50" fmla="*/ 2147483647 w 268"/>
              <a:gd name="T51" fmla="*/ 2147483647 h 281"/>
              <a:gd name="T52" fmla="*/ 2147483647 w 268"/>
              <a:gd name="T53" fmla="*/ 2147483647 h 281"/>
              <a:gd name="T54" fmla="*/ 2147483647 w 268"/>
              <a:gd name="T55" fmla="*/ 2147483647 h 281"/>
              <a:gd name="T56" fmla="*/ 2147483647 w 268"/>
              <a:gd name="T57" fmla="*/ 2147483647 h 281"/>
              <a:gd name="T58" fmla="*/ 2147483647 w 268"/>
              <a:gd name="T59" fmla="*/ 2147483647 h 281"/>
              <a:gd name="T60" fmla="*/ 2147483647 w 268"/>
              <a:gd name="T61" fmla="*/ 2147483647 h 281"/>
              <a:gd name="T62" fmla="*/ 2147483647 w 268"/>
              <a:gd name="T63" fmla="*/ 2147483647 h 281"/>
              <a:gd name="T64" fmla="*/ 0 w 268"/>
              <a:gd name="T65" fmla="*/ 2147483647 h 281"/>
              <a:gd name="T66" fmla="*/ 2147483647 w 268"/>
              <a:gd name="T67" fmla="*/ 2147483647 h 281"/>
              <a:gd name="T68" fmla="*/ 2147483647 w 268"/>
              <a:gd name="T69" fmla="*/ 2147483647 h 281"/>
              <a:gd name="T70" fmla="*/ 2147483647 w 268"/>
              <a:gd name="T71" fmla="*/ 2147483647 h 281"/>
              <a:gd name="T72" fmla="*/ 2147483647 w 268"/>
              <a:gd name="T73" fmla="*/ 2147483647 h 281"/>
              <a:gd name="T74" fmla="*/ 2147483647 w 268"/>
              <a:gd name="T75" fmla="*/ 2147483647 h 281"/>
              <a:gd name="T76" fmla="*/ 2147483647 w 268"/>
              <a:gd name="T77" fmla="*/ 2147483647 h 281"/>
              <a:gd name="T78" fmla="*/ 2147483647 w 268"/>
              <a:gd name="T79" fmla="*/ 2147483647 h 281"/>
              <a:gd name="T80" fmla="*/ 2147483647 w 268"/>
              <a:gd name="T81" fmla="*/ 2147483647 h 281"/>
              <a:gd name="T82" fmla="*/ 2147483647 w 268"/>
              <a:gd name="T83" fmla="*/ 2147483647 h 281"/>
              <a:gd name="T84" fmla="*/ 2147483647 w 268"/>
              <a:gd name="T85" fmla="*/ 2147483647 h 281"/>
              <a:gd name="T86" fmla="*/ 2147483647 w 268"/>
              <a:gd name="T87" fmla="*/ 2147483647 h 281"/>
              <a:gd name="T88" fmla="*/ 2147483647 w 268"/>
              <a:gd name="T89" fmla="*/ 0 h 281"/>
              <a:gd name="T90" fmla="*/ 2147483647 w 268"/>
              <a:gd name="T91" fmla="*/ 2147483647 h 281"/>
              <a:gd name="T92" fmla="*/ 2147483647 w 268"/>
              <a:gd name="T93" fmla="*/ 2147483647 h 281"/>
              <a:gd name="T94" fmla="*/ 2147483647 w 268"/>
              <a:gd name="T95" fmla="*/ 2147483647 h 281"/>
              <a:gd name="T96" fmla="*/ 2147483647 w 268"/>
              <a:gd name="T97" fmla="*/ 2147483647 h 281"/>
              <a:gd name="T98" fmla="*/ 2147483647 w 268"/>
              <a:gd name="T99" fmla="*/ 2147483647 h 281"/>
              <a:gd name="T100" fmla="*/ 2147483647 w 268"/>
              <a:gd name="T101" fmla="*/ 2147483647 h 281"/>
              <a:gd name="T102" fmla="*/ 2147483647 w 268"/>
              <a:gd name="T103" fmla="*/ 2147483647 h 281"/>
              <a:gd name="T104" fmla="*/ 2147483647 w 268"/>
              <a:gd name="T105" fmla="*/ 2147483647 h 281"/>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268"/>
              <a:gd name="T160" fmla="*/ 0 h 281"/>
              <a:gd name="T161" fmla="*/ 268 w 268"/>
              <a:gd name="T162" fmla="*/ 281 h 281"/>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268" h="281">
                <a:moveTo>
                  <a:pt x="258" y="67"/>
                </a:moveTo>
                <a:lnTo>
                  <a:pt x="266" y="89"/>
                </a:lnTo>
                <a:lnTo>
                  <a:pt x="268" y="110"/>
                </a:lnTo>
                <a:lnTo>
                  <a:pt x="266" y="131"/>
                </a:lnTo>
                <a:lnTo>
                  <a:pt x="261" y="152"/>
                </a:lnTo>
                <a:lnTo>
                  <a:pt x="253" y="171"/>
                </a:lnTo>
                <a:lnTo>
                  <a:pt x="244" y="190"/>
                </a:lnTo>
                <a:lnTo>
                  <a:pt x="232" y="208"/>
                </a:lnTo>
                <a:lnTo>
                  <a:pt x="220" y="225"/>
                </a:lnTo>
                <a:lnTo>
                  <a:pt x="205" y="243"/>
                </a:lnTo>
                <a:lnTo>
                  <a:pt x="191" y="259"/>
                </a:lnTo>
                <a:lnTo>
                  <a:pt x="181" y="265"/>
                </a:lnTo>
                <a:lnTo>
                  <a:pt x="172" y="270"/>
                </a:lnTo>
                <a:lnTo>
                  <a:pt x="162" y="275"/>
                </a:lnTo>
                <a:lnTo>
                  <a:pt x="151" y="278"/>
                </a:lnTo>
                <a:lnTo>
                  <a:pt x="140" y="280"/>
                </a:lnTo>
                <a:lnTo>
                  <a:pt x="128" y="281"/>
                </a:lnTo>
                <a:lnTo>
                  <a:pt x="117" y="281"/>
                </a:lnTo>
                <a:lnTo>
                  <a:pt x="106" y="281"/>
                </a:lnTo>
                <a:lnTo>
                  <a:pt x="95" y="280"/>
                </a:lnTo>
                <a:lnTo>
                  <a:pt x="84" y="278"/>
                </a:lnTo>
                <a:lnTo>
                  <a:pt x="74" y="275"/>
                </a:lnTo>
                <a:lnTo>
                  <a:pt x="64" y="270"/>
                </a:lnTo>
                <a:lnTo>
                  <a:pt x="56" y="265"/>
                </a:lnTo>
                <a:lnTo>
                  <a:pt x="48" y="259"/>
                </a:lnTo>
                <a:lnTo>
                  <a:pt x="40" y="253"/>
                </a:lnTo>
                <a:lnTo>
                  <a:pt x="34" y="246"/>
                </a:lnTo>
                <a:lnTo>
                  <a:pt x="26" y="238"/>
                </a:lnTo>
                <a:lnTo>
                  <a:pt x="21" y="230"/>
                </a:lnTo>
                <a:lnTo>
                  <a:pt x="15" y="221"/>
                </a:lnTo>
                <a:lnTo>
                  <a:pt x="10" y="213"/>
                </a:lnTo>
                <a:lnTo>
                  <a:pt x="2" y="190"/>
                </a:lnTo>
                <a:lnTo>
                  <a:pt x="0" y="169"/>
                </a:lnTo>
                <a:lnTo>
                  <a:pt x="2" y="150"/>
                </a:lnTo>
                <a:lnTo>
                  <a:pt x="7" y="131"/>
                </a:lnTo>
                <a:lnTo>
                  <a:pt x="15" y="113"/>
                </a:lnTo>
                <a:lnTo>
                  <a:pt x="24" y="96"/>
                </a:lnTo>
                <a:lnTo>
                  <a:pt x="36" y="78"/>
                </a:lnTo>
                <a:lnTo>
                  <a:pt x="48" y="61"/>
                </a:lnTo>
                <a:lnTo>
                  <a:pt x="60" y="45"/>
                </a:lnTo>
                <a:lnTo>
                  <a:pt x="72" y="29"/>
                </a:lnTo>
                <a:lnTo>
                  <a:pt x="90" y="16"/>
                </a:lnTo>
                <a:lnTo>
                  <a:pt x="111" y="8"/>
                </a:lnTo>
                <a:lnTo>
                  <a:pt x="132" y="3"/>
                </a:lnTo>
                <a:lnTo>
                  <a:pt x="154" y="0"/>
                </a:lnTo>
                <a:lnTo>
                  <a:pt x="175" y="1"/>
                </a:lnTo>
                <a:lnTo>
                  <a:pt x="196" y="8"/>
                </a:lnTo>
                <a:lnTo>
                  <a:pt x="215" y="16"/>
                </a:lnTo>
                <a:lnTo>
                  <a:pt x="232" y="29"/>
                </a:lnTo>
                <a:lnTo>
                  <a:pt x="247" y="46"/>
                </a:lnTo>
                <a:lnTo>
                  <a:pt x="260" y="67"/>
                </a:lnTo>
                <a:lnTo>
                  <a:pt x="258" y="67"/>
                </a:lnTo>
                <a:close/>
              </a:path>
            </a:pathLst>
          </a:custGeom>
          <a:solidFill>
            <a:srgbClr val="C0C0C0"/>
          </a:solidFill>
          <a:ln w="9525">
            <a:noFill/>
            <a:round/>
            <a:headEnd/>
            <a:tailEnd/>
          </a:ln>
        </p:spPr>
        <p:txBody>
          <a:bodyPr/>
          <a:lstStyle/>
          <a:p>
            <a:endParaRPr lang="en-GB" sz="1200" dirty="0">
              <a:latin typeface="+mn-lt"/>
            </a:endParaRPr>
          </a:p>
        </p:txBody>
      </p:sp>
      <p:sp>
        <p:nvSpPr>
          <p:cNvPr id="18" name="Freeform 349">
            <a:extLst>
              <a:ext uri="{FF2B5EF4-FFF2-40B4-BE49-F238E27FC236}">
                <a16:creationId xmlns:a16="http://schemas.microsoft.com/office/drawing/2014/main" id="{0BBB6698-772E-423E-B1C8-C2A63543E501}"/>
              </a:ext>
            </a:extLst>
          </p:cNvPr>
          <p:cNvSpPr>
            <a:spLocks/>
          </p:cNvSpPr>
          <p:nvPr/>
        </p:nvSpPr>
        <p:spPr bwMode="auto">
          <a:xfrm>
            <a:off x="5554766" y="3112977"/>
            <a:ext cx="201163" cy="213612"/>
          </a:xfrm>
          <a:custGeom>
            <a:avLst/>
            <a:gdLst>
              <a:gd name="T0" fmla="*/ 2147483647 w 268"/>
              <a:gd name="T1" fmla="*/ 2147483647 h 281"/>
              <a:gd name="T2" fmla="*/ 2147483647 w 268"/>
              <a:gd name="T3" fmla="*/ 2147483647 h 281"/>
              <a:gd name="T4" fmla="*/ 2147483647 w 268"/>
              <a:gd name="T5" fmla="*/ 2147483647 h 281"/>
              <a:gd name="T6" fmla="*/ 2147483647 w 268"/>
              <a:gd name="T7" fmla="*/ 2147483647 h 281"/>
              <a:gd name="T8" fmla="*/ 2147483647 w 268"/>
              <a:gd name="T9" fmla="*/ 2147483647 h 281"/>
              <a:gd name="T10" fmla="*/ 2147483647 w 268"/>
              <a:gd name="T11" fmla="*/ 2147483647 h 281"/>
              <a:gd name="T12" fmla="*/ 2147483647 w 268"/>
              <a:gd name="T13" fmla="*/ 2147483647 h 281"/>
              <a:gd name="T14" fmla="*/ 2147483647 w 268"/>
              <a:gd name="T15" fmla="*/ 2147483647 h 281"/>
              <a:gd name="T16" fmla="*/ 2147483647 w 268"/>
              <a:gd name="T17" fmla="*/ 2147483647 h 281"/>
              <a:gd name="T18" fmla="*/ 2147483647 w 268"/>
              <a:gd name="T19" fmla="*/ 2147483647 h 281"/>
              <a:gd name="T20" fmla="*/ 2147483647 w 268"/>
              <a:gd name="T21" fmla="*/ 2147483647 h 281"/>
              <a:gd name="T22" fmla="*/ 2147483647 w 268"/>
              <a:gd name="T23" fmla="*/ 2147483647 h 281"/>
              <a:gd name="T24" fmla="*/ 2147483647 w 268"/>
              <a:gd name="T25" fmla="*/ 2147483647 h 281"/>
              <a:gd name="T26" fmla="*/ 2147483647 w 268"/>
              <a:gd name="T27" fmla="*/ 2147483647 h 281"/>
              <a:gd name="T28" fmla="*/ 2147483647 w 268"/>
              <a:gd name="T29" fmla="*/ 2147483647 h 281"/>
              <a:gd name="T30" fmla="*/ 2147483647 w 268"/>
              <a:gd name="T31" fmla="*/ 2147483647 h 281"/>
              <a:gd name="T32" fmla="*/ 2147483647 w 268"/>
              <a:gd name="T33" fmla="*/ 2147483647 h 281"/>
              <a:gd name="T34" fmla="*/ 2147483647 w 268"/>
              <a:gd name="T35" fmla="*/ 2147483647 h 281"/>
              <a:gd name="T36" fmla="*/ 2147483647 w 268"/>
              <a:gd name="T37" fmla="*/ 2147483647 h 281"/>
              <a:gd name="T38" fmla="*/ 2147483647 w 268"/>
              <a:gd name="T39" fmla="*/ 2147483647 h 281"/>
              <a:gd name="T40" fmla="*/ 2147483647 w 268"/>
              <a:gd name="T41" fmla="*/ 2147483647 h 281"/>
              <a:gd name="T42" fmla="*/ 2147483647 w 268"/>
              <a:gd name="T43" fmla="*/ 2147483647 h 281"/>
              <a:gd name="T44" fmla="*/ 2147483647 w 268"/>
              <a:gd name="T45" fmla="*/ 2147483647 h 281"/>
              <a:gd name="T46" fmla="*/ 2147483647 w 268"/>
              <a:gd name="T47" fmla="*/ 2147483647 h 281"/>
              <a:gd name="T48" fmla="*/ 2147483647 w 268"/>
              <a:gd name="T49" fmla="*/ 2147483647 h 281"/>
              <a:gd name="T50" fmla="*/ 2147483647 w 268"/>
              <a:gd name="T51" fmla="*/ 2147483647 h 281"/>
              <a:gd name="T52" fmla="*/ 2147483647 w 268"/>
              <a:gd name="T53" fmla="*/ 2147483647 h 281"/>
              <a:gd name="T54" fmla="*/ 2147483647 w 268"/>
              <a:gd name="T55" fmla="*/ 2147483647 h 281"/>
              <a:gd name="T56" fmla="*/ 2147483647 w 268"/>
              <a:gd name="T57" fmla="*/ 2147483647 h 281"/>
              <a:gd name="T58" fmla="*/ 2147483647 w 268"/>
              <a:gd name="T59" fmla="*/ 2147483647 h 281"/>
              <a:gd name="T60" fmla="*/ 2147483647 w 268"/>
              <a:gd name="T61" fmla="*/ 2147483647 h 281"/>
              <a:gd name="T62" fmla="*/ 2147483647 w 268"/>
              <a:gd name="T63" fmla="*/ 2147483647 h 281"/>
              <a:gd name="T64" fmla="*/ 0 w 268"/>
              <a:gd name="T65" fmla="*/ 2147483647 h 281"/>
              <a:gd name="T66" fmla="*/ 2147483647 w 268"/>
              <a:gd name="T67" fmla="*/ 2147483647 h 281"/>
              <a:gd name="T68" fmla="*/ 2147483647 w 268"/>
              <a:gd name="T69" fmla="*/ 2147483647 h 281"/>
              <a:gd name="T70" fmla="*/ 2147483647 w 268"/>
              <a:gd name="T71" fmla="*/ 2147483647 h 281"/>
              <a:gd name="T72" fmla="*/ 2147483647 w 268"/>
              <a:gd name="T73" fmla="*/ 2147483647 h 281"/>
              <a:gd name="T74" fmla="*/ 2147483647 w 268"/>
              <a:gd name="T75" fmla="*/ 2147483647 h 281"/>
              <a:gd name="T76" fmla="*/ 2147483647 w 268"/>
              <a:gd name="T77" fmla="*/ 2147483647 h 281"/>
              <a:gd name="T78" fmla="*/ 2147483647 w 268"/>
              <a:gd name="T79" fmla="*/ 2147483647 h 281"/>
              <a:gd name="T80" fmla="*/ 2147483647 w 268"/>
              <a:gd name="T81" fmla="*/ 2147483647 h 281"/>
              <a:gd name="T82" fmla="*/ 2147483647 w 268"/>
              <a:gd name="T83" fmla="*/ 2147483647 h 281"/>
              <a:gd name="T84" fmla="*/ 2147483647 w 268"/>
              <a:gd name="T85" fmla="*/ 2147483647 h 281"/>
              <a:gd name="T86" fmla="*/ 2147483647 w 268"/>
              <a:gd name="T87" fmla="*/ 2147483647 h 281"/>
              <a:gd name="T88" fmla="*/ 2147483647 w 268"/>
              <a:gd name="T89" fmla="*/ 0 h 281"/>
              <a:gd name="T90" fmla="*/ 2147483647 w 268"/>
              <a:gd name="T91" fmla="*/ 2147483647 h 281"/>
              <a:gd name="T92" fmla="*/ 2147483647 w 268"/>
              <a:gd name="T93" fmla="*/ 2147483647 h 281"/>
              <a:gd name="T94" fmla="*/ 2147483647 w 268"/>
              <a:gd name="T95" fmla="*/ 2147483647 h 281"/>
              <a:gd name="T96" fmla="*/ 2147483647 w 268"/>
              <a:gd name="T97" fmla="*/ 2147483647 h 281"/>
              <a:gd name="T98" fmla="*/ 2147483647 w 268"/>
              <a:gd name="T99" fmla="*/ 2147483647 h 281"/>
              <a:gd name="T100" fmla="*/ 2147483647 w 268"/>
              <a:gd name="T101" fmla="*/ 2147483647 h 281"/>
              <a:gd name="T102" fmla="*/ 2147483647 w 268"/>
              <a:gd name="T103" fmla="*/ 2147483647 h 281"/>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w 268"/>
              <a:gd name="T157" fmla="*/ 0 h 281"/>
              <a:gd name="T158" fmla="*/ 268 w 268"/>
              <a:gd name="T159" fmla="*/ 281 h 281"/>
            </a:gdLst>
            <a:ahLst/>
            <a:cxnLst>
              <a:cxn ang="T104">
                <a:pos x="T0" y="T1"/>
              </a:cxn>
              <a:cxn ang="T105">
                <a:pos x="T2" y="T3"/>
              </a:cxn>
              <a:cxn ang="T106">
                <a:pos x="T4" y="T5"/>
              </a:cxn>
              <a:cxn ang="T107">
                <a:pos x="T6" y="T7"/>
              </a:cxn>
              <a:cxn ang="T108">
                <a:pos x="T8" y="T9"/>
              </a:cxn>
              <a:cxn ang="T109">
                <a:pos x="T10" y="T11"/>
              </a:cxn>
              <a:cxn ang="T110">
                <a:pos x="T12" y="T13"/>
              </a:cxn>
              <a:cxn ang="T111">
                <a:pos x="T14" y="T15"/>
              </a:cxn>
              <a:cxn ang="T112">
                <a:pos x="T16" y="T17"/>
              </a:cxn>
              <a:cxn ang="T113">
                <a:pos x="T18" y="T19"/>
              </a:cxn>
              <a:cxn ang="T114">
                <a:pos x="T20" y="T21"/>
              </a:cxn>
              <a:cxn ang="T115">
                <a:pos x="T22" y="T23"/>
              </a:cxn>
              <a:cxn ang="T116">
                <a:pos x="T24" y="T25"/>
              </a:cxn>
              <a:cxn ang="T117">
                <a:pos x="T26" y="T27"/>
              </a:cxn>
              <a:cxn ang="T118">
                <a:pos x="T28" y="T29"/>
              </a:cxn>
              <a:cxn ang="T119">
                <a:pos x="T30" y="T31"/>
              </a:cxn>
              <a:cxn ang="T120">
                <a:pos x="T32" y="T33"/>
              </a:cxn>
              <a:cxn ang="T121">
                <a:pos x="T34" y="T35"/>
              </a:cxn>
              <a:cxn ang="T122">
                <a:pos x="T36" y="T37"/>
              </a:cxn>
              <a:cxn ang="T123">
                <a:pos x="T38" y="T39"/>
              </a:cxn>
              <a:cxn ang="T124">
                <a:pos x="T40" y="T41"/>
              </a:cxn>
              <a:cxn ang="T125">
                <a:pos x="T42" y="T43"/>
              </a:cxn>
              <a:cxn ang="T126">
                <a:pos x="T44" y="T45"/>
              </a:cxn>
              <a:cxn ang="T127">
                <a:pos x="T46" y="T47"/>
              </a:cxn>
              <a:cxn ang="T128">
                <a:pos x="T48" y="T49"/>
              </a:cxn>
              <a:cxn ang="T129">
                <a:pos x="T50" y="T51"/>
              </a:cxn>
              <a:cxn ang="T130">
                <a:pos x="T52" y="T53"/>
              </a:cxn>
              <a:cxn ang="T131">
                <a:pos x="T54" y="T55"/>
              </a:cxn>
              <a:cxn ang="T132">
                <a:pos x="T56" y="T57"/>
              </a:cxn>
              <a:cxn ang="T133">
                <a:pos x="T58" y="T59"/>
              </a:cxn>
              <a:cxn ang="T134">
                <a:pos x="T60" y="T61"/>
              </a:cxn>
              <a:cxn ang="T135">
                <a:pos x="T62" y="T63"/>
              </a:cxn>
              <a:cxn ang="T136">
                <a:pos x="T64" y="T65"/>
              </a:cxn>
              <a:cxn ang="T137">
                <a:pos x="T66" y="T67"/>
              </a:cxn>
              <a:cxn ang="T138">
                <a:pos x="T68" y="T69"/>
              </a:cxn>
              <a:cxn ang="T139">
                <a:pos x="T70" y="T71"/>
              </a:cxn>
              <a:cxn ang="T140">
                <a:pos x="T72" y="T73"/>
              </a:cxn>
              <a:cxn ang="T141">
                <a:pos x="T74" y="T75"/>
              </a:cxn>
              <a:cxn ang="T142">
                <a:pos x="T76" y="T77"/>
              </a:cxn>
              <a:cxn ang="T143">
                <a:pos x="T78" y="T79"/>
              </a:cxn>
              <a:cxn ang="T144">
                <a:pos x="T80" y="T81"/>
              </a:cxn>
              <a:cxn ang="T145">
                <a:pos x="T82" y="T83"/>
              </a:cxn>
              <a:cxn ang="T146">
                <a:pos x="T84" y="T85"/>
              </a:cxn>
              <a:cxn ang="T147">
                <a:pos x="T86" y="T87"/>
              </a:cxn>
              <a:cxn ang="T148">
                <a:pos x="T88" y="T89"/>
              </a:cxn>
              <a:cxn ang="T149">
                <a:pos x="T90" y="T91"/>
              </a:cxn>
              <a:cxn ang="T150">
                <a:pos x="T92" y="T93"/>
              </a:cxn>
              <a:cxn ang="T151">
                <a:pos x="T94" y="T95"/>
              </a:cxn>
              <a:cxn ang="T152">
                <a:pos x="T96" y="T97"/>
              </a:cxn>
              <a:cxn ang="T153">
                <a:pos x="T98" y="T99"/>
              </a:cxn>
              <a:cxn ang="T154">
                <a:pos x="T100" y="T101"/>
              </a:cxn>
              <a:cxn ang="T155">
                <a:pos x="T102" y="T103"/>
              </a:cxn>
            </a:cxnLst>
            <a:rect l="T156" t="T157" r="T158" b="T159"/>
            <a:pathLst>
              <a:path w="268" h="281">
                <a:moveTo>
                  <a:pt x="258" y="67"/>
                </a:moveTo>
                <a:lnTo>
                  <a:pt x="266" y="89"/>
                </a:lnTo>
                <a:lnTo>
                  <a:pt x="268" y="110"/>
                </a:lnTo>
                <a:lnTo>
                  <a:pt x="266" y="131"/>
                </a:lnTo>
                <a:lnTo>
                  <a:pt x="261" y="152"/>
                </a:lnTo>
                <a:lnTo>
                  <a:pt x="253" y="171"/>
                </a:lnTo>
                <a:lnTo>
                  <a:pt x="244" y="190"/>
                </a:lnTo>
                <a:lnTo>
                  <a:pt x="232" y="208"/>
                </a:lnTo>
                <a:lnTo>
                  <a:pt x="220" y="225"/>
                </a:lnTo>
                <a:lnTo>
                  <a:pt x="205" y="243"/>
                </a:lnTo>
                <a:lnTo>
                  <a:pt x="191" y="259"/>
                </a:lnTo>
                <a:lnTo>
                  <a:pt x="181" y="265"/>
                </a:lnTo>
                <a:lnTo>
                  <a:pt x="172" y="270"/>
                </a:lnTo>
                <a:lnTo>
                  <a:pt x="162" y="275"/>
                </a:lnTo>
                <a:lnTo>
                  <a:pt x="151" y="278"/>
                </a:lnTo>
                <a:lnTo>
                  <a:pt x="140" y="280"/>
                </a:lnTo>
                <a:lnTo>
                  <a:pt x="128" y="281"/>
                </a:lnTo>
                <a:lnTo>
                  <a:pt x="117" y="281"/>
                </a:lnTo>
                <a:lnTo>
                  <a:pt x="106" y="281"/>
                </a:lnTo>
                <a:lnTo>
                  <a:pt x="95" y="280"/>
                </a:lnTo>
                <a:lnTo>
                  <a:pt x="84" y="278"/>
                </a:lnTo>
                <a:lnTo>
                  <a:pt x="74" y="275"/>
                </a:lnTo>
                <a:lnTo>
                  <a:pt x="64" y="270"/>
                </a:lnTo>
                <a:lnTo>
                  <a:pt x="56" y="265"/>
                </a:lnTo>
                <a:lnTo>
                  <a:pt x="48" y="259"/>
                </a:lnTo>
                <a:lnTo>
                  <a:pt x="40" y="253"/>
                </a:lnTo>
                <a:lnTo>
                  <a:pt x="34" y="246"/>
                </a:lnTo>
                <a:lnTo>
                  <a:pt x="26" y="238"/>
                </a:lnTo>
                <a:lnTo>
                  <a:pt x="21" y="230"/>
                </a:lnTo>
                <a:lnTo>
                  <a:pt x="15" y="221"/>
                </a:lnTo>
                <a:lnTo>
                  <a:pt x="10" y="213"/>
                </a:lnTo>
                <a:lnTo>
                  <a:pt x="2" y="190"/>
                </a:lnTo>
                <a:lnTo>
                  <a:pt x="0" y="169"/>
                </a:lnTo>
                <a:lnTo>
                  <a:pt x="2" y="150"/>
                </a:lnTo>
                <a:lnTo>
                  <a:pt x="7" y="131"/>
                </a:lnTo>
                <a:lnTo>
                  <a:pt x="15" y="113"/>
                </a:lnTo>
                <a:lnTo>
                  <a:pt x="24" y="96"/>
                </a:lnTo>
                <a:lnTo>
                  <a:pt x="36" y="78"/>
                </a:lnTo>
                <a:lnTo>
                  <a:pt x="48" y="61"/>
                </a:lnTo>
                <a:lnTo>
                  <a:pt x="60" y="45"/>
                </a:lnTo>
                <a:lnTo>
                  <a:pt x="72" y="29"/>
                </a:lnTo>
                <a:lnTo>
                  <a:pt x="90" y="16"/>
                </a:lnTo>
                <a:lnTo>
                  <a:pt x="111" y="8"/>
                </a:lnTo>
                <a:lnTo>
                  <a:pt x="132" y="3"/>
                </a:lnTo>
                <a:lnTo>
                  <a:pt x="154" y="0"/>
                </a:lnTo>
                <a:lnTo>
                  <a:pt x="175" y="1"/>
                </a:lnTo>
                <a:lnTo>
                  <a:pt x="196" y="8"/>
                </a:lnTo>
                <a:lnTo>
                  <a:pt x="215" y="16"/>
                </a:lnTo>
                <a:lnTo>
                  <a:pt x="232" y="29"/>
                </a:lnTo>
                <a:lnTo>
                  <a:pt x="247" y="46"/>
                </a:lnTo>
                <a:lnTo>
                  <a:pt x="260" y="67"/>
                </a:lnTo>
              </a:path>
            </a:pathLst>
          </a:custGeom>
          <a:solidFill>
            <a:srgbClr val="DADADA"/>
          </a:solidFill>
          <a:ln w="1651">
            <a:noFill/>
            <a:round/>
            <a:headEnd/>
            <a:tailEnd/>
          </a:ln>
        </p:spPr>
        <p:txBody>
          <a:bodyPr/>
          <a:lstStyle/>
          <a:p>
            <a:endParaRPr lang="en-GB" sz="1200" dirty="0">
              <a:latin typeface="+mn-lt"/>
            </a:endParaRPr>
          </a:p>
        </p:txBody>
      </p:sp>
      <p:sp>
        <p:nvSpPr>
          <p:cNvPr id="19" name="Freeform 350">
            <a:extLst>
              <a:ext uri="{FF2B5EF4-FFF2-40B4-BE49-F238E27FC236}">
                <a16:creationId xmlns:a16="http://schemas.microsoft.com/office/drawing/2014/main" id="{B7BEC202-6ACB-41DF-8A06-5074806143CB}"/>
              </a:ext>
            </a:extLst>
          </p:cNvPr>
          <p:cNvSpPr>
            <a:spLocks/>
          </p:cNvSpPr>
          <p:nvPr/>
        </p:nvSpPr>
        <p:spPr bwMode="auto">
          <a:xfrm>
            <a:off x="5709910" y="3240882"/>
            <a:ext cx="186700" cy="195152"/>
          </a:xfrm>
          <a:custGeom>
            <a:avLst/>
            <a:gdLst>
              <a:gd name="T0" fmla="*/ 2147483647 w 250"/>
              <a:gd name="T1" fmla="*/ 2147483647 h 260"/>
              <a:gd name="T2" fmla="*/ 2147483647 w 250"/>
              <a:gd name="T3" fmla="*/ 2147483647 h 260"/>
              <a:gd name="T4" fmla="*/ 2147483647 w 250"/>
              <a:gd name="T5" fmla="*/ 2147483647 h 260"/>
              <a:gd name="T6" fmla="*/ 2147483647 w 250"/>
              <a:gd name="T7" fmla="*/ 2147483647 h 260"/>
              <a:gd name="T8" fmla="*/ 2147483647 w 250"/>
              <a:gd name="T9" fmla="*/ 2147483647 h 260"/>
              <a:gd name="T10" fmla="*/ 2147483647 w 250"/>
              <a:gd name="T11" fmla="*/ 2147483647 h 260"/>
              <a:gd name="T12" fmla="*/ 2147483647 w 250"/>
              <a:gd name="T13" fmla="*/ 2147483647 h 260"/>
              <a:gd name="T14" fmla="*/ 2147483647 w 250"/>
              <a:gd name="T15" fmla="*/ 2147483647 h 260"/>
              <a:gd name="T16" fmla="*/ 2147483647 w 250"/>
              <a:gd name="T17" fmla="*/ 2147483647 h 260"/>
              <a:gd name="T18" fmla="*/ 2147483647 w 250"/>
              <a:gd name="T19" fmla="*/ 2147483647 h 260"/>
              <a:gd name="T20" fmla="*/ 2147483647 w 250"/>
              <a:gd name="T21" fmla="*/ 2147483647 h 260"/>
              <a:gd name="T22" fmla="*/ 2147483647 w 250"/>
              <a:gd name="T23" fmla="*/ 2147483647 h 260"/>
              <a:gd name="T24" fmla="*/ 2147483647 w 250"/>
              <a:gd name="T25" fmla="*/ 2147483647 h 260"/>
              <a:gd name="T26" fmla="*/ 2147483647 w 250"/>
              <a:gd name="T27" fmla="*/ 2147483647 h 260"/>
              <a:gd name="T28" fmla="*/ 2147483647 w 250"/>
              <a:gd name="T29" fmla="*/ 2147483647 h 260"/>
              <a:gd name="T30" fmla="*/ 2147483647 w 250"/>
              <a:gd name="T31" fmla="*/ 2147483647 h 260"/>
              <a:gd name="T32" fmla="*/ 2147483647 w 250"/>
              <a:gd name="T33" fmla="*/ 2147483647 h 260"/>
              <a:gd name="T34" fmla="*/ 2147483647 w 250"/>
              <a:gd name="T35" fmla="*/ 2147483647 h 260"/>
              <a:gd name="T36" fmla="*/ 2147483647 w 250"/>
              <a:gd name="T37" fmla="*/ 2147483647 h 260"/>
              <a:gd name="T38" fmla="*/ 2147483647 w 250"/>
              <a:gd name="T39" fmla="*/ 2147483647 h 260"/>
              <a:gd name="T40" fmla="*/ 2147483647 w 250"/>
              <a:gd name="T41" fmla="*/ 2147483647 h 260"/>
              <a:gd name="T42" fmla="*/ 2147483647 w 250"/>
              <a:gd name="T43" fmla="*/ 2147483647 h 260"/>
              <a:gd name="T44" fmla="*/ 2147483647 w 250"/>
              <a:gd name="T45" fmla="*/ 2147483647 h 260"/>
              <a:gd name="T46" fmla="*/ 2147483647 w 250"/>
              <a:gd name="T47" fmla="*/ 2147483647 h 260"/>
              <a:gd name="T48" fmla="*/ 2147483647 w 250"/>
              <a:gd name="T49" fmla="*/ 2147483647 h 260"/>
              <a:gd name="T50" fmla="*/ 2147483647 w 250"/>
              <a:gd name="T51" fmla="*/ 2147483647 h 260"/>
              <a:gd name="T52" fmla="*/ 2147483647 w 250"/>
              <a:gd name="T53" fmla="*/ 2147483647 h 260"/>
              <a:gd name="T54" fmla="*/ 2147483647 w 250"/>
              <a:gd name="T55" fmla="*/ 2147483647 h 260"/>
              <a:gd name="T56" fmla="*/ 2147483647 w 250"/>
              <a:gd name="T57" fmla="*/ 2147483647 h 260"/>
              <a:gd name="T58" fmla="*/ 2147483647 w 250"/>
              <a:gd name="T59" fmla="*/ 2147483647 h 260"/>
              <a:gd name="T60" fmla="*/ 2147483647 w 250"/>
              <a:gd name="T61" fmla="*/ 2147483647 h 260"/>
              <a:gd name="T62" fmla="*/ 2147483647 w 250"/>
              <a:gd name="T63" fmla="*/ 2147483647 h 260"/>
              <a:gd name="T64" fmla="*/ 2147483647 w 250"/>
              <a:gd name="T65" fmla="*/ 2147483647 h 260"/>
              <a:gd name="T66" fmla="*/ 2147483647 w 250"/>
              <a:gd name="T67" fmla="*/ 2147483647 h 260"/>
              <a:gd name="T68" fmla="*/ 2147483647 w 250"/>
              <a:gd name="T69" fmla="*/ 2147483647 h 260"/>
              <a:gd name="T70" fmla="*/ 2147483647 w 250"/>
              <a:gd name="T71" fmla="*/ 2147483647 h 260"/>
              <a:gd name="T72" fmla="*/ 2147483647 w 250"/>
              <a:gd name="T73" fmla="*/ 2147483647 h 260"/>
              <a:gd name="T74" fmla="*/ 2147483647 w 250"/>
              <a:gd name="T75" fmla="*/ 2147483647 h 260"/>
              <a:gd name="T76" fmla="*/ 0 w 250"/>
              <a:gd name="T77" fmla="*/ 2147483647 h 260"/>
              <a:gd name="T78" fmla="*/ 0 w 250"/>
              <a:gd name="T79" fmla="*/ 2147483647 h 260"/>
              <a:gd name="T80" fmla="*/ 2147483647 w 250"/>
              <a:gd name="T81" fmla="*/ 2147483647 h 260"/>
              <a:gd name="T82" fmla="*/ 2147483647 w 250"/>
              <a:gd name="T83" fmla="*/ 2147483647 h 260"/>
              <a:gd name="T84" fmla="*/ 2147483647 w 250"/>
              <a:gd name="T85" fmla="*/ 2147483647 h 260"/>
              <a:gd name="T86" fmla="*/ 2147483647 w 250"/>
              <a:gd name="T87" fmla="*/ 2147483647 h 260"/>
              <a:gd name="T88" fmla="*/ 2147483647 w 250"/>
              <a:gd name="T89" fmla="*/ 2147483647 h 260"/>
              <a:gd name="T90" fmla="*/ 2147483647 w 250"/>
              <a:gd name="T91" fmla="*/ 2147483647 h 260"/>
              <a:gd name="T92" fmla="*/ 2147483647 w 250"/>
              <a:gd name="T93" fmla="*/ 2147483647 h 260"/>
              <a:gd name="T94" fmla="*/ 2147483647 w 250"/>
              <a:gd name="T95" fmla="*/ 2147483647 h 260"/>
              <a:gd name="T96" fmla="*/ 2147483647 w 250"/>
              <a:gd name="T97" fmla="*/ 2147483647 h 260"/>
              <a:gd name="T98" fmla="*/ 2147483647 w 250"/>
              <a:gd name="T99" fmla="*/ 2147483647 h 260"/>
              <a:gd name="T100" fmla="*/ 2147483647 w 250"/>
              <a:gd name="T101" fmla="*/ 2147483647 h 260"/>
              <a:gd name="T102" fmla="*/ 2147483647 w 250"/>
              <a:gd name="T103" fmla="*/ 0 h 260"/>
              <a:gd name="T104" fmla="*/ 2147483647 w 250"/>
              <a:gd name="T105" fmla="*/ 0 h 260"/>
              <a:gd name="T106" fmla="*/ 2147483647 w 250"/>
              <a:gd name="T107" fmla="*/ 2147483647 h 260"/>
              <a:gd name="T108" fmla="*/ 2147483647 w 250"/>
              <a:gd name="T109" fmla="*/ 2147483647 h 260"/>
              <a:gd name="T110" fmla="*/ 2147483647 w 250"/>
              <a:gd name="T111" fmla="*/ 2147483647 h 260"/>
              <a:gd name="T112" fmla="*/ 2147483647 w 250"/>
              <a:gd name="T113" fmla="*/ 2147483647 h 260"/>
              <a:gd name="T114" fmla="*/ 2147483647 w 250"/>
              <a:gd name="T115" fmla="*/ 2147483647 h 260"/>
              <a:gd name="T116" fmla="*/ 2147483647 w 250"/>
              <a:gd name="T117" fmla="*/ 2147483647 h 260"/>
              <a:gd name="T118" fmla="*/ 2147483647 w 250"/>
              <a:gd name="T119" fmla="*/ 2147483647 h 260"/>
              <a:gd name="T120" fmla="*/ 2147483647 w 250"/>
              <a:gd name="T121" fmla="*/ 2147483647 h 260"/>
              <a:gd name="T122" fmla="*/ 2147483647 w 250"/>
              <a:gd name="T123" fmla="*/ 2147483647 h 2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50"/>
              <a:gd name="T187" fmla="*/ 0 h 260"/>
              <a:gd name="T188" fmla="*/ 250 w 250"/>
              <a:gd name="T189" fmla="*/ 260 h 2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50" h="260">
                <a:moveTo>
                  <a:pt x="224" y="36"/>
                </a:moveTo>
                <a:lnTo>
                  <a:pt x="232" y="46"/>
                </a:lnTo>
                <a:lnTo>
                  <a:pt x="237" y="56"/>
                </a:lnTo>
                <a:lnTo>
                  <a:pt x="242" y="67"/>
                </a:lnTo>
                <a:lnTo>
                  <a:pt x="247" y="80"/>
                </a:lnTo>
                <a:lnTo>
                  <a:pt x="248" y="91"/>
                </a:lnTo>
                <a:lnTo>
                  <a:pt x="250" y="104"/>
                </a:lnTo>
                <a:lnTo>
                  <a:pt x="250" y="116"/>
                </a:lnTo>
                <a:lnTo>
                  <a:pt x="250" y="129"/>
                </a:lnTo>
                <a:lnTo>
                  <a:pt x="248" y="142"/>
                </a:lnTo>
                <a:lnTo>
                  <a:pt x="247" y="155"/>
                </a:lnTo>
                <a:lnTo>
                  <a:pt x="239" y="168"/>
                </a:lnTo>
                <a:lnTo>
                  <a:pt x="231" y="180"/>
                </a:lnTo>
                <a:lnTo>
                  <a:pt x="223" y="193"/>
                </a:lnTo>
                <a:lnTo>
                  <a:pt x="213" y="206"/>
                </a:lnTo>
                <a:lnTo>
                  <a:pt x="205" y="217"/>
                </a:lnTo>
                <a:lnTo>
                  <a:pt x="195" y="228"/>
                </a:lnTo>
                <a:lnTo>
                  <a:pt x="184" y="238"/>
                </a:lnTo>
                <a:lnTo>
                  <a:pt x="171" y="248"/>
                </a:lnTo>
                <a:lnTo>
                  <a:pt x="159" y="254"/>
                </a:lnTo>
                <a:lnTo>
                  <a:pt x="143" y="259"/>
                </a:lnTo>
                <a:lnTo>
                  <a:pt x="130" y="260"/>
                </a:lnTo>
                <a:lnTo>
                  <a:pt x="119" y="260"/>
                </a:lnTo>
                <a:lnTo>
                  <a:pt x="107" y="259"/>
                </a:lnTo>
                <a:lnTo>
                  <a:pt x="96" y="257"/>
                </a:lnTo>
                <a:lnTo>
                  <a:pt x="85" y="254"/>
                </a:lnTo>
                <a:lnTo>
                  <a:pt x="74" y="251"/>
                </a:lnTo>
                <a:lnTo>
                  <a:pt x="64" y="246"/>
                </a:lnTo>
                <a:lnTo>
                  <a:pt x="55" y="241"/>
                </a:lnTo>
                <a:lnTo>
                  <a:pt x="45" y="235"/>
                </a:lnTo>
                <a:lnTo>
                  <a:pt x="35" y="228"/>
                </a:lnTo>
                <a:lnTo>
                  <a:pt x="29" y="220"/>
                </a:lnTo>
                <a:lnTo>
                  <a:pt x="23" y="211"/>
                </a:lnTo>
                <a:lnTo>
                  <a:pt x="16" y="203"/>
                </a:lnTo>
                <a:lnTo>
                  <a:pt x="11" y="193"/>
                </a:lnTo>
                <a:lnTo>
                  <a:pt x="8" y="185"/>
                </a:lnTo>
                <a:lnTo>
                  <a:pt x="5" y="174"/>
                </a:lnTo>
                <a:lnTo>
                  <a:pt x="2" y="164"/>
                </a:lnTo>
                <a:lnTo>
                  <a:pt x="0" y="155"/>
                </a:lnTo>
                <a:lnTo>
                  <a:pt x="0" y="144"/>
                </a:lnTo>
                <a:lnTo>
                  <a:pt x="2" y="132"/>
                </a:lnTo>
                <a:lnTo>
                  <a:pt x="7" y="115"/>
                </a:lnTo>
                <a:lnTo>
                  <a:pt x="11" y="97"/>
                </a:lnTo>
                <a:lnTo>
                  <a:pt x="19" y="81"/>
                </a:lnTo>
                <a:lnTo>
                  <a:pt x="29" y="65"/>
                </a:lnTo>
                <a:lnTo>
                  <a:pt x="40" y="49"/>
                </a:lnTo>
                <a:lnTo>
                  <a:pt x="53" y="36"/>
                </a:lnTo>
                <a:lnTo>
                  <a:pt x="66" y="24"/>
                </a:lnTo>
                <a:lnTo>
                  <a:pt x="82" y="14"/>
                </a:lnTo>
                <a:lnTo>
                  <a:pt x="99" y="6"/>
                </a:lnTo>
                <a:lnTo>
                  <a:pt x="117" y="1"/>
                </a:lnTo>
                <a:lnTo>
                  <a:pt x="130" y="0"/>
                </a:lnTo>
                <a:lnTo>
                  <a:pt x="141" y="0"/>
                </a:lnTo>
                <a:lnTo>
                  <a:pt x="152" y="1"/>
                </a:lnTo>
                <a:lnTo>
                  <a:pt x="165" y="3"/>
                </a:lnTo>
                <a:lnTo>
                  <a:pt x="175" y="6"/>
                </a:lnTo>
                <a:lnTo>
                  <a:pt x="186" y="9"/>
                </a:lnTo>
                <a:lnTo>
                  <a:pt x="195" y="14"/>
                </a:lnTo>
                <a:lnTo>
                  <a:pt x="207" y="20"/>
                </a:lnTo>
                <a:lnTo>
                  <a:pt x="215" y="28"/>
                </a:lnTo>
                <a:lnTo>
                  <a:pt x="224" y="36"/>
                </a:lnTo>
                <a:close/>
              </a:path>
            </a:pathLst>
          </a:custGeom>
          <a:solidFill>
            <a:srgbClr val="C0C0C0"/>
          </a:solidFill>
          <a:ln w="9525">
            <a:noFill/>
            <a:round/>
            <a:headEnd/>
            <a:tailEnd/>
          </a:ln>
        </p:spPr>
        <p:txBody>
          <a:bodyPr/>
          <a:lstStyle/>
          <a:p>
            <a:endParaRPr lang="en-GB" sz="1200" dirty="0">
              <a:latin typeface="+mn-lt"/>
            </a:endParaRPr>
          </a:p>
        </p:txBody>
      </p:sp>
      <p:sp>
        <p:nvSpPr>
          <p:cNvPr id="20" name="Freeform 351">
            <a:extLst>
              <a:ext uri="{FF2B5EF4-FFF2-40B4-BE49-F238E27FC236}">
                <a16:creationId xmlns:a16="http://schemas.microsoft.com/office/drawing/2014/main" id="{8C88BBEE-FF49-40C0-92EE-E70B05CA146A}"/>
              </a:ext>
            </a:extLst>
          </p:cNvPr>
          <p:cNvSpPr>
            <a:spLocks/>
          </p:cNvSpPr>
          <p:nvPr/>
        </p:nvSpPr>
        <p:spPr bwMode="auto">
          <a:xfrm>
            <a:off x="5709910" y="3240882"/>
            <a:ext cx="186700" cy="195152"/>
          </a:xfrm>
          <a:custGeom>
            <a:avLst/>
            <a:gdLst>
              <a:gd name="T0" fmla="*/ 2147483647 w 250"/>
              <a:gd name="T1" fmla="*/ 2147483647 h 260"/>
              <a:gd name="T2" fmla="*/ 2147483647 w 250"/>
              <a:gd name="T3" fmla="*/ 2147483647 h 260"/>
              <a:gd name="T4" fmla="*/ 2147483647 w 250"/>
              <a:gd name="T5" fmla="*/ 2147483647 h 260"/>
              <a:gd name="T6" fmla="*/ 2147483647 w 250"/>
              <a:gd name="T7" fmla="*/ 2147483647 h 260"/>
              <a:gd name="T8" fmla="*/ 2147483647 w 250"/>
              <a:gd name="T9" fmla="*/ 2147483647 h 260"/>
              <a:gd name="T10" fmla="*/ 2147483647 w 250"/>
              <a:gd name="T11" fmla="*/ 2147483647 h 260"/>
              <a:gd name="T12" fmla="*/ 2147483647 w 250"/>
              <a:gd name="T13" fmla="*/ 2147483647 h 260"/>
              <a:gd name="T14" fmla="*/ 2147483647 w 250"/>
              <a:gd name="T15" fmla="*/ 2147483647 h 260"/>
              <a:gd name="T16" fmla="*/ 2147483647 w 250"/>
              <a:gd name="T17" fmla="*/ 2147483647 h 260"/>
              <a:gd name="T18" fmla="*/ 2147483647 w 250"/>
              <a:gd name="T19" fmla="*/ 2147483647 h 260"/>
              <a:gd name="T20" fmla="*/ 2147483647 w 250"/>
              <a:gd name="T21" fmla="*/ 2147483647 h 260"/>
              <a:gd name="T22" fmla="*/ 2147483647 w 250"/>
              <a:gd name="T23" fmla="*/ 2147483647 h 260"/>
              <a:gd name="T24" fmla="*/ 2147483647 w 250"/>
              <a:gd name="T25" fmla="*/ 2147483647 h 260"/>
              <a:gd name="T26" fmla="*/ 2147483647 w 250"/>
              <a:gd name="T27" fmla="*/ 2147483647 h 260"/>
              <a:gd name="T28" fmla="*/ 2147483647 w 250"/>
              <a:gd name="T29" fmla="*/ 2147483647 h 260"/>
              <a:gd name="T30" fmla="*/ 2147483647 w 250"/>
              <a:gd name="T31" fmla="*/ 2147483647 h 260"/>
              <a:gd name="T32" fmla="*/ 2147483647 w 250"/>
              <a:gd name="T33" fmla="*/ 2147483647 h 260"/>
              <a:gd name="T34" fmla="*/ 2147483647 w 250"/>
              <a:gd name="T35" fmla="*/ 2147483647 h 260"/>
              <a:gd name="T36" fmla="*/ 2147483647 w 250"/>
              <a:gd name="T37" fmla="*/ 2147483647 h 260"/>
              <a:gd name="T38" fmla="*/ 2147483647 w 250"/>
              <a:gd name="T39" fmla="*/ 2147483647 h 260"/>
              <a:gd name="T40" fmla="*/ 2147483647 w 250"/>
              <a:gd name="T41" fmla="*/ 2147483647 h 260"/>
              <a:gd name="T42" fmla="*/ 2147483647 w 250"/>
              <a:gd name="T43" fmla="*/ 2147483647 h 260"/>
              <a:gd name="T44" fmla="*/ 2147483647 w 250"/>
              <a:gd name="T45" fmla="*/ 2147483647 h 260"/>
              <a:gd name="T46" fmla="*/ 2147483647 w 250"/>
              <a:gd name="T47" fmla="*/ 2147483647 h 260"/>
              <a:gd name="T48" fmla="*/ 2147483647 w 250"/>
              <a:gd name="T49" fmla="*/ 2147483647 h 260"/>
              <a:gd name="T50" fmla="*/ 2147483647 w 250"/>
              <a:gd name="T51" fmla="*/ 2147483647 h 260"/>
              <a:gd name="T52" fmla="*/ 2147483647 w 250"/>
              <a:gd name="T53" fmla="*/ 2147483647 h 260"/>
              <a:gd name="T54" fmla="*/ 2147483647 w 250"/>
              <a:gd name="T55" fmla="*/ 2147483647 h 260"/>
              <a:gd name="T56" fmla="*/ 2147483647 w 250"/>
              <a:gd name="T57" fmla="*/ 2147483647 h 260"/>
              <a:gd name="T58" fmla="*/ 2147483647 w 250"/>
              <a:gd name="T59" fmla="*/ 2147483647 h 260"/>
              <a:gd name="T60" fmla="*/ 2147483647 w 250"/>
              <a:gd name="T61" fmla="*/ 2147483647 h 260"/>
              <a:gd name="T62" fmla="*/ 2147483647 w 250"/>
              <a:gd name="T63" fmla="*/ 2147483647 h 260"/>
              <a:gd name="T64" fmla="*/ 2147483647 w 250"/>
              <a:gd name="T65" fmla="*/ 2147483647 h 260"/>
              <a:gd name="T66" fmla="*/ 2147483647 w 250"/>
              <a:gd name="T67" fmla="*/ 2147483647 h 260"/>
              <a:gd name="T68" fmla="*/ 2147483647 w 250"/>
              <a:gd name="T69" fmla="*/ 2147483647 h 260"/>
              <a:gd name="T70" fmla="*/ 2147483647 w 250"/>
              <a:gd name="T71" fmla="*/ 2147483647 h 260"/>
              <a:gd name="T72" fmla="*/ 2147483647 w 250"/>
              <a:gd name="T73" fmla="*/ 2147483647 h 260"/>
              <a:gd name="T74" fmla="*/ 2147483647 w 250"/>
              <a:gd name="T75" fmla="*/ 2147483647 h 260"/>
              <a:gd name="T76" fmla="*/ 0 w 250"/>
              <a:gd name="T77" fmla="*/ 2147483647 h 260"/>
              <a:gd name="T78" fmla="*/ 0 w 250"/>
              <a:gd name="T79" fmla="*/ 2147483647 h 260"/>
              <a:gd name="T80" fmla="*/ 2147483647 w 250"/>
              <a:gd name="T81" fmla="*/ 2147483647 h 260"/>
              <a:gd name="T82" fmla="*/ 2147483647 w 250"/>
              <a:gd name="T83" fmla="*/ 2147483647 h 260"/>
              <a:gd name="T84" fmla="*/ 2147483647 w 250"/>
              <a:gd name="T85" fmla="*/ 2147483647 h 260"/>
              <a:gd name="T86" fmla="*/ 2147483647 w 250"/>
              <a:gd name="T87" fmla="*/ 2147483647 h 260"/>
              <a:gd name="T88" fmla="*/ 2147483647 w 250"/>
              <a:gd name="T89" fmla="*/ 2147483647 h 260"/>
              <a:gd name="T90" fmla="*/ 2147483647 w 250"/>
              <a:gd name="T91" fmla="*/ 2147483647 h 260"/>
              <a:gd name="T92" fmla="*/ 2147483647 w 250"/>
              <a:gd name="T93" fmla="*/ 2147483647 h 260"/>
              <a:gd name="T94" fmla="*/ 2147483647 w 250"/>
              <a:gd name="T95" fmla="*/ 2147483647 h 260"/>
              <a:gd name="T96" fmla="*/ 2147483647 w 250"/>
              <a:gd name="T97" fmla="*/ 2147483647 h 260"/>
              <a:gd name="T98" fmla="*/ 2147483647 w 250"/>
              <a:gd name="T99" fmla="*/ 2147483647 h 260"/>
              <a:gd name="T100" fmla="*/ 2147483647 w 250"/>
              <a:gd name="T101" fmla="*/ 2147483647 h 260"/>
              <a:gd name="T102" fmla="*/ 2147483647 w 250"/>
              <a:gd name="T103" fmla="*/ 0 h 260"/>
              <a:gd name="T104" fmla="*/ 2147483647 w 250"/>
              <a:gd name="T105" fmla="*/ 0 h 260"/>
              <a:gd name="T106" fmla="*/ 2147483647 w 250"/>
              <a:gd name="T107" fmla="*/ 2147483647 h 260"/>
              <a:gd name="T108" fmla="*/ 2147483647 w 250"/>
              <a:gd name="T109" fmla="*/ 2147483647 h 260"/>
              <a:gd name="T110" fmla="*/ 2147483647 w 250"/>
              <a:gd name="T111" fmla="*/ 2147483647 h 260"/>
              <a:gd name="T112" fmla="*/ 2147483647 w 250"/>
              <a:gd name="T113" fmla="*/ 2147483647 h 260"/>
              <a:gd name="T114" fmla="*/ 2147483647 w 250"/>
              <a:gd name="T115" fmla="*/ 2147483647 h 260"/>
              <a:gd name="T116" fmla="*/ 2147483647 w 250"/>
              <a:gd name="T117" fmla="*/ 2147483647 h 260"/>
              <a:gd name="T118" fmla="*/ 2147483647 w 250"/>
              <a:gd name="T119" fmla="*/ 2147483647 h 260"/>
              <a:gd name="T120" fmla="*/ 2147483647 w 250"/>
              <a:gd name="T121" fmla="*/ 2147483647 h 260"/>
              <a:gd name="T122" fmla="*/ 2147483647 w 250"/>
              <a:gd name="T123" fmla="*/ 2147483647 h 260"/>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50"/>
              <a:gd name="T187" fmla="*/ 0 h 260"/>
              <a:gd name="T188" fmla="*/ 250 w 250"/>
              <a:gd name="T189" fmla="*/ 260 h 260"/>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50" h="260">
                <a:moveTo>
                  <a:pt x="224" y="36"/>
                </a:moveTo>
                <a:lnTo>
                  <a:pt x="232" y="46"/>
                </a:lnTo>
                <a:lnTo>
                  <a:pt x="237" y="56"/>
                </a:lnTo>
                <a:lnTo>
                  <a:pt x="242" y="67"/>
                </a:lnTo>
                <a:lnTo>
                  <a:pt x="247" y="80"/>
                </a:lnTo>
                <a:lnTo>
                  <a:pt x="248" y="91"/>
                </a:lnTo>
                <a:lnTo>
                  <a:pt x="250" y="104"/>
                </a:lnTo>
                <a:lnTo>
                  <a:pt x="250" y="116"/>
                </a:lnTo>
                <a:lnTo>
                  <a:pt x="250" y="129"/>
                </a:lnTo>
                <a:lnTo>
                  <a:pt x="248" y="142"/>
                </a:lnTo>
                <a:lnTo>
                  <a:pt x="247" y="155"/>
                </a:lnTo>
                <a:lnTo>
                  <a:pt x="239" y="168"/>
                </a:lnTo>
                <a:lnTo>
                  <a:pt x="231" y="180"/>
                </a:lnTo>
                <a:lnTo>
                  <a:pt x="223" y="193"/>
                </a:lnTo>
                <a:lnTo>
                  <a:pt x="213" y="206"/>
                </a:lnTo>
                <a:lnTo>
                  <a:pt x="205" y="217"/>
                </a:lnTo>
                <a:lnTo>
                  <a:pt x="195" y="228"/>
                </a:lnTo>
                <a:lnTo>
                  <a:pt x="184" y="238"/>
                </a:lnTo>
                <a:lnTo>
                  <a:pt x="171" y="248"/>
                </a:lnTo>
                <a:lnTo>
                  <a:pt x="159" y="254"/>
                </a:lnTo>
                <a:lnTo>
                  <a:pt x="143" y="259"/>
                </a:lnTo>
                <a:lnTo>
                  <a:pt x="130" y="260"/>
                </a:lnTo>
                <a:lnTo>
                  <a:pt x="119" y="260"/>
                </a:lnTo>
                <a:lnTo>
                  <a:pt x="107" y="259"/>
                </a:lnTo>
                <a:lnTo>
                  <a:pt x="96" y="257"/>
                </a:lnTo>
                <a:lnTo>
                  <a:pt x="85" y="254"/>
                </a:lnTo>
                <a:lnTo>
                  <a:pt x="74" y="251"/>
                </a:lnTo>
                <a:lnTo>
                  <a:pt x="64" y="246"/>
                </a:lnTo>
                <a:lnTo>
                  <a:pt x="55" y="241"/>
                </a:lnTo>
                <a:lnTo>
                  <a:pt x="45" y="235"/>
                </a:lnTo>
                <a:lnTo>
                  <a:pt x="35" y="228"/>
                </a:lnTo>
                <a:lnTo>
                  <a:pt x="29" y="220"/>
                </a:lnTo>
                <a:lnTo>
                  <a:pt x="23" y="211"/>
                </a:lnTo>
                <a:lnTo>
                  <a:pt x="16" y="203"/>
                </a:lnTo>
                <a:lnTo>
                  <a:pt x="11" y="193"/>
                </a:lnTo>
                <a:lnTo>
                  <a:pt x="8" y="185"/>
                </a:lnTo>
                <a:lnTo>
                  <a:pt x="5" y="174"/>
                </a:lnTo>
                <a:lnTo>
                  <a:pt x="2" y="164"/>
                </a:lnTo>
                <a:lnTo>
                  <a:pt x="0" y="155"/>
                </a:lnTo>
                <a:lnTo>
                  <a:pt x="0" y="144"/>
                </a:lnTo>
                <a:lnTo>
                  <a:pt x="2" y="132"/>
                </a:lnTo>
                <a:lnTo>
                  <a:pt x="7" y="115"/>
                </a:lnTo>
                <a:lnTo>
                  <a:pt x="11" y="97"/>
                </a:lnTo>
                <a:lnTo>
                  <a:pt x="19" y="81"/>
                </a:lnTo>
                <a:lnTo>
                  <a:pt x="29" y="65"/>
                </a:lnTo>
                <a:lnTo>
                  <a:pt x="40" y="49"/>
                </a:lnTo>
                <a:lnTo>
                  <a:pt x="53" y="36"/>
                </a:lnTo>
                <a:lnTo>
                  <a:pt x="66" y="24"/>
                </a:lnTo>
                <a:lnTo>
                  <a:pt x="82" y="14"/>
                </a:lnTo>
                <a:lnTo>
                  <a:pt x="99" y="6"/>
                </a:lnTo>
                <a:lnTo>
                  <a:pt x="117" y="1"/>
                </a:lnTo>
                <a:lnTo>
                  <a:pt x="130" y="0"/>
                </a:lnTo>
                <a:lnTo>
                  <a:pt x="141" y="0"/>
                </a:lnTo>
                <a:lnTo>
                  <a:pt x="152" y="1"/>
                </a:lnTo>
                <a:lnTo>
                  <a:pt x="165" y="3"/>
                </a:lnTo>
                <a:lnTo>
                  <a:pt x="175" y="6"/>
                </a:lnTo>
                <a:lnTo>
                  <a:pt x="186" y="9"/>
                </a:lnTo>
                <a:lnTo>
                  <a:pt x="195" y="14"/>
                </a:lnTo>
                <a:lnTo>
                  <a:pt x="207" y="20"/>
                </a:lnTo>
                <a:lnTo>
                  <a:pt x="215" y="28"/>
                </a:lnTo>
                <a:lnTo>
                  <a:pt x="224" y="36"/>
                </a:lnTo>
              </a:path>
            </a:pathLst>
          </a:custGeom>
          <a:solidFill>
            <a:srgbClr val="DADADA"/>
          </a:solidFill>
          <a:ln w="1651">
            <a:noFill/>
            <a:round/>
            <a:headEnd/>
            <a:tailEnd/>
          </a:ln>
        </p:spPr>
        <p:txBody>
          <a:bodyPr/>
          <a:lstStyle/>
          <a:p>
            <a:endParaRPr lang="en-GB" sz="1200" dirty="0">
              <a:latin typeface="+mn-lt"/>
            </a:endParaRPr>
          </a:p>
        </p:txBody>
      </p:sp>
      <p:sp>
        <p:nvSpPr>
          <p:cNvPr id="21" name="Freeform 352">
            <a:extLst>
              <a:ext uri="{FF2B5EF4-FFF2-40B4-BE49-F238E27FC236}">
                <a16:creationId xmlns:a16="http://schemas.microsoft.com/office/drawing/2014/main" id="{D38A70E6-6AF8-4174-8EA3-9074697181BD}"/>
              </a:ext>
            </a:extLst>
          </p:cNvPr>
          <p:cNvSpPr>
            <a:spLocks/>
          </p:cNvSpPr>
          <p:nvPr/>
        </p:nvSpPr>
        <p:spPr bwMode="auto">
          <a:xfrm>
            <a:off x="5863740" y="3367466"/>
            <a:ext cx="178811" cy="176692"/>
          </a:xfrm>
          <a:custGeom>
            <a:avLst/>
            <a:gdLst>
              <a:gd name="T0" fmla="*/ 2147483647 w 238"/>
              <a:gd name="T1" fmla="*/ 2147483647 h 235"/>
              <a:gd name="T2" fmla="*/ 2147483647 w 238"/>
              <a:gd name="T3" fmla="*/ 2147483647 h 235"/>
              <a:gd name="T4" fmla="*/ 2147483647 w 238"/>
              <a:gd name="T5" fmla="*/ 2147483647 h 235"/>
              <a:gd name="T6" fmla="*/ 2147483647 w 238"/>
              <a:gd name="T7" fmla="*/ 2147483647 h 235"/>
              <a:gd name="T8" fmla="*/ 2147483647 w 238"/>
              <a:gd name="T9" fmla="*/ 2147483647 h 235"/>
              <a:gd name="T10" fmla="*/ 2147483647 w 238"/>
              <a:gd name="T11" fmla="*/ 2147483647 h 235"/>
              <a:gd name="T12" fmla="*/ 2147483647 w 238"/>
              <a:gd name="T13" fmla="*/ 2147483647 h 235"/>
              <a:gd name="T14" fmla="*/ 2147483647 w 238"/>
              <a:gd name="T15" fmla="*/ 2147483647 h 235"/>
              <a:gd name="T16" fmla="*/ 2147483647 w 238"/>
              <a:gd name="T17" fmla="*/ 2147483647 h 235"/>
              <a:gd name="T18" fmla="*/ 2147483647 w 238"/>
              <a:gd name="T19" fmla="*/ 2147483647 h 235"/>
              <a:gd name="T20" fmla="*/ 2147483647 w 238"/>
              <a:gd name="T21" fmla="*/ 2147483647 h 235"/>
              <a:gd name="T22" fmla="*/ 2147483647 w 238"/>
              <a:gd name="T23" fmla="*/ 2147483647 h 235"/>
              <a:gd name="T24" fmla="*/ 2147483647 w 238"/>
              <a:gd name="T25" fmla="*/ 2147483647 h 235"/>
              <a:gd name="T26" fmla="*/ 2147483647 w 238"/>
              <a:gd name="T27" fmla="*/ 2147483647 h 235"/>
              <a:gd name="T28" fmla="*/ 2147483647 w 238"/>
              <a:gd name="T29" fmla="*/ 2147483647 h 235"/>
              <a:gd name="T30" fmla="*/ 2147483647 w 238"/>
              <a:gd name="T31" fmla="*/ 2147483647 h 235"/>
              <a:gd name="T32" fmla="*/ 2147483647 w 238"/>
              <a:gd name="T33" fmla="*/ 2147483647 h 235"/>
              <a:gd name="T34" fmla="*/ 2147483647 w 238"/>
              <a:gd name="T35" fmla="*/ 2147483647 h 235"/>
              <a:gd name="T36" fmla="*/ 2147483647 w 238"/>
              <a:gd name="T37" fmla="*/ 2147483647 h 235"/>
              <a:gd name="T38" fmla="*/ 2147483647 w 238"/>
              <a:gd name="T39" fmla="*/ 2147483647 h 235"/>
              <a:gd name="T40" fmla="*/ 2147483647 w 238"/>
              <a:gd name="T41" fmla="*/ 2147483647 h 235"/>
              <a:gd name="T42" fmla="*/ 2147483647 w 238"/>
              <a:gd name="T43" fmla="*/ 2147483647 h 235"/>
              <a:gd name="T44" fmla="*/ 2147483647 w 238"/>
              <a:gd name="T45" fmla="*/ 2147483647 h 235"/>
              <a:gd name="T46" fmla="*/ 2147483647 w 238"/>
              <a:gd name="T47" fmla="*/ 2147483647 h 235"/>
              <a:gd name="T48" fmla="*/ 2147483647 w 238"/>
              <a:gd name="T49" fmla="*/ 2147483647 h 235"/>
              <a:gd name="T50" fmla="*/ 2147483647 w 238"/>
              <a:gd name="T51" fmla="*/ 2147483647 h 235"/>
              <a:gd name="T52" fmla="*/ 2147483647 w 238"/>
              <a:gd name="T53" fmla="*/ 2147483647 h 235"/>
              <a:gd name="T54" fmla="*/ 2147483647 w 238"/>
              <a:gd name="T55" fmla="*/ 2147483647 h 235"/>
              <a:gd name="T56" fmla="*/ 2147483647 w 238"/>
              <a:gd name="T57" fmla="*/ 2147483647 h 235"/>
              <a:gd name="T58" fmla="*/ 2147483647 w 238"/>
              <a:gd name="T59" fmla="*/ 2147483647 h 235"/>
              <a:gd name="T60" fmla="*/ 2147483647 w 238"/>
              <a:gd name="T61" fmla="*/ 2147483647 h 235"/>
              <a:gd name="T62" fmla="*/ 2147483647 w 238"/>
              <a:gd name="T63" fmla="*/ 2147483647 h 235"/>
              <a:gd name="T64" fmla="*/ 2147483647 w 238"/>
              <a:gd name="T65" fmla="*/ 2147483647 h 235"/>
              <a:gd name="T66" fmla="*/ 2147483647 w 238"/>
              <a:gd name="T67" fmla="*/ 2147483647 h 235"/>
              <a:gd name="T68" fmla="*/ 2147483647 w 238"/>
              <a:gd name="T69" fmla="*/ 2147483647 h 235"/>
              <a:gd name="T70" fmla="*/ 2147483647 w 238"/>
              <a:gd name="T71" fmla="*/ 2147483647 h 235"/>
              <a:gd name="T72" fmla="*/ 0 w 238"/>
              <a:gd name="T73" fmla="*/ 2147483647 h 235"/>
              <a:gd name="T74" fmla="*/ 0 w 238"/>
              <a:gd name="T75" fmla="*/ 2147483647 h 235"/>
              <a:gd name="T76" fmla="*/ 0 w 238"/>
              <a:gd name="T77" fmla="*/ 2147483647 h 235"/>
              <a:gd name="T78" fmla="*/ 2147483647 w 238"/>
              <a:gd name="T79" fmla="*/ 2147483647 h 235"/>
              <a:gd name="T80" fmla="*/ 2147483647 w 238"/>
              <a:gd name="T81" fmla="*/ 2147483647 h 235"/>
              <a:gd name="T82" fmla="*/ 2147483647 w 238"/>
              <a:gd name="T83" fmla="*/ 2147483647 h 235"/>
              <a:gd name="T84" fmla="*/ 2147483647 w 238"/>
              <a:gd name="T85" fmla="*/ 2147483647 h 235"/>
              <a:gd name="T86" fmla="*/ 2147483647 w 238"/>
              <a:gd name="T87" fmla="*/ 2147483647 h 235"/>
              <a:gd name="T88" fmla="*/ 2147483647 w 238"/>
              <a:gd name="T89" fmla="*/ 2147483647 h 235"/>
              <a:gd name="T90" fmla="*/ 2147483647 w 238"/>
              <a:gd name="T91" fmla="*/ 2147483647 h 235"/>
              <a:gd name="T92" fmla="*/ 2147483647 w 238"/>
              <a:gd name="T93" fmla="*/ 2147483647 h 235"/>
              <a:gd name="T94" fmla="*/ 2147483647 w 238"/>
              <a:gd name="T95" fmla="*/ 2147483647 h 235"/>
              <a:gd name="T96" fmla="*/ 2147483647 w 238"/>
              <a:gd name="T97" fmla="*/ 2147483647 h 235"/>
              <a:gd name="T98" fmla="*/ 2147483647 w 238"/>
              <a:gd name="T99" fmla="*/ 2147483647 h 235"/>
              <a:gd name="T100" fmla="*/ 2147483647 w 238"/>
              <a:gd name="T101" fmla="*/ 2147483647 h 235"/>
              <a:gd name="T102" fmla="*/ 2147483647 w 238"/>
              <a:gd name="T103" fmla="*/ 0 h 235"/>
              <a:gd name="T104" fmla="*/ 2147483647 w 238"/>
              <a:gd name="T105" fmla="*/ 0 h 235"/>
              <a:gd name="T106" fmla="*/ 2147483647 w 238"/>
              <a:gd name="T107" fmla="*/ 2147483647 h 235"/>
              <a:gd name="T108" fmla="*/ 2147483647 w 238"/>
              <a:gd name="T109" fmla="*/ 2147483647 h 235"/>
              <a:gd name="T110" fmla="*/ 2147483647 w 238"/>
              <a:gd name="T111" fmla="*/ 2147483647 h 235"/>
              <a:gd name="T112" fmla="*/ 2147483647 w 238"/>
              <a:gd name="T113" fmla="*/ 2147483647 h 235"/>
              <a:gd name="T114" fmla="*/ 2147483647 w 238"/>
              <a:gd name="T115" fmla="*/ 2147483647 h 235"/>
              <a:gd name="T116" fmla="*/ 2147483647 w 238"/>
              <a:gd name="T117" fmla="*/ 2147483647 h 235"/>
              <a:gd name="T118" fmla="*/ 2147483647 w 238"/>
              <a:gd name="T119" fmla="*/ 2147483647 h 235"/>
              <a:gd name="T120" fmla="*/ 2147483647 w 238"/>
              <a:gd name="T121" fmla="*/ 2147483647 h 235"/>
              <a:gd name="T122" fmla="*/ 2147483647 w 238"/>
              <a:gd name="T123" fmla="*/ 2147483647 h 23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38"/>
              <a:gd name="T187" fmla="*/ 0 h 235"/>
              <a:gd name="T188" fmla="*/ 238 w 238"/>
              <a:gd name="T189" fmla="*/ 235 h 23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38" h="235">
                <a:moveTo>
                  <a:pt x="192" y="21"/>
                </a:moveTo>
                <a:lnTo>
                  <a:pt x="200" y="29"/>
                </a:lnTo>
                <a:lnTo>
                  <a:pt x="208" y="37"/>
                </a:lnTo>
                <a:lnTo>
                  <a:pt x="214" y="47"/>
                </a:lnTo>
                <a:lnTo>
                  <a:pt x="221" y="56"/>
                </a:lnTo>
                <a:lnTo>
                  <a:pt x="227" y="66"/>
                </a:lnTo>
                <a:lnTo>
                  <a:pt x="230" y="75"/>
                </a:lnTo>
                <a:lnTo>
                  <a:pt x="235" y="85"/>
                </a:lnTo>
                <a:lnTo>
                  <a:pt x="237" y="96"/>
                </a:lnTo>
                <a:lnTo>
                  <a:pt x="238" y="107"/>
                </a:lnTo>
                <a:lnTo>
                  <a:pt x="238" y="120"/>
                </a:lnTo>
                <a:lnTo>
                  <a:pt x="237" y="135"/>
                </a:lnTo>
                <a:lnTo>
                  <a:pt x="234" y="149"/>
                </a:lnTo>
                <a:lnTo>
                  <a:pt x="229" y="162"/>
                </a:lnTo>
                <a:lnTo>
                  <a:pt x="221" y="175"/>
                </a:lnTo>
                <a:lnTo>
                  <a:pt x="213" y="186"/>
                </a:lnTo>
                <a:lnTo>
                  <a:pt x="203" y="197"/>
                </a:lnTo>
                <a:lnTo>
                  <a:pt x="194" y="207"/>
                </a:lnTo>
                <a:lnTo>
                  <a:pt x="181" y="216"/>
                </a:lnTo>
                <a:lnTo>
                  <a:pt x="170" y="224"/>
                </a:lnTo>
                <a:lnTo>
                  <a:pt x="157" y="232"/>
                </a:lnTo>
                <a:lnTo>
                  <a:pt x="146" y="234"/>
                </a:lnTo>
                <a:lnTo>
                  <a:pt x="134" y="235"/>
                </a:lnTo>
                <a:lnTo>
                  <a:pt x="122" y="235"/>
                </a:lnTo>
                <a:lnTo>
                  <a:pt x="110" y="235"/>
                </a:lnTo>
                <a:lnTo>
                  <a:pt x="99" y="234"/>
                </a:lnTo>
                <a:lnTo>
                  <a:pt x="88" y="232"/>
                </a:lnTo>
                <a:lnTo>
                  <a:pt x="77" y="231"/>
                </a:lnTo>
                <a:lnTo>
                  <a:pt x="66" y="226"/>
                </a:lnTo>
                <a:lnTo>
                  <a:pt x="56" y="221"/>
                </a:lnTo>
                <a:lnTo>
                  <a:pt x="46" y="216"/>
                </a:lnTo>
                <a:lnTo>
                  <a:pt x="32" y="205"/>
                </a:lnTo>
                <a:lnTo>
                  <a:pt x="22" y="194"/>
                </a:lnTo>
                <a:lnTo>
                  <a:pt x="13" y="183"/>
                </a:lnTo>
                <a:lnTo>
                  <a:pt x="8" y="168"/>
                </a:lnTo>
                <a:lnTo>
                  <a:pt x="3" y="154"/>
                </a:lnTo>
                <a:lnTo>
                  <a:pt x="0" y="139"/>
                </a:lnTo>
                <a:lnTo>
                  <a:pt x="0" y="125"/>
                </a:lnTo>
                <a:lnTo>
                  <a:pt x="0" y="109"/>
                </a:lnTo>
                <a:lnTo>
                  <a:pt x="2" y="95"/>
                </a:lnTo>
                <a:lnTo>
                  <a:pt x="3" y="79"/>
                </a:lnTo>
                <a:lnTo>
                  <a:pt x="10" y="67"/>
                </a:lnTo>
                <a:lnTo>
                  <a:pt x="16" y="56"/>
                </a:lnTo>
                <a:lnTo>
                  <a:pt x="24" y="47"/>
                </a:lnTo>
                <a:lnTo>
                  <a:pt x="32" y="39"/>
                </a:lnTo>
                <a:lnTo>
                  <a:pt x="42" y="31"/>
                </a:lnTo>
                <a:lnTo>
                  <a:pt x="51" y="24"/>
                </a:lnTo>
                <a:lnTo>
                  <a:pt x="62" y="18"/>
                </a:lnTo>
                <a:lnTo>
                  <a:pt x="74" y="11"/>
                </a:lnTo>
                <a:lnTo>
                  <a:pt x="85" y="7"/>
                </a:lnTo>
                <a:lnTo>
                  <a:pt x="96" y="2"/>
                </a:lnTo>
                <a:lnTo>
                  <a:pt x="107" y="0"/>
                </a:lnTo>
                <a:lnTo>
                  <a:pt x="117" y="0"/>
                </a:lnTo>
                <a:lnTo>
                  <a:pt x="126" y="2"/>
                </a:lnTo>
                <a:lnTo>
                  <a:pt x="136" y="3"/>
                </a:lnTo>
                <a:lnTo>
                  <a:pt x="146" y="5"/>
                </a:lnTo>
                <a:lnTo>
                  <a:pt x="155" y="7"/>
                </a:lnTo>
                <a:lnTo>
                  <a:pt x="165" y="10"/>
                </a:lnTo>
                <a:lnTo>
                  <a:pt x="174" y="13"/>
                </a:lnTo>
                <a:lnTo>
                  <a:pt x="182" y="18"/>
                </a:lnTo>
                <a:lnTo>
                  <a:pt x="192" y="21"/>
                </a:lnTo>
                <a:close/>
              </a:path>
            </a:pathLst>
          </a:custGeom>
          <a:solidFill>
            <a:srgbClr val="C0C0C0"/>
          </a:solidFill>
          <a:ln w="9525">
            <a:noFill/>
            <a:round/>
            <a:headEnd/>
            <a:tailEnd/>
          </a:ln>
        </p:spPr>
        <p:txBody>
          <a:bodyPr/>
          <a:lstStyle/>
          <a:p>
            <a:endParaRPr lang="en-GB" sz="1200" dirty="0">
              <a:latin typeface="+mn-lt"/>
            </a:endParaRPr>
          </a:p>
        </p:txBody>
      </p:sp>
      <p:sp>
        <p:nvSpPr>
          <p:cNvPr id="22" name="Freeform 353">
            <a:extLst>
              <a:ext uri="{FF2B5EF4-FFF2-40B4-BE49-F238E27FC236}">
                <a16:creationId xmlns:a16="http://schemas.microsoft.com/office/drawing/2014/main" id="{A81EE6D0-5E8F-4651-9AA7-7AA772AF36ED}"/>
              </a:ext>
            </a:extLst>
          </p:cNvPr>
          <p:cNvSpPr>
            <a:spLocks/>
          </p:cNvSpPr>
          <p:nvPr/>
        </p:nvSpPr>
        <p:spPr bwMode="auto">
          <a:xfrm>
            <a:off x="5863740" y="3367466"/>
            <a:ext cx="178811" cy="176692"/>
          </a:xfrm>
          <a:custGeom>
            <a:avLst/>
            <a:gdLst>
              <a:gd name="T0" fmla="*/ 2147483647 w 238"/>
              <a:gd name="T1" fmla="*/ 2147483647 h 235"/>
              <a:gd name="T2" fmla="*/ 2147483647 w 238"/>
              <a:gd name="T3" fmla="*/ 2147483647 h 235"/>
              <a:gd name="T4" fmla="*/ 2147483647 w 238"/>
              <a:gd name="T5" fmla="*/ 2147483647 h 235"/>
              <a:gd name="T6" fmla="*/ 2147483647 w 238"/>
              <a:gd name="T7" fmla="*/ 2147483647 h 235"/>
              <a:gd name="T8" fmla="*/ 2147483647 w 238"/>
              <a:gd name="T9" fmla="*/ 2147483647 h 235"/>
              <a:gd name="T10" fmla="*/ 2147483647 w 238"/>
              <a:gd name="T11" fmla="*/ 2147483647 h 235"/>
              <a:gd name="T12" fmla="*/ 2147483647 w 238"/>
              <a:gd name="T13" fmla="*/ 2147483647 h 235"/>
              <a:gd name="T14" fmla="*/ 2147483647 w 238"/>
              <a:gd name="T15" fmla="*/ 2147483647 h 235"/>
              <a:gd name="T16" fmla="*/ 2147483647 w 238"/>
              <a:gd name="T17" fmla="*/ 2147483647 h 235"/>
              <a:gd name="T18" fmla="*/ 2147483647 w 238"/>
              <a:gd name="T19" fmla="*/ 2147483647 h 235"/>
              <a:gd name="T20" fmla="*/ 2147483647 w 238"/>
              <a:gd name="T21" fmla="*/ 2147483647 h 235"/>
              <a:gd name="T22" fmla="*/ 2147483647 w 238"/>
              <a:gd name="T23" fmla="*/ 2147483647 h 235"/>
              <a:gd name="T24" fmla="*/ 2147483647 w 238"/>
              <a:gd name="T25" fmla="*/ 2147483647 h 235"/>
              <a:gd name="T26" fmla="*/ 2147483647 w 238"/>
              <a:gd name="T27" fmla="*/ 2147483647 h 235"/>
              <a:gd name="T28" fmla="*/ 2147483647 w 238"/>
              <a:gd name="T29" fmla="*/ 2147483647 h 235"/>
              <a:gd name="T30" fmla="*/ 2147483647 w 238"/>
              <a:gd name="T31" fmla="*/ 2147483647 h 235"/>
              <a:gd name="T32" fmla="*/ 2147483647 w 238"/>
              <a:gd name="T33" fmla="*/ 2147483647 h 235"/>
              <a:gd name="T34" fmla="*/ 2147483647 w 238"/>
              <a:gd name="T35" fmla="*/ 2147483647 h 235"/>
              <a:gd name="T36" fmla="*/ 2147483647 w 238"/>
              <a:gd name="T37" fmla="*/ 2147483647 h 235"/>
              <a:gd name="T38" fmla="*/ 2147483647 w 238"/>
              <a:gd name="T39" fmla="*/ 2147483647 h 235"/>
              <a:gd name="T40" fmla="*/ 2147483647 w 238"/>
              <a:gd name="T41" fmla="*/ 2147483647 h 235"/>
              <a:gd name="T42" fmla="*/ 2147483647 w 238"/>
              <a:gd name="T43" fmla="*/ 2147483647 h 235"/>
              <a:gd name="T44" fmla="*/ 2147483647 w 238"/>
              <a:gd name="T45" fmla="*/ 2147483647 h 235"/>
              <a:gd name="T46" fmla="*/ 2147483647 w 238"/>
              <a:gd name="T47" fmla="*/ 2147483647 h 235"/>
              <a:gd name="T48" fmla="*/ 2147483647 w 238"/>
              <a:gd name="T49" fmla="*/ 2147483647 h 235"/>
              <a:gd name="T50" fmla="*/ 2147483647 w 238"/>
              <a:gd name="T51" fmla="*/ 2147483647 h 235"/>
              <a:gd name="T52" fmla="*/ 2147483647 w 238"/>
              <a:gd name="T53" fmla="*/ 2147483647 h 235"/>
              <a:gd name="T54" fmla="*/ 2147483647 w 238"/>
              <a:gd name="T55" fmla="*/ 2147483647 h 235"/>
              <a:gd name="T56" fmla="*/ 2147483647 w 238"/>
              <a:gd name="T57" fmla="*/ 2147483647 h 235"/>
              <a:gd name="T58" fmla="*/ 2147483647 w 238"/>
              <a:gd name="T59" fmla="*/ 2147483647 h 235"/>
              <a:gd name="T60" fmla="*/ 2147483647 w 238"/>
              <a:gd name="T61" fmla="*/ 2147483647 h 235"/>
              <a:gd name="T62" fmla="*/ 2147483647 w 238"/>
              <a:gd name="T63" fmla="*/ 2147483647 h 235"/>
              <a:gd name="T64" fmla="*/ 2147483647 w 238"/>
              <a:gd name="T65" fmla="*/ 2147483647 h 235"/>
              <a:gd name="T66" fmla="*/ 2147483647 w 238"/>
              <a:gd name="T67" fmla="*/ 2147483647 h 235"/>
              <a:gd name="T68" fmla="*/ 2147483647 w 238"/>
              <a:gd name="T69" fmla="*/ 2147483647 h 235"/>
              <a:gd name="T70" fmla="*/ 2147483647 w 238"/>
              <a:gd name="T71" fmla="*/ 2147483647 h 235"/>
              <a:gd name="T72" fmla="*/ 0 w 238"/>
              <a:gd name="T73" fmla="*/ 2147483647 h 235"/>
              <a:gd name="T74" fmla="*/ 0 w 238"/>
              <a:gd name="T75" fmla="*/ 2147483647 h 235"/>
              <a:gd name="T76" fmla="*/ 0 w 238"/>
              <a:gd name="T77" fmla="*/ 2147483647 h 235"/>
              <a:gd name="T78" fmla="*/ 2147483647 w 238"/>
              <a:gd name="T79" fmla="*/ 2147483647 h 235"/>
              <a:gd name="T80" fmla="*/ 2147483647 w 238"/>
              <a:gd name="T81" fmla="*/ 2147483647 h 235"/>
              <a:gd name="T82" fmla="*/ 2147483647 w 238"/>
              <a:gd name="T83" fmla="*/ 2147483647 h 235"/>
              <a:gd name="T84" fmla="*/ 2147483647 w 238"/>
              <a:gd name="T85" fmla="*/ 2147483647 h 235"/>
              <a:gd name="T86" fmla="*/ 2147483647 w 238"/>
              <a:gd name="T87" fmla="*/ 2147483647 h 235"/>
              <a:gd name="T88" fmla="*/ 2147483647 w 238"/>
              <a:gd name="T89" fmla="*/ 2147483647 h 235"/>
              <a:gd name="T90" fmla="*/ 2147483647 w 238"/>
              <a:gd name="T91" fmla="*/ 2147483647 h 235"/>
              <a:gd name="T92" fmla="*/ 2147483647 w 238"/>
              <a:gd name="T93" fmla="*/ 2147483647 h 235"/>
              <a:gd name="T94" fmla="*/ 2147483647 w 238"/>
              <a:gd name="T95" fmla="*/ 2147483647 h 235"/>
              <a:gd name="T96" fmla="*/ 2147483647 w 238"/>
              <a:gd name="T97" fmla="*/ 2147483647 h 235"/>
              <a:gd name="T98" fmla="*/ 2147483647 w 238"/>
              <a:gd name="T99" fmla="*/ 2147483647 h 235"/>
              <a:gd name="T100" fmla="*/ 2147483647 w 238"/>
              <a:gd name="T101" fmla="*/ 2147483647 h 235"/>
              <a:gd name="T102" fmla="*/ 2147483647 w 238"/>
              <a:gd name="T103" fmla="*/ 0 h 235"/>
              <a:gd name="T104" fmla="*/ 2147483647 w 238"/>
              <a:gd name="T105" fmla="*/ 0 h 235"/>
              <a:gd name="T106" fmla="*/ 2147483647 w 238"/>
              <a:gd name="T107" fmla="*/ 2147483647 h 235"/>
              <a:gd name="T108" fmla="*/ 2147483647 w 238"/>
              <a:gd name="T109" fmla="*/ 2147483647 h 235"/>
              <a:gd name="T110" fmla="*/ 2147483647 w 238"/>
              <a:gd name="T111" fmla="*/ 2147483647 h 235"/>
              <a:gd name="T112" fmla="*/ 2147483647 w 238"/>
              <a:gd name="T113" fmla="*/ 2147483647 h 235"/>
              <a:gd name="T114" fmla="*/ 2147483647 w 238"/>
              <a:gd name="T115" fmla="*/ 2147483647 h 235"/>
              <a:gd name="T116" fmla="*/ 2147483647 w 238"/>
              <a:gd name="T117" fmla="*/ 2147483647 h 235"/>
              <a:gd name="T118" fmla="*/ 2147483647 w 238"/>
              <a:gd name="T119" fmla="*/ 2147483647 h 235"/>
              <a:gd name="T120" fmla="*/ 2147483647 w 238"/>
              <a:gd name="T121" fmla="*/ 2147483647 h 235"/>
              <a:gd name="T122" fmla="*/ 2147483647 w 238"/>
              <a:gd name="T123" fmla="*/ 2147483647 h 235"/>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60000 65536"/>
              <a:gd name="T181" fmla="*/ 0 60000 65536"/>
              <a:gd name="T182" fmla="*/ 0 60000 65536"/>
              <a:gd name="T183" fmla="*/ 0 60000 65536"/>
              <a:gd name="T184" fmla="*/ 0 60000 65536"/>
              <a:gd name="T185" fmla="*/ 0 60000 65536"/>
              <a:gd name="T186" fmla="*/ 0 w 238"/>
              <a:gd name="T187" fmla="*/ 0 h 235"/>
              <a:gd name="T188" fmla="*/ 238 w 238"/>
              <a:gd name="T189" fmla="*/ 235 h 235"/>
            </a:gdLst>
            <a:ahLst/>
            <a:cxnLst>
              <a:cxn ang="T124">
                <a:pos x="T0" y="T1"/>
              </a:cxn>
              <a:cxn ang="T125">
                <a:pos x="T2" y="T3"/>
              </a:cxn>
              <a:cxn ang="T126">
                <a:pos x="T4" y="T5"/>
              </a:cxn>
              <a:cxn ang="T127">
                <a:pos x="T6" y="T7"/>
              </a:cxn>
              <a:cxn ang="T128">
                <a:pos x="T8" y="T9"/>
              </a:cxn>
              <a:cxn ang="T129">
                <a:pos x="T10" y="T11"/>
              </a:cxn>
              <a:cxn ang="T130">
                <a:pos x="T12" y="T13"/>
              </a:cxn>
              <a:cxn ang="T131">
                <a:pos x="T14" y="T15"/>
              </a:cxn>
              <a:cxn ang="T132">
                <a:pos x="T16" y="T17"/>
              </a:cxn>
              <a:cxn ang="T133">
                <a:pos x="T18" y="T19"/>
              </a:cxn>
              <a:cxn ang="T134">
                <a:pos x="T20" y="T21"/>
              </a:cxn>
              <a:cxn ang="T135">
                <a:pos x="T22" y="T23"/>
              </a:cxn>
              <a:cxn ang="T136">
                <a:pos x="T24" y="T25"/>
              </a:cxn>
              <a:cxn ang="T137">
                <a:pos x="T26" y="T27"/>
              </a:cxn>
              <a:cxn ang="T138">
                <a:pos x="T28" y="T29"/>
              </a:cxn>
              <a:cxn ang="T139">
                <a:pos x="T30" y="T31"/>
              </a:cxn>
              <a:cxn ang="T140">
                <a:pos x="T32" y="T33"/>
              </a:cxn>
              <a:cxn ang="T141">
                <a:pos x="T34" y="T35"/>
              </a:cxn>
              <a:cxn ang="T142">
                <a:pos x="T36" y="T37"/>
              </a:cxn>
              <a:cxn ang="T143">
                <a:pos x="T38" y="T39"/>
              </a:cxn>
              <a:cxn ang="T144">
                <a:pos x="T40" y="T41"/>
              </a:cxn>
              <a:cxn ang="T145">
                <a:pos x="T42" y="T43"/>
              </a:cxn>
              <a:cxn ang="T146">
                <a:pos x="T44" y="T45"/>
              </a:cxn>
              <a:cxn ang="T147">
                <a:pos x="T46" y="T47"/>
              </a:cxn>
              <a:cxn ang="T148">
                <a:pos x="T48" y="T49"/>
              </a:cxn>
              <a:cxn ang="T149">
                <a:pos x="T50" y="T51"/>
              </a:cxn>
              <a:cxn ang="T150">
                <a:pos x="T52" y="T53"/>
              </a:cxn>
              <a:cxn ang="T151">
                <a:pos x="T54" y="T55"/>
              </a:cxn>
              <a:cxn ang="T152">
                <a:pos x="T56" y="T57"/>
              </a:cxn>
              <a:cxn ang="T153">
                <a:pos x="T58" y="T59"/>
              </a:cxn>
              <a:cxn ang="T154">
                <a:pos x="T60" y="T61"/>
              </a:cxn>
              <a:cxn ang="T155">
                <a:pos x="T62" y="T63"/>
              </a:cxn>
              <a:cxn ang="T156">
                <a:pos x="T64" y="T65"/>
              </a:cxn>
              <a:cxn ang="T157">
                <a:pos x="T66" y="T67"/>
              </a:cxn>
              <a:cxn ang="T158">
                <a:pos x="T68" y="T69"/>
              </a:cxn>
              <a:cxn ang="T159">
                <a:pos x="T70" y="T71"/>
              </a:cxn>
              <a:cxn ang="T160">
                <a:pos x="T72" y="T73"/>
              </a:cxn>
              <a:cxn ang="T161">
                <a:pos x="T74" y="T75"/>
              </a:cxn>
              <a:cxn ang="T162">
                <a:pos x="T76" y="T77"/>
              </a:cxn>
              <a:cxn ang="T163">
                <a:pos x="T78" y="T79"/>
              </a:cxn>
              <a:cxn ang="T164">
                <a:pos x="T80" y="T81"/>
              </a:cxn>
              <a:cxn ang="T165">
                <a:pos x="T82" y="T83"/>
              </a:cxn>
              <a:cxn ang="T166">
                <a:pos x="T84" y="T85"/>
              </a:cxn>
              <a:cxn ang="T167">
                <a:pos x="T86" y="T87"/>
              </a:cxn>
              <a:cxn ang="T168">
                <a:pos x="T88" y="T89"/>
              </a:cxn>
              <a:cxn ang="T169">
                <a:pos x="T90" y="T91"/>
              </a:cxn>
              <a:cxn ang="T170">
                <a:pos x="T92" y="T93"/>
              </a:cxn>
              <a:cxn ang="T171">
                <a:pos x="T94" y="T95"/>
              </a:cxn>
              <a:cxn ang="T172">
                <a:pos x="T96" y="T97"/>
              </a:cxn>
              <a:cxn ang="T173">
                <a:pos x="T98" y="T99"/>
              </a:cxn>
              <a:cxn ang="T174">
                <a:pos x="T100" y="T101"/>
              </a:cxn>
              <a:cxn ang="T175">
                <a:pos x="T102" y="T103"/>
              </a:cxn>
              <a:cxn ang="T176">
                <a:pos x="T104" y="T105"/>
              </a:cxn>
              <a:cxn ang="T177">
                <a:pos x="T106" y="T107"/>
              </a:cxn>
              <a:cxn ang="T178">
                <a:pos x="T108" y="T109"/>
              </a:cxn>
              <a:cxn ang="T179">
                <a:pos x="T110" y="T111"/>
              </a:cxn>
              <a:cxn ang="T180">
                <a:pos x="T112" y="T113"/>
              </a:cxn>
              <a:cxn ang="T181">
                <a:pos x="T114" y="T115"/>
              </a:cxn>
              <a:cxn ang="T182">
                <a:pos x="T116" y="T117"/>
              </a:cxn>
              <a:cxn ang="T183">
                <a:pos x="T118" y="T119"/>
              </a:cxn>
              <a:cxn ang="T184">
                <a:pos x="T120" y="T121"/>
              </a:cxn>
              <a:cxn ang="T185">
                <a:pos x="T122" y="T123"/>
              </a:cxn>
            </a:cxnLst>
            <a:rect l="T186" t="T187" r="T188" b="T189"/>
            <a:pathLst>
              <a:path w="238" h="235">
                <a:moveTo>
                  <a:pt x="192" y="21"/>
                </a:moveTo>
                <a:lnTo>
                  <a:pt x="200" y="29"/>
                </a:lnTo>
                <a:lnTo>
                  <a:pt x="208" y="37"/>
                </a:lnTo>
                <a:lnTo>
                  <a:pt x="214" y="47"/>
                </a:lnTo>
                <a:lnTo>
                  <a:pt x="221" y="56"/>
                </a:lnTo>
                <a:lnTo>
                  <a:pt x="227" y="66"/>
                </a:lnTo>
                <a:lnTo>
                  <a:pt x="230" y="75"/>
                </a:lnTo>
                <a:lnTo>
                  <a:pt x="235" y="85"/>
                </a:lnTo>
                <a:lnTo>
                  <a:pt x="237" y="96"/>
                </a:lnTo>
                <a:lnTo>
                  <a:pt x="238" y="107"/>
                </a:lnTo>
                <a:lnTo>
                  <a:pt x="238" y="120"/>
                </a:lnTo>
                <a:lnTo>
                  <a:pt x="237" y="135"/>
                </a:lnTo>
                <a:lnTo>
                  <a:pt x="234" y="149"/>
                </a:lnTo>
                <a:lnTo>
                  <a:pt x="229" y="162"/>
                </a:lnTo>
                <a:lnTo>
                  <a:pt x="221" y="175"/>
                </a:lnTo>
                <a:lnTo>
                  <a:pt x="213" y="186"/>
                </a:lnTo>
                <a:lnTo>
                  <a:pt x="203" y="197"/>
                </a:lnTo>
                <a:lnTo>
                  <a:pt x="194" y="207"/>
                </a:lnTo>
                <a:lnTo>
                  <a:pt x="181" y="216"/>
                </a:lnTo>
                <a:lnTo>
                  <a:pt x="170" y="224"/>
                </a:lnTo>
                <a:lnTo>
                  <a:pt x="157" y="232"/>
                </a:lnTo>
                <a:lnTo>
                  <a:pt x="146" y="234"/>
                </a:lnTo>
                <a:lnTo>
                  <a:pt x="134" y="235"/>
                </a:lnTo>
                <a:lnTo>
                  <a:pt x="122" y="235"/>
                </a:lnTo>
                <a:lnTo>
                  <a:pt x="110" y="235"/>
                </a:lnTo>
                <a:lnTo>
                  <a:pt x="99" y="234"/>
                </a:lnTo>
                <a:lnTo>
                  <a:pt x="88" y="232"/>
                </a:lnTo>
                <a:lnTo>
                  <a:pt x="77" y="231"/>
                </a:lnTo>
                <a:lnTo>
                  <a:pt x="66" y="226"/>
                </a:lnTo>
                <a:lnTo>
                  <a:pt x="56" y="221"/>
                </a:lnTo>
                <a:lnTo>
                  <a:pt x="46" y="216"/>
                </a:lnTo>
                <a:lnTo>
                  <a:pt x="32" y="205"/>
                </a:lnTo>
                <a:lnTo>
                  <a:pt x="22" y="194"/>
                </a:lnTo>
                <a:lnTo>
                  <a:pt x="13" y="183"/>
                </a:lnTo>
                <a:lnTo>
                  <a:pt x="8" y="168"/>
                </a:lnTo>
                <a:lnTo>
                  <a:pt x="3" y="154"/>
                </a:lnTo>
                <a:lnTo>
                  <a:pt x="0" y="139"/>
                </a:lnTo>
                <a:lnTo>
                  <a:pt x="0" y="125"/>
                </a:lnTo>
                <a:lnTo>
                  <a:pt x="0" y="109"/>
                </a:lnTo>
                <a:lnTo>
                  <a:pt x="2" y="95"/>
                </a:lnTo>
                <a:lnTo>
                  <a:pt x="3" y="79"/>
                </a:lnTo>
                <a:lnTo>
                  <a:pt x="10" y="67"/>
                </a:lnTo>
                <a:lnTo>
                  <a:pt x="16" y="56"/>
                </a:lnTo>
                <a:lnTo>
                  <a:pt x="24" y="47"/>
                </a:lnTo>
                <a:lnTo>
                  <a:pt x="32" y="39"/>
                </a:lnTo>
                <a:lnTo>
                  <a:pt x="42" y="31"/>
                </a:lnTo>
                <a:lnTo>
                  <a:pt x="51" y="24"/>
                </a:lnTo>
                <a:lnTo>
                  <a:pt x="62" y="18"/>
                </a:lnTo>
                <a:lnTo>
                  <a:pt x="74" y="11"/>
                </a:lnTo>
                <a:lnTo>
                  <a:pt x="85" y="7"/>
                </a:lnTo>
                <a:lnTo>
                  <a:pt x="96" y="2"/>
                </a:lnTo>
                <a:lnTo>
                  <a:pt x="107" y="0"/>
                </a:lnTo>
                <a:lnTo>
                  <a:pt x="117" y="0"/>
                </a:lnTo>
                <a:lnTo>
                  <a:pt x="126" y="2"/>
                </a:lnTo>
                <a:lnTo>
                  <a:pt x="136" y="3"/>
                </a:lnTo>
                <a:lnTo>
                  <a:pt x="146" y="5"/>
                </a:lnTo>
                <a:lnTo>
                  <a:pt x="155" y="7"/>
                </a:lnTo>
                <a:lnTo>
                  <a:pt x="165" y="10"/>
                </a:lnTo>
                <a:lnTo>
                  <a:pt x="174" y="13"/>
                </a:lnTo>
                <a:lnTo>
                  <a:pt x="182" y="18"/>
                </a:lnTo>
                <a:lnTo>
                  <a:pt x="192" y="21"/>
                </a:lnTo>
              </a:path>
            </a:pathLst>
          </a:custGeom>
          <a:solidFill>
            <a:srgbClr val="DADADA"/>
          </a:solidFill>
          <a:ln w="1651">
            <a:noFill/>
            <a:round/>
            <a:headEnd/>
            <a:tailEnd/>
          </a:ln>
        </p:spPr>
        <p:txBody>
          <a:bodyPr/>
          <a:lstStyle/>
          <a:p>
            <a:endParaRPr lang="en-GB" sz="1200" dirty="0">
              <a:latin typeface="+mn-lt"/>
            </a:endParaRPr>
          </a:p>
        </p:txBody>
      </p:sp>
      <p:sp>
        <p:nvSpPr>
          <p:cNvPr id="23" name="Rectangle 354">
            <a:extLst>
              <a:ext uri="{FF2B5EF4-FFF2-40B4-BE49-F238E27FC236}">
                <a16:creationId xmlns:a16="http://schemas.microsoft.com/office/drawing/2014/main" id="{D3AC39FC-C0C6-4AFE-A457-8511F4BEE5D1}"/>
              </a:ext>
            </a:extLst>
          </p:cNvPr>
          <p:cNvSpPr>
            <a:spLocks noChangeArrowheads="1"/>
          </p:cNvSpPr>
          <p:nvPr/>
        </p:nvSpPr>
        <p:spPr bwMode="auto">
          <a:xfrm rot="3233472">
            <a:off x="6588512" y="2172833"/>
            <a:ext cx="652705" cy="658708"/>
          </a:xfrm>
          <a:prstGeom prst="rect">
            <a:avLst/>
          </a:prstGeom>
          <a:solidFill>
            <a:srgbClr val="DADADA"/>
          </a:solidFill>
          <a:ln w="12700">
            <a:noFill/>
            <a:miter lim="800000"/>
            <a:headEnd/>
            <a:tailEnd/>
          </a:ln>
        </p:spPr>
        <p:txBody>
          <a:bodyPr wrap="none" lIns="108000" tIns="72000" rIns="108000" bIns="72000" anchor="ctr"/>
          <a:lstStyle/>
          <a:p>
            <a:endParaRPr lang="en-GB" sz="1200" dirty="0">
              <a:latin typeface="+mn-lt"/>
            </a:endParaRPr>
          </a:p>
        </p:txBody>
      </p:sp>
      <p:sp>
        <p:nvSpPr>
          <p:cNvPr id="24" name="Rechteck 23">
            <a:extLst>
              <a:ext uri="{FF2B5EF4-FFF2-40B4-BE49-F238E27FC236}">
                <a16:creationId xmlns:a16="http://schemas.microsoft.com/office/drawing/2014/main" id="{EA12C980-05A0-4A59-909E-05454E6B4249}"/>
              </a:ext>
            </a:extLst>
          </p:cNvPr>
          <p:cNvSpPr/>
          <p:nvPr/>
        </p:nvSpPr>
        <p:spPr>
          <a:xfrm>
            <a:off x="200199" y="1281027"/>
            <a:ext cx="5023288" cy="432000"/>
          </a:xfrm>
          <a:prstGeom prst="rect">
            <a:avLst/>
          </a:prstGeom>
          <a:solidFill>
            <a:schemeClr val="bg1"/>
          </a:solidFill>
          <a:ln>
            <a:noFill/>
          </a:ln>
        </p:spPr>
        <p:txBody>
          <a:bodyPr vert="horz" wrap="square" lIns="9000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dirty="0">
                <a:solidFill>
                  <a:srgbClr val="265798"/>
                </a:solidFill>
                <a:latin typeface="Klavika Rg" panose="02000000000000000000"/>
              </a:rPr>
              <a:t>Management</a:t>
            </a:r>
          </a:p>
        </p:txBody>
      </p:sp>
      <p:sp>
        <p:nvSpPr>
          <p:cNvPr id="25" name="Pfeil nach rechts 6">
            <a:extLst>
              <a:ext uri="{FF2B5EF4-FFF2-40B4-BE49-F238E27FC236}">
                <a16:creationId xmlns:a16="http://schemas.microsoft.com/office/drawing/2014/main" id="{45A77BBC-0C3E-4671-8F7D-2A5682C0B545}"/>
              </a:ext>
            </a:extLst>
          </p:cNvPr>
          <p:cNvSpPr/>
          <p:nvPr/>
        </p:nvSpPr>
        <p:spPr>
          <a:xfrm rot="5400000">
            <a:off x="5920056" y="-1679908"/>
            <a:ext cx="360000" cy="11799712"/>
          </a:xfrm>
          <a:custGeom>
            <a:avLst/>
            <a:gdLst>
              <a:gd name="connsiteX0" fmla="*/ 0 w 1584176"/>
              <a:gd name="connsiteY0" fmla="*/ 288548 h 1154192"/>
              <a:gd name="connsiteX1" fmla="*/ 1007080 w 1584176"/>
              <a:gd name="connsiteY1" fmla="*/ 288548 h 1154192"/>
              <a:gd name="connsiteX2" fmla="*/ 1007080 w 1584176"/>
              <a:gd name="connsiteY2" fmla="*/ 0 h 1154192"/>
              <a:gd name="connsiteX3" fmla="*/ 1584176 w 1584176"/>
              <a:gd name="connsiteY3" fmla="*/ 577096 h 1154192"/>
              <a:gd name="connsiteX4" fmla="*/ 1007080 w 1584176"/>
              <a:gd name="connsiteY4" fmla="*/ 1154192 h 1154192"/>
              <a:gd name="connsiteX5" fmla="*/ 1007080 w 1584176"/>
              <a:gd name="connsiteY5" fmla="*/ 865644 h 1154192"/>
              <a:gd name="connsiteX6" fmla="*/ 0 w 1584176"/>
              <a:gd name="connsiteY6" fmla="*/ 865644 h 1154192"/>
              <a:gd name="connsiteX7" fmla="*/ 0 w 1584176"/>
              <a:gd name="connsiteY7" fmla="*/ 288548 h 1154192"/>
              <a:gd name="connsiteX0" fmla="*/ 0 w 1584176"/>
              <a:gd name="connsiteY0" fmla="*/ 865644 h 1154192"/>
              <a:gd name="connsiteX1" fmla="*/ 1007080 w 1584176"/>
              <a:gd name="connsiteY1" fmla="*/ 288548 h 1154192"/>
              <a:gd name="connsiteX2" fmla="*/ 1007080 w 1584176"/>
              <a:gd name="connsiteY2" fmla="*/ 0 h 1154192"/>
              <a:gd name="connsiteX3" fmla="*/ 1584176 w 1584176"/>
              <a:gd name="connsiteY3" fmla="*/ 577096 h 1154192"/>
              <a:gd name="connsiteX4" fmla="*/ 1007080 w 1584176"/>
              <a:gd name="connsiteY4" fmla="*/ 1154192 h 1154192"/>
              <a:gd name="connsiteX5" fmla="*/ 1007080 w 1584176"/>
              <a:gd name="connsiteY5" fmla="*/ 865644 h 1154192"/>
              <a:gd name="connsiteX6" fmla="*/ 0 w 1584176"/>
              <a:gd name="connsiteY6" fmla="*/ 865644 h 1154192"/>
              <a:gd name="connsiteX0" fmla="*/ 0 w 577096"/>
              <a:gd name="connsiteY0" fmla="*/ 865644 h 1154192"/>
              <a:gd name="connsiteX1" fmla="*/ 0 w 577096"/>
              <a:gd name="connsiteY1" fmla="*/ 288548 h 1154192"/>
              <a:gd name="connsiteX2" fmla="*/ 0 w 577096"/>
              <a:gd name="connsiteY2" fmla="*/ 0 h 1154192"/>
              <a:gd name="connsiteX3" fmla="*/ 577096 w 577096"/>
              <a:gd name="connsiteY3" fmla="*/ 577096 h 1154192"/>
              <a:gd name="connsiteX4" fmla="*/ 0 w 577096"/>
              <a:gd name="connsiteY4" fmla="*/ 1154192 h 1154192"/>
              <a:gd name="connsiteX5" fmla="*/ 0 w 577096"/>
              <a:gd name="connsiteY5" fmla="*/ 865644 h 1154192"/>
              <a:gd name="connsiteX0" fmla="*/ 0 w 577096"/>
              <a:gd name="connsiteY0" fmla="*/ 865644 h 1154192"/>
              <a:gd name="connsiteX1" fmla="*/ 0 w 577096"/>
              <a:gd name="connsiteY1" fmla="*/ 0 h 1154192"/>
              <a:gd name="connsiteX2" fmla="*/ 577096 w 577096"/>
              <a:gd name="connsiteY2" fmla="*/ 577096 h 1154192"/>
              <a:gd name="connsiteX3" fmla="*/ 0 w 577096"/>
              <a:gd name="connsiteY3" fmla="*/ 1154192 h 1154192"/>
              <a:gd name="connsiteX4" fmla="*/ 0 w 577096"/>
              <a:gd name="connsiteY4" fmla="*/ 865644 h 1154192"/>
              <a:gd name="connsiteX0" fmla="*/ 0 w 577096"/>
              <a:gd name="connsiteY0" fmla="*/ 1154192 h 1154192"/>
              <a:gd name="connsiteX1" fmla="*/ 0 w 577096"/>
              <a:gd name="connsiteY1" fmla="*/ 0 h 1154192"/>
              <a:gd name="connsiteX2" fmla="*/ 577096 w 577096"/>
              <a:gd name="connsiteY2" fmla="*/ 577096 h 1154192"/>
              <a:gd name="connsiteX3" fmla="*/ 0 w 577096"/>
              <a:gd name="connsiteY3" fmla="*/ 1154192 h 1154192"/>
            </a:gdLst>
            <a:ahLst/>
            <a:cxnLst>
              <a:cxn ang="0">
                <a:pos x="connsiteX0" y="connsiteY0"/>
              </a:cxn>
              <a:cxn ang="0">
                <a:pos x="connsiteX1" y="connsiteY1"/>
              </a:cxn>
              <a:cxn ang="0">
                <a:pos x="connsiteX2" y="connsiteY2"/>
              </a:cxn>
              <a:cxn ang="0">
                <a:pos x="connsiteX3" y="connsiteY3"/>
              </a:cxn>
            </a:cxnLst>
            <a:rect l="l" t="t" r="r" b="b"/>
            <a:pathLst>
              <a:path w="577096" h="1154192">
                <a:moveTo>
                  <a:pt x="0" y="1154192"/>
                </a:moveTo>
                <a:lnTo>
                  <a:pt x="0" y="0"/>
                </a:lnTo>
                <a:lnTo>
                  <a:pt x="577096" y="577096"/>
                </a:lnTo>
                <a:lnTo>
                  <a:pt x="0" y="1154192"/>
                </a:lnTo>
                <a:close/>
              </a:path>
            </a:pathLst>
          </a:custGeom>
          <a:solidFill>
            <a:srgbClr val="265798"/>
          </a:solidFill>
          <a:ln w="9525">
            <a:noFill/>
          </a:ln>
        </p:spPr>
        <p:style>
          <a:lnRef idx="2">
            <a:schemeClr val="accent1">
              <a:shade val="50000"/>
            </a:schemeClr>
          </a:lnRef>
          <a:fillRef idx="1">
            <a:schemeClr val="accent1"/>
          </a:fillRef>
          <a:effectRef idx="0">
            <a:schemeClr val="accent1"/>
          </a:effectRef>
          <a:fontRef idx="minor">
            <a:schemeClr val="lt1"/>
          </a:fontRef>
        </p:style>
        <p:txBody>
          <a:bodyPr lIns="36000" tIns="36000" rIns="36000" bIns="36000" rtlCol="0" anchor="ctr"/>
          <a:lstStyle/>
          <a:p>
            <a:pPr algn="ctr"/>
            <a:endParaRPr lang="en-GB" sz="1400" dirty="0">
              <a:solidFill>
                <a:schemeClr val="tx1"/>
              </a:solidFill>
              <a:latin typeface="Klavika Rg" panose="02000000000000000000"/>
            </a:endParaRPr>
          </a:p>
        </p:txBody>
      </p:sp>
      <p:sp>
        <p:nvSpPr>
          <p:cNvPr id="26" name="Rectangle 23">
            <a:extLst>
              <a:ext uri="{FF2B5EF4-FFF2-40B4-BE49-F238E27FC236}">
                <a16:creationId xmlns:a16="http://schemas.microsoft.com/office/drawing/2014/main" id="{00CF0DC2-66B9-4510-BEBC-5EF8CF26991F}"/>
              </a:ext>
            </a:extLst>
          </p:cNvPr>
          <p:cNvSpPr/>
          <p:nvPr/>
        </p:nvSpPr>
        <p:spPr>
          <a:xfrm>
            <a:off x="200199" y="4539788"/>
            <a:ext cx="11799713" cy="1733295"/>
          </a:xfrm>
          <a:prstGeom prst="rect">
            <a:avLst/>
          </a:prstGeom>
          <a:solidFill>
            <a:srgbClr val="ECECEC"/>
          </a:solidFill>
          <a:ln>
            <a:noFill/>
          </a:ln>
        </p:spPr>
        <p:txBody>
          <a:bodyPr vert="horz" wrap="square" lIns="90000" rtlCol="0" anchor="t">
            <a:noAutofit/>
          </a:bodyPr>
          <a:lstStyle/>
          <a:p>
            <a:pPr marL="84137">
              <a:spcBef>
                <a:spcPct val="20000"/>
              </a:spcBef>
              <a:buClr>
                <a:srgbClr val="265798"/>
              </a:buClr>
            </a:pPr>
            <a:r>
              <a:rPr lang="en-GB" sz="1400" dirty="0">
                <a:latin typeface="Klavika Rg" panose="02000000000000000000"/>
              </a:rPr>
              <a:t>Could a win-win situation be created through cooperation?</a:t>
            </a:r>
          </a:p>
          <a:p>
            <a:pPr marL="369887" indent="-285750">
              <a:spcBef>
                <a:spcPct val="20000"/>
              </a:spcBef>
              <a:buClr>
                <a:srgbClr val="265798"/>
              </a:buClr>
              <a:buFont typeface="Wingdings" panose="05000000000000000000" pitchFamily="2" charset="2"/>
              <a:buChar char="§"/>
            </a:pPr>
            <a:r>
              <a:rPr lang="en-GB" sz="1400" dirty="0">
                <a:latin typeface="Klavika Rg" panose="02000000000000000000"/>
              </a:rPr>
              <a:t>With regard to the actual interests of the stakeholders, a win-win solution can be found by reassessing the situation using the 8-step Kotter model and taking all studies and statistics into account through cooperation, </a:t>
            </a:r>
            <a:r>
              <a:rPr lang="en-US" sz="1400" dirty="0">
                <a:latin typeface="Klavika Rg" panose="02000000000000000000"/>
              </a:rPr>
              <a:t>in a way, it is also a type of a lose </a:t>
            </a:r>
            <a:r>
              <a:rPr lang="en-US" sz="1400" dirty="0" err="1">
                <a:latin typeface="Klavika Rg" panose="02000000000000000000"/>
              </a:rPr>
              <a:t>lose</a:t>
            </a:r>
            <a:r>
              <a:rPr lang="en-US" sz="1400" dirty="0">
                <a:latin typeface="Klavika Rg" panose="02000000000000000000"/>
              </a:rPr>
              <a:t> scenario, as they do not make their full profit, but it is also almost impossible to create a complete win-win situation and so the solution found can be considered as a win </a:t>
            </a:r>
            <a:r>
              <a:rPr lang="en-US" sz="1400" dirty="0" err="1">
                <a:latin typeface="Klavika Rg" panose="02000000000000000000"/>
              </a:rPr>
              <a:t>win</a:t>
            </a:r>
            <a:r>
              <a:rPr lang="en-US" sz="1400" dirty="0">
                <a:latin typeface="Klavika Rg" panose="02000000000000000000"/>
              </a:rPr>
              <a:t> scenario </a:t>
            </a:r>
            <a:endParaRPr lang="en-GB" sz="1400" dirty="0">
              <a:latin typeface="Klavika Rg" panose="02000000000000000000"/>
            </a:endParaRPr>
          </a:p>
          <a:p>
            <a:pPr marL="369887" indent="-285750">
              <a:spcBef>
                <a:spcPct val="20000"/>
              </a:spcBef>
              <a:buClr>
                <a:srgbClr val="265798"/>
              </a:buClr>
              <a:buFont typeface="Wingdings" panose="05000000000000000000" pitchFamily="2" charset="2"/>
              <a:buChar char="§"/>
            </a:pPr>
            <a:r>
              <a:rPr lang="en-US" sz="1400" dirty="0">
                <a:latin typeface="Klavika Rg" panose="02000000000000000000"/>
              </a:rPr>
              <a:t>In the short term, the win-win situation is a hybrid work. model, where employees work in a hybrid work. model if this can be done without losing eff.</a:t>
            </a:r>
          </a:p>
          <a:p>
            <a:pPr marL="369887" indent="-285750">
              <a:spcBef>
                <a:spcPct val="20000"/>
              </a:spcBef>
              <a:buClr>
                <a:srgbClr val="265798"/>
              </a:buClr>
              <a:buFont typeface="Wingdings" panose="05000000000000000000" pitchFamily="2" charset="2"/>
              <a:buChar char="§"/>
            </a:pPr>
            <a:r>
              <a:rPr lang="en-US" sz="1400" dirty="0">
                <a:latin typeface="Klavika Rg" panose="02000000000000000000"/>
              </a:rPr>
              <a:t>I</a:t>
            </a:r>
            <a:r>
              <a:rPr lang="en-GB" sz="1400" dirty="0">
                <a:latin typeface="Klavika Rg" panose="02000000000000000000"/>
              </a:rPr>
              <a:t>n the medium term, however, the creation of a collegial and friendly working atmosphere and the formation of a real team should increase the willingness to return to the office entirely and, if necessary, to do the home office on some days (</a:t>
            </a:r>
            <a:r>
              <a:rPr lang="en-US" sz="1400" dirty="0">
                <a:latin typeface="Klavika Rg" panose="02000000000000000000"/>
              </a:rPr>
              <a:t>if necessary, e.g., because of childcare or tradesmen's appointments)</a:t>
            </a:r>
            <a:endParaRPr lang="en-GB" sz="1400" dirty="0">
              <a:latin typeface="Klavika Rg" panose="02000000000000000000"/>
            </a:endParaRPr>
          </a:p>
        </p:txBody>
      </p:sp>
      <p:sp>
        <p:nvSpPr>
          <p:cNvPr id="27" name="Rechteck 26">
            <a:extLst>
              <a:ext uri="{FF2B5EF4-FFF2-40B4-BE49-F238E27FC236}">
                <a16:creationId xmlns:a16="http://schemas.microsoft.com/office/drawing/2014/main" id="{36383DDD-2BB8-419E-BC88-5E1DC10789F1}"/>
              </a:ext>
            </a:extLst>
          </p:cNvPr>
          <p:cNvSpPr/>
          <p:nvPr/>
        </p:nvSpPr>
        <p:spPr>
          <a:xfrm>
            <a:off x="288148" y="1800013"/>
            <a:ext cx="4804308" cy="1933487"/>
          </a:xfrm>
          <a:prstGeom prst="rect">
            <a:avLst/>
          </a:prstGeom>
          <a:solidFill>
            <a:schemeClr val="bg1"/>
          </a:solidFill>
          <a:ln>
            <a:noFill/>
          </a:ln>
        </p:spPr>
        <p:txBody>
          <a:bodyPr vert="horz" wrap="square" lIns="90000" rtlCol="0" anchor="ctr">
            <a:noAutofit/>
          </a:bodyPr>
          <a:lstStyle/>
          <a:p>
            <a:pPr algn="ctr">
              <a:spcBef>
                <a:spcPct val="20000"/>
              </a:spcBef>
              <a:buClr>
                <a:srgbClr val="265798"/>
              </a:buClr>
            </a:pPr>
            <a:endParaRPr lang="en-GB" sz="1400" dirty="0">
              <a:solidFill>
                <a:schemeClr val="accent1"/>
              </a:solidFill>
              <a:latin typeface="Klavika Rg" panose="02000000000000000000" pitchFamily="2" charset="0"/>
            </a:endParaRPr>
          </a:p>
        </p:txBody>
      </p:sp>
      <p:sp>
        <p:nvSpPr>
          <p:cNvPr id="28" name="Rechteck 27">
            <a:extLst>
              <a:ext uri="{FF2B5EF4-FFF2-40B4-BE49-F238E27FC236}">
                <a16:creationId xmlns:a16="http://schemas.microsoft.com/office/drawing/2014/main" id="{A01F8110-19BB-4E14-B004-7B53CA28BEE3}"/>
              </a:ext>
            </a:extLst>
          </p:cNvPr>
          <p:cNvSpPr/>
          <p:nvPr/>
        </p:nvSpPr>
        <p:spPr>
          <a:xfrm>
            <a:off x="7099542" y="1800013"/>
            <a:ext cx="4804308" cy="1933487"/>
          </a:xfrm>
          <a:prstGeom prst="rect">
            <a:avLst/>
          </a:prstGeom>
          <a:solidFill>
            <a:schemeClr val="bg1"/>
          </a:solidFill>
          <a:ln>
            <a:noFill/>
          </a:ln>
        </p:spPr>
        <p:txBody>
          <a:bodyPr vert="horz" wrap="square" lIns="90000" rtlCol="0" anchor="ctr">
            <a:noAutofit/>
          </a:bodyPr>
          <a:lstStyle/>
          <a:p>
            <a:pPr algn="ctr">
              <a:spcBef>
                <a:spcPct val="20000"/>
              </a:spcBef>
              <a:buClr>
                <a:srgbClr val="265798"/>
              </a:buClr>
            </a:pPr>
            <a:endParaRPr lang="en-GB" sz="1400" dirty="0">
              <a:solidFill>
                <a:schemeClr val="accent1"/>
              </a:solidFill>
              <a:latin typeface="Klavika Rg" panose="02000000000000000000" pitchFamily="2" charset="0"/>
            </a:endParaRPr>
          </a:p>
        </p:txBody>
      </p:sp>
      <p:sp>
        <p:nvSpPr>
          <p:cNvPr id="31" name="Rechteck 30">
            <a:extLst>
              <a:ext uri="{FF2B5EF4-FFF2-40B4-BE49-F238E27FC236}">
                <a16:creationId xmlns:a16="http://schemas.microsoft.com/office/drawing/2014/main" id="{91E563AA-F602-447C-8FCC-87AAEE846472}"/>
              </a:ext>
            </a:extLst>
          </p:cNvPr>
          <p:cNvSpPr/>
          <p:nvPr/>
        </p:nvSpPr>
        <p:spPr>
          <a:xfrm>
            <a:off x="2211611" y="1951435"/>
            <a:ext cx="2880845" cy="1631746"/>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 Community Advisory Service remains unchanged with the same quality </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Employees come back to work</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Everything is the same like pre-Corona</a:t>
            </a:r>
          </a:p>
        </p:txBody>
      </p:sp>
      <p:sp>
        <p:nvSpPr>
          <p:cNvPr id="34" name="Rechteck 33">
            <a:extLst>
              <a:ext uri="{FF2B5EF4-FFF2-40B4-BE49-F238E27FC236}">
                <a16:creationId xmlns:a16="http://schemas.microsoft.com/office/drawing/2014/main" id="{AFDC1378-3DD2-4968-9522-1133689B249B}"/>
              </a:ext>
            </a:extLst>
          </p:cNvPr>
          <p:cNvSpPr/>
          <p:nvPr/>
        </p:nvSpPr>
        <p:spPr>
          <a:xfrm>
            <a:off x="9023005" y="1951435"/>
            <a:ext cx="2880845" cy="1631746"/>
          </a:xfrm>
          <a:prstGeom prst="rect">
            <a:avLst/>
          </a:prstGeom>
          <a:noFill/>
          <a:ln>
            <a:noFill/>
          </a:ln>
        </p:spPr>
        <p:txBody>
          <a:bodyPr vert="horz" wrap="square" lIns="90000" rtlCol="0" anchor="t">
            <a:noAutofit/>
          </a:bodyPr>
          <a:lstStyle/>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Employees prefer home office</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The like the flexibility and the autonomy</a:t>
            </a:r>
          </a:p>
          <a:p>
            <a:pPr marL="285750" lvl="0" indent="-201613">
              <a:spcBef>
                <a:spcPct val="20000"/>
              </a:spcBef>
              <a:buClr>
                <a:srgbClr val="265798"/>
              </a:buClr>
              <a:buFont typeface="Wingdings" panose="05000000000000000000" pitchFamily="2" charset="2"/>
              <a:buChar char="§"/>
            </a:pPr>
            <a:r>
              <a:rPr lang="en-GB" sz="1400" dirty="0">
                <a:latin typeface="Klavika Rg" panose="02000000000000000000"/>
              </a:rPr>
              <a:t>Employees feel more safe to work at home</a:t>
            </a:r>
          </a:p>
        </p:txBody>
      </p:sp>
      <p:sp>
        <p:nvSpPr>
          <p:cNvPr id="37" name="Rechteck 36">
            <a:extLst>
              <a:ext uri="{FF2B5EF4-FFF2-40B4-BE49-F238E27FC236}">
                <a16:creationId xmlns:a16="http://schemas.microsoft.com/office/drawing/2014/main" id="{C01C74B5-E3B2-4033-9394-F01F72DC7BA6}"/>
              </a:ext>
            </a:extLst>
          </p:cNvPr>
          <p:cNvSpPr/>
          <p:nvPr/>
        </p:nvSpPr>
        <p:spPr>
          <a:xfrm>
            <a:off x="445042" y="1902884"/>
            <a:ext cx="1728849" cy="1728849"/>
          </a:xfrm>
          <a:prstGeom prst="rect">
            <a:avLst/>
          </a:prstGeom>
          <a:solidFill>
            <a:srgbClr val="4A4A49"/>
          </a:solidFill>
          <a:ln>
            <a:noFill/>
          </a:ln>
        </p:spPr>
        <p:txBody>
          <a:bodyPr vert="horz" wrap="square" lIns="90000" rtlCol="0" anchor="ctr">
            <a:noAutofit/>
          </a:bodyPr>
          <a:lstStyle/>
          <a:p>
            <a:pPr algn="ctr">
              <a:spcBef>
                <a:spcPct val="20000"/>
              </a:spcBef>
              <a:buClr>
                <a:srgbClr val="265798"/>
              </a:buClr>
            </a:pPr>
            <a:endParaRPr lang="en-GB" sz="1400" dirty="0">
              <a:solidFill>
                <a:schemeClr val="bg1"/>
              </a:solidFill>
              <a:latin typeface="Klavika Rg" panose="02000000000000000000" pitchFamily="2" charset="0"/>
            </a:endParaRPr>
          </a:p>
        </p:txBody>
      </p:sp>
      <p:sp>
        <p:nvSpPr>
          <p:cNvPr id="39" name="Rechteck 38">
            <a:extLst>
              <a:ext uri="{FF2B5EF4-FFF2-40B4-BE49-F238E27FC236}">
                <a16:creationId xmlns:a16="http://schemas.microsoft.com/office/drawing/2014/main" id="{1033021F-375C-46B5-AF8D-18B81C5E680B}"/>
              </a:ext>
            </a:extLst>
          </p:cNvPr>
          <p:cNvSpPr/>
          <p:nvPr/>
        </p:nvSpPr>
        <p:spPr>
          <a:xfrm>
            <a:off x="7221603" y="1902884"/>
            <a:ext cx="1728849" cy="1728849"/>
          </a:xfrm>
          <a:prstGeom prst="rect">
            <a:avLst/>
          </a:prstGeom>
          <a:solidFill>
            <a:srgbClr val="4A4A49"/>
          </a:solidFill>
          <a:ln>
            <a:noFill/>
          </a:ln>
        </p:spPr>
        <p:txBody>
          <a:bodyPr vert="horz" wrap="square" lIns="90000" rtlCol="0" anchor="ctr">
            <a:noAutofit/>
          </a:bodyPr>
          <a:lstStyle/>
          <a:p>
            <a:pPr algn="ctr">
              <a:spcBef>
                <a:spcPct val="20000"/>
              </a:spcBef>
              <a:buClr>
                <a:srgbClr val="265798"/>
              </a:buClr>
            </a:pPr>
            <a:endParaRPr lang="en-GB" sz="1400" dirty="0">
              <a:solidFill>
                <a:schemeClr val="bg1"/>
              </a:solidFill>
              <a:latin typeface="Klavika Rg" panose="02000000000000000000" pitchFamily="2" charset="0"/>
            </a:endParaRPr>
          </a:p>
        </p:txBody>
      </p:sp>
      <p:pic>
        <p:nvPicPr>
          <p:cNvPr id="30" name="Grafik 29" descr="Kinder mit einfarbiger Füllung">
            <a:extLst>
              <a:ext uri="{FF2B5EF4-FFF2-40B4-BE49-F238E27FC236}">
                <a16:creationId xmlns:a16="http://schemas.microsoft.com/office/drawing/2014/main" id="{155A611A-F95D-4373-A145-5975D7E0EC26}"/>
              </a:ext>
            </a:extLst>
          </p:cNvPr>
          <p:cNvPicPr>
            <a:picLocks noChangeAspect="1"/>
          </p:cNvPicPr>
          <p:nvPr/>
        </p:nvPicPr>
        <p:blipFill>
          <a:blip r:embed="rId8">
            <a:extLst>
              <a:ext uri="{28A0092B-C50C-407E-A947-70E740481C1C}">
                <a14:useLocalDpi xmlns:a14="http://schemas.microsoft.com/office/drawing/2010/main"/>
              </a:ext>
              <a:ext uri="{96DAC541-7B7A-43D3-8B79-37D633B846F1}">
                <asvg:svgBlip xmlns:asvg="http://schemas.microsoft.com/office/drawing/2016/SVG/main" r:embed="rId9"/>
              </a:ext>
            </a:extLst>
          </a:blip>
          <a:stretch>
            <a:fillRect/>
          </a:stretch>
        </p:blipFill>
        <p:spPr>
          <a:xfrm>
            <a:off x="7436971" y="2118251"/>
            <a:ext cx="1298115" cy="1298115"/>
          </a:xfrm>
          <a:prstGeom prst="rect">
            <a:avLst/>
          </a:prstGeom>
        </p:spPr>
      </p:pic>
      <p:pic>
        <p:nvPicPr>
          <p:cNvPr id="35" name="Grafik 34" descr="Kapitän mit einfarbiger Füllung">
            <a:extLst>
              <a:ext uri="{FF2B5EF4-FFF2-40B4-BE49-F238E27FC236}">
                <a16:creationId xmlns:a16="http://schemas.microsoft.com/office/drawing/2014/main" id="{399A7D5E-8945-49E5-8FA1-14D6848220DD}"/>
              </a:ext>
            </a:extLst>
          </p:cNvPr>
          <p:cNvPicPr>
            <a:picLocks noChangeAspect="1"/>
          </p:cNvPicPr>
          <p:nvPr/>
        </p:nvPicPr>
        <p:blipFill>
          <a:blip r:embed="rId10">
            <a:extLst>
              <a:ext uri="{28A0092B-C50C-407E-A947-70E740481C1C}">
                <a14:useLocalDpi xmlns:a14="http://schemas.microsoft.com/office/drawing/2010/main"/>
              </a:ext>
              <a:ext uri="{96DAC541-7B7A-43D3-8B79-37D633B846F1}">
                <asvg:svgBlip xmlns:asvg="http://schemas.microsoft.com/office/drawing/2016/SVG/main" r:embed="rId11"/>
              </a:ext>
            </a:extLst>
          </a:blip>
          <a:stretch>
            <a:fillRect/>
          </a:stretch>
        </p:blipFill>
        <p:spPr>
          <a:xfrm>
            <a:off x="660409" y="2118251"/>
            <a:ext cx="1298115" cy="1298115"/>
          </a:xfrm>
          <a:prstGeom prst="rect">
            <a:avLst/>
          </a:prstGeom>
        </p:spPr>
      </p:pic>
    </p:spTree>
    <p:extLst>
      <p:ext uri="{BB962C8B-B14F-4D97-AF65-F5344CB8AC3E}">
        <p14:creationId xmlns:p14="http://schemas.microsoft.com/office/powerpoint/2010/main" val="3893074622"/>
      </p:ext>
    </p:extLst>
  </p:cSld>
  <p:clrMapOvr>
    <a:masterClrMapping/>
  </p:clrMapOvr>
  <mc:AlternateContent xmlns:mc="http://schemas.openxmlformats.org/markup-compatibility/2006" xmlns:p14="http://schemas.microsoft.com/office/powerpoint/2010/main">
    <mc:Choice Requires="p14">
      <p:transition spd="slow" p14:dur="2000" advTm="59592"/>
    </mc:Choice>
    <mc:Fallback xmlns="">
      <p:transition spd="slow" advTm="59592"/>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Objekt 2" hidden="1">
            <a:extLst>
              <a:ext uri="{FF2B5EF4-FFF2-40B4-BE49-F238E27FC236}">
                <a16:creationId xmlns:a16="http://schemas.microsoft.com/office/drawing/2014/main" id="{19DDFBDD-99AF-447E-9B52-CBB73E058188}"/>
              </a:ext>
            </a:extLst>
          </p:cNvPr>
          <p:cNvGraphicFramePr>
            <a:graphicFrameLocks noChangeAspect="1"/>
          </p:cNvGraphicFramePr>
          <p:nvPr>
            <p:custDataLst>
              <p:tags r:id="rId2"/>
            </p:custDataLst>
            <p:extLst>
              <p:ext uri="{D42A27DB-BD31-4B8C-83A1-F6EECF244321}">
                <p14:modId xmlns:p14="http://schemas.microsoft.com/office/powerpoint/2010/main" val="2041611991"/>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3798" name="think-cell Folie" r:id="rId6" imgW="532" imgH="533" progId="TCLayout.ActiveDocument.1">
                  <p:embed/>
                </p:oleObj>
              </mc:Choice>
              <mc:Fallback>
                <p:oleObj name="think-cell Folie" r:id="rId6" imgW="532" imgH="533" progId="TCLayout.ActiveDocument.1">
                  <p:embed/>
                  <p:pic>
                    <p:nvPicPr>
                      <p:cNvPr id="3" name="Objekt 2" hidden="1">
                        <a:extLst>
                          <a:ext uri="{FF2B5EF4-FFF2-40B4-BE49-F238E27FC236}">
                            <a16:creationId xmlns:a16="http://schemas.microsoft.com/office/drawing/2014/main" id="{19DDFBDD-99AF-447E-9B52-CBB73E058188}"/>
                          </a:ext>
                        </a:extLst>
                      </p:cNvPr>
                      <p:cNvPicPr/>
                      <p:nvPr/>
                    </p:nvPicPr>
                    <p:blipFill>
                      <a:blip r:embed="rId7"/>
                      <a:stretch>
                        <a:fillRect/>
                      </a:stretch>
                    </p:blipFill>
                    <p:spPr>
                      <a:xfrm>
                        <a:off x="1588" y="1588"/>
                        <a:ext cx="1588" cy="1588"/>
                      </a:xfrm>
                      <a:prstGeom prst="rect">
                        <a:avLst/>
                      </a:prstGeom>
                    </p:spPr>
                  </p:pic>
                </p:oleObj>
              </mc:Fallback>
            </mc:AlternateContent>
          </a:graphicData>
        </a:graphic>
      </p:graphicFrame>
      <p:sp>
        <p:nvSpPr>
          <p:cNvPr id="49" name="Rectangle 14">
            <a:extLst>
              <a:ext uri="{FF2B5EF4-FFF2-40B4-BE49-F238E27FC236}">
                <a16:creationId xmlns:a16="http://schemas.microsoft.com/office/drawing/2014/main" id="{95F1C9AA-1235-41D9-A03F-7202E9D940D4}"/>
              </a:ext>
            </a:extLst>
          </p:cNvPr>
          <p:cNvSpPr>
            <a:spLocks noChangeArrowheads="1"/>
          </p:cNvSpPr>
          <p:nvPr/>
        </p:nvSpPr>
        <p:spPr bwMode="auto">
          <a:xfrm>
            <a:off x="192088" y="3575961"/>
            <a:ext cx="5884338" cy="180804"/>
          </a:xfrm>
          <a:prstGeom prst="rect">
            <a:avLst/>
          </a:prstGeom>
          <a:solidFill>
            <a:srgbClr val="ECECEC"/>
          </a:solidFill>
          <a:ln w="9525">
            <a:noFill/>
            <a:miter lim="800000"/>
            <a:headEnd/>
            <a:tailEnd/>
          </a:ln>
        </p:spPr>
        <p:txBody>
          <a:bodyPr lIns="72000" tIns="36000" rIns="72000" bIns="36000" anchor="ctr" anchorCtr="0"/>
          <a:lstStyle/>
          <a:p>
            <a:pPr marL="185738" marR="0" lvl="0" indent="-185738" defTabSz="914400" eaLnBrk="1" fontAlgn="base" latinLnBrk="0" hangingPunct="1">
              <a:lnSpc>
                <a:spcPct val="90000"/>
              </a:lnSpc>
              <a:spcBef>
                <a:spcPct val="0"/>
              </a:spcBef>
              <a:spcAft>
                <a:spcPct val="0"/>
              </a:spcAft>
              <a:buClrTx/>
              <a:buSzTx/>
              <a:buFont typeface="Wingdings 2" pitchFamily="18" charset="2"/>
              <a:buChar char="¾"/>
              <a:tabLst/>
              <a:defRPr/>
            </a:pPr>
            <a:endParaRPr kumimoji="0" lang="en-GB" altLang="de-DE" sz="1200" b="0" i="0" u="none" strike="noStrike" kern="0" cap="none" spc="0" normalizeH="0" baseline="0" noProof="0" dirty="0">
              <a:ln>
                <a:noFill/>
              </a:ln>
              <a:solidFill>
                <a:srgbClr val="000000"/>
              </a:solidFill>
              <a:effectLst/>
              <a:uLnTx/>
              <a:uFillTx/>
              <a:cs typeface="Arial"/>
            </a:endParaRPr>
          </a:p>
        </p:txBody>
      </p:sp>
      <p:sp>
        <p:nvSpPr>
          <p:cNvPr id="41" name="Rectangle 14">
            <a:extLst>
              <a:ext uri="{FF2B5EF4-FFF2-40B4-BE49-F238E27FC236}">
                <a16:creationId xmlns:a16="http://schemas.microsoft.com/office/drawing/2014/main" id="{0515E352-535D-43DA-8C2F-5DE2C50F8571}"/>
              </a:ext>
            </a:extLst>
          </p:cNvPr>
          <p:cNvSpPr>
            <a:spLocks noChangeArrowheads="1"/>
          </p:cNvSpPr>
          <p:nvPr/>
        </p:nvSpPr>
        <p:spPr bwMode="auto">
          <a:xfrm>
            <a:off x="192088" y="1280309"/>
            <a:ext cx="5884338" cy="2476455"/>
          </a:xfrm>
          <a:prstGeom prst="rect">
            <a:avLst/>
          </a:prstGeom>
          <a:solidFill>
            <a:srgbClr val="ECECEC"/>
          </a:solidFill>
          <a:ln w="9525">
            <a:noFill/>
            <a:miter lim="800000"/>
            <a:headEnd/>
            <a:tailEnd/>
          </a:ln>
        </p:spPr>
        <p:txBody>
          <a:bodyPr lIns="72000" tIns="432000" rIns="72000" bIns="36000" anchor="t" anchorCtr="0"/>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“At the organizational level, communication has been found to play an important role in enabling change managers to challenge embedded cultural and structural norms” (Joanna Goodman &amp; Catherine Truss </a:t>
            </a:r>
            <a:br>
              <a:rPr lang="en-GB" sz="1400" dirty="0">
                <a:latin typeface="Klavika Rg" panose="02000000000000000000"/>
              </a:rPr>
            </a:br>
            <a:r>
              <a:rPr lang="en-GB" sz="1400" dirty="0">
                <a:latin typeface="Klavika Rg" panose="02000000000000000000"/>
              </a:rPr>
              <a:t>2004: 218, quoted from </a:t>
            </a:r>
            <a:r>
              <a:rPr lang="en-US" sz="1400" dirty="0">
                <a:latin typeface="Klavika Rg" panose="02000000000000000000"/>
              </a:rPr>
              <a:t>Deal and Kennedy, 1982; Lok and Crawford, 1999; </a:t>
            </a:r>
            <a:r>
              <a:rPr lang="en-US" sz="1400" dirty="0" err="1">
                <a:latin typeface="Klavika Rg" panose="02000000000000000000"/>
              </a:rPr>
              <a:t>Pinnington</a:t>
            </a:r>
            <a:r>
              <a:rPr lang="en-US" sz="1400" dirty="0">
                <a:latin typeface="Klavika Rg" panose="02000000000000000000"/>
              </a:rPr>
              <a:t> and Edwards, 2000</a:t>
            </a:r>
            <a:r>
              <a:rPr lang="en-GB" sz="1400" dirty="0">
                <a:latin typeface="Klavika Rg" panose="02000000000000000000"/>
              </a:rPr>
              <a:t>)</a:t>
            </a:r>
          </a:p>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 solution found for hybrid working requires a much </a:t>
            </a:r>
            <a:br>
              <a:rPr lang="en-GB" sz="1400" dirty="0">
                <a:latin typeface="Klavika Rg" panose="02000000000000000000"/>
              </a:rPr>
            </a:br>
            <a:r>
              <a:rPr lang="en-GB" sz="1400" dirty="0">
                <a:latin typeface="Klavika Rg" panose="02000000000000000000"/>
              </a:rPr>
              <a:t>higher level of communication and coordination, as the </a:t>
            </a:r>
            <a:br>
              <a:rPr lang="en-GB" sz="1400" dirty="0">
                <a:latin typeface="Klavika Rg" panose="02000000000000000000"/>
              </a:rPr>
            </a:br>
            <a:r>
              <a:rPr lang="en-GB" sz="1400" dirty="0">
                <a:latin typeface="Klavika Rg" panose="02000000000000000000"/>
              </a:rPr>
              <a:t>workflows and processes between office and home office</a:t>
            </a:r>
            <a:br>
              <a:rPr lang="en-GB" sz="1400" dirty="0">
                <a:latin typeface="Klavika Rg" panose="02000000000000000000"/>
              </a:rPr>
            </a:br>
            <a:r>
              <a:rPr lang="en-GB" sz="1400" dirty="0">
                <a:latin typeface="Klavika Rg" panose="02000000000000000000"/>
              </a:rPr>
              <a:t>staff need to be much closer and better coordinated</a:t>
            </a:r>
            <a:endParaRPr kumimoji="0" lang="en-GB" altLang="de-DE" sz="1400" b="0" i="0" u="none" strike="noStrike" kern="0" cap="none" spc="0" normalizeH="0" baseline="0" noProof="0" dirty="0">
              <a:ln>
                <a:noFill/>
              </a:ln>
              <a:solidFill>
                <a:srgbClr val="4B4B4B"/>
              </a:solidFill>
              <a:effectLst/>
              <a:uLnTx/>
              <a:uFillTx/>
              <a:cs typeface="Arial"/>
            </a:endParaRPr>
          </a:p>
        </p:txBody>
      </p:sp>
      <p:sp>
        <p:nvSpPr>
          <p:cNvPr id="42" name="Freeform 7">
            <a:extLst>
              <a:ext uri="{FF2B5EF4-FFF2-40B4-BE49-F238E27FC236}">
                <a16:creationId xmlns:a16="http://schemas.microsoft.com/office/drawing/2014/main" id="{9F99F282-CAA8-40F6-854F-75C1FF39E25D}"/>
              </a:ext>
            </a:extLst>
          </p:cNvPr>
          <p:cNvSpPr>
            <a:spLocks/>
          </p:cNvSpPr>
          <p:nvPr/>
        </p:nvSpPr>
        <p:spPr bwMode="auto">
          <a:xfrm rot="16200000">
            <a:off x="5471398" y="2140532"/>
            <a:ext cx="740508" cy="657467"/>
          </a:xfrm>
          <a:custGeom>
            <a:avLst/>
            <a:gdLst/>
            <a:ahLst/>
            <a:cxnLst>
              <a:cxn ang="0">
                <a:pos x="2667" y="2482"/>
              </a:cxn>
              <a:cxn ang="0">
                <a:pos x="2148" y="2185"/>
              </a:cxn>
              <a:cxn ang="0">
                <a:pos x="2669" y="1013"/>
              </a:cxn>
              <a:cxn ang="0">
                <a:pos x="1349" y="7"/>
              </a:cxn>
              <a:cxn ang="0">
                <a:pos x="26" y="1016"/>
              </a:cxn>
              <a:cxn ang="0">
                <a:pos x="545" y="2179"/>
              </a:cxn>
              <a:cxn ang="0">
                <a:pos x="32" y="2476"/>
              </a:cxn>
            </a:cxnLst>
            <a:rect l="0" t="0" r="r" b="b"/>
            <a:pathLst>
              <a:path w="2697" h="2482">
                <a:moveTo>
                  <a:pt x="2667" y="2482"/>
                </a:moveTo>
                <a:lnTo>
                  <a:pt x="2148" y="2185"/>
                </a:lnTo>
                <a:cubicBezTo>
                  <a:pt x="2342" y="1469"/>
                  <a:pt x="2697" y="1517"/>
                  <a:pt x="2669" y="1013"/>
                </a:cubicBezTo>
                <a:cubicBezTo>
                  <a:pt x="2641" y="509"/>
                  <a:pt x="2184" y="14"/>
                  <a:pt x="1349" y="7"/>
                </a:cubicBezTo>
                <a:cubicBezTo>
                  <a:pt x="514" y="0"/>
                  <a:pt x="52" y="520"/>
                  <a:pt x="26" y="1016"/>
                </a:cubicBezTo>
                <a:cubicBezTo>
                  <a:pt x="0" y="1512"/>
                  <a:pt x="547" y="1757"/>
                  <a:pt x="545" y="2179"/>
                </a:cubicBezTo>
                <a:lnTo>
                  <a:pt x="32" y="2476"/>
                </a:lnTo>
              </a:path>
            </a:pathLst>
          </a:custGeom>
          <a:solidFill>
            <a:srgbClr val="ECECEC"/>
          </a:solidFill>
          <a:ln w="28575" cap="flat" cmpd="sng">
            <a:solidFill>
              <a:srgbClr val="FFFFFF"/>
            </a:solidFill>
            <a:prstDash val="solid"/>
            <a:round/>
            <a:headEnd type="none" w="med" len="med"/>
            <a:tailEnd type="none" w="med" len="med"/>
          </a:ln>
          <a:effectLst/>
        </p:spPr>
        <p:txBody>
          <a:bodyPr vert="horz" wrap="square" lIns="36000" tIns="36000" rIns="36000" bIns="36000" numCol="1" anchor="ctr"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200" b="0" i="0" u="none" strike="noStrike" kern="0" cap="none" spc="0" normalizeH="0" baseline="0" noProof="0" dirty="0">
              <a:ln>
                <a:noFill/>
              </a:ln>
              <a:solidFill>
                <a:srgbClr val="000000"/>
              </a:solidFill>
              <a:effectLst/>
              <a:uLnTx/>
              <a:uFillTx/>
            </a:endParaRPr>
          </a:p>
        </p:txBody>
      </p:sp>
      <p:sp>
        <p:nvSpPr>
          <p:cNvPr id="43" name="Rectangle 20">
            <a:extLst>
              <a:ext uri="{FF2B5EF4-FFF2-40B4-BE49-F238E27FC236}">
                <a16:creationId xmlns:a16="http://schemas.microsoft.com/office/drawing/2014/main" id="{18A14C34-EE02-455D-AD60-0A33BD7079FA}"/>
              </a:ext>
            </a:extLst>
          </p:cNvPr>
          <p:cNvSpPr>
            <a:spLocks noChangeArrowheads="1"/>
          </p:cNvSpPr>
          <p:nvPr/>
        </p:nvSpPr>
        <p:spPr bwMode="auto">
          <a:xfrm>
            <a:off x="6115575" y="1280309"/>
            <a:ext cx="5884338" cy="2476455"/>
          </a:xfrm>
          <a:prstGeom prst="rect">
            <a:avLst/>
          </a:prstGeom>
          <a:solidFill>
            <a:srgbClr val="ECECEC"/>
          </a:solidFill>
          <a:ln w="9525">
            <a:noFill/>
            <a:miter lim="800000"/>
            <a:headEnd/>
            <a:tailEnd/>
          </a:ln>
        </p:spPr>
        <p:txBody>
          <a:bodyPr lIns="72000" tIns="432000" rIns="72000" bIns="36000" anchor="t" anchorCtr="0"/>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The hybrid collaboration solution also requires a lot of </a:t>
            </a:r>
            <a:br>
              <a:rPr lang="en-GB" sz="1400" dirty="0">
                <a:latin typeface="Klavika Rg" panose="02000000000000000000"/>
              </a:rPr>
            </a:br>
            <a:r>
              <a:rPr lang="en-GB" sz="1400" dirty="0">
                <a:latin typeface="Klavika Rg" panose="02000000000000000000"/>
              </a:rPr>
              <a:t>trust in each other, because on the one hand, the </a:t>
            </a:r>
            <a:br>
              <a:rPr lang="en-GB" sz="1400" dirty="0">
                <a:latin typeface="Klavika Rg" panose="02000000000000000000"/>
              </a:rPr>
            </a:br>
            <a:r>
              <a:rPr lang="en-GB" sz="1400" dirty="0">
                <a:latin typeface="Klavika Rg" panose="02000000000000000000"/>
              </a:rPr>
              <a:t>management has to trust that the employees will work </a:t>
            </a:r>
            <a:br>
              <a:rPr lang="en-GB" sz="1400" dirty="0">
                <a:latin typeface="Klavika Rg" panose="02000000000000000000"/>
              </a:rPr>
            </a:br>
            <a:r>
              <a:rPr lang="en-GB" sz="1400" dirty="0">
                <a:latin typeface="Klavika Rg" panose="02000000000000000000"/>
              </a:rPr>
              <a:t>just as cleanly and dedicatedly in the home office as </a:t>
            </a:r>
            <a:br>
              <a:rPr lang="en-GB" sz="1400" dirty="0">
                <a:latin typeface="Klavika Rg" panose="02000000000000000000"/>
              </a:rPr>
            </a:br>
            <a:r>
              <a:rPr lang="en-GB" sz="1400" dirty="0">
                <a:latin typeface="Klavika Rg" panose="02000000000000000000"/>
              </a:rPr>
              <a:t>they do in the office</a:t>
            </a:r>
          </a:p>
          <a:p>
            <a:pPr marL="285750" indent="-201613">
              <a:spcBef>
                <a:spcPct val="20000"/>
              </a:spcBef>
              <a:buClr>
                <a:srgbClr val="265798"/>
              </a:buClr>
              <a:buFont typeface="Wingdings" panose="05000000000000000000" pitchFamily="2" charset="2"/>
              <a:buChar char="§"/>
            </a:pPr>
            <a:r>
              <a:rPr lang="en-US" altLang="de-DE" sz="1400" dirty="0">
                <a:latin typeface="Klavika Rg" panose="02000000000000000000"/>
              </a:rPr>
              <a:t>Trust must build up over time and is proactively strengthened through training and team events</a:t>
            </a:r>
            <a:endParaRPr lang="en-GB" altLang="de-DE" sz="1400" dirty="0">
              <a:latin typeface="Klavika Rg" panose="02000000000000000000"/>
            </a:endParaRPr>
          </a:p>
        </p:txBody>
      </p:sp>
      <p:sp>
        <p:nvSpPr>
          <p:cNvPr id="44" name="Freeform 7">
            <a:extLst>
              <a:ext uri="{FF2B5EF4-FFF2-40B4-BE49-F238E27FC236}">
                <a16:creationId xmlns:a16="http://schemas.microsoft.com/office/drawing/2014/main" id="{25BD003F-C8C6-413E-AFAE-9E8C5318ACAC}"/>
              </a:ext>
            </a:extLst>
          </p:cNvPr>
          <p:cNvSpPr>
            <a:spLocks/>
          </p:cNvSpPr>
          <p:nvPr/>
        </p:nvSpPr>
        <p:spPr bwMode="auto">
          <a:xfrm>
            <a:off x="8747722" y="3183506"/>
            <a:ext cx="714420" cy="681475"/>
          </a:xfrm>
          <a:custGeom>
            <a:avLst/>
            <a:gdLst/>
            <a:ahLst/>
            <a:cxnLst>
              <a:cxn ang="0">
                <a:pos x="2667" y="2482"/>
              </a:cxn>
              <a:cxn ang="0">
                <a:pos x="2148" y="2185"/>
              </a:cxn>
              <a:cxn ang="0">
                <a:pos x="2669" y="1013"/>
              </a:cxn>
              <a:cxn ang="0">
                <a:pos x="1349" y="7"/>
              </a:cxn>
              <a:cxn ang="0">
                <a:pos x="26" y="1016"/>
              </a:cxn>
              <a:cxn ang="0">
                <a:pos x="545" y="2179"/>
              </a:cxn>
              <a:cxn ang="0">
                <a:pos x="32" y="2476"/>
              </a:cxn>
            </a:cxnLst>
            <a:rect l="0" t="0" r="r" b="b"/>
            <a:pathLst>
              <a:path w="2697" h="2482">
                <a:moveTo>
                  <a:pt x="2667" y="2482"/>
                </a:moveTo>
                <a:lnTo>
                  <a:pt x="2148" y="2185"/>
                </a:lnTo>
                <a:cubicBezTo>
                  <a:pt x="2342" y="1469"/>
                  <a:pt x="2697" y="1517"/>
                  <a:pt x="2669" y="1013"/>
                </a:cubicBezTo>
                <a:cubicBezTo>
                  <a:pt x="2641" y="509"/>
                  <a:pt x="2184" y="14"/>
                  <a:pt x="1349" y="7"/>
                </a:cubicBezTo>
                <a:cubicBezTo>
                  <a:pt x="514" y="0"/>
                  <a:pt x="52" y="520"/>
                  <a:pt x="26" y="1016"/>
                </a:cubicBezTo>
                <a:cubicBezTo>
                  <a:pt x="0" y="1512"/>
                  <a:pt x="547" y="1757"/>
                  <a:pt x="545" y="2179"/>
                </a:cubicBezTo>
                <a:lnTo>
                  <a:pt x="32" y="2476"/>
                </a:lnTo>
              </a:path>
            </a:pathLst>
          </a:custGeom>
          <a:solidFill>
            <a:srgbClr val="ECECEC"/>
          </a:solidFill>
          <a:ln w="28575" cap="flat" cmpd="sng">
            <a:solidFill>
              <a:srgbClr val="FFFFFF"/>
            </a:solidFill>
            <a:prstDash val="solid"/>
            <a:round/>
            <a:headEnd type="none" w="med" len="med"/>
            <a:tailEnd type="none" w="med" len="med"/>
          </a:ln>
          <a:effectLst/>
        </p:spPr>
        <p:txBody>
          <a:bodyPr vert="horz" wrap="square" lIns="36000" tIns="36000" rIns="36000" bIns="36000" numCol="1" anchor="ctr"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200" b="0" i="0" u="none" strike="noStrike" kern="0" cap="none" spc="0" normalizeH="0" baseline="0" noProof="0" dirty="0">
              <a:ln>
                <a:noFill/>
              </a:ln>
              <a:solidFill>
                <a:srgbClr val="000000"/>
              </a:solidFill>
              <a:effectLst/>
              <a:uLnTx/>
              <a:uFillTx/>
            </a:endParaRPr>
          </a:p>
        </p:txBody>
      </p:sp>
      <p:sp>
        <p:nvSpPr>
          <p:cNvPr id="45" name="Rectangle 2">
            <a:extLst>
              <a:ext uri="{FF2B5EF4-FFF2-40B4-BE49-F238E27FC236}">
                <a16:creationId xmlns:a16="http://schemas.microsoft.com/office/drawing/2014/main" id="{A82A9918-F2B0-42DE-A058-3666B15D33DD}"/>
              </a:ext>
            </a:extLst>
          </p:cNvPr>
          <p:cNvSpPr>
            <a:spLocks noChangeArrowheads="1"/>
          </p:cNvSpPr>
          <p:nvPr/>
        </p:nvSpPr>
        <p:spPr bwMode="auto">
          <a:xfrm>
            <a:off x="6115575" y="3797345"/>
            <a:ext cx="5884338" cy="2476455"/>
          </a:xfrm>
          <a:prstGeom prst="rect">
            <a:avLst/>
          </a:prstGeom>
          <a:solidFill>
            <a:srgbClr val="ECECEC"/>
          </a:solidFill>
          <a:ln w="9525">
            <a:noFill/>
            <a:miter lim="800000"/>
            <a:headEnd/>
            <a:tailEnd/>
          </a:ln>
        </p:spPr>
        <p:txBody>
          <a:bodyPr lIns="648000" tIns="612000" rIns="72000" bIns="324000" anchor="t" anchorCtr="0"/>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To ensure that employees also have the prerequisites to use their newly acquired skills in digital collaboration, the company must invest in a modern IT infrastructure and provide the right tools for this</a:t>
            </a:r>
          </a:p>
        </p:txBody>
      </p:sp>
      <p:sp>
        <p:nvSpPr>
          <p:cNvPr id="46" name="Freeform 7">
            <a:extLst>
              <a:ext uri="{FF2B5EF4-FFF2-40B4-BE49-F238E27FC236}">
                <a16:creationId xmlns:a16="http://schemas.microsoft.com/office/drawing/2014/main" id="{C09B2A29-C2EE-4953-85F8-6493F51448F3}"/>
              </a:ext>
            </a:extLst>
          </p:cNvPr>
          <p:cNvSpPr>
            <a:spLocks/>
          </p:cNvSpPr>
          <p:nvPr/>
        </p:nvSpPr>
        <p:spPr bwMode="auto">
          <a:xfrm rot="5400000" flipH="1">
            <a:off x="5980096" y="4756109"/>
            <a:ext cx="740508" cy="657467"/>
          </a:xfrm>
          <a:custGeom>
            <a:avLst/>
            <a:gdLst/>
            <a:ahLst/>
            <a:cxnLst>
              <a:cxn ang="0">
                <a:pos x="2667" y="2482"/>
              </a:cxn>
              <a:cxn ang="0">
                <a:pos x="2148" y="2185"/>
              </a:cxn>
              <a:cxn ang="0">
                <a:pos x="2669" y="1013"/>
              </a:cxn>
              <a:cxn ang="0">
                <a:pos x="1349" y="7"/>
              </a:cxn>
              <a:cxn ang="0">
                <a:pos x="26" y="1016"/>
              </a:cxn>
              <a:cxn ang="0">
                <a:pos x="545" y="2179"/>
              </a:cxn>
              <a:cxn ang="0">
                <a:pos x="32" y="2476"/>
              </a:cxn>
            </a:cxnLst>
            <a:rect l="0" t="0" r="r" b="b"/>
            <a:pathLst>
              <a:path w="2697" h="2482">
                <a:moveTo>
                  <a:pt x="2667" y="2482"/>
                </a:moveTo>
                <a:lnTo>
                  <a:pt x="2148" y="2185"/>
                </a:lnTo>
                <a:cubicBezTo>
                  <a:pt x="2342" y="1469"/>
                  <a:pt x="2697" y="1517"/>
                  <a:pt x="2669" y="1013"/>
                </a:cubicBezTo>
                <a:cubicBezTo>
                  <a:pt x="2641" y="509"/>
                  <a:pt x="2184" y="14"/>
                  <a:pt x="1349" y="7"/>
                </a:cubicBezTo>
                <a:cubicBezTo>
                  <a:pt x="514" y="0"/>
                  <a:pt x="52" y="520"/>
                  <a:pt x="26" y="1016"/>
                </a:cubicBezTo>
                <a:cubicBezTo>
                  <a:pt x="0" y="1512"/>
                  <a:pt x="547" y="1757"/>
                  <a:pt x="545" y="2179"/>
                </a:cubicBezTo>
                <a:lnTo>
                  <a:pt x="32" y="2476"/>
                </a:lnTo>
              </a:path>
            </a:pathLst>
          </a:custGeom>
          <a:solidFill>
            <a:srgbClr val="ECECEC"/>
          </a:solidFill>
          <a:ln w="28575" cap="flat" cmpd="sng">
            <a:solidFill>
              <a:srgbClr val="FFFFFF"/>
            </a:solidFill>
            <a:prstDash val="solid"/>
            <a:round/>
            <a:headEnd type="none" w="med" len="med"/>
            <a:tailEnd type="none" w="med" len="med"/>
          </a:ln>
          <a:effectLst/>
        </p:spPr>
        <p:txBody>
          <a:bodyPr vert="horz" wrap="square" lIns="36000" tIns="36000" rIns="36000" bIns="36000" numCol="1" anchor="ctr"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200" b="0" i="0" u="none" strike="noStrike" kern="0" cap="none" spc="0" normalizeH="0" baseline="0" noProof="0" dirty="0">
              <a:ln>
                <a:noFill/>
              </a:ln>
              <a:solidFill>
                <a:srgbClr val="000000"/>
              </a:solidFill>
              <a:effectLst/>
              <a:uLnTx/>
              <a:uFillTx/>
            </a:endParaRPr>
          </a:p>
        </p:txBody>
      </p:sp>
      <p:sp>
        <p:nvSpPr>
          <p:cNvPr id="47" name="Rectangle 8">
            <a:extLst>
              <a:ext uri="{FF2B5EF4-FFF2-40B4-BE49-F238E27FC236}">
                <a16:creationId xmlns:a16="http://schemas.microsoft.com/office/drawing/2014/main" id="{53BA4E10-7090-4BEF-A169-7E8D6B3E1111}"/>
              </a:ext>
            </a:extLst>
          </p:cNvPr>
          <p:cNvSpPr>
            <a:spLocks noChangeArrowheads="1"/>
          </p:cNvSpPr>
          <p:nvPr/>
        </p:nvSpPr>
        <p:spPr bwMode="auto">
          <a:xfrm>
            <a:off x="192088" y="3797345"/>
            <a:ext cx="5884338" cy="2476455"/>
          </a:xfrm>
          <a:prstGeom prst="rect">
            <a:avLst/>
          </a:prstGeom>
          <a:solidFill>
            <a:srgbClr val="ECECEC"/>
          </a:solidFill>
          <a:ln w="9525">
            <a:noFill/>
            <a:miter lim="800000"/>
            <a:headEnd/>
            <a:tailEnd/>
          </a:ln>
        </p:spPr>
        <p:txBody>
          <a:bodyPr lIns="72000" tIns="612000" rIns="72000" bIns="36000" anchor="t" anchorCtr="0"/>
          <a:lstStyle/>
          <a:p>
            <a:pPr marL="285750" indent="-201613">
              <a:spcBef>
                <a:spcPct val="20000"/>
              </a:spcBef>
              <a:buClr>
                <a:srgbClr val="265798"/>
              </a:buClr>
              <a:buFont typeface="Wingdings" panose="05000000000000000000" pitchFamily="2" charset="2"/>
              <a:buChar char="§"/>
            </a:pPr>
            <a:r>
              <a:rPr lang="en-GB" sz="1400" dirty="0">
                <a:latin typeface="Klavika Rg" panose="02000000000000000000"/>
              </a:rPr>
              <a:t>In order for hybrid work between home office and office </a:t>
            </a:r>
            <a:br>
              <a:rPr lang="en-GB" sz="1400" dirty="0">
                <a:latin typeface="Klavika Rg" panose="02000000000000000000"/>
              </a:rPr>
            </a:br>
            <a:r>
              <a:rPr lang="en-GB" sz="1400" dirty="0">
                <a:latin typeface="Klavika Rg" panose="02000000000000000000"/>
              </a:rPr>
              <a:t>to function as smoothly as work before Corona, training </a:t>
            </a:r>
            <a:br>
              <a:rPr lang="en-GB" sz="1400" dirty="0">
                <a:latin typeface="Klavika Rg" panose="02000000000000000000"/>
              </a:rPr>
            </a:br>
            <a:r>
              <a:rPr lang="en-GB" sz="1400" dirty="0">
                <a:latin typeface="Klavika Rg" panose="02000000000000000000"/>
              </a:rPr>
              <a:t>must provide staff with the skills to deliver community </a:t>
            </a:r>
            <a:br>
              <a:rPr lang="en-GB" sz="1400" dirty="0">
                <a:latin typeface="Klavika Rg" panose="02000000000000000000"/>
              </a:rPr>
            </a:br>
            <a:r>
              <a:rPr lang="en-GB" sz="1400" dirty="0">
                <a:latin typeface="Klavika Rg" panose="02000000000000000000"/>
              </a:rPr>
              <a:t>consultation in the quality to which they are accustomed to</a:t>
            </a:r>
            <a:endParaRPr lang="en-GB" altLang="de-DE" sz="1400" kern="0" dirty="0">
              <a:solidFill>
                <a:srgbClr val="4B4B4B"/>
              </a:solidFill>
              <a:cs typeface="Arial"/>
            </a:endParaRPr>
          </a:p>
        </p:txBody>
      </p:sp>
      <p:sp>
        <p:nvSpPr>
          <p:cNvPr id="48" name="Freeform 7">
            <a:extLst>
              <a:ext uri="{FF2B5EF4-FFF2-40B4-BE49-F238E27FC236}">
                <a16:creationId xmlns:a16="http://schemas.microsoft.com/office/drawing/2014/main" id="{724954A0-D841-4D01-9F35-F183C8FDAF1B}"/>
              </a:ext>
            </a:extLst>
          </p:cNvPr>
          <p:cNvSpPr>
            <a:spLocks/>
          </p:cNvSpPr>
          <p:nvPr/>
        </p:nvSpPr>
        <p:spPr bwMode="auto">
          <a:xfrm rot="10800000" flipH="1">
            <a:off x="2729859" y="3689129"/>
            <a:ext cx="714420" cy="681475"/>
          </a:xfrm>
          <a:custGeom>
            <a:avLst/>
            <a:gdLst/>
            <a:ahLst/>
            <a:cxnLst>
              <a:cxn ang="0">
                <a:pos x="2667" y="2482"/>
              </a:cxn>
              <a:cxn ang="0">
                <a:pos x="2148" y="2185"/>
              </a:cxn>
              <a:cxn ang="0">
                <a:pos x="2669" y="1013"/>
              </a:cxn>
              <a:cxn ang="0">
                <a:pos x="1349" y="7"/>
              </a:cxn>
              <a:cxn ang="0">
                <a:pos x="26" y="1016"/>
              </a:cxn>
              <a:cxn ang="0">
                <a:pos x="545" y="2179"/>
              </a:cxn>
              <a:cxn ang="0">
                <a:pos x="32" y="2476"/>
              </a:cxn>
            </a:cxnLst>
            <a:rect l="0" t="0" r="r" b="b"/>
            <a:pathLst>
              <a:path w="2697" h="2482">
                <a:moveTo>
                  <a:pt x="2667" y="2482"/>
                </a:moveTo>
                <a:lnTo>
                  <a:pt x="2148" y="2185"/>
                </a:lnTo>
                <a:cubicBezTo>
                  <a:pt x="2342" y="1469"/>
                  <a:pt x="2697" y="1517"/>
                  <a:pt x="2669" y="1013"/>
                </a:cubicBezTo>
                <a:cubicBezTo>
                  <a:pt x="2641" y="509"/>
                  <a:pt x="2184" y="14"/>
                  <a:pt x="1349" y="7"/>
                </a:cubicBezTo>
                <a:cubicBezTo>
                  <a:pt x="514" y="0"/>
                  <a:pt x="52" y="520"/>
                  <a:pt x="26" y="1016"/>
                </a:cubicBezTo>
                <a:cubicBezTo>
                  <a:pt x="0" y="1512"/>
                  <a:pt x="547" y="1757"/>
                  <a:pt x="545" y="2179"/>
                </a:cubicBezTo>
                <a:lnTo>
                  <a:pt x="32" y="2476"/>
                </a:lnTo>
              </a:path>
            </a:pathLst>
          </a:custGeom>
          <a:solidFill>
            <a:srgbClr val="ECECEC"/>
          </a:solidFill>
          <a:ln w="28575" cap="flat" cmpd="sng">
            <a:solidFill>
              <a:srgbClr val="FFFFFF"/>
            </a:solidFill>
            <a:prstDash val="solid"/>
            <a:round/>
            <a:headEnd type="none" w="med" len="med"/>
            <a:tailEnd type="none" w="med" len="med"/>
          </a:ln>
          <a:effectLst/>
        </p:spPr>
        <p:txBody>
          <a:bodyPr vert="horz" wrap="square" lIns="36000" tIns="36000" rIns="36000" bIns="36000" numCol="1" anchor="ctr" anchorCtr="0" compatLnSpc="1">
            <a:prstTxWarp prst="textNoShape">
              <a:avLst/>
            </a:prstTxWarp>
          </a:bodyPr>
          <a:lstStyle/>
          <a:p>
            <a:pPr marL="0" marR="0" lvl="0" indent="0" defTabSz="914400" eaLnBrk="1" fontAlgn="base" latinLnBrk="0" hangingPunct="1">
              <a:lnSpc>
                <a:spcPct val="100000"/>
              </a:lnSpc>
              <a:spcBef>
                <a:spcPct val="0"/>
              </a:spcBef>
              <a:spcAft>
                <a:spcPct val="0"/>
              </a:spcAft>
              <a:buClrTx/>
              <a:buSzTx/>
              <a:buFontTx/>
              <a:buNone/>
              <a:tabLst/>
              <a:defRPr/>
            </a:pPr>
            <a:endParaRPr kumimoji="0" lang="en-GB" sz="1200" b="0" i="0" u="none" strike="noStrike" kern="0" cap="none" spc="0" normalizeH="0" baseline="0" noProof="0" dirty="0">
              <a:ln>
                <a:noFill/>
              </a:ln>
              <a:solidFill>
                <a:srgbClr val="000000"/>
              </a:solidFill>
              <a:effectLst/>
              <a:uLnTx/>
              <a:uFillTx/>
            </a:endParaRPr>
          </a:p>
        </p:txBody>
      </p:sp>
      <p:sp>
        <p:nvSpPr>
          <p:cNvPr id="8" name="Rechteck 7" hidden="1">
            <a:extLst>
              <a:ext uri="{FF2B5EF4-FFF2-40B4-BE49-F238E27FC236}">
                <a16:creationId xmlns:a16="http://schemas.microsoft.com/office/drawing/2014/main" id="{A9BF3676-E2B2-4AF8-AA20-59056E2BFCFE}"/>
              </a:ext>
            </a:extLst>
          </p:cNvPr>
          <p:cNvSpPr/>
          <p:nvPr>
            <p:custDataLst>
              <p:tags r:id="rId3"/>
            </p:custDataLst>
          </p:nvPr>
        </p:nvSpPr>
        <p:spPr>
          <a:xfrm>
            <a:off x="0" y="0"/>
            <a:ext cx="158750" cy="158750"/>
          </a:xfrm>
          <a:prstGeom prst="rect">
            <a:avLst/>
          </a:prstGeom>
          <a:noFill/>
          <a:ln>
            <a:solidFill>
              <a:schemeClr val="accent1"/>
            </a:solidFill>
          </a:ln>
        </p:spPr>
        <p:txBody>
          <a:bodyPr vert="horz" wrap="none" lIns="0" tIns="0" rIns="0" bIns="0" numCol="1" spcCol="0" rtlCol="0" anchor="ctr" anchorCtr="0">
            <a:noAutofit/>
          </a:bodyPr>
          <a:lstStyle/>
          <a:p>
            <a:pPr algn="ctr">
              <a:spcBef>
                <a:spcPct val="20000"/>
              </a:spcBef>
              <a:buClr>
                <a:srgbClr val="265798"/>
              </a:buClr>
            </a:pPr>
            <a:endParaRPr lang="en-GB" sz="2000" b="1" dirty="0">
              <a:solidFill>
                <a:schemeClr val="accent1"/>
              </a:solidFill>
              <a:latin typeface="Klavika Bd" panose="02000000000000000000"/>
              <a:ea typeface="+mj-ea"/>
              <a:cs typeface="+mj-cs"/>
              <a:sym typeface="Klavika" panose="02000000000000000000"/>
            </a:endParaRPr>
          </a:p>
        </p:txBody>
      </p:sp>
      <p:sp>
        <p:nvSpPr>
          <p:cNvPr id="2" name="Foliennummernplatzhalter 1">
            <a:extLst>
              <a:ext uri="{FF2B5EF4-FFF2-40B4-BE49-F238E27FC236}">
                <a16:creationId xmlns:a16="http://schemas.microsoft.com/office/drawing/2014/main" id="{F4E1C790-FE16-4935-8666-0BAD4CC9570C}"/>
              </a:ext>
            </a:extLst>
          </p:cNvPr>
          <p:cNvSpPr>
            <a:spLocks noGrp="1"/>
          </p:cNvSpPr>
          <p:nvPr>
            <p:ph type="sldNum" sz="quarter" idx="4"/>
          </p:nvPr>
        </p:nvSpPr>
        <p:spPr/>
        <p:txBody>
          <a:bodyPr/>
          <a:lstStyle/>
          <a:p>
            <a:fld id="{553ADFF6-AE86-4113-B35A-DF39A9E38298}" type="slidenum">
              <a:rPr lang="en-GB" smtClean="0"/>
              <a:pPr/>
              <a:t>17</a:t>
            </a:fld>
            <a:endParaRPr lang="en-GB" dirty="0"/>
          </a:p>
        </p:txBody>
      </p:sp>
      <p:sp>
        <p:nvSpPr>
          <p:cNvPr id="4" name="Titel 3">
            <a:extLst>
              <a:ext uri="{FF2B5EF4-FFF2-40B4-BE49-F238E27FC236}">
                <a16:creationId xmlns:a16="http://schemas.microsoft.com/office/drawing/2014/main" id="{299F39EB-39EB-468A-9671-7C01F2804276}"/>
              </a:ext>
            </a:extLst>
          </p:cNvPr>
          <p:cNvSpPr>
            <a:spLocks noGrp="1"/>
          </p:cNvSpPr>
          <p:nvPr>
            <p:ph type="title"/>
          </p:nvPr>
        </p:nvSpPr>
        <p:spPr/>
        <p:txBody>
          <a:bodyPr vert="horz"/>
          <a:lstStyle/>
          <a:p>
            <a:r>
              <a:rPr lang="en-GB" dirty="0"/>
              <a:t>The solution found requires a lot of communication, deep trust between the two parties, the development of technical skills and the establishment of an appropriate IT infrastructure.</a:t>
            </a:r>
          </a:p>
        </p:txBody>
      </p:sp>
      <p:sp>
        <p:nvSpPr>
          <p:cNvPr id="5" name="Textplatzhalter 4">
            <a:extLst>
              <a:ext uri="{FF2B5EF4-FFF2-40B4-BE49-F238E27FC236}">
                <a16:creationId xmlns:a16="http://schemas.microsoft.com/office/drawing/2014/main" id="{AA84A909-8CAB-4DD5-9936-9D66ACDF399D}"/>
              </a:ext>
            </a:extLst>
          </p:cNvPr>
          <p:cNvSpPr>
            <a:spLocks noGrp="1"/>
          </p:cNvSpPr>
          <p:nvPr>
            <p:ph type="body" sz="quarter" idx="13"/>
          </p:nvPr>
        </p:nvSpPr>
        <p:spPr>
          <a:xfrm>
            <a:off x="192088" y="847803"/>
            <a:ext cx="9841928" cy="286232"/>
          </a:xfrm>
        </p:spPr>
        <p:txBody>
          <a:bodyPr/>
          <a:lstStyle/>
          <a:p>
            <a:r>
              <a:rPr lang="en-GB" dirty="0"/>
              <a:t>Could a win-win situation be found? | What does the solution require?</a:t>
            </a:r>
          </a:p>
        </p:txBody>
      </p:sp>
      <p:sp>
        <p:nvSpPr>
          <p:cNvPr id="50" name="Rectangle 14">
            <a:extLst>
              <a:ext uri="{FF2B5EF4-FFF2-40B4-BE49-F238E27FC236}">
                <a16:creationId xmlns:a16="http://schemas.microsoft.com/office/drawing/2014/main" id="{D384B14F-1451-4579-AE83-EC16F4A3FA6D}"/>
              </a:ext>
            </a:extLst>
          </p:cNvPr>
          <p:cNvSpPr>
            <a:spLocks noChangeArrowheads="1"/>
          </p:cNvSpPr>
          <p:nvPr/>
        </p:nvSpPr>
        <p:spPr bwMode="auto">
          <a:xfrm>
            <a:off x="192088" y="1280309"/>
            <a:ext cx="5821697" cy="432000"/>
          </a:xfrm>
          <a:prstGeom prst="rect">
            <a:avLst/>
          </a:prstGeom>
          <a:noFill/>
          <a:ln>
            <a:noFill/>
          </a:ln>
        </p:spPr>
        <p:txBody>
          <a:bodyPr vert="horz" wrap="square" lIns="0" rIns="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A lot of communication and coordination</a:t>
            </a:r>
          </a:p>
        </p:txBody>
      </p:sp>
      <p:sp>
        <p:nvSpPr>
          <p:cNvPr id="51" name="Rectangle 14">
            <a:extLst>
              <a:ext uri="{FF2B5EF4-FFF2-40B4-BE49-F238E27FC236}">
                <a16:creationId xmlns:a16="http://schemas.microsoft.com/office/drawing/2014/main" id="{4A1D9295-2B2B-4DC5-8043-96E700CE2995}"/>
              </a:ext>
            </a:extLst>
          </p:cNvPr>
          <p:cNvSpPr>
            <a:spLocks noChangeArrowheads="1"/>
          </p:cNvSpPr>
          <p:nvPr/>
        </p:nvSpPr>
        <p:spPr bwMode="auto">
          <a:xfrm>
            <a:off x="6178215" y="1280309"/>
            <a:ext cx="5821697" cy="432000"/>
          </a:xfrm>
          <a:prstGeom prst="rect">
            <a:avLst/>
          </a:prstGeom>
          <a:noFill/>
          <a:ln>
            <a:noFill/>
          </a:ln>
        </p:spPr>
        <p:txBody>
          <a:bodyPr vert="horz" wrap="square" lIns="0" rIns="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Much trust in each other</a:t>
            </a:r>
          </a:p>
        </p:txBody>
      </p:sp>
      <p:sp>
        <p:nvSpPr>
          <p:cNvPr id="54" name="Rectangle 14">
            <a:extLst>
              <a:ext uri="{FF2B5EF4-FFF2-40B4-BE49-F238E27FC236}">
                <a16:creationId xmlns:a16="http://schemas.microsoft.com/office/drawing/2014/main" id="{6F545A0C-3F82-4C57-8009-107A7109F98E}"/>
              </a:ext>
            </a:extLst>
          </p:cNvPr>
          <p:cNvSpPr>
            <a:spLocks noChangeArrowheads="1"/>
          </p:cNvSpPr>
          <p:nvPr/>
        </p:nvSpPr>
        <p:spPr bwMode="auto">
          <a:xfrm>
            <a:off x="192088" y="5841800"/>
            <a:ext cx="5821697" cy="432000"/>
          </a:xfrm>
          <a:prstGeom prst="rect">
            <a:avLst/>
          </a:prstGeom>
          <a:noFill/>
          <a:ln>
            <a:noFill/>
          </a:ln>
        </p:spPr>
        <p:txBody>
          <a:bodyPr vert="horz" wrap="square" lIns="0" rIns="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Technical Skills</a:t>
            </a:r>
          </a:p>
        </p:txBody>
      </p:sp>
      <p:sp>
        <p:nvSpPr>
          <p:cNvPr id="55" name="Rectangle 14">
            <a:extLst>
              <a:ext uri="{FF2B5EF4-FFF2-40B4-BE49-F238E27FC236}">
                <a16:creationId xmlns:a16="http://schemas.microsoft.com/office/drawing/2014/main" id="{EEA21C8B-B689-4741-B7AB-185F63C72A99}"/>
              </a:ext>
            </a:extLst>
          </p:cNvPr>
          <p:cNvSpPr>
            <a:spLocks noChangeArrowheads="1"/>
          </p:cNvSpPr>
          <p:nvPr/>
        </p:nvSpPr>
        <p:spPr bwMode="auto">
          <a:xfrm>
            <a:off x="6178215" y="5841800"/>
            <a:ext cx="5821697" cy="432000"/>
          </a:xfrm>
          <a:prstGeom prst="rect">
            <a:avLst/>
          </a:prstGeom>
          <a:noFill/>
          <a:ln>
            <a:noFill/>
          </a:ln>
        </p:spPr>
        <p:txBody>
          <a:bodyPr vert="horz" wrap="square" lIns="0" rIns="0" rtlCol="0" anchor="ctr">
            <a:noAutofit/>
          </a:bodyPr>
          <a:lstStyle/>
          <a:p>
            <a:pPr marL="0" lvl="1" algn="ctr" fontAlgn="base">
              <a:spcBef>
                <a:spcPct val="20000"/>
              </a:spcBef>
              <a:spcAft>
                <a:spcPct val="0"/>
              </a:spcAft>
              <a:buClr>
                <a:schemeClr val="tx1"/>
              </a:buClr>
              <a:buSzPct val="100000"/>
              <a:tabLst>
                <a:tab pos="1828800" algn="l"/>
                <a:tab pos="2743200" algn="l"/>
                <a:tab pos="3657600" algn="l"/>
                <a:tab pos="4572000" algn="l"/>
                <a:tab pos="5486400" algn="l"/>
                <a:tab pos="6400800" algn="l"/>
                <a:tab pos="7315200" algn="l"/>
                <a:tab pos="8229600" algn="l"/>
                <a:tab pos="9144000" algn="l"/>
                <a:tab pos="10058400" algn="l"/>
              </a:tabLst>
              <a:defRPr/>
            </a:pPr>
            <a:r>
              <a:rPr lang="en-GB" sz="1600" cap="all" dirty="0">
                <a:solidFill>
                  <a:srgbClr val="265798"/>
                </a:solidFill>
                <a:latin typeface="Klavika Rg" panose="02000000000000000000"/>
              </a:rPr>
              <a:t>Modern IT infrastructure</a:t>
            </a:r>
          </a:p>
        </p:txBody>
      </p:sp>
      <p:sp>
        <p:nvSpPr>
          <p:cNvPr id="24" name="Rectangle 14">
            <a:extLst>
              <a:ext uri="{FF2B5EF4-FFF2-40B4-BE49-F238E27FC236}">
                <a16:creationId xmlns:a16="http://schemas.microsoft.com/office/drawing/2014/main" id="{9955D69A-1AF1-4DA8-A60B-61A0EB566DEC}"/>
              </a:ext>
            </a:extLst>
          </p:cNvPr>
          <p:cNvSpPr>
            <a:spLocks noChangeArrowheads="1"/>
          </p:cNvSpPr>
          <p:nvPr/>
        </p:nvSpPr>
        <p:spPr bwMode="auto">
          <a:xfrm>
            <a:off x="1915665" y="3683876"/>
            <a:ext cx="2437183" cy="69739"/>
          </a:xfrm>
          <a:prstGeom prst="rect">
            <a:avLst/>
          </a:prstGeom>
          <a:solidFill>
            <a:srgbClr val="ECECEC"/>
          </a:solidFill>
          <a:ln w="9525">
            <a:noFill/>
            <a:miter lim="800000"/>
            <a:headEnd/>
            <a:tailEnd/>
          </a:ln>
        </p:spPr>
        <p:txBody>
          <a:bodyPr lIns="72000" tIns="36000" rIns="72000" bIns="36000" anchor="ctr" anchorCtr="0"/>
          <a:lstStyle/>
          <a:p>
            <a:pPr marL="185738" marR="0" lvl="0" indent="-185738" defTabSz="914400" eaLnBrk="1" fontAlgn="base" latinLnBrk="0" hangingPunct="1">
              <a:lnSpc>
                <a:spcPct val="90000"/>
              </a:lnSpc>
              <a:spcBef>
                <a:spcPct val="0"/>
              </a:spcBef>
              <a:spcAft>
                <a:spcPct val="0"/>
              </a:spcAft>
              <a:buClrTx/>
              <a:buSzTx/>
              <a:buFont typeface="Wingdings 2" pitchFamily="18" charset="2"/>
              <a:buChar char="¾"/>
              <a:tabLst/>
              <a:defRPr/>
            </a:pPr>
            <a:endParaRPr kumimoji="0" lang="en-GB" altLang="de-DE" sz="1200" b="0" i="0" u="none" strike="noStrike" kern="0" cap="none" spc="0" normalizeH="0" baseline="0" noProof="0" dirty="0">
              <a:ln>
                <a:noFill/>
              </a:ln>
              <a:solidFill>
                <a:srgbClr val="000000"/>
              </a:solidFill>
              <a:effectLst/>
              <a:uLnTx/>
              <a:uFillTx/>
              <a:cs typeface="Arial"/>
            </a:endParaRPr>
          </a:p>
        </p:txBody>
      </p:sp>
    </p:spTree>
    <p:extLst>
      <p:ext uri="{BB962C8B-B14F-4D97-AF65-F5344CB8AC3E}">
        <p14:creationId xmlns:p14="http://schemas.microsoft.com/office/powerpoint/2010/main" val="1188459419"/>
      </p:ext>
    </p:extLst>
  </p:cSld>
  <p:clrMapOvr>
    <a:masterClrMapping/>
  </p:clrMapOvr>
  <mc:AlternateContent xmlns:mc="http://schemas.openxmlformats.org/markup-compatibility/2006" xmlns:p14="http://schemas.microsoft.com/office/powerpoint/2010/main">
    <mc:Choice Requires="p14">
      <p:transition spd="slow" p14:dur="2000" advTm="67765"/>
    </mc:Choice>
    <mc:Fallback xmlns="">
      <p:transition spd="slow" advTm="67765"/>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4" name="Objekt 33" hidden="1">
            <a:extLst>
              <a:ext uri="{FF2B5EF4-FFF2-40B4-BE49-F238E27FC236}">
                <a16:creationId xmlns:a16="http://schemas.microsoft.com/office/drawing/2014/main" id="{BA99B75D-4C6F-45FD-9B10-676F77F162A5}"/>
              </a:ext>
            </a:extLst>
          </p:cNvPr>
          <p:cNvGraphicFramePr>
            <a:graphicFrameLocks noChangeAspect="1"/>
          </p:cNvGraphicFramePr>
          <p:nvPr>
            <p:custDataLst>
              <p:tags r:id="rId2"/>
            </p:custDataLst>
            <p:extLst>
              <p:ext uri="{D42A27DB-BD31-4B8C-83A1-F6EECF244321}">
                <p14:modId xmlns:p14="http://schemas.microsoft.com/office/powerpoint/2010/main" val="3273664803"/>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4822" name="think-cell Folie" r:id="rId9" imgW="532" imgH="533" progId="TCLayout.ActiveDocument.1">
                  <p:embed/>
                </p:oleObj>
              </mc:Choice>
              <mc:Fallback>
                <p:oleObj name="think-cell Folie" r:id="rId9" imgW="532" imgH="533" progId="TCLayout.ActiveDocument.1">
                  <p:embed/>
                  <p:pic>
                    <p:nvPicPr>
                      <p:cNvPr id="34" name="Objekt 33" hidden="1">
                        <a:extLst>
                          <a:ext uri="{FF2B5EF4-FFF2-40B4-BE49-F238E27FC236}">
                            <a16:creationId xmlns:a16="http://schemas.microsoft.com/office/drawing/2014/main" id="{BA99B75D-4C6F-45FD-9B10-676F77F162A5}"/>
                          </a:ext>
                        </a:extLst>
                      </p:cNvPr>
                      <p:cNvPicPr/>
                      <p:nvPr/>
                    </p:nvPicPr>
                    <p:blipFill>
                      <a:blip r:embed="rId10"/>
                      <a:stretch>
                        <a:fillRect/>
                      </a:stretch>
                    </p:blipFill>
                    <p:spPr>
                      <a:xfrm>
                        <a:off x="1588" y="1588"/>
                        <a:ext cx="1588" cy="1588"/>
                      </a:xfrm>
                      <a:prstGeom prst="rect">
                        <a:avLst/>
                      </a:prstGeom>
                    </p:spPr>
                  </p:pic>
                </p:oleObj>
              </mc:Fallback>
            </mc:AlternateContent>
          </a:graphicData>
        </a:graphic>
      </p:graphicFrame>
      <p:sp>
        <p:nvSpPr>
          <p:cNvPr id="33" name="Rechteck 32" hidden="1">
            <a:extLst>
              <a:ext uri="{FF2B5EF4-FFF2-40B4-BE49-F238E27FC236}">
                <a16:creationId xmlns:a16="http://schemas.microsoft.com/office/drawing/2014/main" id="{EA372C6D-F389-4E6E-BF0C-288DABCCD82B}"/>
              </a:ext>
            </a:extLst>
          </p:cNvPr>
          <p:cNvSpPr/>
          <p:nvPr>
            <p:custDataLst>
              <p:tags r:id="rId3"/>
            </p:custDataLst>
          </p:nvPr>
        </p:nvSpPr>
        <p:spPr>
          <a:xfrm>
            <a:off x="0" y="0"/>
            <a:ext cx="158750" cy="158750"/>
          </a:xfrm>
          <a:prstGeom prst="rect">
            <a:avLst/>
          </a:prstGeom>
          <a:noFill/>
          <a:ln>
            <a:solidFill>
              <a:srgbClr val="00BFB1"/>
            </a:solidFill>
          </a:ln>
        </p:spPr>
        <p:txBody>
          <a:bodyPr vert="horz" wrap="none" lIns="0" tIns="0" rIns="0" bIns="0" numCol="1" spcCol="0" rtlCol="0" anchor="ctr" anchorCtr="0">
            <a:noAutofit/>
          </a:bodyPr>
          <a:lstStyle/>
          <a:p>
            <a:pPr algn="ctr">
              <a:spcBef>
                <a:spcPct val="20000"/>
              </a:spcBef>
              <a:buClr>
                <a:schemeClr val="accent1"/>
              </a:buClr>
            </a:pPr>
            <a:endParaRPr lang="en-GB" sz="2000" b="1" dirty="0">
              <a:solidFill>
                <a:schemeClr val="tx1"/>
              </a:solidFill>
              <a:latin typeface="Klavika Bd" panose="02000000000000000000"/>
              <a:ea typeface="+mj-ea"/>
              <a:cs typeface="+mj-cs"/>
              <a:sym typeface="Klavika" panose="02000000000000000000"/>
            </a:endParaRPr>
          </a:p>
        </p:txBody>
      </p:sp>
      <p:sp>
        <p:nvSpPr>
          <p:cNvPr id="51" name="Rectangle 12">
            <a:extLst>
              <a:ext uri="{FF2B5EF4-FFF2-40B4-BE49-F238E27FC236}">
                <a16:creationId xmlns:a16="http://schemas.microsoft.com/office/drawing/2014/main" id="{D222803D-21CA-41AE-B826-D3E41102B02B}"/>
              </a:ext>
            </a:extLst>
          </p:cNvPr>
          <p:cNvSpPr/>
          <p:nvPr/>
        </p:nvSpPr>
        <p:spPr>
          <a:xfrm>
            <a:off x="192088" y="1268413"/>
            <a:ext cx="11807825" cy="5005388"/>
          </a:xfrm>
          <a:prstGeom prst="rect">
            <a:avLst/>
          </a:prstGeom>
          <a:solidFill>
            <a:srgbClr val="ECECEC"/>
          </a:solidFill>
          <a:ln>
            <a:noFill/>
          </a:ln>
        </p:spPr>
        <p:txBody>
          <a:bodyPr vert="horz" wrap="square" lIns="90000" rtlCol="0" anchor="ctr">
            <a:noAutofit/>
          </a:bodyPr>
          <a:lstStyle/>
          <a:p>
            <a:pPr algn="ctr">
              <a:spcBef>
                <a:spcPct val="20000"/>
              </a:spcBef>
              <a:buClr>
                <a:srgbClr val="265798"/>
              </a:buClr>
            </a:pPr>
            <a:endParaRPr lang="en-GB" sz="1400" dirty="0">
              <a:latin typeface="Avenir Book" panose="02000503020000020003" pitchFamily="2" charset="0"/>
            </a:endParaRPr>
          </a:p>
        </p:txBody>
      </p:sp>
      <p:sp>
        <p:nvSpPr>
          <p:cNvPr id="61" name="Rechteck 60">
            <a:extLst>
              <a:ext uri="{FF2B5EF4-FFF2-40B4-BE49-F238E27FC236}">
                <a16:creationId xmlns:a16="http://schemas.microsoft.com/office/drawing/2014/main" id="{287694F2-CABE-41C6-BA85-BE24D4C67ADB}"/>
              </a:ext>
            </a:extLst>
          </p:cNvPr>
          <p:cNvSpPr/>
          <p:nvPr/>
        </p:nvSpPr>
        <p:spPr>
          <a:xfrm>
            <a:off x="4751828" y="2643804"/>
            <a:ext cx="3040394" cy="2239292"/>
          </a:xfrm>
          <a:prstGeom prst="rect">
            <a:avLst/>
          </a:prstGeom>
          <a:solidFill>
            <a:srgbClr val="ECECEC"/>
          </a:solidFill>
          <a:ln>
            <a:noFill/>
          </a:ln>
        </p:spPr>
        <p:txBody>
          <a:bodyPr vert="horz" wrap="square" lIns="90000" rtlCol="0" anchor="ctr">
            <a:noAutofit/>
          </a:bodyPr>
          <a:lstStyle/>
          <a:p>
            <a:pPr marL="0" indent="0" algn="ctr">
              <a:spcBef>
                <a:spcPct val="20000"/>
              </a:spcBef>
              <a:buClr>
                <a:schemeClr val="accent1"/>
              </a:buClr>
              <a:buFont typeface="Arial" panose="020B0604020202020204" pitchFamily="34" charset="0"/>
              <a:buNone/>
            </a:pPr>
            <a:endParaRPr lang="en-GB" sz="1400" dirty="0">
              <a:solidFill>
                <a:schemeClr val="tx1"/>
              </a:solidFill>
              <a:latin typeface="Avenir Book" panose="02000503020000020003" pitchFamily="2" charset="0"/>
            </a:endParaRPr>
          </a:p>
        </p:txBody>
      </p:sp>
      <p:sp>
        <p:nvSpPr>
          <p:cNvPr id="52" name="Foliennummernplatzhalter 51">
            <a:extLst>
              <a:ext uri="{FF2B5EF4-FFF2-40B4-BE49-F238E27FC236}">
                <a16:creationId xmlns:a16="http://schemas.microsoft.com/office/drawing/2014/main" id="{F5CB1729-3E4C-4691-BF22-435841FB4985}"/>
              </a:ext>
            </a:extLst>
          </p:cNvPr>
          <p:cNvSpPr>
            <a:spLocks noGrp="1"/>
          </p:cNvSpPr>
          <p:nvPr>
            <p:ph type="sldNum" sz="quarter" idx="4"/>
          </p:nvPr>
        </p:nvSpPr>
        <p:spPr/>
        <p:txBody>
          <a:bodyPr/>
          <a:lstStyle/>
          <a:p>
            <a:fld id="{553ADFF6-AE86-4113-B35A-DF39A9E38298}" type="slidenum">
              <a:rPr lang="en-GB" smtClean="0"/>
              <a:pPr/>
              <a:t>18</a:t>
            </a:fld>
            <a:endParaRPr lang="en-GB" dirty="0"/>
          </a:p>
        </p:txBody>
      </p:sp>
      <p:sp>
        <p:nvSpPr>
          <p:cNvPr id="5" name="Titel 4">
            <a:extLst>
              <a:ext uri="{FF2B5EF4-FFF2-40B4-BE49-F238E27FC236}">
                <a16:creationId xmlns:a16="http://schemas.microsoft.com/office/drawing/2014/main" id="{902A9C28-733F-4325-BB84-BB2513F5848C}"/>
              </a:ext>
            </a:extLst>
          </p:cNvPr>
          <p:cNvSpPr>
            <a:spLocks noGrp="1"/>
          </p:cNvSpPr>
          <p:nvPr>
            <p:ph type="title"/>
          </p:nvPr>
        </p:nvSpPr>
        <p:spPr/>
        <p:txBody>
          <a:bodyPr vert="horz"/>
          <a:lstStyle/>
          <a:p>
            <a:r>
              <a:rPr lang="en-GB" dirty="0"/>
              <a:t>The SWOT analysis of the solution found shows that the opp. and strengths of the sol. found are convincing and risks can be minimized by building up competences through trainings. </a:t>
            </a:r>
          </a:p>
        </p:txBody>
      </p:sp>
      <p:sp>
        <p:nvSpPr>
          <p:cNvPr id="6" name="Textplatzhalter 5">
            <a:extLst>
              <a:ext uri="{FF2B5EF4-FFF2-40B4-BE49-F238E27FC236}">
                <a16:creationId xmlns:a16="http://schemas.microsoft.com/office/drawing/2014/main" id="{B9029BB3-3CAD-4847-89A6-0E0CEE1FE756}"/>
              </a:ext>
            </a:extLst>
          </p:cNvPr>
          <p:cNvSpPr>
            <a:spLocks noGrp="1"/>
          </p:cNvSpPr>
          <p:nvPr>
            <p:ph type="body" sz="quarter" idx="13"/>
          </p:nvPr>
        </p:nvSpPr>
        <p:spPr>
          <a:xfrm>
            <a:off x="192088" y="847803"/>
            <a:ext cx="9841928" cy="286232"/>
          </a:xfrm>
        </p:spPr>
        <p:txBody>
          <a:bodyPr/>
          <a:lstStyle/>
          <a:p>
            <a:r>
              <a:rPr lang="en-GB" dirty="0"/>
              <a:t>Could a win-win situation be found? | SWOT-Analysis</a:t>
            </a:r>
          </a:p>
        </p:txBody>
      </p:sp>
      <p:sp>
        <p:nvSpPr>
          <p:cNvPr id="2" name="Textplatzhalter 1">
            <a:extLst>
              <a:ext uri="{FF2B5EF4-FFF2-40B4-BE49-F238E27FC236}">
                <a16:creationId xmlns:a16="http://schemas.microsoft.com/office/drawing/2014/main" id="{CA8A95C1-0C5C-4E8E-AB90-167EE57B1FF4}"/>
              </a:ext>
            </a:extLst>
          </p:cNvPr>
          <p:cNvSpPr>
            <a:spLocks noGrp="1"/>
          </p:cNvSpPr>
          <p:nvPr>
            <p:ph type="body" sz="quarter" idx="14"/>
          </p:nvPr>
        </p:nvSpPr>
        <p:spPr/>
        <p:txBody>
          <a:bodyPr/>
          <a:lstStyle/>
          <a:p>
            <a:r>
              <a:rPr lang="en-GB" dirty="0"/>
              <a:t>Figure 8: SWOT Analysis </a:t>
            </a:r>
          </a:p>
        </p:txBody>
      </p:sp>
      <p:sp>
        <p:nvSpPr>
          <p:cNvPr id="29" name="Rechteck 28">
            <a:extLst>
              <a:ext uri="{FF2B5EF4-FFF2-40B4-BE49-F238E27FC236}">
                <a16:creationId xmlns:a16="http://schemas.microsoft.com/office/drawing/2014/main" id="{9770E6B6-E13E-4CF4-8A81-21ACCFC54EB0}"/>
              </a:ext>
            </a:extLst>
          </p:cNvPr>
          <p:cNvSpPr/>
          <p:nvPr/>
        </p:nvSpPr>
        <p:spPr>
          <a:xfrm>
            <a:off x="604818" y="1380506"/>
            <a:ext cx="5472000" cy="2257212"/>
          </a:xfrm>
          <a:prstGeom prst="rect">
            <a:avLst/>
          </a:prstGeom>
          <a:solidFill>
            <a:schemeClr val="bg1"/>
          </a:solidFill>
        </p:spPr>
        <p:txBody>
          <a:bodyPr vert="horz" wrap="square" tIns="90000" bIns="90000" rtlCol="0" anchor="t">
            <a:noAutofit/>
          </a:bodyPr>
          <a:lstStyle/>
          <a:p>
            <a:pPr algn="ctr">
              <a:spcBef>
                <a:spcPct val="20000"/>
              </a:spcBef>
              <a:buClr>
                <a:schemeClr val="accent1"/>
              </a:buClr>
            </a:pPr>
            <a:r>
              <a:rPr lang="en-GB" cap="all" dirty="0">
                <a:solidFill>
                  <a:srgbClr val="265798"/>
                </a:solidFill>
                <a:latin typeface="Klavika Rg" panose="02000000000000000000"/>
              </a:rPr>
              <a:t>STRENGTHS</a:t>
            </a:r>
          </a:p>
        </p:txBody>
      </p:sp>
      <p:sp>
        <p:nvSpPr>
          <p:cNvPr id="48" name="Rechteck 47">
            <a:extLst>
              <a:ext uri="{FF2B5EF4-FFF2-40B4-BE49-F238E27FC236}">
                <a16:creationId xmlns:a16="http://schemas.microsoft.com/office/drawing/2014/main" id="{C0C43F2E-B550-46A5-852C-6D5206789258}"/>
              </a:ext>
            </a:extLst>
          </p:cNvPr>
          <p:cNvSpPr/>
          <p:nvPr/>
        </p:nvSpPr>
        <p:spPr>
          <a:xfrm>
            <a:off x="288148" y="1380505"/>
            <a:ext cx="236622" cy="2257212"/>
          </a:xfrm>
          <a:prstGeom prst="rect">
            <a:avLst/>
          </a:prstGeom>
          <a:solidFill>
            <a:srgbClr val="265798"/>
          </a:solidFill>
          <a:ln>
            <a:noFill/>
          </a:ln>
        </p:spPr>
        <p:txBody>
          <a:bodyPr vert="vert270" wrap="square" lIns="90000" rtlCol="0" anchor="ctr">
            <a:noAutofit/>
          </a:bodyPr>
          <a:lstStyle/>
          <a:p>
            <a:pPr marL="0" indent="0" algn="ctr">
              <a:spcBef>
                <a:spcPct val="20000"/>
              </a:spcBef>
              <a:buClr>
                <a:schemeClr val="accent1"/>
              </a:buClr>
              <a:buFont typeface="Arial" panose="020B0604020202020204" pitchFamily="34" charset="0"/>
              <a:buNone/>
            </a:pPr>
            <a:r>
              <a:rPr lang="en-GB" sz="1600" dirty="0">
                <a:solidFill>
                  <a:srgbClr val="FFFFFF"/>
                </a:solidFill>
                <a:latin typeface="Klavika Rg" panose="02000000000000000000"/>
              </a:rPr>
              <a:t>Internal</a:t>
            </a:r>
          </a:p>
        </p:txBody>
      </p:sp>
      <p:pic>
        <p:nvPicPr>
          <p:cNvPr id="56" name="Grafik 55" descr="Muskulöser Arm">
            <a:extLst>
              <a:ext uri="{FF2B5EF4-FFF2-40B4-BE49-F238E27FC236}">
                <a16:creationId xmlns:a16="http://schemas.microsoft.com/office/drawing/2014/main" id="{FF36AB84-22E8-49C9-854D-5A4C93F6079A}"/>
              </a:ext>
            </a:extLst>
          </p:cNvPr>
          <p:cNvPicPr>
            <a:picLocks noChangeAspect="1"/>
          </p:cNvPicPr>
          <p:nvPr/>
        </p:nvPicPr>
        <p:blipFill>
          <a:blip r:embed="rId11" cstate="email">
            <a:extLst>
              <a:ext uri="{28A0092B-C50C-407E-A947-70E740481C1C}">
                <a14:useLocalDpi xmlns:a14="http://schemas.microsoft.com/office/drawing/2010/main"/>
              </a:ext>
              <a:ext uri="{96DAC541-7B7A-43D3-8B79-37D633B846F1}">
                <asvg:svgBlip xmlns:asvg="http://schemas.microsoft.com/office/drawing/2016/SVG/main" r:embed="rId12"/>
              </a:ext>
            </a:extLst>
          </a:blip>
          <a:stretch>
            <a:fillRect/>
          </a:stretch>
        </p:blipFill>
        <p:spPr>
          <a:xfrm>
            <a:off x="743722" y="1443210"/>
            <a:ext cx="433543" cy="433543"/>
          </a:xfrm>
          <a:prstGeom prst="rect">
            <a:avLst/>
          </a:prstGeom>
        </p:spPr>
      </p:pic>
      <p:sp>
        <p:nvSpPr>
          <p:cNvPr id="65" name="Rechteck 64">
            <a:extLst>
              <a:ext uri="{FF2B5EF4-FFF2-40B4-BE49-F238E27FC236}">
                <a16:creationId xmlns:a16="http://schemas.microsoft.com/office/drawing/2014/main" id="{3361A663-5C45-4AFB-B3B8-FF1DD12F62A2}"/>
              </a:ext>
            </a:extLst>
          </p:cNvPr>
          <p:cNvSpPr/>
          <p:nvPr/>
        </p:nvSpPr>
        <p:spPr>
          <a:xfrm>
            <a:off x="710143" y="1895803"/>
            <a:ext cx="3990090" cy="1741915"/>
          </a:xfrm>
          <a:prstGeom prst="rect">
            <a:avLst/>
          </a:prstGeom>
          <a:noFill/>
          <a:ln>
            <a:noFill/>
          </a:ln>
        </p:spPr>
        <p:txBody>
          <a:bodyPr vert="horz" wrap="square" lIns="90000" rtlCol="0" anchor="t">
            <a:noAutofit/>
          </a:bodyPr>
          <a:lstStyle/>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Promoting independence from further crises</a:t>
            </a:r>
          </a:p>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Employee satisfaction is high, and an efficient team automatically brings more benefits to the community </a:t>
            </a:r>
          </a:p>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Attractive for new employees, as they often prefer a flexible, hybrid working model</a:t>
            </a:r>
          </a:p>
        </p:txBody>
      </p:sp>
      <p:sp>
        <p:nvSpPr>
          <p:cNvPr id="31" name="Rechteck 30">
            <a:extLst>
              <a:ext uri="{FF2B5EF4-FFF2-40B4-BE49-F238E27FC236}">
                <a16:creationId xmlns:a16="http://schemas.microsoft.com/office/drawing/2014/main" id="{04A9F45B-5C22-4055-9D88-2069882A24C7}"/>
              </a:ext>
            </a:extLst>
          </p:cNvPr>
          <p:cNvSpPr/>
          <p:nvPr/>
        </p:nvSpPr>
        <p:spPr>
          <a:xfrm>
            <a:off x="604818" y="3886323"/>
            <a:ext cx="5472000" cy="2257212"/>
          </a:xfrm>
          <a:prstGeom prst="rect">
            <a:avLst/>
          </a:prstGeom>
          <a:solidFill>
            <a:schemeClr val="bg1"/>
          </a:solidFill>
        </p:spPr>
        <p:txBody>
          <a:bodyPr rot="0" spcFirstLastPara="0" vertOverflow="overflow" horzOverflow="overflow" vert="horz" wrap="square" lIns="91440" tIns="90000" rIns="91440" bIns="90000" numCol="1" spcCol="0" rtlCol="0" fromWordArt="0" anchor="t" anchorCtr="0" forceAA="0" compatLnSpc="1">
            <a:prstTxWarp prst="textNoShape">
              <a:avLst/>
            </a:prstTxWarp>
            <a:noAutofit/>
          </a:bodyPr>
          <a:lstStyle/>
          <a:p>
            <a:pPr algn="ctr">
              <a:spcBef>
                <a:spcPct val="20000"/>
              </a:spcBef>
              <a:buClr>
                <a:schemeClr val="accent1"/>
              </a:buClr>
            </a:pPr>
            <a:r>
              <a:rPr lang="en-GB" cap="all" dirty="0">
                <a:solidFill>
                  <a:srgbClr val="265798"/>
                </a:solidFill>
                <a:latin typeface="Klavika Rg" panose="02000000000000000000"/>
              </a:rPr>
              <a:t>OPPORTUNITIES</a:t>
            </a:r>
          </a:p>
        </p:txBody>
      </p:sp>
      <p:sp>
        <p:nvSpPr>
          <p:cNvPr id="49" name="Rechteck 48">
            <a:extLst>
              <a:ext uri="{FF2B5EF4-FFF2-40B4-BE49-F238E27FC236}">
                <a16:creationId xmlns:a16="http://schemas.microsoft.com/office/drawing/2014/main" id="{A45F9777-F380-4189-BF99-873A4A4C175D}"/>
              </a:ext>
            </a:extLst>
          </p:cNvPr>
          <p:cNvSpPr/>
          <p:nvPr/>
        </p:nvSpPr>
        <p:spPr>
          <a:xfrm>
            <a:off x="288148" y="3886323"/>
            <a:ext cx="236622" cy="2257212"/>
          </a:xfrm>
          <a:prstGeom prst="rect">
            <a:avLst/>
          </a:prstGeom>
          <a:solidFill>
            <a:srgbClr val="265798"/>
          </a:solidFill>
          <a:ln>
            <a:noFill/>
          </a:ln>
        </p:spPr>
        <p:txBody>
          <a:bodyPr rot="0" spcFirstLastPara="0" vertOverflow="overflow" horzOverflow="overflow" vert="vert270" wrap="square" lIns="90000" tIns="45720" rIns="91440" bIns="45720" numCol="1" spcCol="0" rtlCol="0" fromWordArt="0" anchor="ctr" anchorCtr="0" forceAA="0" compatLnSpc="1">
            <a:prstTxWarp prst="textNoShape">
              <a:avLst/>
            </a:prstTxWarp>
            <a:noAutofit/>
          </a:bodyPr>
          <a:lstStyle/>
          <a:p>
            <a:pPr algn="ctr">
              <a:spcBef>
                <a:spcPct val="20000"/>
              </a:spcBef>
              <a:buClr>
                <a:schemeClr val="accent1"/>
              </a:buClr>
            </a:pPr>
            <a:r>
              <a:rPr lang="en-GB" sz="1600" dirty="0">
                <a:solidFill>
                  <a:srgbClr val="FFFFFF"/>
                </a:solidFill>
                <a:latin typeface="Klavika Rg" panose="02000000000000000000"/>
              </a:rPr>
              <a:t>External</a:t>
            </a:r>
          </a:p>
        </p:txBody>
      </p:sp>
      <p:pic>
        <p:nvPicPr>
          <p:cNvPr id="63" name="Grafik 62" descr="Glühbirne und Zahnrad">
            <a:extLst>
              <a:ext uri="{FF2B5EF4-FFF2-40B4-BE49-F238E27FC236}">
                <a16:creationId xmlns:a16="http://schemas.microsoft.com/office/drawing/2014/main" id="{3A862026-9ACB-4CDE-A304-4BA09FA9E579}"/>
              </a:ext>
            </a:extLst>
          </p:cNvPr>
          <p:cNvPicPr>
            <a:picLocks noChangeAspect="1"/>
          </p:cNvPicPr>
          <p:nvPr/>
        </p:nvPicPr>
        <p:blipFill>
          <a:blip r:embed="rId13" cstate="email">
            <a:extLst>
              <a:ext uri="{28A0092B-C50C-407E-A947-70E740481C1C}">
                <a14:useLocalDpi xmlns:a14="http://schemas.microsoft.com/office/drawing/2010/main"/>
              </a:ext>
              <a:ext uri="{96DAC541-7B7A-43D3-8B79-37D633B846F1}">
                <asvg:svgBlip xmlns:asvg="http://schemas.microsoft.com/office/drawing/2016/SVG/main" r:embed="rId14"/>
              </a:ext>
            </a:extLst>
          </a:blip>
          <a:stretch>
            <a:fillRect/>
          </a:stretch>
        </p:blipFill>
        <p:spPr>
          <a:xfrm>
            <a:off x="743722" y="3949027"/>
            <a:ext cx="433543" cy="433543"/>
          </a:xfrm>
          <a:prstGeom prst="rect">
            <a:avLst/>
          </a:prstGeom>
        </p:spPr>
      </p:pic>
      <p:sp>
        <p:nvSpPr>
          <p:cNvPr id="66" name="Rechteck 65">
            <a:extLst>
              <a:ext uri="{FF2B5EF4-FFF2-40B4-BE49-F238E27FC236}">
                <a16:creationId xmlns:a16="http://schemas.microsoft.com/office/drawing/2014/main" id="{DDE15F78-D984-4C59-9800-6B268C8C9A44}"/>
              </a:ext>
            </a:extLst>
          </p:cNvPr>
          <p:cNvSpPr/>
          <p:nvPr/>
        </p:nvSpPr>
        <p:spPr>
          <a:xfrm>
            <a:off x="710143" y="4401620"/>
            <a:ext cx="3990090" cy="1741915"/>
          </a:xfrm>
          <a:prstGeom prst="rect">
            <a:avLst/>
          </a:prstGeom>
          <a:noFill/>
          <a:ln>
            <a:noFill/>
          </a:ln>
        </p:spPr>
        <p:txBody>
          <a:bodyPr vert="horz" wrap="square" lIns="90000" rtlCol="0" anchor="t">
            <a:noAutofit/>
          </a:bodyPr>
          <a:lstStyle/>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Greater flexibility is created for the employees and the community</a:t>
            </a:r>
          </a:p>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The company becomes more attractive to potential new employees and enjoys a better reputation in the community </a:t>
            </a:r>
          </a:p>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Consultancy is improved through higher employee satisfaction</a:t>
            </a:r>
          </a:p>
          <a:p>
            <a:pPr marL="285750" indent="-285750">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30" name="Rechteck 29">
            <a:extLst>
              <a:ext uri="{FF2B5EF4-FFF2-40B4-BE49-F238E27FC236}">
                <a16:creationId xmlns:a16="http://schemas.microsoft.com/office/drawing/2014/main" id="{EAA44702-8B71-48AD-AFBA-D5928C1D2E5E}"/>
              </a:ext>
            </a:extLst>
          </p:cNvPr>
          <p:cNvSpPr/>
          <p:nvPr/>
        </p:nvSpPr>
        <p:spPr>
          <a:xfrm>
            <a:off x="6431850" y="1380505"/>
            <a:ext cx="5472000" cy="2257212"/>
          </a:xfrm>
          <a:prstGeom prst="rect">
            <a:avLst/>
          </a:prstGeom>
          <a:solidFill>
            <a:schemeClr val="bg1"/>
          </a:solidFill>
        </p:spPr>
        <p:txBody>
          <a:bodyPr rot="0" spcFirstLastPara="0" vertOverflow="overflow" horzOverflow="overflow" vert="horz" wrap="square" lIns="91440" tIns="90000" rIns="91440" bIns="90000" numCol="1" spcCol="0" rtlCol="0" fromWordArt="0" anchor="t" anchorCtr="0" forceAA="0" compatLnSpc="1">
            <a:prstTxWarp prst="textNoShape">
              <a:avLst/>
            </a:prstTxWarp>
            <a:noAutofit/>
          </a:bodyPr>
          <a:lstStyle/>
          <a:p>
            <a:pPr algn="ctr">
              <a:spcBef>
                <a:spcPct val="20000"/>
              </a:spcBef>
              <a:buClr>
                <a:schemeClr val="accent1"/>
              </a:buClr>
            </a:pPr>
            <a:r>
              <a:rPr lang="en-GB" cap="all" dirty="0">
                <a:solidFill>
                  <a:srgbClr val="265798"/>
                </a:solidFill>
                <a:latin typeface="Klavika Rg" panose="02000000000000000000"/>
              </a:rPr>
              <a:t>WEAKNESSES</a:t>
            </a:r>
          </a:p>
        </p:txBody>
      </p:sp>
      <p:pic>
        <p:nvPicPr>
          <p:cNvPr id="60" name="Grafik 59" descr="Leerer Akku">
            <a:extLst>
              <a:ext uri="{FF2B5EF4-FFF2-40B4-BE49-F238E27FC236}">
                <a16:creationId xmlns:a16="http://schemas.microsoft.com/office/drawing/2014/main" id="{3678B296-AA09-4740-9E3C-CB88737439AD}"/>
              </a:ext>
            </a:extLst>
          </p:cNvPr>
          <p:cNvPicPr>
            <a:picLocks noChangeAspect="1"/>
          </p:cNvPicPr>
          <p:nvPr/>
        </p:nvPicPr>
        <p:blipFill>
          <a:blip r:embed="rId15" cstate="email">
            <a:extLst>
              <a:ext uri="{28A0092B-C50C-407E-A947-70E740481C1C}">
                <a14:useLocalDpi xmlns:a14="http://schemas.microsoft.com/office/drawing/2010/main"/>
              </a:ext>
              <a:ext uri="{96DAC541-7B7A-43D3-8B79-37D633B846F1}">
                <asvg:svgBlip xmlns:asvg="http://schemas.microsoft.com/office/drawing/2016/SVG/main" r:embed="rId16"/>
              </a:ext>
            </a:extLst>
          </a:blip>
          <a:stretch>
            <a:fillRect/>
          </a:stretch>
        </p:blipFill>
        <p:spPr>
          <a:xfrm>
            <a:off x="11331404" y="1443209"/>
            <a:ext cx="433543" cy="433543"/>
          </a:xfrm>
          <a:prstGeom prst="rect">
            <a:avLst/>
          </a:prstGeom>
        </p:spPr>
      </p:pic>
      <p:sp>
        <p:nvSpPr>
          <p:cNvPr id="70" name="Rechteck 69">
            <a:extLst>
              <a:ext uri="{FF2B5EF4-FFF2-40B4-BE49-F238E27FC236}">
                <a16:creationId xmlns:a16="http://schemas.microsoft.com/office/drawing/2014/main" id="{00243549-D715-4636-B235-D5DD957FDD1B}"/>
              </a:ext>
            </a:extLst>
          </p:cNvPr>
          <p:cNvSpPr/>
          <p:nvPr/>
        </p:nvSpPr>
        <p:spPr>
          <a:xfrm>
            <a:off x="7913760" y="1895802"/>
            <a:ext cx="3990090" cy="1741915"/>
          </a:xfrm>
          <a:prstGeom prst="rect">
            <a:avLst/>
          </a:prstGeom>
          <a:noFill/>
          <a:ln>
            <a:noFill/>
          </a:ln>
        </p:spPr>
        <p:txBody>
          <a:bodyPr vert="horz" wrap="square" lIns="90000" rtlCol="0" anchor="t">
            <a:noAutofit/>
          </a:bodyPr>
          <a:lstStyle/>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Due to the possible deterioration of client relations, fewer people from the community might seek counselling</a:t>
            </a:r>
          </a:p>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Actually, the aim is for staff to come back to the office in the long run, but there could be a habituation effect</a:t>
            </a:r>
          </a:p>
          <a:p>
            <a:pPr marL="285750" indent="-285750">
              <a:spcBef>
                <a:spcPct val="20000"/>
              </a:spcBef>
              <a:buClr>
                <a:srgbClr val="265798"/>
              </a:buClr>
              <a:buFont typeface="Wingdings" panose="05000000000000000000" pitchFamily="2" charset="2"/>
              <a:buChar char="§"/>
            </a:pPr>
            <a:endParaRPr lang="en-GB" sz="1400" dirty="0">
              <a:latin typeface="Klavika Rg" panose="02000000000000000000"/>
            </a:endParaRPr>
          </a:p>
        </p:txBody>
      </p:sp>
      <p:sp>
        <p:nvSpPr>
          <p:cNvPr id="32" name="Rechteck 31">
            <a:extLst>
              <a:ext uri="{FF2B5EF4-FFF2-40B4-BE49-F238E27FC236}">
                <a16:creationId xmlns:a16="http://schemas.microsoft.com/office/drawing/2014/main" id="{40FCA6A9-0E1B-4015-B30A-5D501870757A}"/>
              </a:ext>
            </a:extLst>
          </p:cNvPr>
          <p:cNvSpPr/>
          <p:nvPr/>
        </p:nvSpPr>
        <p:spPr>
          <a:xfrm>
            <a:off x="6431850" y="3886323"/>
            <a:ext cx="5472000" cy="2257212"/>
          </a:xfrm>
          <a:prstGeom prst="rect">
            <a:avLst/>
          </a:prstGeom>
          <a:solidFill>
            <a:schemeClr val="bg1"/>
          </a:solidFill>
        </p:spPr>
        <p:txBody>
          <a:bodyPr rot="0" spcFirstLastPara="0" vertOverflow="overflow" horzOverflow="overflow" vert="horz" wrap="square" lIns="91440" tIns="90000" rIns="91440" bIns="90000" numCol="1" spcCol="0" rtlCol="0" fromWordArt="0" anchor="t" anchorCtr="0" forceAA="0" compatLnSpc="1">
            <a:prstTxWarp prst="textNoShape">
              <a:avLst/>
            </a:prstTxWarp>
            <a:noAutofit/>
          </a:bodyPr>
          <a:lstStyle/>
          <a:p>
            <a:pPr algn="ctr">
              <a:spcBef>
                <a:spcPct val="20000"/>
              </a:spcBef>
              <a:buClr>
                <a:schemeClr val="accent1"/>
              </a:buClr>
            </a:pPr>
            <a:r>
              <a:rPr lang="en-GB" cap="all" dirty="0">
                <a:solidFill>
                  <a:srgbClr val="265798"/>
                </a:solidFill>
                <a:latin typeface="Klavika Rg" panose="02000000000000000000"/>
              </a:rPr>
              <a:t>THREATS</a:t>
            </a:r>
          </a:p>
        </p:txBody>
      </p:sp>
      <p:pic>
        <p:nvPicPr>
          <p:cNvPr id="58" name="Grafik 57" descr="Feuer">
            <a:extLst>
              <a:ext uri="{FF2B5EF4-FFF2-40B4-BE49-F238E27FC236}">
                <a16:creationId xmlns:a16="http://schemas.microsoft.com/office/drawing/2014/main" id="{7C84F52C-E1C1-414C-A239-E6E908233452}"/>
              </a:ext>
            </a:extLst>
          </p:cNvPr>
          <p:cNvPicPr>
            <a:picLocks noChangeAspect="1"/>
          </p:cNvPicPr>
          <p:nvPr/>
        </p:nvPicPr>
        <p:blipFill>
          <a:blip r:embed="rId17" cstate="email">
            <a:extLst>
              <a:ext uri="{28A0092B-C50C-407E-A947-70E740481C1C}">
                <a14:useLocalDpi xmlns:a14="http://schemas.microsoft.com/office/drawing/2010/main"/>
              </a:ext>
              <a:ext uri="{96DAC541-7B7A-43D3-8B79-37D633B846F1}">
                <asvg:svgBlip xmlns:asvg="http://schemas.microsoft.com/office/drawing/2016/SVG/main" r:embed="rId18"/>
              </a:ext>
            </a:extLst>
          </a:blip>
          <a:stretch>
            <a:fillRect/>
          </a:stretch>
        </p:blipFill>
        <p:spPr>
          <a:xfrm>
            <a:off x="11331404" y="3949027"/>
            <a:ext cx="433543" cy="433543"/>
          </a:xfrm>
          <a:prstGeom prst="rect">
            <a:avLst/>
          </a:prstGeom>
        </p:spPr>
      </p:pic>
      <p:sp>
        <p:nvSpPr>
          <p:cNvPr id="71" name="Rechteck 70">
            <a:extLst>
              <a:ext uri="{FF2B5EF4-FFF2-40B4-BE49-F238E27FC236}">
                <a16:creationId xmlns:a16="http://schemas.microsoft.com/office/drawing/2014/main" id="{0A4F467A-C064-455C-BA9D-B1EEA681E569}"/>
              </a:ext>
            </a:extLst>
          </p:cNvPr>
          <p:cNvSpPr/>
          <p:nvPr/>
        </p:nvSpPr>
        <p:spPr>
          <a:xfrm>
            <a:off x="7913760" y="4401620"/>
            <a:ext cx="3990090" cy="1741915"/>
          </a:xfrm>
          <a:prstGeom prst="rect">
            <a:avLst/>
          </a:prstGeom>
          <a:noFill/>
          <a:ln>
            <a:noFill/>
          </a:ln>
        </p:spPr>
        <p:txBody>
          <a:bodyPr vert="horz" wrap="square" lIns="90000" rtlCol="0" anchor="t">
            <a:noAutofit/>
          </a:bodyPr>
          <a:lstStyle/>
          <a:p>
            <a:pPr marL="285750" indent="-285750">
              <a:spcBef>
                <a:spcPct val="20000"/>
              </a:spcBef>
              <a:buClr>
                <a:srgbClr val="265798"/>
              </a:buClr>
              <a:buFont typeface="Wingdings" panose="05000000000000000000" pitchFamily="2" charset="2"/>
              <a:buChar char="§"/>
            </a:pPr>
            <a:r>
              <a:rPr lang="en-GB" sz="1400" dirty="0">
                <a:latin typeface="Klavika Rg" panose="02000000000000000000"/>
              </a:rPr>
              <a:t>Relationship with the community could suffer under the new business model, but this can be circumvented through appropriate skills, a good IT infrastructure </a:t>
            </a:r>
            <a:r>
              <a:rPr lang="de-DE" sz="1400" dirty="0">
                <a:latin typeface="Klavika Rg" panose="02000000000000000000"/>
              </a:rPr>
              <a:t>and</a:t>
            </a:r>
            <a:r>
              <a:rPr lang="en-US" sz="1400" dirty="0">
                <a:latin typeface="Klavika Rg" panose="02000000000000000000"/>
              </a:rPr>
              <a:t> the newly introduced measures for "customer service and community cooperation"</a:t>
            </a:r>
            <a:endParaRPr lang="en-GB" sz="1400" dirty="0">
              <a:latin typeface="Klavika Rg" panose="02000000000000000000"/>
            </a:endParaRPr>
          </a:p>
        </p:txBody>
      </p:sp>
      <p:grpSp>
        <p:nvGrpSpPr>
          <p:cNvPr id="62" name="Gruppieren 61">
            <a:extLst>
              <a:ext uri="{FF2B5EF4-FFF2-40B4-BE49-F238E27FC236}">
                <a16:creationId xmlns:a16="http://schemas.microsoft.com/office/drawing/2014/main" id="{0DF1C2BF-1898-40C7-86C6-56ED6512B2E8}"/>
              </a:ext>
            </a:extLst>
          </p:cNvPr>
          <p:cNvGrpSpPr>
            <a:grpSpLocks noChangeAspect="1"/>
          </p:cNvGrpSpPr>
          <p:nvPr/>
        </p:nvGrpSpPr>
        <p:grpSpPr>
          <a:xfrm>
            <a:off x="4875160" y="2769157"/>
            <a:ext cx="2793729" cy="1988586"/>
            <a:chOff x="4328980" y="2409892"/>
            <a:chExt cx="3803180" cy="2707116"/>
          </a:xfrm>
        </p:grpSpPr>
        <p:sp>
          <p:nvSpPr>
            <p:cNvPr id="64" name="Rectangle 6">
              <a:extLst>
                <a:ext uri="{FF2B5EF4-FFF2-40B4-BE49-F238E27FC236}">
                  <a16:creationId xmlns:a16="http://schemas.microsoft.com/office/drawing/2014/main" id="{86B81B82-29F3-48F5-B102-473F2F36ADC0}"/>
                </a:ext>
              </a:extLst>
            </p:cNvPr>
            <p:cNvSpPr>
              <a:spLocks noChangeArrowheads="1"/>
            </p:cNvSpPr>
            <p:nvPr>
              <p:custDataLst>
                <p:tags r:id="rId4"/>
              </p:custDataLst>
            </p:nvPr>
          </p:nvSpPr>
          <p:spPr bwMode="auto">
            <a:xfrm>
              <a:off x="6230572" y="3763450"/>
              <a:ext cx="1901588" cy="1353558"/>
            </a:xfrm>
            <a:prstGeom prst="rect">
              <a:avLst/>
            </a:prstGeom>
            <a:solidFill>
              <a:srgbClr val="265798"/>
            </a:solidFill>
            <a:ln w="9525">
              <a:solidFill>
                <a:srgbClr val="F2FFFF"/>
              </a:solidFill>
              <a:miter lim="800000"/>
              <a:headEnd/>
              <a:tailEn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a:ln>
                  <a:noFill/>
                </a:ln>
                <a:solidFill>
                  <a:srgbClr val="000000"/>
                </a:solidFill>
                <a:effectLst/>
                <a:uLnTx/>
                <a:uFillTx/>
              </a:endParaRPr>
            </a:p>
          </p:txBody>
        </p:sp>
        <p:sp>
          <p:nvSpPr>
            <p:cNvPr id="67" name="Rectangle 3">
              <a:extLst>
                <a:ext uri="{FF2B5EF4-FFF2-40B4-BE49-F238E27FC236}">
                  <a16:creationId xmlns:a16="http://schemas.microsoft.com/office/drawing/2014/main" id="{83B54677-617D-4B6C-B5CC-FFDCA3D7C85C}"/>
                </a:ext>
              </a:extLst>
            </p:cNvPr>
            <p:cNvSpPr>
              <a:spLocks noChangeArrowheads="1"/>
            </p:cNvSpPr>
            <p:nvPr/>
          </p:nvSpPr>
          <p:spPr bwMode="auto">
            <a:xfrm>
              <a:off x="4328980" y="2409892"/>
              <a:ext cx="1901592" cy="1353558"/>
            </a:xfrm>
            <a:prstGeom prst="rect">
              <a:avLst/>
            </a:prstGeom>
            <a:solidFill>
              <a:srgbClr val="265798"/>
            </a:solidFill>
            <a:ln w="9525">
              <a:solidFill>
                <a:srgbClr val="F2FFFF"/>
              </a:solidFill>
              <a:miter lim="800000"/>
              <a:headEnd/>
              <a:tailEnd/>
            </a:ln>
          </p:spPr>
          <p:txBody>
            <a:bodyPr wrap="none" lIns="0" tIns="0" rIns="0" bIns="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GB" sz="3200" b="1" i="0" u="none" strike="noStrike" kern="0" cap="none" spc="0" normalizeH="0" baseline="0" noProof="0" dirty="0">
                <a:ln>
                  <a:noFill/>
                </a:ln>
                <a:solidFill>
                  <a:srgbClr val="F2FFFF"/>
                </a:solidFill>
                <a:effectLst/>
                <a:uLnTx/>
                <a:uFillTx/>
                <a:latin typeface="Avenir Book" panose="02000503020000020003"/>
              </a:endParaRPr>
            </a:p>
          </p:txBody>
        </p:sp>
        <p:grpSp>
          <p:nvGrpSpPr>
            <p:cNvPr id="68" name="Gruppieren 85">
              <a:extLst>
                <a:ext uri="{FF2B5EF4-FFF2-40B4-BE49-F238E27FC236}">
                  <a16:creationId xmlns:a16="http://schemas.microsoft.com/office/drawing/2014/main" id="{6685D2DA-F577-4E98-89B5-964C98E062EC}"/>
                </a:ext>
              </a:extLst>
            </p:cNvPr>
            <p:cNvGrpSpPr/>
            <p:nvPr/>
          </p:nvGrpSpPr>
          <p:grpSpPr>
            <a:xfrm>
              <a:off x="4328980" y="3428221"/>
              <a:ext cx="1901592" cy="1688787"/>
              <a:chOff x="8912593" y="4481477"/>
              <a:chExt cx="387422" cy="344066"/>
            </a:xfrm>
          </p:grpSpPr>
          <p:sp>
            <p:nvSpPr>
              <p:cNvPr id="84" name="Rectangle 4">
                <a:extLst>
                  <a:ext uri="{FF2B5EF4-FFF2-40B4-BE49-F238E27FC236}">
                    <a16:creationId xmlns:a16="http://schemas.microsoft.com/office/drawing/2014/main" id="{87C05ED6-5BA4-4DD5-B6C2-A6A82CE41185}"/>
                  </a:ext>
                </a:extLst>
              </p:cNvPr>
              <p:cNvSpPr>
                <a:spLocks noChangeArrowheads="1"/>
              </p:cNvSpPr>
              <p:nvPr>
                <p:custDataLst>
                  <p:tags r:id="rId6"/>
                </p:custDataLst>
              </p:nvPr>
            </p:nvSpPr>
            <p:spPr bwMode="auto">
              <a:xfrm>
                <a:off x="8912593" y="4549775"/>
                <a:ext cx="387422" cy="275768"/>
              </a:xfrm>
              <a:prstGeom prst="rect">
                <a:avLst/>
              </a:prstGeom>
              <a:solidFill>
                <a:srgbClr val="265798"/>
              </a:solidFill>
              <a:ln w="9525">
                <a:solidFill>
                  <a:srgbClr val="F2FFFF"/>
                </a:solidFill>
                <a:miter lim="800000"/>
                <a:headEnd/>
                <a:tailEn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a:ln>
                    <a:noFill/>
                  </a:ln>
                  <a:solidFill>
                    <a:srgbClr val="000000"/>
                  </a:solidFill>
                  <a:effectLst/>
                  <a:uLnTx/>
                  <a:uFillTx/>
                </a:endParaRPr>
              </a:p>
            </p:txBody>
          </p:sp>
          <p:grpSp>
            <p:nvGrpSpPr>
              <p:cNvPr id="85" name="Gruppieren 84">
                <a:extLst>
                  <a:ext uri="{FF2B5EF4-FFF2-40B4-BE49-F238E27FC236}">
                    <a16:creationId xmlns:a16="http://schemas.microsoft.com/office/drawing/2014/main" id="{EC998824-539A-41E5-B45F-FE8BEAB8AC2F}"/>
                  </a:ext>
                </a:extLst>
              </p:cNvPr>
              <p:cNvGrpSpPr/>
              <p:nvPr/>
            </p:nvGrpSpPr>
            <p:grpSpPr>
              <a:xfrm>
                <a:off x="9065402" y="4481477"/>
                <a:ext cx="81804" cy="81804"/>
                <a:chOff x="9065402" y="4481477"/>
                <a:chExt cx="81804" cy="81804"/>
              </a:xfrm>
            </p:grpSpPr>
            <p:sp>
              <p:nvSpPr>
                <p:cNvPr id="86" name="Akkord 480">
                  <a:extLst>
                    <a:ext uri="{FF2B5EF4-FFF2-40B4-BE49-F238E27FC236}">
                      <a16:creationId xmlns:a16="http://schemas.microsoft.com/office/drawing/2014/main" id="{D80AFEA6-8FCB-49C5-9A37-AD6757089C93}"/>
                    </a:ext>
                  </a:extLst>
                </p:cNvPr>
                <p:cNvSpPr/>
                <p:nvPr/>
              </p:nvSpPr>
              <p:spPr bwMode="auto">
                <a:xfrm rot="18660000" flipH="1" flipV="1">
                  <a:off x="9065402" y="4481477"/>
                  <a:ext cx="81804" cy="81804"/>
                </a:xfrm>
                <a:prstGeom prst="chord">
                  <a:avLst>
                    <a:gd name="adj1" fmla="val 545128"/>
                    <a:gd name="adj2" fmla="val 16200000"/>
                  </a:avLst>
                </a:prstGeom>
                <a:solidFill>
                  <a:srgbClr val="265798"/>
                </a:solidFill>
                <a:ln w="9525" cap="flat" cmpd="sng" algn="ctr">
                  <a:solidFill>
                    <a:srgbClr val="F2FFFF"/>
                  </a:solidFill>
                  <a:prstDash val="solid"/>
                  <a:round/>
                  <a:headEnd type="none" w="med" len="med"/>
                  <a:tailEnd type="none" w="med" len="med"/>
                </a:ln>
                <a:effectLst/>
              </p:spPr>
              <p:txBody>
                <a:bodyPr vert="horz" wrap="none" lIns="72000" tIns="72000" rIns="72000" bIns="72000" numCol="1" rtlCol="0" anchor="ctr" anchorCtr="0" compatLnSpc="1">
                  <a:prstTxWarp prst="textNoShape">
                    <a:avLst/>
                  </a:prstTxWarp>
                </a:bodyPr>
                <a:lstStyle/>
                <a:p>
                  <a:pPr marL="0" marR="0" lvl="0" indent="0" defTabSz="914400" eaLnBrk="0" fontAlgn="base" latinLnBrk="0" hangingPunct="0">
                    <a:lnSpc>
                      <a:spcPct val="100000"/>
                    </a:lnSpc>
                    <a:spcBef>
                      <a:spcPct val="50000"/>
                    </a:spcBef>
                    <a:spcAft>
                      <a:spcPct val="0"/>
                    </a:spcAft>
                    <a:buClr>
                      <a:srgbClr val="008CC8"/>
                    </a:buClr>
                    <a:buSzPct val="80000"/>
                    <a:buFont typeface="Wingdings" pitchFamily="2" charset="2"/>
                    <a:buNone/>
                    <a:tabLst/>
                    <a:defRPr/>
                  </a:pPr>
                  <a:endParaRPr kumimoji="0" lang="en-GB" sz="4400" b="0" i="0" u="none" strike="noStrike" kern="0" cap="none" spc="0" normalizeH="0" baseline="0" noProof="0" dirty="0">
                    <a:ln>
                      <a:noFill/>
                    </a:ln>
                    <a:solidFill>
                      <a:srgbClr val="000000"/>
                    </a:solidFill>
                    <a:effectLst/>
                    <a:uLnTx/>
                    <a:uFillTx/>
                  </a:endParaRPr>
                </a:p>
              </p:txBody>
            </p:sp>
            <p:cxnSp>
              <p:nvCxnSpPr>
                <p:cNvPr id="87" name="Gerade Verbindung 20">
                  <a:extLst>
                    <a:ext uri="{FF2B5EF4-FFF2-40B4-BE49-F238E27FC236}">
                      <a16:creationId xmlns:a16="http://schemas.microsoft.com/office/drawing/2014/main" id="{11BD279D-1117-464B-9338-49D541E52501}"/>
                    </a:ext>
                  </a:extLst>
                </p:cNvPr>
                <p:cNvCxnSpPr>
                  <a:stCxn id="86" idx="0"/>
                  <a:endCxn id="86" idx="1"/>
                </p:cNvCxnSpPr>
                <p:nvPr/>
              </p:nvCxnSpPr>
              <p:spPr bwMode="auto">
                <a:xfrm rot="10800000" flipH="1" flipV="1">
                  <a:off x="9074932" y="4548624"/>
                  <a:ext cx="62241" cy="590"/>
                </a:xfrm>
                <a:prstGeom prst="line">
                  <a:avLst/>
                </a:prstGeom>
                <a:solidFill>
                  <a:srgbClr val="FFFFFF"/>
                </a:solidFill>
                <a:ln w="28575" cap="flat" cmpd="sng" algn="ctr">
                  <a:solidFill>
                    <a:srgbClr val="265798"/>
                  </a:solidFill>
                  <a:prstDash val="solid"/>
                  <a:round/>
                  <a:headEnd type="none" w="med" len="med"/>
                  <a:tailEnd type="none" w="med" len="med"/>
                </a:ln>
                <a:effectLst/>
              </p:spPr>
            </p:cxnSp>
          </p:grpSp>
        </p:grpSp>
        <p:grpSp>
          <p:nvGrpSpPr>
            <p:cNvPr id="69" name="Gruppieren 83">
              <a:extLst>
                <a:ext uri="{FF2B5EF4-FFF2-40B4-BE49-F238E27FC236}">
                  <a16:creationId xmlns:a16="http://schemas.microsoft.com/office/drawing/2014/main" id="{B4B5CBEF-69EE-4963-B602-658390E52DB0}"/>
                </a:ext>
              </a:extLst>
            </p:cNvPr>
            <p:cNvGrpSpPr/>
            <p:nvPr/>
          </p:nvGrpSpPr>
          <p:grpSpPr>
            <a:xfrm>
              <a:off x="6156722" y="2409892"/>
              <a:ext cx="1975438" cy="1686519"/>
              <a:chOff x="9284969" y="4274007"/>
              <a:chExt cx="402467" cy="343604"/>
            </a:xfrm>
          </p:grpSpPr>
          <p:sp>
            <p:nvSpPr>
              <p:cNvPr id="79" name="Rectangle 5">
                <a:extLst>
                  <a:ext uri="{FF2B5EF4-FFF2-40B4-BE49-F238E27FC236}">
                    <a16:creationId xmlns:a16="http://schemas.microsoft.com/office/drawing/2014/main" id="{1C24F8C8-C0A6-4914-9D6F-D101D5DC2C82}"/>
                  </a:ext>
                </a:extLst>
              </p:cNvPr>
              <p:cNvSpPr>
                <a:spLocks noChangeArrowheads="1"/>
              </p:cNvSpPr>
              <p:nvPr>
                <p:custDataLst>
                  <p:tags r:id="rId5"/>
                </p:custDataLst>
              </p:nvPr>
            </p:nvSpPr>
            <p:spPr bwMode="auto">
              <a:xfrm>
                <a:off x="9300015" y="4274007"/>
                <a:ext cx="387421" cy="275768"/>
              </a:xfrm>
              <a:prstGeom prst="rect">
                <a:avLst/>
              </a:prstGeom>
              <a:solidFill>
                <a:srgbClr val="265798"/>
              </a:solidFill>
              <a:ln w="9525">
                <a:solidFill>
                  <a:srgbClr val="F2FFFF"/>
                </a:solidFill>
                <a:miter lim="800000"/>
                <a:headEnd/>
                <a:tailEnd/>
              </a:ln>
            </p:spPr>
            <p:txBody>
              <a:bodyPr wrap="none" lIns="0" tIns="0" rIns="0" bIns="0" anchor="ctr"/>
              <a:lstStyle/>
              <a:p>
                <a:pPr marL="0" marR="0" lvl="0" indent="0" defTabSz="914400" eaLnBrk="1" fontAlgn="auto" latinLnBrk="0" hangingPunct="1">
                  <a:lnSpc>
                    <a:spcPct val="100000"/>
                  </a:lnSpc>
                  <a:spcBef>
                    <a:spcPts val="0"/>
                  </a:spcBef>
                  <a:spcAft>
                    <a:spcPts val="0"/>
                  </a:spcAft>
                  <a:buClrTx/>
                  <a:buSzTx/>
                  <a:buFontTx/>
                  <a:buNone/>
                  <a:tabLst/>
                  <a:defRPr/>
                </a:pPr>
                <a:endParaRPr kumimoji="0" lang="en-GB" sz="4400" b="0" i="0" u="none" strike="noStrike" kern="0" cap="none" spc="0" normalizeH="0" baseline="0" noProof="0" dirty="0">
                  <a:ln>
                    <a:noFill/>
                  </a:ln>
                  <a:solidFill>
                    <a:srgbClr val="000000"/>
                  </a:solidFill>
                  <a:effectLst/>
                  <a:uLnTx/>
                  <a:uFillTx/>
                </a:endParaRPr>
              </a:p>
            </p:txBody>
          </p:sp>
          <p:sp>
            <p:nvSpPr>
              <p:cNvPr id="80" name="Akkord 474">
                <a:extLst>
                  <a:ext uri="{FF2B5EF4-FFF2-40B4-BE49-F238E27FC236}">
                    <a16:creationId xmlns:a16="http://schemas.microsoft.com/office/drawing/2014/main" id="{3AF32A71-0E2C-4FCA-9E60-59E44F341CC9}"/>
                  </a:ext>
                </a:extLst>
              </p:cNvPr>
              <p:cNvSpPr/>
              <p:nvPr/>
            </p:nvSpPr>
            <p:spPr bwMode="auto">
              <a:xfrm rot="13260000">
                <a:off x="9284969" y="4371812"/>
                <a:ext cx="81804" cy="81804"/>
              </a:xfrm>
              <a:prstGeom prst="chord">
                <a:avLst>
                  <a:gd name="adj1" fmla="val 545128"/>
                  <a:gd name="adj2" fmla="val 16200000"/>
                </a:avLst>
              </a:prstGeom>
              <a:solidFill>
                <a:srgbClr val="265798"/>
              </a:solidFill>
              <a:ln w="9525" cap="flat" cmpd="sng" algn="ctr">
                <a:solidFill>
                  <a:srgbClr val="F2FFFF"/>
                </a:solidFill>
                <a:prstDash val="solid"/>
                <a:round/>
                <a:headEnd type="none" w="med" len="med"/>
                <a:tailEnd type="none" w="med" len="med"/>
              </a:ln>
              <a:effectLst/>
            </p:spPr>
            <p:txBody>
              <a:bodyPr vert="horz" wrap="none" lIns="72000" tIns="72000" rIns="72000" bIns="72000" numCol="1" rtlCol="0" anchor="ctr" anchorCtr="0" compatLnSpc="1">
                <a:prstTxWarp prst="textNoShape">
                  <a:avLst/>
                </a:prstTxWarp>
              </a:bodyPr>
              <a:lstStyle/>
              <a:p>
                <a:pPr marL="0" marR="0" lvl="0" indent="0" defTabSz="914400" eaLnBrk="0" fontAlgn="base" latinLnBrk="0" hangingPunct="0">
                  <a:lnSpc>
                    <a:spcPct val="100000"/>
                  </a:lnSpc>
                  <a:spcBef>
                    <a:spcPct val="50000"/>
                  </a:spcBef>
                  <a:spcAft>
                    <a:spcPct val="0"/>
                  </a:spcAft>
                  <a:buClr>
                    <a:srgbClr val="008CC8"/>
                  </a:buClr>
                  <a:buSzPct val="80000"/>
                  <a:buFont typeface="Wingdings" pitchFamily="2" charset="2"/>
                  <a:buNone/>
                  <a:tabLst/>
                  <a:defRPr/>
                </a:pPr>
                <a:endParaRPr kumimoji="0" lang="en-GB" sz="4400" b="0" i="0" u="none" strike="noStrike" kern="0" cap="none" spc="0" normalizeH="0" baseline="0" noProof="0" dirty="0">
                  <a:ln>
                    <a:noFill/>
                  </a:ln>
                  <a:solidFill>
                    <a:srgbClr val="000000"/>
                  </a:solidFill>
                  <a:effectLst/>
                  <a:uLnTx/>
                  <a:uFillTx/>
                </a:endParaRPr>
              </a:p>
            </p:txBody>
          </p:sp>
          <p:cxnSp>
            <p:nvCxnSpPr>
              <p:cNvPr id="81" name="Gerade Verbindung 14">
                <a:extLst>
                  <a:ext uri="{FF2B5EF4-FFF2-40B4-BE49-F238E27FC236}">
                    <a16:creationId xmlns:a16="http://schemas.microsoft.com/office/drawing/2014/main" id="{17FBBCED-19A1-413C-8FED-630772BF432A}"/>
                  </a:ext>
                </a:extLst>
              </p:cNvPr>
              <p:cNvCxnSpPr>
                <a:stCxn id="80" idx="0"/>
                <a:endCxn id="80" idx="1"/>
              </p:cNvCxnSpPr>
              <p:nvPr/>
            </p:nvCxnSpPr>
            <p:spPr bwMode="auto">
              <a:xfrm rot="16200000" flipH="1" flipV="1">
                <a:off x="9268211" y="4412168"/>
                <a:ext cx="62241" cy="590"/>
              </a:xfrm>
              <a:prstGeom prst="line">
                <a:avLst/>
              </a:prstGeom>
              <a:solidFill>
                <a:srgbClr val="FFFFFF"/>
              </a:solidFill>
              <a:ln w="28575" cap="flat" cmpd="sng" algn="ctr">
                <a:solidFill>
                  <a:srgbClr val="265798"/>
                </a:solidFill>
                <a:prstDash val="solid"/>
                <a:round/>
                <a:headEnd type="none" w="med" len="med"/>
                <a:tailEnd type="none" w="med" len="med"/>
              </a:ln>
              <a:effectLst/>
            </p:spPr>
          </p:cxnSp>
          <p:sp>
            <p:nvSpPr>
              <p:cNvPr id="82" name="Akkord 476">
                <a:extLst>
                  <a:ext uri="{FF2B5EF4-FFF2-40B4-BE49-F238E27FC236}">
                    <a16:creationId xmlns:a16="http://schemas.microsoft.com/office/drawing/2014/main" id="{894600B9-ACD7-4D82-BC98-A151A8220074}"/>
                  </a:ext>
                </a:extLst>
              </p:cNvPr>
              <p:cNvSpPr/>
              <p:nvPr/>
            </p:nvSpPr>
            <p:spPr bwMode="auto">
              <a:xfrm rot="3018738" flipH="1">
                <a:off x="9452823" y="4535807"/>
                <a:ext cx="81804" cy="81804"/>
              </a:xfrm>
              <a:prstGeom prst="chord">
                <a:avLst>
                  <a:gd name="adj1" fmla="val 545128"/>
                  <a:gd name="adj2" fmla="val 16200000"/>
                </a:avLst>
              </a:prstGeom>
              <a:solidFill>
                <a:srgbClr val="265798"/>
              </a:solidFill>
              <a:ln w="9525" cap="flat" cmpd="sng" algn="ctr">
                <a:solidFill>
                  <a:srgbClr val="F2FFFF"/>
                </a:solidFill>
                <a:prstDash val="solid"/>
                <a:round/>
                <a:headEnd type="none" w="med" len="med"/>
                <a:tailEnd type="none" w="med" len="med"/>
              </a:ln>
              <a:effectLst/>
            </p:spPr>
            <p:txBody>
              <a:bodyPr vert="horz" wrap="none" lIns="72000" tIns="72000" rIns="72000" bIns="72000" numCol="1" rtlCol="0" anchor="ctr" anchorCtr="0" compatLnSpc="1">
                <a:prstTxWarp prst="textNoShape">
                  <a:avLst/>
                </a:prstTxWarp>
              </a:bodyPr>
              <a:lstStyle/>
              <a:p>
                <a:pPr marL="0" marR="0" lvl="0" indent="0" defTabSz="914400" eaLnBrk="0" fontAlgn="base" latinLnBrk="0" hangingPunct="0">
                  <a:lnSpc>
                    <a:spcPct val="100000"/>
                  </a:lnSpc>
                  <a:spcBef>
                    <a:spcPct val="50000"/>
                  </a:spcBef>
                  <a:spcAft>
                    <a:spcPct val="0"/>
                  </a:spcAft>
                  <a:buClr>
                    <a:srgbClr val="008CC8"/>
                  </a:buClr>
                  <a:buSzPct val="80000"/>
                  <a:buFont typeface="Wingdings" pitchFamily="2" charset="2"/>
                  <a:buNone/>
                  <a:tabLst/>
                  <a:defRPr/>
                </a:pPr>
                <a:endParaRPr kumimoji="0" lang="en-GB" sz="4400" b="0" i="0" u="none" strike="noStrike" kern="0" cap="none" spc="0" normalizeH="0" baseline="0" noProof="0" dirty="0">
                  <a:ln>
                    <a:noFill/>
                  </a:ln>
                  <a:solidFill>
                    <a:srgbClr val="000000"/>
                  </a:solidFill>
                  <a:effectLst/>
                  <a:uLnTx/>
                  <a:uFillTx/>
                </a:endParaRPr>
              </a:p>
            </p:txBody>
          </p:sp>
          <p:cxnSp>
            <p:nvCxnSpPr>
              <p:cNvPr id="83" name="Gerade Verbindung 16">
                <a:extLst>
                  <a:ext uri="{FF2B5EF4-FFF2-40B4-BE49-F238E27FC236}">
                    <a16:creationId xmlns:a16="http://schemas.microsoft.com/office/drawing/2014/main" id="{810E3160-23B8-4537-A80A-8816B547E1B3}"/>
                  </a:ext>
                </a:extLst>
              </p:cNvPr>
              <p:cNvCxnSpPr>
                <a:stCxn id="82" idx="0"/>
                <a:endCxn id="82" idx="1"/>
              </p:cNvCxnSpPr>
              <p:nvPr/>
            </p:nvCxnSpPr>
            <p:spPr bwMode="auto">
              <a:xfrm>
                <a:off x="9462962" y="4549753"/>
                <a:ext cx="62238" cy="836"/>
              </a:xfrm>
              <a:prstGeom prst="line">
                <a:avLst/>
              </a:prstGeom>
              <a:solidFill>
                <a:srgbClr val="05415A"/>
              </a:solidFill>
              <a:ln w="28575" cap="flat" cmpd="sng" algn="ctr">
                <a:solidFill>
                  <a:srgbClr val="265798"/>
                </a:solidFill>
                <a:prstDash val="solid"/>
                <a:round/>
                <a:headEnd type="none" w="med" len="med"/>
                <a:tailEnd type="none" w="med" len="med"/>
              </a:ln>
              <a:effectLst/>
            </p:spPr>
          </p:cxnSp>
        </p:grpSp>
        <p:grpSp>
          <p:nvGrpSpPr>
            <p:cNvPr id="72" name="Gruppieren 78">
              <a:extLst>
                <a:ext uri="{FF2B5EF4-FFF2-40B4-BE49-F238E27FC236}">
                  <a16:creationId xmlns:a16="http://schemas.microsoft.com/office/drawing/2014/main" id="{CCE322D9-A540-46FD-9FBA-FED561B130BE}"/>
                </a:ext>
              </a:extLst>
            </p:cNvPr>
            <p:cNvGrpSpPr/>
            <p:nvPr/>
          </p:nvGrpSpPr>
          <p:grpSpPr>
            <a:xfrm>
              <a:off x="5900576" y="4356179"/>
              <a:ext cx="401520" cy="401520"/>
              <a:chOff x="4263059" y="4794250"/>
              <a:chExt cx="655988" cy="655988"/>
            </a:xfrm>
          </p:grpSpPr>
          <p:sp>
            <p:nvSpPr>
              <p:cNvPr id="77" name="Akkord 471">
                <a:extLst>
                  <a:ext uri="{FF2B5EF4-FFF2-40B4-BE49-F238E27FC236}">
                    <a16:creationId xmlns:a16="http://schemas.microsoft.com/office/drawing/2014/main" id="{E90C04B8-B06C-4795-9D9A-C0CEE220B731}"/>
                  </a:ext>
                </a:extLst>
              </p:cNvPr>
              <p:cNvSpPr/>
              <p:nvPr/>
            </p:nvSpPr>
            <p:spPr bwMode="auto">
              <a:xfrm rot="8340000" flipH="1">
                <a:off x="4263059" y="4794250"/>
                <a:ext cx="655988" cy="655988"/>
              </a:xfrm>
              <a:prstGeom prst="chord">
                <a:avLst>
                  <a:gd name="adj1" fmla="val 545128"/>
                  <a:gd name="adj2" fmla="val 16200000"/>
                </a:avLst>
              </a:prstGeom>
              <a:solidFill>
                <a:srgbClr val="265798"/>
              </a:solidFill>
              <a:ln w="9525" cap="flat" cmpd="sng" algn="ctr">
                <a:solidFill>
                  <a:srgbClr val="F2FFFF"/>
                </a:solidFill>
                <a:prstDash val="solid"/>
                <a:round/>
                <a:headEnd type="none" w="med" len="med"/>
                <a:tailEnd type="none" w="med" len="med"/>
              </a:ln>
              <a:effectLst/>
            </p:spPr>
            <p:txBody>
              <a:bodyPr vert="horz" wrap="none" lIns="72000" tIns="72000" rIns="72000" bIns="72000" numCol="1" rtlCol="0" anchor="ctr" anchorCtr="0" compatLnSpc="1">
                <a:prstTxWarp prst="textNoShape">
                  <a:avLst/>
                </a:prstTxWarp>
              </a:bodyPr>
              <a:lstStyle/>
              <a:p>
                <a:pPr marL="0" marR="0" lvl="0" indent="0" defTabSz="914400" eaLnBrk="0" fontAlgn="base" latinLnBrk="0" hangingPunct="0">
                  <a:lnSpc>
                    <a:spcPct val="100000"/>
                  </a:lnSpc>
                  <a:spcBef>
                    <a:spcPct val="50000"/>
                  </a:spcBef>
                  <a:spcAft>
                    <a:spcPct val="0"/>
                  </a:spcAft>
                  <a:buClr>
                    <a:srgbClr val="008CC8"/>
                  </a:buClr>
                  <a:buSzPct val="80000"/>
                  <a:buFont typeface="Wingdings" pitchFamily="2" charset="2"/>
                  <a:buNone/>
                  <a:tabLst/>
                  <a:defRPr/>
                </a:pPr>
                <a:endParaRPr kumimoji="0" lang="en-GB" sz="4400" b="0" i="0" u="none" strike="noStrike" kern="0" cap="none" spc="0" normalizeH="0" baseline="0" noProof="0" dirty="0">
                  <a:ln>
                    <a:noFill/>
                  </a:ln>
                  <a:solidFill>
                    <a:srgbClr val="000000"/>
                  </a:solidFill>
                  <a:effectLst/>
                  <a:uLnTx/>
                  <a:uFillTx/>
                </a:endParaRPr>
              </a:p>
            </p:txBody>
          </p:sp>
          <p:cxnSp>
            <p:nvCxnSpPr>
              <p:cNvPr id="78" name="Gerade Verbindung 11">
                <a:extLst>
                  <a:ext uri="{FF2B5EF4-FFF2-40B4-BE49-F238E27FC236}">
                    <a16:creationId xmlns:a16="http://schemas.microsoft.com/office/drawing/2014/main" id="{72DE0821-F98D-4D26-88F8-94056A9957FE}"/>
                  </a:ext>
                </a:extLst>
              </p:cNvPr>
              <p:cNvCxnSpPr>
                <a:stCxn id="77" idx="0"/>
                <a:endCxn id="77" idx="1"/>
              </p:cNvCxnSpPr>
              <p:nvPr/>
            </p:nvCxnSpPr>
            <p:spPr bwMode="auto">
              <a:xfrm rot="16200000" flipH="1">
                <a:off x="4554316" y="5117864"/>
                <a:ext cx="499112" cy="4728"/>
              </a:xfrm>
              <a:prstGeom prst="line">
                <a:avLst/>
              </a:prstGeom>
              <a:solidFill>
                <a:srgbClr val="FFFFFF"/>
              </a:solidFill>
              <a:ln w="28575" cap="flat" cmpd="sng" algn="ctr">
                <a:solidFill>
                  <a:srgbClr val="265798"/>
                </a:solidFill>
                <a:prstDash val="solid"/>
                <a:round/>
                <a:headEnd type="none" w="med" len="med"/>
                <a:tailEnd type="none" w="med" len="med"/>
              </a:ln>
              <a:effectLst/>
            </p:spPr>
          </p:cxnSp>
        </p:grpSp>
        <p:sp>
          <p:nvSpPr>
            <p:cNvPr id="73" name="Rechteck 72">
              <a:extLst>
                <a:ext uri="{FF2B5EF4-FFF2-40B4-BE49-F238E27FC236}">
                  <a16:creationId xmlns:a16="http://schemas.microsoft.com/office/drawing/2014/main" id="{717C162D-0AF9-4284-AE35-B70B9F471752}"/>
                </a:ext>
              </a:extLst>
            </p:cNvPr>
            <p:cNvSpPr/>
            <p:nvPr/>
          </p:nvSpPr>
          <p:spPr>
            <a:xfrm>
              <a:off x="4738933" y="2526594"/>
              <a:ext cx="1079207" cy="908762"/>
            </a:xfrm>
            <a:prstGeom prst="rect">
              <a:avLst/>
            </a:prstGeom>
          </p:spPr>
          <p:txBody>
            <a:bodyPr wrap="none" anchor="ctr">
              <a:noAutofit/>
            </a:bodyPr>
            <a:lstStyle/>
            <a:p>
              <a:pPr lvl="0" algn="ctr">
                <a:defRPr/>
              </a:pPr>
              <a:r>
                <a:rPr lang="en-GB" sz="4000" b="1" kern="0" dirty="0">
                  <a:solidFill>
                    <a:srgbClr val="F2FFFF"/>
                  </a:solidFill>
                  <a:latin typeface="Klavika Bd" panose="02000000000000000000"/>
                </a:rPr>
                <a:t>S</a:t>
              </a:r>
            </a:p>
          </p:txBody>
        </p:sp>
        <p:sp>
          <p:nvSpPr>
            <p:cNvPr id="74" name="Rechteck 73">
              <a:extLst>
                <a:ext uri="{FF2B5EF4-FFF2-40B4-BE49-F238E27FC236}">
                  <a16:creationId xmlns:a16="http://schemas.microsoft.com/office/drawing/2014/main" id="{1B8D7815-F559-49FD-95F0-F2E369CD55AC}"/>
                </a:ext>
              </a:extLst>
            </p:cNvPr>
            <p:cNvSpPr/>
            <p:nvPr/>
          </p:nvSpPr>
          <p:spPr>
            <a:xfrm>
              <a:off x="6636878" y="2526594"/>
              <a:ext cx="1079207" cy="908762"/>
            </a:xfrm>
            <a:prstGeom prst="rect">
              <a:avLst/>
            </a:prstGeom>
          </p:spPr>
          <p:txBody>
            <a:bodyPr wrap="none" anchor="ctr">
              <a:noAutofit/>
            </a:bodyPr>
            <a:lstStyle/>
            <a:p>
              <a:pPr lvl="0" algn="ctr">
                <a:defRPr/>
              </a:pPr>
              <a:r>
                <a:rPr lang="en-GB" sz="4000" b="1" kern="0" dirty="0">
                  <a:solidFill>
                    <a:srgbClr val="F2FFFF"/>
                  </a:solidFill>
                  <a:latin typeface="Klavika Bd" panose="02000000000000000000"/>
                </a:rPr>
                <a:t>W</a:t>
              </a:r>
            </a:p>
          </p:txBody>
        </p:sp>
        <p:sp>
          <p:nvSpPr>
            <p:cNvPr id="75" name="Rechteck 74">
              <a:extLst>
                <a:ext uri="{FF2B5EF4-FFF2-40B4-BE49-F238E27FC236}">
                  <a16:creationId xmlns:a16="http://schemas.microsoft.com/office/drawing/2014/main" id="{2977AA19-EA84-417E-A825-3674792DB1EA}"/>
                </a:ext>
              </a:extLst>
            </p:cNvPr>
            <p:cNvSpPr/>
            <p:nvPr/>
          </p:nvSpPr>
          <p:spPr>
            <a:xfrm>
              <a:off x="4738933" y="4085648"/>
              <a:ext cx="1079207" cy="908762"/>
            </a:xfrm>
            <a:prstGeom prst="rect">
              <a:avLst/>
            </a:prstGeom>
          </p:spPr>
          <p:txBody>
            <a:bodyPr wrap="none" anchor="ctr">
              <a:noAutofit/>
            </a:bodyPr>
            <a:lstStyle/>
            <a:p>
              <a:pPr lvl="0" algn="ctr">
                <a:defRPr/>
              </a:pPr>
              <a:r>
                <a:rPr lang="en-GB" sz="4000" b="1" kern="0" dirty="0">
                  <a:solidFill>
                    <a:srgbClr val="F2FFFF"/>
                  </a:solidFill>
                  <a:latin typeface="Klavika Bd" panose="02000000000000000000"/>
                </a:rPr>
                <a:t>O</a:t>
              </a:r>
            </a:p>
          </p:txBody>
        </p:sp>
        <p:sp>
          <p:nvSpPr>
            <p:cNvPr id="76" name="Rechteck 75">
              <a:extLst>
                <a:ext uri="{FF2B5EF4-FFF2-40B4-BE49-F238E27FC236}">
                  <a16:creationId xmlns:a16="http://schemas.microsoft.com/office/drawing/2014/main" id="{33373BE7-E541-4970-A086-202806EB582E}"/>
                </a:ext>
              </a:extLst>
            </p:cNvPr>
            <p:cNvSpPr/>
            <p:nvPr/>
          </p:nvSpPr>
          <p:spPr>
            <a:xfrm>
              <a:off x="6636878" y="4085648"/>
              <a:ext cx="1079207" cy="908762"/>
            </a:xfrm>
            <a:prstGeom prst="rect">
              <a:avLst/>
            </a:prstGeom>
          </p:spPr>
          <p:txBody>
            <a:bodyPr wrap="none" anchor="ctr">
              <a:noAutofit/>
            </a:bodyPr>
            <a:lstStyle/>
            <a:p>
              <a:pPr lvl="0" algn="ctr">
                <a:defRPr/>
              </a:pPr>
              <a:r>
                <a:rPr lang="en-GB" sz="4000" b="1" kern="0" dirty="0">
                  <a:solidFill>
                    <a:srgbClr val="F2FFFF"/>
                  </a:solidFill>
                  <a:latin typeface="Klavika Bd" panose="02000000000000000000"/>
                </a:rPr>
                <a:t>T</a:t>
              </a:r>
            </a:p>
          </p:txBody>
        </p:sp>
      </p:grpSp>
    </p:spTree>
    <p:extLst>
      <p:ext uri="{BB962C8B-B14F-4D97-AF65-F5344CB8AC3E}">
        <p14:creationId xmlns:p14="http://schemas.microsoft.com/office/powerpoint/2010/main" val="964411759"/>
      </p:ext>
    </p:extLst>
  </p:cSld>
  <p:clrMapOvr>
    <a:masterClrMapping/>
  </p:clrMapOvr>
  <mc:AlternateContent xmlns:mc="http://schemas.openxmlformats.org/markup-compatibility/2006" xmlns:p14="http://schemas.microsoft.com/office/powerpoint/2010/main">
    <mc:Choice Requires="p14">
      <p:transition spd="slow" p14:dur="2000" advTm="80169"/>
    </mc:Choice>
    <mc:Fallback xmlns="">
      <p:transition spd="slow" advTm="80169"/>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DDCF631C-2124-467B-883B-6CED0A3FEB43}"/>
              </a:ext>
            </a:extLst>
          </p:cNvPr>
          <p:cNvGraphicFramePr>
            <a:graphicFrameLocks noChangeAspect="1"/>
          </p:cNvGraphicFramePr>
          <p:nvPr>
            <p:custDataLst>
              <p:tags r:id="rId2"/>
            </p:custDataLst>
            <p:extLst>
              <p:ext uri="{D42A27DB-BD31-4B8C-83A1-F6EECF244321}">
                <p14:modId xmlns:p14="http://schemas.microsoft.com/office/powerpoint/2010/main" val="2633005900"/>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5846" name="think-cell Folie" r:id="rId5" imgW="473" imgH="476" progId="TCLayout.ActiveDocument.1">
                  <p:embed/>
                </p:oleObj>
              </mc:Choice>
              <mc:Fallback>
                <p:oleObj name="think-cell Folie" r:id="rId5" imgW="473" imgH="476" progId="TCLayout.ActiveDocument.1">
                  <p:embed/>
                  <p:pic>
                    <p:nvPicPr>
                      <p:cNvPr id="5" name="Objekt 4" hidden="1">
                        <a:extLst>
                          <a:ext uri="{FF2B5EF4-FFF2-40B4-BE49-F238E27FC236}">
                            <a16:creationId xmlns:a16="http://schemas.microsoft.com/office/drawing/2014/main" id="{DDCF631C-2124-467B-883B-6CED0A3FEB43}"/>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BD3F43DF-AFF8-4AB4-9FAF-3BF0651FEDCA}"/>
              </a:ext>
            </a:extLst>
          </p:cNvPr>
          <p:cNvSpPr>
            <a:spLocks noGrp="1"/>
          </p:cNvSpPr>
          <p:nvPr>
            <p:ph type="title"/>
          </p:nvPr>
        </p:nvSpPr>
        <p:spPr/>
        <p:txBody>
          <a:bodyPr vert="horz"/>
          <a:lstStyle/>
          <a:p>
            <a:r>
              <a:rPr lang="en-GB" dirty="0"/>
              <a:t>The following sources were used.</a:t>
            </a:r>
          </a:p>
        </p:txBody>
      </p:sp>
      <p:sp>
        <p:nvSpPr>
          <p:cNvPr id="3" name="Textplatzhalter 2">
            <a:extLst>
              <a:ext uri="{FF2B5EF4-FFF2-40B4-BE49-F238E27FC236}">
                <a16:creationId xmlns:a16="http://schemas.microsoft.com/office/drawing/2014/main" id="{437F93AF-D8DE-402F-AF2E-98B9D0A355F9}"/>
              </a:ext>
            </a:extLst>
          </p:cNvPr>
          <p:cNvSpPr>
            <a:spLocks noGrp="1"/>
          </p:cNvSpPr>
          <p:nvPr>
            <p:ph type="body" sz="quarter" idx="13"/>
          </p:nvPr>
        </p:nvSpPr>
        <p:spPr>
          <a:xfrm>
            <a:off x="192088" y="847803"/>
            <a:ext cx="9841928" cy="286232"/>
          </a:xfrm>
        </p:spPr>
        <p:txBody>
          <a:bodyPr/>
          <a:lstStyle/>
          <a:p>
            <a:r>
              <a:rPr lang="en-GB" dirty="0"/>
              <a:t>Source directory </a:t>
            </a:r>
          </a:p>
        </p:txBody>
      </p:sp>
      <p:sp>
        <p:nvSpPr>
          <p:cNvPr id="6" name="Textfeld 5">
            <a:extLst>
              <a:ext uri="{FF2B5EF4-FFF2-40B4-BE49-F238E27FC236}">
                <a16:creationId xmlns:a16="http://schemas.microsoft.com/office/drawing/2014/main" id="{6E49321C-065D-483C-8286-A540000B0777}"/>
              </a:ext>
            </a:extLst>
          </p:cNvPr>
          <p:cNvSpPr txBox="1"/>
          <p:nvPr/>
        </p:nvSpPr>
        <p:spPr>
          <a:xfrm>
            <a:off x="192087" y="1214237"/>
            <a:ext cx="11807825" cy="5447645"/>
          </a:xfrm>
          <a:prstGeom prst="rect">
            <a:avLst/>
          </a:prstGeom>
          <a:noFill/>
        </p:spPr>
        <p:txBody>
          <a:bodyPr wrap="square" rtlCol="0">
            <a:spAutoFit/>
          </a:bodyPr>
          <a:lstStyle/>
          <a:p>
            <a:r>
              <a:rPr lang="en-GB" sz="1200" b="1" dirty="0">
                <a:latin typeface="Klavia Rg"/>
              </a:rPr>
              <a:t>Slide 3:</a:t>
            </a:r>
            <a:r>
              <a:rPr lang="en-GB" sz="1200" dirty="0">
                <a:latin typeface="Klavia Rg"/>
              </a:rPr>
              <a:t> Freeman, R. (2010), Strategic Management: A Stakeholder Approach, Cambridge: Cambridge University Press, doi:10.1017/CBO9781139192675, p.46</a:t>
            </a:r>
          </a:p>
          <a:p>
            <a:r>
              <a:rPr lang="en-GB" sz="1200" b="1" dirty="0">
                <a:latin typeface="Klavia Rg"/>
              </a:rPr>
              <a:t>Slide 4:</a:t>
            </a:r>
            <a:r>
              <a:rPr lang="en-GB" sz="1200" dirty="0">
                <a:latin typeface="Klavia Rg"/>
              </a:rPr>
              <a:t> Figure 1: Power Interest Matrix, Source: In imitation of:  Robert Newcombe (2003) From client to project stakeholders: a stakeholder mapping approach, Construction Management and Economics, 21:8, 845, DOI: 10.1080/0144619032000072137</a:t>
            </a:r>
          </a:p>
          <a:p>
            <a:r>
              <a:rPr lang="en-GB" sz="1200" b="1" dirty="0">
                <a:latin typeface="Klavia Rg"/>
              </a:rPr>
              <a:t>Slide 5:</a:t>
            </a:r>
            <a:r>
              <a:rPr lang="en-GB" sz="1200" dirty="0">
                <a:latin typeface="Klavia Rg"/>
              </a:rPr>
              <a:t> </a:t>
            </a:r>
            <a:r>
              <a:rPr lang="en-GB" sz="1200" dirty="0" err="1">
                <a:latin typeface="Klavia Rg"/>
              </a:rPr>
              <a:t>Bourne</a:t>
            </a:r>
            <a:r>
              <a:rPr lang="en-GB" sz="1200" dirty="0">
                <a:latin typeface="Klavia Rg"/>
              </a:rPr>
              <a:t>, L. and Walker, D.H.T. (2005), Visualising and mapping stakeholder influence, Management Decision, Vol. 43 No. 5, pp. 649-660, https://doi-org.ezproxy4.lib.le.ac.uk/10.1108/00251740510597680 </a:t>
            </a:r>
          </a:p>
          <a:p>
            <a:r>
              <a:rPr lang="en-GB" sz="1200" b="1" dirty="0">
                <a:latin typeface="Klavia Rg"/>
              </a:rPr>
              <a:t>Slide 6: </a:t>
            </a:r>
            <a:r>
              <a:rPr lang="en-GB" sz="1200" dirty="0">
                <a:latin typeface="Klavia Rg"/>
              </a:rPr>
              <a:t>Fisher, Ron (2006): Sources of Conflict and Methods of Conflict Resolution, Communication cache, [online] http://www.communicationcache.com/uploads/1/0/8/8/10887248/sources_of_conflict_and_methods_of_resolution.pdf [retrieved on 20.03.2022]</a:t>
            </a:r>
            <a:endParaRPr lang="en-GB" sz="1200" b="1" dirty="0">
              <a:latin typeface="Klavia Rg"/>
            </a:endParaRPr>
          </a:p>
          <a:p>
            <a:r>
              <a:rPr lang="en-GB" sz="1200" b="1" dirty="0">
                <a:latin typeface="Klavia Rg"/>
              </a:rPr>
              <a:t>Slide 7: </a:t>
            </a:r>
            <a:r>
              <a:rPr lang="en-GB" sz="1200" dirty="0">
                <a:latin typeface="Klavia Rg"/>
              </a:rPr>
              <a:t>Figure 2: Kotter´s 8 step model, Source: In imitation of: Kotter, John P. Leading Change, Boston, Mass. : Harvard Business School Press, 1996, p. 21</a:t>
            </a:r>
            <a:endParaRPr lang="en-GB" sz="1200" b="1" dirty="0">
              <a:latin typeface="Klavia Rg"/>
            </a:endParaRPr>
          </a:p>
          <a:p>
            <a:r>
              <a:rPr lang="en-GB" sz="1200" b="1" dirty="0">
                <a:latin typeface="Klavia Rg"/>
              </a:rPr>
              <a:t>Slide 7: </a:t>
            </a:r>
            <a:r>
              <a:rPr lang="en-GB" sz="1200" dirty="0">
                <a:effectLst/>
                <a:latin typeface="Klavia Rg"/>
              </a:rPr>
              <a:t>Bailey, James R./Scheherazade Rehman (2022): How to Overcome Return-to-Office Resistance, Harvard Business Review, [online] https://hbr.org/2022/02/how-to-overcome-return-to-office-resistance [retrieved on 20.03.2022]</a:t>
            </a:r>
            <a:endParaRPr lang="en-GB" sz="1200" b="1" dirty="0">
              <a:latin typeface="Klavia Rg"/>
            </a:endParaRPr>
          </a:p>
          <a:p>
            <a:r>
              <a:rPr lang="en-GB" sz="1200" b="1" dirty="0">
                <a:latin typeface="Klavia Rg"/>
              </a:rPr>
              <a:t>Slide 7: </a:t>
            </a:r>
            <a:r>
              <a:rPr lang="en-GB" sz="1200" dirty="0">
                <a:latin typeface="Klavia Rg"/>
              </a:rPr>
              <a:t>Kotter, John P. Leading Change, Boston, Mass. : Harvard Business School Press, 1996, p. 20</a:t>
            </a:r>
            <a:endParaRPr lang="en-GB" sz="1200" b="1" dirty="0">
              <a:latin typeface="Klavia Rg"/>
            </a:endParaRPr>
          </a:p>
          <a:p>
            <a:r>
              <a:rPr lang="en-GB" sz="1200" b="1" dirty="0">
                <a:latin typeface="Klavia Rg"/>
              </a:rPr>
              <a:t>Slide 8: </a:t>
            </a:r>
            <a:r>
              <a:rPr lang="en-GB" sz="1200" dirty="0">
                <a:latin typeface="Klavia Rg"/>
              </a:rPr>
              <a:t>Figure 3: Potential for homework, Source: In imitation of Lund, Susan/Anu </a:t>
            </a:r>
            <a:r>
              <a:rPr lang="en-GB" sz="1200" dirty="0" err="1">
                <a:latin typeface="Klavia Rg"/>
              </a:rPr>
              <a:t>Madgavkar</a:t>
            </a:r>
            <a:r>
              <a:rPr lang="en-GB" sz="1200" dirty="0">
                <a:latin typeface="Klavia Rg"/>
              </a:rPr>
              <a:t>/James </a:t>
            </a:r>
            <a:r>
              <a:rPr lang="en-GB" sz="1200" dirty="0" err="1">
                <a:latin typeface="Klavia Rg"/>
              </a:rPr>
              <a:t>Manyika</a:t>
            </a:r>
            <a:r>
              <a:rPr lang="en-GB" sz="1200" dirty="0">
                <a:latin typeface="Klavia Rg"/>
              </a:rPr>
              <a:t>/Sven Smit/Kweilin </a:t>
            </a:r>
            <a:r>
              <a:rPr lang="en-GB" sz="1200" dirty="0" err="1">
                <a:latin typeface="Klavia Rg"/>
              </a:rPr>
              <a:t>Ellingrud</a:t>
            </a:r>
            <a:r>
              <a:rPr lang="en-GB" sz="1200" dirty="0">
                <a:latin typeface="Klavia Rg"/>
              </a:rPr>
              <a:t>/Mary Meaney/Olivia Robinson (2022): The future of work after COVID‑19, in: McKinsey &amp; Company, p. 29, [online] https://www.mckinsey.com/featured-insights/future-of-work/the-future-of-work-after-covid-19 (in the full report pdf!)</a:t>
            </a:r>
          </a:p>
          <a:p>
            <a:r>
              <a:rPr lang="en-GB" sz="1200" b="1" dirty="0">
                <a:latin typeface="Klavia Rg"/>
              </a:rPr>
              <a:t>Slide 8: </a:t>
            </a:r>
            <a:r>
              <a:rPr lang="en-GB" sz="1200" dirty="0">
                <a:latin typeface="Klavia Rg"/>
              </a:rPr>
              <a:t>Fogarty, Philippa/Simon Frantz/Javier Hirschfeld/Sarah Keating/Emmanuel </a:t>
            </a:r>
            <a:r>
              <a:rPr lang="en-GB" sz="1200" dirty="0" err="1">
                <a:latin typeface="Klavia Rg"/>
              </a:rPr>
              <a:t>Lafont</a:t>
            </a:r>
            <a:r>
              <a:rPr lang="en-GB" sz="1200" dirty="0">
                <a:latin typeface="Klavia Rg"/>
              </a:rPr>
              <a:t>/Bryan Lufkin/Rachel </a:t>
            </a:r>
            <a:r>
              <a:rPr lang="en-GB" sz="1200" dirty="0" err="1">
                <a:latin typeface="Klavia Rg"/>
              </a:rPr>
              <a:t>Mishael</a:t>
            </a:r>
            <a:r>
              <a:rPr lang="en-GB" sz="1200" dirty="0">
                <a:latin typeface="Klavia Rg"/>
              </a:rPr>
              <a:t>/</a:t>
            </a:r>
            <a:r>
              <a:rPr lang="en-GB" sz="1200" dirty="0" err="1">
                <a:latin typeface="Klavia Rg"/>
              </a:rPr>
              <a:t>Visvak</a:t>
            </a:r>
            <a:r>
              <a:rPr lang="en-GB" sz="1200" dirty="0">
                <a:latin typeface="Klavia Rg"/>
              </a:rPr>
              <a:t> </a:t>
            </a:r>
            <a:r>
              <a:rPr lang="en-GB" sz="1200" dirty="0" err="1">
                <a:latin typeface="Klavia Rg"/>
              </a:rPr>
              <a:t>Ponnavolu</a:t>
            </a:r>
            <a:r>
              <a:rPr lang="en-GB" sz="1200" dirty="0">
                <a:latin typeface="Klavia Rg"/>
              </a:rPr>
              <a:t>/Maddy Savage/Meredith </a:t>
            </a:r>
            <a:r>
              <a:rPr lang="en-GB" sz="1200" dirty="0" err="1">
                <a:latin typeface="Klavia Rg"/>
              </a:rPr>
              <a:t>Turits</a:t>
            </a:r>
            <a:r>
              <a:rPr lang="en-GB" sz="1200" dirty="0">
                <a:latin typeface="Klavia Rg"/>
              </a:rPr>
              <a:t> (2020): Coronavirus: How the world of work may change forever, BBC </a:t>
            </a:r>
            <a:r>
              <a:rPr lang="en-GB" sz="1200" dirty="0" err="1">
                <a:latin typeface="Klavia Rg"/>
              </a:rPr>
              <a:t>Worklife</a:t>
            </a:r>
            <a:r>
              <a:rPr lang="en-GB" sz="1200" dirty="0">
                <a:latin typeface="Klavia Rg"/>
              </a:rPr>
              <a:t>, [online] https://www.bbc.com/worklife/article/20201023-coronavirus-how-will-the-pandemic-change-the-way-we-work </a:t>
            </a:r>
            <a:r>
              <a:rPr lang="en-GB" sz="1200" dirty="0">
                <a:effectLst/>
                <a:latin typeface="Klavia Rg"/>
              </a:rPr>
              <a:t>[retrieved on 20.03.2022]</a:t>
            </a:r>
            <a:endParaRPr lang="en-GB" sz="1200" dirty="0">
              <a:latin typeface="Klavia Rg"/>
            </a:endParaRPr>
          </a:p>
          <a:p>
            <a:r>
              <a:rPr lang="en-GB" sz="1200" b="1" dirty="0">
                <a:latin typeface="Klavia Rg"/>
              </a:rPr>
              <a:t>Slide 8: </a:t>
            </a:r>
            <a:r>
              <a:rPr lang="en-GB" sz="1200" dirty="0">
                <a:latin typeface="Klavia Rg"/>
              </a:rPr>
              <a:t>Figure 4: Potential for homework, Source: In imitation of Lund, Susan/Anu </a:t>
            </a:r>
            <a:r>
              <a:rPr lang="en-GB" sz="1200" dirty="0" err="1">
                <a:latin typeface="Klavia Rg"/>
              </a:rPr>
              <a:t>Madgavkar</a:t>
            </a:r>
            <a:r>
              <a:rPr lang="en-GB" sz="1200" dirty="0">
                <a:latin typeface="Klavia Rg"/>
              </a:rPr>
              <a:t>/James </a:t>
            </a:r>
            <a:r>
              <a:rPr lang="en-GB" sz="1200" dirty="0" err="1">
                <a:latin typeface="Klavia Rg"/>
              </a:rPr>
              <a:t>Manyika</a:t>
            </a:r>
            <a:r>
              <a:rPr lang="en-GB" sz="1200" dirty="0">
                <a:latin typeface="Klavia Rg"/>
              </a:rPr>
              <a:t>/Sven Smit/Kweilin </a:t>
            </a:r>
            <a:r>
              <a:rPr lang="en-GB" sz="1200" dirty="0" err="1">
                <a:latin typeface="Klavia Rg"/>
              </a:rPr>
              <a:t>Ellingrud</a:t>
            </a:r>
            <a:r>
              <a:rPr lang="en-GB" sz="1200" dirty="0">
                <a:latin typeface="Klavia Rg"/>
              </a:rPr>
              <a:t>/Mary Meaney/Olivia Robinson (2022): The future of work after COVID‑19, in: McKinsey &amp; Company, p. 29, [online] https://www.mckinsey.com/featured-insights/future-of-work/the-future-of-work-after-covid-19 (in the full report pdf!)</a:t>
            </a:r>
            <a:endParaRPr lang="en-GB" sz="1200" b="1" dirty="0">
              <a:latin typeface="Klavia Rg"/>
            </a:endParaRPr>
          </a:p>
          <a:p>
            <a:r>
              <a:rPr lang="en-GB" sz="1200" b="1" dirty="0">
                <a:latin typeface="Klavia Rg"/>
              </a:rPr>
              <a:t>Slide 9: </a:t>
            </a:r>
            <a:r>
              <a:rPr lang="en-GB" sz="1200" dirty="0">
                <a:latin typeface="Klavia Rg"/>
              </a:rPr>
              <a:t>Kotter, John P. Leading Change, Boston, Mass. : Harvard Business School Press, 1996, p. 36</a:t>
            </a:r>
            <a:endParaRPr lang="en-GB" sz="1200" b="1" dirty="0">
              <a:latin typeface="Klavia Rg"/>
            </a:endParaRPr>
          </a:p>
          <a:p>
            <a:r>
              <a:rPr lang="en-GB" sz="1200" b="1" dirty="0">
                <a:latin typeface="Klavia Rg"/>
              </a:rPr>
              <a:t>Slide 9: </a:t>
            </a:r>
            <a:r>
              <a:rPr lang="en-GB" sz="1200" dirty="0">
                <a:latin typeface="Klavia Rg"/>
              </a:rPr>
              <a:t>Kotter, John P. Leading Change, Boston, Mass. : Harvard Business School Press, 1996, p. 57</a:t>
            </a:r>
            <a:endParaRPr lang="en-GB" sz="1200" b="1" dirty="0">
              <a:latin typeface="Klavia Rg"/>
            </a:endParaRPr>
          </a:p>
          <a:p>
            <a:r>
              <a:rPr lang="en-GB" sz="1200" b="1" dirty="0">
                <a:latin typeface="Klavia Rg"/>
              </a:rPr>
              <a:t>Slide 9: </a:t>
            </a:r>
            <a:r>
              <a:rPr lang="en-GB" sz="1200" dirty="0">
                <a:latin typeface="Klavia Rg"/>
              </a:rPr>
              <a:t>Kotter, John P. Leading Change, Boston, Mass. : Harvard Business School Press, 1996, p. 72</a:t>
            </a:r>
            <a:endParaRPr lang="en-GB" sz="1200" b="1" dirty="0">
              <a:latin typeface="Klavia Rg"/>
            </a:endParaRPr>
          </a:p>
          <a:p>
            <a:r>
              <a:rPr lang="en-GB" sz="1200" b="1" dirty="0">
                <a:latin typeface="Klavia Rg"/>
              </a:rPr>
              <a:t>Slide 10: </a:t>
            </a:r>
            <a:r>
              <a:rPr lang="en-GB" sz="1200" dirty="0">
                <a:latin typeface="Klavia Rg"/>
              </a:rPr>
              <a:t>PricewaterhouseCoopers (2021): Future of work: what boards should be thinking about, PwC, [online] https://www.pwc.com/us/en/services/governance-insights-center/library/covid-19-returning-workplace-boards.html </a:t>
            </a:r>
            <a:r>
              <a:rPr lang="en-GB" sz="1200" dirty="0">
                <a:effectLst/>
                <a:latin typeface="Klavia Rg"/>
              </a:rPr>
              <a:t>[retrieved on 20.03.2022]</a:t>
            </a:r>
            <a:endParaRPr lang="en-GB" sz="1200" dirty="0">
              <a:latin typeface="Klavia Rg"/>
            </a:endParaRPr>
          </a:p>
          <a:p>
            <a:r>
              <a:rPr lang="en-GB" sz="1200" b="1" dirty="0">
                <a:latin typeface="Klavia Rg"/>
              </a:rPr>
              <a:t>Slide 10: </a:t>
            </a:r>
            <a:r>
              <a:rPr lang="en-GB" sz="1200" dirty="0">
                <a:latin typeface="Klavia Rg"/>
              </a:rPr>
              <a:t>Figure 5: Future of work, Source: In imitation of: PricewaterhouseCoopers (2021): Future of work: what boards should be thinking about, PwC, [online] https://www.pwc.com/us/en/services/governance-insights-center/library/covid-19-returning-workplace-boards.html [retrieved on 20.03.2022]</a:t>
            </a:r>
          </a:p>
          <a:p>
            <a:endParaRPr lang="en-GB" dirty="0">
              <a:latin typeface="Klavia Rg"/>
            </a:endParaRPr>
          </a:p>
          <a:p>
            <a:endParaRPr lang="en-GB" dirty="0">
              <a:latin typeface="Klavia Rg"/>
            </a:endParaRPr>
          </a:p>
        </p:txBody>
      </p:sp>
      <p:sp>
        <p:nvSpPr>
          <p:cNvPr id="14" name="Foliennummernplatzhalter 13">
            <a:extLst>
              <a:ext uri="{FF2B5EF4-FFF2-40B4-BE49-F238E27FC236}">
                <a16:creationId xmlns:a16="http://schemas.microsoft.com/office/drawing/2014/main" id="{50384D5D-5536-497D-AAA9-6F25EE9398F8}"/>
              </a:ext>
            </a:extLst>
          </p:cNvPr>
          <p:cNvSpPr>
            <a:spLocks noGrp="1"/>
          </p:cNvSpPr>
          <p:nvPr>
            <p:ph type="sldNum" sz="quarter" idx="4"/>
          </p:nvPr>
        </p:nvSpPr>
        <p:spPr/>
        <p:txBody>
          <a:bodyPr/>
          <a:lstStyle/>
          <a:p>
            <a:fld id="{553ADFF6-AE86-4113-B35A-DF39A9E38298}" type="slidenum">
              <a:rPr lang="en-GB" smtClean="0"/>
              <a:pPr/>
              <a:t>19</a:t>
            </a:fld>
            <a:endParaRPr lang="en-GB" dirty="0"/>
          </a:p>
        </p:txBody>
      </p:sp>
    </p:spTree>
    <p:extLst>
      <p:ext uri="{BB962C8B-B14F-4D97-AF65-F5344CB8AC3E}">
        <p14:creationId xmlns:p14="http://schemas.microsoft.com/office/powerpoint/2010/main" val="4200428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Objekt 4" hidden="1">
            <a:extLst>
              <a:ext uri="{FF2B5EF4-FFF2-40B4-BE49-F238E27FC236}">
                <a16:creationId xmlns:a16="http://schemas.microsoft.com/office/drawing/2014/main" id="{DDCF631C-2124-467B-883B-6CED0A3FEB43}"/>
              </a:ext>
            </a:extLst>
          </p:cNvPr>
          <p:cNvGraphicFramePr>
            <a:graphicFrameLocks noChangeAspect="1"/>
          </p:cNvGraphicFramePr>
          <p:nvPr>
            <p:custDataLst>
              <p:tags r:id="rId2"/>
            </p:custDataLst>
            <p:extLst>
              <p:ext uri="{D42A27DB-BD31-4B8C-83A1-F6EECF244321}">
                <p14:modId xmlns:p14="http://schemas.microsoft.com/office/powerpoint/2010/main" val="822439874"/>
              </p:ext>
            </p:extLst>
          </p:nvPr>
        </p:nvGraphicFramePr>
        <p:xfrm>
          <a:off x="1588" y="1588"/>
          <a:ext cx="1588" cy="1588"/>
        </p:xfrm>
        <a:graphic>
          <a:graphicData uri="http://schemas.openxmlformats.org/presentationml/2006/ole">
            <mc:AlternateContent xmlns:mc="http://schemas.openxmlformats.org/markup-compatibility/2006">
              <mc:Choice xmlns:v="urn:schemas-microsoft-com:vml" Requires="v">
                <p:oleObj spid="_x0000_s36870" name="think-cell Folie" r:id="rId5" imgW="473" imgH="476" progId="TCLayout.ActiveDocument.1">
                  <p:embed/>
                </p:oleObj>
              </mc:Choice>
              <mc:Fallback>
                <p:oleObj name="think-cell Folie" r:id="rId5" imgW="473" imgH="476" progId="TCLayout.ActiveDocument.1">
                  <p:embed/>
                  <p:pic>
                    <p:nvPicPr>
                      <p:cNvPr id="5" name="Objekt 4" hidden="1">
                        <a:extLst>
                          <a:ext uri="{FF2B5EF4-FFF2-40B4-BE49-F238E27FC236}">
                            <a16:creationId xmlns:a16="http://schemas.microsoft.com/office/drawing/2014/main" id="{DDCF631C-2124-467B-883B-6CED0A3FEB43}"/>
                          </a:ext>
                        </a:extLst>
                      </p:cNvPr>
                      <p:cNvPicPr/>
                      <p:nvPr/>
                    </p:nvPicPr>
                    <p:blipFill>
                      <a:blip r:embed="rId6"/>
                      <a:stretch>
                        <a:fillRect/>
                      </a:stretch>
                    </p:blipFill>
                    <p:spPr>
                      <a:xfrm>
                        <a:off x="1588" y="1588"/>
                        <a:ext cx="1588" cy="1588"/>
                      </a:xfrm>
                      <a:prstGeom prst="rect">
                        <a:avLst/>
                      </a:prstGeom>
                    </p:spPr>
                  </p:pic>
                </p:oleObj>
              </mc:Fallback>
            </mc:AlternateContent>
          </a:graphicData>
        </a:graphic>
      </p:graphicFrame>
      <p:sp>
        <p:nvSpPr>
          <p:cNvPr id="2" name="Titel 1">
            <a:extLst>
              <a:ext uri="{FF2B5EF4-FFF2-40B4-BE49-F238E27FC236}">
                <a16:creationId xmlns:a16="http://schemas.microsoft.com/office/drawing/2014/main" id="{BD3F43DF-AFF8-4AB4-9FAF-3BF0651FEDCA}"/>
              </a:ext>
            </a:extLst>
          </p:cNvPr>
          <p:cNvSpPr>
            <a:spLocks noGrp="1"/>
          </p:cNvSpPr>
          <p:nvPr>
            <p:ph type="title"/>
          </p:nvPr>
        </p:nvSpPr>
        <p:spPr/>
        <p:txBody>
          <a:bodyPr vert="horz"/>
          <a:lstStyle/>
          <a:p>
            <a:r>
              <a:rPr lang="en-GB" dirty="0"/>
              <a:t>The following sources were used.</a:t>
            </a:r>
          </a:p>
        </p:txBody>
      </p:sp>
      <p:sp>
        <p:nvSpPr>
          <p:cNvPr id="3" name="Textplatzhalter 2">
            <a:extLst>
              <a:ext uri="{FF2B5EF4-FFF2-40B4-BE49-F238E27FC236}">
                <a16:creationId xmlns:a16="http://schemas.microsoft.com/office/drawing/2014/main" id="{437F93AF-D8DE-402F-AF2E-98B9D0A355F9}"/>
              </a:ext>
            </a:extLst>
          </p:cNvPr>
          <p:cNvSpPr>
            <a:spLocks noGrp="1"/>
          </p:cNvSpPr>
          <p:nvPr>
            <p:ph type="body" sz="quarter" idx="13"/>
          </p:nvPr>
        </p:nvSpPr>
        <p:spPr>
          <a:xfrm>
            <a:off x="192088" y="847803"/>
            <a:ext cx="9841928" cy="286232"/>
          </a:xfrm>
        </p:spPr>
        <p:txBody>
          <a:bodyPr/>
          <a:lstStyle/>
          <a:p>
            <a:r>
              <a:rPr lang="en-GB" dirty="0"/>
              <a:t>Source directory </a:t>
            </a:r>
          </a:p>
        </p:txBody>
      </p:sp>
      <p:sp>
        <p:nvSpPr>
          <p:cNvPr id="6" name="Textfeld 5">
            <a:extLst>
              <a:ext uri="{FF2B5EF4-FFF2-40B4-BE49-F238E27FC236}">
                <a16:creationId xmlns:a16="http://schemas.microsoft.com/office/drawing/2014/main" id="{6E49321C-065D-483C-8286-A540000B0777}"/>
              </a:ext>
            </a:extLst>
          </p:cNvPr>
          <p:cNvSpPr txBox="1"/>
          <p:nvPr/>
        </p:nvSpPr>
        <p:spPr>
          <a:xfrm>
            <a:off x="192088" y="1402773"/>
            <a:ext cx="11807825" cy="4524315"/>
          </a:xfrm>
          <a:prstGeom prst="rect">
            <a:avLst/>
          </a:prstGeom>
          <a:noFill/>
        </p:spPr>
        <p:txBody>
          <a:bodyPr wrap="square" rtlCol="0">
            <a:spAutoFit/>
          </a:bodyPr>
          <a:lstStyle/>
          <a:p>
            <a:r>
              <a:rPr lang="en-GB" sz="1200" b="1" dirty="0">
                <a:latin typeface="Klavia Rg"/>
              </a:rPr>
              <a:t>Slide 10: </a:t>
            </a:r>
            <a:r>
              <a:rPr lang="en-GB" sz="1200" dirty="0">
                <a:latin typeface="Klavia Rg"/>
              </a:rPr>
              <a:t>Figure 6: Future of work, Source: In imitation of: Parker, Kim/Juliana </a:t>
            </a:r>
            <a:r>
              <a:rPr lang="en-GB" sz="1200" dirty="0" err="1">
                <a:latin typeface="Klavia Rg"/>
              </a:rPr>
              <a:t>Menasce</a:t>
            </a:r>
            <a:r>
              <a:rPr lang="en-GB" sz="1200" dirty="0">
                <a:latin typeface="Klavia Rg"/>
              </a:rPr>
              <a:t> Horowitz/Rachel </a:t>
            </a:r>
            <a:r>
              <a:rPr lang="en-GB" sz="1200" dirty="0" err="1">
                <a:latin typeface="Klavia Rg"/>
              </a:rPr>
              <a:t>Minkin</a:t>
            </a:r>
            <a:r>
              <a:rPr lang="en-GB" sz="1200" dirty="0">
                <a:latin typeface="Klavia Rg"/>
              </a:rPr>
              <a:t> (2022): COVID-19 Pandemic Continues To Reshape Work in America, Pew Research </a:t>
            </a:r>
            <a:r>
              <a:rPr lang="en-GB" sz="1200" dirty="0" err="1">
                <a:latin typeface="Klavia Rg"/>
              </a:rPr>
              <a:t>Center’s</a:t>
            </a:r>
            <a:r>
              <a:rPr lang="en-GB" sz="1200" dirty="0">
                <a:latin typeface="Klavia Rg"/>
              </a:rPr>
              <a:t> Social &amp; Demographic Trends Project, [online] https://www.pewresearch.org/social-trends/2022/02/16/covid-19-pandemic-continues-to-reshape-work-in-america/ </a:t>
            </a:r>
            <a:r>
              <a:rPr lang="en-GB" sz="1200" dirty="0">
                <a:effectLst/>
                <a:latin typeface="Klavia Rg"/>
              </a:rPr>
              <a:t>[retrieved on 20.03.2022]</a:t>
            </a:r>
            <a:endParaRPr lang="en-GB" sz="1200" b="1" dirty="0">
              <a:latin typeface="Klavia Rg"/>
            </a:endParaRPr>
          </a:p>
          <a:p>
            <a:r>
              <a:rPr lang="en-GB" sz="1200" b="1" dirty="0">
                <a:latin typeface="Klavia Rg"/>
              </a:rPr>
              <a:t>Slide 10: </a:t>
            </a:r>
            <a:r>
              <a:rPr lang="en-GB" sz="1200" dirty="0">
                <a:latin typeface="Klavia Rg"/>
              </a:rPr>
              <a:t>Figure 7: Future of work, Source: In imitation of: Parker, Kim/Juliana </a:t>
            </a:r>
            <a:r>
              <a:rPr lang="en-GB" sz="1200" dirty="0" err="1">
                <a:latin typeface="Klavia Rg"/>
              </a:rPr>
              <a:t>Menasce</a:t>
            </a:r>
            <a:r>
              <a:rPr lang="en-GB" sz="1200" dirty="0">
                <a:latin typeface="Klavia Rg"/>
              </a:rPr>
              <a:t> Horowitz/Rachel </a:t>
            </a:r>
            <a:r>
              <a:rPr lang="en-GB" sz="1200" dirty="0" err="1">
                <a:latin typeface="Klavia Rg"/>
              </a:rPr>
              <a:t>Minkin</a:t>
            </a:r>
            <a:r>
              <a:rPr lang="en-GB" sz="1200" dirty="0">
                <a:latin typeface="Klavia Rg"/>
              </a:rPr>
              <a:t> (2022): COVID-19 Pandemic Continues To Reshape Work in America, Pew Research </a:t>
            </a:r>
            <a:r>
              <a:rPr lang="en-GB" sz="1200" dirty="0" err="1">
                <a:latin typeface="Klavia Rg"/>
              </a:rPr>
              <a:t>Center’s</a:t>
            </a:r>
            <a:r>
              <a:rPr lang="en-GB" sz="1200" dirty="0">
                <a:latin typeface="Klavia Rg"/>
              </a:rPr>
              <a:t> Social &amp; Demographic Trends Project, [online] https://www.pewresearch.org/social-trends/2022/02/16/covid-19-pandemic-continues-to-reshape-work-in-america/ [retrieved on 20.03.2022]</a:t>
            </a:r>
          </a:p>
          <a:p>
            <a:r>
              <a:rPr lang="en-GB" sz="1200" b="1" dirty="0">
                <a:latin typeface="Klavia Rg"/>
              </a:rPr>
              <a:t>Slide 11: </a:t>
            </a:r>
            <a:r>
              <a:rPr lang="en-GB" sz="1200" dirty="0">
                <a:latin typeface="Klavia Rg"/>
              </a:rPr>
              <a:t>Kotter, John P. Leading Change, Boston, Mass. : Harvard Business School Press, 1996, p. 9</a:t>
            </a:r>
          </a:p>
          <a:p>
            <a:r>
              <a:rPr lang="en-GB" sz="1200" b="1" dirty="0">
                <a:latin typeface="Klavia Rg"/>
              </a:rPr>
              <a:t>Slide 11:</a:t>
            </a:r>
            <a:r>
              <a:rPr lang="en-GB" sz="1200" dirty="0">
                <a:latin typeface="Klavia Rg"/>
              </a:rPr>
              <a:t> Kotter, John P. Leading Change, Boston, Mass. : Harvard Business School Press, 1996, p. 123</a:t>
            </a:r>
          </a:p>
          <a:p>
            <a:r>
              <a:rPr lang="en-GB" sz="1200" b="1" dirty="0">
                <a:latin typeface="Klavia Rg"/>
              </a:rPr>
              <a:t>Slide 12: </a:t>
            </a:r>
            <a:r>
              <a:rPr lang="en-GB" sz="1200" dirty="0">
                <a:latin typeface="Klavia Rg"/>
              </a:rPr>
              <a:t>Saini, Leo (2021): Remote Work for Consultants – What Will Change post-COVID?, </a:t>
            </a:r>
            <a:r>
              <a:rPr lang="en-GB" sz="1200" dirty="0" err="1">
                <a:latin typeface="Klavia Rg"/>
              </a:rPr>
              <a:t>Consultport</a:t>
            </a:r>
            <a:r>
              <a:rPr lang="en-GB" sz="1200" dirty="0">
                <a:latin typeface="Klavia Rg"/>
              </a:rPr>
              <a:t>, [online] https://consultport.com/consulting-marketplace/remote-work-for-consultants-what-will-change-post-covid/ [retrieved on 20.03.2022]</a:t>
            </a:r>
          </a:p>
          <a:p>
            <a:r>
              <a:rPr lang="en-GB" sz="1200" b="1" dirty="0">
                <a:latin typeface="Klavia Rg"/>
              </a:rPr>
              <a:t>Slide 12: </a:t>
            </a:r>
            <a:r>
              <a:rPr lang="en-GB" sz="1200" dirty="0">
                <a:latin typeface="Klavia Rg"/>
              </a:rPr>
              <a:t>McQuillan, Shane/Clodagh O’Brien/Alan Davidson (2022): Remote working and the future of consulting projects, Crowe, [online] https://www.crowe.com/ie/insights/remote-working-and-the-future-of-consulting-projects [retrieved on 20.03.2022]</a:t>
            </a:r>
          </a:p>
          <a:p>
            <a:r>
              <a:rPr lang="en-GB" sz="1200" b="1" dirty="0">
                <a:latin typeface="Klavia Rg"/>
              </a:rPr>
              <a:t>Slide 12: </a:t>
            </a:r>
            <a:r>
              <a:rPr lang="en-GB" sz="1200" dirty="0">
                <a:latin typeface="Klavia Rg"/>
              </a:rPr>
              <a:t>Hill, Andrew (2021): Covid makes consultants rethink ways of working, Financial Times, [online] https://www.ft.com/content/8d8dbce9-d35f-4f30-acf3-9d03cfb3316f [retrieved on 20.03.2022]</a:t>
            </a:r>
          </a:p>
          <a:p>
            <a:r>
              <a:rPr lang="en-GB" sz="1200" b="1" dirty="0">
                <a:latin typeface="Klavia Rg"/>
              </a:rPr>
              <a:t>Slide 13: </a:t>
            </a:r>
            <a:r>
              <a:rPr lang="en-GB" sz="1200" dirty="0">
                <a:latin typeface="Klavia Rg"/>
              </a:rPr>
              <a:t>Kotter, John P. Leading Change, Boston, Mass.: Harvard Business School Press, 1996, p. 148</a:t>
            </a:r>
          </a:p>
          <a:p>
            <a:r>
              <a:rPr lang="en-GB" sz="1200" b="1" dirty="0">
                <a:latin typeface="Klavia Rg"/>
              </a:rPr>
              <a:t>Slide 14: </a:t>
            </a:r>
            <a:r>
              <a:rPr lang="en-GB" sz="1200" dirty="0">
                <a:latin typeface="Klavia Rg"/>
              </a:rPr>
              <a:t>Ruth Alas &amp; </a:t>
            </a:r>
            <a:r>
              <a:rPr lang="en-GB" sz="1200" dirty="0" err="1">
                <a:latin typeface="Klavia Rg"/>
              </a:rPr>
              <a:t>Sudi</a:t>
            </a:r>
            <a:r>
              <a:rPr lang="en-GB" sz="1200" dirty="0">
                <a:latin typeface="Klavia Rg"/>
              </a:rPr>
              <a:t> Sharifi (2002) Organizational learning and resistance to change in Estonian companies, Human Resource Development International, 5:3, 313-331, DOI: 10.1080/13678860210143550</a:t>
            </a:r>
          </a:p>
          <a:p>
            <a:r>
              <a:rPr lang="en-GB" sz="1200" b="1" dirty="0">
                <a:latin typeface="Klavia Rg"/>
              </a:rPr>
              <a:t>Slide 15: </a:t>
            </a:r>
            <a:r>
              <a:rPr lang="en-GB" sz="1200" dirty="0">
                <a:latin typeface="Klavia Rg"/>
              </a:rPr>
              <a:t>Thomas, Kenneth W./Ralph H. Kilmann (2008): Thomas-Kilmann Conflict Mode Instrument, Take the Thomas-Kilmann Conflict Mode Instrument (TKI), [online] https://kilmanndiagnostics.com/wp-content/uploads/2018/03/TKI_Sample_Report.pdf [retrieved on 20.03.2022]</a:t>
            </a:r>
          </a:p>
          <a:p>
            <a:r>
              <a:rPr lang="en-GB" sz="1200" b="1" dirty="0">
                <a:latin typeface="Klavia Rg"/>
              </a:rPr>
              <a:t>Slide 17: </a:t>
            </a:r>
            <a:r>
              <a:rPr lang="en-GB" sz="1200" dirty="0">
                <a:latin typeface="Klavia Rg"/>
              </a:rPr>
              <a:t> Joanna Goodman &amp; Catherine Truss † (2004): The medium and the message: communicating effectively during a major change initiative, Journal of Change Management, 4:3, p. 218, DOI: 10.1080/1469701042000255392 </a:t>
            </a:r>
          </a:p>
          <a:p>
            <a:r>
              <a:rPr lang="en-GB" sz="1200" b="1" dirty="0">
                <a:latin typeface="Klavia Rg"/>
              </a:rPr>
              <a:t>Slide 18: </a:t>
            </a:r>
            <a:r>
              <a:rPr lang="en-GB" sz="1200" dirty="0">
                <a:latin typeface="Klavia Rg"/>
              </a:rPr>
              <a:t>Figure 8: SWOT Analysis, Source: In imitation of: Kaplan, Robert/Norton David Kaplan Robert/Robert Steven Kaplan/David Norton (2001): The Strategy-focused Organization: How Balanced Scorecard Companies Thrive in the New Business Environment, Amsterdam, Nederland: Reed Business Education, p. 284 f.</a:t>
            </a:r>
          </a:p>
          <a:p>
            <a:endParaRPr lang="en-GB" sz="1200" b="1" dirty="0">
              <a:latin typeface="Klavia Rg"/>
            </a:endParaRPr>
          </a:p>
        </p:txBody>
      </p:sp>
      <p:sp>
        <p:nvSpPr>
          <p:cNvPr id="14" name="Foliennummernplatzhalter 13">
            <a:extLst>
              <a:ext uri="{FF2B5EF4-FFF2-40B4-BE49-F238E27FC236}">
                <a16:creationId xmlns:a16="http://schemas.microsoft.com/office/drawing/2014/main" id="{50384D5D-5536-497D-AAA9-6F25EE9398F8}"/>
              </a:ext>
            </a:extLst>
          </p:cNvPr>
          <p:cNvSpPr>
            <a:spLocks noGrp="1"/>
          </p:cNvSpPr>
          <p:nvPr>
            <p:ph type="sldNum" sz="quarter" idx="4"/>
          </p:nvPr>
        </p:nvSpPr>
        <p:spPr/>
        <p:txBody>
          <a:bodyPr/>
          <a:lstStyle/>
          <a:p>
            <a:fld id="{553ADFF6-AE86-4113-B35A-DF39A9E38298}" type="slidenum">
              <a:rPr lang="en-GB" smtClean="0"/>
              <a:pPr/>
              <a:t>20</a:t>
            </a:fld>
            <a:endParaRPr lang="en-GB" dirty="0"/>
          </a:p>
        </p:txBody>
      </p:sp>
    </p:spTree>
    <p:extLst>
      <p:ext uri="{BB962C8B-B14F-4D97-AF65-F5344CB8AC3E}">
        <p14:creationId xmlns:p14="http://schemas.microsoft.com/office/powerpoint/2010/main" val="155159034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HINKCELLPRESENTATIONDONOTDELETE" val="&lt;?xml version=&quot;1.0&quot; encoding=&quot;UTF-16&quot; standalone=&quot;yes&quot;?&gt;&lt;root reqver=&quot;27037&quot;&gt;&lt;version val=&quot;32760&quot;/&gt;&lt;CPresentation id=&quot;1&quot;&gt;&lt;m_precDefaultNumber&gt;&lt;m_bNumberIsYear val=&quot;1&quot;/&gt;&lt;m_chMinusSymbol&gt;-&lt;/m_chMinusSymbol&gt;&lt;m_chDecimalSymbol17909&gt;,&lt;/m_chDecimalSymbol17909&gt;&lt;m_nGroupingDigits17909 val=&quot;3&quot;/&gt;&lt;m_chGroupingSymbol17909&gt;.&lt;/m_chGroupingSymbol17909&gt;&lt;m_yearfmt&gt;&lt;begin val=&quot;0&quot;/&gt;&lt;end val=&quot;4&quot;/&gt;&lt;/m_yearfmt&gt;&lt;/m_precDefaultNumber&gt;&lt;m_precDefaultPercent&gt;&lt;m_bNumberIsYear val=&quot;1&quot;/&gt;&lt;m_chMinusSymbol&gt;-&lt;/m_chMinusSymbol&gt;&lt;m_nDecimalDigits17909 val=&quot;0&quot;/&gt;&lt;m_chDecimalSymbol17909&gt;,&lt;/m_chDecimalSymbol17909&gt;&lt;m_nGroupingDigits17909 val=&quot;3&quot;/&gt;&lt;m_chGroupingSymbol17909&gt;.&lt;/m_chGroupingSymbol17909&gt;&lt;m_strSuffix17909&gt;%&lt;/m_strSuffix17909&gt;&lt;m_yearfmt&gt;&lt;begin val=&quot;0&quot;/&gt;&lt;end val=&quot;4&quot;/&gt;&lt;/m_yearfmt&gt;&lt;/m_precDefaultPercent&gt;&lt;m_precDefaultDate&gt;&lt;m_bNumberIsYear val=&quot;0&quot;/&gt;&lt;m_strFormatTime&gt;%d/%m/%Y&lt;/m_strFormatTime&gt;&lt;m_yearfmt&gt;&lt;begin val=&quot;0&quot;/&gt;&lt;end val=&quot;0&quot;/&gt;&lt;/m_yearfmt&gt;&lt;/m_precDefaultDate&gt;&lt;m_precDefaultDay&gt;&lt;m_yearfmt&gt;&lt;begin val=&quot;0&quot;/&gt;&lt;end val=&quot;4&quot;/&gt;&lt;/m_yearfmt&gt;&lt;/m_precDefaultDay&gt;&lt;m_precDefaultWeek&gt;&lt;m_yearfmt&gt;&lt;begin val=&quot;0&quot;/&gt;&lt;end val=&quot;4&quot;/&gt;&lt;/m_yearfmt&gt;&lt;/m_precDefaultWeek&gt;&lt;m_precDefaultMonth&gt;&lt;m_yearfmt&gt;&lt;begin val=&quot;0&quot;/&gt;&lt;end val=&quot;4&quot;/&gt;&lt;/m_yearfmt&gt;&lt;/m_precDefaultMonth&gt;&lt;m_precDefaultQuarter&gt;&lt;m_yearfmt&gt;&lt;begin val=&quot;0&quot;/&gt;&lt;end val=&quot;4&quot;/&gt;&lt;/m_yearfmt&gt;&lt;/m_precDefaultQuarter&gt;&lt;m_precDefaultYear&gt;&lt;m_yearfmt&gt;&lt;begin val=&quot;0&quot;/&gt;&lt;end val=&quot;4&quot;/&gt;&lt;/m_yearfmt&gt;&lt;/m_precDefaultYear&gt;&lt;m_precDefaultFYDay&gt;&lt;m_yearfmt&gt;&lt;begin val=&quot;0&quot;/&gt;&lt;end val=&quot;4&quot;/&gt;&lt;/m_yearfmt&gt;&lt;/m_precDefaultFYDay&gt;&lt;m_precDefaultFYWeek&gt;&lt;m_yearfmt&gt;&lt;begin val=&quot;0&quot;/&gt;&lt;end val=&quot;4&quot;/&gt;&lt;/m_yearfmt&gt;&lt;/m_precDefaultFYWeek&gt;&lt;m_precDefaultFYMonth&gt;&lt;m_yearfmt&gt;&lt;begin val=&quot;0&quot;/&gt;&lt;end val=&quot;4&quot;/&gt;&lt;/m_yearfmt&gt;&lt;/m_precDefaultFYMonth&gt;&lt;m_precDefaultFYQuarter&gt;&lt;m_yearfmt&gt;&lt;begin val=&quot;0&quot;/&gt;&lt;end val=&quot;4&quot;/&gt;&lt;/m_yearfmt&gt;&lt;/m_precDefaultFYQuarter&gt;&lt;m_precDefaultFYYear&gt;&lt;m_yearfmt&gt;&lt;begin val=&quot;0&quot;/&gt;&lt;end val=&quot;4&quot;/&gt;&lt;/m_yearfmt&gt;&lt;/m_precDefaultFYYear&gt;&lt;m_mruColor&gt;&lt;m_vecMRU length=&quot;0&quot;/&gt;&lt;/m_mruColor&gt;&lt;m_eweekdayFirstOfWeek val=&quot;2&quot;/&gt;&lt;m_eweekdayFirstOfWorkweek val=&quot;2&quot;/&gt;&lt;m_eweekdayFirstOfWeekend val=&quot;7&quot;/&gt;&lt;/CPresentation&gt;&lt;/root&gt;"/>
  <p:tag name="THINKCELLUNDODONOTDELETE" val="0"/>
</p:tagLst>
</file>

<file path=ppt/tags/tag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3.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5.xml><?xml version="1.0" encoding="utf-8"?>
<p:tagLst xmlns:a="http://schemas.openxmlformats.org/drawingml/2006/main" xmlns:r="http://schemas.openxmlformats.org/officeDocument/2006/relationships" xmlns:p="http://schemas.openxmlformats.org/presentationml/2006/main">
  <p:tag name="THINKCELLSHAPEDONOTDELETE" val="t829r_zseQ.Sws8nvoqPdOQ"/>
</p:tagLst>
</file>

<file path=ppt/tags/tag16.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7.xml><?xml version="1.0" encoding="utf-8"?>
<p:tagLst xmlns:a="http://schemas.openxmlformats.org/drawingml/2006/main" xmlns:r="http://schemas.openxmlformats.org/officeDocument/2006/relationships" xmlns:p="http://schemas.openxmlformats.org/presentationml/2006/main">
  <p:tag name="THINKCELLSHAPEDONOTDELETE" val="t829r_zseQ.Sws8nvoqPdOQ"/>
</p:tagLst>
</file>

<file path=ppt/tags/tag1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1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0.xml><?xml version="1.0" encoding="utf-8"?>
<p:tagLst xmlns:a="http://schemas.openxmlformats.org/drawingml/2006/main" xmlns:r="http://schemas.openxmlformats.org/officeDocument/2006/relationships" xmlns:p="http://schemas.openxmlformats.org/presentationml/2006/main">
  <p:tag name="THINKCELLSHAPEDONOTDELETE" val="t829r_zseQ.Sws8nvoqPdOQ"/>
</p:tagLst>
</file>

<file path=ppt/tags/tag2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3.xml><?xml version="1.0" encoding="utf-8"?>
<p:tagLst xmlns:a="http://schemas.openxmlformats.org/drawingml/2006/main" xmlns:r="http://schemas.openxmlformats.org/officeDocument/2006/relationships" xmlns:p="http://schemas.openxmlformats.org/presentationml/2006/main">
  <p:tag name="THINKCELLSHAPEDONOTDELETE" val="tSOnYJGCAlSGJ45aIRKgXyA"/>
</p:tagLst>
</file>

<file path=ppt/tags/tag24.xml><?xml version="1.0" encoding="utf-8"?>
<p:tagLst xmlns:a="http://schemas.openxmlformats.org/drawingml/2006/main" xmlns:r="http://schemas.openxmlformats.org/officeDocument/2006/relationships" xmlns:p="http://schemas.openxmlformats.org/presentationml/2006/main">
  <p:tag name="MIO_GUID" val="b555c3fc-14bf-482f-89f6-84140f4f9ed3"/>
  <p:tag name="MIO_EKGUID" val="fb63a6c0-1ef7-436d-b4fc-21494e692231"/>
  <p:tag name="MIO_UPDATE" val="True"/>
  <p:tag name="MIO_VERSION" val="21.01.2019 14:43:46"/>
  <p:tag name="MIO_DBID" val="93CE0FBA-B3BB-4E1E-BBB6-A9A62221D87F"/>
  <p:tag name="MIO_LASTDOWNLOADED" val="15.04.2019 11:38:16"/>
  <p:tag name="MIO_OBJECTNAME" val="Processes in descending order A"/>
</p:tagLst>
</file>

<file path=ppt/tags/tag2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6.xml><?xml version="1.0" encoding="utf-8"?>
<p:tagLst xmlns:a="http://schemas.openxmlformats.org/drawingml/2006/main" xmlns:r="http://schemas.openxmlformats.org/officeDocument/2006/relationships" xmlns:p="http://schemas.openxmlformats.org/presentationml/2006/main">
  <p:tag name="THINKCELLSHAPEDONOTDELETE" val="t6xLaQpFlrQTZwnqEmscj5A"/>
</p:tagLst>
</file>

<file path=ppt/tags/tag2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28.xml><?xml version="1.0" encoding="utf-8"?>
<p:tagLst xmlns:a="http://schemas.openxmlformats.org/drawingml/2006/main" xmlns:r="http://schemas.openxmlformats.org/officeDocument/2006/relationships" xmlns:p="http://schemas.openxmlformats.org/presentationml/2006/main">
  <p:tag name="THINKCELLSHAPEDONOTDELETE" val="tKlq4qq.bICNqoKqKEQCusg"/>
</p:tagLst>
</file>

<file path=ppt/tags/tag2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0.xml><?xml version="1.0" encoding="utf-8"?>
<p:tagLst xmlns:a="http://schemas.openxmlformats.org/drawingml/2006/main" xmlns:r="http://schemas.openxmlformats.org/officeDocument/2006/relationships" xmlns:p="http://schemas.openxmlformats.org/presentationml/2006/main">
  <p:tag name="THINKCELLSHAPEDONOTDELETE" val="tpewzNWLcNy2anht9AqNE0g"/>
</p:tagLst>
</file>

<file path=ppt/tags/tag31.xml><?xml version="1.0" encoding="utf-8"?>
<p:tagLst xmlns:a="http://schemas.openxmlformats.org/drawingml/2006/main" xmlns:r="http://schemas.openxmlformats.org/officeDocument/2006/relationships" xmlns:p="http://schemas.openxmlformats.org/presentationml/2006/main">
  <p:tag name="NAME" val="Freeform 5"/>
</p:tagLst>
</file>

<file path=ppt/tags/tag3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3.xml><?xml version="1.0" encoding="utf-8"?>
<p:tagLst xmlns:a="http://schemas.openxmlformats.org/drawingml/2006/main" xmlns:r="http://schemas.openxmlformats.org/officeDocument/2006/relationships" xmlns:p="http://schemas.openxmlformats.org/presentationml/2006/main">
  <p:tag name="THINKCELLSHAPEDONOTDELETE" val="t2k6k9jUG0UM7W452pKf3lg"/>
</p:tagLst>
</file>

<file path=ppt/tags/tag3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6.xml><?xml version="1.0" encoding="utf-8"?>
<p:tagLst xmlns:a="http://schemas.openxmlformats.org/drawingml/2006/main" xmlns:r="http://schemas.openxmlformats.org/officeDocument/2006/relationships" xmlns:p="http://schemas.openxmlformats.org/presentationml/2006/main">
  <p:tag name="THINKCELLSHAPEDONOTDELETE" val="tLFz5mVnjkg8EXj9O_GQEvg"/>
</p:tagLst>
</file>

<file path=ppt/tags/tag37.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38.xml><?xml version="1.0" encoding="utf-8"?>
<p:tagLst xmlns:a="http://schemas.openxmlformats.org/drawingml/2006/main" xmlns:r="http://schemas.openxmlformats.org/officeDocument/2006/relationships" xmlns:p="http://schemas.openxmlformats.org/presentationml/2006/main">
  <p:tag name="THINKCELLSHAPEDONOTDELETE" val="tfR7lVJ3oW7ieFW6K35E.NA"/>
</p:tagLst>
</file>

<file path=ppt/tags/tag39.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0.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1.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43.xml><?xml version="1.0" encoding="utf-8"?>
<p:tagLst xmlns:a="http://schemas.openxmlformats.org/drawingml/2006/main" xmlns:r="http://schemas.openxmlformats.org/officeDocument/2006/relationships" xmlns:p="http://schemas.openxmlformats.org/presentationml/2006/main">
  <p:tag name="THINKCELLSHAPEDONOTDELETE" val="tfMYCdfyMM3n4MlrKePyYWw"/>
</p:tagLst>
</file>

<file path=ppt/tags/tag44.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5.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6.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7.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8.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4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0.xml><?xml version="1.0" encoding="utf-8"?>
<p:tagLst xmlns:a="http://schemas.openxmlformats.org/drawingml/2006/main" xmlns:r="http://schemas.openxmlformats.org/officeDocument/2006/relationships" xmlns:p="http://schemas.openxmlformats.org/presentationml/2006/main">
  <p:tag name="THINKCELLSHAPEDONOTDELETE" val="tfR7lVJ3oW7ieFW6K35E.NA"/>
</p:tagLst>
</file>

<file path=ppt/tags/tag51.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2.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3.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55.xml><?xml version="1.0" encoding="utf-8"?>
<p:tagLst xmlns:a="http://schemas.openxmlformats.org/drawingml/2006/main" xmlns:r="http://schemas.openxmlformats.org/officeDocument/2006/relationships" xmlns:p="http://schemas.openxmlformats.org/presentationml/2006/main">
  <p:tag name="THINKCELLSHAPEDONOTDELETE" val="tfMYCdfyMM3n4MlrKePyYWw"/>
</p:tagLst>
</file>

<file path=ppt/tags/tag56.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7.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8.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59.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60.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61.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2.xml><?xml version="1.0" encoding="utf-8"?>
<p:tagLst xmlns:a="http://schemas.openxmlformats.org/drawingml/2006/main" xmlns:r="http://schemas.openxmlformats.org/officeDocument/2006/relationships" xmlns:p="http://schemas.openxmlformats.org/presentationml/2006/main">
  <p:tag name="THINKCELLSHAPEDONOTDELETE" val="tfR7lVJ3oW7ieFW6K35E.NA"/>
</p:tagLst>
</file>

<file path=ppt/tags/tag63.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64.xml><?xml version="1.0" encoding="utf-8"?>
<p:tagLst xmlns:a="http://schemas.openxmlformats.org/drawingml/2006/main" xmlns:r="http://schemas.openxmlformats.org/officeDocument/2006/relationships" xmlns:p="http://schemas.openxmlformats.org/presentationml/2006/main">
  <p:tag name="EMPOWERBULLETV2" val="empowerBulletV2"/>
</p:tagLst>
</file>

<file path=ppt/tags/tag65.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6.xml><?xml version="1.0" encoding="utf-8"?>
<p:tagLst xmlns:a="http://schemas.openxmlformats.org/drawingml/2006/main" xmlns:r="http://schemas.openxmlformats.org/officeDocument/2006/relationships" xmlns:p="http://schemas.openxmlformats.org/presentationml/2006/main">
  <p:tag name="THINKCELLSHAPEDONOTDELETE" val="tpewzNWLcNy2anht9AqNE0g"/>
</p:tagLst>
</file>

<file path=ppt/tags/tag67.xml><?xml version="1.0" encoding="utf-8"?>
<p:tagLst xmlns:a="http://schemas.openxmlformats.org/drawingml/2006/main" xmlns:r="http://schemas.openxmlformats.org/officeDocument/2006/relationships" xmlns:p="http://schemas.openxmlformats.org/presentationml/2006/main">
  <p:tag name="NAME" val="Freeform 5"/>
</p:tagLst>
</file>

<file path=ppt/tags/tag68.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69.xml><?xml version="1.0" encoding="utf-8"?>
<p:tagLst xmlns:a="http://schemas.openxmlformats.org/drawingml/2006/main" xmlns:r="http://schemas.openxmlformats.org/officeDocument/2006/relationships" xmlns:p="http://schemas.openxmlformats.org/presentationml/2006/main">
  <p:tag name="THINKCELLSHAPEDONOTDELETE" val="tP8mfslJdCm7cl7UChHuB0g"/>
</p:tagLst>
</file>

<file path=ppt/tags/tag7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1.xml><?xml version="1.0" encoding="utf-8"?>
<p:tagLst xmlns:a="http://schemas.openxmlformats.org/drawingml/2006/main" xmlns:r="http://schemas.openxmlformats.org/officeDocument/2006/relationships" xmlns:p="http://schemas.openxmlformats.org/presentationml/2006/main">
  <p:tag name="THINKCELLSHAPEDONOTDELETE" val="tP8mfslJdCm7cl7UChHuB0g"/>
</p:tagLst>
</file>

<file path=ppt/tags/tag72.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3.xml><?xml version="1.0" encoding="utf-8"?>
<p:tagLst xmlns:a="http://schemas.openxmlformats.org/drawingml/2006/main" xmlns:r="http://schemas.openxmlformats.org/officeDocument/2006/relationships" xmlns:p="http://schemas.openxmlformats.org/presentationml/2006/main">
  <p:tag name="THINKCELLSHAPEDONOTDELETE" val="tJZKBjiJSto4zXRKAj.xNlA"/>
</p:tagLst>
</file>

<file path=ppt/tags/tag74.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75.xml><?xml version="1.0" encoding="utf-8"?>
<p:tagLst xmlns:a="http://schemas.openxmlformats.org/drawingml/2006/main" xmlns:r="http://schemas.openxmlformats.org/officeDocument/2006/relationships" xmlns:p="http://schemas.openxmlformats.org/presentationml/2006/main">
  <p:tag name="THINKCELLSHAPEDONOTDELETE" val="tzdKD3aBIzQbjCI2bhTJZmA"/>
</p:tagLst>
</file>

<file path=ppt/tags/tag76.xml><?xml version="1.0" encoding="utf-8"?>
<p:tagLst xmlns:a="http://schemas.openxmlformats.org/drawingml/2006/main" xmlns:r="http://schemas.openxmlformats.org/officeDocument/2006/relationships" xmlns:p="http://schemas.openxmlformats.org/presentationml/2006/main">
  <p:tag name="THINKCELLSHAPEDONOTDELETE" val="pTAGxagejSkaGJ2Asy1WncQ"/>
</p:tagLst>
</file>

<file path=ppt/tags/tag77.xml><?xml version="1.0" encoding="utf-8"?>
<p:tagLst xmlns:a="http://schemas.openxmlformats.org/drawingml/2006/main" xmlns:r="http://schemas.openxmlformats.org/officeDocument/2006/relationships" xmlns:p="http://schemas.openxmlformats.org/presentationml/2006/main">
  <p:tag name="THINKCELLSHAPEDONOTDELETE" val="pAHgS..x1Mkibmc_4KfPj2w"/>
</p:tagLst>
</file>

<file path=ppt/tags/tag78.xml><?xml version="1.0" encoding="utf-8"?>
<p:tagLst xmlns:a="http://schemas.openxmlformats.org/drawingml/2006/main" xmlns:r="http://schemas.openxmlformats.org/officeDocument/2006/relationships" xmlns:p="http://schemas.openxmlformats.org/presentationml/2006/main">
  <p:tag name="THINKCELLSHAPEDONOTDELETE" val="pBIfhHvuww06wAhabdPxgAw"/>
</p:tagLst>
</file>

<file path=ppt/tags/tag79.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ags/tag80.xml><?xml version="1.0" encoding="utf-8"?>
<p:tagLst xmlns:a="http://schemas.openxmlformats.org/drawingml/2006/main" xmlns:r="http://schemas.openxmlformats.org/officeDocument/2006/relationships" xmlns:p="http://schemas.openxmlformats.org/presentationml/2006/main">
  <p:tag name="THINKCELLSHAPEDONOTDELETE" val="thinkcellActiveDocDoNotDelete"/>
</p:tagLst>
</file>

<file path=ppt/theme/theme1.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TotalTime>
  <Words>6071</Words>
  <Application>Microsoft Office PowerPoint</Application>
  <PresentationFormat>Widescreen</PresentationFormat>
  <Paragraphs>363</Paragraphs>
  <Slides>20</Slides>
  <Notes>20</Notes>
  <HiddenSlides>0</HiddenSlides>
  <MMClips>0</MMClips>
  <ScaleCrop>false</ScaleCrop>
  <HeadingPairs>
    <vt:vector size="8" baseType="variant">
      <vt:variant>
        <vt:lpstr>Fonts Used</vt:lpstr>
      </vt:variant>
      <vt:variant>
        <vt:i4>10</vt:i4>
      </vt:variant>
      <vt:variant>
        <vt:lpstr>Theme</vt:lpstr>
      </vt:variant>
      <vt:variant>
        <vt:i4>1</vt:i4>
      </vt:variant>
      <vt:variant>
        <vt:lpstr>Embedded OLE Servers</vt:lpstr>
      </vt:variant>
      <vt:variant>
        <vt:i4>1</vt:i4>
      </vt:variant>
      <vt:variant>
        <vt:lpstr>Slide Titles</vt:lpstr>
      </vt:variant>
      <vt:variant>
        <vt:i4>20</vt:i4>
      </vt:variant>
    </vt:vector>
  </HeadingPairs>
  <TitlesOfParts>
    <vt:vector size="32" baseType="lpstr">
      <vt:lpstr>Arial</vt:lpstr>
      <vt:lpstr>Avenir Book</vt:lpstr>
      <vt:lpstr>Calibri</vt:lpstr>
      <vt:lpstr>Calibri Light</vt:lpstr>
      <vt:lpstr>Klavia Rg</vt:lpstr>
      <vt:lpstr>Klavika Bd</vt:lpstr>
      <vt:lpstr>Klavika Rg</vt:lpstr>
      <vt:lpstr>Symbol</vt:lpstr>
      <vt:lpstr>Wingdings</vt:lpstr>
      <vt:lpstr>Wingdings 2</vt:lpstr>
      <vt:lpstr>Office</vt:lpstr>
      <vt:lpstr>think-cell Folie</vt:lpstr>
      <vt:lpstr>PowerPoint Presentation</vt:lpstr>
      <vt:lpstr>First, the relevant stakeholders were identified, then a solution approach was developed using the Kotter model and finally it was checked whether a win-win situation was created.</vt:lpstr>
      <vt:lpstr>Based on Freeman´s definition of a stakeholder, the relevant stakeholders for the project were identified in a first step.</vt:lpstr>
      <vt:lpstr>Using the power-interest matrix, it was found that employees, represented by the union, and management have the most influence on the project.</vt:lpstr>
      <vt:lpstr>Despite the good usability of the power interest matrix, there are criticisms that need to be considered, such as the limited validity of the model in a dynamic environment.</vt:lpstr>
      <vt:lpstr>Due to the nature of the conflict and the cultural background, a mutually satisfactory solution must be found to ensure a high level of satisfaction for both parties.</vt:lpstr>
      <vt:lpstr>Based on the 8 steps of Kotter's change model, the change in the organization is initiated and accompanied.</vt:lpstr>
      <vt:lpstr>The pandemic has permanently changed the world of work and the way we work; there is great potential for home office activities, especially in computer-based work.</vt:lpstr>
      <vt:lpstr>In the first phase, creating a climate for change, the urgency of change is first made clear, then a leadership coalition is formed, and finally a vision is developed.</vt:lpstr>
      <vt:lpstr>A large proportion of employees want to continue working from home, at least some of the time, companies that force their employees into the office run the risk of losing talents.</vt:lpstr>
      <vt:lpstr>In the second phase, empowering and engaging the entire organization, the vision is first communicated, then resistance is removed, and finally short-term goals are set. </vt:lpstr>
      <vt:lpstr>Even though the guidance environment is becoming increasingly digital and moving more towards hybrid collaboration, the challenges that arise in the process must not be ignored.</vt:lpstr>
      <vt:lpstr>The third phase, implementing and sustaining change, involves first consolidating past successes, then making further changes, and finally embedding change in the organization.</vt:lpstr>
      <vt:lpstr>Kotter's model looks at the change model in a more modern way than Lewis' model does, but there are still some criticisms.</vt:lpstr>
      <vt:lpstr>When analysing the actual reasons, it was possible to identify above all the flexibility gained and the certainty of a very high quality of counselling as wishes of the two groups.</vt:lpstr>
      <vt:lpstr>Through an intensive examination of the actual needs of the stakeholders, a win-win solution was found with the help of the Kotter model.</vt:lpstr>
      <vt:lpstr>The solution found requires a lot of communication, deep trust between the two parties, the development of technical skills and the establishment of an appropriate IT infrastructure.</vt:lpstr>
      <vt:lpstr>The SWOT analysis of the solution found shows that the opp. and strengths of the sol. found are convincing and risks can be minimized by building up competences through trainings. </vt:lpstr>
      <vt:lpstr>The following sources were used.</vt:lpstr>
      <vt:lpstr>The following sources were used.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Ziel ist es, …</dc:title>
  <dc:creator>Maximilian Klimas</dc:creator>
  <cp:lastModifiedBy>Pepple, Dennis G. (Dr.)</cp:lastModifiedBy>
  <cp:revision>164</cp:revision>
  <dcterms:created xsi:type="dcterms:W3CDTF">2022-02-25T12:50:06Z</dcterms:created>
  <dcterms:modified xsi:type="dcterms:W3CDTF">2023-04-11T10:38:38Z</dcterms:modified>
</cp:coreProperties>
</file>