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5.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6.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8" r:id="rId1"/>
  </p:sldMasterIdLst>
  <p:notesMasterIdLst>
    <p:notesMasterId r:id="rId11"/>
  </p:notes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99" autoAdjust="0"/>
    <p:restoredTop sz="90201" autoAdjust="0"/>
  </p:normalViewPr>
  <p:slideViewPr>
    <p:cSldViewPr snapToGrid="0">
      <p:cViewPr>
        <p:scale>
          <a:sx n="88" d="100"/>
          <a:sy n="88" d="100"/>
        </p:scale>
        <p:origin x="331" y="-211"/>
      </p:cViewPr>
      <p:guideLst/>
    </p:cSldViewPr>
  </p:slideViewPr>
  <p:outlineViewPr>
    <p:cViewPr>
      <p:scale>
        <a:sx n="33" d="100"/>
        <a:sy n="33" d="100"/>
      </p:scale>
      <p:origin x="0" y="-12264"/>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viewProps" Target="viewProps.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presProps" Target="presProps.xml" /><Relationship Id="rId2" Type="http://schemas.openxmlformats.org/officeDocument/2006/relationships/slide" Target="slides/slide1.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notesMaster" Target="notesMasters/notesMaster1.xml" /><Relationship Id="rId5" Type="http://schemas.openxmlformats.org/officeDocument/2006/relationships/slide" Target="slides/slide4.xml" /><Relationship Id="rId15" Type="http://schemas.openxmlformats.org/officeDocument/2006/relationships/tableStyles" Target="tableStyles.xml" /><Relationship Id="rId10" Type="http://schemas.openxmlformats.org/officeDocument/2006/relationships/slide" Target="slides/slide9.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theme" Target="theme/theme1.xml" /></Relationships>
</file>

<file path=ppt/diagrams/colors1.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C08CD8B-D1B1-4652-B725-BD39A31D4328}" type="doc">
      <dgm:prSet loTypeId="urn:microsoft.com/office/officeart/2005/8/layout/vList2" loCatId="list" qsTypeId="urn:microsoft.com/office/officeart/2005/8/quickstyle/simple4" qsCatId="simple" csTypeId="urn:microsoft.com/office/officeart/2005/8/colors/accent2_5" csCatId="accent2"/>
      <dgm:spPr/>
      <dgm:t>
        <a:bodyPr/>
        <a:lstStyle/>
        <a:p>
          <a:endParaRPr lang="en-GB"/>
        </a:p>
      </dgm:t>
    </dgm:pt>
    <dgm:pt modelId="{2EAA0FA6-AC96-4C2F-93D7-B095CCEB580C}">
      <dgm:prSet/>
      <dgm:spPr/>
      <dgm:t>
        <a:bodyPr/>
        <a:lstStyle/>
        <a:p>
          <a:r>
            <a:rPr lang="en-US"/>
            <a:t>Quality service, hospitality, and guest services are essential in ensuring that guests have a positive experience (Morrison, 2022).  </a:t>
          </a:r>
          <a:endParaRPr lang="en-GB"/>
        </a:p>
      </dgm:t>
    </dgm:pt>
    <dgm:pt modelId="{BC7D19B3-05EC-4B06-825C-9757C948F17D}" type="parTrans" cxnId="{98A3375A-5526-4D6D-90AA-21C85F66260E}">
      <dgm:prSet/>
      <dgm:spPr/>
      <dgm:t>
        <a:bodyPr/>
        <a:lstStyle/>
        <a:p>
          <a:endParaRPr lang="en-GB"/>
        </a:p>
      </dgm:t>
    </dgm:pt>
    <dgm:pt modelId="{085D5C55-2C62-4462-9D74-EA662CA7ACBA}" type="sibTrans" cxnId="{98A3375A-5526-4D6D-90AA-21C85F66260E}">
      <dgm:prSet/>
      <dgm:spPr/>
      <dgm:t>
        <a:bodyPr/>
        <a:lstStyle/>
        <a:p>
          <a:endParaRPr lang="en-GB"/>
        </a:p>
      </dgm:t>
    </dgm:pt>
    <dgm:pt modelId="{7FF44312-9DDB-4A49-9E8F-2DE52032DE9B}">
      <dgm:prSet/>
      <dgm:spPr/>
      <dgm:t>
        <a:bodyPr/>
        <a:lstStyle/>
        <a:p>
          <a:r>
            <a:rPr lang="en-US"/>
            <a:t>Moxy Hotels which is a leading multinational brand of Marriott International, is keen on offering adequate quality service, hospitality, and guest services to its guests (Moxy Hotels, 2023). </a:t>
          </a:r>
          <a:endParaRPr lang="en-GB"/>
        </a:p>
      </dgm:t>
    </dgm:pt>
    <dgm:pt modelId="{493E4C2A-E5E0-442F-8EFB-27B5F37D101A}" type="parTrans" cxnId="{037AF3DF-9A73-4379-AEA0-DF4BB0251152}">
      <dgm:prSet/>
      <dgm:spPr/>
      <dgm:t>
        <a:bodyPr/>
        <a:lstStyle/>
        <a:p>
          <a:endParaRPr lang="en-GB"/>
        </a:p>
      </dgm:t>
    </dgm:pt>
    <dgm:pt modelId="{E0867D6E-28F4-4F1D-9115-90691B16FBF2}" type="sibTrans" cxnId="{037AF3DF-9A73-4379-AEA0-DF4BB0251152}">
      <dgm:prSet/>
      <dgm:spPr/>
      <dgm:t>
        <a:bodyPr/>
        <a:lstStyle/>
        <a:p>
          <a:endParaRPr lang="en-GB"/>
        </a:p>
      </dgm:t>
    </dgm:pt>
    <dgm:pt modelId="{CDA4AD2D-90AE-42D4-9474-559241B5692A}" type="pres">
      <dgm:prSet presAssocID="{CC08CD8B-D1B1-4652-B725-BD39A31D4328}" presName="linear" presStyleCnt="0">
        <dgm:presLayoutVars>
          <dgm:animLvl val="lvl"/>
          <dgm:resizeHandles val="exact"/>
        </dgm:presLayoutVars>
      </dgm:prSet>
      <dgm:spPr/>
    </dgm:pt>
    <dgm:pt modelId="{6EAADBC7-A37C-41A4-A8AC-BFCA66C86044}" type="pres">
      <dgm:prSet presAssocID="{2EAA0FA6-AC96-4C2F-93D7-B095CCEB580C}" presName="parentText" presStyleLbl="node1" presStyleIdx="0" presStyleCnt="2">
        <dgm:presLayoutVars>
          <dgm:chMax val="0"/>
          <dgm:bulletEnabled val="1"/>
        </dgm:presLayoutVars>
      </dgm:prSet>
      <dgm:spPr/>
    </dgm:pt>
    <dgm:pt modelId="{B830C0B7-B050-464E-9781-8D73058CEDF4}" type="pres">
      <dgm:prSet presAssocID="{085D5C55-2C62-4462-9D74-EA662CA7ACBA}" presName="spacer" presStyleCnt="0"/>
      <dgm:spPr/>
    </dgm:pt>
    <dgm:pt modelId="{881F5BE3-F832-4BB6-874F-B28B6C2A6DAA}" type="pres">
      <dgm:prSet presAssocID="{7FF44312-9DDB-4A49-9E8F-2DE52032DE9B}" presName="parentText" presStyleLbl="node1" presStyleIdx="1" presStyleCnt="2">
        <dgm:presLayoutVars>
          <dgm:chMax val="0"/>
          <dgm:bulletEnabled val="1"/>
        </dgm:presLayoutVars>
      </dgm:prSet>
      <dgm:spPr/>
    </dgm:pt>
  </dgm:ptLst>
  <dgm:cxnLst>
    <dgm:cxn modelId="{AB4D664E-2E6E-426E-9652-BA0F70B5004A}" type="presOf" srcId="{CC08CD8B-D1B1-4652-B725-BD39A31D4328}" destId="{CDA4AD2D-90AE-42D4-9474-559241B5692A}" srcOrd="0" destOrd="0" presId="urn:microsoft.com/office/officeart/2005/8/layout/vList2"/>
    <dgm:cxn modelId="{C4ED636F-8FB8-4919-AB35-95BAC1945B84}" type="presOf" srcId="{7FF44312-9DDB-4A49-9E8F-2DE52032DE9B}" destId="{881F5BE3-F832-4BB6-874F-B28B6C2A6DAA}" srcOrd="0" destOrd="0" presId="urn:microsoft.com/office/officeart/2005/8/layout/vList2"/>
    <dgm:cxn modelId="{98A3375A-5526-4D6D-90AA-21C85F66260E}" srcId="{CC08CD8B-D1B1-4652-B725-BD39A31D4328}" destId="{2EAA0FA6-AC96-4C2F-93D7-B095CCEB580C}" srcOrd="0" destOrd="0" parTransId="{BC7D19B3-05EC-4B06-825C-9757C948F17D}" sibTransId="{085D5C55-2C62-4462-9D74-EA662CA7ACBA}"/>
    <dgm:cxn modelId="{16C54FD3-6222-4800-95F3-5B180B82B53C}" type="presOf" srcId="{2EAA0FA6-AC96-4C2F-93D7-B095CCEB580C}" destId="{6EAADBC7-A37C-41A4-A8AC-BFCA66C86044}" srcOrd="0" destOrd="0" presId="urn:microsoft.com/office/officeart/2005/8/layout/vList2"/>
    <dgm:cxn modelId="{037AF3DF-9A73-4379-AEA0-DF4BB0251152}" srcId="{CC08CD8B-D1B1-4652-B725-BD39A31D4328}" destId="{7FF44312-9DDB-4A49-9E8F-2DE52032DE9B}" srcOrd="1" destOrd="0" parTransId="{493E4C2A-E5E0-442F-8EFB-27B5F37D101A}" sibTransId="{E0867D6E-28F4-4F1D-9115-90691B16FBF2}"/>
    <dgm:cxn modelId="{B2D00711-3D40-4098-A298-5305F222AA20}" type="presParOf" srcId="{CDA4AD2D-90AE-42D4-9474-559241B5692A}" destId="{6EAADBC7-A37C-41A4-A8AC-BFCA66C86044}" srcOrd="0" destOrd="0" presId="urn:microsoft.com/office/officeart/2005/8/layout/vList2"/>
    <dgm:cxn modelId="{54C3C855-B790-4A65-AF69-DFF882F965BF}" type="presParOf" srcId="{CDA4AD2D-90AE-42D4-9474-559241B5692A}" destId="{B830C0B7-B050-464E-9781-8D73058CEDF4}" srcOrd="1" destOrd="0" presId="urn:microsoft.com/office/officeart/2005/8/layout/vList2"/>
    <dgm:cxn modelId="{44FC9108-E1F1-4A3A-8C17-35DDF714FED2}" type="presParOf" srcId="{CDA4AD2D-90AE-42D4-9474-559241B5692A}" destId="{881F5BE3-F832-4BB6-874F-B28B6C2A6DAA}"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DE5162E-EE66-419C-8357-21F49820C0B1}" type="doc">
      <dgm:prSet loTypeId="urn:microsoft.com/office/officeart/2005/8/layout/hList1" loCatId="list" qsTypeId="urn:microsoft.com/office/officeart/2005/8/quickstyle/simple5" qsCatId="simple" csTypeId="urn:microsoft.com/office/officeart/2005/8/colors/accent2_5" csCatId="accent2"/>
      <dgm:spPr/>
      <dgm:t>
        <a:bodyPr/>
        <a:lstStyle/>
        <a:p>
          <a:endParaRPr lang="en-GB"/>
        </a:p>
      </dgm:t>
    </dgm:pt>
    <dgm:pt modelId="{4CC9173F-D602-4B6E-82EB-AC7E25702196}">
      <dgm:prSet/>
      <dgm:spPr/>
      <dgm:t>
        <a:bodyPr/>
        <a:lstStyle/>
        <a:p>
          <a:r>
            <a:rPr lang="en-US"/>
            <a:t>Moxy Hotels tends to be more focused on value, convenience, and social atmosphere that mostly attract:</a:t>
          </a:r>
          <a:endParaRPr lang="en-GB"/>
        </a:p>
      </dgm:t>
    </dgm:pt>
    <dgm:pt modelId="{5B0F6EA4-D487-4EF5-B585-E9E6BB88107C}" type="parTrans" cxnId="{7B6930C4-AFF5-437B-AA1B-DF30B3D9CD61}">
      <dgm:prSet/>
      <dgm:spPr/>
      <dgm:t>
        <a:bodyPr/>
        <a:lstStyle/>
        <a:p>
          <a:endParaRPr lang="en-GB"/>
        </a:p>
      </dgm:t>
    </dgm:pt>
    <dgm:pt modelId="{EEAC38F9-FEA4-4B16-AEF5-F142FF979E6C}" type="sibTrans" cxnId="{7B6930C4-AFF5-437B-AA1B-DF30B3D9CD61}">
      <dgm:prSet/>
      <dgm:spPr/>
      <dgm:t>
        <a:bodyPr/>
        <a:lstStyle/>
        <a:p>
          <a:endParaRPr lang="en-GB"/>
        </a:p>
      </dgm:t>
    </dgm:pt>
    <dgm:pt modelId="{B753278B-82F4-4007-9E4C-AC59EF051E29}">
      <dgm:prSet/>
      <dgm:spPr/>
      <dgm:t>
        <a:bodyPr/>
        <a:lstStyle/>
        <a:p>
          <a:r>
            <a:rPr lang="en-US"/>
            <a:t>Young adults and millennials (Williams, 2022).</a:t>
          </a:r>
          <a:endParaRPr lang="en-GB"/>
        </a:p>
      </dgm:t>
    </dgm:pt>
    <dgm:pt modelId="{2FD9F186-1488-4758-9A39-CFDCCB1374C7}" type="parTrans" cxnId="{C896329E-8ED3-4312-A150-85CFF13A89DB}">
      <dgm:prSet/>
      <dgm:spPr/>
      <dgm:t>
        <a:bodyPr/>
        <a:lstStyle/>
        <a:p>
          <a:endParaRPr lang="en-GB"/>
        </a:p>
      </dgm:t>
    </dgm:pt>
    <dgm:pt modelId="{05F160F2-1522-4FD7-B717-C8A239B193CB}" type="sibTrans" cxnId="{C896329E-8ED3-4312-A150-85CFF13A89DB}">
      <dgm:prSet/>
      <dgm:spPr/>
      <dgm:t>
        <a:bodyPr/>
        <a:lstStyle/>
        <a:p>
          <a:endParaRPr lang="en-GB"/>
        </a:p>
      </dgm:t>
    </dgm:pt>
    <dgm:pt modelId="{C6DCFC02-7CEB-437C-8464-691BC6DBC9C0}">
      <dgm:prSet/>
      <dgm:spPr/>
      <dgm:t>
        <a:bodyPr/>
        <a:lstStyle/>
        <a:p>
          <a:r>
            <a:rPr lang="en-US"/>
            <a:t>Solo travelers and backpackers (Moxy Hotels, 2023).</a:t>
          </a:r>
          <a:endParaRPr lang="en-GB"/>
        </a:p>
      </dgm:t>
    </dgm:pt>
    <dgm:pt modelId="{74A0D3CF-AD53-4E29-925E-97F67F4F5DB9}" type="parTrans" cxnId="{4433FAD5-799F-423F-AE06-4B31366BBD69}">
      <dgm:prSet/>
      <dgm:spPr/>
      <dgm:t>
        <a:bodyPr/>
        <a:lstStyle/>
        <a:p>
          <a:endParaRPr lang="en-GB"/>
        </a:p>
      </dgm:t>
    </dgm:pt>
    <dgm:pt modelId="{B0A79FA6-8FBB-40E1-8F83-DBBBA74783B7}" type="sibTrans" cxnId="{4433FAD5-799F-423F-AE06-4B31366BBD69}">
      <dgm:prSet/>
      <dgm:spPr/>
      <dgm:t>
        <a:bodyPr/>
        <a:lstStyle/>
        <a:p>
          <a:endParaRPr lang="en-GB"/>
        </a:p>
      </dgm:t>
    </dgm:pt>
    <dgm:pt modelId="{1715DFA2-81F9-46DD-B49C-F31E544412A4}">
      <dgm:prSet/>
      <dgm:spPr/>
      <dgm:t>
        <a:bodyPr/>
        <a:lstStyle/>
        <a:p>
          <a:r>
            <a:rPr lang="en-US"/>
            <a:t>Groups of friends and other social groups (Moxy Hotels, 2023).</a:t>
          </a:r>
          <a:endParaRPr lang="en-GB"/>
        </a:p>
      </dgm:t>
    </dgm:pt>
    <dgm:pt modelId="{E2B8CF02-71C5-4673-A2C3-13100B71E301}" type="parTrans" cxnId="{56DB3AE1-39EA-434D-8598-84D51E8A6E94}">
      <dgm:prSet/>
      <dgm:spPr/>
      <dgm:t>
        <a:bodyPr/>
        <a:lstStyle/>
        <a:p>
          <a:endParaRPr lang="en-GB"/>
        </a:p>
      </dgm:t>
    </dgm:pt>
    <dgm:pt modelId="{D4A0566A-5F24-4480-97E0-4BD99473C270}" type="sibTrans" cxnId="{56DB3AE1-39EA-434D-8598-84D51E8A6E94}">
      <dgm:prSet/>
      <dgm:spPr/>
      <dgm:t>
        <a:bodyPr/>
        <a:lstStyle/>
        <a:p>
          <a:endParaRPr lang="en-GB"/>
        </a:p>
      </dgm:t>
    </dgm:pt>
    <dgm:pt modelId="{7347EEC5-937F-43C2-9D01-85DF390EA205}">
      <dgm:prSet/>
      <dgm:spPr/>
      <dgm:t>
        <a:bodyPr/>
        <a:lstStyle/>
        <a:p>
          <a:r>
            <a:rPr lang="en-US"/>
            <a:t>Business travelers (Moxy Hotels, 2023).</a:t>
          </a:r>
          <a:endParaRPr lang="en-GB"/>
        </a:p>
      </dgm:t>
    </dgm:pt>
    <dgm:pt modelId="{C2E38DD0-252A-427F-89F9-83B43DB5CA02}" type="parTrans" cxnId="{BE956B5E-9689-48D5-B37E-D7055FD2CA04}">
      <dgm:prSet/>
      <dgm:spPr/>
      <dgm:t>
        <a:bodyPr/>
        <a:lstStyle/>
        <a:p>
          <a:endParaRPr lang="en-GB"/>
        </a:p>
      </dgm:t>
    </dgm:pt>
    <dgm:pt modelId="{A0090A44-3210-4D20-897D-50B0BABD2AFA}" type="sibTrans" cxnId="{BE956B5E-9689-48D5-B37E-D7055FD2CA04}">
      <dgm:prSet/>
      <dgm:spPr/>
      <dgm:t>
        <a:bodyPr/>
        <a:lstStyle/>
        <a:p>
          <a:endParaRPr lang="en-GB"/>
        </a:p>
      </dgm:t>
    </dgm:pt>
    <dgm:pt modelId="{B0DE7F0E-41FE-49B3-AD3E-7314EDBA1CBF}" type="pres">
      <dgm:prSet presAssocID="{EDE5162E-EE66-419C-8357-21F49820C0B1}" presName="Name0" presStyleCnt="0">
        <dgm:presLayoutVars>
          <dgm:dir/>
          <dgm:animLvl val="lvl"/>
          <dgm:resizeHandles val="exact"/>
        </dgm:presLayoutVars>
      </dgm:prSet>
      <dgm:spPr/>
    </dgm:pt>
    <dgm:pt modelId="{756D8DE8-4EDE-4DCA-ACD3-5EA8AD27E698}" type="pres">
      <dgm:prSet presAssocID="{4CC9173F-D602-4B6E-82EB-AC7E25702196}" presName="composite" presStyleCnt="0"/>
      <dgm:spPr/>
    </dgm:pt>
    <dgm:pt modelId="{16ADA6B2-8048-4CB0-A0A4-E4FD1F5D6679}" type="pres">
      <dgm:prSet presAssocID="{4CC9173F-D602-4B6E-82EB-AC7E25702196}" presName="parTx" presStyleLbl="alignNode1" presStyleIdx="0" presStyleCnt="1">
        <dgm:presLayoutVars>
          <dgm:chMax val="0"/>
          <dgm:chPref val="0"/>
          <dgm:bulletEnabled val="1"/>
        </dgm:presLayoutVars>
      </dgm:prSet>
      <dgm:spPr/>
    </dgm:pt>
    <dgm:pt modelId="{4E6741D8-43A0-4BC3-9BB5-C1E46C20634F}" type="pres">
      <dgm:prSet presAssocID="{4CC9173F-D602-4B6E-82EB-AC7E25702196}" presName="desTx" presStyleLbl="alignAccFollowNode1" presStyleIdx="0" presStyleCnt="1">
        <dgm:presLayoutVars>
          <dgm:bulletEnabled val="1"/>
        </dgm:presLayoutVars>
      </dgm:prSet>
      <dgm:spPr/>
    </dgm:pt>
  </dgm:ptLst>
  <dgm:cxnLst>
    <dgm:cxn modelId="{0D2AFC26-718A-4926-928E-55C3331751CF}" type="presOf" srcId="{B753278B-82F4-4007-9E4C-AC59EF051E29}" destId="{4E6741D8-43A0-4BC3-9BB5-C1E46C20634F}" srcOrd="0" destOrd="0" presId="urn:microsoft.com/office/officeart/2005/8/layout/hList1"/>
    <dgm:cxn modelId="{89529A3F-6F5F-426F-AB31-CEAB3B620352}" type="presOf" srcId="{C6DCFC02-7CEB-437C-8464-691BC6DBC9C0}" destId="{4E6741D8-43A0-4BC3-9BB5-C1E46C20634F}" srcOrd="0" destOrd="1" presId="urn:microsoft.com/office/officeart/2005/8/layout/hList1"/>
    <dgm:cxn modelId="{BE956B5E-9689-48D5-B37E-D7055FD2CA04}" srcId="{4CC9173F-D602-4B6E-82EB-AC7E25702196}" destId="{7347EEC5-937F-43C2-9D01-85DF390EA205}" srcOrd="3" destOrd="0" parTransId="{C2E38DD0-252A-427F-89F9-83B43DB5CA02}" sibTransId="{A0090A44-3210-4D20-897D-50B0BABD2AFA}"/>
    <dgm:cxn modelId="{CB310148-55B3-4D0E-B583-84C2FB0C1274}" type="presOf" srcId="{EDE5162E-EE66-419C-8357-21F49820C0B1}" destId="{B0DE7F0E-41FE-49B3-AD3E-7314EDBA1CBF}" srcOrd="0" destOrd="0" presId="urn:microsoft.com/office/officeart/2005/8/layout/hList1"/>
    <dgm:cxn modelId="{C896329E-8ED3-4312-A150-85CFF13A89DB}" srcId="{4CC9173F-D602-4B6E-82EB-AC7E25702196}" destId="{B753278B-82F4-4007-9E4C-AC59EF051E29}" srcOrd="0" destOrd="0" parTransId="{2FD9F186-1488-4758-9A39-CFDCCB1374C7}" sibTransId="{05F160F2-1522-4FD7-B717-C8A239B193CB}"/>
    <dgm:cxn modelId="{7B6930C4-AFF5-437B-AA1B-DF30B3D9CD61}" srcId="{EDE5162E-EE66-419C-8357-21F49820C0B1}" destId="{4CC9173F-D602-4B6E-82EB-AC7E25702196}" srcOrd="0" destOrd="0" parTransId="{5B0F6EA4-D487-4EF5-B585-E9E6BB88107C}" sibTransId="{EEAC38F9-FEA4-4B16-AEF5-F142FF979E6C}"/>
    <dgm:cxn modelId="{04A069CD-F4D3-4F38-A117-220484B7AA83}" type="presOf" srcId="{7347EEC5-937F-43C2-9D01-85DF390EA205}" destId="{4E6741D8-43A0-4BC3-9BB5-C1E46C20634F}" srcOrd="0" destOrd="3" presId="urn:microsoft.com/office/officeart/2005/8/layout/hList1"/>
    <dgm:cxn modelId="{4433FAD5-799F-423F-AE06-4B31366BBD69}" srcId="{4CC9173F-D602-4B6E-82EB-AC7E25702196}" destId="{C6DCFC02-7CEB-437C-8464-691BC6DBC9C0}" srcOrd="1" destOrd="0" parTransId="{74A0D3CF-AD53-4E29-925E-97F67F4F5DB9}" sibTransId="{B0A79FA6-8FBB-40E1-8F83-DBBBA74783B7}"/>
    <dgm:cxn modelId="{56DB3AE1-39EA-434D-8598-84D51E8A6E94}" srcId="{4CC9173F-D602-4B6E-82EB-AC7E25702196}" destId="{1715DFA2-81F9-46DD-B49C-F31E544412A4}" srcOrd="2" destOrd="0" parTransId="{E2B8CF02-71C5-4673-A2C3-13100B71E301}" sibTransId="{D4A0566A-5F24-4480-97E0-4BD99473C270}"/>
    <dgm:cxn modelId="{52EAC1EE-80DF-4F91-B57E-447ED734DB15}" type="presOf" srcId="{1715DFA2-81F9-46DD-B49C-F31E544412A4}" destId="{4E6741D8-43A0-4BC3-9BB5-C1E46C20634F}" srcOrd="0" destOrd="2" presId="urn:microsoft.com/office/officeart/2005/8/layout/hList1"/>
    <dgm:cxn modelId="{FC50E1FD-2C92-4FEF-8F78-0DFE0CB15ECE}" type="presOf" srcId="{4CC9173F-D602-4B6E-82EB-AC7E25702196}" destId="{16ADA6B2-8048-4CB0-A0A4-E4FD1F5D6679}" srcOrd="0" destOrd="0" presId="urn:microsoft.com/office/officeart/2005/8/layout/hList1"/>
    <dgm:cxn modelId="{FC99E2E7-C072-4F06-B5CF-DAA7C9DE9139}" type="presParOf" srcId="{B0DE7F0E-41FE-49B3-AD3E-7314EDBA1CBF}" destId="{756D8DE8-4EDE-4DCA-ACD3-5EA8AD27E698}" srcOrd="0" destOrd="0" presId="urn:microsoft.com/office/officeart/2005/8/layout/hList1"/>
    <dgm:cxn modelId="{E12A943C-EDE6-4559-A45F-0DD9DFA6CFA6}" type="presParOf" srcId="{756D8DE8-4EDE-4DCA-ACD3-5EA8AD27E698}" destId="{16ADA6B2-8048-4CB0-A0A4-E4FD1F5D6679}" srcOrd="0" destOrd="0" presId="urn:microsoft.com/office/officeart/2005/8/layout/hList1"/>
    <dgm:cxn modelId="{CFB28973-A378-49B4-89FD-AF6BA1CACAE3}" type="presParOf" srcId="{756D8DE8-4EDE-4DCA-ACD3-5EA8AD27E698}" destId="{4E6741D8-43A0-4BC3-9BB5-C1E46C20634F}"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BD243FB-370D-42D3-9801-F23B86359AFF}" type="doc">
      <dgm:prSet loTypeId="urn:microsoft.com/office/officeart/2005/8/layout/vList2" loCatId="list" qsTypeId="urn:microsoft.com/office/officeart/2005/8/quickstyle/simple5" qsCatId="simple" csTypeId="urn:microsoft.com/office/officeart/2005/8/colors/accent2_4" csCatId="accent2"/>
      <dgm:spPr/>
      <dgm:t>
        <a:bodyPr/>
        <a:lstStyle/>
        <a:p>
          <a:endParaRPr lang="en-GB"/>
        </a:p>
      </dgm:t>
    </dgm:pt>
    <dgm:pt modelId="{9769F653-826F-48D3-AD8D-EF154059FB80}">
      <dgm:prSet/>
      <dgm:spPr/>
      <dgm:t>
        <a:bodyPr/>
        <a:lstStyle/>
        <a:p>
          <a:r>
            <a:rPr lang="en-US"/>
            <a:t>These guest services and facilities include:</a:t>
          </a:r>
          <a:endParaRPr lang="en-GB"/>
        </a:p>
      </dgm:t>
    </dgm:pt>
    <dgm:pt modelId="{AF24C662-99A6-49E5-94AB-2E1B6FB64F01}" type="parTrans" cxnId="{92B859DE-CE02-46E8-8B47-98B2C87921D8}">
      <dgm:prSet/>
      <dgm:spPr/>
      <dgm:t>
        <a:bodyPr/>
        <a:lstStyle/>
        <a:p>
          <a:endParaRPr lang="en-GB"/>
        </a:p>
      </dgm:t>
    </dgm:pt>
    <dgm:pt modelId="{BF8369C4-63D4-4930-8ECA-8046A2CAA78A}" type="sibTrans" cxnId="{92B859DE-CE02-46E8-8B47-98B2C87921D8}">
      <dgm:prSet/>
      <dgm:spPr/>
      <dgm:t>
        <a:bodyPr/>
        <a:lstStyle/>
        <a:p>
          <a:endParaRPr lang="en-GB"/>
        </a:p>
      </dgm:t>
    </dgm:pt>
    <dgm:pt modelId="{5AFFD589-C965-403E-A376-C8C67217F6EF}">
      <dgm:prSet/>
      <dgm:spPr/>
      <dgm:t>
        <a:bodyPr/>
        <a:lstStyle/>
        <a:p>
          <a:r>
            <a:rPr lang="en-US"/>
            <a:t>Room amenities,</a:t>
          </a:r>
          <a:endParaRPr lang="en-GB"/>
        </a:p>
      </dgm:t>
    </dgm:pt>
    <dgm:pt modelId="{E8BAA197-C5D5-43BA-9141-74CEB6F64174}" type="parTrans" cxnId="{6859F943-6B84-4BB6-81A1-12EEF7CA6EE0}">
      <dgm:prSet/>
      <dgm:spPr/>
      <dgm:t>
        <a:bodyPr/>
        <a:lstStyle/>
        <a:p>
          <a:endParaRPr lang="en-GB"/>
        </a:p>
      </dgm:t>
    </dgm:pt>
    <dgm:pt modelId="{D7BDDFDF-FC6D-40CF-B860-4E550567F22D}" type="sibTrans" cxnId="{6859F943-6B84-4BB6-81A1-12EEF7CA6EE0}">
      <dgm:prSet/>
      <dgm:spPr/>
      <dgm:t>
        <a:bodyPr/>
        <a:lstStyle/>
        <a:p>
          <a:endParaRPr lang="en-GB"/>
        </a:p>
      </dgm:t>
    </dgm:pt>
    <dgm:pt modelId="{7E1873CB-8C9B-48D0-99A1-D83E156BCAA0}">
      <dgm:prSet/>
      <dgm:spPr/>
      <dgm:t>
        <a:bodyPr/>
        <a:lstStyle/>
        <a:p>
          <a:r>
            <a:rPr lang="en-US"/>
            <a:t>Social spaces,</a:t>
          </a:r>
          <a:endParaRPr lang="en-GB"/>
        </a:p>
      </dgm:t>
    </dgm:pt>
    <dgm:pt modelId="{E8530505-20FA-4736-BACB-E1E99E1E59FC}" type="parTrans" cxnId="{518C3849-D558-476F-BB2C-B8E8972CB3D0}">
      <dgm:prSet/>
      <dgm:spPr/>
      <dgm:t>
        <a:bodyPr/>
        <a:lstStyle/>
        <a:p>
          <a:endParaRPr lang="en-GB"/>
        </a:p>
      </dgm:t>
    </dgm:pt>
    <dgm:pt modelId="{DE98456D-4AE4-4363-A3B6-9F5AAEED358A}" type="sibTrans" cxnId="{518C3849-D558-476F-BB2C-B8E8972CB3D0}">
      <dgm:prSet/>
      <dgm:spPr/>
      <dgm:t>
        <a:bodyPr/>
        <a:lstStyle/>
        <a:p>
          <a:endParaRPr lang="en-GB"/>
        </a:p>
      </dgm:t>
    </dgm:pt>
    <dgm:pt modelId="{BF15A46B-685E-4067-AD84-92BAC40C20ED}">
      <dgm:prSet/>
      <dgm:spPr/>
      <dgm:t>
        <a:bodyPr/>
        <a:lstStyle/>
        <a:p>
          <a:r>
            <a:rPr lang="en-US"/>
            <a:t>Food and Beverage, </a:t>
          </a:r>
          <a:endParaRPr lang="en-GB"/>
        </a:p>
      </dgm:t>
    </dgm:pt>
    <dgm:pt modelId="{BAD47175-B59B-4076-A754-4B0D33948CE4}" type="parTrans" cxnId="{2EFA1801-C0C4-456E-9524-F22AC93710EC}">
      <dgm:prSet/>
      <dgm:spPr/>
      <dgm:t>
        <a:bodyPr/>
        <a:lstStyle/>
        <a:p>
          <a:endParaRPr lang="en-GB"/>
        </a:p>
      </dgm:t>
    </dgm:pt>
    <dgm:pt modelId="{4B358BED-15D2-42C2-AE0F-76F37F009CB4}" type="sibTrans" cxnId="{2EFA1801-C0C4-456E-9524-F22AC93710EC}">
      <dgm:prSet/>
      <dgm:spPr/>
      <dgm:t>
        <a:bodyPr/>
        <a:lstStyle/>
        <a:p>
          <a:endParaRPr lang="en-GB"/>
        </a:p>
      </dgm:t>
    </dgm:pt>
    <dgm:pt modelId="{3CB4C42F-CCCF-41F3-A636-6661445DC9C4}">
      <dgm:prSet/>
      <dgm:spPr/>
      <dgm:t>
        <a:bodyPr/>
        <a:lstStyle/>
        <a:p>
          <a:r>
            <a:rPr lang="en-US"/>
            <a:t>Fitness and wellness (Moxy Hotels, 2023). </a:t>
          </a:r>
          <a:endParaRPr lang="en-GB"/>
        </a:p>
      </dgm:t>
    </dgm:pt>
    <dgm:pt modelId="{1181A196-0EA8-45F2-A056-85A843BFC912}" type="parTrans" cxnId="{9D88E8F4-FE11-43CB-A48D-F7A85E5CC049}">
      <dgm:prSet/>
      <dgm:spPr/>
      <dgm:t>
        <a:bodyPr/>
        <a:lstStyle/>
        <a:p>
          <a:endParaRPr lang="en-GB"/>
        </a:p>
      </dgm:t>
    </dgm:pt>
    <dgm:pt modelId="{64AFA962-5C65-46C5-9AD7-863DF4DFC578}" type="sibTrans" cxnId="{9D88E8F4-FE11-43CB-A48D-F7A85E5CC049}">
      <dgm:prSet/>
      <dgm:spPr/>
      <dgm:t>
        <a:bodyPr/>
        <a:lstStyle/>
        <a:p>
          <a:endParaRPr lang="en-GB"/>
        </a:p>
      </dgm:t>
    </dgm:pt>
    <dgm:pt modelId="{A57647A7-AC86-4AD2-A8B2-4AC8F1083046}">
      <dgm:prSet/>
      <dgm:spPr/>
      <dgm:t>
        <a:bodyPr/>
        <a:lstStyle/>
        <a:p>
          <a:r>
            <a:rPr lang="en-US"/>
            <a:t>Check-in and check-out (Williams, 2022)</a:t>
          </a:r>
          <a:endParaRPr lang="en-GB"/>
        </a:p>
      </dgm:t>
    </dgm:pt>
    <dgm:pt modelId="{35664ACC-8B8F-4464-A56F-BC8D4B003E4D}" type="parTrans" cxnId="{716DFE88-D4D5-4F63-A118-952C329D5CDE}">
      <dgm:prSet/>
      <dgm:spPr/>
      <dgm:t>
        <a:bodyPr/>
        <a:lstStyle/>
        <a:p>
          <a:endParaRPr lang="en-GB"/>
        </a:p>
      </dgm:t>
    </dgm:pt>
    <dgm:pt modelId="{11FD18E8-E509-416D-B6F6-DD55A4ABAC7C}" type="sibTrans" cxnId="{716DFE88-D4D5-4F63-A118-952C329D5CDE}">
      <dgm:prSet/>
      <dgm:spPr/>
      <dgm:t>
        <a:bodyPr/>
        <a:lstStyle/>
        <a:p>
          <a:endParaRPr lang="en-GB"/>
        </a:p>
      </dgm:t>
    </dgm:pt>
    <dgm:pt modelId="{99266C90-7E7C-4D83-8626-012B146AF0D3}">
      <dgm:prSet/>
      <dgm:spPr/>
      <dgm:t>
        <a:bodyPr/>
        <a:lstStyle/>
        <a:p>
          <a:r>
            <a:rPr lang="en-US"/>
            <a:t>Additional support services (Moxy Hotels, 2023). </a:t>
          </a:r>
          <a:endParaRPr lang="en-GB"/>
        </a:p>
      </dgm:t>
    </dgm:pt>
    <dgm:pt modelId="{01CEC7B3-38CD-46D0-8AE0-8D564CFCCC82}" type="parTrans" cxnId="{E239CFA8-2AEB-4D8B-95DD-96149E81B9F2}">
      <dgm:prSet/>
      <dgm:spPr/>
      <dgm:t>
        <a:bodyPr/>
        <a:lstStyle/>
        <a:p>
          <a:endParaRPr lang="en-GB"/>
        </a:p>
      </dgm:t>
    </dgm:pt>
    <dgm:pt modelId="{BE35191E-4C9B-4DAD-8E71-452246253231}" type="sibTrans" cxnId="{E239CFA8-2AEB-4D8B-95DD-96149E81B9F2}">
      <dgm:prSet/>
      <dgm:spPr/>
      <dgm:t>
        <a:bodyPr/>
        <a:lstStyle/>
        <a:p>
          <a:endParaRPr lang="en-GB"/>
        </a:p>
      </dgm:t>
    </dgm:pt>
    <dgm:pt modelId="{A6647D0D-2F29-4BB1-804C-A1DE537B9317}" type="pres">
      <dgm:prSet presAssocID="{DBD243FB-370D-42D3-9801-F23B86359AFF}" presName="linear" presStyleCnt="0">
        <dgm:presLayoutVars>
          <dgm:animLvl val="lvl"/>
          <dgm:resizeHandles val="exact"/>
        </dgm:presLayoutVars>
      </dgm:prSet>
      <dgm:spPr/>
    </dgm:pt>
    <dgm:pt modelId="{7A2B7166-0643-4C4D-86FA-1B602860ED24}" type="pres">
      <dgm:prSet presAssocID="{9769F653-826F-48D3-AD8D-EF154059FB80}" presName="parentText" presStyleLbl="node1" presStyleIdx="0" presStyleCnt="1">
        <dgm:presLayoutVars>
          <dgm:chMax val="0"/>
          <dgm:bulletEnabled val="1"/>
        </dgm:presLayoutVars>
      </dgm:prSet>
      <dgm:spPr/>
    </dgm:pt>
    <dgm:pt modelId="{C2762539-0A1D-4574-8E4E-BBD3AA090EBF}" type="pres">
      <dgm:prSet presAssocID="{9769F653-826F-48D3-AD8D-EF154059FB80}" presName="childText" presStyleLbl="revTx" presStyleIdx="0" presStyleCnt="1">
        <dgm:presLayoutVars>
          <dgm:bulletEnabled val="1"/>
        </dgm:presLayoutVars>
      </dgm:prSet>
      <dgm:spPr/>
    </dgm:pt>
  </dgm:ptLst>
  <dgm:cxnLst>
    <dgm:cxn modelId="{774E6800-3C0B-451D-B138-328FBA6EEB20}" type="presOf" srcId="{9769F653-826F-48D3-AD8D-EF154059FB80}" destId="{7A2B7166-0643-4C4D-86FA-1B602860ED24}" srcOrd="0" destOrd="0" presId="urn:microsoft.com/office/officeart/2005/8/layout/vList2"/>
    <dgm:cxn modelId="{2EFA1801-C0C4-456E-9524-F22AC93710EC}" srcId="{9769F653-826F-48D3-AD8D-EF154059FB80}" destId="{BF15A46B-685E-4067-AD84-92BAC40C20ED}" srcOrd="2" destOrd="0" parTransId="{BAD47175-B59B-4076-A754-4B0D33948CE4}" sibTransId="{4B358BED-15D2-42C2-AE0F-76F37F009CB4}"/>
    <dgm:cxn modelId="{6859F943-6B84-4BB6-81A1-12EEF7CA6EE0}" srcId="{9769F653-826F-48D3-AD8D-EF154059FB80}" destId="{5AFFD589-C965-403E-A376-C8C67217F6EF}" srcOrd="0" destOrd="0" parTransId="{E8BAA197-C5D5-43BA-9141-74CEB6F64174}" sibTransId="{D7BDDFDF-FC6D-40CF-B860-4E550567F22D}"/>
    <dgm:cxn modelId="{5E75FE46-35D4-4A12-B718-870757F83A29}" type="presOf" srcId="{BF15A46B-685E-4067-AD84-92BAC40C20ED}" destId="{C2762539-0A1D-4574-8E4E-BBD3AA090EBF}" srcOrd="0" destOrd="2" presId="urn:microsoft.com/office/officeart/2005/8/layout/vList2"/>
    <dgm:cxn modelId="{518C3849-D558-476F-BB2C-B8E8972CB3D0}" srcId="{9769F653-826F-48D3-AD8D-EF154059FB80}" destId="{7E1873CB-8C9B-48D0-99A1-D83E156BCAA0}" srcOrd="1" destOrd="0" parTransId="{E8530505-20FA-4736-BACB-E1E99E1E59FC}" sibTransId="{DE98456D-4AE4-4363-A3B6-9F5AAEED358A}"/>
    <dgm:cxn modelId="{5F7EFB6E-CCBA-4E07-9A76-F312B29FDE78}" type="presOf" srcId="{99266C90-7E7C-4D83-8626-012B146AF0D3}" destId="{C2762539-0A1D-4574-8E4E-BBD3AA090EBF}" srcOrd="0" destOrd="5" presId="urn:microsoft.com/office/officeart/2005/8/layout/vList2"/>
    <dgm:cxn modelId="{CD41E34F-B866-4DE1-B386-7245ABF565F9}" type="presOf" srcId="{7E1873CB-8C9B-48D0-99A1-D83E156BCAA0}" destId="{C2762539-0A1D-4574-8E4E-BBD3AA090EBF}" srcOrd="0" destOrd="1" presId="urn:microsoft.com/office/officeart/2005/8/layout/vList2"/>
    <dgm:cxn modelId="{769CF482-C0DE-4047-B8B7-BD0C703971CF}" type="presOf" srcId="{A57647A7-AC86-4AD2-A8B2-4AC8F1083046}" destId="{C2762539-0A1D-4574-8E4E-BBD3AA090EBF}" srcOrd="0" destOrd="4" presId="urn:microsoft.com/office/officeart/2005/8/layout/vList2"/>
    <dgm:cxn modelId="{716DFE88-D4D5-4F63-A118-952C329D5CDE}" srcId="{9769F653-826F-48D3-AD8D-EF154059FB80}" destId="{A57647A7-AC86-4AD2-A8B2-4AC8F1083046}" srcOrd="4" destOrd="0" parTransId="{35664ACC-8B8F-4464-A56F-BC8D4B003E4D}" sibTransId="{11FD18E8-E509-416D-B6F6-DD55A4ABAC7C}"/>
    <dgm:cxn modelId="{4F0E709F-A2B1-4126-80DD-BBD208F413C3}" type="presOf" srcId="{DBD243FB-370D-42D3-9801-F23B86359AFF}" destId="{A6647D0D-2F29-4BB1-804C-A1DE537B9317}" srcOrd="0" destOrd="0" presId="urn:microsoft.com/office/officeart/2005/8/layout/vList2"/>
    <dgm:cxn modelId="{E239CFA8-2AEB-4D8B-95DD-96149E81B9F2}" srcId="{9769F653-826F-48D3-AD8D-EF154059FB80}" destId="{99266C90-7E7C-4D83-8626-012B146AF0D3}" srcOrd="5" destOrd="0" parTransId="{01CEC7B3-38CD-46D0-8AE0-8D564CFCCC82}" sibTransId="{BE35191E-4C9B-4DAD-8E71-452246253231}"/>
    <dgm:cxn modelId="{77D47EAD-50A6-40C8-88A8-B84EAB1B2D44}" type="presOf" srcId="{5AFFD589-C965-403E-A376-C8C67217F6EF}" destId="{C2762539-0A1D-4574-8E4E-BBD3AA090EBF}" srcOrd="0" destOrd="0" presId="urn:microsoft.com/office/officeart/2005/8/layout/vList2"/>
    <dgm:cxn modelId="{92B859DE-CE02-46E8-8B47-98B2C87921D8}" srcId="{DBD243FB-370D-42D3-9801-F23B86359AFF}" destId="{9769F653-826F-48D3-AD8D-EF154059FB80}" srcOrd="0" destOrd="0" parTransId="{AF24C662-99A6-49E5-94AB-2E1B6FB64F01}" sibTransId="{BF8369C4-63D4-4930-8ECA-8046A2CAA78A}"/>
    <dgm:cxn modelId="{77D67AE2-838B-4565-83E6-952E98710560}" type="presOf" srcId="{3CB4C42F-CCCF-41F3-A636-6661445DC9C4}" destId="{C2762539-0A1D-4574-8E4E-BBD3AA090EBF}" srcOrd="0" destOrd="3" presId="urn:microsoft.com/office/officeart/2005/8/layout/vList2"/>
    <dgm:cxn modelId="{9D88E8F4-FE11-43CB-A48D-F7A85E5CC049}" srcId="{9769F653-826F-48D3-AD8D-EF154059FB80}" destId="{3CB4C42F-CCCF-41F3-A636-6661445DC9C4}" srcOrd="3" destOrd="0" parTransId="{1181A196-0EA8-45F2-A056-85A843BFC912}" sibTransId="{64AFA962-5C65-46C5-9AD7-863DF4DFC578}"/>
    <dgm:cxn modelId="{470BF71E-AF4B-4E58-889A-247D99A9937F}" type="presParOf" srcId="{A6647D0D-2F29-4BB1-804C-A1DE537B9317}" destId="{7A2B7166-0643-4C4D-86FA-1B602860ED24}" srcOrd="0" destOrd="0" presId="urn:microsoft.com/office/officeart/2005/8/layout/vList2"/>
    <dgm:cxn modelId="{47CC3938-8EF6-4A94-9275-257922C34B68}" type="presParOf" srcId="{A6647D0D-2F29-4BB1-804C-A1DE537B9317}" destId="{C2762539-0A1D-4574-8E4E-BBD3AA090EBF}" srcOrd="1"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C460816-7AB7-488D-8CF3-512F8FE4CFE6}" type="doc">
      <dgm:prSet loTypeId="urn:microsoft.com/office/officeart/2005/8/layout/list1" loCatId="list" qsTypeId="urn:microsoft.com/office/officeart/2005/8/quickstyle/simple5" qsCatId="simple" csTypeId="urn:microsoft.com/office/officeart/2005/8/colors/accent2_4" csCatId="accent2"/>
      <dgm:spPr/>
      <dgm:t>
        <a:bodyPr/>
        <a:lstStyle/>
        <a:p>
          <a:endParaRPr lang="en-GB"/>
        </a:p>
      </dgm:t>
    </dgm:pt>
    <dgm:pt modelId="{A5045182-9FB6-475C-A3CD-EAFDA4703B95}">
      <dgm:prSet custT="1"/>
      <dgm:spPr/>
      <dgm:t>
        <a:bodyPr/>
        <a:lstStyle/>
        <a:p>
          <a:r>
            <a:rPr lang="en-US" sz="2000" dirty="0"/>
            <a:t>Reasons why it is important to consider the role and function of guest services:</a:t>
          </a:r>
          <a:endParaRPr lang="en-GB" sz="2000" dirty="0"/>
        </a:p>
      </dgm:t>
    </dgm:pt>
    <dgm:pt modelId="{C3051956-3AA1-460C-B23E-9658C72D82FA}" type="parTrans" cxnId="{DFB238A3-3CEF-470C-A881-3BD989C42590}">
      <dgm:prSet/>
      <dgm:spPr/>
      <dgm:t>
        <a:bodyPr/>
        <a:lstStyle/>
        <a:p>
          <a:endParaRPr lang="en-GB"/>
        </a:p>
      </dgm:t>
    </dgm:pt>
    <dgm:pt modelId="{32838BA0-3A1A-40C8-88D9-E4C0B21E1071}" type="sibTrans" cxnId="{DFB238A3-3CEF-470C-A881-3BD989C42590}">
      <dgm:prSet/>
      <dgm:spPr/>
      <dgm:t>
        <a:bodyPr/>
        <a:lstStyle/>
        <a:p>
          <a:endParaRPr lang="en-GB"/>
        </a:p>
      </dgm:t>
    </dgm:pt>
    <dgm:pt modelId="{8E34CB0F-45A2-4271-BF66-90CA77A4CAC6}">
      <dgm:prSet custT="1"/>
      <dgm:spPr/>
      <dgm:t>
        <a:bodyPr/>
        <a:lstStyle/>
        <a:p>
          <a:r>
            <a:rPr lang="en-US" sz="2000" dirty="0"/>
            <a:t>Customer satisfaction (</a:t>
          </a:r>
          <a:r>
            <a:rPr lang="en-US" sz="2000" dirty="0" err="1"/>
            <a:t>Juanamasta</a:t>
          </a:r>
          <a:r>
            <a:rPr lang="en-US" sz="2000" dirty="0"/>
            <a:t> et al., 2019). </a:t>
          </a:r>
          <a:endParaRPr lang="en-GB" sz="2000" dirty="0"/>
        </a:p>
      </dgm:t>
    </dgm:pt>
    <dgm:pt modelId="{8439DCF2-8AAB-4502-9963-D2B72269CE44}" type="parTrans" cxnId="{02B88160-7FE8-4B09-9327-6EA57043C34F}">
      <dgm:prSet/>
      <dgm:spPr/>
      <dgm:t>
        <a:bodyPr/>
        <a:lstStyle/>
        <a:p>
          <a:endParaRPr lang="en-GB"/>
        </a:p>
      </dgm:t>
    </dgm:pt>
    <dgm:pt modelId="{EF668A9F-4E21-4960-BA29-32317D401DFB}" type="sibTrans" cxnId="{02B88160-7FE8-4B09-9327-6EA57043C34F}">
      <dgm:prSet/>
      <dgm:spPr/>
      <dgm:t>
        <a:bodyPr/>
        <a:lstStyle/>
        <a:p>
          <a:endParaRPr lang="en-GB"/>
        </a:p>
      </dgm:t>
    </dgm:pt>
    <dgm:pt modelId="{E18382C4-A966-4DA0-A707-2AF73A7DFAB7}">
      <dgm:prSet custT="1"/>
      <dgm:spPr/>
      <dgm:t>
        <a:bodyPr/>
        <a:lstStyle/>
        <a:p>
          <a:r>
            <a:rPr lang="en-US" sz="2000" dirty="0"/>
            <a:t>Competitive advantage (</a:t>
          </a:r>
          <a:r>
            <a:rPr lang="en-US" sz="2000" dirty="0" err="1"/>
            <a:t>Sheth</a:t>
          </a:r>
          <a:r>
            <a:rPr lang="en-US" sz="2000" dirty="0"/>
            <a:t>, Jain, and Ambika, 2020). </a:t>
          </a:r>
          <a:endParaRPr lang="en-GB" sz="2000" dirty="0"/>
        </a:p>
      </dgm:t>
    </dgm:pt>
    <dgm:pt modelId="{13984DA0-F5C0-4038-BD15-5B4635F431F4}" type="parTrans" cxnId="{DFBCE51C-EA90-4280-B34A-22ED7ED3E8E7}">
      <dgm:prSet/>
      <dgm:spPr/>
      <dgm:t>
        <a:bodyPr/>
        <a:lstStyle/>
        <a:p>
          <a:endParaRPr lang="en-GB"/>
        </a:p>
      </dgm:t>
    </dgm:pt>
    <dgm:pt modelId="{A95BDE8F-AB10-43A7-A955-F039065BAFFD}" type="sibTrans" cxnId="{DFBCE51C-EA90-4280-B34A-22ED7ED3E8E7}">
      <dgm:prSet/>
      <dgm:spPr/>
      <dgm:t>
        <a:bodyPr/>
        <a:lstStyle/>
        <a:p>
          <a:endParaRPr lang="en-GB"/>
        </a:p>
      </dgm:t>
    </dgm:pt>
    <dgm:pt modelId="{EC129E2F-4F21-4EAE-A82F-1E16798BA0C3}">
      <dgm:prSet custT="1"/>
      <dgm:spPr/>
      <dgm:t>
        <a:bodyPr/>
        <a:lstStyle/>
        <a:p>
          <a:r>
            <a:rPr lang="en-US" sz="2000"/>
            <a:t>Brand reputation. </a:t>
          </a:r>
          <a:endParaRPr lang="en-GB" sz="2000"/>
        </a:p>
      </dgm:t>
    </dgm:pt>
    <dgm:pt modelId="{64D64A2D-3EBB-47FB-B46F-5CD19E0897EF}" type="parTrans" cxnId="{B40DD853-7008-4DD4-A6D7-9C40AF8301BB}">
      <dgm:prSet/>
      <dgm:spPr/>
      <dgm:t>
        <a:bodyPr/>
        <a:lstStyle/>
        <a:p>
          <a:endParaRPr lang="en-GB"/>
        </a:p>
      </dgm:t>
    </dgm:pt>
    <dgm:pt modelId="{59969F6B-3B43-4D17-BBB6-55F96D9A92A5}" type="sibTrans" cxnId="{B40DD853-7008-4DD4-A6D7-9C40AF8301BB}">
      <dgm:prSet/>
      <dgm:spPr/>
      <dgm:t>
        <a:bodyPr/>
        <a:lstStyle/>
        <a:p>
          <a:endParaRPr lang="en-GB"/>
        </a:p>
      </dgm:t>
    </dgm:pt>
    <dgm:pt modelId="{4EBB6A4F-F03E-4DCC-8FFB-132C9EEA2E07}">
      <dgm:prSet custT="1"/>
      <dgm:spPr/>
      <dgm:t>
        <a:bodyPr/>
        <a:lstStyle/>
        <a:p>
          <a:r>
            <a:rPr lang="en-US" sz="2000" dirty="0"/>
            <a:t>Employee engagement (</a:t>
          </a:r>
          <a:r>
            <a:rPr lang="en-US" sz="2000" dirty="0" err="1"/>
            <a:t>Sheth</a:t>
          </a:r>
          <a:r>
            <a:rPr lang="en-US" sz="2000" dirty="0"/>
            <a:t>, Jain, and Ambika, 2020). </a:t>
          </a:r>
          <a:endParaRPr lang="en-GB" sz="2000" dirty="0"/>
        </a:p>
      </dgm:t>
    </dgm:pt>
    <dgm:pt modelId="{3D20B368-696E-4DE3-AE16-84DAE4F20972}" type="parTrans" cxnId="{8D00D728-6743-47D6-B1FE-94C8E3276645}">
      <dgm:prSet/>
      <dgm:spPr/>
      <dgm:t>
        <a:bodyPr/>
        <a:lstStyle/>
        <a:p>
          <a:endParaRPr lang="en-GB"/>
        </a:p>
      </dgm:t>
    </dgm:pt>
    <dgm:pt modelId="{7EF1E6FF-77EA-485F-B19B-7668A31B177F}" type="sibTrans" cxnId="{8D00D728-6743-47D6-B1FE-94C8E3276645}">
      <dgm:prSet/>
      <dgm:spPr/>
      <dgm:t>
        <a:bodyPr/>
        <a:lstStyle/>
        <a:p>
          <a:endParaRPr lang="en-GB"/>
        </a:p>
      </dgm:t>
    </dgm:pt>
    <dgm:pt modelId="{722C7135-C056-4304-8908-05CDCD2EBF34}" type="pres">
      <dgm:prSet presAssocID="{FC460816-7AB7-488D-8CF3-512F8FE4CFE6}" presName="linear" presStyleCnt="0">
        <dgm:presLayoutVars>
          <dgm:dir/>
          <dgm:animLvl val="lvl"/>
          <dgm:resizeHandles val="exact"/>
        </dgm:presLayoutVars>
      </dgm:prSet>
      <dgm:spPr/>
    </dgm:pt>
    <dgm:pt modelId="{37F317F1-D67B-47B9-B285-AD2E7604BF0A}" type="pres">
      <dgm:prSet presAssocID="{A5045182-9FB6-475C-A3CD-EAFDA4703B95}" presName="parentLin" presStyleCnt="0"/>
      <dgm:spPr/>
    </dgm:pt>
    <dgm:pt modelId="{CE512E03-995B-4CEB-B6DC-F6E43FA86809}" type="pres">
      <dgm:prSet presAssocID="{A5045182-9FB6-475C-A3CD-EAFDA4703B95}" presName="parentLeftMargin" presStyleLbl="node1" presStyleIdx="0" presStyleCnt="1"/>
      <dgm:spPr/>
    </dgm:pt>
    <dgm:pt modelId="{E4877A85-91D5-4B37-A9D1-5EC08FAE440F}" type="pres">
      <dgm:prSet presAssocID="{A5045182-9FB6-475C-A3CD-EAFDA4703B95}" presName="parentText" presStyleLbl="node1" presStyleIdx="0" presStyleCnt="1">
        <dgm:presLayoutVars>
          <dgm:chMax val="0"/>
          <dgm:bulletEnabled val="1"/>
        </dgm:presLayoutVars>
      </dgm:prSet>
      <dgm:spPr/>
    </dgm:pt>
    <dgm:pt modelId="{EDB192B4-E4F0-42B6-BB7F-F8BA7304B147}" type="pres">
      <dgm:prSet presAssocID="{A5045182-9FB6-475C-A3CD-EAFDA4703B95}" presName="negativeSpace" presStyleCnt="0"/>
      <dgm:spPr/>
    </dgm:pt>
    <dgm:pt modelId="{2432A40C-D326-4032-BB33-CC34C79BEE5E}" type="pres">
      <dgm:prSet presAssocID="{A5045182-9FB6-475C-A3CD-EAFDA4703B95}" presName="childText" presStyleLbl="conFgAcc1" presStyleIdx="0" presStyleCnt="1">
        <dgm:presLayoutVars>
          <dgm:bulletEnabled val="1"/>
        </dgm:presLayoutVars>
      </dgm:prSet>
      <dgm:spPr/>
    </dgm:pt>
  </dgm:ptLst>
  <dgm:cxnLst>
    <dgm:cxn modelId="{ACA62100-32E6-4860-8FA3-356B3DD895F9}" type="presOf" srcId="{E18382C4-A966-4DA0-A707-2AF73A7DFAB7}" destId="{2432A40C-D326-4032-BB33-CC34C79BEE5E}" srcOrd="0" destOrd="1" presId="urn:microsoft.com/office/officeart/2005/8/layout/list1"/>
    <dgm:cxn modelId="{683A2710-3999-404B-8D52-96026949A41B}" type="presOf" srcId="{4EBB6A4F-F03E-4DCC-8FFB-132C9EEA2E07}" destId="{2432A40C-D326-4032-BB33-CC34C79BEE5E}" srcOrd="0" destOrd="3" presId="urn:microsoft.com/office/officeart/2005/8/layout/list1"/>
    <dgm:cxn modelId="{6EE0101B-E8E1-4C01-882E-4C3DFBBE6C64}" type="presOf" srcId="{EC129E2F-4F21-4EAE-A82F-1E16798BA0C3}" destId="{2432A40C-D326-4032-BB33-CC34C79BEE5E}" srcOrd="0" destOrd="2" presId="urn:microsoft.com/office/officeart/2005/8/layout/list1"/>
    <dgm:cxn modelId="{DFBCE51C-EA90-4280-B34A-22ED7ED3E8E7}" srcId="{A5045182-9FB6-475C-A3CD-EAFDA4703B95}" destId="{E18382C4-A966-4DA0-A707-2AF73A7DFAB7}" srcOrd="1" destOrd="0" parTransId="{13984DA0-F5C0-4038-BD15-5B4635F431F4}" sibTransId="{A95BDE8F-AB10-43A7-A955-F039065BAFFD}"/>
    <dgm:cxn modelId="{8D00D728-6743-47D6-B1FE-94C8E3276645}" srcId="{A5045182-9FB6-475C-A3CD-EAFDA4703B95}" destId="{4EBB6A4F-F03E-4DCC-8FFB-132C9EEA2E07}" srcOrd="3" destOrd="0" parTransId="{3D20B368-696E-4DE3-AE16-84DAE4F20972}" sibTransId="{7EF1E6FF-77EA-485F-B19B-7668A31B177F}"/>
    <dgm:cxn modelId="{02B88160-7FE8-4B09-9327-6EA57043C34F}" srcId="{A5045182-9FB6-475C-A3CD-EAFDA4703B95}" destId="{8E34CB0F-45A2-4271-BF66-90CA77A4CAC6}" srcOrd="0" destOrd="0" parTransId="{8439DCF2-8AAB-4502-9963-D2B72269CE44}" sibTransId="{EF668A9F-4E21-4960-BA29-32317D401DFB}"/>
    <dgm:cxn modelId="{FDC08561-E946-41A0-A160-DFFA58C50EEF}" type="presOf" srcId="{A5045182-9FB6-475C-A3CD-EAFDA4703B95}" destId="{CE512E03-995B-4CEB-B6DC-F6E43FA86809}" srcOrd="0" destOrd="0" presId="urn:microsoft.com/office/officeart/2005/8/layout/list1"/>
    <dgm:cxn modelId="{332ABC44-A9E1-42D1-9907-3BEDE9CF0C75}" type="presOf" srcId="{A5045182-9FB6-475C-A3CD-EAFDA4703B95}" destId="{E4877A85-91D5-4B37-A9D1-5EC08FAE440F}" srcOrd="1" destOrd="0" presId="urn:microsoft.com/office/officeart/2005/8/layout/list1"/>
    <dgm:cxn modelId="{B40DD853-7008-4DD4-A6D7-9C40AF8301BB}" srcId="{A5045182-9FB6-475C-A3CD-EAFDA4703B95}" destId="{EC129E2F-4F21-4EAE-A82F-1E16798BA0C3}" srcOrd="2" destOrd="0" parTransId="{64D64A2D-3EBB-47FB-B46F-5CD19E0897EF}" sibTransId="{59969F6B-3B43-4D17-BBB6-55F96D9A92A5}"/>
    <dgm:cxn modelId="{1BC5707A-2EBD-4C6D-B86A-333B3CB76F20}" type="presOf" srcId="{8E34CB0F-45A2-4271-BF66-90CA77A4CAC6}" destId="{2432A40C-D326-4032-BB33-CC34C79BEE5E}" srcOrd="0" destOrd="0" presId="urn:microsoft.com/office/officeart/2005/8/layout/list1"/>
    <dgm:cxn modelId="{DFB238A3-3CEF-470C-A881-3BD989C42590}" srcId="{FC460816-7AB7-488D-8CF3-512F8FE4CFE6}" destId="{A5045182-9FB6-475C-A3CD-EAFDA4703B95}" srcOrd="0" destOrd="0" parTransId="{C3051956-3AA1-460C-B23E-9658C72D82FA}" sibTransId="{32838BA0-3A1A-40C8-88D9-E4C0B21E1071}"/>
    <dgm:cxn modelId="{8D65A6BC-262F-446C-A840-32C58A2DE9E0}" type="presOf" srcId="{FC460816-7AB7-488D-8CF3-512F8FE4CFE6}" destId="{722C7135-C056-4304-8908-05CDCD2EBF34}" srcOrd="0" destOrd="0" presId="urn:microsoft.com/office/officeart/2005/8/layout/list1"/>
    <dgm:cxn modelId="{A302FB19-5EC3-4D71-B38B-D97FE1575950}" type="presParOf" srcId="{722C7135-C056-4304-8908-05CDCD2EBF34}" destId="{37F317F1-D67B-47B9-B285-AD2E7604BF0A}" srcOrd="0" destOrd="0" presId="urn:microsoft.com/office/officeart/2005/8/layout/list1"/>
    <dgm:cxn modelId="{78255F69-F3CB-4AA6-BC9C-7A022405A0A2}" type="presParOf" srcId="{37F317F1-D67B-47B9-B285-AD2E7604BF0A}" destId="{CE512E03-995B-4CEB-B6DC-F6E43FA86809}" srcOrd="0" destOrd="0" presId="urn:microsoft.com/office/officeart/2005/8/layout/list1"/>
    <dgm:cxn modelId="{1275833F-0B9B-409B-AD5C-041AB5A1520F}" type="presParOf" srcId="{37F317F1-D67B-47B9-B285-AD2E7604BF0A}" destId="{E4877A85-91D5-4B37-A9D1-5EC08FAE440F}" srcOrd="1" destOrd="0" presId="urn:microsoft.com/office/officeart/2005/8/layout/list1"/>
    <dgm:cxn modelId="{E973BE46-F2C4-45C1-8E14-BBBF18ACFEED}" type="presParOf" srcId="{722C7135-C056-4304-8908-05CDCD2EBF34}" destId="{EDB192B4-E4F0-42B6-BB7F-F8BA7304B147}" srcOrd="1" destOrd="0" presId="urn:microsoft.com/office/officeart/2005/8/layout/list1"/>
    <dgm:cxn modelId="{062FA82C-0292-42E4-B5AE-55565467C8DF}" type="presParOf" srcId="{722C7135-C056-4304-8908-05CDCD2EBF34}" destId="{2432A40C-D326-4032-BB33-CC34C79BEE5E}" srcOrd="2"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E7A8970-0E68-4D62-87DA-BF7D3A8A080F}" type="doc">
      <dgm:prSet loTypeId="urn:microsoft.com/office/officeart/2005/8/layout/vList2" loCatId="list" qsTypeId="urn:microsoft.com/office/officeart/2005/8/quickstyle/simple4" qsCatId="simple" csTypeId="urn:microsoft.com/office/officeart/2005/8/colors/accent2_5" csCatId="accent2"/>
      <dgm:spPr/>
      <dgm:t>
        <a:bodyPr/>
        <a:lstStyle/>
        <a:p>
          <a:endParaRPr lang="en-GB"/>
        </a:p>
      </dgm:t>
    </dgm:pt>
    <dgm:pt modelId="{BA08BCCD-602D-4BA9-8B24-E910DA8D4716}">
      <dgm:prSet/>
      <dgm:spPr/>
      <dgm:t>
        <a:bodyPr/>
        <a:lstStyle/>
        <a:p>
          <a:r>
            <a:rPr lang="en-US"/>
            <a:t>Importance of hospitality:</a:t>
          </a:r>
          <a:endParaRPr lang="en-GB"/>
        </a:p>
      </dgm:t>
    </dgm:pt>
    <dgm:pt modelId="{A014D4E2-5B01-4231-B7D9-8B6176C98B13}" type="parTrans" cxnId="{8230C68A-36D2-4236-9E45-086E74ABAA8A}">
      <dgm:prSet/>
      <dgm:spPr/>
      <dgm:t>
        <a:bodyPr/>
        <a:lstStyle/>
        <a:p>
          <a:endParaRPr lang="en-GB"/>
        </a:p>
      </dgm:t>
    </dgm:pt>
    <dgm:pt modelId="{76B340B3-F6BA-4A79-8ADB-63AD4F2ACF7F}" type="sibTrans" cxnId="{8230C68A-36D2-4236-9E45-086E74ABAA8A}">
      <dgm:prSet/>
      <dgm:spPr/>
      <dgm:t>
        <a:bodyPr/>
        <a:lstStyle/>
        <a:p>
          <a:endParaRPr lang="en-GB"/>
        </a:p>
      </dgm:t>
    </dgm:pt>
    <dgm:pt modelId="{39E61D9F-6B67-4645-B427-8495F98BD4C0}">
      <dgm:prSet/>
      <dgm:spPr/>
      <dgm:t>
        <a:bodyPr/>
        <a:lstStyle/>
        <a:p>
          <a:r>
            <a:rPr lang="en-US"/>
            <a:t>Creates a positive and memorable experience for guests.</a:t>
          </a:r>
          <a:endParaRPr lang="en-GB"/>
        </a:p>
      </dgm:t>
    </dgm:pt>
    <dgm:pt modelId="{EB393D4C-E7F9-4F3E-A926-B565599236C9}" type="parTrans" cxnId="{4104AF75-EB35-48B9-B302-D597489617A2}">
      <dgm:prSet/>
      <dgm:spPr/>
      <dgm:t>
        <a:bodyPr/>
        <a:lstStyle/>
        <a:p>
          <a:endParaRPr lang="en-GB"/>
        </a:p>
      </dgm:t>
    </dgm:pt>
    <dgm:pt modelId="{6B30A341-0EC3-44C7-8FE7-2D4E801F0E81}" type="sibTrans" cxnId="{4104AF75-EB35-48B9-B302-D597489617A2}">
      <dgm:prSet/>
      <dgm:spPr/>
      <dgm:t>
        <a:bodyPr/>
        <a:lstStyle/>
        <a:p>
          <a:endParaRPr lang="en-GB"/>
        </a:p>
      </dgm:t>
    </dgm:pt>
    <dgm:pt modelId="{B39E2536-2BBA-4D44-9F7E-EBDAE42B08FE}">
      <dgm:prSet/>
      <dgm:spPr/>
      <dgm:t>
        <a:bodyPr/>
        <a:lstStyle/>
        <a:p>
          <a:r>
            <a:rPr lang="en-US"/>
            <a:t>Leads to increased customer satisfaction and loyalty (Karim and Rabiul, 2022).</a:t>
          </a:r>
          <a:endParaRPr lang="en-GB"/>
        </a:p>
      </dgm:t>
    </dgm:pt>
    <dgm:pt modelId="{2D8247FB-6306-40D0-8110-0F52BE187E25}" type="parTrans" cxnId="{D7EACFD8-38C3-48C7-AF9F-2FB4DD873A40}">
      <dgm:prSet/>
      <dgm:spPr/>
      <dgm:t>
        <a:bodyPr/>
        <a:lstStyle/>
        <a:p>
          <a:endParaRPr lang="en-GB"/>
        </a:p>
      </dgm:t>
    </dgm:pt>
    <dgm:pt modelId="{8D99E4EC-59A9-4F7E-9FF8-0B76CD4D14B8}" type="sibTrans" cxnId="{D7EACFD8-38C3-48C7-AF9F-2FB4DD873A40}">
      <dgm:prSet/>
      <dgm:spPr/>
      <dgm:t>
        <a:bodyPr/>
        <a:lstStyle/>
        <a:p>
          <a:endParaRPr lang="en-GB"/>
        </a:p>
      </dgm:t>
    </dgm:pt>
    <dgm:pt modelId="{D5CC1602-CFFB-4CAD-8F7B-7BA94E8531EB}">
      <dgm:prSet/>
      <dgm:spPr/>
      <dgm:t>
        <a:bodyPr/>
        <a:lstStyle/>
        <a:p>
          <a:r>
            <a:rPr lang="en-US"/>
            <a:t>Helps attract new customers (Chang and Lin, 2022).</a:t>
          </a:r>
          <a:endParaRPr lang="en-GB"/>
        </a:p>
      </dgm:t>
    </dgm:pt>
    <dgm:pt modelId="{15D9ADB5-3561-4A07-B94C-98D5D94D68C0}" type="parTrans" cxnId="{4D2C8C79-CC43-41FF-BB5A-781799BFC86E}">
      <dgm:prSet/>
      <dgm:spPr/>
      <dgm:t>
        <a:bodyPr/>
        <a:lstStyle/>
        <a:p>
          <a:endParaRPr lang="en-GB"/>
        </a:p>
      </dgm:t>
    </dgm:pt>
    <dgm:pt modelId="{0A70FD3B-56CA-4C20-9BF1-F4CC99891C19}" type="sibTrans" cxnId="{4D2C8C79-CC43-41FF-BB5A-781799BFC86E}">
      <dgm:prSet/>
      <dgm:spPr/>
      <dgm:t>
        <a:bodyPr/>
        <a:lstStyle/>
        <a:p>
          <a:endParaRPr lang="en-GB"/>
        </a:p>
      </dgm:t>
    </dgm:pt>
    <dgm:pt modelId="{E5D8E0CB-FCF5-43B9-9855-6B7749808538}">
      <dgm:prSet/>
      <dgm:spPr/>
      <dgm:t>
        <a:bodyPr/>
        <a:lstStyle/>
        <a:p>
          <a:r>
            <a:rPr lang="en-US"/>
            <a:t>Meeting and exceeding guest expectations may entail:</a:t>
          </a:r>
          <a:endParaRPr lang="en-GB"/>
        </a:p>
      </dgm:t>
    </dgm:pt>
    <dgm:pt modelId="{F31118ED-7FCB-49B6-9D6A-5006E989E9BA}" type="parTrans" cxnId="{B1C71199-8FD1-4115-B1CB-70F4F8E973D7}">
      <dgm:prSet/>
      <dgm:spPr/>
      <dgm:t>
        <a:bodyPr/>
        <a:lstStyle/>
        <a:p>
          <a:endParaRPr lang="en-GB"/>
        </a:p>
      </dgm:t>
    </dgm:pt>
    <dgm:pt modelId="{6F592CBD-4AB5-4AC6-A757-509951ED5F8F}" type="sibTrans" cxnId="{B1C71199-8FD1-4115-B1CB-70F4F8E973D7}">
      <dgm:prSet/>
      <dgm:spPr/>
      <dgm:t>
        <a:bodyPr/>
        <a:lstStyle/>
        <a:p>
          <a:endParaRPr lang="en-GB"/>
        </a:p>
      </dgm:t>
    </dgm:pt>
    <dgm:pt modelId="{5CF79120-4C9F-426A-B4BA-824DFEB86D9E}">
      <dgm:prSet/>
      <dgm:spPr/>
      <dgm:t>
        <a:bodyPr/>
        <a:lstStyle/>
        <a:p>
          <a:r>
            <a:rPr lang="en-US"/>
            <a:t>Understanding and tailoring hotel services and amenities to meet customer needs (Kabadayi et al., 2019).</a:t>
          </a:r>
          <a:endParaRPr lang="en-GB"/>
        </a:p>
      </dgm:t>
    </dgm:pt>
    <dgm:pt modelId="{B02DD7E7-0ED8-4676-B996-F6A19DDDBE23}" type="parTrans" cxnId="{7271109B-0D7C-4C48-AB66-BD6ADD1D58C3}">
      <dgm:prSet/>
      <dgm:spPr/>
      <dgm:t>
        <a:bodyPr/>
        <a:lstStyle/>
        <a:p>
          <a:endParaRPr lang="en-GB"/>
        </a:p>
      </dgm:t>
    </dgm:pt>
    <dgm:pt modelId="{62EEFFD6-61B1-4FD1-B5DE-716724F1093E}" type="sibTrans" cxnId="{7271109B-0D7C-4C48-AB66-BD6ADD1D58C3}">
      <dgm:prSet/>
      <dgm:spPr/>
      <dgm:t>
        <a:bodyPr/>
        <a:lstStyle/>
        <a:p>
          <a:endParaRPr lang="en-GB"/>
        </a:p>
      </dgm:t>
    </dgm:pt>
    <dgm:pt modelId="{B3AA9363-3113-41D0-9252-FCEF38543EEB}">
      <dgm:prSet/>
      <dgm:spPr/>
      <dgm:t>
        <a:bodyPr/>
        <a:lstStyle/>
        <a:p>
          <a:r>
            <a:rPr lang="en-US"/>
            <a:t>Providing excellent customer service.</a:t>
          </a:r>
          <a:endParaRPr lang="en-GB"/>
        </a:p>
      </dgm:t>
    </dgm:pt>
    <dgm:pt modelId="{552C216A-5652-4098-9F4C-E4E041C4DC40}" type="parTrans" cxnId="{904A0DC6-0697-440E-AF24-34E75FA1C387}">
      <dgm:prSet/>
      <dgm:spPr/>
      <dgm:t>
        <a:bodyPr/>
        <a:lstStyle/>
        <a:p>
          <a:endParaRPr lang="en-GB"/>
        </a:p>
      </dgm:t>
    </dgm:pt>
    <dgm:pt modelId="{E89D065A-6196-4401-9BD5-56FC848CC633}" type="sibTrans" cxnId="{904A0DC6-0697-440E-AF24-34E75FA1C387}">
      <dgm:prSet/>
      <dgm:spPr/>
      <dgm:t>
        <a:bodyPr/>
        <a:lstStyle/>
        <a:p>
          <a:endParaRPr lang="en-GB"/>
        </a:p>
      </dgm:t>
    </dgm:pt>
    <dgm:pt modelId="{46B0CA17-99FB-4046-BE0E-D9F902562C2B}">
      <dgm:prSet/>
      <dgm:spPr/>
      <dgm:t>
        <a:bodyPr/>
        <a:lstStyle/>
        <a:p>
          <a:r>
            <a:rPr lang="en-US"/>
            <a:t>Offering a wide range of services and amenities (Torres and Sipe, 2020). </a:t>
          </a:r>
          <a:endParaRPr lang="en-GB"/>
        </a:p>
      </dgm:t>
    </dgm:pt>
    <dgm:pt modelId="{47DACDE5-99F0-4103-A225-9274ADB88B55}" type="parTrans" cxnId="{37A10C9E-6D3E-49AF-997C-0A67E095D5D0}">
      <dgm:prSet/>
      <dgm:spPr/>
      <dgm:t>
        <a:bodyPr/>
        <a:lstStyle/>
        <a:p>
          <a:endParaRPr lang="en-GB"/>
        </a:p>
      </dgm:t>
    </dgm:pt>
    <dgm:pt modelId="{8688CB4C-A521-4A66-9B4F-C03EA0920C39}" type="sibTrans" cxnId="{37A10C9E-6D3E-49AF-997C-0A67E095D5D0}">
      <dgm:prSet/>
      <dgm:spPr/>
      <dgm:t>
        <a:bodyPr/>
        <a:lstStyle/>
        <a:p>
          <a:endParaRPr lang="en-GB"/>
        </a:p>
      </dgm:t>
    </dgm:pt>
    <dgm:pt modelId="{BABCA74B-AACF-4B7E-924A-D33A323DDF77}" type="pres">
      <dgm:prSet presAssocID="{6E7A8970-0E68-4D62-87DA-BF7D3A8A080F}" presName="linear" presStyleCnt="0">
        <dgm:presLayoutVars>
          <dgm:animLvl val="lvl"/>
          <dgm:resizeHandles val="exact"/>
        </dgm:presLayoutVars>
      </dgm:prSet>
      <dgm:spPr/>
    </dgm:pt>
    <dgm:pt modelId="{0FBBD8D8-A325-4B31-A520-3B5422A610F1}" type="pres">
      <dgm:prSet presAssocID="{BA08BCCD-602D-4BA9-8B24-E910DA8D4716}" presName="parentText" presStyleLbl="node1" presStyleIdx="0" presStyleCnt="2">
        <dgm:presLayoutVars>
          <dgm:chMax val="0"/>
          <dgm:bulletEnabled val="1"/>
        </dgm:presLayoutVars>
      </dgm:prSet>
      <dgm:spPr/>
    </dgm:pt>
    <dgm:pt modelId="{42758EA1-964D-4B82-996C-A441A2AB1BBD}" type="pres">
      <dgm:prSet presAssocID="{BA08BCCD-602D-4BA9-8B24-E910DA8D4716}" presName="childText" presStyleLbl="revTx" presStyleIdx="0" presStyleCnt="2">
        <dgm:presLayoutVars>
          <dgm:bulletEnabled val="1"/>
        </dgm:presLayoutVars>
      </dgm:prSet>
      <dgm:spPr/>
    </dgm:pt>
    <dgm:pt modelId="{4561B857-98FF-4CF4-BFAE-DC2386F2947D}" type="pres">
      <dgm:prSet presAssocID="{E5D8E0CB-FCF5-43B9-9855-6B7749808538}" presName="parentText" presStyleLbl="node1" presStyleIdx="1" presStyleCnt="2">
        <dgm:presLayoutVars>
          <dgm:chMax val="0"/>
          <dgm:bulletEnabled val="1"/>
        </dgm:presLayoutVars>
      </dgm:prSet>
      <dgm:spPr/>
    </dgm:pt>
    <dgm:pt modelId="{7D99094A-D850-43EC-89B2-031D2F532C32}" type="pres">
      <dgm:prSet presAssocID="{E5D8E0CB-FCF5-43B9-9855-6B7749808538}" presName="childText" presStyleLbl="revTx" presStyleIdx="1" presStyleCnt="2">
        <dgm:presLayoutVars>
          <dgm:bulletEnabled val="1"/>
        </dgm:presLayoutVars>
      </dgm:prSet>
      <dgm:spPr/>
    </dgm:pt>
  </dgm:ptLst>
  <dgm:cxnLst>
    <dgm:cxn modelId="{1B3D7303-68BA-4C0F-B03A-3CE759EE240C}" type="presOf" srcId="{6E7A8970-0E68-4D62-87DA-BF7D3A8A080F}" destId="{BABCA74B-AACF-4B7E-924A-D33A323DDF77}" srcOrd="0" destOrd="0" presId="urn:microsoft.com/office/officeart/2005/8/layout/vList2"/>
    <dgm:cxn modelId="{B883DD03-F6FE-4BBF-992F-7E0C995AC00D}" type="presOf" srcId="{B39E2536-2BBA-4D44-9F7E-EBDAE42B08FE}" destId="{42758EA1-964D-4B82-996C-A441A2AB1BBD}" srcOrd="0" destOrd="1" presId="urn:microsoft.com/office/officeart/2005/8/layout/vList2"/>
    <dgm:cxn modelId="{3FAB7C2B-1A33-4A0A-87DB-E5CCF72EF05E}" type="presOf" srcId="{46B0CA17-99FB-4046-BE0E-D9F902562C2B}" destId="{7D99094A-D850-43EC-89B2-031D2F532C32}" srcOrd="0" destOrd="2" presId="urn:microsoft.com/office/officeart/2005/8/layout/vList2"/>
    <dgm:cxn modelId="{5316C531-89D1-4F40-8AC6-2F66D56AB9AC}" type="presOf" srcId="{D5CC1602-CFFB-4CAD-8F7B-7BA94E8531EB}" destId="{42758EA1-964D-4B82-996C-A441A2AB1BBD}" srcOrd="0" destOrd="2" presId="urn:microsoft.com/office/officeart/2005/8/layout/vList2"/>
    <dgm:cxn modelId="{4104AF75-EB35-48B9-B302-D597489617A2}" srcId="{BA08BCCD-602D-4BA9-8B24-E910DA8D4716}" destId="{39E61D9F-6B67-4645-B427-8495F98BD4C0}" srcOrd="0" destOrd="0" parTransId="{EB393D4C-E7F9-4F3E-A926-B565599236C9}" sibTransId="{6B30A341-0EC3-44C7-8FE7-2D4E801F0E81}"/>
    <dgm:cxn modelId="{4D2C8C79-CC43-41FF-BB5A-781799BFC86E}" srcId="{BA08BCCD-602D-4BA9-8B24-E910DA8D4716}" destId="{D5CC1602-CFFB-4CAD-8F7B-7BA94E8531EB}" srcOrd="2" destOrd="0" parTransId="{15D9ADB5-3561-4A07-B94C-98D5D94D68C0}" sibTransId="{0A70FD3B-56CA-4C20-9BF1-F4CC99891C19}"/>
    <dgm:cxn modelId="{8230C68A-36D2-4236-9E45-086E74ABAA8A}" srcId="{6E7A8970-0E68-4D62-87DA-BF7D3A8A080F}" destId="{BA08BCCD-602D-4BA9-8B24-E910DA8D4716}" srcOrd="0" destOrd="0" parTransId="{A014D4E2-5B01-4231-B7D9-8B6176C98B13}" sibTransId="{76B340B3-F6BA-4A79-8ADB-63AD4F2ACF7F}"/>
    <dgm:cxn modelId="{B1C71199-8FD1-4115-B1CB-70F4F8E973D7}" srcId="{6E7A8970-0E68-4D62-87DA-BF7D3A8A080F}" destId="{E5D8E0CB-FCF5-43B9-9855-6B7749808538}" srcOrd="1" destOrd="0" parTransId="{F31118ED-7FCB-49B6-9D6A-5006E989E9BA}" sibTransId="{6F592CBD-4AB5-4AC6-A757-509951ED5F8F}"/>
    <dgm:cxn modelId="{7271109B-0D7C-4C48-AB66-BD6ADD1D58C3}" srcId="{E5D8E0CB-FCF5-43B9-9855-6B7749808538}" destId="{5CF79120-4C9F-426A-B4BA-824DFEB86D9E}" srcOrd="0" destOrd="0" parTransId="{B02DD7E7-0ED8-4676-B996-F6A19DDDBE23}" sibTransId="{62EEFFD6-61B1-4FD1-B5DE-716724F1093E}"/>
    <dgm:cxn modelId="{37A10C9E-6D3E-49AF-997C-0A67E095D5D0}" srcId="{E5D8E0CB-FCF5-43B9-9855-6B7749808538}" destId="{46B0CA17-99FB-4046-BE0E-D9F902562C2B}" srcOrd="2" destOrd="0" parTransId="{47DACDE5-99F0-4103-A225-9274ADB88B55}" sibTransId="{8688CB4C-A521-4A66-9B4F-C03EA0920C39}"/>
    <dgm:cxn modelId="{156D9ABE-280F-438E-B898-D193075FD4F2}" type="presOf" srcId="{5CF79120-4C9F-426A-B4BA-824DFEB86D9E}" destId="{7D99094A-D850-43EC-89B2-031D2F532C32}" srcOrd="0" destOrd="0" presId="urn:microsoft.com/office/officeart/2005/8/layout/vList2"/>
    <dgm:cxn modelId="{8E632DC0-1D1D-421E-9882-3D864FB8A5E1}" type="presOf" srcId="{39E61D9F-6B67-4645-B427-8495F98BD4C0}" destId="{42758EA1-964D-4B82-996C-A441A2AB1BBD}" srcOrd="0" destOrd="0" presId="urn:microsoft.com/office/officeart/2005/8/layout/vList2"/>
    <dgm:cxn modelId="{904A0DC6-0697-440E-AF24-34E75FA1C387}" srcId="{E5D8E0CB-FCF5-43B9-9855-6B7749808538}" destId="{B3AA9363-3113-41D0-9252-FCEF38543EEB}" srcOrd="1" destOrd="0" parTransId="{552C216A-5652-4098-9F4C-E4E041C4DC40}" sibTransId="{E89D065A-6196-4401-9BD5-56FC848CC633}"/>
    <dgm:cxn modelId="{343027D2-6689-431A-9EBB-FF1DB23CF427}" type="presOf" srcId="{B3AA9363-3113-41D0-9252-FCEF38543EEB}" destId="{7D99094A-D850-43EC-89B2-031D2F532C32}" srcOrd="0" destOrd="1" presId="urn:microsoft.com/office/officeart/2005/8/layout/vList2"/>
    <dgm:cxn modelId="{D7EACFD8-38C3-48C7-AF9F-2FB4DD873A40}" srcId="{BA08BCCD-602D-4BA9-8B24-E910DA8D4716}" destId="{B39E2536-2BBA-4D44-9F7E-EBDAE42B08FE}" srcOrd="1" destOrd="0" parTransId="{2D8247FB-6306-40D0-8110-0F52BE187E25}" sibTransId="{8D99E4EC-59A9-4F7E-9FF8-0B76CD4D14B8}"/>
    <dgm:cxn modelId="{205271E8-1A3A-4EE3-8A32-531CBCD70AD2}" type="presOf" srcId="{E5D8E0CB-FCF5-43B9-9855-6B7749808538}" destId="{4561B857-98FF-4CF4-BFAE-DC2386F2947D}" srcOrd="0" destOrd="0" presId="urn:microsoft.com/office/officeart/2005/8/layout/vList2"/>
    <dgm:cxn modelId="{C29AD2F3-2F5C-4341-9A90-1559C42BF888}" type="presOf" srcId="{BA08BCCD-602D-4BA9-8B24-E910DA8D4716}" destId="{0FBBD8D8-A325-4B31-A520-3B5422A610F1}" srcOrd="0" destOrd="0" presId="urn:microsoft.com/office/officeart/2005/8/layout/vList2"/>
    <dgm:cxn modelId="{117A9800-9F5E-4F2E-9F80-6683981FC653}" type="presParOf" srcId="{BABCA74B-AACF-4B7E-924A-D33A323DDF77}" destId="{0FBBD8D8-A325-4B31-A520-3B5422A610F1}" srcOrd="0" destOrd="0" presId="urn:microsoft.com/office/officeart/2005/8/layout/vList2"/>
    <dgm:cxn modelId="{4320A669-2296-44EA-9E78-86CDCDF4A4AD}" type="presParOf" srcId="{BABCA74B-AACF-4B7E-924A-D33A323DDF77}" destId="{42758EA1-964D-4B82-996C-A441A2AB1BBD}" srcOrd="1" destOrd="0" presId="urn:microsoft.com/office/officeart/2005/8/layout/vList2"/>
    <dgm:cxn modelId="{EB208583-1838-4F0F-B15A-A8E6122A8F5E}" type="presParOf" srcId="{BABCA74B-AACF-4B7E-924A-D33A323DDF77}" destId="{4561B857-98FF-4CF4-BFAE-DC2386F2947D}" srcOrd="2" destOrd="0" presId="urn:microsoft.com/office/officeart/2005/8/layout/vList2"/>
    <dgm:cxn modelId="{5B9C4215-61EB-4275-8B1F-257E815E9924}" type="presParOf" srcId="{BABCA74B-AACF-4B7E-924A-D33A323DDF77}" destId="{7D99094A-D850-43EC-89B2-031D2F532C32}" srcOrd="3"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8CB56D8-85C7-47E8-A8A9-77E372BB3754}" type="doc">
      <dgm:prSet loTypeId="urn:microsoft.com/office/officeart/2005/8/layout/default" loCatId="list" qsTypeId="urn:microsoft.com/office/officeart/2005/8/quickstyle/simple5" qsCatId="simple" csTypeId="urn:microsoft.com/office/officeart/2005/8/colors/accent2_5" csCatId="accent2" phldr="1"/>
      <dgm:spPr/>
      <dgm:t>
        <a:bodyPr/>
        <a:lstStyle/>
        <a:p>
          <a:endParaRPr lang="en-GB"/>
        </a:p>
      </dgm:t>
    </dgm:pt>
    <dgm:pt modelId="{B9DFEE44-0C2F-4D3A-BA7D-4C59E5F6B116}">
      <dgm:prSet/>
      <dgm:spPr/>
      <dgm:t>
        <a:bodyPr/>
        <a:lstStyle/>
        <a:p>
          <a:r>
            <a:rPr lang="en-US"/>
            <a:t>Quality service, hospitality and guest services are essential for hotels to meet their operational goals.</a:t>
          </a:r>
          <a:endParaRPr lang="en-GB"/>
        </a:p>
      </dgm:t>
    </dgm:pt>
    <dgm:pt modelId="{D58008B8-1F52-4F0D-A0B2-667F2CF7307F}" type="parTrans" cxnId="{4D6631A4-C57A-4C63-AD67-33F882A98507}">
      <dgm:prSet/>
      <dgm:spPr/>
      <dgm:t>
        <a:bodyPr/>
        <a:lstStyle/>
        <a:p>
          <a:endParaRPr lang="en-GB"/>
        </a:p>
      </dgm:t>
    </dgm:pt>
    <dgm:pt modelId="{28DB9AE6-5EFE-41A8-A103-3AF3D0DF11F4}" type="sibTrans" cxnId="{4D6631A4-C57A-4C63-AD67-33F882A98507}">
      <dgm:prSet/>
      <dgm:spPr/>
      <dgm:t>
        <a:bodyPr/>
        <a:lstStyle/>
        <a:p>
          <a:endParaRPr lang="en-GB"/>
        </a:p>
      </dgm:t>
    </dgm:pt>
    <dgm:pt modelId="{D1798D63-A4E4-4D48-A869-F844895161D6}">
      <dgm:prSet/>
      <dgm:spPr/>
      <dgm:t>
        <a:bodyPr/>
        <a:lstStyle/>
        <a:p>
          <a:r>
            <a:rPr lang="en-US" dirty="0"/>
            <a:t>Moxy Hotels </a:t>
          </a:r>
          <a:r>
            <a:rPr lang="en-US" dirty="0" err="1"/>
            <a:t>emphasises</a:t>
          </a:r>
          <a:r>
            <a:rPr lang="en-US" dirty="0"/>
            <a:t> on quality service, hospitality, and guest services.</a:t>
          </a:r>
          <a:endParaRPr lang="en-GB" dirty="0"/>
        </a:p>
      </dgm:t>
    </dgm:pt>
    <dgm:pt modelId="{3AB7DC9B-122B-4C28-8486-7D59462C0B3C}" type="parTrans" cxnId="{4C4B1984-B9A6-4AE6-B1E1-5F827B020D55}">
      <dgm:prSet/>
      <dgm:spPr/>
      <dgm:t>
        <a:bodyPr/>
        <a:lstStyle/>
        <a:p>
          <a:endParaRPr lang="en-GB"/>
        </a:p>
      </dgm:t>
    </dgm:pt>
    <dgm:pt modelId="{870BA2AE-637D-499F-A4C3-49B9498A1D93}" type="sibTrans" cxnId="{4C4B1984-B9A6-4AE6-B1E1-5F827B020D55}">
      <dgm:prSet/>
      <dgm:spPr/>
      <dgm:t>
        <a:bodyPr/>
        <a:lstStyle/>
        <a:p>
          <a:endParaRPr lang="en-GB"/>
        </a:p>
      </dgm:t>
    </dgm:pt>
    <dgm:pt modelId="{F6DF1829-F36A-4DC5-8708-71501C3B80C1}">
      <dgm:prSet/>
      <dgm:spPr/>
      <dgm:t>
        <a:bodyPr/>
        <a:lstStyle/>
        <a:p>
          <a:r>
            <a:rPr lang="en-US"/>
            <a:t>To meet and exceed guest expectations, hotels need to provide what customers need. </a:t>
          </a:r>
          <a:endParaRPr lang="en-GB"/>
        </a:p>
      </dgm:t>
    </dgm:pt>
    <dgm:pt modelId="{957AD3E0-EEBE-47E3-BFA3-220B4A77717F}" type="parTrans" cxnId="{0A2AE05A-A7B5-4870-BCFA-56D57D787A16}">
      <dgm:prSet/>
      <dgm:spPr/>
      <dgm:t>
        <a:bodyPr/>
        <a:lstStyle/>
        <a:p>
          <a:endParaRPr lang="en-GB"/>
        </a:p>
      </dgm:t>
    </dgm:pt>
    <dgm:pt modelId="{8ADEF86A-22E8-40E8-9516-1877A2C6F7FB}" type="sibTrans" cxnId="{0A2AE05A-A7B5-4870-BCFA-56D57D787A16}">
      <dgm:prSet/>
      <dgm:spPr/>
      <dgm:t>
        <a:bodyPr/>
        <a:lstStyle/>
        <a:p>
          <a:endParaRPr lang="en-GB"/>
        </a:p>
      </dgm:t>
    </dgm:pt>
    <dgm:pt modelId="{846510C7-ECBF-4C1E-A9A9-A69A277ED4A9}">
      <dgm:prSet/>
      <dgm:spPr/>
      <dgm:t>
        <a:bodyPr/>
        <a:lstStyle/>
        <a:p>
          <a:r>
            <a:rPr lang="en-US"/>
            <a:t>Hospitality encompasses the overall experience that guests have when staying at an establishment. </a:t>
          </a:r>
          <a:endParaRPr lang="en-GB"/>
        </a:p>
      </dgm:t>
    </dgm:pt>
    <dgm:pt modelId="{EC3209D4-1379-4164-A15A-E22DBAA20546}" type="parTrans" cxnId="{95364A1B-0B74-4A6F-8A97-7D156227337B}">
      <dgm:prSet/>
      <dgm:spPr/>
      <dgm:t>
        <a:bodyPr/>
        <a:lstStyle/>
        <a:p>
          <a:endParaRPr lang="en-GB"/>
        </a:p>
      </dgm:t>
    </dgm:pt>
    <dgm:pt modelId="{EEC977FC-6856-498C-BF1B-C35607AF59FF}" type="sibTrans" cxnId="{95364A1B-0B74-4A6F-8A97-7D156227337B}">
      <dgm:prSet/>
      <dgm:spPr/>
      <dgm:t>
        <a:bodyPr/>
        <a:lstStyle/>
        <a:p>
          <a:endParaRPr lang="en-GB"/>
        </a:p>
      </dgm:t>
    </dgm:pt>
    <dgm:pt modelId="{DB6B15A3-D130-47D6-803C-8F3BF091EF36}" type="pres">
      <dgm:prSet presAssocID="{38CB56D8-85C7-47E8-A8A9-77E372BB3754}" presName="diagram" presStyleCnt="0">
        <dgm:presLayoutVars>
          <dgm:dir/>
          <dgm:resizeHandles val="exact"/>
        </dgm:presLayoutVars>
      </dgm:prSet>
      <dgm:spPr/>
    </dgm:pt>
    <dgm:pt modelId="{7DCA5528-53A9-42CC-85B2-492B53821166}" type="pres">
      <dgm:prSet presAssocID="{B9DFEE44-0C2F-4D3A-BA7D-4C59E5F6B116}" presName="node" presStyleLbl="node1" presStyleIdx="0" presStyleCnt="4">
        <dgm:presLayoutVars>
          <dgm:bulletEnabled val="1"/>
        </dgm:presLayoutVars>
      </dgm:prSet>
      <dgm:spPr/>
    </dgm:pt>
    <dgm:pt modelId="{56423C1E-A59F-4C29-8AF8-B2AFA4707C4B}" type="pres">
      <dgm:prSet presAssocID="{28DB9AE6-5EFE-41A8-A103-3AF3D0DF11F4}" presName="sibTrans" presStyleCnt="0"/>
      <dgm:spPr/>
    </dgm:pt>
    <dgm:pt modelId="{43A70D94-9BFD-4444-A987-57630E78504F}" type="pres">
      <dgm:prSet presAssocID="{D1798D63-A4E4-4D48-A869-F844895161D6}" presName="node" presStyleLbl="node1" presStyleIdx="1" presStyleCnt="4">
        <dgm:presLayoutVars>
          <dgm:bulletEnabled val="1"/>
        </dgm:presLayoutVars>
      </dgm:prSet>
      <dgm:spPr/>
    </dgm:pt>
    <dgm:pt modelId="{EC7878D6-3EA5-4BAA-BB90-1BFA9BB235AA}" type="pres">
      <dgm:prSet presAssocID="{870BA2AE-637D-499F-A4C3-49B9498A1D93}" presName="sibTrans" presStyleCnt="0"/>
      <dgm:spPr/>
    </dgm:pt>
    <dgm:pt modelId="{C50FD7A2-4142-4898-B90D-C3690914C2C7}" type="pres">
      <dgm:prSet presAssocID="{F6DF1829-F36A-4DC5-8708-71501C3B80C1}" presName="node" presStyleLbl="node1" presStyleIdx="2" presStyleCnt="4">
        <dgm:presLayoutVars>
          <dgm:bulletEnabled val="1"/>
        </dgm:presLayoutVars>
      </dgm:prSet>
      <dgm:spPr/>
    </dgm:pt>
    <dgm:pt modelId="{B4DB8341-CF99-4BC9-9E72-EA7B6BDEB32C}" type="pres">
      <dgm:prSet presAssocID="{8ADEF86A-22E8-40E8-9516-1877A2C6F7FB}" presName="sibTrans" presStyleCnt="0"/>
      <dgm:spPr/>
    </dgm:pt>
    <dgm:pt modelId="{B68E0B14-5C48-4128-BCB1-F4F843DA5387}" type="pres">
      <dgm:prSet presAssocID="{846510C7-ECBF-4C1E-A9A9-A69A277ED4A9}" presName="node" presStyleLbl="node1" presStyleIdx="3" presStyleCnt="4">
        <dgm:presLayoutVars>
          <dgm:bulletEnabled val="1"/>
        </dgm:presLayoutVars>
      </dgm:prSet>
      <dgm:spPr/>
    </dgm:pt>
  </dgm:ptLst>
  <dgm:cxnLst>
    <dgm:cxn modelId="{5925AF0D-CFDA-4979-BF8D-AFC79E560400}" type="presOf" srcId="{38CB56D8-85C7-47E8-A8A9-77E372BB3754}" destId="{DB6B15A3-D130-47D6-803C-8F3BF091EF36}" srcOrd="0" destOrd="0" presId="urn:microsoft.com/office/officeart/2005/8/layout/default"/>
    <dgm:cxn modelId="{95364A1B-0B74-4A6F-8A97-7D156227337B}" srcId="{38CB56D8-85C7-47E8-A8A9-77E372BB3754}" destId="{846510C7-ECBF-4C1E-A9A9-A69A277ED4A9}" srcOrd="3" destOrd="0" parTransId="{EC3209D4-1379-4164-A15A-E22DBAA20546}" sibTransId="{EEC977FC-6856-498C-BF1B-C35607AF59FF}"/>
    <dgm:cxn modelId="{0A2AE05A-A7B5-4870-BCFA-56D57D787A16}" srcId="{38CB56D8-85C7-47E8-A8A9-77E372BB3754}" destId="{F6DF1829-F36A-4DC5-8708-71501C3B80C1}" srcOrd="2" destOrd="0" parTransId="{957AD3E0-EEBE-47E3-BFA3-220B4A77717F}" sibTransId="{8ADEF86A-22E8-40E8-9516-1877A2C6F7FB}"/>
    <dgm:cxn modelId="{BF9C627E-5534-454A-A436-65244849945B}" type="presOf" srcId="{846510C7-ECBF-4C1E-A9A9-A69A277ED4A9}" destId="{B68E0B14-5C48-4128-BCB1-F4F843DA5387}" srcOrd="0" destOrd="0" presId="urn:microsoft.com/office/officeart/2005/8/layout/default"/>
    <dgm:cxn modelId="{4C4B1984-B9A6-4AE6-B1E1-5F827B020D55}" srcId="{38CB56D8-85C7-47E8-A8A9-77E372BB3754}" destId="{D1798D63-A4E4-4D48-A869-F844895161D6}" srcOrd="1" destOrd="0" parTransId="{3AB7DC9B-122B-4C28-8486-7D59462C0B3C}" sibTransId="{870BA2AE-637D-499F-A4C3-49B9498A1D93}"/>
    <dgm:cxn modelId="{D19B5B8B-0910-4141-B82B-5FE9E2CE835D}" type="presOf" srcId="{F6DF1829-F36A-4DC5-8708-71501C3B80C1}" destId="{C50FD7A2-4142-4898-B90D-C3690914C2C7}" srcOrd="0" destOrd="0" presId="urn:microsoft.com/office/officeart/2005/8/layout/default"/>
    <dgm:cxn modelId="{AF123591-DE55-46D3-9152-F18B1E017D27}" type="presOf" srcId="{B9DFEE44-0C2F-4D3A-BA7D-4C59E5F6B116}" destId="{7DCA5528-53A9-42CC-85B2-492B53821166}" srcOrd="0" destOrd="0" presId="urn:microsoft.com/office/officeart/2005/8/layout/default"/>
    <dgm:cxn modelId="{4D6631A4-C57A-4C63-AD67-33F882A98507}" srcId="{38CB56D8-85C7-47E8-A8A9-77E372BB3754}" destId="{B9DFEE44-0C2F-4D3A-BA7D-4C59E5F6B116}" srcOrd="0" destOrd="0" parTransId="{D58008B8-1F52-4F0D-A0B2-667F2CF7307F}" sibTransId="{28DB9AE6-5EFE-41A8-A103-3AF3D0DF11F4}"/>
    <dgm:cxn modelId="{DB99BFD0-9271-42CE-B9F1-CBF730E36022}" type="presOf" srcId="{D1798D63-A4E4-4D48-A869-F844895161D6}" destId="{43A70D94-9BFD-4444-A987-57630E78504F}" srcOrd="0" destOrd="0" presId="urn:microsoft.com/office/officeart/2005/8/layout/default"/>
    <dgm:cxn modelId="{1E848D47-D721-4DB1-839C-BE18E84AE77D}" type="presParOf" srcId="{DB6B15A3-D130-47D6-803C-8F3BF091EF36}" destId="{7DCA5528-53A9-42CC-85B2-492B53821166}" srcOrd="0" destOrd="0" presId="urn:microsoft.com/office/officeart/2005/8/layout/default"/>
    <dgm:cxn modelId="{DE5D701A-2EDF-4848-88EA-37BCE6B0F3D3}" type="presParOf" srcId="{DB6B15A3-D130-47D6-803C-8F3BF091EF36}" destId="{56423C1E-A59F-4C29-8AF8-B2AFA4707C4B}" srcOrd="1" destOrd="0" presId="urn:microsoft.com/office/officeart/2005/8/layout/default"/>
    <dgm:cxn modelId="{2DE25AF4-C8B4-4902-BC41-FDABEB699043}" type="presParOf" srcId="{DB6B15A3-D130-47D6-803C-8F3BF091EF36}" destId="{43A70D94-9BFD-4444-A987-57630E78504F}" srcOrd="2" destOrd="0" presId="urn:microsoft.com/office/officeart/2005/8/layout/default"/>
    <dgm:cxn modelId="{10DA441C-940B-44E7-B606-6D48B75D992A}" type="presParOf" srcId="{DB6B15A3-D130-47D6-803C-8F3BF091EF36}" destId="{EC7878D6-3EA5-4BAA-BB90-1BFA9BB235AA}" srcOrd="3" destOrd="0" presId="urn:microsoft.com/office/officeart/2005/8/layout/default"/>
    <dgm:cxn modelId="{AD94F5BA-3F5C-489B-BC1C-96795B58AFEA}" type="presParOf" srcId="{DB6B15A3-D130-47D6-803C-8F3BF091EF36}" destId="{C50FD7A2-4142-4898-B90D-C3690914C2C7}" srcOrd="4" destOrd="0" presId="urn:microsoft.com/office/officeart/2005/8/layout/default"/>
    <dgm:cxn modelId="{1FE5CCE9-F50E-4232-B810-6B7061F38113}" type="presParOf" srcId="{DB6B15A3-D130-47D6-803C-8F3BF091EF36}" destId="{B4DB8341-CF99-4BC9-9E72-EA7B6BDEB32C}" srcOrd="5" destOrd="0" presId="urn:microsoft.com/office/officeart/2005/8/layout/default"/>
    <dgm:cxn modelId="{CBB40041-BD7D-4B79-A5A2-434CDD072065}" type="presParOf" srcId="{DB6B15A3-D130-47D6-803C-8F3BF091EF36}" destId="{B68E0B14-5C48-4128-BCB1-F4F843DA5387}" srcOrd="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EAADBC7-A37C-41A4-A8AC-BFCA66C86044}">
      <dsp:nvSpPr>
        <dsp:cNvPr id="0" name=""/>
        <dsp:cNvSpPr/>
      </dsp:nvSpPr>
      <dsp:spPr>
        <a:xfrm>
          <a:off x="0" y="61369"/>
          <a:ext cx="6353192" cy="2359670"/>
        </a:xfrm>
        <a:prstGeom prst="roundRect">
          <a:avLst/>
        </a:prstGeom>
        <a:gradFill rotWithShape="0">
          <a:gsLst>
            <a:gs pos="0">
              <a:schemeClr val="accent2">
                <a:alpha val="90000"/>
                <a:hueOff val="0"/>
                <a:satOff val="0"/>
                <a:lumOff val="0"/>
                <a:alphaOff val="0"/>
                <a:tint val="96000"/>
                <a:lumMod val="100000"/>
              </a:schemeClr>
            </a:gs>
            <a:gs pos="78000">
              <a:schemeClr val="accent2">
                <a:alpha val="90000"/>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a:t>Quality service, hospitality, and guest services are essential in ensuring that guests have a positive experience (Morrison, 2022).  </a:t>
          </a:r>
          <a:endParaRPr lang="en-GB" sz="2300" kern="1200"/>
        </a:p>
      </dsp:txBody>
      <dsp:txXfrm>
        <a:off x="115190" y="176559"/>
        <a:ext cx="6122812" cy="2129290"/>
      </dsp:txXfrm>
    </dsp:sp>
    <dsp:sp modelId="{881F5BE3-F832-4BB6-874F-B28B6C2A6DAA}">
      <dsp:nvSpPr>
        <dsp:cNvPr id="0" name=""/>
        <dsp:cNvSpPr/>
      </dsp:nvSpPr>
      <dsp:spPr>
        <a:xfrm>
          <a:off x="0" y="2487280"/>
          <a:ext cx="6353192" cy="2359670"/>
        </a:xfrm>
        <a:prstGeom prst="roundRect">
          <a:avLst/>
        </a:prstGeom>
        <a:gradFill rotWithShape="0">
          <a:gsLst>
            <a:gs pos="0">
              <a:schemeClr val="accent2">
                <a:alpha val="90000"/>
                <a:hueOff val="0"/>
                <a:satOff val="0"/>
                <a:lumOff val="0"/>
                <a:alphaOff val="-40000"/>
                <a:tint val="96000"/>
                <a:lumMod val="100000"/>
              </a:schemeClr>
            </a:gs>
            <a:gs pos="78000">
              <a:schemeClr val="accent2">
                <a:alpha val="90000"/>
                <a:hueOff val="0"/>
                <a:satOff val="0"/>
                <a:lumOff val="0"/>
                <a:alphaOff val="-4000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a:t>Moxy Hotels which is a leading multinational brand of Marriott International, is keen on offering adequate quality service, hospitality, and guest services to its guests (Moxy Hotels, 2023). </a:t>
          </a:r>
          <a:endParaRPr lang="en-GB" sz="2300" kern="1200"/>
        </a:p>
      </dsp:txBody>
      <dsp:txXfrm>
        <a:off x="115190" y="2602470"/>
        <a:ext cx="6122812" cy="212929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ADA6B2-8048-4CB0-A0A4-E4FD1F5D6679}">
      <dsp:nvSpPr>
        <dsp:cNvPr id="0" name=""/>
        <dsp:cNvSpPr/>
      </dsp:nvSpPr>
      <dsp:spPr>
        <a:xfrm>
          <a:off x="0" y="29195"/>
          <a:ext cx="6166030" cy="1780332"/>
        </a:xfrm>
        <a:prstGeom prst="rect">
          <a:avLst/>
        </a:prstGeom>
        <a:gradFill rotWithShape="0">
          <a:gsLst>
            <a:gs pos="0">
              <a:schemeClr val="accent2">
                <a:alpha val="90000"/>
                <a:hueOff val="0"/>
                <a:satOff val="0"/>
                <a:lumOff val="0"/>
                <a:alphaOff val="0"/>
                <a:tint val="96000"/>
                <a:lumMod val="100000"/>
              </a:schemeClr>
            </a:gs>
            <a:gs pos="78000">
              <a:schemeClr val="accent2">
                <a:alpha val="90000"/>
                <a:hueOff val="0"/>
                <a:satOff val="0"/>
                <a:lumOff val="0"/>
                <a:alphaOff val="0"/>
                <a:shade val="94000"/>
                <a:lumMod val="94000"/>
              </a:schemeClr>
            </a:gs>
          </a:gsLst>
          <a:lin ang="5400000" scaled="0"/>
        </a:gradFill>
        <a:ln w="12700" cap="rnd" cmpd="sng" algn="ctr">
          <a:solidFill>
            <a:schemeClr val="accent2">
              <a:alpha val="90000"/>
              <a:hueOff val="0"/>
              <a:satOff val="0"/>
              <a:lumOff val="0"/>
              <a:alphaOff val="0"/>
            </a:schemeClr>
          </a:solidFill>
          <a:prstDash val="solid"/>
        </a:ln>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dsp:spPr>
      <dsp:style>
        <a:lnRef idx="1">
          <a:scrgbClr r="0" g="0" b="0"/>
        </a:lnRef>
        <a:fillRef idx="3">
          <a:scrgbClr r="0" g="0" b="0"/>
        </a:fillRef>
        <a:effectRef idx="3">
          <a:scrgbClr r="0" g="0" b="0"/>
        </a:effectRef>
        <a:fontRef idx="minor">
          <a:schemeClr val="lt1"/>
        </a:fontRef>
      </dsp:style>
      <dsp:txBody>
        <a:bodyPr spcFirstLastPara="0" vert="horz" wrap="square" lIns="192024" tIns="109728" rIns="192024" bIns="109728" numCol="1" spcCol="1270" anchor="ctr" anchorCtr="0">
          <a:noAutofit/>
        </a:bodyPr>
        <a:lstStyle/>
        <a:p>
          <a:pPr marL="0" lvl="0" indent="0" algn="ctr" defTabSz="1200150">
            <a:lnSpc>
              <a:spcPct val="90000"/>
            </a:lnSpc>
            <a:spcBef>
              <a:spcPct val="0"/>
            </a:spcBef>
            <a:spcAft>
              <a:spcPct val="35000"/>
            </a:spcAft>
            <a:buNone/>
          </a:pPr>
          <a:r>
            <a:rPr lang="en-US" sz="2700" kern="1200"/>
            <a:t>Moxy Hotels tends to be more focused on value, convenience, and social atmosphere that mostly attract:</a:t>
          </a:r>
          <a:endParaRPr lang="en-GB" sz="2700" kern="1200"/>
        </a:p>
      </dsp:txBody>
      <dsp:txXfrm>
        <a:off x="0" y="29195"/>
        <a:ext cx="6166030" cy="1780332"/>
      </dsp:txXfrm>
    </dsp:sp>
    <dsp:sp modelId="{4E6741D8-43A0-4BC3-9BB5-C1E46C20634F}">
      <dsp:nvSpPr>
        <dsp:cNvPr id="0" name=""/>
        <dsp:cNvSpPr/>
      </dsp:nvSpPr>
      <dsp:spPr>
        <a:xfrm>
          <a:off x="0" y="1809527"/>
          <a:ext cx="6166030" cy="3631635"/>
        </a:xfrm>
        <a:prstGeom prst="rect">
          <a:avLst/>
        </a:prstGeom>
        <a:solidFill>
          <a:schemeClr val="accent2">
            <a:alpha val="90000"/>
            <a:tint val="40000"/>
            <a:hueOff val="0"/>
            <a:satOff val="0"/>
            <a:lumOff val="0"/>
            <a:alphaOff val="0"/>
          </a:schemeClr>
        </a:solidFill>
        <a:ln w="12700" cap="rnd" cmpd="sng" algn="ctr">
          <a:solidFill>
            <a:schemeClr val="accent2">
              <a:alpha val="90000"/>
              <a:tint val="40000"/>
              <a:hueOff val="0"/>
              <a:satOff val="0"/>
              <a:lumOff val="0"/>
              <a:alphaOff val="0"/>
            </a:schemeClr>
          </a:solidFill>
          <a:prstDash val="solid"/>
        </a:ln>
        <a:effectLst>
          <a:outerShdw blurRad="38100" dist="254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144018" tIns="144018" rIns="192024" bIns="216027" numCol="1" spcCol="1270" anchor="t" anchorCtr="0">
          <a:noAutofit/>
        </a:bodyPr>
        <a:lstStyle/>
        <a:p>
          <a:pPr marL="228600" lvl="1" indent="-228600" algn="l" defTabSz="1200150">
            <a:lnSpc>
              <a:spcPct val="90000"/>
            </a:lnSpc>
            <a:spcBef>
              <a:spcPct val="0"/>
            </a:spcBef>
            <a:spcAft>
              <a:spcPct val="15000"/>
            </a:spcAft>
            <a:buChar char="•"/>
          </a:pPr>
          <a:r>
            <a:rPr lang="en-US" sz="2700" kern="1200"/>
            <a:t>Young adults and millennials (Williams, 2022).</a:t>
          </a:r>
          <a:endParaRPr lang="en-GB" sz="2700" kern="1200"/>
        </a:p>
        <a:p>
          <a:pPr marL="228600" lvl="1" indent="-228600" algn="l" defTabSz="1200150">
            <a:lnSpc>
              <a:spcPct val="90000"/>
            </a:lnSpc>
            <a:spcBef>
              <a:spcPct val="0"/>
            </a:spcBef>
            <a:spcAft>
              <a:spcPct val="15000"/>
            </a:spcAft>
            <a:buChar char="•"/>
          </a:pPr>
          <a:r>
            <a:rPr lang="en-US" sz="2700" kern="1200"/>
            <a:t>Solo travelers and backpackers (Moxy Hotels, 2023).</a:t>
          </a:r>
          <a:endParaRPr lang="en-GB" sz="2700" kern="1200"/>
        </a:p>
        <a:p>
          <a:pPr marL="228600" lvl="1" indent="-228600" algn="l" defTabSz="1200150">
            <a:lnSpc>
              <a:spcPct val="90000"/>
            </a:lnSpc>
            <a:spcBef>
              <a:spcPct val="0"/>
            </a:spcBef>
            <a:spcAft>
              <a:spcPct val="15000"/>
            </a:spcAft>
            <a:buChar char="•"/>
          </a:pPr>
          <a:r>
            <a:rPr lang="en-US" sz="2700" kern="1200"/>
            <a:t>Groups of friends and other social groups (Moxy Hotels, 2023).</a:t>
          </a:r>
          <a:endParaRPr lang="en-GB" sz="2700" kern="1200"/>
        </a:p>
        <a:p>
          <a:pPr marL="228600" lvl="1" indent="-228600" algn="l" defTabSz="1200150">
            <a:lnSpc>
              <a:spcPct val="90000"/>
            </a:lnSpc>
            <a:spcBef>
              <a:spcPct val="0"/>
            </a:spcBef>
            <a:spcAft>
              <a:spcPct val="15000"/>
            </a:spcAft>
            <a:buChar char="•"/>
          </a:pPr>
          <a:r>
            <a:rPr lang="en-US" sz="2700" kern="1200"/>
            <a:t>Business travelers (Moxy Hotels, 2023).</a:t>
          </a:r>
          <a:endParaRPr lang="en-GB" sz="2700" kern="1200"/>
        </a:p>
      </dsp:txBody>
      <dsp:txXfrm>
        <a:off x="0" y="1809527"/>
        <a:ext cx="6166030" cy="363163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2B7166-0643-4C4D-86FA-1B602860ED24}">
      <dsp:nvSpPr>
        <dsp:cNvPr id="0" name=""/>
        <dsp:cNvSpPr/>
      </dsp:nvSpPr>
      <dsp:spPr>
        <a:xfrm>
          <a:off x="0" y="93213"/>
          <a:ext cx="5202605" cy="1193400"/>
        </a:xfrm>
        <a:prstGeom prst="roundRect">
          <a:avLst/>
        </a:prstGeom>
        <a:gradFill rotWithShape="0">
          <a:gsLst>
            <a:gs pos="0">
              <a:schemeClr val="accent2">
                <a:shade val="50000"/>
                <a:hueOff val="0"/>
                <a:satOff val="0"/>
                <a:lumOff val="0"/>
                <a:alphaOff val="0"/>
                <a:tint val="96000"/>
                <a:lumMod val="100000"/>
              </a:schemeClr>
            </a:gs>
            <a:gs pos="78000">
              <a:schemeClr val="accent2">
                <a:shade val="50000"/>
                <a:hueOff val="0"/>
                <a:satOff val="0"/>
                <a:lumOff val="0"/>
                <a:alphaOff val="0"/>
                <a:shade val="94000"/>
                <a:lumMod val="94000"/>
              </a:schemeClr>
            </a:gs>
          </a:gsLst>
          <a:lin ang="5400000" scaled="0"/>
        </a:gradFill>
        <a:ln>
          <a:noFill/>
        </a:ln>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US" sz="3000" kern="1200"/>
            <a:t>These guest services and facilities include:</a:t>
          </a:r>
          <a:endParaRPr lang="en-GB" sz="3000" kern="1200"/>
        </a:p>
      </dsp:txBody>
      <dsp:txXfrm>
        <a:off x="58257" y="151470"/>
        <a:ext cx="5086091" cy="1076886"/>
      </dsp:txXfrm>
    </dsp:sp>
    <dsp:sp modelId="{C2762539-0A1D-4574-8E4E-BBD3AA090EBF}">
      <dsp:nvSpPr>
        <dsp:cNvPr id="0" name=""/>
        <dsp:cNvSpPr/>
      </dsp:nvSpPr>
      <dsp:spPr>
        <a:xfrm>
          <a:off x="0" y="1286613"/>
          <a:ext cx="5202605" cy="3353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5183" tIns="38100" rIns="213360" bIns="38100" numCol="1" spcCol="1270" anchor="t" anchorCtr="0">
          <a:noAutofit/>
        </a:bodyPr>
        <a:lstStyle/>
        <a:p>
          <a:pPr marL="228600" lvl="1" indent="-228600" algn="l" defTabSz="1022350">
            <a:lnSpc>
              <a:spcPct val="90000"/>
            </a:lnSpc>
            <a:spcBef>
              <a:spcPct val="0"/>
            </a:spcBef>
            <a:spcAft>
              <a:spcPct val="20000"/>
            </a:spcAft>
            <a:buChar char="•"/>
          </a:pPr>
          <a:r>
            <a:rPr lang="en-US" sz="2300" kern="1200"/>
            <a:t>Room amenities,</a:t>
          </a:r>
          <a:endParaRPr lang="en-GB" sz="2300" kern="1200"/>
        </a:p>
        <a:p>
          <a:pPr marL="228600" lvl="1" indent="-228600" algn="l" defTabSz="1022350">
            <a:lnSpc>
              <a:spcPct val="90000"/>
            </a:lnSpc>
            <a:spcBef>
              <a:spcPct val="0"/>
            </a:spcBef>
            <a:spcAft>
              <a:spcPct val="20000"/>
            </a:spcAft>
            <a:buChar char="•"/>
          </a:pPr>
          <a:r>
            <a:rPr lang="en-US" sz="2300" kern="1200"/>
            <a:t>Social spaces,</a:t>
          </a:r>
          <a:endParaRPr lang="en-GB" sz="2300" kern="1200"/>
        </a:p>
        <a:p>
          <a:pPr marL="228600" lvl="1" indent="-228600" algn="l" defTabSz="1022350">
            <a:lnSpc>
              <a:spcPct val="90000"/>
            </a:lnSpc>
            <a:spcBef>
              <a:spcPct val="0"/>
            </a:spcBef>
            <a:spcAft>
              <a:spcPct val="20000"/>
            </a:spcAft>
            <a:buChar char="•"/>
          </a:pPr>
          <a:r>
            <a:rPr lang="en-US" sz="2300" kern="1200"/>
            <a:t>Food and Beverage, </a:t>
          </a:r>
          <a:endParaRPr lang="en-GB" sz="2300" kern="1200"/>
        </a:p>
        <a:p>
          <a:pPr marL="228600" lvl="1" indent="-228600" algn="l" defTabSz="1022350">
            <a:lnSpc>
              <a:spcPct val="90000"/>
            </a:lnSpc>
            <a:spcBef>
              <a:spcPct val="0"/>
            </a:spcBef>
            <a:spcAft>
              <a:spcPct val="20000"/>
            </a:spcAft>
            <a:buChar char="•"/>
          </a:pPr>
          <a:r>
            <a:rPr lang="en-US" sz="2300" kern="1200"/>
            <a:t>Fitness and wellness (Moxy Hotels, 2023). </a:t>
          </a:r>
          <a:endParaRPr lang="en-GB" sz="2300" kern="1200"/>
        </a:p>
        <a:p>
          <a:pPr marL="228600" lvl="1" indent="-228600" algn="l" defTabSz="1022350">
            <a:lnSpc>
              <a:spcPct val="90000"/>
            </a:lnSpc>
            <a:spcBef>
              <a:spcPct val="0"/>
            </a:spcBef>
            <a:spcAft>
              <a:spcPct val="20000"/>
            </a:spcAft>
            <a:buChar char="•"/>
          </a:pPr>
          <a:r>
            <a:rPr lang="en-US" sz="2300" kern="1200"/>
            <a:t>Check-in and check-out (Williams, 2022)</a:t>
          </a:r>
          <a:endParaRPr lang="en-GB" sz="2300" kern="1200"/>
        </a:p>
        <a:p>
          <a:pPr marL="228600" lvl="1" indent="-228600" algn="l" defTabSz="1022350">
            <a:lnSpc>
              <a:spcPct val="90000"/>
            </a:lnSpc>
            <a:spcBef>
              <a:spcPct val="0"/>
            </a:spcBef>
            <a:spcAft>
              <a:spcPct val="20000"/>
            </a:spcAft>
            <a:buChar char="•"/>
          </a:pPr>
          <a:r>
            <a:rPr lang="en-US" sz="2300" kern="1200"/>
            <a:t>Additional support services (Moxy Hotels, 2023). </a:t>
          </a:r>
          <a:endParaRPr lang="en-GB" sz="2300" kern="1200"/>
        </a:p>
      </dsp:txBody>
      <dsp:txXfrm>
        <a:off x="0" y="1286613"/>
        <a:ext cx="5202605" cy="335340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432A40C-D326-4032-BB33-CC34C79BEE5E}">
      <dsp:nvSpPr>
        <dsp:cNvPr id="0" name=""/>
        <dsp:cNvSpPr/>
      </dsp:nvSpPr>
      <dsp:spPr>
        <a:xfrm>
          <a:off x="0" y="1462100"/>
          <a:ext cx="5753100" cy="3685500"/>
        </a:xfrm>
        <a:prstGeom prst="rect">
          <a:avLst/>
        </a:prstGeom>
        <a:solidFill>
          <a:schemeClr val="lt1">
            <a:alpha val="90000"/>
            <a:hueOff val="0"/>
            <a:satOff val="0"/>
            <a:lumOff val="0"/>
            <a:alphaOff val="0"/>
          </a:schemeClr>
        </a:solidFill>
        <a:ln w="12700" cap="rnd" cmpd="sng" algn="ctr">
          <a:solidFill>
            <a:schemeClr val="accent2">
              <a:shade val="50000"/>
              <a:hueOff val="0"/>
              <a:satOff val="0"/>
              <a:lumOff val="0"/>
              <a:alphaOff val="0"/>
            </a:schemeClr>
          </a:solidFill>
          <a:prstDash val="solid"/>
        </a:ln>
        <a:effectLst>
          <a:outerShdw blurRad="38100" dist="254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446504" tIns="1353820" rIns="446504" bIns="142240" numCol="1" spcCol="1270" anchor="t" anchorCtr="0">
          <a:noAutofit/>
        </a:bodyPr>
        <a:lstStyle/>
        <a:p>
          <a:pPr marL="228600" lvl="1" indent="-228600" algn="l" defTabSz="889000">
            <a:lnSpc>
              <a:spcPct val="90000"/>
            </a:lnSpc>
            <a:spcBef>
              <a:spcPct val="0"/>
            </a:spcBef>
            <a:spcAft>
              <a:spcPct val="15000"/>
            </a:spcAft>
            <a:buChar char="•"/>
          </a:pPr>
          <a:r>
            <a:rPr lang="en-US" sz="2000" kern="1200" dirty="0"/>
            <a:t>Customer satisfaction (</a:t>
          </a:r>
          <a:r>
            <a:rPr lang="en-US" sz="2000" kern="1200" dirty="0" err="1"/>
            <a:t>Juanamasta</a:t>
          </a:r>
          <a:r>
            <a:rPr lang="en-US" sz="2000" kern="1200" dirty="0"/>
            <a:t> et al., 2019). </a:t>
          </a:r>
          <a:endParaRPr lang="en-GB" sz="2000" kern="1200" dirty="0"/>
        </a:p>
        <a:p>
          <a:pPr marL="228600" lvl="1" indent="-228600" algn="l" defTabSz="889000">
            <a:lnSpc>
              <a:spcPct val="90000"/>
            </a:lnSpc>
            <a:spcBef>
              <a:spcPct val="0"/>
            </a:spcBef>
            <a:spcAft>
              <a:spcPct val="15000"/>
            </a:spcAft>
            <a:buChar char="•"/>
          </a:pPr>
          <a:r>
            <a:rPr lang="en-US" sz="2000" kern="1200" dirty="0"/>
            <a:t>Competitive advantage (</a:t>
          </a:r>
          <a:r>
            <a:rPr lang="en-US" sz="2000" kern="1200" dirty="0" err="1"/>
            <a:t>Sheth</a:t>
          </a:r>
          <a:r>
            <a:rPr lang="en-US" sz="2000" kern="1200" dirty="0"/>
            <a:t>, Jain, and Ambika, 2020). </a:t>
          </a:r>
          <a:endParaRPr lang="en-GB" sz="2000" kern="1200" dirty="0"/>
        </a:p>
        <a:p>
          <a:pPr marL="228600" lvl="1" indent="-228600" algn="l" defTabSz="889000">
            <a:lnSpc>
              <a:spcPct val="90000"/>
            </a:lnSpc>
            <a:spcBef>
              <a:spcPct val="0"/>
            </a:spcBef>
            <a:spcAft>
              <a:spcPct val="15000"/>
            </a:spcAft>
            <a:buChar char="•"/>
          </a:pPr>
          <a:r>
            <a:rPr lang="en-US" sz="2000" kern="1200"/>
            <a:t>Brand reputation. </a:t>
          </a:r>
          <a:endParaRPr lang="en-GB" sz="2000" kern="1200"/>
        </a:p>
        <a:p>
          <a:pPr marL="228600" lvl="1" indent="-228600" algn="l" defTabSz="889000">
            <a:lnSpc>
              <a:spcPct val="90000"/>
            </a:lnSpc>
            <a:spcBef>
              <a:spcPct val="0"/>
            </a:spcBef>
            <a:spcAft>
              <a:spcPct val="15000"/>
            </a:spcAft>
            <a:buChar char="•"/>
          </a:pPr>
          <a:r>
            <a:rPr lang="en-US" sz="2000" kern="1200" dirty="0"/>
            <a:t>Employee engagement (</a:t>
          </a:r>
          <a:r>
            <a:rPr lang="en-US" sz="2000" kern="1200" dirty="0" err="1"/>
            <a:t>Sheth</a:t>
          </a:r>
          <a:r>
            <a:rPr lang="en-US" sz="2000" kern="1200" dirty="0"/>
            <a:t>, Jain, and Ambika, 2020). </a:t>
          </a:r>
          <a:endParaRPr lang="en-GB" sz="2000" kern="1200" dirty="0"/>
        </a:p>
      </dsp:txBody>
      <dsp:txXfrm>
        <a:off x="0" y="1462100"/>
        <a:ext cx="5753100" cy="3685500"/>
      </dsp:txXfrm>
    </dsp:sp>
    <dsp:sp modelId="{E4877A85-91D5-4B37-A9D1-5EC08FAE440F}">
      <dsp:nvSpPr>
        <dsp:cNvPr id="0" name=""/>
        <dsp:cNvSpPr/>
      </dsp:nvSpPr>
      <dsp:spPr>
        <a:xfrm>
          <a:off x="287655" y="502700"/>
          <a:ext cx="4027170" cy="1918800"/>
        </a:xfrm>
        <a:prstGeom prst="roundRect">
          <a:avLst/>
        </a:prstGeom>
        <a:gradFill rotWithShape="0">
          <a:gsLst>
            <a:gs pos="0">
              <a:schemeClr val="accent2">
                <a:shade val="50000"/>
                <a:hueOff val="0"/>
                <a:satOff val="0"/>
                <a:lumOff val="0"/>
                <a:alphaOff val="0"/>
                <a:tint val="96000"/>
                <a:lumMod val="100000"/>
              </a:schemeClr>
            </a:gs>
            <a:gs pos="78000">
              <a:schemeClr val="accent2">
                <a:shade val="50000"/>
                <a:hueOff val="0"/>
                <a:satOff val="0"/>
                <a:lumOff val="0"/>
                <a:alphaOff val="0"/>
                <a:shade val="94000"/>
                <a:lumMod val="94000"/>
              </a:schemeClr>
            </a:gs>
          </a:gsLst>
          <a:lin ang="5400000" scaled="0"/>
        </a:gradFill>
        <a:ln>
          <a:noFill/>
        </a:ln>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152217" tIns="0" rIns="152217" bIns="0" numCol="1" spcCol="1270" anchor="ctr" anchorCtr="0">
          <a:noAutofit/>
        </a:bodyPr>
        <a:lstStyle/>
        <a:p>
          <a:pPr marL="0" lvl="0" indent="0" algn="l" defTabSz="889000">
            <a:lnSpc>
              <a:spcPct val="90000"/>
            </a:lnSpc>
            <a:spcBef>
              <a:spcPct val="0"/>
            </a:spcBef>
            <a:spcAft>
              <a:spcPct val="35000"/>
            </a:spcAft>
            <a:buNone/>
          </a:pPr>
          <a:r>
            <a:rPr lang="en-US" sz="2000" kern="1200" dirty="0"/>
            <a:t>Reasons why it is important to consider the role and function of guest services:</a:t>
          </a:r>
          <a:endParaRPr lang="en-GB" sz="2000" kern="1200" dirty="0"/>
        </a:p>
      </dsp:txBody>
      <dsp:txXfrm>
        <a:off x="381323" y="596368"/>
        <a:ext cx="3839834" cy="173146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BBD8D8-A325-4B31-A520-3B5422A610F1}">
      <dsp:nvSpPr>
        <dsp:cNvPr id="0" name=""/>
        <dsp:cNvSpPr/>
      </dsp:nvSpPr>
      <dsp:spPr>
        <a:xfrm>
          <a:off x="0" y="27289"/>
          <a:ext cx="8984251" cy="1072579"/>
        </a:xfrm>
        <a:prstGeom prst="roundRect">
          <a:avLst/>
        </a:prstGeom>
        <a:gradFill rotWithShape="0">
          <a:gsLst>
            <a:gs pos="0">
              <a:schemeClr val="accent2">
                <a:alpha val="90000"/>
                <a:hueOff val="0"/>
                <a:satOff val="0"/>
                <a:lumOff val="0"/>
                <a:alphaOff val="0"/>
                <a:tint val="96000"/>
                <a:lumMod val="100000"/>
              </a:schemeClr>
            </a:gs>
            <a:gs pos="78000">
              <a:schemeClr val="accent2">
                <a:alpha val="90000"/>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a:t>Importance of hospitality:</a:t>
          </a:r>
          <a:endParaRPr lang="en-GB" sz="2700" kern="1200"/>
        </a:p>
      </dsp:txBody>
      <dsp:txXfrm>
        <a:off x="52359" y="79648"/>
        <a:ext cx="8879533" cy="967861"/>
      </dsp:txXfrm>
    </dsp:sp>
    <dsp:sp modelId="{42758EA1-964D-4B82-996C-A441A2AB1BBD}">
      <dsp:nvSpPr>
        <dsp:cNvPr id="0" name=""/>
        <dsp:cNvSpPr/>
      </dsp:nvSpPr>
      <dsp:spPr>
        <a:xfrm>
          <a:off x="0" y="1099869"/>
          <a:ext cx="8984251" cy="13972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5250" tIns="34290" rIns="192024" bIns="34290" numCol="1" spcCol="1270" anchor="t" anchorCtr="0">
          <a:noAutofit/>
        </a:bodyPr>
        <a:lstStyle/>
        <a:p>
          <a:pPr marL="228600" lvl="1" indent="-228600" algn="l" defTabSz="933450">
            <a:lnSpc>
              <a:spcPct val="90000"/>
            </a:lnSpc>
            <a:spcBef>
              <a:spcPct val="0"/>
            </a:spcBef>
            <a:spcAft>
              <a:spcPct val="20000"/>
            </a:spcAft>
            <a:buChar char="•"/>
          </a:pPr>
          <a:r>
            <a:rPr lang="en-US" sz="2100" kern="1200"/>
            <a:t>Creates a positive and memorable experience for guests.</a:t>
          </a:r>
          <a:endParaRPr lang="en-GB" sz="2100" kern="1200"/>
        </a:p>
        <a:p>
          <a:pPr marL="228600" lvl="1" indent="-228600" algn="l" defTabSz="933450">
            <a:lnSpc>
              <a:spcPct val="90000"/>
            </a:lnSpc>
            <a:spcBef>
              <a:spcPct val="0"/>
            </a:spcBef>
            <a:spcAft>
              <a:spcPct val="20000"/>
            </a:spcAft>
            <a:buChar char="•"/>
          </a:pPr>
          <a:r>
            <a:rPr lang="en-US" sz="2100" kern="1200"/>
            <a:t>Leads to increased customer satisfaction and loyalty (Karim and Rabiul, 2022).</a:t>
          </a:r>
          <a:endParaRPr lang="en-GB" sz="2100" kern="1200"/>
        </a:p>
        <a:p>
          <a:pPr marL="228600" lvl="1" indent="-228600" algn="l" defTabSz="933450">
            <a:lnSpc>
              <a:spcPct val="90000"/>
            </a:lnSpc>
            <a:spcBef>
              <a:spcPct val="0"/>
            </a:spcBef>
            <a:spcAft>
              <a:spcPct val="20000"/>
            </a:spcAft>
            <a:buChar char="•"/>
          </a:pPr>
          <a:r>
            <a:rPr lang="en-US" sz="2100" kern="1200"/>
            <a:t>Helps attract new customers (Chang and Lin, 2022).</a:t>
          </a:r>
          <a:endParaRPr lang="en-GB" sz="2100" kern="1200"/>
        </a:p>
      </dsp:txBody>
      <dsp:txXfrm>
        <a:off x="0" y="1099869"/>
        <a:ext cx="8984251" cy="1397250"/>
      </dsp:txXfrm>
    </dsp:sp>
    <dsp:sp modelId="{4561B857-98FF-4CF4-BFAE-DC2386F2947D}">
      <dsp:nvSpPr>
        <dsp:cNvPr id="0" name=""/>
        <dsp:cNvSpPr/>
      </dsp:nvSpPr>
      <dsp:spPr>
        <a:xfrm>
          <a:off x="0" y="2497119"/>
          <a:ext cx="8984251" cy="1072579"/>
        </a:xfrm>
        <a:prstGeom prst="roundRect">
          <a:avLst/>
        </a:prstGeom>
        <a:gradFill rotWithShape="0">
          <a:gsLst>
            <a:gs pos="0">
              <a:schemeClr val="accent2">
                <a:alpha val="90000"/>
                <a:hueOff val="0"/>
                <a:satOff val="0"/>
                <a:lumOff val="0"/>
                <a:alphaOff val="-40000"/>
                <a:tint val="96000"/>
                <a:lumMod val="100000"/>
              </a:schemeClr>
            </a:gs>
            <a:gs pos="78000">
              <a:schemeClr val="accent2">
                <a:alpha val="90000"/>
                <a:hueOff val="0"/>
                <a:satOff val="0"/>
                <a:lumOff val="0"/>
                <a:alphaOff val="-4000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a:t>Meeting and exceeding guest expectations may entail:</a:t>
          </a:r>
          <a:endParaRPr lang="en-GB" sz="2700" kern="1200"/>
        </a:p>
      </dsp:txBody>
      <dsp:txXfrm>
        <a:off x="52359" y="2549478"/>
        <a:ext cx="8879533" cy="967861"/>
      </dsp:txXfrm>
    </dsp:sp>
    <dsp:sp modelId="{7D99094A-D850-43EC-89B2-031D2F532C32}">
      <dsp:nvSpPr>
        <dsp:cNvPr id="0" name=""/>
        <dsp:cNvSpPr/>
      </dsp:nvSpPr>
      <dsp:spPr>
        <a:xfrm>
          <a:off x="0" y="3569698"/>
          <a:ext cx="8984251" cy="16766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5250" tIns="34290" rIns="192024" bIns="34290" numCol="1" spcCol="1270" anchor="t" anchorCtr="0">
          <a:noAutofit/>
        </a:bodyPr>
        <a:lstStyle/>
        <a:p>
          <a:pPr marL="228600" lvl="1" indent="-228600" algn="l" defTabSz="933450">
            <a:lnSpc>
              <a:spcPct val="90000"/>
            </a:lnSpc>
            <a:spcBef>
              <a:spcPct val="0"/>
            </a:spcBef>
            <a:spcAft>
              <a:spcPct val="20000"/>
            </a:spcAft>
            <a:buChar char="•"/>
          </a:pPr>
          <a:r>
            <a:rPr lang="en-US" sz="2100" kern="1200"/>
            <a:t>Understanding and tailoring hotel services and amenities to meet customer needs (Kabadayi et al., 2019).</a:t>
          </a:r>
          <a:endParaRPr lang="en-GB" sz="2100" kern="1200"/>
        </a:p>
        <a:p>
          <a:pPr marL="228600" lvl="1" indent="-228600" algn="l" defTabSz="933450">
            <a:lnSpc>
              <a:spcPct val="90000"/>
            </a:lnSpc>
            <a:spcBef>
              <a:spcPct val="0"/>
            </a:spcBef>
            <a:spcAft>
              <a:spcPct val="20000"/>
            </a:spcAft>
            <a:buChar char="•"/>
          </a:pPr>
          <a:r>
            <a:rPr lang="en-US" sz="2100" kern="1200"/>
            <a:t>Providing excellent customer service.</a:t>
          </a:r>
          <a:endParaRPr lang="en-GB" sz="2100" kern="1200"/>
        </a:p>
        <a:p>
          <a:pPr marL="228600" lvl="1" indent="-228600" algn="l" defTabSz="933450">
            <a:lnSpc>
              <a:spcPct val="90000"/>
            </a:lnSpc>
            <a:spcBef>
              <a:spcPct val="0"/>
            </a:spcBef>
            <a:spcAft>
              <a:spcPct val="20000"/>
            </a:spcAft>
            <a:buChar char="•"/>
          </a:pPr>
          <a:r>
            <a:rPr lang="en-US" sz="2100" kern="1200"/>
            <a:t>Offering a wide range of services and amenities (Torres and Sipe, 2020). </a:t>
          </a:r>
          <a:endParaRPr lang="en-GB" sz="2100" kern="1200"/>
        </a:p>
      </dsp:txBody>
      <dsp:txXfrm>
        <a:off x="0" y="3569698"/>
        <a:ext cx="8984251" cy="167669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CA5528-53A9-42CC-85B2-492B53821166}">
      <dsp:nvSpPr>
        <dsp:cNvPr id="0" name=""/>
        <dsp:cNvSpPr/>
      </dsp:nvSpPr>
      <dsp:spPr>
        <a:xfrm>
          <a:off x="955" y="68179"/>
          <a:ext cx="3727688" cy="2236613"/>
        </a:xfrm>
        <a:prstGeom prst="rect">
          <a:avLst/>
        </a:prstGeom>
        <a:gradFill rotWithShape="0">
          <a:gsLst>
            <a:gs pos="0">
              <a:schemeClr val="accent2">
                <a:alpha val="90000"/>
                <a:hueOff val="0"/>
                <a:satOff val="0"/>
                <a:lumOff val="0"/>
                <a:alphaOff val="0"/>
                <a:tint val="96000"/>
                <a:lumMod val="100000"/>
              </a:schemeClr>
            </a:gs>
            <a:gs pos="78000">
              <a:schemeClr val="accent2">
                <a:alpha val="90000"/>
                <a:hueOff val="0"/>
                <a:satOff val="0"/>
                <a:lumOff val="0"/>
                <a:alphaOff val="0"/>
                <a:shade val="94000"/>
                <a:lumMod val="94000"/>
              </a:schemeClr>
            </a:gs>
          </a:gsLst>
          <a:lin ang="5400000" scaled="0"/>
        </a:gradFill>
        <a:ln>
          <a:noFill/>
        </a:ln>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Quality service, hospitality and guest services are essential for hotels to meet their operational goals.</a:t>
          </a:r>
          <a:endParaRPr lang="en-GB" sz="2400" kern="1200"/>
        </a:p>
      </dsp:txBody>
      <dsp:txXfrm>
        <a:off x="955" y="68179"/>
        <a:ext cx="3727688" cy="2236613"/>
      </dsp:txXfrm>
    </dsp:sp>
    <dsp:sp modelId="{43A70D94-9BFD-4444-A987-57630E78504F}">
      <dsp:nvSpPr>
        <dsp:cNvPr id="0" name=""/>
        <dsp:cNvSpPr/>
      </dsp:nvSpPr>
      <dsp:spPr>
        <a:xfrm>
          <a:off x="4101413" y="68179"/>
          <a:ext cx="3727688" cy="2236613"/>
        </a:xfrm>
        <a:prstGeom prst="rect">
          <a:avLst/>
        </a:prstGeom>
        <a:gradFill rotWithShape="0">
          <a:gsLst>
            <a:gs pos="0">
              <a:schemeClr val="accent2">
                <a:alpha val="90000"/>
                <a:hueOff val="0"/>
                <a:satOff val="0"/>
                <a:lumOff val="0"/>
                <a:alphaOff val="-13333"/>
                <a:tint val="96000"/>
                <a:lumMod val="100000"/>
              </a:schemeClr>
            </a:gs>
            <a:gs pos="78000">
              <a:schemeClr val="accent2">
                <a:alpha val="90000"/>
                <a:hueOff val="0"/>
                <a:satOff val="0"/>
                <a:lumOff val="0"/>
                <a:alphaOff val="-13333"/>
                <a:shade val="94000"/>
                <a:lumMod val="94000"/>
              </a:schemeClr>
            </a:gs>
          </a:gsLst>
          <a:lin ang="5400000" scaled="0"/>
        </a:gradFill>
        <a:ln>
          <a:noFill/>
        </a:ln>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Moxy Hotels </a:t>
          </a:r>
          <a:r>
            <a:rPr lang="en-US" sz="2400" kern="1200" dirty="0" err="1"/>
            <a:t>emphasises</a:t>
          </a:r>
          <a:r>
            <a:rPr lang="en-US" sz="2400" kern="1200" dirty="0"/>
            <a:t> on quality service, hospitality, and guest services.</a:t>
          </a:r>
          <a:endParaRPr lang="en-GB" sz="2400" kern="1200" dirty="0"/>
        </a:p>
      </dsp:txBody>
      <dsp:txXfrm>
        <a:off x="4101413" y="68179"/>
        <a:ext cx="3727688" cy="2236613"/>
      </dsp:txXfrm>
    </dsp:sp>
    <dsp:sp modelId="{C50FD7A2-4142-4898-B90D-C3690914C2C7}">
      <dsp:nvSpPr>
        <dsp:cNvPr id="0" name=""/>
        <dsp:cNvSpPr/>
      </dsp:nvSpPr>
      <dsp:spPr>
        <a:xfrm>
          <a:off x="955" y="2677561"/>
          <a:ext cx="3727688" cy="2236613"/>
        </a:xfrm>
        <a:prstGeom prst="rect">
          <a:avLst/>
        </a:prstGeom>
        <a:gradFill rotWithShape="0">
          <a:gsLst>
            <a:gs pos="0">
              <a:schemeClr val="accent2">
                <a:alpha val="90000"/>
                <a:hueOff val="0"/>
                <a:satOff val="0"/>
                <a:lumOff val="0"/>
                <a:alphaOff val="-26667"/>
                <a:tint val="96000"/>
                <a:lumMod val="100000"/>
              </a:schemeClr>
            </a:gs>
            <a:gs pos="78000">
              <a:schemeClr val="accent2">
                <a:alpha val="90000"/>
                <a:hueOff val="0"/>
                <a:satOff val="0"/>
                <a:lumOff val="0"/>
                <a:alphaOff val="-26667"/>
                <a:shade val="94000"/>
                <a:lumMod val="94000"/>
              </a:schemeClr>
            </a:gs>
          </a:gsLst>
          <a:lin ang="5400000" scaled="0"/>
        </a:gradFill>
        <a:ln>
          <a:noFill/>
        </a:ln>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To meet and exceed guest expectations, hotels need to provide what customers need. </a:t>
          </a:r>
          <a:endParaRPr lang="en-GB" sz="2400" kern="1200"/>
        </a:p>
      </dsp:txBody>
      <dsp:txXfrm>
        <a:off x="955" y="2677561"/>
        <a:ext cx="3727688" cy="2236613"/>
      </dsp:txXfrm>
    </dsp:sp>
    <dsp:sp modelId="{B68E0B14-5C48-4128-BCB1-F4F843DA5387}">
      <dsp:nvSpPr>
        <dsp:cNvPr id="0" name=""/>
        <dsp:cNvSpPr/>
      </dsp:nvSpPr>
      <dsp:spPr>
        <a:xfrm>
          <a:off x="4101413" y="2677561"/>
          <a:ext cx="3727688" cy="2236613"/>
        </a:xfrm>
        <a:prstGeom prst="rect">
          <a:avLst/>
        </a:prstGeom>
        <a:gradFill rotWithShape="0">
          <a:gsLst>
            <a:gs pos="0">
              <a:schemeClr val="accent2">
                <a:alpha val="90000"/>
                <a:hueOff val="0"/>
                <a:satOff val="0"/>
                <a:lumOff val="0"/>
                <a:alphaOff val="-40000"/>
                <a:tint val="96000"/>
                <a:lumMod val="100000"/>
              </a:schemeClr>
            </a:gs>
            <a:gs pos="78000">
              <a:schemeClr val="accent2">
                <a:alpha val="90000"/>
                <a:hueOff val="0"/>
                <a:satOff val="0"/>
                <a:lumOff val="0"/>
                <a:alphaOff val="-40000"/>
                <a:shade val="94000"/>
                <a:lumMod val="94000"/>
              </a:schemeClr>
            </a:gs>
          </a:gsLst>
          <a:lin ang="5400000" scaled="0"/>
        </a:gradFill>
        <a:ln>
          <a:noFill/>
        </a:ln>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Hospitality encompasses the overall experience that guests have when staying at an establishment. </a:t>
          </a:r>
          <a:endParaRPr lang="en-GB" sz="2400" kern="1200"/>
        </a:p>
      </dsp:txBody>
      <dsp:txXfrm>
        <a:off x="4101413" y="2677561"/>
        <a:ext cx="3727688" cy="2236613"/>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552366F-754F-4A18-93BE-A5DCD9F0E566}" type="datetimeFigureOut">
              <a:rPr lang="en-US" smtClean="0"/>
              <a:t>1/28/2023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DB32633-7E74-4345-A6BC-D316863BA012}" type="slidenum">
              <a:rPr lang="en-US" smtClean="0"/>
              <a:t>‹#›</a:t>
            </a:fld>
            <a:endParaRPr lang="en-US"/>
          </a:p>
        </p:txBody>
      </p:sp>
    </p:spTree>
    <p:extLst>
      <p:ext uri="{BB962C8B-B14F-4D97-AF65-F5344CB8AC3E}">
        <p14:creationId xmlns:p14="http://schemas.microsoft.com/office/powerpoint/2010/main" val="28258275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indent="-171450" algn="l" defTabSz="914400" rtl="0" eaLnBrk="1" fontAlgn="auto" latinLnBrk="0" hangingPunct="1">
              <a:lnSpc>
                <a:spcPct val="100000"/>
              </a:lnSpc>
              <a:spcBef>
                <a:spcPts val="0"/>
              </a:spcBef>
              <a:spcAft>
                <a:spcPts val="0"/>
              </a:spcAft>
              <a:buClrTx/>
              <a:buSzTx/>
              <a:buFontTx/>
              <a:buChar char="-"/>
              <a:tabLst/>
              <a:defRPr/>
            </a:pPr>
            <a:r>
              <a:rPr lang="en-GB" sz="1200" kern="1200" dirty="0">
                <a:solidFill>
                  <a:schemeClr val="tx1"/>
                </a:solidFill>
                <a:effectLst/>
                <a:latin typeface="+mn-lt"/>
                <a:ea typeface="+mn-ea"/>
                <a:cs typeface="+mn-cs"/>
              </a:rPr>
              <a:t>Notably, quality service involves providing guests with attentive, friendly, and efficient service (Morrison, 2022).</a:t>
            </a:r>
          </a:p>
          <a:p>
            <a:pPr marL="171450" marR="0" indent="-171450" algn="l" defTabSz="914400" rtl="0" eaLnBrk="1" fontAlgn="auto" latinLnBrk="0" hangingPunct="1">
              <a:lnSpc>
                <a:spcPct val="100000"/>
              </a:lnSpc>
              <a:spcBef>
                <a:spcPts val="0"/>
              </a:spcBef>
              <a:spcAft>
                <a:spcPts val="0"/>
              </a:spcAft>
              <a:buClrTx/>
              <a:buSzTx/>
              <a:buFontTx/>
              <a:buChar char="-"/>
              <a:tabLst/>
              <a:defRPr/>
            </a:pPr>
            <a:r>
              <a:rPr lang="en-GB" sz="1200" kern="1200" dirty="0">
                <a:solidFill>
                  <a:schemeClr val="tx1"/>
                </a:solidFill>
                <a:effectLst/>
                <a:latin typeface="+mn-lt"/>
                <a:ea typeface="+mn-ea"/>
                <a:cs typeface="+mn-cs"/>
              </a:rPr>
              <a:t>Hospitality refers to the overall experience that guests have, including the atmosphere and ambiance of the establishment.</a:t>
            </a:r>
          </a:p>
          <a:p>
            <a:pPr marL="171450" marR="0" indent="-171450" algn="l" defTabSz="914400" rtl="0" eaLnBrk="1" fontAlgn="auto" latinLnBrk="0" hangingPunct="1">
              <a:lnSpc>
                <a:spcPct val="100000"/>
              </a:lnSpc>
              <a:spcBef>
                <a:spcPts val="0"/>
              </a:spcBef>
              <a:spcAft>
                <a:spcPts val="0"/>
              </a:spcAft>
              <a:buClrTx/>
              <a:buSzTx/>
              <a:buFontTx/>
              <a:buChar char="-"/>
              <a:tabLst/>
              <a:defRPr/>
            </a:pPr>
            <a:r>
              <a:rPr lang="en-GB" sz="1200" kern="1200" dirty="0">
                <a:solidFill>
                  <a:schemeClr val="tx1"/>
                </a:solidFill>
                <a:effectLst/>
                <a:latin typeface="+mn-lt"/>
                <a:ea typeface="+mn-ea"/>
                <a:cs typeface="+mn-cs"/>
              </a:rPr>
              <a:t>Guest services include a wide range of services and amenities that guests may need or want, such as concierge services, room service, and transportation arrangements (Morrison, 2022).</a:t>
            </a:r>
          </a:p>
          <a:p>
            <a:pPr marL="171450" marR="0" indent="-171450" algn="l" defTabSz="914400" rtl="0" eaLnBrk="1" fontAlgn="auto" latinLnBrk="0" hangingPunct="1">
              <a:lnSpc>
                <a:spcPct val="100000"/>
              </a:lnSpc>
              <a:spcBef>
                <a:spcPts val="0"/>
              </a:spcBef>
              <a:spcAft>
                <a:spcPts val="0"/>
              </a:spcAft>
              <a:buClrTx/>
              <a:buSzTx/>
              <a:buFontTx/>
              <a:buChar char="-"/>
              <a:tabLst/>
              <a:defRPr/>
            </a:pPr>
            <a:r>
              <a:rPr lang="en-GB" sz="1200" kern="1200" dirty="0">
                <a:solidFill>
                  <a:schemeClr val="tx1"/>
                </a:solidFill>
                <a:effectLst/>
                <a:latin typeface="+mn-lt"/>
                <a:ea typeface="+mn-ea"/>
                <a:cs typeface="+mn-cs"/>
              </a:rPr>
              <a:t>Moxy Hotels offers a unique experience to its guests through a variety of services and amenities tailored to the needs of the millennial traveller. For example, the hotels offer free Wi-Fi, which is a must-have for many travellers. Additionally, Moxy Hotels have self-check-in kiosks, which allows guests to check-in and check-out quickly and easily without having to wait in line, and also guests can check-out through a mobile application, which is very convenient (Moxy Hotels, 2023).</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CDB32633-7E74-4345-A6BC-D316863BA012}" type="slidenum">
              <a:rPr lang="en-US" smtClean="0"/>
              <a:t>3</a:t>
            </a:fld>
            <a:endParaRPr lang="en-US"/>
          </a:p>
        </p:txBody>
      </p:sp>
    </p:spTree>
    <p:extLst>
      <p:ext uri="{BB962C8B-B14F-4D97-AF65-F5344CB8AC3E}">
        <p14:creationId xmlns:p14="http://schemas.microsoft.com/office/powerpoint/2010/main" val="27659374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1"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GB" sz="1200" kern="1200" dirty="0">
                <a:solidFill>
                  <a:schemeClr val="tx1"/>
                </a:solidFill>
                <a:effectLst/>
                <a:latin typeface="+mn-lt"/>
                <a:ea typeface="+mn-ea"/>
                <a:cs typeface="+mn-cs"/>
              </a:rPr>
              <a:t>Young adults and millennials include those looking for an affordable, yet stylish and trendy place to stay while on vacation or business travel, the hotels are designed to appeal to them with modern and stylish guest rooms, a vibrant social atmosphere and a variety of services and amenities tailored to the needs of the millennial traveller, such as free Wi-Fi (Williams, 2022).</a:t>
            </a:r>
          </a:p>
          <a:p>
            <a:pPr marL="171450" marR="0" lvl="1"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GB" sz="1200" kern="1200" dirty="0">
                <a:solidFill>
                  <a:schemeClr val="tx1"/>
                </a:solidFill>
                <a:effectLst/>
                <a:latin typeface="+mn-lt"/>
                <a:ea typeface="+mn-ea"/>
                <a:cs typeface="+mn-cs"/>
              </a:rPr>
              <a:t>Solo travellers and backpackers are those looking for a convenient and affordable place to stay and enjoy budget-friendly options that still provide all the necessary amenities for a comfortable and convenient stay. For instance, the hotels provide free Wi-Fi, which allows guests to stay connected with friends and family. The hotels also have a lively and social atmosphere, which can be appealing to solo travellers looking for a fun and social experience (Moxy Hotels, 2023)..</a:t>
            </a:r>
          </a:p>
          <a:p>
            <a:pPr marL="171450" marR="0" lvl="1"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GB" sz="1200" kern="1200" dirty="0">
                <a:solidFill>
                  <a:schemeClr val="tx1"/>
                </a:solidFill>
                <a:effectLst/>
                <a:latin typeface="+mn-lt"/>
                <a:ea typeface="+mn-ea"/>
                <a:cs typeface="+mn-cs"/>
              </a:rPr>
              <a:t>Groups of friends and other social groups are those who come in teams, looking for a fun and lively atmosphere. Hotels such as Moxy Hotel Berlin </a:t>
            </a:r>
            <a:r>
              <a:rPr lang="en-GB" sz="1200" kern="1200" dirty="0" err="1">
                <a:solidFill>
                  <a:schemeClr val="tx1"/>
                </a:solidFill>
                <a:effectLst/>
                <a:latin typeface="+mn-lt"/>
                <a:ea typeface="+mn-ea"/>
                <a:cs typeface="+mn-cs"/>
              </a:rPr>
              <a:t>Ostbahnhof</a:t>
            </a:r>
            <a:r>
              <a:rPr lang="en-GB" sz="1200" kern="1200" dirty="0">
                <a:solidFill>
                  <a:schemeClr val="tx1"/>
                </a:solidFill>
                <a:effectLst/>
                <a:latin typeface="+mn-lt"/>
                <a:ea typeface="+mn-ea"/>
                <a:cs typeface="+mn-cs"/>
              </a:rPr>
              <a:t> in Germany offers a variety of communal spaces, such as a lounge area and a terrace, where guests can socialise and enjoy the city views (Moxy Hotels, 2023).</a:t>
            </a:r>
          </a:p>
          <a:p>
            <a:pPr marL="171450" marR="0" lvl="1"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GB" sz="1200" kern="1200" dirty="0">
                <a:solidFill>
                  <a:schemeClr val="tx1"/>
                </a:solidFill>
                <a:effectLst/>
                <a:latin typeface="+mn-lt"/>
                <a:ea typeface="+mn-ea"/>
                <a:cs typeface="+mn-cs"/>
              </a:rPr>
              <a:t>Business travellers are those looking for necessary amenities to fit their business engagements within. Some of the facilities offered for this class include free high-speed Wi-Fi, meeting and conference facilities like in the Moxy Hotel Milan Lotto in Italy, which has a meeting room that can accommodate up to 25 people (Moxy Hotels, 2023).</a:t>
            </a:r>
            <a:endParaRPr lang="en-US" dirty="0"/>
          </a:p>
        </p:txBody>
      </p:sp>
      <p:sp>
        <p:nvSpPr>
          <p:cNvPr id="4" name="Slide Number Placeholder 3"/>
          <p:cNvSpPr>
            <a:spLocks noGrp="1"/>
          </p:cNvSpPr>
          <p:nvPr>
            <p:ph type="sldNum" sz="quarter" idx="10"/>
          </p:nvPr>
        </p:nvSpPr>
        <p:spPr/>
        <p:txBody>
          <a:bodyPr/>
          <a:lstStyle/>
          <a:p>
            <a:fld id="{CDB32633-7E74-4345-A6BC-D316863BA012}" type="slidenum">
              <a:rPr lang="en-US" smtClean="0"/>
              <a:t>4</a:t>
            </a:fld>
            <a:endParaRPr lang="en-US"/>
          </a:p>
        </p:txBody>
      </p:sp>
    </p:spTree>
    <p:extLst>
      <p:ext uri="{BB962C8B-B14F-4D97-AF65-F5344CB8AC3E}">
        <p14:creationId xmlns:p14="http://schemas.microsoft.com/office/powerpoint/2010/main" val="32815422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Wingdings" panose="05000000000000000000" pitchFamily="2" charset="2"/>
              <a:buNone/>
            </a:pPr>
            <a:r>
              <a:rPr lang="en-GB" dirty="0"/>
              <a:t>The guest services and facilities include:</a:t>
            </a:r>
          </a:p>
          <a:p>
            <a:pPr marL="0" indent="0">
              <a:buFont typeface="Wingdings" panose="05000000000000000000" pitchFamily="2" charset="2"/>
              <a:buNone/>
            </a:pPr>
            <a:endParaRPr lang="en-GB" dirty="0"/>
          </a:p>
          <a:p>
            <a:pPr marL="171450" indent="-171450">
              <a:buFont typeface="Arial" panose="020B0604020202020204" pitchFamily="34" charset="0"/>
              <a:buChar char="•"/>
            </a:pPr>
            <a:r>
              <a:rPr lang="en-GB" dirty="0"/>
              <a:t>Room amenities: Moxy Hotels offer comfortable, stylish and well-designed guest rooms, with free Wi-Fi, flat-screen TVs, and private toilets (Moxy Hotels, 2023).</a:t>
            </a:r>
          </a:p>
          <a:p>
            <a:pPr marL="171450" indent="-171450">
              <a:buFont typeface="Arial" panose="020B0604020202020204" pitchFamily="34" charset="0"/>
              <a:buChar char="•"/>
            </a:pPr>
            <a:r>
              <a:rPr lang="en-GB" dirty="0"/>
              <a:t>Social spaces: Moxy Hotels have a strong focus on social spaces, such as lounges, bars, and common areas, where guests can relax and socialise with other travellers (Moxy Hotels, 2023).</a:t>
            </a:r>
          </a:p>
          <a:p>
            <a:pPr marL="171450" indent="-171450">
              <a:buFont typeface="Arial" panose="020B0604020202020204" pitchFamily="34" charset="0"/>
              <a:buChar char="•"/>
            </a:pPr>
            <a:r>
              <a:rPr lang="en-GB" dirty="0"/>
              <a:t>Food and Beverage: Moxy Hotels offer on-site restaurants and bars, which serve a variety of food and drinks, including local specialities and craft beers (Moxy Hotels, 2023).</a:t>
            </a:r>
          </a:p>
          <a:p>
            <a:pPr marL="171450" indent="-171450">
              <a:buFont typeface="Arial" panose="020B0604020202020204" pitchFamily="34" charset="0"/>
              <a:buChar char="•"/>
            </a:pPr>
            <a:r>
              <a:rPr lang="en-GB" dirty="0"/>
              <a:t>Fitness and wellness: Moxy Hotels offer fitness centres, sauna or other wellness facilities for guests to use during their stay (Moxy Hotels, 2023).</a:t>
            </a:r>
          </a:p>
          <a:p>
            <a:pPr marL="171450" indent="-171450">
              <a:buFont typeface="Arial" panose="020B0604020202020204" pitchFamily="34" charset="0"/>
              <a:buChar char="•"/>
            </a:pPr>
            <a:r>
              <a:rPr lang="en-GB" dirty="0"/>
              <a:t>Check-in and check-out: Moxy Hotels offer self-check-in kiosks, and check-out can also be done through a mobile application, making it convenient for guests (Williams, 2022).</a:t>
            </a:r>
          </a:p>
          <a:p>
            <a:pPr marL="171450" indent="-171450">
              <a:buFont typeface="Arial" panose="020B0604020202020204" pitchFamily="34" charset="0"/>
              <a:buChar char="•"/>
            </a:pPr>
            <a:r>
              <a:rPr lang="en-GB" dirty="0"/>
              <a:t>Additional support services: Moxy Hotels also offer additional services such as laundry, valet parking, concierge service, and transportation arrangements to help make guests' stay as comfortable and convenient as possible (Moxy Hotels, 2023).</a:t>
            </a:r>
            <a:endParaRPr lang="en-US" sz="1200" kern="1200" dirty="0">
              <a:solidFill>
                <a:schemeClr val="tx1"/>
              </a:solidFill>
              <a:effectLst/>
              <a:latin typeface="+mn-lt"/>
              <a:ea typeface="+mn-ea"/>
              <a:cs typeface="+mn-cs"/>
            </a:endParaRPr>
          </a:p>
          <a:p>
            <a:pPr marL="0" indent="0">
              <a:buFont typeface="Wingdings" panose="05000000000000000000" pitchFamily="2" charset="2"/>
              <a:buNone/>
            </a:pP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CDB32633-7E74-4345-A6BC-D316863BA012}" type="slidenum">
              <a:rPr lang="en-US" smtClean="0"/>
              <a:t>5</a:t>
            </a:fld>
            <a:endParaRPr lang="en-US"/>
          </a:p>
        </p:txBody>
      </p:sp>
    </p:spTree>
    <p:extLst>
      <p:ext uri="{BB962C8B-B14F-4D97-AF65-F5344CB8AC3E}">
        <p14:creationId xmlns:p14="http://schemas.microsoft.com/office/powerpoint/2010/main" val="5021243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Wingdings" panose="05000000000000000000" pitchFamily="2" charset="2"/>
              <a:buNone/>
            </a:pPr>
            <a:r>
              <a:rPr lang="en-US" sz="1200" kern="1200" dirty="0">
                <a:solidFill>
                  <a:schemeClr val="tx1"/>
                </a:solidFill>
                <a:effectLst/>
                <a:latin typeface="+mn-lt"/>
                <a:ea typeface="+mn-ea"/>
                <a:cs typeface="+mn-cs"/>
              </a:rPr>
              <a:t>Reason for</a:t>
            </a:r>
            <a:r>
              <a:rPr lang="en-US" sz="1200" kern="1200" baseline="0" dirty="0">
                <a:solidFill>
                  <a:schemeClr val="tx1"/>
                </a:solidFill>
                <a:effectLst/>
                <a:latin typeface="+mn-lt"/>
                <a:ea typeface="+mn-ea"/>
                <a:cs typeface="+mn-cs"/>
              </a:rPr>
              <a:t> a</a:t>
            </a:r>
            <a:r>
              <a:rPr lang="en-US" sz="1200" kern="1200" dirty="0">
                <a:solidFill>
                  <a:schemeClr val="tx1"/>
                </a:solidFill>
                <a:effectLst/>
                <a:latin typeface="+mn-lt"/>
                <a:ea typeface="+mn-ea"/>
                <a:cs typeface="+mn-cs"/>
              </a:rPr>
              <a:t> consideration of the role and function of guest services:</a:t>
            </a:r>
          </a:p>
          <a:p>
            <a:pPr marL="171450" indent="-171450">
              <a:buFont typeface="Wingdings" panose="05000000000000000000" pitchFamily="2" charset="2"/>
              <a:buChar char="§"/>
            </a:pPr>
            <a:r>
              <a:rPr lang="en-US" sz="1200" kern="1200" dirty="0">
                <a:solidFill>
                  <a:schemeClr val="tx1"/>
                </a:solidFill>
                <a:effectLst/>
                <a:latin typeface="+mn-lt"/>
                <a:ea typeface="+mn-ea"/>
                <a:cs typeface="+mn-cs"/>
              </a:rPr>
              <a:t>Customer satisfaction: By ensuring that guests are satisfied with their stay, guest services can increase customer satisfaction and loyalty, which can ultimately lead to increased revenue and long-term success for the business </a:t>
            </a:r>
            <a:r>
              <a:rPr lang="en-US" dirty="0"/>
              <a:t>(</a:t>
            </a:r>
            <a:r>
              <a:rPr lang="en-US" dirty="0" err="1"/>
              <a:t>Juanamasta</a:t>
            </a:r>
            <a:r>
              <a:rPr lang="en-US" dirty="0"/>
              <a:t> et al., 2019)</a:t>
            </a:r>
            <a:r>
              <a:rPr lang="en-US" sz="1200" kern="1200" dirty="0">
                <a:solidFill>
                  <a:schemeClr val="tx1"/>
                </a:solidFill>
                <a:effectLst/>
                <a:latin typeface="+mn-lt"/>
                <a:ea typeface="+mn-ea"/>
                <a:cs typeface="+mn-cs"/>
              </a:rPr>
              <a:t>.</a:t>
            </a:r>
          </a:p>
          <a:p>
            <a:pPr marL="171450" indent="-171450">
              <a:buFont typeface="Wingdings" panose="05000000000000000000" pitchFamily="2" charset="2"/>
              <a:buChar char="§"/>
            </a:pPr>
            <a:r>
              <a:rPr lang="en-US" sz="1200" kern="1200" dirty="0">
                <a:solidFill>
                  <a:schemeClr val="tx1"/>
                </a:solidFill>
                <a:effectLst/>
                <a:latin typeface="+mn-lt"/>
                <a:ea typeface="+mn-ea"/>
                <a:cs typeface="+mn-cs"/>
              </a:rPr>
              <a:t>Competitive advantage: offering of unique and superior services can make an establishment can attract and retain customers who are looking for a specific type of experience </a:t>
            </a:r>
            <a:r>
              <a:rPr lang="en-US" dirty="0"/>
              <a:t>(</a:t>
            </a:r>
            <a:r>
              <a:rPr lang="en-US" dirty="0" err="1"/>
              <a:t>Sheth</a:t>
            </a:r>
            <a:r>
              <a:rPr lang="en-US" dirty="0"/>
              <a:t>, Jain, and </a:t>
            </a:r>
            <a:r>
              <a:rPr lang="en-US" dirty="0" err="1"/>
              <a:t>Ambika</a:t>
            </a:r>
            <a:r>
              <a:rPr lang="en-US" dirty="0"/>
              <a:t>, 2020).</a:t>
            </a:r>
            <a:endParaRPr lang="en-US" sz="1200" kern="1200" dirty="0">
              <a:solidFill>
                <a:schemeClr val="tx1"/>
              </a:solidFill>
              <a:effectLst/>
              <a:latin typeface="+mn-lt"/>
              <a:ea typeface="+mn-ea"/>
              <a:cs typeface="+mn-cs"/>
            </a:endParaRPr>
          </a:p>
          <a:p>
            <a:pPr marL="171450" indent="-171450">
              <a:buFont typeface="Wingdings" panose="05000000000000000000" pitchFamily="2" charset="2"/>
              <a:buChar char="§"/>
            </a:pPr>
            <a:r>
              <a:rPr lang="en-US" sz="1200" kern="1200" dirty="0">
                <a:solidFill>
                  <a:schemeClr val="tx1"/>
                </a:solidFill>
                <a:effectLst/>
                <a:latin typeface="+mn-lt"/>
                <a:ea typeface="+mn-ea"/>
                <a:cs typeface="+mn-cs"/>
              </a:rPr>
              <a:t>Brand reputation: Positive experiences with guest services can lead to positive reviews and word-of-mouth recommendations, which can help to attract new customers.</a:t>
            </a:r>
          </a:p>
          <a:p>
            <a:pPr marL="171450" indent="-171450">
              <a:buFont typeface="Wingdings" panose="05000000000000000000" pitchFamily="2" charset="2"/>
              <a:buChar char="§"/>
            </a:pPr>
            <a:r>
              <a:rPr lang="en-US" sz="1200" kern="1200" dirty="0">
                <a:solidFill>
                  <a:schemeClr val="tx1"/>
                </a:solidFill>
                <a:effectLst/>
                <a:latin typeface="+mn-lt"/>
                <a:ea typeface="+mn-ea"/>
                <a:cs typeface="+mn-cs"/>
              </a:rPr>
              <a:t>Employee engagement: When employees feel that their work is meaningful and that they are making a positive impact on guests' experiences, they are more likely to be engaged and motivated in their work </a:t>
            </a:r>
            <a:r>
              <a:rPr lang="en-US" dirty="0"/>
              <a:t>(</a:t>
            </a:r>
            <a:r>
              <a:rPr lang="en-US" dirty="0" err="1"/>
              <a:t>Sheth</a:t>
            </a:r>
            <a:r>
              <a:rPr lang="en-US" dirty="0"/>
              <a:t>, Jain, and </a:t>
            </a:r>
            <a:r>
              <a:rPr lang="en-US" dirty="0" err="1"/>
              <a:t>Ambika</a:t>
            </a:r>
            <a:r>
              <a:rPr lang="en-US" dirty="0"/>
              <a:t>, 2020).</a:t>
            </a:r>
            <a:endParaRPr lang="en-US" sz="1200" kern="1200" dirty="0">
              <a:solidFill>
                <a:schemeClr val="tx1"/>
              </a:solidFill>
              <a:effectLst/>
              <a:latin typeface="+mn-lt"/>
              <a:ea typeface="+mn-ea"/>
              <a:cs typeface="+mn-cs"/>
            </a:endParaRPr>
          </a:p>
          <a:p>
            <a:pPr marL="171450" indent="-171450">
              <a:buFont typeface="Wingdings" panose="05000000000000000000" pitchFamily="2" charset="2"/>
              <a:buChar char="§"/>
            </a:pPr>
            <a:endParaRPr lang="en-US" dirty="0"/>
          </a:p>
        </p:txBody>
      </p:sp>
      <p:sp>
        <p:nvSpPr>
          <p:cNvPr id="4" name="Slide Number Placeholder 3"/>
          <p:cNvSpPr>
            <a:spLocks noGrp="1"/>
          </p:cNvSpPr>
          <p:nvPr>
            <p:ph type="sldNum" sz="quarter" idx="10"/>
          </p:nvPr>
        </p:nvSpPr>
        <p:spPr/>
        <p:txBody>
          <a:bodyPr/>
          <a:lstStyle/>
          <a:p>
            <a:fld id="{CDB32633-7E74-4345-A6BC-D316863BA012}" type="slidenum">
              <a:rPr lang="en-US" smtClean="0"/>
              <a:t>6</a:t>
            </a:fld>
            <a:endParaRPr lang="en-US"/>
          </a:p>
        </p:txBody>
      </p:sp>
    </p:spTree>
    <p:extLst>
      <p:ext uri="{BB962C8B-B14F-4D97-AF65-F5344CB8AC3E}">
        <p14:creationId xmlns:p14="http://schemas.microsoft.com/office/powerpoint/2010/main" val="23961100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GB" dirty="0"/>
              <a:t>Hospitality is an aspect that encompasses the atmosphere and ambiance of the hotel, as well as the level of service and amenities provided (Chang and Lin, 2022).</a:t>
            </a:r>
          </a:p>
          <a:p>
            <a:pPr marL="0" marR="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GB" dirty="0"/>
              <a:t>Hospitality helps to:</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A hotel that goes above and beyond to personalise the guest experience, such as by sending a personalised welcome note to guests in their room or offering complimentary champagne and chocolates, can create a memorable experience that guests will remember long after they've checked out (Chang and Lin, 2022).</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In terms of increased customer satisfaction and loyalty, a hotel that prioritises hospitality can see a guest who has a pleasant and enjoyable stay at a hotel return for future stays and recommend the hotel to others (Karim and </a:t>
            </a:r>
            <a:r>
              <a:rPr lang="en-GB" dirty="0" err="1"/>
              <a:t>Rabiul</a:t>
            </a:r>
            <a:r>
              <a:rPr lang="en-GB" dirty="0"/>
              <a:t>, 2022)..</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A strong focus on hospitality can help a hotel stand out and attract new customers. For example, a hotel that is known for its exceptional customer service, personalised touches, and comfortable accommodations can differentiate itself from other hotels in the area and attract guests looking for a higher level of hospitality (Chang and Lin, 2022).</a:t>
            </a:r>
          </a:p>
          <a:p>
            <a:pPr marL="0" marR="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GB" dirty="0"/>
              <a:t>Hotels meet/exceed guests expectations by:</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Ensuring that they understand what the customers need, through research and providing just that, thereby enticing them to continue coming (Hu et al., 2019) and (</a:t>
            </a:r>
            <a:r>
              <a:rPr lang="en-GB" dirty="0" err="1"/>
              <a:t>Kabadayi</a:t>
            </a:r>
            <a:r>
              <a:rPr lang="en-GB" dirty="0"/>
              <a:t> et al., 2019).</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Providing excellent customer service where the attendants pay attention to each customer and serve them with friendliness and efficiency.</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Availing a wide range of services and amenities is also a way that customers meet or exceed the expectations of the customers because it enables take care of almost everything that the customers may need in such a facility (Torres and Sipe, 2020). </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DB32633-7E74-4345-A6BC-D316863BA012}" type="slidenum">
              <a:rPr lang="en-US" smtClean="0"/>
              <a:t>7</a:t>
            </a:fld>
            <a:endParaRPr lang="en-US"/>
          </a:p>
        </p:txBody>
      </p:sp>
    </p:spTree>
    <p:extLst>
      <p:ext uri="{BB962C8B-B14F-4D97-AF65-F5344CB8AC3E}">
        <p14:creationId xmlns:p14="http://schemas.microsoft.com/office/powerpoint/2010/main" val="2870729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dirty="0"/>
              <a:t>A hotel that offers a high standard of service, hospitality, and guest services such as providing a personalized check-in experience and accommodating guests with a warm welcome, is more likely to have guests return and recommend the hotel to others and also earn adequate</a:t>
            </a:r>
            <a:r>
              <a:rPr lang="en-US" baseline="0" dirty="0"/>
              <a:t> differentiation from other players</a:t>
            </a:r>
            <a:r>
              <a:rPr lang="en-US" dirty="0"/>
              <a:t>.</a:t>
            </a:r>
          </a:p>
          <a:p>
            <a:pPr marL="171450" indent="-171450">
              <a:buFontTx/>
              <a:buChar char="-"/>
            </a:pPr>
            <a:r>
              <a:rPr lang="en-US" dirty="0"/>
              <a:t>Moxy Hotels observes </a:t>
            </a:r>
            <a:r>
              <a:rPr lang="en-US" sz="1200" dirty="0"/>
              <a:t>quality service, hospitality, and guest services by offering a unique experience to its guests, with a focus on design, style, and service and provides amenities like self-check-in kiosks, free Wi-Fi, and modern and stylish guest rooms</a:t>
            </a:r>
            <a:endParaRPr lang="en-US" dirty="0"/>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US" sz="1200" dirty="0"/>
              <a:t>Understanding the needs and preferences of their guests is paramount to meeting or</a:t>
            </a:r>
            <a:r>
              <a:rPr lang="en-US" sz="1200" baseline="0" dirty="0"/>
              <a:t> exceeding their expectations. Some of the ways to meeting such needs include </a:t>
            </a:r>
            <a:r>
              <a:rPr lang="en-US" sz="1200" dirty="0"/>
              <a:t>provision of excellent customer service, offering a wide range of services and amenities and maintaining a high standard of cleanliness and upkeep.</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US" dirty="0"/>
              <a:t>To ensure hospitality, </a:t>
            </a:r>
            <a:r>
              <a:rPr lang="en-US" sz="1200" dirty="0"/>
              <a:t>which includes the atmosphere and ambiance of the hotel, as well as the level of service and amenities provided,</a:t>
            </a:r>
            <a:r>
              <a:rPr lang="en-US" sz="1200" baseline="0" dirty="0"/>
              <a:t> a</a:t>
            </a:r>
            <a:r>
              <a:rPr lang="en-US" dirty="0"/>
              <a:t> hotel should provide a warm and welcoming atmosphere, comfortable furnishings, and a high standard of cleanliness among other</a:t>
            </a:r>
            <a:r>
              <a:rPr lang="en-US" baseline="0" dirty="0"/>
              <a:t> aspects</a:t>
            </a:r>
            <a:r>
              <a:rPr lang="en-US" dirty="0"/>
              <a:t>.</a:t>
            </a:r>
          </a:p>
        </p:txBody>
      </p:sp>
      <p:sp>
        <p:nvSpPr>
          <p:cNvPr id="4" name="Slide Number Placeholder 3"/>
          <p:cNvSpPr>
            <a:spLocks noGrp="1"/>
          </p:cNvSpPr>
          <p:nvPr>
            <p:ph type="sldNum" sz="quarter" idx="10"/>
          </p:nvPr>
        </p:nvSpPr>
        <p:spPr/>
        <p:txBody>
          <a:bodyPr/>
          <a:lstStyle/>
          <a:p>
            <a:fld id="{CDB32633-7E74-4345-A6BC-D316863BA012}" type="slidenum">
              <a:rPr lang="en-US" smtClean="0"/>
              <a:t>8</a:t>
            </a:fld>
            <a:endParaRPr lang="en-US"/>
          </a:p>
        </p:txBody>
      </p:sp>
    </p:spTree>
    <p:extLst>
      <p:ext uri="{BB962C8B-B14F-4D97-AF65-F5344CB8AC3E}">
        <p14:creationId xmlns:p14="http://schemas.microsoft.com/office/powerpoint/2010/main" val="13519169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en-GB" dirty="0"/>
          </a:p>
        </p:txBody>
      </p:sp>
      <p:sp>
        <p:nvSpPr>
          <p:cNvPr id="4" name="Номер слайда 3"/>
          <p:cNvSpPr>
            <a:spLocks noGrp="1"/>
          </p:cNvSpPr>
          <p:nvPr>
            <p:ph type="sldNum" sz="quarter" idx="5"/>
          </p:nvPr>
        </p:nvSpPr>
        <p:spPr/>
        <p:txBody>
          <a:bodyPr/>
          <a:lstStyle/>
          <a:p>
            <a:fld id="{CDB32633-7E74-4345-A6BC-D316863BA012}" type="slidenum">
              <a:rPr lang="en-US" smtClean="0"/>
              <a:t>9</a:t>
            </a:fld>
            <a:endParaRPr lang="en-US"/>
          </a:p>
        </p:txBody>
      </p:sp>
    </p:spTree>
    <p:extLst>
      <p:ext uri="{BB962C8B-B14F-4D97-AF65-F5344CB8AC3E}">
        <p14:creationId xmlns:p14="http://schemas.microsoft.com/office/powerpoint/2010/main" val="7784871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ru-RU"/>
              <a:t>Образец заголовка</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1/28/2023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9420745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1/28/2023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4127826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smtClean="0"/>
              <a:pPr/>
              <a:t>1/28/2023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0782076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1/28/2023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664459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a:t>Образец заголовка</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1/28/2023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6048849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1/28/2023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586721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1/28/2023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4251442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ru-RU"/>
              <a:t>Образец заголовка</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smtClean="0"/>
              <a:pPr/>
              <a:t>1/28/2023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8833908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1/28/2023</a:t>
            </a:fld>
            <a:endParaRPr lang="en-US" dirty="0"/>
          </a:p>
        </p:txBody>
      </p:sp>
    </p:spTree>
    <p:extLst>
      <p:ext uri="{BB962C8B-B14F-4D97-AF65-F5344CB8AC3E}">
        <p14:creationId xmlns:p14="http://schemas.microsoft.com/office/powerpoint/2010/main" val="15196962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ru-RU"/>
              <a:t>Образец заголовка</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smtClean="0"/>
              <a:pPr/>
              <a:t>1/28/2023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14836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a:t>Образец заголовка</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smtClean="0"/>
              <a:pPr/>
              <a:t>1/28/2023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6067372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ru-RU"/>
              <a:t>Образец заголовка</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smtClean="0"/>
              <a:pPr/>
              <a:t>1/28/2023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2532375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smtClean="0"/>
              <a:pPr/>
              <a:t>1/28/2023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97853655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ru-RU"/>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smtClean="0"/>
              <a:pPr/>
              <a:t>1/28/2023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7867992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1/28/2023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42961952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ru-RU"/>
              <a:t>Образец заголовка</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1/28/2023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0383873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theme" Target="../theme/theme1.xml" /><Relationship Id="rId2" Type="http://schemas.openxmlformats.org/officeDocument/2006/relationships/slideLayout" Target="../slideLayouts/slideLayout2.xml" /><Relationship Id="rId16" Type="http://schemas.openxmlformats.org/officeDocument/2006/relationships/slideLayout" Target="../slideLayouts/slideLayout16.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ru-RU"/>
              <a:t>Образец заголовка</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smtClean="0"/>
              <a:pPr/>
              <a:t>1/28/2023</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018102194"/>
      </p:ext>
    </p:extLst>
  </p:cSld>
  <p:clrMap bg1="dk1" tx1="lt1" bg2="dk2" tx2="lt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8" Type="http://schemas.openxmlformats.org/officeDocument/2006/relationships/image" Target="../media/image1.jpeg" /><Relationship Id="rId3" Type="http://schemas.openxmlformats.org/officeDocument/2006/relationships/diagramData" Target="../diagrams/data1.xml" /><Relationship Id="rId7" Type="http://schemas.microsoft.com/office/2007/relationships/diagramDrawing" Target="../diagrams/drawing1.xml" /><Relationship Id="rId2" Type="http://schemas.openxmlformats.org/officeDocument/2006/relationships/notesSlide" Target="../notesSlides/notesSlide1.xml" /><Relationship Id="rId1" Type="http://schemas.openxmlformats.org/officeDocument/2006/relationships/slideLayout" Target="../slideLayouts/slideLayout5.xml" /><Relationship Id="rId6" Type="http://schemas.openxmlformats.org/officeDocument/2006/relationships/diagramColors" Target="../diagrams/colors1.xml" /><Relationship Id="rId5" Type="http://schemas.openxmlformats.org/officeDocument/2006/relationships/diagramQuickStyle" Target="../diagrams/quickStyle1.xml" /><Relationship Id="rId4" Type="http://schemas.openxmlformats.org/officeDocument/2006/relationships/diagramLayout" Target="../diagrams/layout1.xml" /></Relationships>
</file>

<file path=ppt/slides/_rels/slide4.xml.rels><?xml version="1.0" encoding="UTF-8" standalone="yes"?>
<Relationships xmlns="http://schemas.openxmlformats.org/package/2006/relationships"><Relationship Id="rId8" Type="http://schemas.openxmlformats.org/officeDocument/2006/relationships/image" Target="../media/image2.jpeg" /><Relationship Id="rId3" Type="http://schemas.openxmlformats.org/officeDocument/2006/relationships/diagramData" Target="../diagrams/data2.xml" /><Relationship Id="rId7" Type="http://schemas.microsoft.com/office/2007/relationships/diagramDrawing" Target="../diagrams/drawing2.xml" /><Relationship Id="rId2" Type="http://schemas.openxmlformats.org/officeDocument/2006/relationships/notesSlide" Target="../notesSlides/notesSlide2.xml" /><Relationship Id="rId1" Type="http://schemas.openxmlformats.org/officeDocument/2006/relationships/slideLayout" Target="../slideLayouts/slideLayout5.xml" /><Relationship Id="rId6" Type="http://schemas.openxmlformats.org/officeDocument/2006/relationships/diagramColors" Target="../diagrams/colors2.xml" /><Relationship Id="rId5" Type="http://schemas.openxmlformats.org/officeDocument/2006/relationships/diagramQuickStyle" Target="../diagrams/quickStyle2.xml" /><Relationship Id="rId4" Type="http://schemas.openxmlformats.org/officeDocument/2006/relationships/diagramLayout" Target="../diagrams/layout2.xml" /></Relationships>
</file>

<file path=ppt/slides/_rels/slide5.xml.rels><?xml version="1.0" encoding="UTF-8" standalone="yes"?>
<Relationships xmlns="http://schemas.openxmlformats.org/package/2006/relationships"><Relationship Id="rId8" Type="http://schemas.openxmlformats.org/officeDocument/2006/relationships/image" Target="../media/image3.jpeg" /><Relationship Id="rId3" Type="http://schemas.openxmlformats.org/officeDocument/2006/relationships/diagramData" Target="../diagrams/data3.xml" /><Relationship Id="rId7" Type="http://schemas.microsoft.com/office/2007/relationships/diagramDrawing" Target="../diagrams/drawing3.xml" /><Relationship Id="rId2" Type="http://schemas.openxmlformats.org/officeDocument/2006/relationships/notesSlide" Target="../notesSlides/notesSlide3.xml" /><Relationship Id="rId1" Type="http://schemas.openxmlformats.org/officeDocument/2006/relationships/slideLayout" Target="../slideLayouts/slideLayout5.xml" /><Relationship Id="rId6" Type="http://schemas.openxmlformats.org/officeDocument/2006/relationships/diagramColors" Target="../diagrams/colors3.xml" /><Relationship Id="rId5" Type="http://schemas.openxmlformats.org/officeDocument/2006/relationships/diagramQuickStyle" Target="../diagrams/quickStyle3.xml" /><Relationship Id="rId4" Type="http://schemas.openxmlformats.org/officeDocument/2006/relationships/diagramLayout" Target="../diagrams/layout3.xml" /></Relationships>
</file>

<file path=ppt/slides/_rels/slide6.xml.rels><?xml version="1.0" encoding="UTF-8" standalone="yes"?>
<Relationships xmlns="http://schemas.openxmlformats.org/package/2006/relationships"><Relationship Id="rId8" Type="http://schemas.openxmlformats.org/officeDocument/2006/relationships/image" Target="../media/image4.jpeg" /><Relationship Id="rId3" Type="http://schemas.openxmlformats.org/officeDocument/2006/relationships/diagramData" Target="../diagrams/data4.xml" /><Relationship Id="rId7" Type="http://schemas.microsoft.com/office/2007/relationships/diagramDrawing" Target="../diagrams/drawing4.xml" /><Relationship Id="rId2" Type="http://schemas.openxmlformats.org/officeDocument/2006/relationships/notesSlide" Target="../notesSlides/notesSlide4.xml" /><Relationship Id="rId1" Type="http://schemas.openxmlformats.org/officeDocument/2006/relationships/slideLayout" Target="../slideLayouts/slideLayout5.xml" /><Relationship Id="rId6" Type="http://schemas.openxmlformats.org/officeDocument/2006/relationships/diagramColors" Target="../diagrams/colors4.xml" /><Relationship Id="rId5" Type="http://schemas.openxmlformats.org/officeDocument/2006/relationships/diagramQuickStyle" Target="../diagrams/quickStyle4.xml" /><Relationship Id="rId4" Type="http://schemas.openxmlformats.org/officeDocument/2006/relationships/diagramLayout" Target="../diagrams/layout4.xml" /></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5.xml" /><Relationship Id="rId7" Type="http://schemas.microsoft.com/office/2007/relationships/diagramDrawing" Target="../diagrams/drawing5.xml" /><Relationship Id="rId2" Type="http://schemas.openxmlformats.org/officeDocument/2006/relationships/notesSlide" Target="../notesSlides/notesSlide5.xml" /><Relationship Id="rId1" Type="http://schemas.openxmlformats.org/officeDocument/2006/relationships/slideLayout" Target="../slideLayouts/slideLayout2.xml" /><Relationship Id="rId6" Type="http://schemas.openxmlformats.org/officeDocument/2006/relationships/diagramColors" Target="../diagrams/colors5.xml" /><Relationship Id="rId5" Type="http://schemas.openxmlformats.org/officeDocument/2006/relationships/diagramQuickStyle" Target="../diagrams/quickStyle5.xml" /><Relationship Id="rId4" Type="http://schemas.openxmlformats.org/officeDocument/2006/relationships/diagramLayout" Target="../diagrams/layout5.xml" /></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6.xml" /><Relationship Id="rId7" Type="http://schemas.microsoft.com/office/2007/relationships/diagramDrawing" Target="../diagrams/drawing6.xml" /><Relationship Id="rId2" Type="http://schemas.openxmlformats.org/officeDocument/2006/relationships/notesSlide" Target="../notesSlides/notesSlide6.xml" /><Relationship Id="rId1" Type="http://schemas.openxmlformats.org/officeDocument/2006/relationships/slideLayout" Target="../slideLayouts/slideLayout2.xml" /><Relationship Id="rId6" Type="http://schemas.openxmlformats.org/officeDocument/2006/relationships/diagramColors" Target="../diagrams/colors6.xml" /><Relationship Id="rId5" Type="http://schemas.openxmlformats.org/officeDocument/2006/relationships/diagramQuickStyle" Target="../diagrams/quickStyle6.xml" /><Relationship Id="rId4" Type="http://schemas.openxmlformats.org/officeDocument/2006/relationships/diagramLayout" Target="../diagrams/layout6.xml" /></Relationships>
</file>

<file path=ppt/slides/_rels/slide9.xml.rels><?xml version="1.0" encoding="UTF-8" standalone="yes"?>
<Relationships xmlns="http://schemas.openxmlformats.org/package/2006/relationships"><Relationship Id="rId3" Type="http://schemas.openxmlformats.org/officeDocument/2006/relationships/hyperlink" Target="https://www.hospitalitynet.org/news/4111475.html" TargetMode="External" /><Relationship Id="rId2" Type="http://schemas.openxmlformats.org/officeDocument/2006/relationships/notesSlide" Target="../notesSlides/notesSlide7.xml" /><Relationship Id="rId1" Type="http://schemas.openxmlformats.org/officeDocument/2006/relationships/slideLayout" Target="../slideLayouts/slideLayout2.xml" /><Relationship Id="rId6" Type="http://schemas.openxmlformats.org/officeDocument/2006/relationships/hyperlink" Target="https://www.marketingdive.com/news/marriott-moxy-hotels-gamifies-hospitality-ar-mobile/627219/" TargetMode="External" /><Relationship Id="rId5" Type="http://schemas.openxmlformats.org/officeDocument/2006/relationships/hyperlink" Target="https://queerintheworld.com/moxy-hotel/" TargetMode="External" /><Relationship Id="rId4" Type="http://schemas.openxmlformats.org/officeDocument/2006/relationships/hyperlink" Target="https://moxy-hotels.marriott.com/"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437551" y="410765"/>
            <a:ext cx="9647043" cy="6036469"/>
          </a:xfrm>
        </p:spPr>
        <p:txBody>
          <a:bodyPr>
            <a:noAutofit/>
          </a:bodyPr>
          <a:lstStyle/>
          <a:p>
            <a:pPr marL="0" indent="0" algn="ctr">
              <a:buNone/>
            </a:pPr>
            <a:r>
              <a:rPr lang="en-US" sz="2400" dirty="0">
                <a:solidFill>
                  <a:schemeClr val="tx1"/>
                </a:solidFill>
              </a:rPr>
              <a:t>THE ROLE AND IMPORTANCE OF QUALITY SERVICE, HOSPITALITY AND GUEST SERVICES IN THE HOSPITALITY INDUSTRY BASED ON MOXY HOTELS</a:t>
            </a:r>
            <a:endParaRPr lang="ro-RO" sz="2400" dirty="0">
              <a:solidFill>
                <a:schemeClr val="tx1"/>
              </a:solidFill>
            </a:endParaRPr>
          </a:p>
          <a:p>
            <a:pPr marL="0" indent="0" algn="ctr">
              <a:buNone/>
            </a:pPr>
            <a:r>
              <a:rPr lang="ro-RO" sz="2400" dirty="0" err="1">
                <a:solidFill>
                  <a:schemeClr val="tx1"/>
                </a:solidFill>
              </a:rPr>
              <a:t>Student’s</a:t>
            </a:r>
            <a:r>
              <a:rPr lang="ro-RO" sz="2400" dirty="0">
                <a:solidFill>
                  <a:schemeClr val="tx1"/>
                </a:solidFill>
              </a:rPr>
              <a:t> </a:t>
            </a:r>
            <a:r>
              <a:rPr lang="ro-RO" sz="2400" dirty="0" err="1">
                <a:solidFill>
                  <a:schemeClr val="tx1"/>
                </a:solidFill>
              </a:rPr>
              <a:t>Name</a:t>
            </a:r>
            <a:r>
              <a:rPr lang="ro-RO" sz="2400" dirty="0">
                <a:solidFill>
                  <a:schemeClr val="tx1"/>
                </a:solidFill>
              </a:rPr>
              <a:t>: Iuliana Gabriela Vasile</a:t>
            </a:r>
            <a:endParaRPr lang="en-US" sz="2400" dirty="0">
              <a:solidFill>
                <a:schemeClr val="tx1"/>
              </a:solidFill>
            </a:endParaRPr>
          </a:p>
          <a:p>
            <a:pPr marL="0" indent="0" algn="ctr">
              <a:buNone/>
            </a:pPr>
            <a:r>
              <a:rPr lang="ro-RO" sz="2400" dirty="0">
                <a:solidFill>
                  <a:schemeClr val="tx1"/>
                </a:solidFill>
              </a:rPr>
              <a:t>Student </a:t>
            </a:r>
            <a:r>
              <a:rPr lang="ro-RO" sz="2400" dirty="0" err="1">
                <a:solidFill>
                  <a:schemeClr val="tx1"/>
                </a:solidFill>
              </a:rPr>
              <a:t>number</a:t>
            </a:r>
            <a:r>
              <a:rPr lang="ro-RO" sz="2400" dirty="0">
                <a:solidFill>
                  <a:schemeClr val="tx1"/>
                </a:solidFill>
              </a:rPr>
              <a:t>: 2022387</a:t>
            </a:r>
          </a:p>
          <a:p>
            <a:pPr marL="0" indent="0" algn="ctr">
              <a:buNone/>
            </a:pPr>
            <a:r>
              <a:rPr lang="ro-RO" sz="2400" dirty="0" err="1">
                <a:solidFill>
                  <a:schemeClr val="tx1"/>
                </a:solidFill>
              </a:rPr>
              <a:t>Lecturer</a:t>
            </a:r>
            <a:r>
              <a:rPr lang="ro-RO" sz="2400" dirty="0">
                <a:solidFill>
                  <a:schemeClr val="tx1"/>
                </a:solidFill>
              </a:rPr>
              <a:t>: </a:t>
            </a:r>
            <a:r>
              <a:rPr lang="ro-RO" sz="2400" dirty="0" err="1">
                <a:solidFill>
                  <a:schemeClr val="tx1"/>
                </a:solidFill>
              </a:rPr>
              <a:t>Kathryn</a:t>
            </a:r>
            <a:r>
              <a:rPr lang="ro-RO" sz="2400" dirty="0">
                <a:solidFill>
                  <a:schemeClr val="tx1"/>
                </a:solidFill>
              </a:rPr>
              <a:t> </a:t>
            </a:r>
            <a:r>
              <a:rPr lang="ro-RO" sz="2400" dirty="0" err="1">
                <a:solidFill>
                  <a:schemeClr val="tx1"/>
                </a:solidFill>
              </a:rPr>
              <a:t>Flynn</a:t>
            </a:r>
            <a:r>
              <a:rPr lang="ro-RO" sz="2400" dirty="0">
                <a:solidFill>
                  <a:schemeClr val="tx1"/>
                </a:solidFill>
              </a:rPr>
              <a:t> </a:t>
            </a:r>
          </a:p>
          <a:p>
            <a:pPr marL="0" indent="0" algn="ctr">
              <a:buNone/>
            </a:pPr>
            <a:r>
              <a:rPr lang="ro-RO" sz="2400" dirty="0" err="1">
                <a:solidFill>
                  <a:schemeClr val="tx1"/>
                </a:solidFill>
              </a:rPr>
              <a:t>Module:Hospitality</a:t>
            </a:r>
            <a:r>
              <a:rPr lang="ro-RO" sz="2400" dirty="0">
                <a:solidFill>
                  <a:schemeClr val="tx1"/>
                </a:solidFill>
              </a:rPr>
              <a:t> </a:t>
            </a:r>
            <a:r>
              <a:rPr lang="ro-RO" sz="2400" dirty="0" err="1">
                <a:solidFill>
                  <a:schemeClr val="tx1"/>
                </a:solidFill>
              </a:rPr>
              <a:t>and</a:t>
            </a:r>
            <a:r>
              <a:rPr lang="ro-RO" sz="2400" dirty="0">
                <a:solidFill>
                  <a:schemeClr val="tx1"/>
                </a:solidFill>
              </a:rPr>
              <a:t> </a:t>
            </a:r>
            <a:r>
              <a:rPr lang="ro-RO" sz="2400" dirty="0" err="1">
                <a:solidFill>
                  <a:schemeClr val="tx1"/>
                </a:solidFill>
              </a:rPr>
              <a:t>Guest</a:t>
            </a:r>
            <a:r>
              <a:rPr lang="ro-RO" sz="2400" dirty="0">
                <a:solidFill>
                  <a:schemeClr val="tx1"/>
                </a:solidFill>
              </a:rPr>
              <a:t> Services (BMIH4003)</a:t>
            </a:r>
          </a:p>
          <a:p>
            <a:pPr marL="0" indent="0" algn="ctr">
              <a:buNone/>
            </a:pPr>
            <a:r>
              <a:rPr lang="ro-RO" sz="2400">
                <a:solidFill>
                  <a:schemeClr val="tx1"/>
                </a:solidFill>
              </a:rPr>
              <a:t>Date:27/01/2023</a:t>
            </a:r>
            <a:endParaRPr lang="en-US" sz="2400" dirty="0">
              <a:solidFill>
                <a:schemeClr val="tx1"/>
              </a:solidFill>
            </a:endParaRPr>
          </a:p>
          <a:p>
            <a:pPr marL="0" indent="0" algn="ctr">
              <a:buNone/>
            </a:pPr>
            <a:endParaRPr lang="en-US" sz="2400" dirty="0"/>
          </a:p>
        </p:txBody>
      </p:sp>
    </p:spTree>
    <p:extLst>
      <p:ext uri="{BB962C8B-B14F-4D97-AF65-F5344CB8AC3E}">
        <p14:creationId xmlns:p14="http://schemas.microsoft.com/office/powerpoint/2010/main" val="17801823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757647"/>
            <a:ext cx="8596668" cy="5283716"/>
          </a:xfrm>
        </p:spPr>
        <p:txBody>
          <a:bodyPr>
            <a:normAutofit fontScale="85000" lnSpcReduction="20000"/>
          </a:bodyPr>
          <a:lstStyle/>
          <a:p>
            <a:pPr>
              <a:lnSpc>
                <a:spcPct val="150000"/>
              </a:lnSpc>
            </a:pPr>
            <a:r>
              <a:rPr lang="en-US" sz="2400" b="1" dirty="0"/>
              <a:t>Contents Table</a:t>
            </a:r>
          </a:p>
          <a:p>
            <a:pPr marL="971550" lvl="1" indent="-514350">
              <a:lnSpc>
                <a:spcPct val="150000"/>
              </a:lnSpc>
              <a:buFont typeface="+mj-lt"/>
              <a:buAutoNum type="romanLcPeriod"/>
            </a:pPr>
            <a:r>
              <a:rPr lang="en-US" sz="2200" b="1" dirty="0"/>
              <a:t>Introduction </a:t>
            </a:r>
          </a:p>
          <a:p>
            <a:pPr marL="971550" lvl="1" indent="-514350">
              <a:lnSpc>
                <a:spcPct val="150000"/>
              </a:lnSpc>
              <a:buFont typeface="+mj-lt"/>
              <a:buAutoNum type="romanLcPeriod"/>
            </a:pPr>
            <a:r>
              <a:rPr lang="en-US" sz="2200" b="1" dirty="0"/>
              <a:t>Moxy Hotel’s Main Consumers</a:t>
            </a:r>
          </a:p>
          <a:p>
            <a:pPr marL="971550" lvl="1" indent="-514350">
              <a:lnSpc>
                <a:spcPct val="150000"/>
              </a:lnSpc>
              <a:buFont typeface="+mj-lt"/>
              <a:buAutoNum type="romanLcPeriod"/>
            </a:pPr>
            <a:r>
              <a:rPr lang="en-US" sz="2200" b="1" dirty="0"/>
              <a:t>The Nature, Scope, And Role Of The Guest Services And Facilities Provided To Guests By Moxy Hotel </a:t>
            </a:r>
          </a:p>
          <a:p>
            <a:pPr marL="971550" lvl="1" indent="-514350">
              <a:lnSpc>
                <a:spcPct val="150000"/>
              </a:lnSpc>
              <a:buFont typeface="+mj-lt"/>
              <a:buAutoNum type="romanLcPeriod"/>
            </a:pPr>
            <a:r>
              <a:rPr lang="en-US" sz="2200" b="1" dirty="0"/>
              <a:t>The Need To Consider The Role And Function Of Guest Services In General</a:t>
            </a:r>
          </a:p>
          <a:p>
            <a:pPr marL="971550" lvl="1" indent="-514350">
              <a:lnSpc>
                <a:spcPct val="150000"/>
              </a:lnSpc>
              <a:buFont typeface="+mj-lt"/>
              <a:buAutoNum type="romanLcPeriod"/>
            </a:pPr>
            <a:r>
              <a:rPr lang="en-US" sz="2200" b="1" dirty="0"/>
              <a:t>The Importance Of Hospitality And How Hotels Meet/Exceed Guest Expectations</a:t>
            </a:r>
          </a:p>
          <a:p>
            <a:pPr marL="971550" lvl="1" indent="-514350">
              <a:lnSpc>
                <a:spcPct val="150000"/>
              </a:lnSpc>
              <a:buFont typeface="+mj-lt"/>
              <a:buAutoNum type="romanLcPeriod"/>
            </a:pPr>
            <a:r>
              <a:rPr lang="en-US" sz="2200" b="1" dirty="0"/>
              <a:t>Conclusion</a:t>
            </a:r>
          </a:p>
          <a:p>
            <a:pPr marL="971550" lvl="1" indent="-514350">
              <a:lnSpc>
                <a:spcPct val="150000"/>
              </a:lnSpc>
              <a:buFont typeface="+mj-lt"/>
              <a:buAutoNum type="romanLcPeriod"/>
            </a:pPr>
            <a:r>
              <a:rPr lang="en-US" sz="2200" b="1" dirty="0"/>
              <a:t>Bibliography </a:t>
            </a:r>
          </a:p>
        </p:txBody>
      </p:sp>
    </p:spTree>
    <p:extLst>
      <p:ext uri="{BB962C8B-B14F-4D97-AF65-F5344CB8AC3E}">
        <p14:creationId xmlns:p14="http://schemas.microsoft.com/office/powerpoint/2010/main" val="24974039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414068"/>
            <a:ext cx="3748623" cy="879895"/>
          </a:xfrm>
        </p:spPr>
        <p:txBody>
          <a:bodyPr>
            <a:normAutofit/>
          </a:bodyPr>
          <a:lstStyle/>
          <a:p>
            <a:r>
              <a:rPr lang="en-US" sz="4000" b="1" dirty="0"/>
              <a:t>Introduction </a:t>
            </a:r>
          </a:p>
        </p:txBody>
      </p:sp>
      <p:sp>
        <p:nvSpPr>
          <p:cNvPr id="6" name="Text Placeholder 5"/>
          <p:cNvSpPr>
            <a:spLocks noGrp="1"/>
          </p:cNvSpPr>
          <p:nvPr>
            <p:ph type="body" idx="1"/>
          </p:nvPr>
        </p:nvSpPr>
        <p:spPr>
          <a:xfrm>
            <a:off x="7452583" y="1642733"/>
            <a:ext cx="4727275" cy="1155938"/>
          </a:xfrm>
        </p:spPr>
        <p:txBody>
          <a:bodyPr/>
          <a:lstStyle/>
          <a:p>
            <a:r>
              <a:rPr lang="en-US" sz="2000" b="1" dirty="0"/>
              <a:t>Outlook picture of Moxy Hotels. Source: Queer in the World, 2023.</a:t>
            </a:r>
          </a:p>
          <a:p>
            <a:endParaRPr lang="en-US" sz="2000" b="1" dirty="0"/>
          </a:p>
        </p:txBody>
      </p:sp>
      <p:graphicFrame>
        <p:nvGraphicFramePr>
          <p:cNvPr id="4" name="Объект 3">
            <a:extLst>
              <a:ext uri="{FF2B5EF4-FFF2-40B4-BE49-F238E27FC236}">
                <a16:creationId xmlns:a16="http://schemas.microsoft.com/office/drawing/2014/main" id="{19E48074-5FC2-47A4-AF12-89A26061F5FD}"/>
              </a:ext>
            </a:extLst>
          </p:cNvPr>
          <p:cNvGraphicFramePr>
            <a:graphicFrameLocks noGrp="1"/>
          </p:cNvGraphicFramePr>
          <p:nvPr>
            <p:ph sz="half" idx="2"/>
            <p:extLst>
              <p:ext uri="{D42A27DB-BD31-4B8C-83A1-F6EECF244321}">
                <p14:modId xmlns:p14="http://schemas.microsoft.com/office/powerpoint/2010/main" val="3889927592"/>
              </p:ext>
            </p:extLst>
          </p:nvPr>
        </p:nvGraphicFramePr>
        <p:xfrm>
          <a:off x="640817" y="1535612"/>
          <a:ext cx="6353192" cy="49083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028" name="Picture 4" descr="Why We Love The Millennial-Focused Moxy Hotel Chain! 🤩"/>
          <p:cNvPicPr>
            <a:picLocks noGrp="1" noChangeAspect="1" noChangeArrowheads="1"/>
          </p:cNvPicPr>
          <p:nvPr>
            <p:ph sz="quarter" idx="4"/>
          </p:nvPr>
        </p:nvPicPr>
        <p:blipFill>
          <a:blip r:embed="rId8">
            <a:extLst>
              <a:ext uri="{28A0092B-C50C-407E-A947-70E740481C1C}">
                <a14:useLocalDpi xmlns:a14="http://schemas.microsoft.com/office/drawing/2010/main" val="0"/>
              </a:ext>
            </a:extLst>
          </a:blip>
          <a:srcRect/>
          <a:stretch>
            <a:fillRect/>
          </a:stretch>
        </p:blipFill>
        <p:spPr bwMode="auto">
          <a:xfrm>
            <a:off x="7713838" y="2488558"/>
            <a:ext cx="3746191" cy="312516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363186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24590"/>
            <a:ext cx="8596668" cy="705852"/>
          </a:xfrm>
        </p:spPr>
        <p:txBody>
          <a:bodyPr>
            <a:normAutofit/>
          </a:bodyPr>
          <a:lstStyle/>
          <a:p>
            <a:r>
              <a:rPr lang="en-US" sz="4000" b="1" dirty="0"/>
              <a:t>Moxy Hotel’s Main Consumers</a:t>
            </a:r>
            <a:endParaRPr lang="en-US" sz="4000" dirty="0"/>
          </a:p>
        </p:txBody>
      </p:sp>
      <p:sp>
        <p:nvSpPr>
          <p:cNvPr id="6" name="Text Placeholder 5"/>
          <p:cNvSpPr>
            <a:spLocks noGrp="1"/>
          </p:cNvSpPr>
          <p:nvPr>
            <p:ph type="body" idx="1"/>
          </p:nvPr>
        </p:nvSpPr>
        <p:spPr>
          <a:xfrm>
            <a:off x="6977718" y="1736420"/>
            <a:ext cx="4817467" cy="948906"/>
          </a:xfrm>
        </p:spPr>
        <p:txBody>
          <a:bodyPr/>
          <a:lstStyle/>
          <a:p>
            <a:r>
              <a:rPr lang="en-US" dirty="0"/>
              <a:t>A glimpse of </a:t>
            </a:r>
            <a:r>
              <a:rPr lang="en-US" dirty="0" err="1"/>
              <a:t>Maxy</a:t>
            </a:r>
            <a:r>
              <a:rPr lang="en-US" dirty="0"/>
              <a:t> Hotels facility for guests. Source: Tell, 2021. </a:t>
            </a:r>
          </a:p>
        </p:txBody>
      </p:sp>
      <p:graphicFrame>
        <p:nvGraphicFramePr>
          <p:cNvPr id="4" name="Объект 3">
            <a:extLst>
              <a:ext uri="{FF2B5EF4-FFF2-40B4-BE49-F238E27FC236}">
                <a16:creationId xmlns:a16="http://schemas.microsoft.com/office/drawing/2014/main" id="{5B9C695E-0CB1-4D36-8884-AEFF5F0F454B}"/>
              </a:ext>
            </a:extLst>
          </p:cNvPr>
          <p:cNvGraphicFramePr>
            <a:graphicFrameLocks noGrp="1"/>
          </p:cNvGraphicFramePr>
          <p:nvPr>
            <p:ph sz="half" idx="2"/>
            <p:extLst>
              <p:ext uri="{D42A27DB-BD31-4B8C-83A1-F6EECF244321}">
                <p14:modId xmlns:p14="http://schemas.microsoft.com/office/powerpoint/2010/main" val="981901657"/>
              </p:ext>
            </p:extLst>
          </p:nvPr>
        </p:nvGraphicFramePr>
        <p:xfrm>
          <a:off x="586788" y="1179094"/>
          <a:ext cx="6166031" cy="547035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050" name="Picture 2" descr="The courtyard and lobby bar at the Moxy South Beach"/>
          <p:cNvPicPr>
            <a:picLocks noGrp="1" noChangeAspect="1" noChangeArrowheads="1"/>
          </p:cNvPicPr>
          <p:nvPr>
            <p:ph sz="quarter" idx="4"/>
          </p:nvPr>
        </p:nvPicPr>
        <p:blipFill>
          <a:blip r:embed="rId8">
            <a:extLst>
              <a:ext uri="{28A0092B-C50C-407E-A947-70E740481C1C}">
                <a14:useLocalDpi xmlns:a14="http://schemas.microsoft.com/office/drawing/2010/main" val="0"/>
              </a:ext>
            </a:extLst>
          </a:blip>
          <a:srcRect/>
          <a:stretch>
            <a:fillRect/>
          </a:stretch>
        </p:blipFill>
        <p:spPr bwMode="auto">
          <a:xfrm>
            <a:off x="7353032" y="2685326"/>
            <a:ext cx="3841940" cy="305658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9181362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24287"/>
            <a:ext cx="8596668" cy="983411"/>
          </a:xfrm>
        </p:spPr>
        <p:txBody>
          <a:bodyPr>
            <a:noAutofit/>
          </a:bodyPr>
          <a:lstStyle/>
          <a:p>
            <a:pPr algn="ctr"/>
            <a:r>
              <a:rPr lang="en-US" sz="3200" b="1" dirty="0"/>
              <a:t>The Nature, Scope, And Role Of The Guest Services And Facilities Provided To Guests By Moxy Hotel </a:t>
            </a:r>
            <a:br>
              <a:rPr lang="en-US" sz="2400" dirty="0"/>
            </a:br>
            <a:endParaRPr lang="en-US" sz="2400" dirty="0"/>
          </a:p>
        </p:txBody>
      </p:sp>
      <p:sp>
        <p:nvSpPr>
          <p:cNvPr id="5" name="Text Placeholder 4"/>
          <p:cNvSpPr>
            <a:spLocks noGrp="1"/>
          </p:cNvSpPr>
          <p:nvPr>
            <p:ph type="body" idx="1"/>
          </p:nvPr>
        </p:nvSpPr>
        <p:spPr>
          <a:xfrm>
            <a:off x="6667563" y="1955466"/>
            <a:ext cx="4935511" cy="1104181"/>
          </a:xfrm>
        </p:spPr>
        <p:txBody>
          <a:bodyPr/>
          <a:lstStyle/>
          <a:p>
            <a:r>
              <a:rPr lang="en-US" dirty="0"/>
              <a:t>A picture showing availability of GYM and play services at Moxy Hotels. Source: Marriott, 2022. </a:t>
            </a:r>
          </a:p>
        </p:txBody>
      </p:sp>
      <p:graphicFrame>
        <p:nvGraphicFramePr>
          <p:cNvPr id="4" name="Объект 3">
            <a:extLst>
              <a:ext uri="{FF2B5EF4-FFF2-40B4-BE49-F238E27FC236}">
                <a16:creationId xmlns:a16="http://schemas.microsoft.com/office/drawing/2014/main" id="{CBF364FB-0193-411C-A892-758F206DB147}"/>
              </a:ext>
            </a:extLst>
          </p:cNvPr>
          <p:cNvGraphicFramePr>
            <a:graphicFrameLocks noGrp="1"/>
          </p:cNvGraphicFramePr>
          <p:nvPr>
            <p:ph sz="half" idx="2"/>
            <p:extLst>
              <p:ext uri="{D42A27DB-BD31-4B8C-83A1-F6EECF244321}">
                <p14:modId xmlns:p14="http://schemas.microsoft.com/office/powerpoint/2010/main" val="2119837049"/>
              </p:ext>
            </p:extLst>
          </p:nvPr>
        </p:nvGraphicFramePr>
        <p:xfrm>
          <a:off x="677333" y="1900486"/>
          <a:ext cx="5202605" cy="473322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074" name="Picture 2" descr="Source: Marriott"/>
          <p:cNvPicPr>
            <a:picLocks noGrp="1" noChangeAspect="1" noChangeArrowheads="1"/>
          </p:cNvPicPr>
          <p:nvPr>
            <p:ph sz="quarter" idx="4"/>
          </p:nvPr>
        </p:nvPicPr>
        <p:blipFill>
          <a:blip r:embed="rId8">
            <a:extLst>
              <a:ext uri="{28A0092B-C50C-407E-A947-70E740481C1C}">
                <a14:useLocalDpi xmlns:a14="http://schemas.microsoft.com/office/drawing/2010/main" val="0"/>
              </a:ext>
            </a:extLst>
          </a:blip>
          <a:srcRect/>
          <a:stretch>
            <a:fillRect/>
          </a:stretch>
        </p:blipFill>
        <p:spPr bwMode="auto">
          <a:xfrm>
            <a:off x="6555121" y="2935137"/>
            <a:ext cx="5047953" cy="319608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59462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155275"/>
            <a:ext cx="8596668" cy="897148"/>
          </a:xfrm>
        </p:spPr>
        <p:txBody>
          <a:bodyPr>
            <a:noAutofit/>
          </a:bodyPr>
          <a:lstStyle/>
          <a:p>
            <a:pPr algn="ctr"/>
            <a:r>
              <a:rPr lang="en-US" sz="3200" b="1" dirty="0"/>
              <a:t>The Need to Consider the Role and Function of Guest Services in General</a:t>
            </a:r>
            <a:br>
              <a:rPr lang="en-US" sz="2800" b="1" dirty="0"/>
            </a:br>
            <a:endParaRPr lang="en-US" sz="2800" b="1" dirty="0"/>
          </a:p>
        </p:txBody>
      </p:sp>
      <p:sp>
        <p:nvSpPr>
          <p:cNvPr id="5" name="Text Placeholder 4"/>
          <p:cNvSpPr>
            <a:spLocks noGrp="1"/>
          </p:cNvSpPr>
          <p:nvPr>
            <p:ph type="body" idx="1"/>
          </p:nvPr>
        </p:nvSpPr>
        <p:spPr>
          <a:xfrm>
            <a:off x="6754488" y="2042168"/>
            <a:ext cx="5039028" cy="759124"/>
          </a:xfrm>
        </p:spPr>
        <p:txBody>
          <a:bodyPr/>
          <a:lstStyle/>
          <a:p>
            <a:r>
              <a:rPr lang="en-US" dirty="0"/>
              <a:t>An impression of guest services at a hotel. Source: Google pictures</a:t>
            </a:r>
          </a:p>
        </p:txBody>
      </p:sp>
      <p:graphicFrame>
        <p:nvGraphicFramePr>
          <p:cNvPr id="4" name="Объект 3">
            <a:extLst>
              <a:ext uri="{FF2B5EF4-FFF2-40B4-BE49-F238E27FC236}">
                <a16:creationId xmlns:a16="http://schemas.microsoft.com/office/drawing/2014/main" id="{540CF786-0ABE-4536-BA99-B75586EB7059}"/>
              </a:ext>
            </a:extLst>
          </p:cNvPr>
          <p:cNvGraphicFramePr>
            <a:graphicFrameLocks noGrp="1"/>
          </p:cNvGraphicFramePr>
          <p:nvPr>
            <p:ph sz="half" idx="2"/>
            <p:extLst>
              <p:ext uri="{D42A27DB-BD31-4B8C-83A1-F6EECF244321}">
                <p14:modId xmlns:p14="http://schemas.microsoft.com/office/powerpoint/2010/main" val="2765708613"/>
              </p:ext>
            </p:extLst>
          </p:nvPr>
        </p:nvGraphicFramePr>
        <p:xfrm>
          <a:off x="551244" y="1052423"/>
          <a:ext cx="5753100" cy="565030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098" name="Picture 2" descr="Free Report: The Changing Nature of Hotel-Guest Relations"/>
          <p:cNvPicPr>
            <a:picLocks noGrp="1" noChangeAspect="1" noChangeArrowheads="1"/>
          </p:cNvPicPr>
          <p:nvPr>
            <p:ph sz="quarter" idx="4"/>
          </p:nvPr>
        </p:nvPicPr>
        <p:blipFill>
          <a:blip r:embed="rId8">
            <a:extLst>
              <a:ext uri="{28A0092B-C50C-407E-A947-70E740481C1C}">
                <a14:useLocalDpi xmlns:a14="http://schemas.microsoft.com/office/drawing/2010/main" val="0"/>
              </a:ext>
            </a:extLst>
          </a:blip>
          <a:srcRect/>
          <a:stretch>
            <a:fillRect/>
          </a:stretch>
        </p:blipFill>
        <p:spPr bwMode="auto">
          <a:xfrm>
            <a:off x="6788747" y="2801292"/>
            <a:ext cx="4722822" cy="333266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85746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9977" y="258792"/>
            <a:ext cx="9361607" cy="1192411"/>
          </a:xfrm>
        </p:spPr>
        <p:txBody>
          <a:bodyPr>
            <a:normAutofit/>
          </a:bodyPr>
          <a:lstStyle/>
          <a:p>
            <a:pPr algn="ctr"/>
            <a:r>
              <a:rPr lang="en-US" sz="2800" b="1" dirty="0"/>
              <a:t>The Importance of Hospitality and How Hotels Meet/Exceed Guest Expectations</a:t>
            </a:r>
            <a:endParaRPr lang="en-US" sz="2800" dirty="0"/>
          </a:p>
        </p:txBody>
      </p:sp>
      <p:graphicFrame>
        <p:nvGraphicFramePr>
          <p:cNvPr id="4" name="Объект 3">
            <a:extLst>
              <a:ext uri="{FF2B5EF4-FFF2-40B4-BE49-F238E27FC236}">
                <a16:creationId xmlns:a16="http://schemas.microsoft.com/office/drawing/2014/main" id="{48AE8E60-5FA8-480E-AE3F-B0FBA636A4E6}"/>
              </a:ext>
            </a:extLst>
          </p:cNvPr>
          <p:cNvGraphicFramePr>
            <a:graphicFrameLocks noGrp="1"/>
          </p:cNvGraphicFramePr>
          <p:nvPr>
            <p:ph idx="1"/>
            <p:extLst>
              <p:ext uri="{D42A27DB-BD31-4B8C-83A1-F6EECF244321}">
                <p14:modId xmlns:p14="http://schemas.microsoft.com/office/powerpoint/2010/main" val="496157155"/>
              </p:ext>
            </p:extLst>
          </p:nvPr>
        </p:nvGraphicFramePr>
        <p:xfrm>
          <a:off x="299977" y="1451203"/>
          <a:ext cx="8984251" cy="52736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810140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172527"/>
            <a:ext cx="8596668" cy="1031239"/>
          </a:xfrm>
        </p:spPr>
        <p:txBody>
          <a:bodyPr>
            <a:normAutofit/>
          </a:bodyPr>
          <a:lstStyle/>
          <a:p>
            <a:pPr algn="ctr"/>
            <a:r>
              <a:rPr lang="en-US" sz="4400" b="1" dirty="0"/>
              <a:t>Conclusion</a:t>
            </a:r>
            <a:r>
              <a:rPr lang="en-US" dirty="0"/>
              <a:t> </a:t>
            </a:r>
          </a:p>
        </p:txBody>
      </p:sp>
      <p:graphicFrame>
        <p:nvGraphicFramePr>
          <p:cNvPr id="4" name="Объект 3">
            <a:extLst>
              <a:ext uri="{FF2B5EF4-FFF2-40B4-BE49-F238E27FC236}">
                <a16:creationId xmlns:a16="http://schemas.microsoft.com/office/drawing/2014/main" id="{4B67EA80-4E03-46CF-B697-1B27BBD2C430}"/>
              </a:ext>
            </a:extLst>
          </p:cNvPr>
          <p:cNvGraphicFramePr>
            <a:graphicFrameLocks noGrp="1"/>
          </p:cNvGraphicFramePr>
          <p:nvPr>
            <p:ph idx="1"/>
            <p:extLst>
              <p:ext uri="{D42A27DB-BD31-4B8C-83A1-F6EECF244321}">
                <p14:modId xmlns:p14="http://schemas.microsoft.com/office/powerpoint/2010/main" val="174006752"/>
              </p:ext>
            </p:extLst>
          </p:nvPr>
        </p:nvGraphicFramePr>
        <p:xfrm>
          <a:off x="1094023" y="1331089"/>
          <a:ext cx="7830058" cy="498235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641145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76045"/>
            <a:ext cx="8596668" cy="586597"/>
          </a:xfrm>
        </p:spPr>
        <p:txBody>
          <a:bodyPr>
            <a:normAutofit fontScale="90000"/>
          </a:bodyPr>
          <a:lstStyle/>
          <a:p>
            <a:pPr algn="ctr"/>
            <a:r>
              <a:rPr lang="en-US" b="1" dirty="0"/>
              <a:t>Bibliography </a:t>
            </a:r>
          </a:p>
        </p:txBody>
      </p:sp>
      <p:sp>
        <p:nvSpPr>
          <p:cNvPr id="3" name="Content Placeholder 2"/>
          <p:cNvSpPr>
            <a:spLocks noGrp="1"/>
          </p:cNvSpPr>
          <p:nvPr>
            <p:ph idx="1"/>
          </p:nvPr>
        </p:nvSpPr>
        <p:spPr>
          <a:xfrm rot="20998073">
            <a:off x="1032101" y="8662864"/>
            <a:ext cx="9089178" cy="15271940"/>
          </a:xfrm>
        </p:spPr>
        <p:txBody>
          <a:bodyPr>
            <a:normAutofit fontScale="62500" lnSpcReduction="20000"/>
          </a:bodyPr>
          <a:lstStyle/>
          <a:p>
            <a:r>
              <a:rPr lang="en-US" dirty="0"/>
              <a:t>Chang, T.Y. and Lin, Y.C., 2022. The effects of atmosphere on perceived values and customer satisfaction toward the theme hotel: the moderating role of green </a:t>
            </a:r>
            <a:r>
              <a:rPr lang="en-US"/>
              <a:t>practice perception. Sustainability, 14</a:t>
            </a:r>
            <a:r>
              <a:rPr lang="en-US" dirty="0"/>
              <a:t>(15), p.9153.</a:t>
            </a:r>
          </a:p>
          <a:p>
            <a:r>
              <a:rPr lang="en-US" dirty="0"/>
              <a:t>Hu, F., Teichert, T., Liu, Y., Li, H</a:t>
            </a:r>
            <a:r>
              <a:rPr lang="en-US"/>
              <a:t>. and Gundyreva</a:t>
            </a:r>
            <a:r>
              <a:rPr lang="en-US" dirty="0"/>
              <a:t>, E., 2019. Evolving customer expectations of hospitality services: differences in attribute effects on satisfaction </a:t>
            </a:r>
            <a:r>
              <a:rPr lang="en-US"/>
              <a:t>and Re-Patronage. Tourism Management, 74</a:t>
            </a:r>
            <a:r>
              <a:rPr lang="en-US" dirty="0"/>
              <a:t>, pp.345-357.</a:t>
            </a:r>
          </a:p>
          <a:p>
            <a:r>
              <a:rPr lang="en-US"/>
              <a:t>Juanamasta</a:t>
            </a:r>
            <a:r>
              <a:rPr lang="en-US" dirty="0"/>
              <a:t>, I</a:t>
            </a:r>
            <a:r>
              <a:rPr lang="en-US"/>
              <a:t>.G., Wati</a:t>
            </a:r>
            <a:r>
              <a:rPr lang="en-US" dirty="0"/>
              <a:t>, N.M</a:t>
            </a:r>
            <a:r>
              <a:rPr lang="en-US"/>
              <a:t>.N., Hendrawati, E., Wahyuni, W., Pramudianti, M., Wisnujati</a:t>
            </a:r>
            <a:r>
              <a:rPr lang="en-US" dirty="0"/>
              <a:t>, N</a:t>
            </a:r>
            <a:r>
              <a:rPr lang="en-US"/>
              <a:t>.S., Setiawati</a:t>
            </a:r>
            <a:r>
              <a:rPr lang="en-US" dirty="0"/>
              <a:t>, A</a:t>
            </a:r>
            <a:r>
              <a:rPr lang="en-US"/>
              <a:t>.P., Susetyorini</a:t>
            </a:r>
            <a:r>
              <a:rPr lang="en-US" dirty="0"/>
              <a:t>, S., Elan</a:t>
            </a:r>
            <a:r>
              <a:rPr lang="en-US"/>
              <a:t>, U., Rusdiyanto</a:t>
            </a:r>
            <a:r>
              <a:rPr lang="en-US" dirty="0"/>
              <a:t>, R</a:t>
            </a:r>
            <a:r>
              <a:rPr lang="en-US"/>
              <a:t>. and Astanto</a:t>
            </a:r>
            <a:r>
              <a:rPr lang="en-US" dirty="0"/>
              <a:t>, D., 2019. The role of customer service through customer </a:t>
            </a:r>
            <a:r>
              <a:rPr lang="en-US"/>
              <a:t>relationship management (Crm</a:t>
            </a:r>
            <a:r>
              <a:rPr lang="en-US" dirty="0"/>
              <a:t>) to increase customer loyalty and </a:t>
            </a:r>
            <a:r>
              <a:rPr lang="en-US"/>
              <a:t>good image. </a:t>
            </a:r>
            <a:r>
              <a:rPr lang="en-US" dirty="0"/>
              <a:t>International Journal of Scientific </a:t>
            </a:r>
            <a:r>
              <a:rPr lang="en-US"/>
              <a:t>and Technology Research, 8</a:t>
            </a:r>
            <a:r>
              <a:rPr lang="en-US" dirty="0"/>
              <a:t>(10), pp.2004-2007.</a:t>
            </a:r>
          </a:p>
          <a:p>
            <a:r>
              <a:rPr lang="en-US"/>
              <a:t>Kabadayi</a:t>
            </a:r>
            <a:r>
              <a:rPr lang="en-US" dirty="0"/>
              <a:t>, S., Ali, F., Choi</a:t>
            </a:r>
            <a:r>
              <a:rPr lang="en-US"/>
              <a:t>, H., Joosten</a:t>
            </a:r>
            <a:r>
              <a:rPr lang="en-US" dirty="0"/>
              <a:t>, H. and Lu, C., 2019. Smart service experience in hospitality and tourism services: a conceptualization and future </a:t>
            </a:r>
            <a:r>
              <a:rPr lang="en-US"/>
              <a:t>research agenda. </a:t>
            </a:r>
            <a:r>
              <a:rPr lang="en-US" dirty="0"/>
              <a:t>Journal </a:t>
            </a:r>
            <a:r>
              <a:rPr lang="en-US"/>
              <a:t>of Service Management, 30</a:t>
            </a:r>
            <a:r>
              <a:rPr lang="en-US" dirty="0"/>
              <a:t>(3), pp.326-348.</a:t>
            </a:r>
          </a:p>
          <a:p>
            <a:r>
              <a:rPr lang="en-US" dirty="0"/>
              <a:t>Karim, R.A</a:t>
            </a:r>
            <a:r>
              <a:rPr lang="en-US"/>
              <a:t>. and Rabiul</a:t>
            </a:r>
            <a:r>
              <a:rPr lang="en-US" dirty="0"/>
              <a:t>, M.K., 2022. The relationships of corporate sustainability, customer loyalty, and word of mouth: the mediating role of corporate image and </a:t>
            </a:r>
            <a:r>
              <a:rPr lang="en-US"/>
              <a:t>customer satisfaction. </a:t>
            </a:r>
            <a:r>
              <a:rPr lang="en-US" dirty="0"/>
              <a:t>Journal of Quality Assurance in </a:t>
            </a:r>
            <a:r>
              <a:rPr lang="en-US"/>
              <a:t>Hospitality &amp; Tourism, 0</a:t>
            </a:r>
            <a:r>
              <a:rPr lang="en-US" dirty="0"/>
              <a:t>(00), pp.1-21.</a:t>
            </a:r>
          </a:p>
          <a:p>
            <a:r>
              <a:rPr lang="en-US" dirty="0"/>
              <a:t>Marriott</a:t>
            </a:r>
            <a:r>
              <a:rPr lang="en-US"/>
              <a:t>, 2022. </a:t>
            </a:r>
            <a:r>
              <a:rPr lang="en-US" dirty="0"/>
              <a:t>Let’s play! Augmented reality takes off at Moxy hotels with the “Moxy Universe, Play Beyond” Asia </a:t>
            </a:r>
            <a:r>
              <a:rPr lang="en-US"/>
              <a:t>Pacific Campaign. </a:t>
            </a:r>
            <a:r>
              <a:rPr lang="en-US" dirty="0"/>
              <a:t>[Online] </a:t>
            </a:r>
            <a:r>
              <a:rPr lang="en-US"/>
              <a:t>Available at: &lt;</a:t>
            </a:r>
            <a:r>
              <a:rPr lang="en-US" dirty="0">
                <a:hlinkClick r:id="rId3"/>
              </a:rPr>
              <a:t>https://www.hospitalitynet.org/news</a:t>
            </a:r>
            <a:r>
              <a:rPr lang="en-US">
                <a:hlinkClick r:id="rId3"/>
              </a:rPr>
              <a:t>/4111475.html</a:t>
            </a:r>
            <a:r>
              <a:rPr lang="en-US" dirty="0"/>
              <a:t>&gt; [Accessed 27 </a:t>
            </a:r>
            <a:r>
              <a:rPr lang="en-US"/>
              <a:t>January 2023].</a:t>
            </a:r>
            <a:endParaRPr lang="en-US" dirty="0"/>
          </a:p>
          <a:p>
            <a:r>
              <a:rPr lang="en-US" dirty="0"/>
              <a:t>Morrison, A. M</a:t>
            </a:r>
            <a:r>
              <a:rPr lang="en-US"/>
              <a:t>., 2022. </a:t>
            </a:r>
            <a:r>
              <a:rPr lang="en-US" dirty="0"/>
              <a:t>Hospitality </a:t>
            </a:r>
            <a:r>
              <a:rPr lang="en-US"/>
              <a:t>and travel marketing</a:t>
            </a:r>
            <a:r>
              <a:rPr lang="en-US" dirty="0"/>
              <a:t>. Taylor &amp; Francis.</a:t>
            </a:r>
          </a:p>
          <a:p>
            <a:r>
              <a:rPr lang="en-US" dirty="0"/>
              <a:t>Moxy Hotels</a:t>
            </a:r>
            <a:r>
              <a:rPr lang="en-US"/>
              <a:t>, 2023. </a:t>
            </a:r>
            <a:r>
              <a:rPr lang="en-US" dirty="0"/>
              <a:t>Ready </a:t>
            </a:r>
            <a:r>
              <a:rPr lang="en-US"/>
              <a:t>for anything .</a:t>
            </a:r>
            <a:r>
              <a:rPr lang="en-US" dirty="0"/>
              <a:t>[Online] </a:t>
            </a:r>
            <a:r>
              <a:rPr lang="en-US"/>
              <a:t>Available at: &lt;</a:t>
            </a:r>
            <a:r>
              <a:rPr lang="en-US" dirty="0">
                <a:hlinkClick r:id="rId4"/>
              </a:rPr>
              <a:t>https://moxy-hotels.</a:t>
            </a:r>
            <a:r>
              <a:rPr lang="en-US">
                <a:hlinkClick r:id="rId4"/>
              </a:rPr>
              <a:t>marriott.com/</a:t>
            </a:r>
            <a:r>
              <a:rPr lang="en-US" dirty="0"/>
              <a:t>&gt; [Accessed 27 January 2023].</a:t>
            </a:r>
          </a:p>
          <a:p>
            <a:r>
              <a:rPr lang="en-US" dirty="0"/>
              <a:t>Queer in the World, 2023. Why we love the millennial-focused Moxy Hotel Chain! [Online] </a:t>
            </a:r>
            <a:r>
              <a:rPr lang="en-US"/>
              <a:t>Available at: &lt;</a:t>
            </a:r>
            <a:r>
              <a:rPr lang="en-US" dirty="0">
                <a:hlinkClick r:id="rId5"/>
              </a:rPr>
              <a:t>https://queerintheworld.</a:t>
            </a:r>
            <a:r>
              <a:rPr lang="en-US">
                <a:hlinkClick r:id="rId5"/>
              </a:rPr>
              <a:t>com/moxy-hotel/</a:t>
            </a:r>
            <a:r>
              <a:rPr lang="en-US" dirty="0"/>
              <a:t>&gt; [Accessed 27 January 2023].</a:t>
            </a:r>
          </a:p>
          <a:p>
            <a:r>
              <a:rPr lang="en-US"/>
              <a:t>Sheth</a:t>
            </a:r>
            <a:r>
              <a:rPr lang="en-US" dirty="0"/>
              <a:t>, J., Jain, V</a:t>
            </a:r>
            <a:r>
              <a:rPr lang="en-US"/>
              <a:t>. and Ambika</a:t>
            </a:r>
            <a:r>
              <a:rPr lang="en-US" dirty="0"/>
              <a:t>, A., 2020. Repositioning the customer support services: the next frontier of </a:t>
            </a:r>
            <a:r>
              <a:rPr lang="en-US"/>
              <a:t>competitive advantage. </a:t>
            </a:r>
            <a:r>
              <a:rPr lang="en-US" dirty="0"/>
              <a:t>European Journal </a:t>
            </a:r>
            <a:r>
              <a:rPr lang="en-US"/>
              <a:t>of Marketing, 54</a:t>
            </a:r>
            <a:r>
              <a:rPr lang="en-US" dirty="0"/>
              <a:t>(7), pp. 1787-1804.</a:t>
            </a:r>
          </a:p>
          <a:p>
            <a:r>
              <a:rPr lang="en-GB" dirty="0"/>
              <a:t>Tell, C. (2021) </a:t>
            </a:r>
            <a:r>
              <a:rPr lang="en-GB"/>
              <a:t>Miami’s new moxy</a:t>
            </a:r>
            <a:r>
              <a:rPr lang="en-GB" dirty="0"/>
              <a:t> hotel is putting South Beach back on </a:t>
            </a:r>
            <a:r>
              <a:rPr lang="en-GB"/>
              <a:t>the map.</a:t>
            </a:r>
            <a:r>
              <a:rPr lang="en-US" dirty="0"/>
              <a:t> [Online] </a:t>
            </a:r>
            <a:r>
              <a:rPr lang="en-US"/>
              <a:t>Available at:  &lt;</a:t>
            </a:r>
            <a:r>
              <a:rPr lang="en-GB" dirty="0"/>
              <a:t>https://www.forbes.com/sites/carolinetell/2021/12/07/miamis-new-moxy-hotel-is-putting-south-beach-back-on-the-map</a:t>
            </a:r>
            <a:r>
              <a:rPr lang="en-GB"/>
              <a:t>/?sh=33aa569f5821</a:t>
            </a:r>
            <a:r>
              <a:rPr lang="en-US" dirty="0"/>
              <a:t>&gt; [Accessed 27 January 2023].</a:t>
            </a:r>
          </a:p>
          <a:p>
            <a:r>
              <a:rPr lang="en-US" dirty="0"/>
              <a:t>Torres, A.M. and Sipe, M.D., 2020. Hospitality </a:t>
            </a:r>
            <a:r>
              <a:rPr lang="en-US"/>
              <a:t>service innovation: kleeding</a:t>
            </a:r>
            <a:r>
              <a:rPr lang="en-US" dirty="0"/>
              <a:t> an outstanding </a:t>
            </a:r>
            <a:r>
              <a:rPr lang="en-US"/>
              <a:t>guest experience. </a:t>
            </a:r>
            <a:r>
              <a:rPr lang="en-US" dirty="0"/>
              <a:t>Journal of Next-generation Convergence Information </a:t>
            </a:r>
            <a:r>
              <a:rPr lang="en-US"/>
              <a:t>Services Technology, 9</a:t>
            </a:r>
            <a:r>
              <a:rPr lang="en-US" dirty="0"/>
              <a:t>(2), pp.149-162.</a:t>
            </a:r>
          </a:p>
          <a:p>
            <a:r>
              <a:rPr lang="en-US" dirty="0"/>
              <a:t>Williams, R. 2022. Marriott’s Moxy Hotels gamifies hospitality with </a:t>
            </a:r>
            <a:r>
              <a:rPr lang="en-US"/>
              <a:t>AR experience. </a:t>
            </a:r>
            <a:r>
              <a:rPr lang="en-US" dirty="0">
                <a:hlinkClick r:id="rId6"/>
              </a:rPr>
              <a:t>https://www.marketingdive.com/news/</a:t>
            </a:r>
            <a:r>
              <a:rPr lang="en-US">
                <a:hlinkClick r:id="rId6"/>
              </a:rPr>
              <a:t>marriott-moxy-hotels-gamifies-hospitality-ar-mobile/627219/</a:t>
            </a:r>
            <a:r>
              <a:rPr lang="en-US" dirty="0"/>
              <a:t>&gt; [Accessed 27 January 2023].</a:t>
            </a:r>
          </a:p>
          <a:p>
            <a:endParaRPr lang="en-US" dirty="0"/>
          </a:p>
        </p:txBody>
      </p:sp>
    </p:spTree>
    <p:extLst>
      <p:ext uri="{BB962C8B-B14F-4D97-AF65-F5344CB8AC3E}">
        <p14:creationId xmlns:p14="http://schemas.microsoft.com/office/powerpoint/2010/main" val="887461694"/>
      </p:ext>
    </p:extLst>
  </p:cSld>
  <p:clrMapOvr>
    <a:masterClrMapping/>
  </p:clrMapOvr>
</p:sld>
</file>

<file path=ppt/theme/theme1.xml><?xml version="1.0" encoding="utf-8"?>
<a:theme xmlns:a="http://schemas.openxmlformats.org/drawingml/2006/main" name="Аспект">
  <a:themeElements>
    <a:clrScheme name="Аспект">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Другая 1">
      <a:majorFont>
        <a:latin typeface="Century Gothic"/>
        <a:ea typeface=""/>
        <a:cs typeface=""/>
      </a:majorFont>
      <a:minorFont>
        <a:latin typeface="Century Gothic"/>
        <a:ea typeface=""/>
        <a:cs typeface=""/>
      </a:minorFont>
    </a:fontScheme>
    <a:fmtScheme name="Аспект">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1556</TotalTime>
  <Words>2462</Words>
  <Application>Microsoft Office PowerPoint</Application>
  <PresentationFormat>Ecran lat</PresentationFormat>
  <Paragraphs>113</Paragraphs>
  <Slides>9</Slides>
  <Notes>7</Notes>
  <HiddenSlides>0</HiddenSlides>
  <MMClips>0</MMClips>
  <ScaleCrop>false</ScaleCrop>
  <HeadingPairs>
    <vt:vector size="4" baseType="variant">
      <vt:variant>
        <vt:lpstr>Temă</vt:lpstr>
      </vt:variant>
      <vt:variant>
        <vt:i4>1</vt:i4>
      </vt:variant>
      <vt:variant>
        <vt:lpstr>Titluri diapozitive</vt:lpstr>
      </vt:variant>
      <vt:variant>
        <vt:i4>9</vt:i4>
      </vt:variant>
    </vt:vector>
  </HeadingPairs>
  <TitlesOfParts>
    <vt:vector size="10" baseType="lpstr">
      <vt:lpstr>Аспект</vt:lpstr>
      <vt:lpstr>Prezentare PowerPoint</vt:lpstr>
      <vt:lpstr>Prezentare PowerPoint</vt:lpstr>
      <vt:lpstr>Introduction </vt:lpstr>
      <vt:lpstr>Moxy Hotel’s Main Consumers</vt:lpstr>
      <vt:lpstr>The Nature, Scope, And Role Of The Guest Services And Facilities Provided To Guests By Moxy Hotel  </vt:lpstr>
      <vt:lpstr>The Need to Consider the Role and Function of Guest Services in General </vt:lpstr>
      <vt:lpstr>The Importance of Hospitality and How Hotels Meet/Exceed Guest Expectations</vt:lpstr>
      <vt:lpstr>Conclusion </vt:lpstr>
      <vt:lpstr>Bibliography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Prezentare PowerPoint</dc:title>
  <cp:lastModifiedBy>Iuliana-Gabriela Vasile</cp:lastModifiedBy>
  <cp:revision>2</cp:revision>
  <dcterms:created xsi:type="dcterms:W3CDTF">2023-01-26T13:44:09Z</dcterms:created>
  <dcterms:modified xsi:type="dcterms:W3CDTF">2023-01-28T15:06:00Z</dcterms:modified>
</cp:coreProperties>
</file>