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E7B34-9FD1-CD5F-BD40-E1BFAFD40C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EAA7F9-DA97-EE23-CD41-FF6D1038EC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A95C0-9E1C-9665-92B2-07A580920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8296A-97C4-8A02-30EA-6EDB1692E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48D5A-07B8-0F8D-4503-52A4DA9BE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394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AB3D1-FEF8-0508-0384-1E15E861E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FFD8A-2E0D-AF0B-9816-2440F75CE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CFDFB4-2841-0BEF-28F1-E146549A8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0A394-F88C-1126-9867-2C59A81AC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28EF1-1017-711E-925B-3F9FF4A57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550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771B3-AF73-52B6-37F0-A8C1B2586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7D7285-CAAF-DB85-E7C8-BEC08DAE43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954E9-E333-8AAA-2C9C-A3D21C4AF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22541-1540-FCAE-78DA-997A1A024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60A9E-9ACC-D7C7-3ED1-66A3F6D7E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899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C1E2D-2603-1062-2467-9928F0019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EDCE9-FCC5-A8E4-41F0-CE2650B756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7C3FD7-D7E3-0053-7BC3-6A228DC85A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EE3773-5F95-69F1-B6E4-BAF9F5632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C7280B-4290-E4DD-4FCD-82F032BEB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B4C284-ACF6-D098-B55B-9E23F90ED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195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24B9-69F7-F37C-5AD1-689F7DD35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BAD8DA-7AD2-E0C6-FA8A-19F918DFD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8838D6-3CCD-11E9-45C4-7232674DF6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43E503-961C-EB14-19F8-E4395EF99E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9E4ED3-AFCA-1E39-F014-45F4064D57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4B1E15-45A6-93CF-E18B-F225BB835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F0D924-9373-C0CA-23F0-A0A60767A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577F51-A71E-4EA4-34CE-92C752308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855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75027-EA8B-BD7C-7772-89FCCDB0D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6DE5D5-6451-3D7F-7866-047D98E21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61FBBB-F75B-315A-D7FB-78A816782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06205-919B-D3A2-C8EB-F214C4323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127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904E33-3583-E8F1-3032-AA25DF50F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FD2E9B-7FE6-E76A-F297-9913DC55C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1A76F9-B884-3DD1-BEF7-BF4993C66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92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BA999-B64F-E875-F9E6-B75F0ECE4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2651D-8A20-BF19-FA8C-0A064408B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28D9C4-789E-64A7-8910-BC116CE5F2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B4600B-C74A-C53B-A2EC-7F7DE63C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4C2661-A10A-AD80-5717-DA387BA3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E88D73-7350-0D48-9CA0-3B41670A8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40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E6632-731A-A25F-FB17-004A0A43E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E08AA5-72BE-919C-A621-CD230CF6AF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DBA625-A73A-2025-71D5-AD2BDF685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12112C-31C5-F011-3872-E89E23CB2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BE5DEA-E63A-BCCC-229A-0715F5D16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4FDA8-2933-8563-46F5-E843F483E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201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CE163-3E60-50AA-2136-788D77A31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EC6654-0EED-9CE1-C009-9ACF4D11E0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AA66A-30EA-115E-E4A6-07D07F39A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B45C66-037C-90D4-AEE8-4F1056ED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F9BF5-B0E7-8836-2E83-EF0049A81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35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AD1E7B-A701-545C-BAE4-B26442A3F0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F3C23E-5563-17C1-E881-BDBAF3A19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A4AD28-DB95-332D-ED6B-26F8BB046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85A27-1B3D-AED9-D6EC-1BC58CD49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C45BB-33F8-14BD-B5A7-9D6BDCCA1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290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3B06F1-DD74-C638-6398-A65DE02B6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ACE2AD-0165-65D8-E533-840630117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57413-C94D-CE60-62BD-B1C975C69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0BB9F8-F4D6-4D60-BE5B-140310DADEB6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5D986-694F-25FD-F294-F8826FE195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40F22-881D-7EF1-BA24-85B0DF6AEC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9C078D-A85A-4F97-9B9E-E0527BF0D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345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eit.europa.eu/what-are-eit-knowledge-and-innovation-communities-kics" TargetMode="External"/><Relationship Id="rId3" Type="http://schemas.openxmlformats.org/officeDocument/2006/relationships/hyperlink" Target="https://doi.org/10.1016/j.jclepro.2018.10.128" TargetMode="External"/><Relationship Id="rId7" Type="http://schemas.openxmlformats.org/officeDocument/2006/relationships/hyperlink" Target="https://doi.org/10.2307/2393553" TargetMode="External"/><Relationship Id="rId12" Type="http://schemas.openxmlformats.org/officeDocument/2006/relationships/hyperlink" Target="https://doi.org/10.5267/j.msl.2020.1.001" TargetMode="External"/><Relationship Id="rId2" Type="http://schemas.openxmlformats.org/officeDocument/2006/relationships/hyperlink" Target="https://doi.org/10.1002/bse.20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jclepro.2018.07.049" TargetMode="External"/><Relationship Id="rId11" Type="http://schemas.openxmlformats.org/officeDocument/2006/relationships/hyperlink" Target="https://eit.europa.eu/our-activities/eit-regional-innovation-scheme-ris" TargetMode="External"/><Relationship Id="rId5" Type="http://schemas.openxmlformats.org/officeDocument/2006/relationships/hyperlink" Target="https://doi.org/10.1108/CG-09-2013-0114" TargetMode="External"/><Relationship Id="rId10" Type="http://schemas.openxmlformats.org/officeDocument/2006/relationships/hyperlink" Target="https://www.climate-kic.org/programmes/entrepreneurship/accelerator/" TargetMode="External"/><Relationship Id="rId4" Type="http://schemas.openxmlformats.org/officeDocument/2006/relationships/hyperlink" Target="https://doi.org/10.1016/j.jclepro.2013.06.046" TargetMode="External"/><Relationship Id="rId9" Type="http://schemas.openxmlformats.org/officeDocument/2006/relationships/hyperlink" Target="https://www.climate-kic.org/who-we-are/what-is-climate-ki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540F40-FA31-8341-A904-09E34779C5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51"/>
          <a:stretch/>
        </p:blipFill>
        <p:spPr>
          <a:xfrm>
            <a:off x="20" y="655"/>
            <a:ext cx="8115280" cy="44686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41FA41F-A5BE-4B7C-C442-CC1897FFAB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7891"/>
          <a:stretch/>
        </p:blipFill>
        <p:spPr>
          <a:xfrm>
            <a:off x="8115298" y="-6"/>
            <a:ext cx="4076702" cy="446887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466372"/>
            <a:ext cx="12191998" cy="2390128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FC87AC-C919-4FE5-BAC3-39509E00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4464543"/>
            <a:ext cx="8115300" cy="23919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0659F6-0853-468D-B1B2-44FDBE98B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9269" y="4466372"/>
            <a:ext cx="12201266" cy="2390128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4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8" y="4466372"/>
            <a:ext cx="4081336" cy="2390128"/>
          </a:xfrm>
          <a:prstGeom prst="rect">
            <a:avLst/>
          </a:prstGeom>
          <a:gradFill>
            <a:gsLst>
              <a:gs pos="19000">
                <a:srgbClr val="000000">
                  <a:alpha val="62000"/>
                </a:srgbClr>
              </a:gs>
              <a:gs pos="100000">
                <a:schemeClr val="accent1">
                  <a:lumMod val="75000"/>
                  <a:alpha val="44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7ACDD7-882D-4B81-A213-84C82B96B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635" y="4486258"/>
            <a:ext cx="12194550" cy="196815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625ED14-F0D2-4FCA-87F3-4E3D2A03D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6748954" y="2254165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31000">
                <a:schemeClr val="accent1">
                  <a:alpha val="0"/>
                </a:schemeClr>
              </a:gs>
              <a:gs pos="85000">
                <a:schemeClr val="accent1">
                  <a:alpha val="1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3C86BF-76CA-3CBD-E1BF-75CEE0458B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573" y="4905953"/>
            <a:ext cx="9932691" cy="858742"/>
          </a:xfrm>
        </p:spPr>
        <p:txBody>
          <a:bodyPr anchor="ctr">
            <a:normAutofit fontScale="90000"/>
          </a:bodyPr>
          <a:lstStyle/>
          <a:p>
            <a:pPr algn="l"/>
            <a:r>
              <a:rPr lang="en-US" sz="4800" dirty="0">
                <a:solidFill>
                  <a:srgbClr val="92D050"/>
                </a:solidFill>
                <a:latin typeface="Arial Black" panose="020B0A04020102020204" pitchFamily="34" charset="0"/>
              </a:rPr>
              <a:t>Ecolnnovate Business Start-up </a:t>
            </a:r>
            <a:endParaRPr lang="en-GB" sz="4800" dirty="0">
              <a:solidFill>
                <a:srgbClr val="92D05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4AF079-02C2-A0B6-0C4A-BE2C56F5CF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570" y="5764694"/>
            <a:ext cx="9932690" cy="436643"/>
          </a:xfrm>
        </p:spPr>
        <p:txBody>
          <a:bodyPr anchor="t">
            <a:normAutofit/>
          </a:bodyPr>
          <a:lstStyle/>
          <a:p>
            <a:pPr algn="l"/>
            <a:r>
              <a:rPr lang="en-US" sz="2000" dirty="0">
                <a:solidFill>
                  <a:srgbClr val="92D050"/>
                </a:solidFill>
                <a:latin typeface="Arial Black" panose="020B0A04020102020204" pitchFamily="34" charset="0"/>
              </a:rPr>
              <a:t>Teodora Zenaida Goleanu </a:t>
            </a:r>
            <a:endParaRPr lang="en-GB" sz="2000" dirty="0">
              <a:solidFill>
                <a:srgbClr val="92D05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2427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15997-0472-BA9B-76BC-BCC18BB47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687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Introduction to EcoInnovate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EABE4-5BB4-886A-627C-8836C721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Sustainable start-up offering eco-friendly products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Focus on reducing environmental impact through innovation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Products made from recyclable, biodegradable materials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Operating based on a circular economy model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Commitment to energy-efficient manufacturing processes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Targeting environmentally conscious consumers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9C762E-B0CC-2747-8190-D02C851DC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612087"/>
            <a:ext cx="5150277" cy="34585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391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97C0D-A247-0D50-7629-5E1AC6931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Business Goals and Objectives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DD8F6-7985-2B50-5680-EDAA012E6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Minimize environmental impact through sustainable sourcing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Aim to be a market leader in sustainable consumer goods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Achieve profitability by diversifying revenue streams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Educate consumers on sustainability practices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Expand market reach internationally in the long term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Build a strong, recognizable brand based on sustainability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C1C449-586B-7A97-B6D5-A62A7E18B3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987353"/>
            <a:ext cx="5150277" cy="270804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407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05F96-01F4-9E1E-7EB7-181EB3905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Key Sustainability Practices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6624A-2ECE-9343-E54B-CE986F10A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Sourcing raw materials from certified sustainable suppliers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Circular economy model to ensure product recyclability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Manufacturing powered by renewable energy sources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Zero-waste policy for production processes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Eco-friendly packaging made from recyclable materials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Reducing carbon footprint through energy-efficient practices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141E40-F8A1-705A-EBA0-036B98071D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34" b="3"/>
          <a:stretch/>
        </p:blipFill>
        <p:spPr>
          <a:xfrm>
            <a:off x="7083423" y="581892"/>
            <a:ext cx="4397433" cy="251875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26013B-D159-D7FC-0396-A1C918EBDA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203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889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24785-1FC0-552C-DB04-F588F134E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943670" cy="1128068"/>
          </a:xfrm>
        </p:spPr>
        <p:txBody>
          <a:bodyPr anchor="ctr">
            <a:no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Market Strategy and Target Audience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F184E-91E2-F1EC-96A3-2C57E6530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Strong brand identity focusing on sustainability and eco-consciousness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Target market: Millennials, Gen Z, and sustainability-focused businesses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Digital presence through social media and influencer partnerships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Offline marketing through eco-friendly retail partnerships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Community engagement to raise awareness of sustainable practices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Educating consumers on the environmental benefits of eco-friendly products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F51CFB-883F-A782-5522-A1088AB937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57" r="19489" b="2"/>
          <a:stretch/>
        </p:blipFill>
        <p:spPr>
          <a:xfrm>
            <a:off x="7083423" y="581892"/>
            <a:ext cx="4397433" cy="251875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98F2E0-C94A-3791-0D28-9FCC249FF96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1144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088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A879C-777C-3914-7911-4C2551DF4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Why EcoInnovate Will Succeed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C62F9-C903-2E2E-A07B-5275DDD56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and eco-friendly products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Strong commitment to environmental responsibility and innovation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Circular economy model ensures long-term sustainability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Diverse product line reduces reliance on any single product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Strategic partnerships and funding opportunities with sustainability-focused organizations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Flexibility to adapt to market shifts and consumer trends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BF7259-7F37-CACF-1A33-163C5CDBFA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3423" y="609989"/>
            <a:ext cx="4397433" cy="2462562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2AD6EF-AEBE-265A-E871-23F39ECFA8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829" y="3707894"/>
            <a:ext cx="2518756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892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0FBFB-9053-1091-5C37-CD8706918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References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19AB9-C9F5-E37B-E09F-0CE42A36F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492" y="2203079"/>
            <a:ext cx="11130456" cy="4654286"/>
          </a:xfrm>
        </p:spPr>
        <p:txBody>
          <a:bodyPr anchor="ctr">
            <a:normAutofit lnSpcReduction="10000"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 (2018). Stakeholder engagement in sustainable enterprise: Evolving a conceptual framework, and a case study of ITC.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&amp; the Environment, 27(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3), 282–300.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https://doi.org/10.1002/bse.2000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N.M.P., Boons, F.,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Baldassaree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 (2019). Sustainable business model experimentation by understanding ecologies of business models.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208,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1498–1512.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https://doi.org/10.1016/j.jclepro.2018.10.128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N.M.P., Short, S.W., Rana, P., &amp; Evans, S. (2013). A literature and practice review to develop sustainable business model archetypes.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65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42–56.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https://doi.org/10.1016/j.jclepro.2013.06.046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N.M.P., Short, S., Rana, P., &amp; Evans, S. (2014). A value mapping tool for sustainable business modelling.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Corporate Governance, 13(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6), 482–497.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https://doi.org/10.1108/CG-09-2013-0114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G.,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Gholamzadeh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&amp; Sadiq, R. (2018). Sustainable enterprise resource planning systems implementation: A framework development.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198,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1345–1355.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https://doi.org/10.1016/j.jclepro.2018.07.049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Cohen, W.M., &amp; Levinthal, D.A. (1990). Absorptive capacity: A new perspective on learning and innovation.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Administrative Science Quarterly, 35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128–152.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https://doi.org/10.2307/2393553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EIT. (2020).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are EIT 'Knowledge and Innovation Communities' (KICs)?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online: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https://eit.europa.eu/what-are-eit-knowledge-and-innovation-communities-kics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EIT Climate-KIC. (2020).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EIT Climate-KIC?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online: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https://www.climate-kic.org/who-we-are/what-is-climate-kic/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EIT Climate-KIC. (2020).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Entrepreneurship—Accelerator.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online: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https://www.climate-kic.org/programmes/entrepreneurship/accelerator/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EIT. (2020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). EIT Regional Innovation Scheme (EIT RIS).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online: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https://eit.europa.eu/our-activities/eit-regional-innovation-scheme-ris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Febrizal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(2020). Sustainable development toward sustainable enterprise.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 Science Letters, 11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657–668.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https://doi.org/10.5267/j.msl.2020.1.001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Ries, E. (2011).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Lean Startup: How Today’s Entrepreneurs Use Continuous Innovation to Create Radically Successful Businesses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Random House Digital, Inc.: New York, NY, USA.</a:t>
            </a: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496421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723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Office Theme</vt:lpstr>
      <vt:lpstr>Ecolnnovate Business Start-up </vt:lpstr>
      <vt:lpstr>Introduction to EcoInnovate</vt:lpstr>
      <vt:lpstr>Business Goals and Objectives</vt:lpstr>
      <vt:lpstr>Key Sustainability Practices</vt:lpstr>
      <vt:lpstr>Market Strategy and Target Audience</vt:lpstr>
      <vt:lpstr>Why EcoInnovate Will Succeed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2025-03-05T12:31:58Z</dcterms:created>
  <dcterms:modified xsi:type="dcterms:W3CDTF">2025-03-05T12:48:51Z</dcterms:modified>
</cp:coreProperties>
</file>