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6"/>
  </p:notesMasterIdLst>
  <p:sldIdLst>
    <p:sldId id="256" r:id="rId5"/>
    <p:sldId id="257" r:id="rId6"/>
    <p:sldId id="260" r:id="rId7"/>
    <p:sldId id="261" r:id="rId8"/>
    <p:sldId id="262" r:id="rId9"/>
    <p:sldId id="264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sabel Casandra Martins Keller (2516809)" userId="d3096de7-c2ac-413a-825a-e0281ed2267d" providerId="ADAL" clId="{DD5495C9-B785-4154-9344-3F6C9524C525}"/>
    <pc:docChg chg="modSld">
      <pc:chgData name="Isabel Casandra Martins Keller (2516809)" userId="d3096de7-c2ac-413a-825a-e0281ed2267d" providerId="ADAL" clId="{DD5495C9-B785-4154-9344-3F6C9524C525}" dt="2026-07-18T09:19:18.380" v="9" actId="5793"/>
      <pc:docMkLst>
        <pc:docMk/>
      </pc:docMkLst>
      <pc:sldChg chg="modSp mod">
        <pc:chgData name="Isabel Casandra Martins Keller (2516809)" userId="d3096de7-c2ac-413a-825a-e0281ed2267d" providerId="ADAL" clId="{DD5495C9-B785-4154-9344-3F6C9524C525}" dt="2026-07-18T09:13:13.170" v="0" actId="5793"/>
        <pc:sldMkLst>
          <pc:docMk/>
          <pc:sldMk cId="1953942049" sldId="261"/>
        </pc:sldMkLst>
        <pc:spChg chg="mod">
          <ac:chgData name="Isabel Casandra Martins Keller (2516809)" userId="d3096de7-c2ac-413a-825a-e0281ed2267d" providerId="ADAL" clId="{DD5495C9-B785-4154-9344-3F6C9524C525}" dt="2026-07-18T09:13:13.170" v="0" actId="5793"/>
          <ac:spMkLst>
            <pc:docMk/>
            <pc:sldMk cId="1953942049" sldId="261"/>
            <ac:spMk id="3" creationId="{B1C5FE12-2864-BB54-C962-6A98DADE620C}"/>
          </ac:spMkLst>
        </pc:spChg>
      </pc:sldChg>
      <pc:sldChg chg="modSp mod">
        <pc:chgData name="Isabel Casandra Martins Keller (2516809)" userId="d3096de7-c2ac-413a-825a-e0281ed2267d" providerId="ADAL" clId="{DD5495C9-B785-4154-9344-3F6C9524C525}" dt="2026-07-18T09:14:23.939" v="1" actId="113"/>
        <pc:sldMkLst>
          <pc:docMk/>
          <pc:sldMk cId="315302517" sldId="262"/>
        </pc:sldMkLst>
        <pc:spChg chg="mod">
          <ac:chgData name="Isabel Casandra Martins Keller (2516809)" userId="d3096de7-c2ac-413a-825a-e0281ed2267d" providerId="ADAL" clId="{DD5495C9-B785-4154-9344-3F6C9524C525}" dt="2026-07-18T09:14:23.939" v="1" actId="113"/>
          <ac:spMkLst>
            <pc:docMk/>
            <pc:sldMk cId="315302517" sldId="262"/>
            <ac:spMk id="3" creationId="{D9B4DB38-A1EA-8A0C-BC88-16F05DAE0F90}"/>
          </ac:spMkLst>
        </pc:spChg>
      </pc:sldChg>
      <pc:sldChg chg="modSp mod">
        <pc:chgData name="Isabel Casandra Martins Keller (2516809)" userId="d3096de7-c2ac-413a-825a-e0281ed2267d" providerId="ADAL" clId="{DD5495C9-B785-4154-9344-3F6C9524C525}" dt="2026-07-18T09:17:19.820" v="2" actId="5793"/>
        <pc:sldMkLst>
          <pc:docMk/>
          <pc:sldMk cId="1402872999" sldId="267"/>
        </pc:sldMkLst>
        <pc:spChg chg="mod">
          <ac:chgData name="Isabel Casandra Martins Keller (2516809)" userId="d3096de7-c2ac-413a-825a-e0281ed2267d" providerId="ADAL" clId="{DD5495C9-B785-4154-9344-3F6C9524C525}" dt="2026-07-18T09:17:19.820" v="2" actId="5793"/>
          <ac:spMkLst>
            <pc:docMk/>
            <pc:sldMk cId="1402872999" sldId="267"/>
            <ac:spMk id="3" creationId="{7740C32B-863E-6271-A19F-661AD03005E6}"/>
          </ac:spMkLst>
        </pc:spChg>
      </pc:sldChg>
      <pc:sldChg chg="modSp mod">
        <pc:chgData name="Isabel Casandra Martins Keller (2516809)" userId="d3096de7-c2ac-413a-825a-e0281ed2267d" providerId="ADAL" clId="{DD5495C9-B785-4154-9344-3F6C9524C525}" dt="2026-07-18T09:19:18.380" v="9" actId="5793"/>
        <pc:sldMkLst>
          <pc:docMk/>
          <pc:sldMk cId="1376880480" sldId="269"/>
        </pc:sldMkLst>
        <pc:spChg chg="mod">
          <ac:chgData name="Isabel Casandra Martins Keller (2516809)" userId="d3096de7-c2ac-413a-825a-e0281ed2267d" providerId="ADAL" clId="{DD5495C9-B785-4154-9344-3F6C9524C525}" dt="2026-07-18T09:19:18.380" v="9" actId="5793"/>
          <ac:spMkLst>
            <pc:docMk/>
            <pc:sldMk cId="1376880480" sldId="269"/>
            <ac:spMk id="3" creationId="{21D7C504-E1A6-3664-9C29-9833C4FBEAA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Cabeçalho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3" name="Espaço Reservado para Data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DB956F9-D480-4C7B-934A-00EFB8D52A8F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4" name="Espaço Reservado para Imagem de Slide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pt-BR"/>
          </a:p>
        </p:txBody>
      </p:sp>
      <p:sp>
        <p:nvSpPr>
          <p:cNvPr id="5" name="Espaço Reservado para Anotaçõ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</a:p>
        </p:txBody>
      </p:sp>
      <p:sp>
        <p:nvSpPr>
          <p:cNvPr id="6" name="Espaço Reservado para Rodapé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pt-BR"/>
          </a:p>
        </p:txBody>
      </p:sp>
      <p:sp>
        <p:nvSpPr>
          <p:cNvPr id="7" name="Espaço Reservado para Número de Slid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84AF9-6424-4AB8-9E16-B4D13E22D9DD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21748860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84AF9-6424-4AB8-9E16-B4D13E22D9DD}" type="slidenum">
              <a:rPr lang="pt-BR" smtClean="0"/>
              <a:t>3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9562295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84AF9-6424-4AB8-9E16-B4D13E22D9DD}" type="slidenum">
              <a:rPr lang="pt-BR" smtClean="0"/>
              <a:t>5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40856906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BR" dirty="0"/>
          </a:p>
        </p:txBody>
      </p:sp>
      <p:sp>
        <p:nvSpPr>
          <p:cNvPr id="4" name="Espaço Reservado para Número de Slid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EA84AF9-6424-4AB8-9E16-B4D13E22D9DD}" type="slidenum">
              <a:rPr lang="pt-BR" smtClean="0"/>
              <a:t>7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3432080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ide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t-BR"/>
              <a:t>Clique para editar o estilo do subtítulo Mestre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1649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5796606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Cabeçalho da Se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647044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as Partes de Conteúd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34250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4180787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ment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2283550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021456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úd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944372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m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pt-BR"/>
              <a:t>Clique no ícone para adicionar uma imagem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4391999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e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899443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ção com Le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22370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9357970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o Cartão de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02699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iro ou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pt-BR"/>
              <a:t>Clique para editar os estilos de texto Mestres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pt-BR"/>
              <a:t>Clique para editar os estilos de texto Mestres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98204772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e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8415659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xto e Títul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BR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1761651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pt-BR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pt-BR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pt-BR"/>
              <a:t>Clique para editar o título Mestre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t-BR"/>
              <a:t>Clique para editar os estilos de texto Mestres</a:t>
            </a:r>
          </a:p>
          <a:p>
            <a:pPr lvl="1"/>
            <a:r>
              <a:rPr lang="pt-BR"/>
              <a:t>Segundo nível</a:t>
            </a:r>
          </a:p>
          <a:p>
            <a:pPr lvl="2"/>
            <a:r>
              <a:rPr lang="pt-BR"/>
              <a:t>Terceiro nível</a:t>
            </a:r>
          </a:p>
          <a:p>
            <a:pPr lvl="3"/>
            <a:r>
              <a:rPr lang="pt-BR"/>
              <a:t>Quarto nível</a:t>
            </a:r>
          </a:p>
          <a:p>
            <a:pPr lvl="4"/>
            <a:r>
              <a:rPr lang="pt-BR"/>
              <a:t>Quinto nível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3220E6-9D94-4B78-955B-F217702C0C45}" type="datetimeFigureOut">
              <a:rPr lang="pt-BR" smtClean="0"/>
              <a:t>18/07/2026</a:t>
            </a:fld>
            <a:endParaRPr lang="pt-BR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BR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9BCF385-CB92-469A-AF6A-6FA2A3382452}" type="slidenum">
              <a:rPr lang="pt-BR" smtClean="0"/>
              <a:t>‹#›</a:t>
            </a:fld>
            <a:endParaRPr lang="pt-BR"/>
          </a:p>
        </p:txBody>
      </p:sp>
    </p:spTree>
    <p:extLst>
      <p:ext uri="{BB962C8B-B14F-4D97-AF65-F5344CB8AC3E}">
        <p14:creationId xmlns:p14="http://schemas.microsoft.com/office/powerpoint/2010/main" val="3646972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aixaDeTexto 4">
            <a:extLst>
              <a:ext uri="{FF2B5EF4-FFF2-40B4-BE49-F238E27FC236}">
                <a16:creationId xmlns:a16="http://schemas.microsoft.com/office/drawing/2014/main" id="{CED3E063-C29E-D2CB-23C3-E882D0E3CCCA}"/>
              </a:ext>
            </a:extLst>
          </p:cNvPr>
          <p:cNvSpPr txBox="1"/>
          <p:nvPr/>
        </p:nvSpPr>
        <p:spPr>
          <a:xfrm>
            <a:off x="2242457" y="1458685"/>
            <a:ext cx="9535886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sz="32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 Wales  Trinity Saint Davis</a:t>
            </a:r>
          </a:p>
          <a:p>
            <a:pPr fontAlgn="base"/>
            <a:endParaRPr lang="en-GB" sz="20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 Psychology in Health and Social Care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Number: LCHS 4010(LON)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No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BR" sz="2800" dirty="0" err="1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  <a:r>
              <a:rPr lang="pt-BR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Isabel Keller</a:t>
            </a:r>
            <a:r>
              <a:rPr lang="en-US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2516809​</a:t>
            </a:r>
          </a:p>
          <a:p>
            <a:pPr fontAlgn="base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Lecturer’s Name</a:t>
            </a:r>
            <a:r>
              <a:rPr lang="en-GB" sz="2800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Peace</a:t>
            </a:r>
            <a:endParaRPr lang="en-US" sz="2800" dirty="0">
              <a:solidFill>
                <a:schemeClr val="accent1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42720178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61857DD-B745-1AC2-2910-09895F3A3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9028" y="1328057"/>
            <a:ext cx="8935583" cy="5203371"/>
          </a:xfrm>
        </p:spPr>
        <p:txBody>
          <a:bodyPr>
            <a:normAutofit/>
          </a:bodyPr>
          <a:lstStyle/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Recently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moved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London </a:t>
            </a:r>
          </a:p>
          <a:p>
            <a:pPr marL="0" indent="0" fontAlgn="t">
              <a:lnSpc>
                <a:spcPts val="1500"/>
              </a:lnSpc>
              <a:buNone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Lives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a single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mother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experiencing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post-natal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lnSpc>
                <a:spcPts val="1500"/>
              </a:lnSpc>
              <a:buNone/>
            </a:pP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lnSpc>
                <a:spcPts val="1500"/>
              </a:lnSpc>
              <a:buNone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social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t">
              <a:lnSpc>
                <a:spcPts val="1500"/>
              </a:lnSpc>
              <a:buNone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Disrupted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childcare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delay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Separation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anxiety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Difficulty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joining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Font typeface="Wingdings" panose="05000000000000000000" pitchFamily="2" charset="2"/>
              <a:buChar char="Ø"/>
            </a:pP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Withdrawn</a:t>
            </a:r>
            <a:r>
              <a:rPr lang="pt-BR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aixaDeTexto 3">
            <a:extLst>
              <a:ext uri="{FF2B5EF4-FFF2-40B4-BE49-F238E27FC236}">
                <a16:creationId xmlns:a16="http://schemas.microsoft.com/office/drawing/2014/main" id="{A807D941-D381-C493-376A-96155B83EBF5}"/>
              </a:ext>
            </a:extLst>
          </p:cNvPr>
          <p:cNvSpPr txBox="1"/>
          <p:nvPr/>
        </p:nvSpPr>
        <p:spPr>
          <a:xfrm>
            <a:off x="2057400" y="326572"/>
            <a:ext cx="877388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CASE STUDY- ISAAC (AGE4)</a:t>
            </a:r>
            <a:endParaRPr lang="pt-BR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92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9BE789ED-6767-462B-8473-D9D17F07D6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44486" y="865274"/>
            <a:ext cx="9381897" cy="5916526"/>
          </a:xfrm>
        </p:spPr>
        <p:txBody>
          <a:bodyPr>
            <a:normAutofit fontScale="92500" lnSpcReduction="10000"/>
          </a:bodyPr>
          <a:lstStyle/>
          <a:p>
            <a:pPr fontAlgn="t">
              <a:lnSpc>
                <a:spcPts val="1500"/>
              </a:lnSpc>
              <a:buNone/>
            </a:pPr>
            <a:r>
              <a:rPr lang="pt-BR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Introducing</a:t>
            </a:r>
            <a:r>
              <a:rPr lang="pt-BR" sz="2400" b="1" dirty="0">
                <a:latin typeface="Arial" panose="020B0604020202020204" pitchFamily="34" charset="0"/>
                <a:cs typeface="Arial" panose="020B0604020202020204" pitchFamily="34" charset="0"/>
              </a:rPr>
              <a:t> Vygotsky </a:t>
            </a:r>
            <a:r>
              <a:rPr lang="pt-BR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pt-B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None/>
            </a:pPr>
            <a:endParaRPr lang="pt-BR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None/>
            </a:pP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Lev Vygotsky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argued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that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children's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learning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occur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None/>
            </a:pP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through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social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communication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with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more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knowledgeable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None/>
            </a:pP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others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fontAlgn="t">
              <a:lnSpc>
                <a:spcPts val="1500"/>
              </a:lnSpc>
              <a:buNone/>
            </a:pP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t">
              <a:lnSpc>
                <a:spcPts val="1500"/>
              </a:lnSpc>
              <a:buNone/>
            </a:pPr>
            <a:r>
              <a:rPr lang="pt-BR" sz="2400" b="1" dirty="0">
                <a:latin typeface="Arial" panose="020B0604020202020204" pitchFamily="34" charset="0"/>
                <a:cs typeface="Arial" panose="020B0604020202020204" pitchFamily="34" charset="0"/>
              </a:rPr>
              <a:t>Key </a:t>
            </a:r>
            <a:r>
              <a:rPr lang="pt-BR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Principles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Learning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social</a:t>
            </a:r>
          </a:p>
          <a:p>
            <a:pPr lvl="0"/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drives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cognitive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Adults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peers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learning</a:t>
            </a:r>
          </a:p>
          <a:p>
            <a:pPr lvl="0"/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Culture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influences</a:t>
            </a:r>
            <a: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4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Vygotsky believed children learn best when supported by people around them rather than developing independently.</a:t>
            </a: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pt-BR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720878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B1C5FE12-2864-BB54-C962-6A98DADE6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4783" y="631372"/>
            <a:ext cx="8915400" cy="591094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        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Key Concepts of Vygotsky's Theory</a:t>
            </a:r>
          </a:p>
          <a:p>
            <a:pPr>
              <a:buFont typeface="Wingdings" panose="05000000000000000000" pitchFamily="2" charset="2"/>
              <a:buChar char="Ø"/>
            </a:pP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Zone of Proximal Development (ZPD)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2200" dirty="0">
                <a:latin typeface="Arial" panose="020B0604020202020204" pitchFamily="34" charset="0"/>
                <a:cs typeface="Arial" panose="020B0604020202020204" pitchFamily="34" charset="0"/>
              </a:rPr>
              <a:t>The gap </a:t>
            </a:r>
            <a:r>
              <a:rPr lang="pt-BR" sz="2200" dirty="0" err="1">
                <a:latin typeface="Arial" panose="020B0604020202020204" pitchFamily="34" charset="0"/>
                <a:cs typeface="Arial" panose="020B0604020202020204" pitchFamily="34" charset="0"/>
              </a:rPr>
              <a:t>between</a:t>
            </a:r>
            <a:r>
              <a:rPr lang="pt-BR" sz="22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a child can do alone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What a child can do with support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Scaffolding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Support provided by adults or peers until the child can complete tasks independently.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Language is the main tool for thinking, communication, and learning.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 dirty="0">
                <a:latin typeface="Arial" panose="020B0604020202020204" pitchFamily="34" charset="0"/>
                <a:cs typeface="Arial" panose="020B0604020202020204" pitchFamily="34" charset="0"/>
              </a:rPr>
              <a:t>Social Interaction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Development occurs through participation in social experiences.</a:t>
            </a:r>
            <a:endParaRPr lang="pt-BR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1953942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53CFAA9-65C7-9905-7CD2-67DD3F8325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97609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Vygotsky's Theory  Relevance to Isaac’s case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D9B4DB38-A1EA-8A0C-BC88-16F05DAE0F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99501" y="1600200"/>
            <a:ext cx="8915400" cy="490924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Isaac's difficulties can be understood through limited opportunities for social learning.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Disrupted Childcare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Recent Move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Maternal Depression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These experiences may have affected both his social and language development.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The Bowlby`s Attachment Theory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Secure base and safe Haven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(IWM)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Monotropy and the critical period</a:t>
            </a:r>
            <a:b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3153025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5589502-E548-ADC9-345D-E46CD0320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Applying Vygotsky's Theory to Isaac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Language Delay</a:t>
            </a:r>
            <a:br>
              <a:rPr lang="pt-BR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11E7DB4F-3B34-B355-1D95-F595E40721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4724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According to Vygotsky: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Children develop social skills through participation with others.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Isaac's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withdrawn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suggests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0"/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Reduced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confidence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Limited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peer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Fewer opportunities to practise social skills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pt-BR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Needed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Adult-guided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play</a:t>
            </a:r>
          </a:p>
          <a:p>
            <a:pPr lvl="0"/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Peer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modelling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Small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group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Positive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reinforcement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dirty="0"/>
          </a:p>
        </p:txBody>
      </p:sp>
    </p:spTree>
    <p:extLst>
      <p:ext uri="{BB962C8B-B14F-4D97-AF65-F5344CB8AC3E}">
        <p14:creationId xmlns:p14="http://schemas.microsoft.com/office/powerpoint/2010/main" val="29694855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4BD80FC1-D7BE-FD35-13EC-24C9CA7A2A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707570"/>
            <a:ext cx="8915400" cy="5954487"/>
          </a:xfrm>
        </p:spPr>
        <p:txBody>
          <a:bodyPr>
            <a:normAutofit fontScale="92500" lnSpcReduction="10000"/>
          </a:bodyPr>
          <a:lstStyle/>
          <a:p>
            <a:r>
              <a:rPr lang="pt-BR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Nature</a:t>
            </a:r>
            <a:endParaRPr lang="pt-BR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Temperament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Individual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personality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Brain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development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Genetic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influences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Nurture</a:t>
            </a:r>
            <a:endParaRPr lang="pt-BR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Parenting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Social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interaction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Childcare</a:t>
            </a: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  <a:t>Community </a:t>
            </a:r>
            <a:r>
              <a:rPr lang="pt-BR" sz="20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Vygotsky placed greater emphasis on environmental influences and social experiences than biological factors.</a:t>
            </a:r>
            <a:b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For Isaac, nurture appears particularly important because his difficulties are linked to changes in caregiving and social opportunities.</a:t>
            </a:r>
            <a:br>
              <a:rPr lang="pt-BR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99629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5D04609C-828D-C95C-BBFA-74BD87D64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69261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Practical Strategies Based on Vygotsky</a:t>
            </a:r>
            <a:br>
              <a:rPr lang="pt-BR" dirty="0"/>
            </a:br>
            <a:endParaRPr lang="pt-BR" dirty="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7740C32B-863E-6271-A19F-661AD03005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393371"/>
            <a:ext cx="9523412" cy="5323115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pt-BR" sz="1900" b="1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pt-BR" sz="1900" b="1" dirty="0">
                <a:latin typeface="Arial" panose="020B0604020202020204" pitchFamily="34" charset="0"/>
                <a:cs typeface="Arial" panose="020B0604020202020204" pitchFamily="34" charset="0"/>
              </a:rPr>
              <a:t>-Rich </a:t>
            </a:r>
            <a:r>
              <a:rPr lang="pt-BR" sz="1900" b="1" dirty="0" err="1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Storytelling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Role-play</a:t>
            </a: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Songs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rhymes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Daily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conversations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1900" b="1" dirty="0">
                <a:latin typeface="Arial" panose="020B0604020202020204" pitchFamily="34" charset="0"/>
                <a:cs typeface="Arial" panose="020B0604020202020204" pitchFamily="34" charset="0"/>
              </a:rPr>
              <a:t>Scaffolding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Give prompts</a:t>
            </a:r>
          </a:p>
          <a:p>
            <a:pPr lvl="0"/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Gradually</a:t>
            </a:r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reduce</a:t>
            </a:r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pt-BR" sz="1900" b="1" dirty="0" err="1">
                <a:latin typeface="Arial" panose="020B0604020202020204" pitchFamily="34" charset="0"/>
                <a:cs typeface="Arial" panose="020B0604020202020204" pitchFamily="34" charset="0"/>
              </a:rPr>
              <a:t>Peer</a:t>
            </a:r>
            <a:r>
              <a:rPr lang="pt-BR" sz="1900" b="1" dirty="0">
                <a:latin typeface="Arial" panose="020B0604020202020204" pitchFamily="34" charset="0"/>
                <a:cs typeface="Arial" panose="020B0604020202020204" pitchFamily="34" charset="0"/>
              </a:rPr>
              <a:t> Learning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Buddy systems</a:t>
            </a:r>
          </a:p>
          <a:p>
            <a:pPr lvl="0"/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Small-group</a:t>
            </a:r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activities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1900" dirty="0" err="1">
                <a:latin typeface="Arial" panose="020B0604020202020204" pitchFamily="34" charset="0"/>
                <a:cs typeface="Arial" panose="020B0604020202020204" pitchFamily="34" charset="0"/>
              </a:rPr>
              <a:t>Cooperative</a:t>
            </a:r>
            <a:r>
              <a:rPr lang="pt-BR" sz="1900" dirty="0">
                <a:latin typeface="Arial" panose="020B0604020202020204" pitchFamily="34" charset="0"/>
                <a:cs typeface="Arial" panose="020B0604020202020204" pitchFamily="34" charset="0"/>
              </a:rPr>
              <a:t> play</a:t>
            </a: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These strategies help Isaac develop skills within his Zone of Proximal Development.</a:t>
            </a:r>
            <a:endParaRPr lang="pt-BR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28729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A787343-0445-DBA1-B73D-CCCF8C831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547910"/>
            <a:ext cx="8911687" cy="57331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Multi-Agency Support Plan</a:t>
            </a:r>
            <a:endParaRPr lang="pt-BR" dirty="0"/>
          </a:p>
        </p:txBody>
      </p:sp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FAF1AF3B-6135-5467-77A0-230AC8BEC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121229"/>
            <a:ext cx="8915400" cy="573677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pt-BR" sz="5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Early Years Practitioners</a:t>
            </a:r>
            <a:endParaRPr lang="pt-BR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Speech </a:t>
            </a:r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Language</a:t>
            </a:r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Therapist</a:t>
            </a:r>
            <a:endParaRPr lang="pt-BR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Health Visitor</a:t>
            </a:r>
          </a:p>
          <a:p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Family </a:t>
            </a:r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pt-BR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Worker</a:t>
            </a:r>
            <a:endParaRPr lang="pt-BR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3000" dirty="0" err="1">
                <a:latin typeface="Arial" panose="020B0604020202020204" pitchFamily="34" charset="0"/>
                <a:cs typeface="Arial" panose="020B0604020202020204" pitchFamily="34" charset="0"/>
              </a:rPr>
              <a:t>Mother</a:t>
            </a:r>
            <a:endParaRPr lang="pt-BR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Encouraged to engage in shared reading</a:t>
            </a:r>
            <a:endParaRPr lang="pt-BR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lv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Participate in language-building activities at home</a:t>
            </a:r>
            <a:endParaRPr lang="pt-BR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pt-BR" dirty="0"/>
            </a:br>
            <a:endParaRPr lang="pt-BR" dirty="0"/>
          </a:p>
          <a:p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202541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Espaço Reservado para Conteúdo 2">
            <a:extLst>
              <a:ext uri="{FF2B5EF4-FFF2-40B4-BE49-F238E27FC236}">
                <a16:creationId xmlns:a16="http://schemas.microsoft.com/office/drawing/2014/main" id="{21D7C504-E1A6-3664-9C29-9833C4FBEA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6827" y="250478"/>
            <a:ext cx="8915400" cy="4077077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pt-BR" sz="6400" b="1" dirty="0">
                <a:latin typeface="Arial" panose="020B0604020202020204" pitchFamily="34" charset="0"/>
                <a:cs typeface="Arial" panose="020B0604020202020204" pitchFamily="34" charset="0"/>
              </a:rPr>
              <a:t>Similarities </a:t>
            </a:r>
            <a:r>
              <a:rPr lang="pt-BR" sz="6400" dirty="0">
                <a:latin typeface="Arial" panose="020B0604020202020204" pitchFamily="34" charset="0"/>
                <a:cs typeface="Arial" panose="020B0604020202020204" pitchFamily="34" charset="0"/>
              </a:rPr>
              <a:t>Both theories:</a:t>
            </a:r>
          </a:p>
          <a:p>
            <a:pPr lvl="0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Recognise the importance of adults in development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pt-BR" sz="6400" dirty="0" err="1">
                <a:latin typeface="Arial" panose="020B0604020202020204" pitchFamily="34" charset="0"/>
                <a:cs typeface="Arial" panose="020B0604020202020204" pitchFamily="34" charset="0"/>
              </a:rPr>
              <a:t>Emphasise</a:t>
            </a:r>
            <a:r>
              <a:rPr lang="pt-BR" sz="6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6400" dirty="0" err="1">
                <a:latin typeface="Arial" panose="020B0604020202020204" pitchFamily="34" charset="0"/>
                <a:cs typeface="Arial" panose="020B0604020202020204" pitchFamily="34" charset="0"/>
              </a:rPr>
              <a:t>early</a:t>
            </a:r>
            <a:r>
              <a:rPr lang="pt-BR" sz="6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6400" dirty="0" err="1">
                <a:latin typeface="Arial" panose="020B0604020202020204" pitchFamily="34" charset="0"/>
                <a:cs typeface="Arial" panose="020B0604020202020204" pitchFamily="34" charset="0"/>
              </a:rPr>
              <a:t>childhood</a:t>
            </a:r>
            <a:r>
              <a:rPr lang="pt-BR" sz="6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pt-BR" sz="6400" dirty="0" err="1">
                <a:latin typeface="Arial" panose="020B0604020202020204" pitchFamily="34" charset="0"/>
                <a:cs typeface="Arial" panose="020B0604020202020204" pitchFamily="34" charset="0"/>
              </a:rPr>
              <a:t>experiences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Support positive relationships with caregivers and professionals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Differences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Bowlby asks: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"Does the child feel emotionally secure?"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Vygotsky asks: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"Does the child have sufficient social interaction to learn and develop?"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Together, both theories provide a more complete understanding of Isaac.</a:t>
            </a:r>
          </a:p>
          <a:p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Strengths and Limitations of Vygotsky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✅ Highlights importance of language/❌ Gives less attention to emotional attachment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✅ Explains learning through social interaction ❌ Underestimates biological influences</a:t>
            </a: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✅ Useful for early years practice❌ Does not fully explain separation anxiety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✅ Relevant to multicultural London communities❌ Difficult to measure the Zone of Proximal Development precisely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pt-BR" sz="6400" dirty="0">
                <a:latin typeface="Arial" panose="020B0604020202020204" pitchFamily="34" charset="0"/>
                <a:cs typeface="Arial" panose="020B0604020202020204" pitchFamily="34" charset="0"/>
              </a:rPr>
              <a:t>✅ Encourages </a:t>
            </a:r>
            <a:r>
              <a:rPr lang="pt-BR" sz="6400">
                <a:latin typeface="Arial" panose="020B0604020202020204" pitchFamily="34" charset="0"/>
                <a:cs typeface="Arial" panose="020B0604020202020204" pitchFamily="34" charset="0"/>
              </a:rPr>
              <a:t>collaborative learning. </a:t>
            </a:r>
          </a:p>
          <a:p>
            <a:pPr marL="0" indent="0">
              <a:buNone/>
            </a:pPr>
            <a:r>
              <a:rPr lang="en-GB" sz="6400">
                <a:latin typeface="Arial" panose="020B0604020202020204" pitchFamily="34" charset="0"/>
                <a:cs typeface="Arial" panose="020B0604020202020204" pitchFamily="34" charset="0"/>
              </a:rPr>
              <a:t>This </a:t>
            </a:r>
            <a:r>
              <a:rPr lang="en-GB" sz="6400" dirty="0">
                <a:latin typeface="Arial" panose="020B0604020202020204" pitchFamily="34" charset="0"/>
                <a:cs typeface="Arial" panose="020B0604020202020204" pitchFamily="34" charset="0"/>
              </a:rPr>
              <a:t>is why Bowlby's theory can complement Vygotsky's approach.</a:t>
            </a: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t-BR" sz="6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pt-BR" dirty="0"/>
          </a:p>
          <a:p>
            <a:endParaRPr lang="pt-BR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68804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374F5-E8C8-1CA7-4D7E-989EC0B3C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B8495-D468-5FE6-AD42-C1CD7552B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Bowlby.(1988)A secure base: Parent child attachment and healthy human development. Basis Book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Bronfenbrenner.(1979). The ecology of human development. Harvard University Press.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Education.(2024).Statutory framework for the early years foundation stage: Setting the standards for learning, development and care for children from birth to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five.HMSO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Geddes.(2024)Attachment in the classroom; The links between children`s early experience, emotional well-being and performance in school.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WorthPublishing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Rutter,M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.(1981) Maternal deprivation reassessed(2ns ed.).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PenginBook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Tomasello,M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.(2003). Constructing a language: A usage-based theory of language acquisition, Harvard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2574157186"/>
      </p:ext>
    </p:extLst>
  </p:cSld>
  <p:clrMapOvr>
    <a:masterClrMapping/>
  </p:clrMapOvr>
</p:sld>
</file>

<file path=ppt/theme/theme1.xml><?xml version="1.0" encoding="utf-8"?>
<a:theme xmlns:a="http://schemas.openxmlformats.org/drawingml/2006/main" name="Cacho">
  <a:themeElements>
    <a:clrScheme name="Cacho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Cacho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acho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Tema do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60feababd02d0bcb577ee92f4a037ffe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70091da0e7da730d91bf716a8f434f34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Props1.xml><?xml version="1.0" encoding="utf-8"?>
<ds:datastoreItem xmlns:ds="http://schemas.openxmlformats.org/officeDocument/2006/customXml" ds:itemID="{13656540-8853-401B-8FC8-D0EFAE65904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0B3452D3-51CD-4C0F-80A5-BA3838683A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988FF06-A9F0-4CDE-85F0-260F0FB56A9B}">
  <ds:schemaRefs>
    <ds:schemaRef ds:uri="http://schemas.openxmlformats.org/package/2006/metadata/core-properties"/>
    <ds:schemaRef ds:uri="http://purl.org/dc/terms/"/>
    <ds:schemaRef ds:uri="http://www.w3.org/XML/1998/namespace"/>
    <ds:schemaRef ds:uri="b4f9f7ee-5770-4a14-8925-17f3d16e50b7"/>
    <ds:schemaRef ds:uri="http://purl.org/dc/dcmitype/"/>
    <ds:schemaRef ds:uri="http://schemas.microsoft.com/office/infopath/2007/PartnerControls"/>
    <ds:schemaRef ds:uri="http://schemas.microsoft.com/office/2006/metadata/properties"/>
    <ds:schemaRef ds:uri="http://schemas.microsoft.com/office/2006/documentManagement/types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1498</TotalTime>
  <Words>710</Words>
  <Application>Microsoft Office PowerPoint</Application>
  <PresentationFormat>Widescreen</PresentationFormat>
  <Paragraphs>139</Paragraphs>
  <Slides>11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Arial</vt:lpstr>
      <vt:lpstr>Century Gothic</vt:lpstr>
      <vt:lpstr>Wingdings</vt:lpstr>
      <vt:lpstr>Wingdings 3</vt:lpstr>
      <vt:lpstr>Cacho</vt:lpstr>
      <vt:lpstr>PowerPoint Presentation</vt:lpstr>
      <vt:lpstr>PowerPoint Presentation</vt:lpstr>
      <vt:lpstr>PowerPoint Presentation</vt:lpstr>
      <vt:lpstr>PowerPoint Presentation</vt:lpstr>
      <vt:lpstr>The Vygotsky's Theory  Relevance to Isaac’s case </vt:lpstr>
      <vt:lpstr>Applying Vygotsky's Theory to Isaac Language Delay </vt:lpstr>
      <vt:lpstr>PowerPoint Presentation</vt:lpstr>
      <vt:lpstr>Practical Strategies Based on Vygotsky </vt:lpstr>
      <vt:lpstr>Multi-Agency Support Plan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Isabel Casandra Martins Keller (2516809)</dc:creator>
  <cp:lastModifiedBy>Isabel Casandra Martins Keller (2516809)</cp:lastModifiedBy>
  <cp:revision>2</cp:revision>
  <dcterms:created xsi:type="dcterms:W3CDTF">2026-07-04T10:39:32Z</dcterms:created>
  <dcterms:modified xsi:type="dcterms:W3CDTF">2026-07-18T09:19:20Z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