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301" r:id="rId41"/>
    <p:sldId id="303" r:id="rId42"/>
    <p:sldId id="308" r:id="rId43"/>
    <p:sldId id="305" r:id="rId44"/>
    <p:sldId id="309" r:id="rId45"/>
    <p:sldId id="306" r:id="rId46"/>
    <p:sldId id="307"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27" autoAdjust="0"/>
    <p:restoredTop sz="94660"/>
  </p:normalViewPr>
  <p:slideViewPr>
    <p:cSldViewPr>
      <p:cViewPr>
        <p:scale>
          <a:sx n="70" d="100"/>
          <a:sy n="70" d="100"/>
        </p:scale>
        <p:origin x="-123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63E06A-49C4-4C95-918B-7F55EF6C9310}" type="datetimeFigureOut">
              <a:rPr lang="en-GB" smtClean="0"/>
              <a:t>28/11/2016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2F96E9-7EF8-440E-A862-5A61F73CC5E1}" type="slidenum">
              <a:rPr lang="en-GB" smtClean="0"/>
              <a:t>‹#›</a:t>
            </a:fld>
            <a:endParaRPr lang="en-GB" dirty="0"/>
          </a:p>
        </p:txBody>
      </p:sp>
    </p:spTree>
    <p:extLst>
      <p:ext uri="{BB962C8B-B14F-4D97-AF65-F5344CB8AC3E}">
        <p14:creationId xmlns:p14="http://schemas.microsoft.com/office/powerpoint/2010/main" val="2740513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2F96E9-7EF8-440E-A862-5A61F73CC5E1}" type="slidenum">
              <a:rPr lang="en-GB" smtClean="0"/>
              <a:t>10</a:t>
            </a:fld>
            <a:endParaRPr lang="en-GB" dirty="0"/>
          </a:p>
        </p:txBody>
      </p:sp>
    </p:spTree>
    <p:extLst>
      <p:ext uri="{BB962C8B-B14F-4D97-AF65-F5344CB8AC3E}">
        <p14:creationId xmlns:p14="http://schemas.microsoft.com/office/powerpoint/2010/main" val="2798305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2F96E9-7EF8-440E-A862-5A61F73CC5E1}" type="slidenum">
              <a:rPr lang="en-GB" smtClean="0"/>
              <a:t>22</a:t>
            </a:fld>
            <a:endParaRPr lang="en-GB" dirty="0"/>
          </a:p>
        </p:txBody>
      </p:sp>
    </p:spTree>
    <p:extLst>
      <p:ext uri="{BB962C8B-B14F-4D97-AF65-F5344CB8AC3E}">
        <p14:creationId xmlns:p14="http://schemas.microsoft.com/office/powerpoint/2010/main" val="365339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2167445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1660936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587201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79109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3298727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3925742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4001227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1911512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2959691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3612235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517E6A-43B6-41A0-9283-415B12A9F7C9}" type="datetimeFigureOut">
              <a:rPr lang="en-GB" smtClean="0"/>
              <a:t>28/11/2016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2A3954-64D0-4712-A0EC-DA3BDB6EAE77}" type="slidenum">
              <a:rPr lang="en-GB" smtClean="0"/>
              <a:t>‹#›</a:t>
            </a:fld>
            <a:endParaRPr lang="en-GB" dirty="0"/>
          </a:p>
        </p:txBody>
      </p:sp>
    </p:spTree>
    <p:extLst>
      <p:ext uri="{BB962C8B-B14F-4D97-AF65-F5344CB8AC3E}">
        <p14:creationId xmlns:p14="http://schemas.microsoft.com/office/powerpoint/2010/main" val="2904170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517E6A-43B6-41A0-9283-415B12A9F7C9}" type="datetimeFigureOut">
              <a:rPr lang="en-GB" smtClean="0"/>
              <a:t>28/11/2016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2A3954-64D0-4712-A0EC-DA3BDB6EAE77}" type="slidenum">
              <a:rPr lang="en-GB" smtClean="0"/>
              <a:t>‹#›</a:t>
            </a:fld>
            <a:endParaRPr lang="en-GB" dirty="0"/>
          </a:p>
        </p:txBody>
      </p:sp>
    </p:spTree>
    <p:extLst>
      <p:ext uri="{BB962C8B-B14F-4D97-AF65-F5344CB8AC3E}">
        <p14:creationId xmlns:p14="http://schemas.microsoft.com/office/powerpoint/2010/main" val="40885776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Practical Photovoltaic Issues</a:t>
            </a:r>
            <a:endParaRPr lang="en-GB" dirty="0"/>
          </a:p>
        </p:txBody>
      </p:sp>
      <p:sp>
        <p:nvSpPr>
          <p:cNvPr id="3" name="Subtitle 2"/>
          <p:cNvSpPr>
            <a:spLocks noGrp="1"/>
          </p:cNvSpPr>
          <p:nvPr>
            <p:ph type="subTitle" idx="1"/>
          </p:nvPr>
        </p:nvSpPr>
        <p:spPr/>
        <p:txBody>
          <a:bodyPr/>
          <a:lstStyle/>
          <a:p>
            <a:r>
              <a:rPr lang="en-GB" dirty="0" smtClean="0"/>
              <a:t>By </a:t>
            </a:r>
          </a:p>
          <a:p>
            <a:r>
              <a:rPr lang="en-GB" dirty="0" smtClean="0"/>
              <a:t>Andrew Thorn</a:t>
            </a:r>
            <a:endParaRPr lang="en-GB" dirty="0"/>
          </a:p>
        </p:txBody>
      </p:sp>
    </p:spTree>
    <p:extLst>
      <p:ext uri="{BB962C8B-B14F-4D97-AF65-F5344CB8AC3E}">
        <p14:creationId xmlns:p14="http://schemas.microsoft.com/office/powerpoint/2010/main" val="2483335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PV Efficiencies</a:t>
            </a:r>
            <a:endParaRPr lang="en-GB" dirty="0"/>
          </a:p>
        </p:txBody>
      </p:sp>
      <p:sp>
        <p:nvSpPr>
          <p:cNvPr id="3" name="Content Placeholder 2"/>
          <p:cNvSpPr>
            <a:spLocks noGrp="1"/>
          </p:cNvSpPr>
          <p:nvPr>
            <p:ph idx="1"/>
          </p:nvPr>
        </p:nvSpPr>
        <p:spPr/>
        <p:txBody>
          <a:bodyPr/>
          <a:lstStyle/>
          <a:p>
            <a:r>
              <a:rPr lang="en-GB" dirty="0" smtClean="0"/>
              <a:t>Crystalline PV works a little better on the red side of the visible spectrum</a:t>
            </a:r>
          </a:p>
          <a:p>
            <a:r>
              <a:rPr lang="en-GB" dirty="0" smtClean="0"/>
              <a:t>Thin film PV deals better with blue light than crystalline PV</a:t>
            </a:r>
          </a:p>
          <a:p>
            <a:r>
              <a:rPr lang="en-GB" dirty="0" smtClean="0"/>
              <a:t>The blue side of spectrum is more prevalent on cloudy days</a:t>
            </a:r>
          </a:p>
          <a:p>
            <a:r>
              <a:rPr lang="en-GB" dirty="0" smtClean="0"/>
              <a:t>Additionally, thin-film does not react as much to losses of voltage when it heats up</a:t>
            </a:r>
            <a:endParaRPr lang="en-GB" dirty="0"/>
          </a:p>
        </p:txBody>
      </p:sp>
    </p:spTree>
    <p:extLst>
      <p:ext uri="{BB962C8B-B14F-4D97-AF65-F5344CB8AC3E}">
        <p14:creationId xmlns:p14="http://schemas.microsoft.com/office/powerpoint/2010/main" val="2669272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PV Efficiencies</a:t>
            </a:r>
            <a:endParaRPr lang="en-GB" dirty="0"/>
          </a:p>
        </p:txBody>
      </p:sp>
      <p:sp>
        <p:nvSpPr>
          <p:cNvPr id="3" name="Content Placeholder 2"/>
          <p:cNvSpPr>
            <a:spLocks noGrp="1"/>
          </p:cNvSpPr>
          <p:nvPr>
            <p:ph idx="1"/>
          </p:nvPr>
        </p:nvSpPr>
        <p:spPr/>
        <p:txBody>
          <a:bodyPr/>
          <a:lstStyle/>
          <a:p>
            <a:r>
              <a:rPr lang="en-GB" dirty="0" smtClean="0"/>
              <a:t>When the sun gets lower in the sky, there will be more air filtering the light between the sun and us</a:t>
            </a:r>
          </a:p>
          <a:p>
            <a:r>
              <a:rPr lang="en-GB" dirty="0" smtClean="0"/>
              <a:t>Filtering is why, when the sun is lower, we are not as much affected by it.</a:t>
            </a:r>
          </a:p>
          <a:p>
            <a:r>
              <a:rPr lang="en-GB" dirty="0" smtClean="0"/>
              <a:t>This filtering effect is called air mass or AM</a:t>
            </a:r>
            <a:endParaRPr lang="en-GB" dirty="0"/>
          </a:p>
        </p:txBody>
      </p:sp>
    </p:spTree>
    <p:extLst>
      <p:ext uri="{BB962C8B-B14F-4D97-AF65-F5344CB8AC3E}">
        <p14:creationId xmlns:p14="http://schemas.microsoft.com/office/powerpoint/2010/main" val="3047414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Test Conditions</a:t>
            </a:r>
            <a:endParaRPr lang="en-GB" dirty="0"/>
          </a:p>
        </p:txBody>
      </p:sp>
      <p:sp>
        <p:nvSpPr>
          <p:cNvPr id="3" name="Content Placeholder 2"/>
          <p:cNvSpPr>
            <a:spLocks noGrp="1"/>
          </p:cNvSpPr>
          <p:nvPr>
            <p:ph idx="1"/>
          </p:nvPr>
        </p:nvSpPr>
        <p:spPr/>
        <p:txBody>
          <a:bodyPr/>
          <a:lstStyle/>
          <a:p>
            <a:r>
              <a:rPr lang="en-GB" dirty="0" smtClean="0"/>
              <a:t>1000 W per square meter</a:t>
            </a:r>
          </a:p>
          <a:p>
            <a:r>
              <a:rPr lang="en-GB" dirty="0" smtClean="0"/>
              <a:t>25°C</a:t>
            </a:r>
          </a:p>
          <a:p>
            <a:r>
              <a:rPr lang="en-GB" dirty="0" smtClean="0"/>
              <a:t>1.5 AM</a:t>
            </a:r>
            <a:endParaRPr lang="en-GB" dirty="0"/>
          </a:p>
        </p:txBody>
      </p:sp>
    </p:spTree>
    <p:extLst>
      <p:ext uri="{BB962C8B-B14F-4D97-AF65-F5344CB8AC3E}">
        <p14:creationId xmlns:p14="http://schemas.microsoft.com/office/powerpoint/2010/main" val="4179874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IV Curves</a:t>
            </a:r>
            <a:endParaRPr lang="en-GB" dirty="0"/>
          </a:p>
        </p:txBody>
      </p:sp>
      <p:sp>
        <p:nvSpPr>
          <p:cNvPr id="3" name="Content Placeholder 2"/>
          <p:cNvSpPr>
            <a:spLocks noGrp="1"/>
          </p:cNvSpPr>
          <p:nvPr>
            <p:ph idx="1"/>
          </p:nvPr>
        </p:nvSpPr>
        <p:spPr/>
        <p:txBody>
          <a:bodyPr/>
          <a:lstStyle/>
          <a:p>
            <a:r>
              <a:rPr lang="en-GB" dirty="0" smtClean="0"/>
              <a:t>An IV curve test on PV in the field can often tell the health of the circuit being tested</a:t>
            </a:r>
          </a:p>
          <a:p>
            <a:r>
              <a:rPr lang="en-GB" dirty="0" smtClean="0"/>
              <a:t>If there are shading problems, broken diodes or other malfunctioning parts of the module an IV curve is an effective way to find the problem</a:t>
            </a:r>
            <a:endParaRPr lang="en-GB" dirty="0"/>
          </a:p>
        </p:txBody>
      </p:sp>
    </p:spTree>
    <p:extLst>
      <p:ext uri="{BB962C8B-B14F-4D97-AF65-F5344CB8AC3E}">
        <p14:creationId xmlns:p14="http://schemas.microsoft.com/office/powerpoint/2010/main" val="3773065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IV Curves</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0" y="2101056"/>
            <a:ext cx="7620000" cy="4223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0041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IV Curves</a:t>
            </a:r>
            <a:endParaRPr lang="en-GB" dirty="0"/>
          </a:p>
        </p:txBody>
      </p:sp>
      <p:sp>
        <p:nvSpPr>
          <p:cNvPr id="3" name="Content Placeholder 2"/>
          <p:cNvSpPr>
            <a:spLocks noGrp="1"/>
          </p:cNvSpPr>
          <p:nvPr>
            <p:ph idx="1"/>
          </p:nvPr>
        </p:nvSpPr>
        <p:spPr/>
        <p:txBody>
          <a:bodyPr>
            <a:normAutofit lnSpcReduction="10000"/>
          </a:bodyPr>
          <a:lstStyle/>
          <a:p>
            <a:r>
              <a:rPr lang="en-GB" dirty="0" smtClean="0"/>
              <a:t>V</a:t>
            </a:r>
            <a:r>
              <a:rPr lang="en-GB" baseline="-25000" dirty="0" smtClean="0"/>
              <a:t>OC</a:t>
            </a:r>
            <a:r>
              <a:rPr lang="en-GB" dirty="0" smtClean="0"/>
              <a:t> stands for open circuit voltage, which means turning off with electricity</a:t>
            </a:r>
          </a:p>
          <a:p>
            <a:r>
              <a:rPr lang="en-GB" dirty="0" smtClean="0"/>
              <a:t>At V</a:t>
            </a:r>
            <a:r>
              <a:rPr lang="en-GB" baseline="-25000" dirty="0" smtClean="0"/>
              <a:t>OC</a:t>
            </a:r>
            <a:r>
              <a:rPr lang="en-GB" dirty="0" smtClean="0"/>
              <a:t> our system is turned off, since we cannot pass current when there is no connection</a:t>
            </a:r>
          </a:p>
          <a:p>
            <a:r>
              <a:rPr lang="en-GB" dirty="0" smtClean="0"/>
              <a:t>An IV curve tester will essentially lower the resistance to no resistance from infinite resistance to no resistance and measure all of the parameters in between</a:t>
            </a:r>
            <a:endParaRPr lang="en-GB" dirty="0"/>
          </a:p>
        </p:txBody>
      </p:sp>
    </p:spTree>
    <p:extLst>
      <p:ext uri="{BB962C8B-B14F-4D97-AF65-F5344CB8AC3E}">
        <p14:creationId xmlns:p14="http://schemas.microsoft.com/office/powerpoint/2010/main" val="3119356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IV Curves</a:t>
            </a:r>
            <a:endParaRPr lang="en-GB" dirty="0"/>
          </a:p>
        </p:txBody>
      </p:sp>
      <p:sp>
        <p:nvSpPr>
          <p:cNvPr id="3" name="Content Placeholder 2"/>
          <p:cNvSpPr>
            <a:spLocks noGrp="1"/>
          </p:cNvSpPr>
          <p:nvPr>
            <p:ph idx="1"/>
          </p:nvPr>
        </p:nvSpPr>
        <p:spPr>
          <a:xfrm>
            <a:off x="381000" y="1524000"/>
            <a:ext cx="8229600" cy="4525963"/>
          </a:xfrm>
        </p:spPr>
        <p:txBody>
          <a:bodyPr/>
          <a:lstStyle/>
          <a:p>
            <a:r>
              <a:rPr lang="en-GB" dirty="0" smtClean="0"/>
              <a:t>At I</a:t>
            </a:r>
            <a:r>
              <a:rPr lang="en-GB" baseline="-25000" dirty="0" smtClean="0"/>
              <a:t>SC</a:t>
            </a:r>
            <a:r>
              <a:rPr lang="en-GB" dirty="0" smtClean="0"/>
              <a:t>, there is no voltage and therefore no power or energy</a:t>
            </a:r>
          </a:p>
          <a:p>
            <a:r>
              <a:rPr lang="en-GB" dirty="0" smtClean="0"/>
              <a:t>There are many places in between VO</a:t>
            </a:r>
            <a:r>
              <a:rPr lang="en-GB" baseline="-25000" dirty="0" smtClean="0"/>
              <a:t>C</a:t>
            </a:r>
            <a:r>
              <a:rPr lang="en-GB" dirty="0" smtClean="0"/>
              <a:t> and I</a:t>
            </a:r>
            <a:r>
              <a:rPr lang="en-GB" baseline="-25000" dirty="0" smtClean="0"/>
              <a:t>SC</a:t>
            </a:r>
            <a:r>
              <a:rPr lang="en-GB" dirty="0" smtClean="0"/>
              <a:t> where we can make power, energy and cash but there is one spot where we can make the most called the sweet spot</a:t>
            </a:r>
            <a:endParaRPr lang="en-GB" baseline="-25000" dirty="0"/>
          </a:p>
        </p:txBody>
      </p:sp>
    </p:spTree>
    <p:extLst>
      <p:ext uri="{BB962C8B-B14F-4D97-AF65-F5344CB8AC3E}">
        <p14:creationId xmlns:p14="http://schemas.microsoft.com/office/powerpoint/2010/main" val="2923532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IV Curves</a:t>
            </a:r>
            <a:endParaRPr lang="en-GB" dirty="0"/>
          </a:p>
        </p:txBody>
      </p:sp>
      <p:sp>
        <p:nvSpPr>
          <p:cNvPr id="3" name="Content Placeholder 2"/>
          <p:cNvSpPr>
            <a:spLocks noGrp="1"/>
          </p:cNvSpPr>
          <p:nvPr>
            <p:ph idx="1"/>
          </p:nvPr>
        </p:nvSpPr>
        <p:spPr/>
        <p:txBody>
          <a:bodyPr/>
          <a:lstStyle/>
          <a:p>
            <a:r>
              <a:rPr lang="en-GB" dirty="0" smtClean="0"/>
              <a:t>We call the sweet spot, where the product of voltage and current is the most power, the maximum power  (MPP)</a:t>
            </a:r>
          </a:p>
          <a:p>
            <a:r>
              <a:rPr lang="en-GB" dirty="0" smtClean="0"/>
              <a:t>All grid-tied inverters have maximum power point tracking (MPPT)</a:t>
            </a:r>
          </a:p>
          <a:p>
            <a:r>
              <a:rPr lang="en-GB" dirty="0" smtClean="0"/>
              <a:t>Many charge controllers operate at the MPP with MPPT</a:t>
            </a:r>
            <a:endParaRPr lang="en-GB" dirty="0"/>
          </a:p>
        </p:txBody>
      </p:sp>
    </p:spTree>
    <p:extLst>
      <p:ext uri="{BB962C8B-B14F-4D97-AF65-F5344CB8AC3E}">
        <p14:creationId xmlns:p14="http://schemas.microsoft.com/office/powerpoint/2010/main" val="720875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Bypass Diodes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If there is a shadow over one or all of the cells in a group, then the bypass diode will take the current past the shaded group of cells, keeping the current going through the rest of the group of cells</a:t>
            </a:r>
          </a:p>
          <a:p>
            <a:r>
              <a:rPr lang="en-GB" dirty="0" smtClean="0"/>
              <a:t>When the module is operating, however, perhaps at V</a:t>
            </a:r>
            <a:r>
              <a:rPr lang="en-GB" baseline="-25000" dirty="0" smtClean="0"/>
              <a:t>mp</a:t>
            </a:r>
            <a:r>
              <a:rPr lang="en-GB" dirty="0"/>
              <a:t> </a:t>
            </a:r>
            <a:r>
              <a:rPr lang="en-GB" dirty="0" smtClean="0"/>
              <a:t>then there will be very significant decrease in voltage</a:t>
            </a:r>
          </a:p>
          <a:p>
            <a:r>
              <a:rPr lang="en-GB" dirty="0" smtClean="0"/>
              <a:t>PV gets close to full voltage in low light, but not much current</a:t>
            </a:r>
            <a:endParaRPr lang="en-GB" dirty="0"/>
          </a:p>
        </p:txBody>
      </p:sp>
    </p:spTree>
    <p:extLst>
      <p:ext uri="{BB962C8B-B14F-4D97-AF65-F5344CB8AC3E}">
        <p14:creationId xmlns:p14="http://schemas.microsoft.com/office/powerpoint/2010/main" val="3427821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Bypass Diodes</a:t>
            </a:r>
            <a:endParaRPr lang="en-GB" dirty="0"/>
          </a:p>
        </p:txBody>
      </p:sp>
      <p:sp>
        <p:nvSpPr>
          <p:cNvPr id="3" name="Content Placeholder 2"/>
          <p:cNvSpPr>
            <a:spLocks noGrp="1"/>
          </p:cNvSpPr>
          <p:nvPr>
            <p:ph idx="1"/>
          </p:nvPr>
        </p:nvSpPr>
        <p:spPr>
          <a:xfrm>
            <a:off x="457200" y="1600200"/>
            <a:ext cx="8229600" cy="4953000"/>
          </a:xfrm>
        </p:spPr>
        <p:txBody>
          <a:bodyPr>
            <a:normAutofit lnSpcReduction="10000"/>
          </a:bodyPr>
          <a:lstStyle/>
          <a:p>
            <a:r>
              <a:rPr lang="en-GB" dirty="0" smtClean="0"/>
              <a:t>If there is a shadow covering a row of cells on the long edge of the module, it will take out one-third of the modules operating voltage</a:t>
            </a:r>
          </a:p>
          <a:p>
            <a:r>
              <a:rPr lang="en-GB" dirty="0" smtClean="0"/>
              <a:t>If that same shadow was taking a row of cells along the short edge of the module, all three of the bypass diodes in the module would kick in and there would not be a power contribution from the module</a:t>
            </a:r>
          </a:p>
          <a:p>
            <a:r>
              <a:rPr lang="en-GB" dirty="0" smtClean="0"/>
              <a:t>Bypass diodes will sacrifice voltage for current.  Without current, there will be no power</a:t>
            </a:r>
            <a:endParaRPr lang="en-GB" dirty="0"/>
          </a:p>
        </p:txBody>
      </p:sp>
    </p:spTree>
    <p:extLst>
      <p:ext uri="{BB962C8B-B14F-4D97-AF65-F5344CB8AC3E}">
        <p14:creationId xmlns:p14="http://schemas.microsoft.com/office/powerpoint/2010/main" val="475303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Temperatures and PV</a:t>
            </a:r>
            <a:endParaRPr lang="en-GB" dirty="0"/>
          </a:p>
        </p:txBody>
      </p:sp>
      <p:sp>
        <p:nvSpPr>
          <p:cNvPr id="3" name="Content Placeholder 2"/>
          <p:cNvSpPr>
            <a:spLocks noGrp="1"/>
          </p:cNvSpPr>
          <p:nvPr>
            <p:ph idx="1"/>
          </p:nvPr>
        </p:nvSpPr>
        <p:spPr/>
        <p:txBody>
          <a:bodyPr/>
          <a:lstStyle/>
          <a:p>
            <a:r>
              <a:rPr lang="en-GB" dirty="0" smtClean="0"/>
              <a:t>When it gets cold, PV voltage goes up; when the solar cells get hot, PV voltage goes down</a:t>
            </a:r>
          </a:p>
          <a:p>
            <a:r>
              <a:rPr lang="en-GB" dirty="0" smtClean="0"/>
              <a:t>Since PV is most commonly tested at 25°C, we need to know what happens when the temperatures change and we can do this by using PV module temperature coefficients or correction factors</a:t>
            </a:r>
            <a:endParaRPr lang="en-GB" dirty="0"/>
          </a:p>
        </p:txBody>
      </p:sp>
    </p:spTree>
    <p:extLst>
      <p:ext uri="{BB962C8B-B14F-4D97-AF65-F5344CB8AC3E}">
        <p14:creationId xmlns:p14="http://schemas.microsoft.com/office/powerpoint/2010/main" val="2785886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Temperatures and PV</a:t>
            </a:r>
            <a:endParaRPr lang="en-GB" dirty="0"/>
          </a:p>
        </p:txBody>
      </p:sp>
      <p:sp>
        <p:nvSpPr>
          <p:cNvPr id="3" name="Content Placeholder 2"/>
          <p:cNvSpPr>
            <a:spLocks noGrp="1"/>
          </p:cNvSpPr>
          <p:nvPr>
            <p:ph idx="1"/>
          </p:nvPr>
        </p:nvSpPr>
        <p:spPr/>
        <p:txBody>
          <a:bodyPr/>
          <a:lstStyle/>
          <a:p>
            <a:pPr marL="0" indent="0">
              <a:buNone/>
            </a:pPr>
            <a:r>
              <a:rPr lang="en-GB" dirty="0" smtClean="0"/>
              <a:t>Number to use for temperature coefficients are: </a:t>
            </a:r>
          </a:p>
          <a:p>
            <a:r>
              <a:rPr lang="en-GB" dirty="0" smtClean="0"/>
              <a:t>Temperature coefficients VO</a:t>
            </a:r>
            <a:r>
              <a:rPr lang="en-GB" baseline="-25000" dirty="0" smtClean="0"/>
              <a:t>C</a:t>
            </a:r>
            <a:r>
              <a:rPr lang="en-GB" dirty="0" smtClean="0"/>
              <a:t> ranges -0.3%/°C to -0.35% /°C</a:t>
            </a:r>
          </a:p>
          <a:p>
            <a:r>
              <a:rPr lang="en-GB" dirty="0" smtClean="0"/>
              <a:t>Temperature coefficients V</a:t>
            </a:r>
            <a:r>
              <a:rPr lang="en-GB" baseline="-25000" dirty="0" smtClean="0"/>
              <a:t>mp </a:t>
            </a:r>
            <a:r>
              <a:rPr lang="en-GB" dirty="0" smtClean="0"/>
              <a:t>ranges -0.45%/°C to 0.5%/°C</a:t>
            </a:r>
          </a:p>
          <a:p>
            <a:r>
              <a:rPr lang="en-GB" dirty="0" smtClean="0"/>
              <a:t>Temperature coefficients power ranges -0.45%/°C to 0.5%/°C</a:t>
            </a:r>
          </a:p>
          <a:p>
            <a:pPr marL="0" indent="0">
              <a:buNone/>
            </a:pPr>
            <a:r>
              <a:rPr lang="en-GB" dirty="0" smtClean="0"/>
              <a:t>The lower the coefficient, the better</a:t>
            </a:r>
            <a:endParaRPr lang="en-GB" dirty="0"/>
          </a:p>
        </p:txBody>
      </p:sp>
    </p:spTree>
    <p:extLst>
      <p:ext uri="{BB962C8B-B14F-4D97-AF65-F5344CB8AC3E}">
        <p14:creationId xmlns:p14="http://schemas.microsoft.com/office/powerpoint/2010/main" val="2291588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String Sizing Exercises Data</a:t>
            </a:r>
            <a:endParaRPr lang="en-GB" dirty="0"/>
          </a:p>
        </p:txBody>
      </p:sp>
      <p:sp>
        <p:nvSpPr>
          <p:cNvPr id="3" name="Content Placeholder 2"/>
          <p:cNvSpPr>
            <a:spLocks noGrp="1"/>
          </p:cNvSpPr>
          <p:nvPr>
            <p:ph idx="1"/>
          </p:nvPr>
        </p:nvSpPr>
        <p:spPr/>
        <p:txBody>
          <a:bodyPr/>
          <a:lstStyle/>
          <a:p>
            <a:pPr marL="0" indent="0">
              <a:buNone/>
            </a:pPr>
            <a:r>
              <a:rPr lang="en-GB" dirty="0" smtClean="0"/>
              <a:t>Low design temperature -6°C</a:t>
            </a:r>
          </a:p>
          <a:p>
            <a:pPr marL="0" indent="0">
              <a:buNone/>
            </a:pPr>
            <a:r>
              <a:rPr lang="en-GB" dirty="0" smtClean="0"/>
              <a:t>Temperature coefficient VO</a:t>
            </a:r>
            <a:r>
              <a:rPr lang="en-GB" baseline="-25000" dirty="0" smtClean="0"/>
              <a:t>C</a:t>
            </a:r>
            <a:r>
              <a:rPr lang="en-GB" dirty="0" smtClean="0"/>
              <a:t> 0.331/°C</a:t>
            </a:r>
          </a:p>
          <a:p>
            <a:pPr marL="0" indent="0">
              <a:buNone/>
            </a:pPr>
            <a:r>
              <a:rPr lang="en-GB" dirty="0" smtClean="0"/>
              <a:t>Open circuit voltage (VO</a:t>
            </a:r>
            <a:r>
              <a:rPr lang="en-GB" baseline="-25000" dirty="0" smtClean="0"/>
              <a:t>C</a:t>
            </a:r>
            <a:r>
              <a:rPr lang="en-GB" dirty="0" smtClean="0"/>
              <a:t>) 37 V</a:t>
            </a:r>
          </a:p>
          <a:p>
            <a:pPr marL="0" indent="0">
              <a:buNone/>
            </a:pPr>
            <a:r>
              <a:rPr lang="en-GB" dirty="0" smtClean="0"/>
              <a:t>Inverter maximum input voltage 600 V</a:t>
            </a:r>
            <a:endParaRPr lang="en-GB" dirty="0"/>
          </a:p>
        </p:txBody>
      </p:sp>
    </p:spTree>
    <p:extLst>
      <p:ext uri="{BB962C8B-B14F-4D97-AF65-F5344CB8AC3E}">
        <p14:creationId xmlns:p14="http://schemas.microsoft.com/office/powerpoint/2010/main" val="1914235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lstStyle/>
          <a:p>
            <a:r>
              <a:rPr lang="en-GB" dirty="0" smtClean="0"/>
              <a:t>Steps in String Sizing Exercises</a:t>
            </a:r>
            <a:endParaRPr lang="en-GB" dirty="0"/>
          </a:p>
        </p:txBody>
      </p:sp>
      <p:sp>
        <p:nvSpPr>
          <p:cNvPr id="3" name="Content Placeholder 2"/>
          <p:cNvSpPr>
            <a:spLocks noGrp="1"/>
          </p:cNvSpPr>
          <p:nvPr>
            <p:ph idx="1"/>
          </p:nvPr>
        </p:nvSpPr>
        <p:spPr>
          <a:xfrm>
            <a:off x="457200" y="1066800"/>
            <a:ext cx="8229600" cy="5562600"/>
          </a:xfrm>
        </p:spPr>
        <p:txBody>
          <a:bodyPr/>
          <a:lstStyle/>
          <a:p>
            <a:r>
              <a:rPr lang="en-GB" dirty="0" smtClean="0"/>
              <a:t>Step 1: Calculate Delta T</a:t>
            </a:r>
          </a:p>
          <a:p>
            <a:r>
              <a:rPr lang="en-GB" dirty="0" smtClean="0"/>
              <a:t>Step 2: Multiply Delta T by temperature 		       coefficient of V</a:t>
            </a:r>
            <a:r>
              <a:rPr lang="en-GB" baseline="-25000" dirty="0" smtClean="0"/>
              <a:t>OC</a:t>
            </a:r>
            <a:endParaRPr lang="en-GB" dirty="0" smtClean="0"/>
          </a:p>
          <a:p>
            <a:r>
              <a:rPr lang="en-GB" dirty="0" smtClean="0"/>
              <a:t>Step 3: Turn the percentage into a decimal</a:t>
            </a:r>
          </a:p>
          <a:p>
            <a:r>
              <a:rPr lang="en-GB" dirty="0" smtClean="0"/>
              <a:t>Step 4: Turn the decimal into a temperature 	        correction factor</a:t>
            </a:r>
          </a:p>
          <a:p>
            <a:r>
              <a:rPr lang="en-GB" dirty="0" smtClean="0"/>
              <a:t>Step 5: Multiply the temperature correction 	       factor by the V</a:t>
            </a:r>
            <a:r>
              <a:rPr lang="en-GB" baseline="-25000" dirty="0" smtClean="0"/>
              <a:t>OC</a:t>
            </a:r>
            <a:endParaRPr lang="en-GB" dirty="0" smtClean="0"/>
          </a:p>
          <a:p>
            <a:r>
              <a:rPr lang="en-GB" dirty="0" smtClean="0"/>
              <a:t>Step 6: Divide Inverter Maximum Input 	  	       Voltage by cold temperature V</a:t>
            </a:r>
            <a:r>
              <a:rPr lang="en-GB" baseline="-25000" dirty="0" smtClean="0"/>
              <a:t>OC</a:t>
            </a:r>
            <a:endParaRPr lang="en-GB" dirty="0"/>
          </a:p>
        </p:txBody>
      </p:sp>
    </p:spTree>
    <p:extLst>
      <p:ext uri="{BB962C8B-B14F-4D97-AF65-F5344CB8AC3E}">
        <p14:creationId xmlns:p14="http://schemas.microsoft.com/office/powerpoint/2010/main" val="77374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String Sizing Examples</a:t>
            </a:r>
            <a:endParaRPr lang="en-GB" dirty="0"/>
          </a:p>
        </p:txBody>
      </p:sp>
      <p:sp>
        <p:nvSpPr>
          <p:cNvPr id="3" name="Content Placeholder 2"/>
          <p:cNvSpPr>
            <a:spLocks noGrp="1"/>
          </p:cNvSpPr>
          <p:nvPr>
            <p:ph idx="1"/>
          </p:nvPr>
        </p:nvSpPr>
        <p:spPr/>
        <p:txBody>
          <a:bodyPr/>
          <a:lstStyle/>
          <a:p>
            <a:pPr marL="0" indent="0">
              <a:buNone/>
            </a:pPr>
            <a:r>
              <a:rPr lang="en-GB" dirty="0" smtClean="0"/>
              <a:t>Low design temperature -6°C</a:t>
            </a:r>
          </a:p>
          <a:p>
            <a:pPr marL="0" indent="0">
              <a:buNone/>
            </a:pPr>
            <a:r>
              <a:rPr lang="en-GB" dirty="0" smtClean="0"/>
              <a:t>Temperature coefficient VO</a:t>
            </a:r>
            <a:r>
              <a:rPr lang="en-GB" baseline="-25000" dirty="0" smtClean="0"/>
              <a:t>C</a:t>
            </a:r>
            <a:r>
              <a:rPr lang="en-GB" dirty="0" smtClean="0"/>
              <a:t> 0.33%/°C</a:t>
            </a:r>
          </a:p>
          <a:p>
            <a:pPr marL="0" indent="0">
              <a:buNone/>
            </a:pPr>
            <a:r>
              <a:rPr lang="en-GB" dirty="0" smtClean="0"/>
              <a:t>Open circuit voltage (VO</a:t>
            </a:r>
            <a:r>
              <a:rPr lang="en-GB" baseline="-25000" dirty="0" smtClean="0"/>
              <a:t>C</a:t>
            </a:r>
            <a:r>
              <a:rPr lang="en-GB" dirty="0" smtClean="0"/>
              <a:t>) 37 V</a:t>
            </a:r>
          </a:p>
          <a:p>
            <a:pPr marL="0" indent="0">
              <a:buNone/>
            </a:pPr>
            <a:r>
              <a:rPr lang="en-GB" dirty="0" smtClean="0"/>
              <a:t>Inverter maximum input voltage 600 V</a:t>
            </a:r>
          </a:p>
          <a:p>
            <a:endParaRPr lang="en-GB" dirty="0"/>
          </a:p>
        </p:txBody>
      </p:sp>
    </p:spTree>
    <p:extLst>
      <p:ext uri="{BB962C8B-B14F-4D97-AF65-F5344CB8AC3E}">
        <p14:creationId xmlns:p14="http://schemas.microsoft.com/office/powerpoint/2010/main" val="40760253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String Sizing Example</a:t>
            </a:r>
            <a:endParaRPr lang="en-GB" dirty="0"/>
          </a:p>
        </p:txBody>
      </p:sp>
      <p:sp>
        <p:nvSpPr>
          <p:cNvPr id="3" name="Content Placeholder 2"/>
          <p:cNvSpPr>
            <a:spLocks noGrp="1"/>
          </p:cNvSpPr>
          <p:nvPr>
            <p:ph idx="1"/>
          </p:nvPr>
        </p:nvSpPr>
        <p:spPr/>
        <p:txBody>
          <a:bodyPr/>
          <a:lstStyle/>
          <a:p>
            <a:pPr marL="0" indent="0">
              <a:buNone/>
            </a:pPr>
            <a:r>
              <a:rPr lang="en-GB" dirty="0" smtClean="0"/>
              <a:t>Step 1: Calculate Delta T</a:t>
            </a:r>
          </a:p>
          <a:p>
            <a:pPr marL="0" indent="0">
              <a:buNone/>
            </a:pPr>
            <a:r>
              <a:rPr lang="en-GB" dirty="0"/>
              <a:t>	</a:t>
            </a:r>
            <a:r>
              <a:rPr lang="en-GB" dirty="0" smtClean="0"/>
              <a:t>     -6 - -25 </a:t>
            </a:r>
            <a:r>
              <a:rPr lang="en-GB" smtClean="0"/>
              <a:t>= </a:t>
            </a:r>
            <a:r>
              <a:rPr lang="en-GB" smtClean="0"/>
              <a:t>-31°C</a:t>
            </a:r>
            <a:endParaRPr lang="en-GB" dirty="0" smtClean="0"/>
          </a:p>
          <a:p>
            <a:pPr marL="0" indent="0">
              <a:buNone/>
            </a:pPr>
            <a:r>
              <a:rPr lang="en-GB" dirty="0" smtClean="0"/>
              <a:t>Step 2: Multiply Delta T by temperature 	  	    coefficient of V</a:t>
            </a:r>
            <a:r>
              <a:rPr lang="en-GB" baseline="-25000" dirty="0" smtClean="0"/>
              <a:t>OC</a:t>
            </a:r>
            <a:r>
              <a:rPr lang="en-GB" dirty="0" smtClean="0"/>
              <a:t> </a:t>
            </a:r>
          </a:p>
          <a:p>
            <a:pPr marL="0" indent="0">
              <a:buNone/>
            </a:pPr>
            <a:r>
              <a:rPr lang="en-GB" dirty="0"/>
              <a:t>	</a:t>
            </a:r>
            <a:r>
              <a:rPr lang="en-GB" dirty="0" smtClean="0"/>
              <a:t>    -31°C x -0.33%/°C = 10.23% increase in 	    V</a:t>
            </a:r>
            <a:r>
              <a:rPr lang="en-GB" baseline="-25000" dirty="0" smtClean="0"/>
              <a:t>OC</a:t>
            </a:r>
            <a:endParaRPr lang="en-GB" dirty="0" smtClean="0"/>
          </a:p>
          <a:p>
            <a:pPr marL="0" indent="0">
              <a:buNone/>
            </a:pPr>
            <a:r>
              <a:rPr lang="en-GB" dirty="0" smtClean="0"/>
              <a:t>Step 3: Turn Percentage into a decimal</a:t>
            </a:r>
          </a:p>
          <a:p>
            <a:pPr marL="0" indent="0">
              <a:buNone/>
            </a:pPr>
            <a:r>
              <a:rPr lang="en-GB" dirty="0"/>
              <a:t>	</a:t>
            </a:r>
            <a:r>
              <a:rPr lang="en-GB" dirty="0" smtClean="0"/>
              <a:t>    10.23 / 100 = 0.1023</a:t>
            </a:r>
            <a:endParaRPr lang="en-GB" dirty="0"/>
          </a:p>
        </p:txBody>
      </p:sp>
    </p:spTree>
    <p:extLst>
      <p:ext uri="{BB962C8B-B14F-4D97-AF65-F5344CB8AC3E}">
        <p14:creationId xmlns:p14="http://schemas.microsoft.com/office/powerpoint/2010/main" val="3693305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String Sizing Example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Step 4: Turn decimal into correction factor</a:t>
            </a:r>
          </a:p>
          <a:p>
            <a:pPr marL="0" indent="0">
              <a:buNone/>
            </a:pPr>
            <a:r>
              <a:rPr lang="en-GB" dirty="0"/>
              <a:t>	 </a:t>
            </a:r>
            <a:r>
              <a:rPr lang="en-GB" dirty="0" smtClean="0"/>
              <a:t>       1 + Decimal value</a:t>
            </a:r>
          </a:p>
          <a:p>
            <a:pPr marL="0" indent="0">
              <a:buNone/>
            </a:pPr>
            <a:r>
              <a:rPr lang="en-GB" dirty="0"/>
              <a:t>	</a:t>
            </a:r>
            <a:r>
              <a:rPr lang="en-GB" dirty="0" smtClean="0"/>
              <a:t>         = 1 + 0.1023</a:t>
            </a:r>
          </a:p>
          <a:p>
            <a:pPr marL="0" indent="0">
              <a:buNone/>
            </a:pPr>
            <a:r>
              <a:rPr lang="en-GB" dirty="0"/>
              <a:t>	</a:t>
            </a:r>
            <a:r>
              <a:rPr lang="en-GB" dirty="0" smtClean="0"/>
              <a:t>         = 1.1023</a:t>
            </a:r>
          </a:p>
          <a:p>
            <a:r>
              <a:rPr lang="en-GB" dirty="0" smtClean="0"/>
              <a:t>Step 5: Multiply temperature coefficient factor by 	       the V</a:t>
            </a:r>
            <a:r>
              <a:rPr lang="en-GB" baseline="-25000" dirty="0" smtClean="0"/>
              <a:t>OC</a:t>
            </a:r>
            <a:r>
              <a:rPr lang="en-GB" dirty="0" smtClean="0"/>
              <a:t> 1.1023 x 37 V = 40.8 V</a:t>
            </a:r>
            <a:r>
              <a:rPr lang="en-GB" baseline="-25000" dirty="0" smtClean="0"/>
              <a:t>OC </a:t>
            </a:r>
            <a:r>
              <a:rPr lang="en-GB" dirty="0" smtClean="0"/>
              <a:t> at -6°</a:t>
            </a:r>
          </a:p>
          <a:p>
            <a:r>
              <a:rPr lang="en-GB" dirty="0" smtClean="0"/>
              <a:t>Step 6: Divide Inverter Maximum Input 	  	       Voltage by cold temperature V</a:t>
            </a:r>
            <a:r>
              <a:rPr lang="en-GB" baseline="-25000" dirty="0" smtClean="0"/>
              <a:t>OC </a:t>
            </a:r>
            <a:r>
              <a:rPr lang="en-GB" dirty="0" smtClean="0"/>
              <a:t> </a:t>
            </a:r>
          </a:p>
          <a:p>
            <a:pPr marL="0" indent="0">
              <a:buNone/>
            </a:pPr>
            <a:r>
              <a:rPr lang="en-GB" dirty="0"/>
              <a:t>	</a:t>
            </a:r>
            <a:r>
              <a:rPr lang="en-GB" dirty="0" smtClean="0"/>
              <a:t>       600 V/40.8 V</a:t>
            </a:r>
            <a:r>
              <a:rPr lang="en-GB" baseline="-25000" dirty="0" smtClean="0"/>
              <a:t>OC</a:t>
            </a:r>
            <a:r>
              <a:rPr lang="en-GB" dirty="0" smtClean="0"/>
              <a:t> = 14.7</a:t>
            </a:r>
          </a:p>
          <a:p>
            <a:pPr marL="0" indent="0">
              <a:buNone/>
            </a:pPr>
            <a:r>
              <a:rPr lang="en-GB" dirty="0"/>
              <a:t>	</a:t>
            </a:r>
            <a:r>
              <a:rPr lang="en-GB" dirty="0" smtClean="0"/>
              <a:t>       So modules in series</a:t>
            </a:r>
            <a:endParaRPr lang="en-GB" dirty="0"/>
          </a:p>
        </p:txBody>
      </p:sp>
    </p:spTree>
    <p:extLst>
      <p:ext uri="{BB962C8B-B14F-4D97-AF65-F5344CB8AC3E}">
        <p14:creationId xmlns:p14="http://schemas.microsoft.com/office/powerpoint/2010/main" val="3336537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pPr marL="0" indent="0">
              <a:buNone/>
            </a:pPr>
            <a:r>
              <a:rPr lang="en-GB" dirty="0" smtClean="0"/>
              <a:t>Using the data below calculate the number of modules required</a:t>
            </a:r>
          </a:p>
          <a:p>
            <a:pPr marL="0" indent="0">
              <a:buNone/>
            </a:pPr>
            <a:endParaRPr lang="en-GB" dirty="0"/>
          </a:p>
          <a:p>
            <a:pPr marL="0" indent="0">
              <a:buNone/>
            </a:pPr>
            <a:r>
              <a:rPr lang="en-GB" dirty="0" smtClean="0"/>
              <a:t>Low temperature -10°C</a:t>
            </a:r>
          </a:p>
          <a:p>
            <a:pPr marL="0" indent="0">
              <a:buNone/>
            </a:pPr>
            <a:r>
              <a:rPr lang="en-GB" dirty="0" smtClean="0"/>
              <a:t>Temperature coefficient V</a:t>
            </a:r>
            <a:r>
              <a:rPr lang="en-GB" baseline="-25000" dirty="0" smtClean="0"/>
              <a:t>OC </a:t>
            </a:r>
            <a:r>
              <a:rPr lang="en-GB" dirty="0" smtClean="0"/>
              <a:t> -0.3%/°C</a:t>
            </a:r>
          </a:p>
          <a:p>
            <a:pPr marL="0" indent="0">
              <a:buNone/>
            </a:pPr>
            <a:r>
              <a:rPr lang="en-GB" dirty="0" smtClean="0"/>
              <a:t>V</a:t>
            </a:r>
            <a:r>
              <a:rPr lang="en-GB" baseline="-25000" dirty="0" smtClean="0"/>
              <a:t>OC</a:t>
            </a:r>
            <a:r>
              <a:rPr lang="en-GB" dirty="0" smtClean="0"/>
              <a:t> 44 V</a:t>
            </a:r>
          </a:p>
          <a:p>
            <a:pPr marL="0" indent="0">
              <a:buNone/>
            </a:pPr>
            <a:r>
              <a:rPr lang="en-GB" dirty="0" smtClean="0"/>
              <a:t>Inverter max input voltage 550 V</a:t>
            </a:r>
          </a:p>
          <a:p>
            <a:pPr marL="0" indent="0">
              <a:buNone/>
            </a:pPr>
            <a:endParaRPr lang="en-GB" dirty="0"/>
          </a:p>
        </p:txBody>
      </p:sp>
    </p:spTree>
    <p:extLst>
      <p:ext uri="{BB962C8B-B14F-4D97-AF65-F5344CB8AC3E}">
        <p14:creationId xmlns:p14="http://schemas.microsoft.com/office/powerpoint/2010/main" val="2379680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pPr marL="0" indent="0">
              <a:buNone/>
            </a:pPr>
            <a:r>
              <a:rPr lang="en-GB" dirty="0" smtClean="0"/>
              <a:t>Using the data below calculate the number of modules required</a:t>
            </a:r>
          </a:p>
          <a:p>
            <a:pPr marL="0" indent="0">
              <a:buNone/>
            </a:pPr>
            <a:endParaRPr lang="en-GB" dirty="0" smtClean="0"/>
          </a:p>
          <a:p>
            <a:pPr marL="0" indent="0">
              <a:buNone/>
            </a:pPr>
            <a:r>
              <a:rPr lang="en-GB" dirty="0" smtClean="0"/>
              <a:t>Low temperature -10°C</a:t>
            </a:r>
          </a:p>
          <a:p>
            <a:pPr marL="0" indent="0">
              <a:buNone/>
            </a:pPr>
            <a:r>
              <a:rPr lang="en-GB" dirty="0" smtClean="0"/>
              <a:t>Temperature coefficient V</a:t>
            </a:r>
            <a:r>
              <a:rPr lang="en-GB" baseline="-25000" dirty="0" smtClean="0"/>
              <a:t>OC </a:t>
            </a:r>
            <a:r>
              <a:rPr lang="en-GB" dirty="0" smtClean="0"/>
              <a:t> -0.31%/°C</a:t>
            </a:r>
          </a:p>
          <a:p>
            <a:pPr marL="0" indent="0">
              <a:buNone/>
            </a:pPr>
            <a:r>
              <a:rPr lang="en-GB" dirty="0" smtClean="0"/>
              <a:t>V</a:t>
            </a:r>
            <a:r>
              <a:rPr lang="en-GB" baseline="-25000" dirty="0" smtClean="0"/>
              <a:t>OC</a:t>
            </a:r>
            <a:r>
              <a:rPr lang="en-GB" dirty="0" smtClean="0"/>
              <a:t> 36 V</a:t>
            </a:r>
          </a:p>
          <a:p>
            <a:pPr marL="0" indent="0">
              <a:buNone/>
            </a:pPr>
            <a:r>
              <a:rPr lang="en-GB" dirty="0" smtClean="0"/>
              <a:t>Inverter max input voltage 600 V</a:t>
            </a:r>
          </a:p>
          <a:p>
            <a:endParaRPr lang="en-GB" dirty="0"/>
          </a:p>
        </p:txBody>
      </p:sp>
    </p:spTree>
    <p:extLst>
      <p:ext uri="{BB962C8B-B14F-4D97-AF65-F5344CB8AC3E}">
        <p14:creationId xmlns:p14="http://schemas.microsoft.com/office/powerpoint/2010/main" val="246121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Hot Temperature String Sizing</a:t>
            </a:r>
            <a:endParaRPr lang="en-GB" dirty="0"/>
          </a:p>
        </p:txBody>
      </p:sp>
      <p:sp>
        <p:nvSpPr>
          <p:cNvPr id="3" name="Content Placeholder 2"/>
          <p:cNvSpPr>
            <a:spLocks noGrp="1"/>
          </p:cNvSpPr>
          <p:nvPr>
            <p:ph idx="1"/>
          </p:nvPr>
        </p:nvSpPr>
        <p:spPr/>
        <p:txBody>
          <a:bodyPr>
            <a:normAutofit lnSpcReduction="10000"/>
          </a:bodyPr>
          <a:lstStyle/>
          <a:p>
            <a:r>
              <a:rPr lang="en-GB" dirty="0" smtClean="0"/>
              <a:t>When it gets hot, your PV voltage will go </a:t>
            </a:r>
            <a:r>
              <a:rPr lang="en-GB" dirty="0"/>
              <a:t>d</a:t>
            </a:r>
            <a:r>
              <a:rPr lang="en-GB" dirty="0" smtClean="0"/>
              <a:t>own, and when the voltage is too low, your inverter will underperform or go to sleep</a:t>
            </a:r>
          </a:p>
          <a:p>
            <a:r>
              <a:rPr lang="en-GB" dirty="0" smtClean="0"/>
              <a:t>When doing cold temperature calculations you rounded down at the end so that you do not go over voltage</a:t>
            </a:r>
          </a:p>
          <a:p>
            <a:r>
              <a:rPr lang="en-GB" dirty="0" smtClean="0"/>
              <a:t>With hot temperature string sizing you are going to round up so that your voltage does not get too low.</a:t>
            </a:r>
            <a:endParaRPr lang="en-GB" dirty="0"/>
          </a:p>
        </p:txBody>
      </p:sp>
    </p:spTree>
    <p:extLst>
      <p:ext uri="{BB962C8B-B14F-4D97-AF65-F5344CB8AC3E}">
        <p14:creationId xmlns:p14="http://schemas.microsoft.com/office/powerpoint/2010/main" val="6007741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Hot Temperature String Sizing</a:t>
            </a:r>
            <a:endParaRPr lang="en-GB" dirty="0"/>
          </a:p>
        </p:txBody>
      </p:sp>
      <p:sp>
        <p:nvSpPr>
          <p:cNvPr id="3" name="Content Placeholder 2"/>
          <p:cNvSpPr>
            <a:spLocks noGrp="1"/>
          </p:cNvSpPr>
          <p:nvPr>
            <p:ph idx="1"/>
          </p:nvPr>
        </p:nvSpPr>
        <p:spPr/>
        <p:txBody>
          <a:bodyPr/>
          <a:lstStyle/>
          <a:p>
            <a:r>
              <a:rPr lang="en-GB" dirty="0" smtClean="0"/>
              <a:t>If V</a:t>
            </a:r>
            <a:r>
              <a:rPr lang="en-GB" baseline="-25000" dirty="0" smtClean="0"/>
              <a:t>mp</a:t>
            </a:r>
            <a:r>
              <a:rPr lang="en-GB" baseline="-25000" dirty="0"/>
              <a:t> </a:t>
            </a:r>
            <a:r>
              <a:rPr lang="en-GB" dirty="0" smtClean="0"/>
              <a:t> is also greater than the temperature coefficient for V</a:t>
            </a:r>
            <a:r>
              <a:rPr lang="en-GB" baseline="-25000" dirty="0" smtClean="0"/>
              <a:t>OC</a:t>
            </a:r>
            <a:r>
              <a:rPr lang="en-GB" dirty="0" smtClean="0"/>
              <a:t> and we can use the temperature coefficient of power if the temperature coefficient of V</a:t>
            </a:r>
            <a:r>
              <a:rPr lang="en-GB" baseline="-25000" dirty="0" smtClean="0"/>
              <a:t>mp</a:t>
            </a:r>
            <a:r>
              <a:rPr lang="en-GB" baseline="-25000" dirty="0"/>
              <a:t> </a:t>
            </a:r>
            <a:r>
              <a:rPr lang="en-GB" dirty="0" smtClean="0"/>
              <a:t> is not available</a:t>
            </a:r>
          </a:p>
          <a:p>
            <a:r>
              <a:rPr lang="en-GB" dirty="0" smtClean="0"/>
              <a:t>We need to determine that the solar cell temperature is going to be considered hotter than the ambient temperature</a:t>
            </a:r>
            <a:endParaRPr lang="en-GB" dirty="0"/>
          </a:p>
        </p:txBody>
      </p:sp>
    </p:spTree>
    <p:extLst>
      <p:ext uri="{BB962C8B-B14F-4D97-AF65-F5344CB8AC3E}">
        <p14:creationId xmlns:p14="http://schemas.microsoft.com/office/powerpoint/2010/main" val="7920281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Data Required for Hot Temperature String Sizing</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Hot PV cell temperature</a:t>
            </a:r>
          </a:p>
          <a:p>
            <a:pPr marL="514350" indent="-514350">
              <a:buAutoNum type="arabicPeriod"/>
            </a:pPr>
            <a:r>
              <a:rPr lang="en-GB" dirty="0" smtClean="0"/>
              <a:t>Temperature coefficient Vmp</a:t>
            </a:r>
          </a:p>
          <a:p>
            <a:pPr marL="514350" indent="-514350">
              <a:buAutoNum type="arabicPeriod"/>
            </a:pPr>
            <a:r>
              <a:rPr lang="en-GB" dirty="0" smtClean="0"/>
              <a:t>Vmp</a:t>
            </a:r>
          </a:p>
          <a:p>
            <a:pPr marL="514350" indent="-514350">
              <a:buAutoNum type="arabicPeriod"/>
            </a:pPr>
            <a:r>
              <a:rPr lang="en-GB" dirty="0" smtClean="0"/>
              <a:t>Inverter low MPPT voltage</a:t>
            </a:r>
            <a:endParaRPr lang="en-GB" dirty="0"/>
          </a:p>
        </p:txBody>
      </p:sp>
    </p:spTree>
    <p:extLst>
      <p:ext uri="{BB962C8B-B14F-4D97-AF65-F5344CB8AC3E}">
        <p14:creationId xmlns:p14="http://schemas.microsoft.com/office/powerpoint/2010/main" val="7094854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(1)</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High cell temperature 60°C</a:t>
            </a:r>
          </a:p>
          <a:p>
            <a:pPr marL="0" indent="0">
              <a:buNone/>
            </a:pPr>
            <a:r>
              <a:rPr lang="en-GB" dirty="0" smtClean="0"/>
              <a:t>Temperature coefficient V</a:t>
            </a:r>
            <a:r>
              <a:rPr lang="en-GB" baseline="-25000" dirty="0" smtClean="0"/>
              <a:t>mp </a:t>
            </a:r>
            <a:r>
              <a:rPr lang="en-GB" dirty="0" smtClean="0"/>
              <a:t> -0.48%/°C</a:t>
            </a:r>
          </a:p>
          <a:p>
            <a:pPr marL="0" indent="0">
              <a:buNone/>
            </a:pPr>
            <a:r>
              <a:rPr lang="en-GB" dirty="0" smtClean="0"/>
              <a:t>Vmp 30 V</a:t>
            </a:r>
          </a:p>
          <a:p>
            <a:pPr marL="0" indent="0">
              <a:buNone/>
            </a:pPr>
            <a:r>
              <a:rPr lang="en-GB" dirty="0" smtClean="0"/>
              <a:t>Inverter low MPPT voltage 200 V</a:t>
            </a:r>
          </a:p>
          <a:p>
            <a:pPr marL="0" indent="0">
              <a:buNone/>
            </a:pPr>
            <a:r>
              <a:rPr lang="en-GB" dirty="0" smtClean="0"/>
              <a:t>60°C </a:t>
            </a:r>
            <a:r>
              <a:rPr lang="en-GB" dirty="0"/>
              <a:t>-</a:t>
            </a:r>
            <a:r>
              <a:rPr lang="en-GB" dirty="0" smtClean="0"/>
              <a:t> 25°C = 35°C</a:t>
            </a:r>
          </a:p>
          <a:p>
            <a:pPr marL="0" indent="0">
              <a:buNone/>
            </a:pPr>
            <a:r>
              <a:rPr lang="en-GB" dirty="0" smtClean="0"/>
              <a:t>35°C x 0.0048 = 0.168 (16.8% lost of our voltage)</a:t>
            </a:r>
          </a:p>
          <a:p>
            <a:pPr marL="0" indent="0">
              <a:buNone/>
            </a:pPr>
            <a:r>
              <a:rPr lang="en-GB" dirty="0" smtClean="0"/>
              <a:t>1 – 0.168 = 0.832 (Keep 83.28% Vmp)</a:t>
            </a:r>
          </a:p>
          <a:p>
            <a:pPr marL="0" indent="0">
              <a:buNone/>
            </a:pPr>
            <a:r>
              <a:rPr lang="en-GB" dirty="0" smtClean="0"/>
              <a:t>0.832 x 30 V = 24.96 V</a:t>
            </a:r>
          </a:p>
          <a:p>
            <a:pPr marL="0" indent="0">
              <a:buNone/>
            </a:pPr>
            <a:r>
              <a:rPr lang="en-GB" dirty="0" smtClean="0"/>
              <a:t>200 V/24.96 V = 8.01 (8 minimum)</a:t>
            </a:r>
          </a:p>
          <a:p>
            <a:endParaRPr lang="en-GB" dirty="0"/>
          </a:p>
        </p:txBody>
      </p:sp>
    </p:spTree>
    <p:extLst>
      <p:ext uri="{BB962C8B-B14F-4D97-AF65-F5344CB8AC3E}">
        <p14:creationId xmlns:p14="http://schemas.microsoft.com/office/powerpoint/2010/main" val="209491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(2)</a:t>
            </a:r>
            <a:endParaRPr lang="en-GB" dirty="0"/>
          </a:p>
        </p:txBody>
      </p:sp>
      <p:sp>
        <p:nvSpPr>
          <p:cNvPr id="3" name="Content Placeholder 2"/>
          <p:cNvSpPr>
            <a:spLocks noGrp="1"/>
          </p:cNvSpPr>
          <p:nvPr>
            <p:ph idx="1"/>
          </p:nvPr>
        </p:nvSpPr>
        <p:spPr>
          <a:xfrm>
            <a:off x="457200" y="1600200"/>
            <a:ext cx="8229600" cy="4953000"/>
          </a:xfrm>
        </p:spPr>
        <p:txBody>
          <a:bodyPr>
            <a:normAutofit lnSpcReduction="10000"/>
          </a:bodyPr>
          <a:lstStyle/>
          <a:p>
            <a:pPr marL="0" indent="0">
              <a:buNone/>
            </a:pPr>
            <a:r>
              <a:rPr lang="en-GB" dirty="0" smtClean="0"/>
              <a:t>High ambient temperature 33°C</a:t>
            </a:r>
          </a:p>
          <a:p>
            <a:pPr marL="0" indent="0">
              <a:buNone/>
            </a:pPr>
            <a:r>
              <a:rPr lang="en-GB" dirty="0" smtClean="0"/>
              <a:t>Temperature coefficient V</a:t>
            </a:r>
            <a:r>
              <a:rPr lang="en-GB" baseline="-25000" dirty="0" smtClean="0"/>
              <a:t>mp</a:t>
            </a:r>
            <a:r>
              <a:rPr lang="en-GB" baseline="-25000" dirty="0"/>
              <a:t> </a:t>
            </a:r>
            <a:r>
              <a:rPr lang="en-GB" dirty="0" smtClean="0"/>
              <a:t> -0.44%/°C</a:t>
            </a:r>
          </a:p>
          <a:p>
            <a:pPr marL="0" indent="0">
              <a:buNone/>
            </a:pPr>
            <a:r>
              <a:rPr lang="en-GB" dirty="0" smtClean="0"/>
              <a:t>Vmp 31 V</a:t>
            </a:r>
          </a:p>
          <a:p>
            <a:pPr marL="0" indent="0">
              <a:buNone/>
            </a:pPr>
            <a:r>
              <a:rPr lang="en-GB" dirty="0" smtClean="0"/>
              <a:t>Inverter low MPPT voltage 350 V</a:t>
            </a:r>
          </a:p>
          <a:p>
            <a:pPr marL="0" indent="0">
              <a:buNone/>
            </a:pPr>
            <a:r>
              <a:rPr lang="en-GB" dirty="0" smtClean="0"/>
              <a:t>(33°C + 30°C)- 25°C = 38°C</a:t>
            </a:r>
          </a:p>
          <a:p>
            <a:pPr marL="0" indent="0">
              <a:buNone/>
            </a:pPr>
            <a:r>
              <a:rPr lang="en-GB" dirty="0" smtClean="0"/>
              <a:t>38°C x 0.0044 = 0.1672 (16.72% lost)</a:t>
            </a:r>
          </a:p>
          <a:p>
            <a:pPr marL="0" indent="0">
              <a:buNone/>
            </a:pPr>
            <a:r>
              <a:rPr lang="en-GB" dirty="0" smtClean="0"/>
              <a:t>1 – 0.1672 = 0.8328 (83.28% kept)</a:t>
            </a:r>
          </a:p>
          <a:p>
            <a:pPr marL="0" indent="0">
              <a:buNone/>
            </a:pPr>
            <a:r>
              <a:rPr lang="en-GB" dirty="0" smtClean="0"/>
              <a:t>0.8328 x 31 V = 25.8 V</a:t>
            </a:r>
          </a:p>
          <a:p>
            <a:pPr marL="0" indent="0">
              <a:buNone/>
            </a:pPr>
            <a:r>
              <a:rPr lang="en-GB" dirty="0" smtClean="0"/>
              <a:t>350 V/25.8 V = 13.6 or 14 minimum</a:t>
            </a:r>
            <a:endParaRPr lang="en-GB" dirty="0"/>
          </a:p>
        </p:txBody>
      </p:sp>
    </p:spTree>
    <p:extLst>
      <p:ext uri="{BB962C8B-B14F-4D97-AF65-F5344CB8AC3E}">
        <p14:creationId xmlns:p14="http://schemas.microsoft.com/office/powerpoint/2010/main" val="2025333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Interactive PV System with Load side Connection</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43000" y="1981200"/>
            <a:ext cx="7315200" cy="426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6826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Utility Connections</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Supply side (line side) connection</a:t>
            </a:r>
          </a:p>
          <a:p>
            <a:pPr marL="514350" indent="-514350">
              <a:buAutoNum type="arabicPeriod"/>
            </a:pPr>
            <a:endParaRPr lang="en-GB" dirty="0"/>
          </a:p>
          <a:p>
            <a:pPr marL="514350" indent="-514350">
              <a:buAutoNum type="arabicPeriod"/>
            </a:pPr>
            <a:r>
              <a:rPr lang="en-GB" dirty="0" smtClean="0"/>
              <a:t>Load side connection</a:t>
            </a:r>
          </a:p>
          <a:p>
            <a:pPr marL="514350" indent="-514350">
              <a:buAutoNum type="arabicPeriod"/>
            </a:pPr>
            <a:endParaRPr lang="en-GB" dirty="0"/>
          </a:p>
        </p:txBody>
      </p:sp>
    </p:spTree>
    <p:extLst>
      <p:ext uri="{BB962C8B-B14F-4D97-AF65-F5344CB8AC3E}">
        <p14:creationId xmlns:p14="http://schemas.microsoft.com/office/powerpoint/2010/main" val="2420087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Supply side/load side</a:t>
            </a:r>
            <a:endParaRPr lang="en-GB" dirty="0"/>
          </a:p>
        </p:txBody>
      </p:sp>
      <p:sp>
        <p:nvSpPr>
          <p:cNvPr id="3" name="Content Placeholder 2"/>
          <p:cNvSpPr>
            <a:spLocks noGrp="1"/>
          </p:cNvSpPr>
          <p:nvPr>
            <p:ph idx="1"/>
          </p:nvPr>
        </p:nvSpPr>
        <p:spPr/>
        <p:txBody>
          <a:bodyPr/>
          <a:lstStyle/>
          <a:p>
            <a:r>
              <a:rPr lang="en-GB" dirty="0" smtClean="0"/>
              <a:t>When referring to load on line side connections is what is meant and is referring to whether it is the load or line side of the main breaker</a:t>
            </a:r>
          </a:p>
          <a:p>
            <a:r>
              <a:rPr lang="en-GB" dirty="0" smtClean="0"/>
              <a:t>Line side is always the utility and load is always the solar side</a:t>
            </a:r>
            <a:endParaRPr lang="en-GB" dirty="0"/>
          </a:p>
        </p:txBody>
      </p:sp>
    </p:spTree>
    <p:extLst>
      <p:ext uri="{BB962C8B-B14F-4D97-AF65-F5344CB8AC3E}">
        <p14:creationId xmlns:p14="http://schemas.microsoft.com/office/powerpoint/2010/main" val="26178317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Interactive PV System with Supply Side Connection</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1905000"/>
            <a:ext cx="78486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7930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Supply/load side connection</a:t>
            </a:r>
            <a:endParaRPr lang="en-GB" dirty="0"/>
          </a:p>
        </p:txBody>
      </p:sp>
      <p:sp>
        <p:nvSpPr>
          <p:cNvPr id="3" name="Content Placeholder 2"/>
          <p:cNvSpPr>
            <a:spLocks noGrp="1"/>
          </p:cNvSpPr>
          <p:nvPr>
            <p:ph idx="1"/>
          </p:nvPr>
        </p:nvSpPr>
        <p:spPr/>
        <p:txBody>
          <a:bodyPr/>
          <a:lstStyle/>
          <a:p>
            <a:r>
              <a:rPr lang="en-GB" dirty="0" smtClean="0"/>
              <a:t>A supply side connection is usually more expensive, but we can use a larger inverter than with a load-side connection</a:t>
            </a:r>
          </a:p>
          <a:p>
            <a:r>
              <a:rPr lang="en-GB" dirty="0" smtClean="0"/>
              <a:t>With a supply side connection the main breaker will protect everything on the load side</a:t>
            </a:r>
            <a:endParaRPr lang="en-GB" dirty="0"/>
          </a:p>
        </p:txBody>
      </p:sp>
    </p:spTree>
    <p:extLst>
      <p:ext uri="{BB962C8B-B14F-4D97-AF65-F5344CB8AC3E}">
        <p14:creationId xmlns:p14="http://schemas.microsoft.com/office/powerpoint/2010/main" val="22767867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PV System</a:t>
            </a:r>
            <a:endParaRPr lang="en-GB" dirty="0"/>
          </a:p>
        </p:txBody>
      </p:sp>
      <p:sp>
        <p:nvSpPr>
          <p:cNvPr id="3" name="Content Placeholder 2"/>
          <p:cNvSpPr>
            <a:spLocks noGrp="1"/>
          </p:cNvSpPr>
          <p:nvPr>
            <p:ph idx="1"/>
          </p:nvPr>
        </p:nvSpPr>
        <p:spPr>
          <a:xfrm>
            <a:off x="457200" y="1600200"/>
            <a:ext cx="8229600" cy="4876800"/>
          </a:xfrm>
        </p:spPr>
        <p:txBody>
          <a:bodyPr>
            <a:normAutofit/>
          </a:bodyPr>
          <a:lstStyle/>
          <a:p>
            <a:r>
              <a:rPr lang="en-GB" dirty="0" smtClean="0"/>
              <a:t>The typical interactive inverter will get its input from the PV modules and all of the conductors on the DC side of this inverter will be sized based on doing different calculations and corrections based on the short circuit current rating of the PV module</a:t>
            </a:r>
          </a:p>
          <a:p>
            <a:r>
              <a:rPr lang="en-GB" dirty="0" smtClean="0"/>
              <a:t>PV has a short circuit current that is about 7% greater than current at maximum power (I</a:t>
            </a:r>
            <a:r>
              <a:rPr lang="en-GB" baseline="-25000" dirty="0" smtClean="0"/>
              <a:t>mp</a:t>
            </a:r>
            <a:r>
              <a:rPr lang="en-GB" dirty="0" smtClean="0"/>
              <a:t>) under STC</a:t>
            </a:r>
            <a:endParaRPr lang="en-GB" dirty="0"/>
          </a:p>
        </p:txBody>
      </p:sp>
    </p:spTree>
    <p:extLst>
      <p:ext uri="{BB962C8B-B14F-4D97-AF65-F5344CB8AC3E}">
        <p14:creationId xmlns:p14="http://schemas.microsoft.com/office/powerpoint/2010/main" val="24146874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PV System</a:t>
            </a:r>
          </a:p>
        </p:txBody>
      </p:sp>
      <p:sp>
        <p:nvSpPr>
          <p:cNvPr id="3" name="Content Placeholder 2"/>
          <p:cNvSpPr>
            <a:spLocks noGrp="1"/>
          </p:cNvSpPr>
          <p:nvPr>
            <p:ph idx="1"/>
          </p:nvPr>
        </p:nvSpPr>
        <p:spPr/>
        <p:txBody>
          <a:bodyPr/>
          <a:lstStyle/>
          <a:p>
            <a:r>
              <a:rPr lang="en-GB" dirty="0" smtClean="0"/>
              <a:t>With PV the short circuit current rating is done at STC</a:t>
            </a:r>
          </a:p>
          <a:p>
            <a:r>
              <a:rPr lang="en-GB" dirty="0" smtClean="0"/>
              <a:t>At times due to increased irradiance (brightness), which increases current and decreased temperatures, which increase voltage PV will operate above STC ratings</a:t>
            </a:r>
            <a:endParaRPr lang="en-GB" dirty="0"/>
          </a:p>
        </p:txBody>
      </p:sp>
    </p:spTree>
    <p:extLst>
      <p:ext uri="{BB962C8B-B14F-4D97-AF65-F5344CB8AC3E}">
        <p14:creationId xmlns:p14="http://schemas.microsoft.com/office/powerpoint/2010/main" val="19774818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PV System</a:t>
            </a:r>
          </a:p>
        </p:txBody>
      </p:sp>
      <p:sp>
        <p:nvSpPr>
          <p:cNvPr id="3" name="Content Placeholder 2"/>
          <p:cNvSpPr>
            <a:spLocks noGrp="1"/>
          </p:cNvSpPr>
          <p:nvPr>
            <p:ph idx="1"/>
          </p:nvPr>
        </p:nvSpPr>
        <p:spPr/>
        <p:txBody>
          <a:bodyPr/>
          <a:lstStyle/>
          <a:p>
            <a:r>
              <a:rPr lang="en-GB" dirty="0" smtClean="0"/>
              <a:t>The circuits on the output side of the interactive inverter are based on the output current rating of the inverter and the voltage of the utility for interactive inverters</a:t>
            </a:r>
          </a:p>
          <a:p>
            <a:r>
              <a:rPr lang="en-GB" dirty="0" smtClean="0"/>
              <a:t>When we size wires on the AC output of an inverter, we do not consider anything on the DC side of the inverter</a:t>
            </a:r>
            <a:endParaRPr lang="en-GB" dirty="0"/>
          </a:p>
        </p:txBody>
      </p:sp>
    </p:spTree>
    <p:extLst>
      <p:ext uri="{BB962C8B-B14F-4D97-AF65-F5344CB8AC3E}">
        <p14:creationId xmlns:p14="http://schemas.microsoft.com/office/powerpoint/2010/main" val="12386514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Batteries and Energy Storage</a:t>
            </a:r>
            <a:endParaRPr lang="en-GB" dirty="0"/>
          </a:p>
        </p:txBody>
      </p:sp>
      <p:sp>
        <p:nvSpPr>
          <p:cNvPr id="3" name="Content Placeholder 2"/>
          <p:cNvSpPr>
            <a:spLocks noGrp="1"/>
          </p:cNvSpPr>
          <p:nvPr>
            <p:ph idx="1"/>
          </p:nvPr>
        </p:nvSpPr>
        <p:spPr/>
        <p:txBody>
          <a:bodyPr/>
          <a:lstStyle/>
          <a:p>
            <a:r>
              <a:rPr lang="en-GB" dirty="0" smtClean="0"/>
              <a:t>There is the old-style off-grid system, which was a DC coupled and had PV charging batteries through a charge controller</a:t>
            </a:r>
          </a:p>
          <a:p>
            <a:r>
              <a:rPr lang="en-GB" dirty="0" smtClean="0"/>
              <a:t>New styles AC coupled system where as interactive (grid tied) inverter works with a battery/charger that can also work backwards and charge the batteries with the power that the interactive inverter is making</a:t>
            </a:r>
            <a:endParaRPr lang="en-GB" dirty="0"/>
          </a:p>
        </p:txBody>
      </p:sp>
    </p:spTree>
    <p:extLst>
      <p:ext uri="{BB962C8B-B14F-4D97-AF65-F5344CB8AC3E}">
        <p14:creationId xmlns:p14="http://schemas.microsoft.com/office/powerpoint/2010/main" val="41225913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Batteries and Energy Storage</a:t>
            </a:r>
          </a:p>
        </p:txBody>
      </p:sp>
      <p:sp>
        <p:nvSpPr>
          <p:cNvPr id="3" name="Content Placeholder 2"/>
          <p:cNvSpPr>
            <a:spLocks noGrp="1"/>
          </p:cNvSpPr>
          <p:nvPr>
            <p:ph idx="1"/>
          </p:nvPr>
        </p:nvSpPr>
        <p:spPr/>
        <p:txBody>
          <a:bodyPr/>
          <a:lstStyle/>
          <a:p>
            <a:r>
              <a:rPr lang="en-GB" dirty="0" smtClean="0"/>
              <a:t>A benefit of AC coupling is that it can work using standard interactive inverters</a:t>
            </a:r>
          </a:p>
          <a:p>
            <a:r>
              <a:rPr lang="en-GB" dirty="0" smtClean="0"/>
              <a:t>Interactive inverters are most popular and the technology is more mass-produced</a:t>
            </a:r>
          </a:p>
          <a:p>
            <a:r>
              <a:rPr lang="en-GB" dirty="0" smtClean="0"/>
              <a:t>Also, the interactive inverters usually have higher voltage PV source circuits, which is good for saving wire costs and going over long distances</a:t>
            </a:r>
            <a:endParaRPr lang="en-GB" dirty="0"/>
          </a:p>
        </p:txBody>
      </p:sp>
    </p:spTree>
    <p:extLst>
      <p:ext uri="{BB962C8B-B14F-4D97-AF65-F5344CB8AC3E}">
        <p14:creationId xmlns:p14="http://schemas.microsoft.com/office/powerpoint/2010/main" val="12606811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Batteries and Energy Storage</a:t>
            </a:r>
          </a:p>
        </p:txBody>
      </p:sp>
      <p:sp>
        <p:nvSpPr>
          <p:cNvPr id="3" name="Content Placeholder 2"/>
          <p:cNvSpPr>
            <a:spLocks noGrp="1"/>
          </p:cNvSpPr>
          <p:nvPr>
            <p:ph idx="1"/>
          </p:nvPr>
        </p:nvSpPr>
        <p:spPr/>
        <p:txBody>
          <a:bodyPr/>
          <a:lstStyle/>
          <a:p>
            <a:r>
              <a:rPr lang="en-GB" dirty="0" smtClean="0"/>
              <a:t>Another type of inverter has what is called a secure power supply; this inverter will power a single circuit when the utility is down without batteries</a:t>
            </a:r>
          </a:p>
          <a:p>
            <a:r>
              <a:rPr lang="en-GB" dirty="0" smtClean="0"/>
              <a:t>When the sunsets or when your power requirements are more than the system can produce, the secure power supply will shut off</a:t>
            </a:r>
            <a:endParaRPr lang="en-GB" dirty="0"/>
          </a:p>
        </p:txBody>
      </p:sp>
    </p:spTree>
    <p:extLst>
      <p:ext uri="{BB962C8B-B14F-4D97-AF65-F5344CB8AC3E}">
        <p14:creationId xmlns:p14="http://schemas.microsoft.com/office/powerpoint/2010/main" val="2864997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120% Rule</a:t>
            </a:r>
            <a:endParaRPr lang="en-GB" dirty="0"/>
          </a:p>
        </p:txBody>
      </p:sp>
      <p:sp>
        <p:nvSpPr>
          <p:cNvPr id="3" name="Content Placeholder 2"/>
          <p:cNvSpPr>
            <a:spLocks noGrp="1"/>
          </p:cNvSpPr>
          <p:nvPr>
            <p:ph idx="1"/>
          </p:nvPr>
        </p:nvSpPr>
        <p:spPr/>
        <p:txBody>
          <a:bodyPr/>
          <a:lstStyle/>
          <a:p>
            <a:pPr marL="0" indent="0">
              <a:buNone/>
            </a:pPr>
            <a:r>
              <a:rPr lang="en-GB" b="1" dirty="0" smtClean="0"/>
              <a:t>States</a:t>
            </a:r>
            <a:endParaRPr lang="en-GB" dirty="0" smtClean="0"/>
          </a:p>
          <a:p>
            <a:pPr marL="0" indent="0">
              <a:buNone/>
            </a:pPr>
            <a:r>
              <a:rPr lang="en-GB" i="1" dirty="0" smtClean="0"/>
              <a:t>“When an inverter and the utility are connected on opposite sides of a bushbar, 125% of the inverter current plus the rating of the main breaker cannot exceed 120% of ampacity of the bushbar</a:t>
            </a:r>
            <a:endParaRPr lang="en-GB" i="1" dirty="0"/>
          </a:p>
        </p:txBody>
      </p:sp>
    </p:spTree>
    <p:extLst>
      <p:ext uri="{BB962C8B-B14F-4D97-AF65-F5344CB8AC3E}">
        <p14:creationId xmlns:p14="http://schemas.microsoft.com/office/powerpoint/2010/main" val="28450065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120% Rule</a:t>
            </a:r>
          </a:p>
        </p:txBody>
      </p:sp>
      <p:sp>
        <p:nvSpPr>
          <p:cNvPr id="3" name="Content Placeholder 2"/>
          <p:cNvSpPr>
            <a:spLocks noGrp="1"/>
          </p:cNvSpPr>
          <p:nvPr>
            <p:ph idx="1"/>
          </p:nvPr>
        </p:nvSpPr>
        <p:spPr>
          <a:xfrm>
            <a:off x="457200" y="1600200"/>
            <a:ext cx="8229600" cy="4876800"/>
          </a:xfrm>
        </p:spPr>
        <p:txBody>
          <a:bodyPr>
            <a:normAutofit lnSpcReduction="10000"/>
          </a:bodyPr>
          <a:lstStyle/>
          <a:p>
            <a:r>
              <a:rPr lang="en-GB" dirty="0" smtClean="0"/>
              <a:t>The reason why we can exceed the bushbar ampacity at all is because if the solar and the main breakers are on opposite sides of the bushbar, then there will not be a case where there will be overcurrents on any spot on the bushbar</a:t>
            </a:r>
          </a:p>
          <a:p>
            <a:r>
              <a:rPr lang="en-GB" dirty="0" smtClean="0"/>
              <a:t>If the solar and the main breakers were adjacent to each other, it would be like having a big breaker that is the equivalent of the size of both breakers together</a:t>
            </a:r>
            <a:endParaRPr lang="en-GB" dirty="0"/>
          </a:p>
        </p:txBody>
      </p:sp>
    </p:spTree>
    <p:extLst>
      <p:ext uri="{BB962C8B-B14F-4D97-AF65-F5344CB8AC3E}">
        <p14:creationId xmlns:p14="http://schemas.microsoft.com/office/powerpoint/2010/main" val="33107303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120% Rule</a:t>
            </a:r>
          </a:p>
        </p:txBody>
      </p:sp>
      <p:sp>
        <p:nvSpPr>
          <p:cNvPr id="3" name="Content Placeholder 2"/>
          <p:cNvSpPr>
            <a:spLocks noGrp="1"/>
          </p:cNvSpPr>
          <p:nvPr>
            <p:ph idx="1"/>
          </p:nvPr>
        </p:nvSpPr>
        <p:spPr/>
        <p:txBody>
          <a:bodyPr>
            <a:normAutofit lnSpcReduction="10000"/>
          </a:bodyPr>
          <a:lstStyle/>
          <a:p>
            <a:r>
              <a:rPr lang="en-GB" dirty="0" smtClean="0"/>
              <a:t>If we separate the breakers they will go to loads before the currents will get a chance to add up</a:t>
            </a:r>
          </a:p>
          <a:p>
            <a:r>
              <a:rPr lang="en-GB" dirty="0" smtClean="0"/>
              <a:t>Inverter overcurrent protection devices are based on 125% of the inverter current and then rounding up to the next common overcurrent protection device</a:t>
            </a:r>
          </a:p>
          <a:p>
            <a:r>
              <a:rPr lang="en-GB" dirty="0" smtClean="0"/>
              <a:t>This way gives us more in some cases, because we are not penalised for rounding up effect</a:t>
            </a:r>
            <a:endParaRPr lang="en-GB" dirty="0"/>
          </a:p>
        </p:txBody>
      </p:sp>
    </p:spTree>
    <p:extLst>
      <p:ext uri="{BB962C8B-B14F-4D97-AF65-F5344CB8AC3E}">
        <p14:creationId xmlns:p14="http://schemas.microsoft.com/office/powerpoint/2010/main" val="1728999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Main Breaker and Solar Breaker on Opposite Sides of Bushbar</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00200" y="1752600"/>
            <a:ext cx="6019800"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8988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120% Rule</a:t>
            </a:r>
          </a:p>
        </p:txBody>
      </p:sp>
      <p:sp>
        <p:nvSpPr>
          <p:cNvPr id="3" name="Content Placeholder 2"/>
          <p:cNvSpPr>
            <a:spLocks noGrp="1"/>
          </p:cNvSpPr>
          <p:nvPr>
            <p:ph idx="1"/>
          </p:nvPr>
        </p:nvSpPr>
        <p:spPr/>
        <p:txBody>
          <a:bodyPr/>
          <a:lstStyle/>
          <a:p>
            <a:pPr marL="0" indent="0">
              <a:buNone/>
            </a:pPr>
            <a:r>
              <a:rPr lang="en-GB" b="1" u="sng" dirty="0" smtClean="0"/>
              <a:t>Equation</a:t>
            </a:r>
          </a:p>
          <a:p>
            <a:pPr marL="0" indent="0">
              <a:buNone/>
            </a:pPr>
            <a:r>
              <a:rPr lang="en-GB" dirty="0" smtClean="0"/>
              <a:t>120% rule = bushbar x 1.2≥ main breaker + 125%</a:t>
            </a:r>
          </a:p>
          <a:p>
            <a:pPr marL="0" indent="0">
              <a:buNone/>
            </a:pPr>
            <a:r>
              <a:rPr lang="en-GB" dirty="0"/>
              <a:t> </a:t>
            </a:r>
            <a:r>
              <a:rPr lang="en-GB" dirty="0" smtClean="0"/>
              <a:t>                                                     inverter current</a:t>
            </a:r>
          </a:p>
          <a:p>
            <a:pPr marL="0" indent="0">
              <a:buNone/>
            </a:pPr>
            <a:r>
              <a:rPr lang="en-GB" dirty="0" smtClean="0"/>
              <a:t>Inverter size derive from 125% inverter current ≤ (bushbar x 1.2) – main breaker</a:t>
            </a:r>
          </a:p>
          <a:p>
            <a:pPr marL="0" indent="0">
              <a:buNone/>
            </a:pPr>
            <a:r>
              <a:rPr lang="en-GB" dirty="0" smtClean="0"/>
              <a:t>Inverter current ≤ (bushbar x 1.2) – </a:t>
            </a:r>
          </a:p>
          <a:p>
            <a:pPr marL="0" indent="0">
              <a:buNone/>
            </a:pPr>
            <a:r>
              <a:rPr lang="en-GB" dirty="0"/>
              <a:t> </a:t>
            </a:r>
            <a:r>
              <a:rPr lang="en-GB" dirty="0" smtClean="0"/>
              <a:t>                                                    main breaker/1.25</a:t>
            </a:r>
            <a:endParaRPr lang="en-GB" dirty="0"/>
          </a:p>
        </p:txBody>
      </p:sp>
    </p:spTree>
    <p:extLst>
      <p:ext uri="{BB962C8B-B14F-4D97-AF65-F5344CB8AC3E}">
        <p14:creationId xmlns:p14="http://schemas.microsoft.com/office/powerpoint/2010/main" val="39435693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120% Rule</a:t>
            </a:r>
            <a:endParaRPr lang="en-GB" dirty="0"/>
          </a:p>
        </p:txBody>
      </p:sp>
      <p:sp>
        <p:nvSpPr>
          <p:cNvPr id="3" name="Content Placeholder 2"/>
          <p:cNvSpPr>
            <a:spLocks noGrp="1"/>
          </p:cNvSpPr>
          <p:nvPr>
            <p:ph idx="1"/>
          </p:nvPr>
        </p:nvSpPr>
        <p:spPr>
          <a:xfrm>
            <a:off x="228600" y="1600200"/>
            <a:ext cx="8610600" cy="4525963"/>
          </a:xfrm>
        </p:spPr>
        <p:txBody>
          <a:bodyPr/>
          <a:lstStyle/>
          <a:p>
            <a:pPr marL="0" indent="0">
              <a:buNone/>
            </a:pPr>
            <a:r>
              <a:rPr lang="en-GB" dirty="0" smtClean="0"/>
              <a:t>To Solve for inverter power multiply by the AC voltage</a:t>
            </a:r>
          </a:p>
          <a:p>
            <a:pPr marL="0" indent="0">
              <a:buNone/>
            </a:pPr>
            <a:r>
              <a:rPr lang="en-GB" dirty="0" smtClean="0"/>
              <a:t>Inverter power &lt; (((bushbar x 1.2) – main breaker) /1.25) x 240V</a:t>
            </a:r>
            <a:endParaRPr lang="en-GB" dirty="0"/>
          </a:p>
        </p:txBody>
      </p:sp>
    </p:spTree>
    <p:extLst>
      <p:ext uri="{BB962C8B-B14F-4D97-AF65-F5344CB8AC3E}">
        <p14:creationId xmlns:p14="http://schemas.microsoft.com/office/powerpoint/2010/main" val="37703294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3" name="Content Placeholder 2"/>
          <p:cNvSpPr>
            <a:spLocks noGrp="1"/>
          </p:cNvSpPr>
          <p:nvPr>
            <p:ph idx="1"/>
          </p:nvPr>
        </p:nvSpPr>
        <p:spPr/>
        <p:txBody>
          <a:bodyPr/>
          <a:lstStyle/>
          <a:p>
            <a:pPr marL="0" indent="0">
              <a:buNone/>
            </a:pPr>
            <a:r>
              <a:rPr lang="en-GB" dirty="0" smtClean="0"/>
              <a:t>A building has a main breaker that is 200A and the bushbar is 225A.  What would be the largest inverter you could connect</a:t>
            </a:r>
            <a:endParaRPr lang="en-GB" dirty="0"/>
          </a:p>
        </p:txBody>
      </p:sp>
    </p:spTree>
    <p:extLst>
      <p:ext uri="{BB962C8B-B14F-4D97-AF65-F5344CB8AC3E}">
        <p14:creationId xmlns:p14="http://schemas.microsoft.com/office/powerpoint/2010/main" val="17824371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lstStyle/>
          <a:p>
            <a:r>
              <a:rPr lang="en-GB" dirty="0"/>
              <a:t>Example</a:t>
            </a:r>
          </a:p>
        </p:txBody>
      </p:sp>
      <p:sp>
        <p:nvSpPr>
          <p:cNvPr id="3" name="Content Placeholder 2"/>
          <p:cNvSpPr>
            <a:spLocks noGrp="1"/>
          </p:cNvSpPr>
          <p:nvPr>
            <p:ph idx="1"/>
          </p:nvPr>
        </p:nvSpPr>
        <p:spPr/>
        <p:txBody>
          <a:bodyPr/>
          <a:lstStyle/>
          <a:p>
            <a:pPr marL="0" indent="0">
              <a:buNone/>
            </a:pPr>
            <a:r>
              <a:rPr lang="en-GB" dirty="0" smtClean="0"/>
              <a:t>Firstly multiply the bushbar by 1.2</a:t>
            </a:r>
          </a:p>
          <a:p>
            <a:pPr marL="0" indent="0">
              <a:buNone/>
            </a:pPr>
            <a:r>
              <a:rPr lang="en-GB" dirty="0" smtClean="0"/>
              <a:t>225A bushbar x 1.2 = 270A allowance</a:t>
            </a:r>
          </a:p>
          <a:p>
            <a:pPr marL="0" indent="0">
              <a:buNone/>
            </a:pPr>
            <a:r>
              <a:rPr lang="en-GB" dirty="0" smtClean="0"/>
              <a:t>Then subtract the 270A allowance from 200A main breaker</a:t>
            </a:r>
          </a:p>
          <a:p>
            <a:pPr marL="0" indent="0">
              <a:buNone/>
            </a:pPr>
            <a:r>
              <a:rPr lang="en-GB" dirty="0" smtClean="0"/>
              <a:t>270A allowance – 200A main breaker = 70A</a:t>
            </a:r>
          </a:p>
          <a:p>
            <a:pPr marL="0" indent="0">
              <a:buNone/>
            </a:pPr>
            <a:r>
              <a:rPr lang="en-GB" dirty="0" smtClean="0"/>
              <a:t>70A is 125% of inverter current so divide 70A/1.25 to get inverter current</a:t>
            </a:r>
          </a:p>
          <a:p>
            <a:pPr marL="0" indent="0">
              <a:buNone/>
            </a:pPr>
            <a:r>
              <a:rPr lang="en-GB" dirty="0" smtClean="0"/>
              <a:t>70A/1.25 = 56A inverter current</a:t>
            </a:r>
            <a:endParaRPr lang="en-GB" dirty="0"/>
          </a:p>
        </p:txBody>
      </p:sp>
    </p:spTree>
    <p:extLst>
      <p:ext uri="{BB962C8B-B14F-4D97-AF65-F5344CB8AC3E}">
        <p14:creationId xmlns:p14="http://schemas.microsoft.com/office/powerpoint/2010/main" val="35618578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a:t>
            </a:r>
          </a:p>
        </p:txBody>
      </p:sp>
      <p:sp>
        <p:nvSpPr>
          <p:cNvPr id="3" name="Content Placeholder 2"/>
          <p:cNvSpPr>
            <a:spLocks noGrp="1"/>
          </p:cNvSpPr>
          <p:nvPr>
            <p:ph idx="1"/>
          </p:nvPr>
        </p:nvSpPr>
        <p:spPr/>
        <p:txBody>
          <a:bodyPr/>
          <a:lstStyle/>
          <a:p>
            <a:pPr marL="0" indent="0">
              <a:buNone/>
            </a:pPr>
            <a:r>
              <a:rPr lang="en-GB" dirty="0" smtClean="0"/>
              <a:t>Assume 240V supply</a:t>
            </a:r>
          </a:p>
          <a:p>
            <a:pPr marL="0" indent="0">
              <a:buNone/>
            </a:pPr>
            <a:endParaRPr lang="en-GB" dirty="0"/>
          </a:p>
          <a:p>
            <a:pPr marL="0" indent="0">
              <a:buNone/>
            </a:pPr>
            <a:r>
              <a:rPr lang="en-GB" dirty="0" smtClean="0"/>
              <a:t>Volts x amps = watts</a:t>
            </a:r>
          </a:p>
          <a:p>
            <a:pPr marL="0" indent="0">
              <a:buNone/>
            </a:pPr>
            <a:endParaRPr lang="en-GB" dirty="0"/>
          </a:p>
          <a:p>
            <a:pPr marL="0" indent="0">
              <a:buNone/>
            </a:pPr>
            <a:r>
              <a:rPr lang="en-GB" dirty="0" smtClean="0"/>
              <a:t>240 x 56 = 13,440 watts or 13.44 kW</a:t>
            </a:r>
            <a:endParaRPr lang="en-GB" dirty="0"/>
          </a:p>
        </p:txBody>
      </p:sp>
    </p:spTree>
    <p:extLst>
      <p:ext uri="{BB962C8B-B14F-4D97-AF65-F5344CB8AC3E}">
        <p14:creationId xmlns:p14="http://schemas.microsoft.com/office/powerpoint/2010/main" val="11584576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a:t>
            </a:r>
          </a:p>
        </p:txBody>
      </p:sp>
      <p:sp>
        <p:nvSpPr>
          <p:cNvPr id="3" name="Content Placeholder 2"/>
          <p:cNvSpPr>
            <a:spLocks noGrp="1"/>
          </p:cNvSpPr>
          <p:nvPr>
            <p:ph idx="1"/>
          </p:nvPr>
        </p:nvSpPr>
        <p:spPr/>
        <p:txBody>
          <a:bodyPr/>
          <a:lstStyle/>
          <a:p>
            <a:r>
              <a:rPr lang="en-GB" dirty="0" smtClean="0"/>
              <a:t>We have to be sure that we put the inverter breaker on the opposite side of the bushbar from the main breaker</a:t>
            </a:r>
          </a:p>
          <a:p>
            <a:r>
              <a:rPr lang="en-GB" dirty="0" smtClean="0"/>
              <a:t>If the main breaker is not on a far end of the bushbar then we cannot apply the 120% rule</a:t>
            </a:r>
            <a:endParaRPr lang="en-GB" dirty="0"/>
          </a:p>
        </p:txBody>
      </p:sp>
    </p:spTree>
    <p:extLst>
      <p:ext uri="{BB962C8B-B14F-4D97-AF65-F5344CB8AC3E}">
        <p14:creationId xmlns:p14="http://schemas.microsoft.com/office/powerpoint/2010/main" val="5937037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322</TotalTime>
  <Words>1901</Words>
  <Application>Microsoft Office PowerPoint</Application>
  <PresentationFormat>On-screen Show (4:3)</PresentationFormat>
  <Paragraphs>199</Paragraphs>
  <Slides>46</Slides>
  <Notes>2</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Practical Photovoltaic Issues</vt:lpstr>
      <vt:lpstr>PV Efficiencies</vt:lpstr>
      <vt:lpstr>PV Efficiencies</vt:lpstr>
      <vt:lpstr>Standard Test Conditions</vt:lpstr>
      <vt:lpstr>IV Curves</vt:lpstr>
      <vt:lpstr>IV Curves</vt:lpstr>
      <vt:lpstr>IV Curves</vt:lpstr>
      <vt:lpstr>IV Curves</vt:lpstr>
      <vt:lpstr>IV Curves</vt:lpstr>
      <vt:lpstr>Bypass Diodes</vt:lpstr>
      <vt:lpstr>Bypass Diodes</vt:lpstr>
      <vt:lpstr>Temperatures and PV</vt:lpstr>
      <vt:lpstr>Temperatures and PV</vt:lpstr>
      <vt:lpstr>String Sizing Exercises Data</vt:lpstr>
      <vt:lpstr>Steps in String Sizing Exercises</vt:lpstr>
      <vt:lpstr>String Sizing Examples</vt:lpstr>
      <vt:lpstr>String Sizing Example</vt:lpstr>
      <vt:lpstr>String Sizing Example</vt:lpstr>
      <vt:lpstr>Question</vt:lpstr>
      <vt:lpstr>Question</vt:lpstr>
      <vt:lpstr>Hot Temperature String Sizing</vt:lpstr>
      <vt:lpstr>Hot Temperature String Sizing</vt:lpstr>
      <vt:lpstr>Data Required for Hot Temperature String Sizing</vt:lpstr>
      <vt:lpstr>Example (1)</vt:lpstr>
      <vt:lpstr>Example (2)</vt:lpstr>
      <vt:lpstr>Interactive PV System with Load side Connection</vt:lpstr>
      <vt:lpstr>Utility Connections</vt:lpstr>
      <vt:lpstr>Supply side/load side</vt:lpstr>
      <vt:lpstr>Interactive PV System with Supply Side Connection</vt:lpstr>
      <vt:lpstr>Supply/load side connection</vt:lpstr>
      <vt:lpstr>PV System</vt:lpstr>
      <vt:lpstr>PV System</vt:lpstr>
      <vt:lpstr>PV System</vt:lpstr>
      <vt:lpstr>Batteries and Energy Storage</vt:lpstr>
      <vt:lpstr>Batteries and Energy Storage</vt:lpstr>
      <vt:lpstr>Batteries and Energy Storage</vt:lpstr>
      <vt:lpstr>The 120% Rule</vt:lpstr>
      <vt:lpstr>The 120% Rule</vt:lpstr>
      <vt:lpstr>The 120% Rule</vt:lpstr>
      <vt:lpstr>Main Breaker and Solar Breaker on Opposite Sides of Bushbar</vt:lpstr>
      <vt:lpstr>The 120% Rule</vt:lpstr>
      <vt:lpstr>The 120% Rule</vt:lpstr>
      <vt:lpstr>Example</vt:lpstr>
      <vt:lpstr>Example</vt:lpstr>
      <vt:lpstr>Example</vt:lpstr>
      <vt:lpstr>Example</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Photovoltaic Issues</dc:title>
  <dc:creator>Andrew Thorn</dc:creator>
  <cp:lastModifiedBy>Andrew Thorn</cp:lastModifiedBy>
  <cp:revision>22</cp:revision>
  <dcterms:created xsi:type="dcterms:W3CDTF">2016-03-23T23:25:17Z</dcterms:created>
  <dcterms:modified xsi:type="dcterms:W3CDTF">2016-11-28T02:52:08Z</dcterms:modified>
</cp:coreProperties>
</file>