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7"/>
  </p:notesMasterIdLst>
  <p:handoutMasterIdLst>
    <p:handoutMasterId r:id="rId28"/>
  </p:handoutMasterIdLst>
  <p:sldIdLst>
    <p:sldId id="474" r:id="rId4"/>
    <p:sldId id="475" r:id="rId5"/>
    <p:sldId id="291" r:id="rId6"/>
    <p:sldId id="1421" r:id="rId7"/>
    <p:sldId id="1423" r:id="rId8"/>
    <p:sldId id="1424" r:id="rId9"/>
    <p:sldId id="1425" r:id="rId10"/>
    <p:sldId id="320" r:id="rId11"/>
    <p:sldId id="498" r:id="rId12"/>
    <p:sldId id="310" r:id="rId13"/>
    <p:sldId id="258" r:id="rId14"/>
    <p:sldId id="501" r:id="rId15"/>
    <p:sldId id="502" r:id="rId16"/>
    <p:sldId id="503" r:id="rId17"/>
    <p:sldId id="1436" r:id="rId18"/>
    <p:sldId id="409" r:id="rId19"/>
    <p:sldId id="418" r:id="rId20"/>
    <p:sldId id="1437" r:id="rId21"/>
    <p:sldId id="1438" r:id="rId22"/>
    <p:sldId id="1062" r:id="rId23"/>
    <p:sldId id="1430" r:id="rId24"/>
    <p:sldId id="272" r:id="rId25"/>
    <p:sldId id="273" r:id="rId2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D3"/>
    <a:srgbClr val="B3ECE5"/>
    <a:srgbClr val="FFCA94"/>
    <a:srgbClr val="FFE8F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843"/>
    <p:restoredTop sz="79293" autoAdjust="0"/>
  </p:normalViewPr>
  <p:slideViewPr>
    <p:cSldViewPr snapToGrid="0" snapToObjects="1">
      <p:cViewPr varScale="1">
        <p:scale>
          <a:sx n="65" d="100"/>
          <a:sy n="65" d="100"/>
        </p:scale>
        <p:origin x="59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219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9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799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751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284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867695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25/10/22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0887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72260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5" r:id="rId3"/>
    <p:sldLayoutId id="2147484118" r:id="rId4"/>
    <p:sldLayoutId id="2147484119" r:id="rId5"/>
    <p:sldLayoutId id="214748412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7.png"/><Relationship Id="rId7" Type="http://schemas.openxmlformats.org/officeDocument/2006/relationships/image" Target="../media/image1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9.png"/><Relationship Id="rId5" Type="http://schemas.openxmlformats.org/officeDocument/2006/relationships/image" Target="../media/image19.jpeg"/><Relationship Id="rId10" Type="http://schemas.openxmlformats.org/officeDocument/2006/relationships/image" Target="../media/image22.jpeg"/><Relationship Id="rId4" Type="http://schemas.openxmlformats.org/officeDocument/2006/relationships/image" Target="../media/image18.png"/><Relationship Id="rId9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tiff"/><Relationship Id="rId13" Type="http://schemas.openxmlformats.org/officeDocument/2006/relationships/image" Target="../media/image33.tiff"/><Relationship Id="rId3" Type="http://schemas.openxmlformats.org/officeDocument/2006/relationships/image" Target="../media/image23.tiff"/><Relationship Id="rId7" Type="http://schemas.openxmlformats.org/officeDocument/2006/relationships/image" Target="../media/image27.tiff"/><Relationship Id="rId12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26.tiff"/><Relationship Id="rId11" Type="http://schemas.openxmlformats.org/officeDocument/2006/relationships/image" Target="../media/image31.tiff"/><Relationship Id="rId5" Type="http://schemas.openxmlformats.org/officeDocument/2006/relationships/image" Target="../media/image25.tiff"/><Relationship Id="rId10" Type="http://schemas.openxmlformats.org/officeDocument/2006/relationships/image" Target="../media/image30.tiff"/><Relationship Id="rId4" Type="http://schemas.openxmlformats.org/officeDocument/2006/relationships/image" Target="../media/image24.tiff"/><Relationship Id="rId9" Type="http://schemas.openxmlformats.org/officeDocument/2006/relationships/image" Target="../media/image29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e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tiff"/><Relationship Id="rId3" Type="http://schemas.openxmlformats.org/officeDocument/2006/relationships/image" Target="../media/image36.tiff"/><Relationship Id="rId7" Type="http://schemas.openxmlformats.org/officeDocument/2006/relationships/image" Target="../media/image40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39.tiff"/><Relationship Id="rId5" Type="http://schemas.openxmlformats.org/officeDocument/2006/relationships/image" Target="../media/image38.tiff"/><Relationship Id="rId4" Type="http://schemas.openxmlformats.org/officeDocument/2006/relationships/image" Target="../media/image37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7" Type="http://schemas.openxmlformats.org/officeDocument/2006/relationships/image" Target="../media/image47.tiff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46.tiff"/><Relationship Id="rId5" Type="http://schemas.openxmlformats.org/officeDocument/2006/relationships/image" Target="../media/image45.tiff"/><Relationship Id="rId4" Type="http://schemas.openxmlformats.org/officeDocument/2006/relationships/image" Target="../media/image44.tif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slideLayout" Target="../slideLayouts/slideLayout32.xml"/><Relationship Id="rId7" Type="http://schemas.openxmlformats.org/officeDocument/2006/relationships/image" Target="../media/image51.png"/><Relationship Id="rId12" Type="http://schemas.openxmlformats.org/officeDocument/2006/relationships/image" Target="../media/image56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0.svg"/><Relationship Id="rId11" Type="http://schemas.openxmlformats.org/officeDocument/2006/relationships/image" Target="../media/image55.sv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tif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slideLayout" Target="../slideLayouts/slideLayout32.xml"/><Relationship Id="rId7" Type="http://schemas.openxmlformats.org/officeDocument/2006/relationships/image" Target="../media/image55.sv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54.png"/><Relationship Id="rId11" Type="http://schemas.openxmlformats.org/officeDocument/2006/relationships/image" Target="../media/image60.jpeg"/><Relationship Id="rId5" Type="http://schemas.openxmlformats.org/officeDocument/2006/relationships/image" Target="../media/image57.png"/><Relationship Id="rId10" Type="http://schemas.openxmlformats.org/officeDocument/2006/relationships/image" Target="../media/image56.png"/><Relationship Id="rId4" Type="http://schemas.openxmlformats.org/officeDocument/2006/relationships/hyperlink" Target="http://welshnurseryrhymes.wales/Addysgol?cerdd=67" TargetMode="External"/><Relationship Id="rId9" Type="http://schemas.openxmlformats.org/officeDocument/2006/relationships/image" Target="../media/image59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f"/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41.tiff"/><Relationship Id="rId5" Type="http://schemas.openxmlformats.org/officeDocument/2006/relationships/image" Target="../media/image40.tiff"/><Relationship Id="rId4" Type="http://schemas.openxmlformats.org/officeDocument/2006/relationships/image" Target="../media/image39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tiff"/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47.tiff"/><Relationship Id="rId5" Type="http://schemas.openxmlformats.org/officeDocument/2006/relationships/image" Target="../media/image46.tiff"/><Relationship Id="rId4" Type="http://schemas.openxmlformats.org/officeDocument/2006/relationships/image" Target="../media/image45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tiff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4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523007-EA4E-29B7-2EB3-6C975938BF8A}"/>
              </a:ext>
            </a:extLst>
          </p:cNvPr>
          <p:cNvSpPr/>
          <p:nvPr/>
        </p:nvSpPr>
        <p:spPr>
          <a:xfrm>
            <a:off x="9446905" y="1674674"/>
            <a:ext cx="249299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Rhan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1</a:t>
            </a: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Part 1</a:t>
            </a:r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6409636" y="93481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10835640" y="41865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659524" y="2696722"/>
            <a:ext cx="5799629" cy="2236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</a:rPr>
              <a:t>Cofrestru</a:t>
            </a:r>
            <a:r>
              <a:rPr lang="en-US" sz="2800" dirty="0">
                <a:latin typeface="+mj-lt"/>
              </a:rPr>
              <a:t> / Registration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Amser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Revising Time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Ga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?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May I have? To want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32847" y="934816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4C2A004-9E87-D946-98D8-976304BF6FB4}"/>
              </a:ext>
            </a:extLst>
          </p:cNvPr>
          <p:cNvSpPr txBox="1"/>
          <p:nvPr/>
        </p:nvSpPr>
        <p:spPr>
          <a:xfrm>
            <a:off x="3029057" y="287152"/>
            <a:ext cx="6401814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Faint </a:t>
            </a:r>
            <a:r>
              <a:rPr lang="en-US" sz="4400" b="1" dirty="0" err="1"/>
              <a:t>o’r</a:t>
            </a:r>
            <a:r>
              <a:rPr lang="en-US" sz="4400" b="1" dirty="0"/>
              <a:t> </a:t>
            </a:r>
            <a:r>
              <a:rPr lang="en-US" sz="4400" b="1" dirty="0" err="1"/>
              <a:t>gloch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B050"/>
                </a:solidFill>
              </a:rPr>
              <a:t>ydy</a:t>
            </a:r>
            <a:r>
              <a:rPr lang="en-US" sz="4400" b="1" dirty="0"/>
              <a:t> hi?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087C1A-F1CB-0943-8C95-64403F32025B}"/>
              </a:ext>
            </a:extLst>
          </p:cNvPr>
          <p:cNvSpPr txBox="1"/>
          <p:nvPr/>
        </p:nvSpPr>
        <p:spPr>
          <a:xfrm>
            <a:off x="2779059" y="5101417"/>
            <a:ext cx="7745506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50"/>
                </a:solidFill>
              </a:rPr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chwarter</a:t>
            </a:r>
            <a:r>
              <a:rPr lang="en-US" sz="3600" b="1" dirty="0"/>
              <a:t> </a:t>
            </a:r>
            <a:r>
              <a:rPr lang="en-US" sz="3600" b="1" dirty="0" err="1"/>
              <a:t>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eg</a:t>
            </a:r>
            <a:r>
              <a:rPr lang="en-US" sz="3600" b="1" dirty="0"/>
              <a:t>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9724C8-C5D1-194B-9DFD-535B4F5662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999" b="27695"/>
          <a:stretch/>
        </p:blipFill>
        <p:spPr>
          <a:xfrm rot="20522198">
            <a:off x="284454" y="449497"/>
            <a:ext cx="2230981" cy="121419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BCBF02E-A11C-A14C-9F29-55D245055D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052" y="1472331"/>
            <a:ext cx="4365183" cy="3373096"/>
          </a:xfrm>
          <a:prstGeom prst="rect">
            <a:avLst/>
          </a:prstGeom>
        </p:spPr>
      </p:pic>
      <p:sp>
        <p:nvSpPr>
          <p:cNvPr id="13" name="Left Arrow 12">
            <a:extLst>
              <a:ext uri="{FF2B5EF4-FFF2-40B4-BE49-F238E27FC236}">
                <a16:creationId xmlns:a16="http://schemas.microsoft.com/office/drawing/2014/main" id="{45C30B1E-FC8D-B148-AD39-3C2E7AA15323}"/>
              </a:ext>
            </a:extLst>
          </p:cNvPr>
          <p:cNvSpPr/>
          <p:nvPr/>
        </p:nvSpPr>
        <p:spPr>
          <a:xfrm rot="1308889">
            <a:off x="7726000" y="1246799"/>
            <a:ext cx="3074797" cy="1165413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Y </a:t>
            </a:r>
            <a:r>
              <a:rPr lang="en-US" b="1" dirty="0" err="1">
                <a:solidFill>
                  <a:schemeClr val="tx1"/>
                </a:solidFill>
              </a:rPr>
              <a:t>presennol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i="1" dirty="0">
                <a:solidFill>
                  <a:schemeClr val="tx1"/>
                </a:solidFill>
              </a:rPr>
              <a:t>Present tense</a:t>
            </a:r>
          </a:p>
        </p:txBody>
      </p:sp>
    </p:spTree>
    <p:extLst>
      <p:ext uri="{BB962C8B-B14F-4D97-AF65-F5344CB8AC3E}">
        <p14:creationId xmlns:p14="http://schemas.microsoft.com/office/powerpoint/2010/main" val="3156050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4C2A004-9E87-D946-98D8-976304BF6FB4}"/>
              </a:ext>
            </a:extLst>
          </p:cNvPr>
          <p:cNvSpPr txBox="1"/>
          <p:nvPr/>
        </p:nvSpPr>
        <p:spPr>
          <a:xfrm>
            <a:off x="3029057" y="287152"/>
            <a:ext cx="6401814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Faint </a:t>
            </a:r>
            <a:r>
              <a:rPr lang="en-US" sz="4400" b="1" dirty="0" err="1"/>
              <a:t>o’r</a:t>
            </a:r>
            <a:r>
              <a:rPr lang="en-US" sz="4400" b="1" dirty="0"/>
              <a:t> </a:t>
            </a:r>
            <a:r>
              <a:rPr lang="en-US" sz="4400" b="1" dirty="0" err="1"/>
              <a:t>gloch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B050"/>
                </a:solidFill>
              </a:rPr>
              <a:t>ydy</a:t>
            </a:r>
            <a:r>
              <a:rPr lang="en-US" sz="4400" b="1" dirty="0"/>
              <a:t> hi?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087C1A-F1CB-0943-8C95-64403F32025B}"/>
              </a:ext>
            </a:extLst>
          </p:cNvPr>
          <p:cNvSpPr txBox="1"/>
          <p:nvPr/>
        </p:nvSpPr>
        <p:spPr>
          <a:xfrm>
            <a:off x="1452282" y="5082207"/>
            <a:ext cx="9717741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50"/>
                </a:solidFill>
              </a:rPr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>
                <a:solidFill>
                  <a:srgbClr val="FF0000"/>
                </a:solidFill>
              </a:rPr>
              <a:t>b</a:t>
            </a:r>
            <a:r>
              <a:rPr lang="en-US" sz="3600" b="1" dirty="0"/>
              <a:t>um </a:t>
            </a:r>
            <a:r>
              <a:rPr lang="en-US" sz="3600" b="1" dirty="0" err="1"/>
              <a:t>munud</a:t>
            </a:r>
            <a:r>
              <a:rPr lang="en-US" sz="3600" b="1" dirty="0"/>
              <a:t> </a:t>
            </a:r>
            <a:r>
              <a:rPr lang="en-US" sz="3600" b="1" dirty="0" err="1"/>
              <a:t>ar</a:t>
            </a:r>
            <a:r>
              <a:rPr lang="en-US" sz="3600" b="1" dirty="0"/>
              <a:t> </a:t>
            </a:r>
            <a:r>
              <a:rPr lang="en-US" sz="3600" b="1" dirty="0" err="1"/>
              <a:t>hugain</a:t>
            </a:r>
            <a:r>
              <a:rPr lang="en-US" sz="3600" b="1" dirty="0"/>
              <a:t> </a:t>
            </a:r>
            <a:r>
              <a:rPr lang="en-US" sz="3600" b="1" dirty="0" err="1"/>
              <a:t>wedi</a:t>
            </a:r>
            <a:r>
              <a:rPr lang="en-US" sz="3600" b="1" dirty="0"/>
              <a:t> un.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9724C8-C5D1-194B-9DFD-535B4F5662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999" b="27695"/>
          <a:stretch/>
        </p:blipFill>
        <p:spPr>
          <a:xfrm rot="20522198">
            <a:off x="284454" y="449497"/>
            <a:ext cx="2230981" cy="121419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958BE3B-10A2-1349-99E4-FE984534C5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6562" y="1205993"/>
            <a:ext cx="3746802" cy="3746802"/>
          </a:xfrm>
          <a:prstGeom prst="rect">
            <a:avLst/>
          </a:prstGeom>
        </p:spPr>
      </p:pic>
      <p:sp>
        <p:nvSpPr>
          <p:cNvPr id="10" name="Left Arrow 9">
            <a:extLst>
              <a:ext uri="{FF2B5EF4-FFF2-40B4-BE49-F238E27FC236}">
                <a16:creationId xmlns:a16="http://schemas.microsoft.com/office/drawing/2014/main" id="{4360600D-4664-9841-A95C-373C294C0872}"/>
              </a:ext>
            </a:extLst>
          </p:cNvPr>
          <p:cNvSpPr/>
          <p:nvPr/>
        </p:nvSpPr>
        <p:spPr>
          <a:xfrm rot="1308889">
            <a:off x="7726000" y="1246799"/>
            <a:ext cx="3074797" cy="1165413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Y </a:t>
            </a:r>
            <a:r>
              <a:rPr lang="en-US" b="1" dirty="0" err="1">
                <a:solidFill>
                  <a:schemeClr val="tx1"/>
                </a:solidFill>
              </a:rPr>
              <a:t>presennol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i="1" dirty="0">
                <a:solidFill>
                  <a:schemeClr val="tx1"/>
                </a:solidFill>
              </a:rPr>
              <a:t>Present tense</a:t>
            </a:r>
          </a:p>
        </p:txBody>
      </p:sp>
    </p:spTree>
    <p:extLst>
      <p:ext uri="{BB962C8B-B14F-4D97-AF65-F5344CB8AC3E}">
        <p14:creationId xmlns:p14="http://schemas.microsoft.com/office/powerpoint/2010/main" val="567754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4C2A004-9E87-D946-98D8-976304BF6FB4}"/>
              </a:ext>
            </a:extLst>
          </p:cNvPr>
          <p:cNvSpPr txBox="1"/>
          <p:nvPr/>
        </p:nvSpPr>
        <p:spPr>
          <a:xfrm>
            <a:off x="3029057" y="287152"/>
            <a:ext cx="6401814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Faint </a:t>
            </a:r>
            <a:r>
              <a:rPr lang="en-US" sz="4400" b="1" dirty="0" err="1"/>
              <a:t>o’r</a:t>
            </a:r>
            <a:r>
              <a:rPr lang="en-US" sz="4400" b="1" dirty="0"/>
              <a:t> </a:t>
            </a:r>
            <a:r>
              <a:rPr lang="en-US" sz="4400" b="1" dirty="0" err="1"/>
              <a:t>gloch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B050"/>
                </a:solidFill>
              </a:rPr>
              <a:t>oedd</a:t>
            </a:r>
            <a:r>
              <a:rPr lang="en-US" sz="4400" b="1" dirty="0"/>
              <a:t> hi?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087C1A-F1CB-0943-8C95-64403F32025B}"/>
              </a:ext>
            </a:extLst>
          </p:cNvPr>
          <p:cNvSpPr txBox="1"/>
          <p:nvPr/>
        </p:nvSpPr>
        <p:spPr>
          <a:xfrm>
            <a:off x="1846729" y="5082207"/>
            <a:ext cx="9060512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B050"/>
                </a:solidFill>
              </a:rPr>
              <a:t>Roedd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>
                <a:solidFill>
                  <a:srgbClr val="FF0000"/>
                </a:solidFill>
              </a:rPr>
              <a:t>b</a:t>
            </a:r>
            <a:r>
              <a:rPr lang="en-US" sz="3600" b="1" dirty="0"/>
              <a:t>um </a:t>
            </a:r>
            <a:r>
              <a:rPr lang="en-US" sz="3600" b="1" dirty="0" err="1"/>
              <a:t>munud</a:t>
            </a:r>
            <a:r>
              <a:rPr lang="en-US" sz="3600" b="1" dirty="0"/>
              <a:t> </a:t>
            </a:r>
            <a:r>
              <a:rPr lang="en-US" sz="3600" b="1" dirty="0" err="1"/>
              <a:t>ar</a:t>
            </a:r>
            <a:r>
              <a:rPr lang="en-US" sz="3600" b="1" dirty="0"/>
              <a:t> </a:t>
            </a:r>
            <a:r>
              <a:rPr lang="en-US" sz="3600" b="1" dirty="0" err="1"/>
              <a:t>hugain</a:t>
            </a:r>
            <a:r>
              <a:rPr lang="en-US" sz="3600" b="1" dirty="0"/>
              <a:t> </a:t>
            </a:r>
            <a:r>
              <a:rPr lang="en-US" sz="3600" b="1" dirty="0" err="1"/>
              <a:t>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d</a:t>
            </a:r>
            <a:r>
              <a:rPr lang="en-US" sz="3600" b="1" dirty="0" err="1"/>
              <a:t>ri</a:t>
            </a:r>
            <a:r>
              <a:rPr lang="en-US" sz="3600" b="1" dirty="0"/>
              <a:t>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9724C8-C5D1-194B-9DFD-535B4F5662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999" b="27695"/>
          <a:stretch/>
        </p:blipFill>
        <p:spPr>
          <a:xfrm rot="20522198">
            <a:off x="284454" y="449497"/>
            <a:ext cx="2230981" cy="1214193"/>
          </a:xfrm>
          <a:prstGeom prst="rect">
            <a:avLst/>
          </a:prstGeom>
        </p:spPr>
      </p:pic>
      <p:sp>
        <p:nvSpPr>
          <p:cNvPr id="10" name="Left Arrow 9">
            <a:extLst>
              <a:ext uri="{FF2B5EF4-FFF2-40B4-BE49-F238E27FC236}">
                <a16:creationId xmlns:a16="http://schemas.microsoft.com/office/drawing/2014/main" id="{8D6B083A-9B1F-DF44-ADA8-96D1F4327317}"/>
              </a:ext>
            </a:extLst>
          </p:cNvPr>
          <p:cNvSpPr/>
          <p:nvPr/>
        </p:nvSpPr>
        <p:spPr>
          <a:xfrm rot="1308889">
            <a:off x="7726000" y="1246799"/>
            <a:ext cx="3074797" cy="1165413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Yr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amherffaith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i="1" dirty="0">
                <a:solidFill>
                  <a:schemeClr val="tx1"/>
                </a:solidFill>
              </a:rPr>
              <a:t>Imperfect tense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848153-B0D2-EB48-9B57-DD9B8ABAAF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756" y="1336324"/>
            <a:ext cx="3300488" cy="3486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746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4C2A004-9E87-D946-98D8-976304BF6FB4}"/>
              </a:ext>
            </a:extLst>
          </p:cNvPr>
          <p:cNvSpPr txBox="1"/>
          <p:nvPr/>
        </p:nvSpPr>
        <p:spPr>
          <a:xfrm>
            <a:off x="2648294" y="287152"/>
            <a:ext cx="6782577" cy="1446550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Faint </a:t>
            </a:r>
            <a:r>
              <a:rPr lang="en-US" sz="4400" b="1" dirty="0" err="1"/>
              <a:t>o’r</a:t>
            </a:r>
            <a:r>
              <a:rPr lang="en-US" sz="4400" b="1" dirty="0"/>
              <a:t> </a:t>
            </a:r>
            <a:r>
              <a:rPr lang="en-US" sz="4400" b="1" dirty="0" err="1"/>
              <a:t>gloch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B050"/>
                </a:solidFill>
              </a:rPr>
              <a:t>fydd</a:t>
            </a:r>
            <a:r>
              <a:rPr lang="en-US" sz="4400" b="1" dirty="0"/>
              <a:t> y </a:t>
            </a:r>
            <a:r>
              <a:rPr lang="en-US" sz="4400" b="1" dirty="0" err="1"/>
              <a:t>wers</a:t>
            </a:r>
            <a:r>
              <a:rPr lang="en-US" sz="4400" b="1" dirty="0"/>
              <a:t>?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087C1A-F1CB-0943-8C95-64403F32025B}"/>
              </a:ext>
            </a:extLst>
          </p:cNvPr>
          <p:cNvSpPr txBox="1"/>
          <p:nvPr/>
        </p:nvSpPr>
        <p:spPr>
          <a:xfrm>
            <a:off x="1093695" y="4803409"/>
            <a:ext cx="10685928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B050"/>
                </a:solidFill>
              </a:rPr>
              <a:t>Bydd</a:t>
            </a:r>
            <a:r>
              <a:rPr lang="en-US" sz="3600" b="1" dirty="0">
                <a:solidFill>
                  <a:srgbClr val="00B050"/>
                </a:solidFill>
              </a:rPr>
              <a:t> </a:t>
            </a:r>
            <a:r>
              <a:rPr lang="en-US" sz="3600" b="1" dirty="0"/>
              <a:t>y </a:t>
            </a:r>
            <a:r>
              <a:rPr lang="en-US" sz="3600" b="1" dirty="0" err="1"/>
              <a:t>wers</a:t>
            </a:r>
            <a:r>
              <a:rPr lang="en-US" sz="3600" b="1" dirty="0"/>
              <a:t> am </a:t>
            </a:r>
            <a:r>
              <a:rPr lang="en-US" sz="3600" b="1" dirty="0" err="1"/>
              <a:t>chwarter</a:t>
            </a:r>
            <a:r>
              <a:rPr lang="en-US" sz="3600" b="1" dirty="0"/>
              <a:t> </a:t>
            </a:r>
            <a:r>
              <a:rPr lang="en-US" sz="3600" b="1" dirty="0" err="1"/>
              <a:t>wedi</a:t>
            </a:r>
            <a:r>
              <a:rPr lang="en-US" sz="3600" b="1" dirty="0"/>
              <a:t> </a:t>
            </a:r>
            <a:r>
              <a:rPr lang="en-US" sz="3600" b="1" dirty="0" err="1"/>
              <a:t>naw</a:t>
            </a:r>
            <a:r>
              <a:rPr lang="en-US" sz="3600" b="1" dirty="0"/>
              <a:t>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9724C8-C5D1-194B-9DFD-535B4F5662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999" b="27695"/>
          <a:stretch/>
        </p:blipFill>
        <p:spPr>
          <a:xfrm rot="20522198">
            <a:off x="284454" y="449497"/>
            <a:ext cx="2230981" cy="1214193"/>
          </a:xfrm>
          <a:prstGeom prst="rect">
            <a:avLst/>
          </a:prstGeom>
        </p:spPr>
      </p:pic>
      <p:sp>
        <p:nvSpPr>
          <p:cNvPr id="10" name="Left Arrow 9">
            <a:extLst>
              <a:ext uri="{FF2B5EF4-FFF2-40B4-BE49-F238E27FC236}">
                <a16:creationId xmlns:a16="http://schemas.microsoft.com/office/drawing/2014/main" id="{8D6B083A-9B1F-DF44-ADA8-96D1F4327317}"/>
              </a:ext>
            </a:extLst>
          </p:cNvPr>
          <p:cNvSpPr/>
          <p:nvPr/>
        </p:nvSpPr>
        <p:spPr>
          <a:xfrm rot="1308889">
            <a:off x="9010758" y="829212"/>
            <a:ext cx="3074797" cy="1165413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Y </a:t>
            </a:r>
            <a:r>
              <a:rPr lang="en-US" b="1" dirty="0" err="1">
                <a:solidFill>
                  <a:schemeClr val="tx1"/>
                </a:solidFill>
              </a:rPr>
              <a:t>dyfodol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i="1" dirty="0">
                <a:solidFill>
                  <a:schemeClr val="tx1"/>
                </a:solidFill>
              </a:rPr>
              <a:t>Future tense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372815-88DE-784D-B56E-2245A3109A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999" y="1939721"/>
            <a:ext cx="2722283" cy="2735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50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243EB82-7A7C-CC40-BDD0-9AA94EC08B58}"/>
              </a:ext>
            </a:extLst>
          </p:cNvPr>
          <p:cNvSpPr txBox="1"/>
          <p:nvPr/>
        </p:nvSpPr>
        <p:spPr>
          <a:xfrm>
            <a:off x="3254662" y="307662"/>
            <a:ext cx="5308120" cy="1077218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Pryd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…?</a:t>
            </a:r>
          </a:p>
          <a:p>
            <a:pPr algn="ctr"/>
            <a:r>
              <a:rPr lang="en-US" sz="2800" b="1" i="1" dirty="0"/>
              <a:t>When </a:t>
            </a:r>
            <a:r>
              <a:rPr lang="en-US" sz="2800" b="1" i="1" dirty="0">
                <a:solidFill>
                  <a:srgbClr val="00B050"/>
                </a:solidFill>
              </a:rPr>
              <a:t>do</a:t>
            </a:r>
            <a:r>
              <a:rPr lang="en-US" sz="2800" b="1" i="1" dirty="0"/>
              <a:t> you …?</a:t>
            </a:r>
            <a:endParaRPr lang="en-US" sz="1400" b="1" i="1" dirty="0"/>
          </a:p>
        </p:txBody>
      </p:sp>
      <p:sp>
        <p:nvSpPr>
          <p:cNvPr id="7" name="Left Arrow 6">
            <a:extLst>
              <a:ext uri="{FF2B5EF4-FFF2-40B4-BE49-F238E27FC236}">
                <a16:creationId xmlns:a16="http://schemas.microsoft.com/office/drawing/2014/main" id="{2382A074-F738-3443-8FC3-24FEFBCED83C}"/>
              </a:ext>
            </a:extLst>
          </p:cNvPr>
          <p:cNvSpPr/>
          <p:nvPr/>
        </p:nvSpPr>
        <p:spPr>
          <a:xfrm rot="1308889">
            <a:off x="7798163" y="966523"/>
            <a:ext cx="3074797" cy="1165413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Y </a:t>
            </a:r>
            <a:r>
              <a:rPr lang="en-US" b="1" dirty="0" err="1">
                <a:solidFill>
                  <a:schemeClr val="tx1"/>
                </a:solidFill>
              </a:rPr>
              <a:t>presennol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i="1" dirty="0">
                <a:solidFill>
                  <a:schemeClr val="tx1"/>
                </a:solidFill>
              </a:rPr>
              <a:t>Present tense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55DA44-5288-E84A-A09F-E1D665B79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5486" y="2381251"/>
            <a:ext cx="6616700" cy="331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400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/>
        </p:nvGraphicFramePr>
        <p:xfrm>
          <a:off x="457856" y="1311965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 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I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6B808D2F-775A-2245-BFD8-77BE1AD71E50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8801" y="2413617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0" name="TextBox 3">
            <a:extLst>
              <a:ext uri="{FF2B5EF4-FFF2-40B4-BE49-F238E27FC236}">
                <a16:creationId xmlns:a16="http://schemas.microsoft.com/office/drawing/2014/main" id="{815E4EBC-F300-4043-9F71-DA70710B4252}"/>
              </a:ext>
            </a:extLst>
          </p:cNvPr>
          <p:cNvSpPr txBox="1"/>
          <p:nvPr/>
        </p:nvSpPr>
        <p:spPr>
          <a:xfrm>
            <a:off x="3083563" y="1488105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088325" y="1484930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8325" y="2405679"/>
            <a:ext cx="19748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83" y="148810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071" y="2469179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1501866"/>
              </p:ext>
            </p:extLst>
          </p:nvPr>
        </p:nvGraphicFramePr>
        <p:xfrm>
          <a:off x="5883593" y="1317627"/>
          <a:ext cx="5900247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93227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967977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Gawn ni...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we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FFD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FF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26" name="TextBox 24">
            <a:extLst>
              <a:ext uri="{FF2B5EF4-FFF2-40B4-BE49-F238E27FC236}">
                <a16:creationId xmlns:a16="http://schemas.microsoft.com/office/drawing/2014/main" id="{AB172A32-4148-B549-9B4A-8DFF7D16AB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91672" y="2390958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7" name="TextBox 3">
            <a:extLst>
              <a:ext uri="{FF2B5EF4-FFF2-40B4-BE49-F238E27FC236}">
                <a16:creationId xmlns:a16="http://schemas.microsoft.com/office/drawing/2014/main" id="{375B75F0-1A86-0244-94BA-884A963DF56C}"/>
              </a:ext>
            </a:extLst>
          </p:cNvPr>
          <p:cNvSpPr txBox="1"/>
          <p:nvPr/>
        </p:nvSpPr>
        <p:spPr>
          <a:xfrm>
            <a:off x="9096434" y="1465446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8" name="TextBox 3">
            <a:extLst>
              <a:ext uri="{FF2B5EF4-FFF2-40B4-BE49-F238E27FC236}">
                <a16:creationId xmlns:a16="http://schemas.microsoft.com/office/drawing/2014/main" id="{8BE83CB6-25C1-854D-820E-8CB846994769}"/>
              </a:ext>
            </a:extLst>
          </p:cNvPr>
          <p:cNvSpPr txBox="1"/>
          <p:nvPr/>
        </p:nvSpPr>
        <p:spPr>
          <a:xfrm>
            <a:off x="9101196" y="1462271"/>
            <a:ext cx="1985962" cy="120032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  <a:p>
            <a:pPr>
              <a:defRPr/>
            </a:pP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9" name="TextBox 24">
            <a:extLst>
              <a:ext uri="{FF2B5EF4-FFF2-40B4-BE49-F238E27FC236}">
                <a16:creationId xmlns:a16="http://schemas.microsoft.com/office/drawing/2014/main" id="{7B56A02B-231B-7143-A985-E28853B841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01196" y="2383020"/>
            <a:ext cx="19748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149719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243858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6965" y="3558545"/>
            <a:ext cx="1371601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13" y="3593198"/>
            <a:ext cx="1463157" cy="134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288215" y="3558545"/>
            <a:ext cx="1504567" cy="141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959" y="3593199"/>
            <a:ext cx="1392831" cy="139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5185" y="3558545"/>
            <a:ext cx="1432157" cy="143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877" y="503122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1513" y="4995880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snac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8195" y="494350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5759" y="505064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48165" y="5031227"/>
            <a:ext cx="30183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97445"/>
              </p:ext>
            </p:extLst>
          </p:nvPr>
        </p:nvGraphicFramePr>
        <p:xfrm>
          <a:off x="742757" y="5610725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 dirty="0">
                          <a:effectLst/>
                          <a:latin typeface=""/>
                        </a:rPr>
                        <a:t>os gweli di’n dda?</a:t>
                      </a:r>
                      <a:endParaRPr lang="en-GB" sz="3000" b="1" dirty="0">
                        <a:effectLst/>
                        <a:latin typeface=""/>
                      </a:endParaRPr>
                    </a:p>
                    <a:p>
                      <a:pPr algn="ctr"/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(one person)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(to a group)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FF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053FAF52-4E11-094D-8DE6-8FF23DC3AE1A}"/>
              </a:ext>
            </a:extLst>
          </p:cNvPr>
          <p:cNvSpPr txBox="1"/>
          <p:nvPr/>
        </p:nvSpPr>
        <p:spPr>
          <a:xfrm>
            <a:off x="9636548" y="268441"/>
            <a:ext cx="2147292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Gall fi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ca’l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…?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0105C8B-06F0-E442-9C9E-0573A44C9C72}"/>
              </a:ext>
            </a:extLst>
          </p:cNvPr>
          <p:cNvSpPr txBox="1"/>
          <p:nvPr/>
        </p:nvSpPr>
        <p:spPr>
          <a:xfrm>
            <a:off x="6504432" y="262685"/>
            <a:ext cx="2648143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Odi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fi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gallu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ca’l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…?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25AEA1C-F0E9-A749-8A45-07F1FDE98EBE}"/>
              </a:ext>
            </a:extLst>
          </p:cNvPr>
          <p:cNvSpPr txBox="1"/>
          <p:nvPr/>
        </p:nvSpPr>
        <p:spPr>
          <a:xfrm>
            <a:off x="3660491" y="264826"/>
            <a:ext cx="227848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Alla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i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gael</a:t>
            </a:r>
            <a:r>
              <a:rPr lang="en-GB" sz="2200" kern="0" dirty="0">
                <a:solidFill>
                  <a:prstClr val="black"/>
                </a:solidFill>
                <a:latin typeface="Comic Sans MS" panose="030F0702030302020204" pitchFamily="66" charset="0"/>
              </a:rPr>
              <a:t>…?</a:t>
            </a: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33495C4-031C-A745-B69D-834D4FB5795D}"/>
              </a:ext>
            </a:extLst>
          </p:cNvPr>
          <p:cNvCxnSpPr>
            <a:cxnSpLocks/>
          </p:cNvCxnSpPr>
          <p:nvPr/>
        </p:nvCxnSpPr>
        <p:spPr>
          <a:xfrm flipH="1">
            <a:off x="8682259" y="190015"/>
            <a:ext cx="807994" cy="6264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0425F69-476E-B64D-81B9-32F8CFAB128D}"/>
              </a:ext>
            </a:extLst>
          </p:cNvPr>
          <p:cNvCxnSpPr>
            <a:cxnSpLocks/>
          </p:cNvCxnSpPr>
          <p:nvPr/>
        </p:nvCxnSpPr>
        <p:spPr>
          <a:xfrm>
            <a:off x="8677326" y="204843"/>
            <a:ext cx="812927" cy="53145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40B1586-0A85-1D4F-ABAF-A5FD99EB093F}"/>
              </a:ext>
            </a:extLst>
          </p:cNvPr>
          <p:cNvCxnSpPr>
            <a:cxnSpLocks/>
          </p:cNvCxnSpPr>
          <p:nvPr/>
        </p:nvCxnSpPr>
        <p:spPr>
          <a:xfrm flipH="1">
            <a:off x="11192386" y="183789"/>
            <a:ext cx="807994" cy="6264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29225DDB-0D65-834E-B2A4-601F743D6A45}"/>
              </a:ext>
            </a:extLst>
          </p:cNvPr>
          <p:cNvCxnSpPr>
            <a:cxnSpLocks/>
          </p:cNvCxnSpPr>
          <p:nvPr/>
        </p:nvCxnSpPr>
        <p:spPr>
          <a:xfrm>
            <a:off x="11187453" y="198617"/>
            <a:ext cx="812927" cy="53145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690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4">
            <a:extLst>
              <a:ext uri="{FF2B5EF4-FFF2-40B4-BE49-F238E27FC236}">
                <a16:creationId xmlns:a16="http://schemas.microsoft.com/office/drawing/2014/main" id="{CB0C9E1E-E527-4276-9EA6-85074C5C5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797" y="1141412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5" name="TextBox 3">
            <a:extLst>
              <a:ext uri="{FF2B5EF4-FFF2-40B4-BE49-F238E27FC236}">
                <a16:creationId xmlns:a16="http://schemas.microsoft.com/office/drawing/2014/main" id="{B4115011-D8D7-4345-AB5E-69F1F9031D3B}"/>
              </a:ext>
            </a:extLst>
          </p:cNvPr>
          <p:cNvSpPr txBox="1"/>
          <p:nvPr/>
        </p:nvSpPr>
        <p:spPr>
          <a:xfrm>
            <a:off x="7031559" y="215900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90F9B7E-3776-47CA-AB89-C42DC6F7D6E4}"/>
              </a:ext>
            </a:extLst>
          </p:cNvPr>
          <p:cNvCxnSpPr>
            <a:cxnSpLocks/>
          </p:cNvCxnSpPr>
          <p:nvPr/>
        </p:nvCxnSpPr>
        <p:spPr>
          <a:xfrm flipV="1">
            <a:off x="9396933" y="-34923"/>
            <a:ext cx="0" cy="6892923"/>
          </a:xfrm>
          <a:prstGeom prst="line">
            <a:avLst/>
          </a:prstGeom>
          <a:ln>
            <a:solidFill>
              <a:srgbClr val="4519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1" name="Subtitle 2">
            <a:extLst>
              <a:ext uri="{FF2B5EF4-FFF2-40B4-BE49-F238E27FC236}">
                <a16:creationId xmlns:a16="http://schemas.microsoft.com/office/drawing/2014/main" id="{F2751FE4-3097-431A-80AD-F151CF94C513}"/>
              </a:ext>
            </a:extLst>
          </p:cNvPr>
          <p:cNvSpPr txBox="1">
            <a:spLocks/>
          </p:cNvSpPr>
          <p:nvPr/>
        </p:nvSpPr>
        <p:spPr bwMode="auto">
          <a:xfrm>
            <a:off x="9802812" y="212725"/>
            <a:ext cx="2616200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2000" b="1" dirty="0">
                <a:cs typeface="Calibri" panose="020F0502020204030204" pitchFamily="34" charset="0"/>
              </a:rPr>
              <a:t>Y </a:t>
            </a:r>
            <a:r>
              <a:rPr lang="en-GB" altLang="en-US" sz="2000" b="1" dirty="0" err="1">
                <a:cs typeface="Calibri" panose="020F0502020204030204" pitchFamily="34" charset="0"/>
              </a:rPr>
              <a:t>Treiglad</a:t>
            </a:r>
            <a:r>
              <a:rPr lang="en-GB" altLang="en-US" sz="2000" b="1" dirty="0">
                <a:cs typeface="Calibri" panose="020F0502020204030204" pitchFamily="34" charset="0"/>
              </a:rPr>
              <a:t> </a:t>
            </a:r>
            <a:r>
              <a:rPr lang="en-GB" altLang="en-US" sz="2000" b="1" dirty="0" err="1">
                <a:cs typeface="Calibri" panose="020F0502020204030204" pitchFamily="34" charset="0"/>
              </a:rPr>
              <a:t>Meddal</a:t>
            </a:r>
            <a:endParaRPr lang="en-GB" altLang="en-US" sz="2000" b="1" dirty="0">
              <a:cs typeface="Calibri" panose="020F0502020204030204" pitchFamily="34" charset="0"/>
            </a:endParaRPr>
          </a:p>
          <a:p>
            <a:pPr lvl="1"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1400" i="1" dirty="0">
                <a:solidFill>
                  <a:srgbClr val="451964"/>
                </a:solidFill>
                <a:cs typeface="Calibri" panose="020F0502020204030204" pitchFamily="34" charset="0"/>
              </a:rPr>
              <a:t>Soft Mutation</a:t>
            </a:r>
            <a:endParaRPr lang="en-GB" altLang="en-US" sz="1600" dirty="0">
              <a:cs typeface="Calibri" panose="020F0502020204030204" pitchFamily="34" charset="0"/>
            </a:endParaRPr>
          </a:p>
          <a:p>
            <a:pPr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br>
              <a:rPr lang="en-GB" altLang="en-US" sz="2400" dirty="0">
                <a:latin typeface="Comic Sans MS" panose="030F0702030302020204" pitchFamily="66" charset="0"/>
              </a:rPr>
            </a:br>
            <a:br>
              <a:rPr lang="en-GB" altLang="en-US" sz="2400" dirty="0">
                <a:latin typeface="Comic Sans MS" panose="030F0702030302020204" pitchFamily="66" charset="0"/>
              </a:rPr>
            </a:br>
            <a:endParaRPr lang="en-GB" altLang="en-US" sz="2000" i="1" dirty="0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BC0BEBEA-623D-4F3C-9D4F-755DE02CA629}"/>
              </a:ext>
            </a:extLst>
          </p:cNvPr>
          <p:cNvGraphicFramePr>
            <a:graphicFrameLocks noGrp="1"/>
          </p:cNvGraphicFramePr>
          <p:nvPr/>
        </p:nvGraphicFramePr>
        <p:xfrm>
          <a:off x="10210800" y="1214544"/>
          <a:ext cx="1800225" cy="5213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3393" y="1434841"/>
            <a:ext cx="2671763" cy="458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aned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isgïen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enthyg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beiro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ynd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i’r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tŷ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bach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aent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L</a:t>
            </a:r>
            <a:r>
              <a:rPr lang="en-GB" altLang="en-US" dirty="0" err="1">
                <a:cs typeface="Calibri" panose="020F0502020204030204" pitchFamily="34" charset="0"/>
              </a:rPr>
              <a:t>yfr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_</a:t>
            </a:r>
            <a:r>
              <a:rPr lang="en-GB" altLang="en-US" dirty="0" err="1">
                <a:cs typeface="Calibri" panose="020F0502020204030204" pitchFamily="34" charset="0"/>
              </a:rPr>
              <a:t>welltyn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16436" name="Picture 12" descr="http://www.pd4pic.com/images/pen-biro-bic-black-writing-office-ink.png">
            <a:extLst>
              <a:ext uri="{FF2B5EF4-FFF2-40B4-BE49-F238E27FC236}">
                <a16:creationId xmlns:a16="http://schemas.microsoft.com/office/drawing/2014/main" id="{AFEBE1ED-EB28-40D4-86C5-09CD4F80E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981" y="2744529"/>
            <a:ext cx="1023937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2014279"/>
            <a:ext cx="703262" cy="72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1276092"/>
            <a:ext cx="812800" cy="66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9" name="Picture 13" descr="Image result for toilet sign">
            <a:extLst>
              <a:ext uri="{FF2B5EF4-FFF2-40B4-BE49-F238E27FC236}">
                <a16:creationId xmlns:a16="http://schemas.microsoft.com/office/drawing/2014/main" id="{564FF08C-4D75-4BA9-AD9B-BB4D0C88D9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017" y="3201871"/>
            <a:ext cx="655638" cy="633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3">
            <a:extLst>
              <a:ext uri="{FF2B5EF4-FFF2-40B4-BE49-F238E27FC236}">
                <a16:creationId xmlns:a16="http://schemas.microsoft.com/office/drawing/2014/main" id="{B6F4288A-235C-4224-84FC-CFDAC8787CA7}"/>
              </a:ext>
            </a:extLst>
          </p:cNvPr>
          <p:cNvSpPr txBox="1"/>
          <p:nvPr/>
        </p:nvSpPr>
        <p:spPr>
          <a:xfrm>
            <a:off x="7036321" y="212725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24">
            <a:extLst>
              <a:ext uri="{FF2B5EF4-FFF2-40B4-BE49-F238E27FC236}">
                <a16:creationId xmlns:a16="http://schemas.microsoft.com/office/drawing/2014/main" id="{55130583-1430-4FB9-8F06-C4747473D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6321" y="1133474"/>
            <a:ext cx="19748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chei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chewch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247649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1189038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191" y="1434841"/>
            <a:ext cx="3018352" cy="4582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Paned</a:t>
            </a: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Bisgïen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Benthyg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beiro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Mynd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i’r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tŷ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bach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Paent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Llyfr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Gwelltyn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9A20FD81-C4B5-9641-851D-450BD50DF966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2050" name="Picture 2" descr="What is emulsion paint? - BBC Science Focus Magazine">
            <a:extLst>
              <a:ext uri="{FF2B5EF4-FFF2-40B4-BE49-F238E27FC236}">
                <a16:creationId xmlns:a16="http://schemas.microsoft.com/office/drawing/2014/main" id="{679468A6-0094-424A-A8AE-15EBA1EF5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348" y="4006334"/>
            <a:ext cx="798976" cy="59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rinking straw - Wikipedia">
            <a:extLst>
              <a:ext uri="{FF2B5EF4-FFF2-40B4-BE49-F238E27FC236}">
                <a16:creationId xmlns:a16="http://schemas.microsoft.com/office/drawing/2014/main" id="{8F8C9B5F-DED0-164D-A92C-4D9F5AC15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06419" y="5516450"/>
            <a:ext cx="554567" cy="8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The Book: A Cover-to-Cover Exploration of the Most Powerful Object of Our  Time – Shady Characters">
            <a:extLst>
              <a:ext uri="{FF2B5EF4-FFF2-40B4-BE49-F238E27FC236}">
                <a16:creationId xmlns:a16="http://schemas.microsoft.com/office/drawing/2014/main" id="{883A71F4-32F6-5745-B6EE-6C17BD682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413" y="4651258"/>
            <a:ext cx="643993" cy="84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05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38" y="1564376"/>
            <a:ext cx="1701800" cy="11811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0248" y="2097732"/>
            <a:ext cx="1447744" cy="1435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2976" y="2097732"/>
            <a:ext cx="1244600" cy="1625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00375" y="2358082"/>
            <a:ext cx="1651000" cy="1231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54839" y="2231082"/>
            <a:ext cx="1663700" cy="1219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83755" y="2097732"/>
            <a:ext cx="1765300" cy="1143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832841" y="2856199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Ffedog</a:t>
            </a:r>
            <a:endParaRPr lang="en-US" sz="25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2741704" y="3560118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Rhaw</a:t>
            </a:r>
            <a:endParaRPr lang="en-US" sz="25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6498447" y="379778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Bwced</a:t>
            </a:r>
            <a:endParaRPr lang="en-US" sz="2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8511760" y="3750721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Cranc</a:t>
            </a:r>
            <a:endParaRPr lang="en-US" sz="25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634349" y="372333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Cwch</a:t>
            </a:r>
            <a:endParaRPr lang="en-US" sz="25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4353533" y="3501024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Paent</a:t>
            </a:r>
            <a:endParaRPr lang="en-US" sz="2500" dirty="0"/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EBA12892-FD78-4545-926B-8FEDA7B33210}"/>
              </a:ext>
            </a:extLst>
          </p:cNvPr>
          <p:cNvSpPr txBox="1">
            <a:spLocks/>
          </p:cNvSpPr>
          <p:nvPr/>
        </p:nvSpPr>
        <p:spPr>
          <a:xfrm>
            <a:off x="235494" y="7526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6281424" y="5491767"/>
            <a:ext cx="158204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Pysgodyn</a:t>
            </a:r>
            <a:endParaRPr lang="en-US" sz="25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45384" y="4554770"/>
            <a:ext cx="1406346" cy="91826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A6B0A8E-3744-0C40-B46A-E8BA527BAB2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8376071" y="4554770"/>
            <a:ext cx="1673434" cy="115394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411880F-8796-5E4C-A990-189CC9137B57}"/>
              </a:ext>
            </a:extLst>
          </p:cNvPr>
          <p:cNvSpPr txBox="1"/>
          <p:nvPr/>
        </p:nvSpPr>
        <p:spPr>
          <a:xfrm>
            <a:off x="8632257" y="5797183"/>
            <a:ext cx="13191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338846" y="4274836"/>
            <a:ext cx="1647640" cy="1408527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634349" y="5797183"/>
            <a:ext cx="1484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Rhidyll</a:t>
            </a:r>
            <a:r>
              <a:rPr lang="en-US" sz="2500" dirty="0"/>
              <a:t> </a:t>
            </a:r>
          </a:p>
        </p:txBody>
      </p:sp>
      <p:sp>
        <p:nvSpPr>
          <p:cNvPr id="34" name="Speech Bubble: Rectangle with Corners Rounded 4">
            <a:extLst>
              <a:ext uri="{FF2B5EF4-FFF2-40B4-BE49-F238E27FC236}">
                <a16:creationId xmlns:a16="http://schemas.microsoft.com/office/drawing/2014/main" id="{341F5B47-581F-2545-86D1-39A6783CC6BA}"/>
              </a:ext>
            </a:extLst>
          </p:cNvPr>
          <p:cNvSpPr/>
          <p:nvPr/>
        </p:nvSpPr>
        <p:spPr>
          <a:xfrm>
            <a:off x="2741704" y="232429"/>
            <a:ext cx="9138103" cy="1454726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Gyda phartner, cymrwch eich tro holi eich gilydd “Ga i...?”, ac ateb yn briodol. </a:t>
            </a:r>
            <a:r>
              <a:rPr lang="cy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Cofiwch y treigald meddal!</a:t>
            </a:r>
          </a:p>
          <a:p>
            <a:pPr algn="ctr"/>
            <a:endParaRPr lang="cy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sz="16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With a partner, take it in turns to ask eachother “Ga i...?” and answer appropriately. Remember the treiglad meddal!</a:t>
            </a:r>
          </a:p>
        </p:txBody>
      </p:sp>
      <p:pic>
        <p:nvPicPr>
          <p:cNvPr id="35" name="Picture 34" descr="A picture containing shape&#10;&#10;Description automatically generated">
            <a:extLst>
              <a:ext uri="{FF2B5EF4-FFF2-40B4-BE49-F238E27FC236}">
                <a16:creationId xmlns:a16="http://schemas.microsoft.com/office/drawing/2014/main" id="{2065303C-3B62-E24F-BBB3-8058E3B482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5494" y="3403933"/>
            <a:ext cx="1241233" cy="334950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29924" y="4388655"/>
            <a:ext cx="1408527" cy="1408527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4613570" y="5958130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Twndis</a:t>
            </a:r>
            <a:endParaRPr lang="en-US" sz="2500" dirty="0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D98DAAD-B66F-894D-B13D-89B96FEAD0EB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2597549" y="4411191"/>
            <a:ext cx="1647143" cy="1135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90CD9D6-45F6-DA43-9C48-840F66D6EA29}"/>
              </a:ext>
            </a:extLst>
          </p:cNvPr>
          <p:cNvSpPr txBox="1"/>
          <p:nvPr/>
        </p:nvSpPr>
        <p:spPr>
          <a:xfrm>
            <a:off x="2917298" y="5864178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19947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1" grpId="0"/>
      <p:bldP spid="33" grpId="0"/>
      <p:bldP spid="37" grpId="0"/>
      <p:bldP spid="3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832EBCD-D01A-C04D-B204-302344A2C1FF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62FFE2-978A-BC4E-AB20-79EFDD1E1054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4438F32-7202-0444-815B-BE584E2AEBB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6F547D3-12F5-E94D-9CCB-B29CFC44B87B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A418B1-6CC3-4143-9C1E-ACB6DE2619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88" t="2901" r="7021" b="17336"/>
          <a:stretch/>
        </p:blipFill>
        <p:spPr>
          <a:xfrm>
            <a:off x="2665180" y="1913635"/>
            <a:ext cx="9415583" cy="483093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FC2C58B-888D-0C48-97A8-58E4DC83465B}"/>
              </a:ext>
            </a:extLst>
          </p:cNvPr>
          <p:cNvSpPr txBox="1">
            <a:spLocks/>
          </p:cNvSpPr>
          <p:nvPr/>
        </p:nvSpPr>
        <p:spPr>
          <a:xfrm>
            <a:off x="285400" y="113432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 err="1">
                <a:latin typeface="Ink Free" panose="03080402000500000000" pitchFamily="66" charset="0"/>
              </a:rPr>
              <a:t>Sgwrs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E0643B-81E8-164E-8FA5-CACCA0043CA8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514203" y="1357608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02EDC915-30B9-5144-B555-A37C63BCAB6D}"/>
              </a:ext>
            </a:extLst>
          </p:cNvPr>
          <p:cNvSpPr/>
          <p:nvPr/>
        </p:nvSpPr>
        <p:spPr>
          <a:xfrm>
            <a:off x="2927279" y="141929"/>
            <a:ext cx="8750517" cy="1629779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Gyda phartner, darllenwch y sgwrs yma ddwywaith :</a:t>
            </a:r>
          </a:p>
          <a:p>
            <a:pPr marL="342900" indent="-342900">
              <a:buAutoNum type="arabicParenR"/>
            </a:pPr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Darllenwch y geiriau fel maen nhw.</a:t>
            </a:r>
          </a:p>
          <a:p>
            <a:pPr marL="342900" indent="-342900">
              <a:buAutoNum type="arabicParenR"/>
            </a:pPr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Darllenwch y geiriau mewn cromfachau.</a:t>
            </a:r>
          </a:p>
          <a:p>
            <a:endParaRPr lang="cy-GB" sz="1400" dirty="0">
              <a:solidFill>
                <a:schemeClr val="tx1"/>
              </a:solidFill>
              <a:latin typeface="Cavolini" panose="03000502040302020204" pitchFamily="66" charset="0"/>
              <a:ea typeface="Times New Roman" panose="02020603050405020304" pitchFamily="18" charset="0"/>
              <a:cs typeface="Cavolini" panose="03000502040302020204" pitchFamily="66" charset="0"/>
            </a:endParaRPr>
          </a:p>
          <a:p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With your partner, read the ‘sgwrs’ twice :</a:t>
            </a:r>
          </a:p>
          <a:p>
            <a:pPr marL="342900" indent="-342900">
              <a:buAutoNum type="arabicParenR"/>
            </a:pPr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Read the words as they are in the dialogue</a:t>
            </a:r>
          </a:p>
          <a:p>
            <a:pPr marL="342900" indent="-342900">
              <a:buAutoNum type="arabicParenR"/>
            </a:pPr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Change the underlined words for those in brackets / your own choice. </a:t>
            </a:r>
          </a:p>
        </p:txBody>
      </p:sp>
    </p:spTree>
    <p:extLst>
      <p:ext uri="{BB962C8B-B14F-4D97-AF65-F5344CB8AC3E}">
        <p14:creationId xmlns:p14="http://schemas.microsoft.com/office/powerpoint/2010/main" val="14508593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FB8456D4-B9D9-A44C-B0C6-734815304937}"/>
              </a:ext>
            </a:extLst>
          </p:cNvPr>
          <p:cNvSpPr txBox="1">
            <a:spLocks/>
          </p:cNvSpPr>
          <p:nvPr/>
        </p:nvSpPr>
        <p:spPr>
          <a:xfrm>
            <a:off x="1367048" y="-24207"/>
            <a:ext cx="2187503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Ga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...?</a:t>
            </a: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4608360" y="173666"/>
            <a:ext cx="7214090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Dyma gwestiynau defnyddiol ar gyfer y dosbarth.</a:t>
            </a:r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Here are useful questions for the classroom. 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1914A-95C9-3446-BC56-27C9F3555AF5}"/>
              </a:ext>
            </a:extLst>
          </p:cNvPr>
          <p:cNvSpPr txBox="1"/>
          <p:nvPr/>
        </p:nvSpPr>
        <p:spPr>
          <a:xfrm>
            <a:off x="311415" y="1361071"/>
            <a:ext cx="3329434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B3ECE5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waith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di?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081462-3555-454F-A331-1A5B7AD5C5F7}"/>
              </a:ext>
            </a:extLst>
          </p:cNvPr>
          <p:cNvSpPr txBox="1"/>
          <p:nvPr/>
        </p:nvSpPr>
        <p:spPr>
          <a:xfrm>
            <a:off x="1397401" y="2143947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FFFFD3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eich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gwaith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9C7AF5-500A-D244-9BEE-1DCBB25A40AB}"/>
              </a:ext>
            </a:extLst>
          </p:cNvPr>
          <p:cNvSpPr txBox="1"/>
          <p:nvPr/>
        </p:nvSpPr>
        <p:spPr>
          <a:xfrm>
            <a:off x="6579157" y="1628312"/>
            <a:ext cx="3329434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B3ECE5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glywed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ateb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di?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CC49AD-93DB-1E41-B6E4-8DFFFE3987B4}"/>
              </a:ext>
            </a:extLst>
          </p:cNvPr>
          <p:cNvSpPr txBox="1"/>
          <p:nvPr/>
        </p:nvSpPr>
        <p:spPr>
          <a:xfrm>
            <a:off x="7665143" y="2411188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FFFFD3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glywed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eich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ateb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3B38B98-03B0-B94F-940A-FFFFFA4029BC}"/>
              </a:ext>
            </a:extLst>
          </p:cNvPr>
          <p:cNvSpPr txBox="1"/>
          <p:nvPr/>
        </p:nvSpPr>
        <p:spPr>
          <a:xfrm>
            <a:off x="6862504" y="4145631"/>
            <a:ext cx="4455821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B3ECE5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hwnna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os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gweli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di’n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CAD2B04-FF31-BE42-A9AE-9AD14AB9BBE7}"/>
              </a:ext>
            </a:extLst>
          </p:cNvPr>
          <p:cNvSpPr txBox="1"/>
          <p:nvPr/>
        </p:nvSpPr>
        <p:spPr>
          <a:xfrm>
            <a:off x="7665143" y="4928507"/>
            <a:ext cx="4519092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FFFFD3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rheina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os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gwelwch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7060D0-DE23-BA48-82AA-F98D1016248C}"/>
              </a:ext>
            </a:extLst>
          </p:cNvPr>
          <p:cNvSpPr txBox="1"/>
          <p:nvPr/>
        </p:nvSpPr>
        <p:spPr>
          <a:xfrm>
            <a:off x="467627" y="3826058"/>
            <a:ext cx="3664399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B3ECE5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beth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gyda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ti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53809E-F6D3-EA4C-B046-C4617AAC02BE}"/>
              </a:ext>
            </a:extLst>
          </p:cNvPr>
          <p:cNvSpPr txBox="1"/>
          <p:nvPr/>
        </p:nvSpPr>
        <p:spPr>
          <a:xfrm>
            <a:off x="1553614" y="4608934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FFFFD3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beth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gyda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2" name="Speech Bubble: Rectangle with Corners Rounded 4">
            <a:extLst>
              <a:ext uri="{FF2B5EF4-FFF2-40B4-BE49-F238E27FC236}">
                <a16:creationId xmlns:a16="http://schemas.microsoft.com/office/drawing/2014/main" id="{5D89FDC4-AACD-9C41-838C-73063B6AA42F}"/>
              </a:ext>
            </a:extLst>
          </p:cNvPr>
          <p:cNvSpPr/>
          <p:nvPr/>
        </p:nvSpPr>
        <p:spPr>
          <a:xfrm>
            <a:off x="311415" y="6031360"/>
            <a:ext cx="7214090" cy="51937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Allwch chi feddwl am fwy?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8601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27D8A96-AF50-D447-9A94-1B8D7B5A8E30}"/>
              </a:ext>
            </a:extLst>
          </p:cNvPr>
          <p:cNvSpPr txBox="1">
            <a:spLocks/>
          </p:cNvSpPr>
          <p:nvPr/>
        </p:nvSpPr>
        <p:spPr>
          <a:xfrm>
            <a:off x="221160" y="-192039"/>
            <a:ext cx="6026048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dirty="0" err="1">
                <a:latin typeface="Ink Free" panose="03080402000500000000" pitchFamily="66" charset="0"/>
              </a:rPr>
              <a:t>Eisiau</a:t>
            </a:r>
            <a:r>
              <a:rPr lang="en-US" sz="4800" b="1" dirty="0">
                <a:latin typeface="Ink Free" panose="03080402000500000000" pitchFamily="66" charset="0"/>
              </a:rPr>
              <a:t> = ‘to want’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4F4AC7-5484-0047-BA00-C96BB73ECB8F}"/>
              </a:ext>
            </a:extLst>
          </p:cNvPr>
          <p:cNvSpPr txBox="1"/>
          <p:nvPr/>
        </p:nvSpPr>
        <p:spPr>
          <a:xfrm>
            <a:off x="9873548" y="192572"/>
            <a:ext cx="2030309" cy="919401"/>
          </a:xfrm>
          <a:prstGeom prst="wedgeRoundRectCallout">
            <a:avLst>
              <a:gd name="adj1" fmla="val -45404"/>
              <a:gd name="adj2" fmla="val 8142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E2C1FF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 err="1"/>
              <a:t>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eishe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mo’yn</a:t>
            </a:r>
            <a:endParaRPr lang="en-US" sz="1600" b="1" i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5CD05D5-F72B-DC43-AEE9-48D639CEF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90161" y="252342"/>
            <a:ext cx="548240" cy="6854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9CCA10-0F66-0A66-8CBA-B092B787D104}"/>
              </a:ext>
            </a:extLst>
          </p:cNvPr>
          <p:cNvSpPr txBox="1"/>
          <p:nvPr/>
        </p:nvSpPr>
        <p:spPr>
          <a:xfrm>
            <a:off x="678358" y="1650544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rwyt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F1B5E2-DF57-4880-A35C-C8F95F9E34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189" y="2682508"/>
            <a:ext cx="2068386" cy="21910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AF9A051-6AC0-7897-21F1-297A37983C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9659" y="2787623"/>
            <a:ext cx="2895380" cy="144769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0D9F3B1-3BDB-878C-D934-3B5FB4D81E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5276" y="2591042"/>
            <a:ext cx="2598657" cy="167056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7F83A7D-3753-6289-A634-8787F7FBEB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9513" y="4738525"/>
            <a:ext cx="2318912" cy="1840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FE74D53-BD1F-4DAF-9500-BF6B8F8758B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99107" y="4654713"/>
            <a:ext cx="2617695" cy="181493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91721CC-DB4E-6DA6-2007-74E78B5BE99B}"/>
              </a:ext>
            </a:extLst>
          </p:cNvPr>
          <p:cNvSpPr txBox="1"/>
          <p:nvPr/>
        </p:nvSpPr>
        <p:spPr>
          <a:xfrm>
            <a:off x="453599" y="2673904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6F31F42-7B88-10C4-D04A-89D137622C6E}"/>
              </a:ext>
            </a:extLst>
          </p:cNvPr>
          <p:cNvSpPr txBox="1"/>
          <p:nvPr/>
        </p:nvSpPr>
        <p:spPr>
          <a:xfrm>
            <a:off x="4531141" y="2594048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2DF287C-B545-C464-156F-E037F14A8B4B}"/>
              </a:ext>
            </a:extLst>
          </p:cNvPr>
          <p:cNvSpPr txBox="1"/>
          <p:nvPr/>
        </p:nvSpPr>
        <p:spPr>
          <a:xfrm>
            <a:off x="8501735" y="2490881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0C8B68D-7858-ECB3-B96F-DFF4F70AB591}"/>
              </a:ext>
            </a:extLst>
          </p:cNvPr>
          <p:cNvSpPr txBox="1"/>
          <p:nvPr/>
        </p:nvSpPr>
        <p:spPr>
          <a:xfrm>
            <a:off x="2718690" y="4507692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6E070A1-DD31-8668-F0D1-CACE3A423BBC}"/>
              </a:ext>
            </a:extLst>
          </p:cNvPr>
          <p:cNvSpPr txBox="1"/>
          <p:nvPr/>
        </p:nvSpPr>
        <p:spPr>
          <a:xfrm>
            <a:off x="5833577" y="6117267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B06EDFC-5010-732D-2A2E-561923EBE849}"/>
              </a:ext>
            </a:extLst>
          </p:cNvPr>
          <p:cNvSpPr txBox="1"/>
          <p:nvPr/>
        </p:nvSpPr>
        <p:spPr>
          <a:xfrm>
            <a:off x="9563781" y="4323932"/>
            <a:ext cx="21746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banana</a:t>
            </a:r>
          </a:p>
          <a:p>
            <a:pPr marL="342900" indent="-342900">
              <a:buAutoNum type="arabicPeriod"/>
            </a:pPr>
            <a:r>
              <a:rPr lang="en-US" sz="2400" b="1" dirty="0" err="1"/>
              <a:t>mefus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grawnwin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melon</a:t>
            </a:r>
            <a:endParaRPr lang="en-US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0FBAE98-197B-ADAC-102C-E5EECFFCE868}"/>
              </a:ext>
            </a:extLst>
          </p:cNvPr>
          <p:cNvSpPr txBox="1"/>
          <p:nvPr/>
        </p:nvSpPr>
        <p:spPr>
          <a:xfrm>
            <a:off x="7600340" y="1639217"/>
            <a:ext cx="3981582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Dw</a:t>
            </a:r>
            <a:r>
              <a:rPr lang="en-US" sz="4200" b="1" dirty="0"/>
              <a:t> </a:t>
            </a:r>
            <a:r>
              <a:rPr lang="en-US" sz="4200" b="1" dirty="0" err="1"/>
              <a:t>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4550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2FD50D6-EFD4-684D-8C67-76FDD640F4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57129A2-47BF-0B41-9E43-172F18F12954}"/>
              </a:ext>
            </a:extLst>
          </p:cNvPr>
          <p:cNvSpPr txBox="1"/>
          <p:nvPr/>
        </p:nvSpPr>
        <p:spPr>
          <a:xfrm>
            <a:off x="1530616" y="1628835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D213D5-15DF-474D-A2E5-7835620070E6}"/>
              </a:ext>
            </a:extLst>
          </p:cNvPr>
          <p:cNvSpPr txBox="1"/>
          <p:nvPr/>
        </p:nvSpPr>
        <p:spPr>
          <a:xfrm>
            <a:off x="8180625" y="1515277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0A9061-9447-8141-A7A5-9D97D735B117}"/>
              </a:ext>
            </a:extLst>
          </p:cNvPr>
          <p:cNvSpPr txBox="1"/>
          <p:nvPr/>
        </p:nvSpPr>
        <p:spPr>
          <a:xfrm>
            <a:off x="1093695" y="4183988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2D51C-C784-A54A-BB75-59FED33BF264}"/>
              </a:ext>
            </a:extLst>
          </p:cNvPr>
          <p:cNvSpPr txBox="1"/>
          <p:nvPr/>
        </p:nvSpPr>
        <p:spPr>
          <a:xfrm>
            <a:off x="5368234" y="4849575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8859426" y="3922806"/>
            <a:ext cx="32791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te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coffi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sudd</a:t>
            </a:r>
            <a:r>
              <a:rPr lang="en-US" sz="2400" b="1" dirty="0"/>
              <a:t> </a:t>
            </a: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siocled</a:t>
            </a:r>
            <a:r>
              <a:rPr lang="en-US" sz="2400" b="1" dirty="0"/>
              <a:t> </a:t>
            </a:r>
            <a:r>
              <a:rPr lang="en-US" sz="2400" b="1" dirty="0" err="1"/>
              <a:t>poeth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dwr</a:t>
            </a:r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0C392D-B2EA-A44D-84DE-DA076695FD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565" y="1251842"/>
            <a:ext cx="2351474" cy="20659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78206B-2277-964F-AFCD-25D85D8480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0453" y="1385372"/>
            <a:ext cx="1965044" cy="213758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D1A6FD3-5E60-934F-A67D-3427FD1CB2BC}"/>
              </a:ext>
            </a:extLst>
          </p:cNvPr>
          <p:cNvSpPr txBox="1"/>
          <p:nvPr/>
        </p:nvSpPr>
        <p:spPr>
          <a:xfrm>
            <a:off x="5576733" y="1531532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157140-BCDF-9845-9313-440FF4DB030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486" r="14190"/>
          <a:stretch/>
        </p:blipFill>
        <p:spPr>
          <a:xfrm>
            <a:off x="8859427" y="1531531"/>
            <a:ext cx="1391420" cy="22177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CA1CA2-4CE9-7F47-BFD9-8F5DCB566C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82644" y="3491657"/>
            <a:ext cx="2351474" cy="235147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4B42E32-8F97-A741-BF3A-1B4DBFDAD0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7759" y="3869205"/>
            <a:ext cx="741745" cy="20461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E926519-E956-431C-9330-7996AEF49E83}"/>
              </a:ext>
            </a:extLst>
          </p:cNvPr>
          <p:cNvSpPr txBox="1"/>
          <p:nvPr/>
        </p:nvSpPr>
        <p:spPr>
          <a:xfrm>
            <a:off x="629073" y="22344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rwyt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B12E0A-2ED3-E801-1786-38E713E3374D}"/>
              </a:ext>
            </a:extLst>
          </p:cNvPr>
          <p:cNvSpPr txBox="1"/>
          <p:nvPr/>
        </p:nvSpPr>
        <p:spPr>
          <a:xfrm>
            <a:off x="7551055" y="212120"/>
            <a:ext cx="3981582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Dw</a:t>
            </a:r>
            <a:r>
              <a:rPr lang="en-US" sz="4200" b="1" dirty="0"/>
              <a:t> </a:t>
            </a:r>
            <a:r>
              <a:rPr lang="en-US" sz="4200" b="1" dirty="0" err="1"/>
              <a:t>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3588581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21051018-74C4-E04F-8E74-A7FF918E7CAC}"/>
              </a:ext>
            </a:extLst>
          </p:cNvPr>
          <p:cNvSpPr txBox="1">
            <a:spLocks/>
          </p:cNvSpPr>
          <p:nvPr/>
        </p:nvSpPr>
        <p:spPr>
          <a:xfrm>
            <a:off x="2131671" y="515409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5400" b="1" dirty="0">
                <a:latin typeface="MV Boli"/>
                <a:cs typeface="Aldhabi"/>
              </a:rPr>
              <a:t>Cofiwch!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7B1720EF-FE89-1F4E-9543-F363377C181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253321" y="285715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>
            <a:extLst>
              <a:ext uri="{FF2B5EF4-FFF2-40B4-BE49-F238E27FC236}">
                <a16:creationId xmlns:a16="http://schemas.microsoft.com/office/drawing/2014/main" id="{20EC66AE-9E68-2A41-948A-A377B0D5C68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405721" y="300955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>
            <a:extLst>
              <a:ext uri="{FF2B5EF4-FFF2-40B4-BE49-F238E27FC236}">
                <a16:creationId xmlns:a16="http://schemas.microsoft.com/office/drawing/2014/main" id="{F31DB952-957F-6746-8765-91420725670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558121" y="316195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F61A7B8-C446-A842-B308-15FA7F94EFA6}"/>
              </a:ext>
            </a:extLst>
          </p:cNvPr>
          <p:cNvSpPr txBox="1">
            <a:spLocks/>
          </p:cNvSpPr>
          <p:nvPr/>
        </p:nvSpPr>
        <p:spPr>
          <a:xfrm>
            <a:off x="8307379" y="2251287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9600" b="1" dirty="0">
                <a:solidFill>
                  <a:srgbClr val="FF0000"/>
                </a:solidFill>
                <a:latin typeface="MV Boli"/>
                <a:cs typeface="Aldhabi"/>
              </a:rPr>
              <a:t>eisiau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6" name="Picture 8" descr="Free Image on Pixabay - Fire, Flame, Red, Heat, Hot | Free clip art, Flame  art, Clip art">
            <a:extLst>
              <a:ext uri="{FF2B5EF4-FFF2-40B4-BE49-F238E27FC236}">
                <a16:creationId xmlns:a16="http://schemas.microsoft.com/office/drawing/2014/main" id="{EA09AE89-CA9A-F04B-BB24-8C02080AC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296" y="1463480"/>
            <a:ext cx="1760731" cy="2648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Graphic 8" descr="Rubbish">
            <a:extLst>
              <a:ext uri="{FF2B5EF4-FFF2-40B4-BE49-F238E27FC236}">
                <a16:creationId xmlns:a16="http://schemas.microsoft.com/office/drawing/2014/main" id="{AA44D5FA-2648-BD48-9EDF-82F013DAB5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826891" y="1356244"/>
            <a:ext cx="3051544" cy="3051544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0FB47A99-FC96-9046-AFBE-0F2EE3F1FEB3}"/>
              </a:ext>
            </a:extLst>
          </p:cNvPr>
          <p:cNvSpPr txBox="1">
            <a:spLocks/>
          </p:cNvSpPr>
          <p:nvPr/>
        </p:nvSpPr>
        <p:spPr>
          <a:xfrm>
            <a:off x="6535632" y="2319420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9600" b="1" dirty="0">
                <a:solidFill>
                  <a:srgbClr val="FF0000"/>
                </a:solidFill>
                <a:latin typeface="MV Boli"/>
                <a:cs typeface="Aldhabi"/>
              </a:rPr>
              <a:t>yn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65BC567-AA7E-594E-B01A-79F01001F6A0}"/>
              </a:ext>
            </a:extLst>
          </p:cNvPr>
          <p:cNvCxnSpPr>
            <a:cxnSpLocks/>
          </p:cNvCxnSpPr>
          <p:nvPr/>
        </p:nvCxnSpPr>
        <p:spPr>
          <a:xfrm flipH="1">
            <a:off x="6537853" y="2319420"/>
            <a:ext cx="1725933" cy="173083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BBFEE9-1987-9B47-B0DE-EBE900318D60}"/>
              </a:ext>
            </a:extLst>
          </p:cNvPr>
          <p:cNvCxnSpPr>
            <a:cxnSpLocks/>
          </p:cNvCxnSpPr>
          <p:nvPr/>
        </p:nvCxnSpPr>
        <p:spPr>
          <a:xfrm>
            <a:off x="6408928" y="2382422"/>
            <a:ext cx="1785298" cy="144150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ubtitle 2">
            <a:extLst>
              <a:ext uri="{FF2B5EF4-FFF2-40B4-BE49-F238E27FC236}">
                <a16:creationId xmlns:a16="http://schemas.microsoft.com/office/drawing/2014/main" id="{0D5FAC83-62E5-3745-9DAB-4C4175B71B28}"/>
              </a:ext>
            </a:extLst>
          </p:cNvPr>
          <p:cNvSpPr txBox="1">
            <a:spLocks/>
          </p:cNvSpPr>
          <p:nvPr/>
        </p:nvSpPr>
        <p:spPr>
          <a:xfrm>
            <a:off x="472953" y="3169912"/>
            <a:ext cx="9498071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i’n mynd...</a:t>
            </a:r>
          </a:p>
          <a:p>
            <a:pPr marL="0" indent="0">
              <a:buNone/>
            </a:pPr>
            <a:endParaRPr lang="cy-GB" sz="3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i’n meddwl...</a:t>
            </a:r>
          </a:p>
          <a:p>
            <a:pPr marL="0" indent="0">
              <a:buNone/>
            </a:pPr>
            <a:endParaRPr lang="cy-GB" sz="3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 eisiau...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056" name="Picture 8" descr="Free Image on Pixabay - Fire, Flame, Red, Heat, Hot | Free clip art, Flame  art, Clip art">
            <a:extLst>
              <a:ext uri="{FF2B5EF4-FFF2-40B4-BE49-F238E27FC236}">
                <a16:creationId xmlns:a16="http://schemas.microsoft.com/office/drawing/2014/main" id="{DC110CD5-B492-7242-B7A8-A8EF9B7592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5094" y="4907377"/>
            <a:ext cx="1071556" cy="1611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id="{DBAC48E5-1EE1-D44B-A572-FFE6E213AC96}"/>
              </a:ext>
            </a:extLst>
          </p:cNvPr>
          <p:cNvSpPr txBox="1">
            <a:spLocks/>
          </p:cNvSpPr>
          <p:nvPr/>
        </p:nvSpPr>
        <p:spPr>
          <a:xfrm>
            <a:off x="7309158" y="5662453"/>
            <a:ext cx="4635883" cy="47264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600" b="1" dirty="0">
                <a:solidFill>
                  <a:srgbClr val="FF0000"/>
                </a:solidFill>
                <a:latin typeface="MV Boli"/>
                <a:cs typeface="Aldhabi"/>
              </a:rPr>
              <a:t>Rydw i’n eisiau...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3" name="Graphic 22" descr="Badge Tick1">
            <a:extLst>
              <a:ext uri="{FF2B5EF4-FFF2-40B4-BE49-F238E27FC236}">
                <a16:creationId xmlns:a16="http://schemas.microsoft.com/office/drawing/2014/main" id="{C7DF8BBA-1833-BD44-B2F1-0482CD85AB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307589" y="2720991"/>
            <a:ext cx="914400" cy="914400"/>
          </a:xfrm>
          <a:prstGeom prst="rect">
            <a:avLst/>
          </a:prstGeom>
        </p:spPr>
      </p:pic>
      <p:pic>
        <p:nvPicPr>
          <p:cNvPr id="29" name="Graphic 28" descr="Badge Tick1">
            <a:extLst>
              <a:ext uri="{FF2B5EF4-FFF2-40B4-BE49-F238E27FC236}">
                <a16:creationId xmlns:a16="http://schemas.microsoft.com/office/drawing/2014/main" id="{E5791C40-EB6B-FA4C-8F39-6571209AF4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764789" y="4048879"/>
            <a:ext cx="914400" cy="914400"/>
          </a:xfrm>
          <a:prstGeom prst="rect">
            <a:avLst/>
          </a:prstGeom>
        </p:spPr>
      </p:pic>
      <p:pic>
        <p:nvPicPr>
          <p:cNvPr id="30" name="Graphic 29" descr="Badge Tick1">
            <a:extLst>
              <a:ext uri="{FF2B5EF4-FFF2-40B4-BE49-F238E27FC236}">
                <a16:creationId xmlns:a16="http://schemas.microsoft.com/office/drawing/2014/main" id="{4BB64737-62B1-AF46-8DAC-2105035435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02789" y="5341469"/>
            <a:ext cx="914400" cy="914400"/>
          </a:xfrm>
          <a:prstGeom prst="rect">
            <a:avLst/>
          </a:prstGeom>
        </p:spPr>
      </p:pic>
      <p:pic>
        <p:nvPicPr>
          <p:cNvPr id="31" name="Graphic 30" descr="Rubbish">
            <a:extLst>
              <a:ext uri="{FF2B5EF4-FFF2-40B4-BE49-F238E27FC236}">
                <a16:creationId xmlns:a16="http://schemas.microsoft.com/office/drawing/2014/main" id="{DD8EEC73-D50B-D543-98BE-1F5E5443C0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772377" y="5370569"/>
            <a:ext cx="974820" cy="97482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F6B8FCF6-3010-3C47-A190-4B4EEDD29F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2499" y="971514"/>
            <a:ext cx="2063511" cy="2063511"/>
          </a:xfrm>
          <a:prstGeom prst="rect">
            <a:avLst/>
          </a:prstGeom>
        </p:spPr>
      </p:pic>
      <p:pic>
        <p:nvPicPr>
          <p:cNvPr id="34" name="Graphic 33" descr="Speech">
            <a:extLst>
              <a:ext uri="{FF2B5EF4-FFF2-40B4-BE49-F238E27FC236}">
                <a16:creationId xmlns:a16="http://schemas.microsoft.com/office/drawing/2014/main" id="{BADE6DF9-F944-7144-BBF2-D4ACD2240A1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H="1">
            <a:off x="1057177" y="-562604"/>
            <a:ext cx="5592335" cy="3799259"/>
          </a:xfrm>
          <a:prstGeom prst="rect">
            <a:avLst/>
          </a:prstGeom>
        </p:spPr>
      </p:pic>
      <p:sp>
        <p:nvSpPr>
          <p:cNvPr id="35" name="Arrow: Right 7">
            <a:extLst>
              <a:ext uri="{FF2B5EF4-FFF2-40B4-BE49-F238E27FC236}">
                <a16:creationId xmlns:a16="http://schemas.microsoft.com/office/drawing/2014/main" id="{6100C6BB-B64A-E143-ACF1-76FDB62CA38E}"/>
              </a:ext>
            </a:extLst>
          </p:cNvPr>
          <p:cNvSpPr/>
          <p:nvPr/>
        </p:nvSpPr>
        <p:spPr>
          <a:xfrm rot="16200000">
            <a:off x="1772049" y="6231614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36" name="Arrow: Right 7">
            <a:extLst>
              <a:ext uri="{FF2B5EF4-FFF2-40B4-BE49-F238E27FC236}">
                <a16:creationId xmlns:a16="http://schemas.microsoft.com/office/drawing/2014/main" id="{589CDFBC-F354-BB43-B600-6D3314198D46}"/>
              </a:ext>
            </a:extLst>
          </p:cNvPr>
          <p:cNvSpPr/>
          <p:nvPr/>
        </p:nvSpPr>
        <p:spPr>
          <a:xfrm rot="16200000">
            <a:off x="2042305" y="4982194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37" name="Arrow: Right 7">
            <a:extLst>
              <a:ext uri="{FF2B5EF4-FFF2-40B4-BE49-F238E27FC236}">
                <a16:creationId xmlns:a16="http://schemas.microsoft.com/office/drawing/2014/main" id="{9FCE986A-3598-2346-9B36-C1CACFA0C02B}"/>
              </a:ext>
            </a:extLst>
          </p:cNvPr>
          <p:cNvSpPr/>
          <p:nvPr/>
        </p:nvSpPr>
        <p:spPr>
          <a:xfrm rot="16200000">
            <a:off x="2034310" y="3670149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pic>
        <p:nvPicPr>
          <p:cNvPr id="2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57DA6C6-C3BE-4545-965C-9C15307334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328174" y="607675"/>
            <a:ext cx="1451992" cy="1451992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DD1926DD-780D-B44F-9CCF-86E555D6B9C2}"/>
              </a:ext>
            </a:extLst>
          </p:cNvPr>
          <p:cNvSpPr/>
          <p:nvPr/>
        </p:nvSpPr>
        <p:spPr>
          <a:xfrm>
            <a:off x="0" y="5313578"/>
            <a:ext cx="5967065" cy="1341567"/>
          </a:xfrm>
          <a:prstGeom prst="ellipse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Arrow: Right 7">
            <a:extLst>
              <a:ext uri="{FF2B5EF4-FFF2-40B4-BE49-F238E27FC236}">
                <a16:creationId xmlns:a16="http://schemas.microsoft.com/office/drawing/2014/main" id="{D635CC4B-C318-0743-A10C-ED08F575B4ED}"/>
              </a:ext>
            </a:extLst>
          </p:cNvPr>
          <p:cNvSpPr/>
          <p:nvPr/>
        </p:nvSpPr>
        <p:spPr>
          <a:xfrm>
            <a:off x="6094348" y="5643792"/>
            <a:ext cx="1057511" cy="50996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681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73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text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EF8AFECA-AE8F-7141-987A-9EE6200129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9667" y="107532"/>
            <a:ext cx="4007005" cy="6563679"/>
          </a:xfrm>
          <a:prstGeom prst="rect">
            <a:avLst/>
          </a:prstGeom>
        </p:spPr>
      </p:pic>
      <p:pic>
        <p:nvPicPr>
          <p:cNvPr id="5" name="Graphic 4" descr="Speech">
            <a:extLst>
              <a:ext uri="{FF2B5EF4-FFF2-40B4-BE49-F238E27FC236}">
                <a16:creationId xmlns:a16="http://schemas.microsoft.com/office/drawing/2014/main" id="{1DB547A2-84B3-E047-81D9-EDDD6F0E21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-625663" y="-274281"/>
            <a:ext cx="7771184" cy="2899780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E09BFEDF-C44E-1945-976B-4AC490D65C7E}"/>
              </a:ext>
            </a:extLst>
          </p:cNvPr>
          <p:cNvSpPr txBox="1">
            <a:spLocks/>
          </p:cNvSpPr>
          <p:nvPr/>
        </p:nvSpPr>
        <p:spPr>
          <a:xfrm>
            <a:off x="245328" y="568984"/>
            <a:ext cx="623950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5400" b="1" dirty="0">
                <a:latin typeface="MV Boli"/>
                <a:cs typeface="Aldhabi"/>
              </a:rPr>
              <a:t>Dewch i ganu!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12" name="Graphic 11" descr="End">
            <a:extLst>
              <a:ext uri="{FF2B5EF4-FFF2-40B4-BE49-F238E27FC236}">
                <a16:creationId xmlns:a16="http://schemas.microsoft.com/office/drawing/2014/main" id="{54AE91D5-7400-5544-A828-B1750EB2D3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083686" y="2185002"/>
            <a:ext cx="1504610" cy="1504610"/>
          </a:xfrm>
          <a:prstGeom prst="rect">
            <a:avLst/>
          </a:prstGeom>
        </p:spPr>
      </p:pic>
      <p:sp>
        <p:nvSpPr>
          <p:cNvPr id="13" name="Subtitle 2">
            <a:extLst>
              <a:ext uri="{FF2B5EF4-FFF2-40B4-BE49-F238E27FC236}">
                <a16:creationId xmlns:a16="http://schemas.microsoft.com/office/drawing/2014/main" id="{3597F79D-5ADF-B040-8F64-A34EEA03A9FD}"/>
              </a:ext>
            </a:extLst>
          </p:cNvPr>
          <p:cNvSpPr txBox="1">
            <a:spLocks/>
          </p:cNvSpPr>
          <p:nvPr/>
        </p:nvSpPr>
        <p:spPr>
          <a:xfrm>
            <a:off x="516734" y="4182513"/>
            <a:ext cx="7457470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600" b="1" dirty="0">
                <a:latin typeface="MV Boli"/>
                <a:cs typeface="Aldhabi"/>
              </a:rPr>
              <a:t>Cliciwch ar yr eicon.</a:t>
            </a:r>
            <a:endParaRPr lang="cy-GB" sz="2600" b="1" i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2600" b="1" i="1" dirty="0">
                <a:latin typeface="MV Boli"/>
                <a:cs typeface="Aldhabi"/>
              </a:rPr>
              <a:t>Click on the icon.</a:t>
            </a:r>
            <a:endParaRPr lang="cy-GB" sz="2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2600" b="1" dirty="0">
                <a:latin typeface="MV Boli"/>
                <a:cs typeface="Aldhabi"/>
              </a:rPr>
              <a:t>Canwch gyda Martyn Geraint! </a:t>
            </a:r>
          </a:p>
          <a:p>
            <a:pPr marL="0" indent="0">
              <a:buNone/>
            </a:pPr>
            <a:r>
              <a:rPr lang="cy-GB" sz="2600" b="1" i="1" dirty="0">
                <a:latin typeface="MV Boli"/>
                <a:cs typeface="Aldhabi"/>
              </a:rPr>
              <a:t>Sing with Martyn Geraint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14" name="Wyt ti eisiau dod yn y car bach coch" descr="Wyt ti eisiau dod yn y car bach coch">
            <a:hlinkClick r:id="" action="ppaction://media"/>
            <a:extLst>
              <a:ext uri="{FF2B5EF4-FFF2-40B4-BE49-F238E27FC236}">
                <a16:creationId xmlns:a16="http://schemas.microsoft.com/office/drawing/2014/main" id="{CECA83E4-5A48-7143-BEC2-9009006366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16733" y="2241345"/>
            <a:ext cx="1448267" cy="1448267"/>
          </a:xfrm>
          <a:prstGeom prst="rect">
            <a:avLst/>
          </a:prstGeom>
        </p:spPr>
      </p:pic>
      <p:pic>
        <p:nvPicPr>
          <p:cNvPr id="1026" name="Picture 2" descr="Martyn Geraint Tour Dates &amp; Tickets 2020 | Ents24">
            <a:extLst>
              <a:ext uri="{FF2B5EF4-FFF2-40B4-BE49-F238E27FC236}">
                <a16:creationId xmlns:a16="http://schemas.microsoft.com/office/drawing/2014/main" id="{73FABD87-B99F-3B42-B32A-6B0231C5AF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578" y="2023504"/>
            <a:ext cx="2509573" cy="182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27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5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9C8535E-C644-5A41-92AE-EC3F0D228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365" y="1549843"/>
            <a:ext cx="1719131" cy="18211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F420C66-6486-B845-8EC2-2E6996A723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0153" y="2083547"/>
            <a:ext cx="2918012" cy="14590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8EAF40A-F208-514A-9BD3-BF1E6DDDBE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0479" y="1864207"/>
            <a:ext cx="2610761" cy="16783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620A93E-ACD4-D348-B5A9-84BB95EF8C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0425" y="3754217"/>
            <a:ext cx="2603889" cy="206657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DD48560-F8B9-A146-8E96-06EDD153D2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2564" y="3782819"/>
            <a:ext cx="2939390" cy="20379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57129A2-47BF-0B41-9E43-172F18F12954}"/>
              </a:ext>
            </a:extLst>
          </p:cNvPr>
          <p:cNvSpPr txBox="1"/>
          <p:nvPr/>
        </p:nvSpPr>
        <p:spPr>
          <a:xfrm>
            <a:off x="1161339" y="2044729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59A147-60A1-7A44-840C-9F930E264674}"/>
              </a:ext>
            </a:extLst>
          </p:cNvPr>
          <p:cNvSpPr txBox="1"/>
          <p:nvPr/>
        </p:nvSpPr>
        <p:spPr>
          <a:xfrm>
            <a:off x="6743184" y="208264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D213D5-15DF-474D-A2E5-7835620070E6}"/>
              </a:ext>
            </a:extLst>
          </p:cNvPr>
          <p:cNvSpPr txBox="1"/>
          <p:nvPr/>
        </p:nvSpPr>
        <p:spPr>
          <a:xfrm>
            <a:off x="10058400" y="141611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0A9061-9447-8141-A7A5-9D97D735B117}"/>
              </a:ext>
            </a:extLst>
          </p:cNvPr>
          <p:cNvSpPr txBox="1"/>
          <p:nvPr/>
        </p:nvSpPr>
        <p:spPr>
          <a:xfrm>
            <a:off x="3349603" y="3523384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2D51C-C784-A54A-BB75-59FED33BF264}"/>
              </a:ext>
            </a:extLst>
          </p:cNvPr>
          <p:cNvSpPr txBox="1"/>
          <p:nvPr/>
        </p:nvSpPr>
        <p:spPr>
          <a:xfrm>
            <a:off x="6087034" y="5245373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9963931" y="3922806"/>
            <a:ext cx="21746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banana</a:t>
            </a:r>
          </a:p>
          <a:p>
            <a:pPr marL="342900" indent="-342900">
              <a:buAutoNum type="arabicPeriod"/>
            </a:pPr>
            <a:r>
              <a:rPr lang="en-US" sz="2400" b="1" dirty="0" err="1"/>
              <a:t>mefus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grawnwin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melon</a:t>
            </a:r>
            <a:endParaRPr lang="en-US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E28F8C-C7BA-32BA-986E-566DB641206B}"/>
              </a:ext>
            </a:extLst>
          </p:cNvPr>
          <p:cNvSpPr txBox="1"/>
          <p:nvPr/>
        </p:nvSpPr>
        <p:spPr>
          <a:xfrm>
            <a:off x="799070" y="26578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mae</a:t>
            </a:r>
            <a:r>
              <a:rPr lang="en-US" sz="4200" b="1" dirty="0"/>
              <a:t> e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65ABCE-6CFA-8604-C2D0-882DC2523432}"/>
              </a:ext>
            </a:extLst>
          </p:cNvPr>
          <p:cNvSpPr txBox="1"/>
          <p:nvPr/>
        </p:nvSpPr>
        <p:spPr>
          <a:xfrm>
            <a:off x="7578165" y="297199"/>
            <a:ext cx="3981582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Mae e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55142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C57129A2-47BF-0B41-9E43-172F18F12954}"/>
              </a:ext>
            </a:extLst>
          </p:cNvPr>
          <p:cNvSpPr txBox="1"/>
          <p:nvPr/>
        </p:nvSpPr>
        <p:spPr>
          <a:xfrm>
            <a:off x="861063" y="2089809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D213D5-15DF-474D-A2E5-7835620070E6}"/>
              </a:ext>
            </a:extLst>
          </p:cNvPr>
          <p:cNvSpPr txBox="1"/>
          <p:nvPr/>
        </p:nvSpPr>
        <p:spPr>
          <a:xfrm>
            <a:off x="8357108" y="175504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0A9061-9447-8141-A7A5-9D97D735B117}"/>
              </a:ext>
            </a:extLst>
          </p:cNvPr>
          <p:cNvSpPr txBox="1"/>
          <p:nvPr/>
        </p:nvSpPr>
        <p:spPr>
          <a:xfrm>
            <a:off x="861063" y="4857681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2D51C-C784-A54A-BB75-59FED33BF264}"/>
              </a:ext>
            </a:extLst>
          </p:cNvPr>
          <p:cNvSpPr txBox="1"/>
          <p:nvPr/>
        </p:nvSpPr>
        <p:spPr>
          <a:xfrm>
            <a:off x="5135602" y="5523268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8623146" y="4577832"/>
            <a:ext cx="32791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te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coffi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sudd</a:t>
            </a:r>
            <a:r>
              <a:rPr lang="en-US" sz="2400" b="1" dirty="0"/>
              <a:t> </a:t>
            </a: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siocled</a:t>
            </a:r>
            <a:r>
              <a:rPr lang="en-US" sz="2400" b="1" dirty="0"/>
              <a:t> </a:t>
            </a:r>
            <a:r>
              <a:rPr lang="en-US" sz="2400" b="1" dirty="0" err="1"/>
              <a:t>poeth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dwr</a:t>
            </a:r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0C392D-B2EA-A44D-84DE-DA076695F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0012" y="1712816"/>
            <a:ext cx="2351474" cy="20659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78206B-2277-964F-AFCD-25D85D848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9324" y="1712816"/>
            <a:ext cx="2393352" cy="26035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D1A6FD3-5E60-934F-A67D-3427FD1CB2BC}"/>
              </a:ext>
            </a:extLst>
          </p:cNvPr>
          <p:cNvSpPr txBox="1"/>
          <p:nvPr/>
        </p:nvSpPr>
        <p:spPr>
          <a:xfrm>
            <a:off x="5135604" y="185897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157140-BCDF-9845-9313-440FF4DB030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486" r="14190"/>
          <a:stretch/>
        </p:blipFill>
        <p:spPr>
          <a:xfrm>
            <a:off x="9041623" y="1652062"/>
            <a:ext cx="1700365" cy="27101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CA1CA2-4CE9-7F47-BFD9-8F5DCB566C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0012" y="4165350"/>
            <a:ext cx="2351474" cy="235147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4B42E32-8F97-A741-BF3A-1B4DBFDAD0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5127" y="4542898"/>
            <a:ext cx="741745" cy="20461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DC1B44-B072-DDDB-CBA0-3C0AF13AC1FD}"/>
              </a:ext>
            </a:extLst>
          </p:cNvPr>
          <p:cNvSpPr txBox="1"/>
          <p:nvPr/>
        </p:nvSpPr>
        <p:spPr>
          <a:xfrm>
            <a:off x="799070" y="26578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mae</a:t>
            </a:r>
            <a:r>
              <a:rPr lang="en-US" sz="4200" b="1" dirty="0"/>
              <a:t> hi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C61646-7DEE-37C7-553E-FE677794E1F4}"/>
              </a:ext>
            </a:extLst>
          </p:cNvPr>
          <p:cNvSpPr txBox="1"/>
          <p:nvPr/>
        </p:nvSpPr>
        <p:spPr>
          <a:xfrm>
            <a:off x="7578165" y="297199"/>
            <a:ext cx="4324106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Mae hi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2831671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0DC658-539C-A44F-8F18-95ABA39682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96" t="71128" r="42146" b="14866"/>
          <a:stretch/>
        </p:blipFill>
        <p:spPr>
          <a:xfrm>
            <a:off x="260463" y="1930586"/>
            <a:ext cx="7961169" cy="2426261"/>
          </a:xfrm>
          <a:prstGeom prst="rect">
            <a:avLst/>
          </a:prstGeom>
        </p:spPr>
      </p:pic>
      <p:pic>
        <p:nvPicPr>
          <p:cNvPr id="3" name="Picture 2" descr="A picture containing bubble chart&#10;&#10;Description automatically generated">
            <a:extLst>
              <a:ext uri="{FF2B5EF4-FFF2-40B4-BE49-F238E27FC236}">
                <a16:creationId xmlns:a16="http://schemas.microsoft.com/office/drawing/2014/main" id="{EF862689-E532-F444-B5B0-110FACDB63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4328" y="0"/>
            <a:ext cx="3915928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A778BBF-EF92-3746-8912-34D10AF7BB6E}"/>
              </a:ext>
            </a:extLst>
          </p:cNvPr>
          <p:cNvSpPr txBox="1">
            <a:spLocks/>
          </p:cNvSpPr>
          <p:nvPr/>
        </p:nvSpPr>
        <p:spPr>
          <a:xfrm>
            <a:off x="260464" y="173721"/>
            <a:ext cx="8023999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>
                <a:latin typeface="Ink Free" panose="03080402000500000000" pitchFamily="66" charset="0"/>
              </a:rPr>
              <a:t>Beth </a:t>
            </a:r>
            <a:r>
              <a:rPr lang="en-US" sz="3600" b="1" dirty="0" err="1">
                <a:latin typeface="Ink Free" panose="03080402000500000000" pitchFamily="66" charset="0"/>
              </a:rPr>
              <a:t>mae</a:t>
            </a:r>
            <a:r>
              <a:rPr lang="en-US" sz="3600" b="1" dirty="0">
                <a:latin typeface="Ink Free" panose="03080402000500000000" pitchFamily="66" charset="0"/>
              </a:rPr>
              <a:t> e </a:t>
            </a:r>
            <a:r>
              <a:rPr lang="en-US" sz="3600" b="1" dirty="0" err="1">
                <a:latin typeface="Ink Free" panose="03080402000500000000" pitchFamily="66" charset="0"/>
              </a:rPr>
              <a:t>eisiau</a:t>
            </a:r>
            <a:r>
              <a:rPr lang="en-US" sz="36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r>
              <a:rPr lang="en-US" sz="3600" b="1" dirty="0">
                <a:latin typeface="Ink Free" panose="03080402000500000000" pitchFamily="66" charset="0"/>
              </a:rPr>
              <a:t>Beth </a:t>
            </a:r>
            <a:r>
              <a:rPr lang="en-US" sz="3600" b="1" dirty="0" err="1">
                <a:latin typeface="Ink Free" panose="03080402000500000000" pitchFamily="66" charset="0"/>
              </a:rPr>
              <a:t>mae</a:t>
            </a:r>
            <a:r>
              <a:rPr lang="en-US" sz="3600" b="1" dirty="0">
                <a:latin typeface="Ink Free" panose="03080402000500000000" pitchFamily="66" charset="0"/>
              </a:rPr>
              <a:t> hi </a:t>
            </a:r>
            <a:r>
              <a:rPr lang="en-US" sz="3600" b="1" dirty="0" err="1">
                <a:latin typeface="Ink Free" panose="03080402000500000000" pitchFamily="66" charset="0"/>
              </a:rPr>
              <a:t>eisiau</a:t>
            </a:r>
            <a:r>
              <a:rPr lang="en-US" sz="36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36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3152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8C840A-DA6D-9D40-A540-FCEB086C90C0}"/>
              </a:ext>
            </a:extLst>
          </p:cNvPr>
          <p:cNvSpPr txBox="1"/>
          <p:nvPr/>
        </p:nvSpPr>
        <p:spPr>
          <a:xfrm>
            <a:off x="4181291" y="123454"/>
            <a:ext cx="3829417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Sgwrs</a:t>
            </a:r>
            <a:endParaRPr lang="en-US" sz="48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63BAEC-EEEE-4843-BD22-44948D7EA0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331" y="1577789"/>
            <a:ext cx="10723483" cy="42851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47D9BB-56D9-D744-99AE-00E5D9F407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0612" y="80422"/>
            <a:ext cx="3427214" cy="299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5091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1345580" y="225948"/>
            <a:ext cx="9500839" cy="6406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0921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C3F5B4-B881-6C41-A858-09B16F4462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3" t="23415" r="18648" b="7642"/>
          <a:stretch/>
        </p:blipFill>
        <p:spPr>
          <a:xfrm>
            <a:off x="1628077" y="334536"/>
            <a:ext cx="8959271" cy="6289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716258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1273</TotalTime>
  <Words>668</Words>
  <Application>Microsoft Macintosh PowerPoint</Application>
  <PresentationFormat>Widescreen</PresentationFormat>
  <Paragraphs>258</Paragraphs>
  <Slides>23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8" baseType="lpstr">
      <vt:lpstr>Arial</vt:lpstr>
      <vt:lpstr>Avenir Book</vt:lpstr>
      <vt:lpstr>Calibri</vt:lpstr>
      <vt:lpstr>Calibri Light</vt:lpstr>
      <vt:lpstr>Cavolini</vt:lpstr>
      <vt:lpstr>Comic Sans MS</vt:lpstr>
      <vt:lpstr>Garamond</vt:lpstr>
      <vt:lpstr>Ink Free</vt:lpstr>
      <vt:lpstr>MV Boli</vt:lpstr>
      <vt:lpstr>Segoe Print</vt:lpstr>
      <vt:lpstr>Tw Cen MT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40</cp:revision>
  <dcterms:created xsi:type="dcterms:W3CDTF">2020-09-30T16:50:28Z</dcterms:created>
  <dcterms:modified xsi:type="dcterms:W3CDTF">2022-10-25T11:05:40Z</dcterms:modified>
  <cp:category/>
</cp:coreProperties>
</file>