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60" r:id="rId4"/>
    <p:sldId id="258" r:id="rId5"/>
    <p:sldId id="274" r:id="rId6"/>
    <p:sldId id="277" r:id="rId7"/>
    <p:sldId id="259" r:id="rId8"/>
    <p:sldId id="275" r:id="rId9"/>
    <p:sldId id="261" r:id="rId10"/>
    <p:sldId id="262" r:id="rId11"/>
    <p:sldId id="276" r:id="rId12"/>
    <p:sldId id="263" r:id="rId13"/>
    <p:sldId id="264" r:id="rId14"/>
    <p:sldId id="266" r:id="rId15"/>
    <p:sldId id="265" r:id="rId16"/>
    <p:sldId id="267" r:id="rId17"/>
    <p:sldId id="268" r:id="rId18"/>
    <p:sldId id="269" r:id="rId19"/>
    <p:sldId id="270" r:id="rId20"/>
    <p:sldId id="271" r:id="rId21"/>
    <p:sldId id="272" r:id="rId22"/>
    <p:sldId id="273" r:id="rId2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92" autoAdjust="0"/>
    <p:restoredTop sz="94660"/>
  </p:normalViewPr>
  <p:slideViewPr>
    <p:cSldViewPr snapToGrid="0">
      <p:cViewPr varScale="1">
        <p:scale>
          <a:sx n="86" d="100"/>
          <a:sy n="86" d="100"/>
        </p:scale>
        <p:origin x="124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69804" cy="6874935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28/09/2018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21364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28/09/2018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56530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28/09/2018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59092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28/09/2018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1189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28/09/2018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07146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28/09/2018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13365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28/09/2018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49387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28/09/2018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21781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28/09/2018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83614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28/09/2018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7527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28/09/2018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7883923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28/09/2018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757733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28/09/2018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0370322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28/09/2018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409071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28/09/2018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903000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28/09/2018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64866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69805" cy="6874935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D2FE86-852A-403A-9985-768F9D469594}" type="datetimeFigureOut">
              <a:rPr lang="en-GB" smtClean="0"/>
              <a:t>28/09/2018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97112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Law and the Built Environment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Lara Hopkinson</a:t>
            </a:r>
          </a:p>
          <a:p>
            <a:r>
              <a:rPr lang="en-GB" dirty="0"/>
              <a:t>Senior Lecturer</a:t>
            </a:r>
          </a:p>
          <a:p>
            <a:r>
              <a:rPr lang="en-GB" dirty="0"/>
              <a:t>Architecture, Built and Natural Environment</a:t>
            </a:r>
          </a:p>
        </p:txBody>
      </p:sp>
    </p:spTree>
    <p:extLst>
      <p:ext uri="{BB962C8B-B14F-4D97-AF65-F5344CB8AC3E}">
        <p14:creationId xmlns:p14="http://schemas.microsoft.com/office/powerpoint/2010/main" val="39813319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Principles and procedures of law &amp; legislation</a:t>
            </a:r>
          </a:p>
          <a:p>
            <a:r>
              <a:rPr lang="en-GB" dirty="0"/>
              <a:t>Construction law</a:t>
            </a:r>
          </a:p>
          <a:p>
            <a:r>
              <a:rPr lang="en-GB" dirty="0"/>
              <a:t>Liabilities and responsibilities</a:t>
            </a:r>
          </a:p>
          <a:p>
            <a:r>
              <a:rPr lang="en-GB" dirty="0"/>
              <a:t>Law relating to construction companies</a:t>
            </a:r>
          </a:p>
          <a:p>
            <a:r>
              <a:rPr lang="en-GB" dirty="0"/>
              <a:t>Legal principles involved with property ownership</a:t>
            </a:r>
          </a:p>
          <a:p>
            <a:r>
              <a:rPr lang="en-GB" dirty="0"/>
              <a:t>Property law and related issues</a:t>
            </a:r>
          </a:p>
        </p:txBody>
      </p:sp>
    </p:spTree>
    <p:extLst>
      <p:ext uri="{BB962C8B-B14F-4D97-AF65-F5344CB8AC3E}">
        <p14:creationId xmlns:p14="http://schemas.microsoft.com/office/powerpoint/2010/main" val="33796829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Learning outcomes	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Describe the principles and procedures of law &amp; legislation as applied to the construction and built environment sector</a:t>
            </a:r>
          </a:p>
          <a:p>
            <a:r>
              <a:rPr lang="en-GB" dirty="0"/>
              <a:t>Identify the liabilities and responsibilities of parties to construction and property contracts</a:t>
            </a:r>
          </a:p>
          <a:p>
            <a:r>
              <a:rPr lang="en-GB" dirty="0"/>
              <a:t>Explain the principles and procedures of law that impact upon the effective organisation &amp; practice of construction companies</a:t>
            </a:r>
          </a:p>
          <a:p>
            <a:r>
              <a:rPr lang="en-GB" dirty="0"/>
              <a:t>Show an awareness of the legal principles &amp; requirements used when undertaking construction projects in Europe</a:t>
            </a:r>
          </a:p>
        </p:txBody>
      </p:sp>
    </p:spTree>
    <p:extLst>
      <p:ext uri="{BB962C8B-B14F-4D97-AF65-F5344CB8AC3E}">
        <p14:creationId xmlns:p14="http://schemas.microsoft.com/office/powerpoint/2010/main" val="9179666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Assessment component 1: Coursework</a:t>
            </a:r>
          </a:p>
          <a:p>
            <a:pPr lvl="1"/>
            <a:r>
              <a:rPr lang="en-GB" dirty="0"/>
              <a:t>50% of overall mark</a:t>
            </a:r>
          </a:p>
          <a:p>
            <a:pPr lvl="1"/>
            <a:r>
              <a:rPr lang="en-GB" dirty="0"/>
              <a:t>2000 words (+/- 10%)</a:t>
            </a:r>
          </a:p>
          <a:p>
            <a:pPr lvl="1"/>
            <a:r>
              <a:rPr lang="en-GB" dirty="0"/>
              <a:t>Scenario based</a:t>
            </a:r>
          </a:p>
          <a:p>
            <a:pPr lvl="1"/>
            <a:r>
              <a:rPr lang="en-GB" dirty="0"/>
              <a:t>Due in week commencing </a:t>
            </a:r>
            <a:r>
              <a:rPr lang="en-GB" b="1" dirty="0"/>
              <a:t>07 January 2019</a:t>
            </a:r>
          </a:p>
          <a:p>
            <a:pPr lvl="2"/>
            <a:r>
              <a:rPr lang="en-GB" b="1" dirty="0"/>
              <a:t>Due on normal lecture day</a:t>
            </a:r>
          </a:p>
          <a:p>
            <a:pPr lvl="1"/>
            <a:r>
              <a:rPr lang="en-GB" dirty="0"/>
              <a:t>To be submitted through Moodle</a:t>
            </a:r>
          </a:p>
          <a:p>
            <a:pPr lvl="1"/>
            <a:r>
              <a:rPr lang="en-GB" dirty="0"/>
              <a:t>Scenario brief is presented</a:t>
            </a:r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27877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Some guidance…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GB" dirty="0"/>
              <a:t>Please answer the brief…</a:t>
            </a:r>
          </a:p>
          <a:p>
            <a:pPr>
              <a:lnSpc>
                <a:spcPct val="150000"/>
              </a:lnSpc>
            </a:pPr>
            <a:r>
              <a:rPr lang="en-GB" dirty="0"/>
              <a:t>Use lecture material as a basis</a:t>
            </a:r>
          </a:p>
          <a:p>
            <a:pPr>
              <a:lnSpc>
                <a:spcPct val="150000"/>
              </a:lnSpc>
            </a:pPr>
            <a:r>
              <a:rPr lang="en-GB" dirty="0"/>
              <a:t>Use case law wherever possible</a:t>
            </a:r>
          </a:p>
          <a:p>
            <a:pPr>
              <a:lnSpc>
                <a:spcPct val="150000"/>
              </a:lnSpc>
            </a:pPr>
            <a:r>
              <a:rPr lang="en-GB" dirty="0"/>
              <a:t>Please </a:t>
            </a:r>
            <a:r>
              <a:rPr lang="en-GB" u="sng" dirty="0"/>
              <a:t>reference liberally</a:t>
            </a:r>
          </a:p>
          <a:p>
            <a:pPr>
              <a:lnSpc>
                <a:spcPct val="150000"/>
              </a:lnSpc>
            </a:pPr>
            <a:r>
              <a:rPr lang="en-GB" dirty="0"/>
              <a:t>Submit via Turnitin ONLY</a:t>
            </a:r>
          </a:p>
          <a:p>
            <a:pPr>
              <a:lnSpc>
                <a:spcPct val="150000"/>
              </a:lnSpc>
            </a:pPr>
            <a:r>
              <a:rPr lang="en-GB" dirty="0"/>
              <a:t>I will look at draft versions and comment</a:t>
            </a:r>
          </a:p>
        </p:txBody>
      </p:sp>
    </p:spTree>
    <p:extLst>
      <p:ext uri="{BB962C8B-B14F-4D97-AF65-F5344CB8AC3E}">
        <p14:creationId xmlns:p14="http://schemas.microsoft.com/office/powerpoint/2010/main" val="13305152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Expected structure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Present as a professional report:</a:t>
            </a:r>
          </a:p>
          <a:p>
            <a:pPr lvl="1"/>
            <a:r>
              <a:rPr lang="en-GB" dirty="0"/>
              <a:t>Cover page</a:t>
            </a:r>
          </a:p>
          <a:p>
            <a:pPr lvl="1"/>
            <a:r>
              <a:rPr lang="en-GB" dirty="0"/>
              <a:t>Table of contents</a:t>
            </a:r>
          </a:p>
          <a:p>
            <a:pPr lvl="1"/>
            <a:r>
              <a:rPr lang="en-GB" dirty="0"/>
              <a:t>Suitable headings / sub-headings</a:t>
            </a:r>
          </a:p>
          <a:p>
            <a:pPr lvl="1"/>
            <a:r>
              <a:rPr lang="en-GB" dirty="0"/>
              <a:t>Outline word count</a:t>
            </a:r>
          </a:p>
          <a:p>
            <a:pPr lvl="1"/>
            <a:r>
              <a:rPr lang="en-GB" dirty="0"/>
              <a:t>Reference </a:t>
            </a:r>
            <a:r>
              <a:rPr lang="en-GB" u="sng" dirty="0"/>
              <a:t>liberally</a:t>
            </a:r>
          </a:p>
        </p:txBody>
      </p:sp>
    </p:spTree>
    <p:extLst>
      <p:ext uri="{BB962C8B-B14F-4D97-AF65-F5344CB8AC3E}">
        <p14:creationId xmlns:p14="http://schemas.microsoft.com/office/powerpoint/2010/main" val="32820912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part 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Assessment component 2: Exam</a:t>
            </a:r>
          </a:p>
          <a:p>
            <a:pPr lvl="1"/>
            <a:r>
              <a:rPr lang="en-GB" dirty="0"/>
              <a:t>50% of overall mark</a:t>
            </a:r>
          </a:p>
          <a:p>
            <a:pPr lvl="1"/>
            <a:r>
              <a:rPr lang="en-GB" dirty="0"/>
              <a:t>Open book exam (9am-4pm)</a:t>
            </a:r>
          </a:p>
          <a:p>
            <a:pPr lvl="1"/>
            <a:r>
              <a:rPr lang="en-GB" dirty="0"/>
              <a:t>To be scheduled during weeks of 08 – 21 May 2019</a:t>
            </a:r>
          </a:p>
          <a:p>
            <a:pPr lvl="1"/>
            <a:r>
              <a:rPr lang="en-GB" dirty="0"/>
              <a:t>Actual dates will be published in due course</a:t>
            </a:r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94028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Important exam information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GB" dirty="0"/>
              <a:t>Handwritten</a:t>
            </a:r>
          </a:p>
          <a:p>
            <a:pPr>
              <a:lnSpc>
                <a:spcPct val="150000"/>
              </a:lnSpc>
            </a:pPr>
            <a:r>
              <a:rPr lang="en-GB" dirty="0"/>
              <a:t>4 out of 6 questions</a:t>
            </a:r>
          </a:p>
          <a:p>
            <a:pPr>
              <a:lnSpc>
                <a:spcPct val="150000"/>
              </a:lnSpc>
            </a:pPr>
            <a:r>
              <a:rPr lang="en-GB" dirty="0"/>
              <a:t>MUST show your knowledge &amp; understanding</a:t>
            </a:r>
          </a:p>
          <a:p>
            <a:pPr>
              <a:lnSpc>
                <a:spcPct val="150000"/>
              </a:lnSpc>
            </a:pPr>
            <a:r>
              <a:rPr lang="en-GB" dirty="0"/>
              <a:t>DO NOT copy &amp; paste…</a:t>
            </a:r>
          </a:p>
          <a:p>
            <a:pPr>
              <a:lnSpc>
                <a:spcPct val="150000"/>
              </a:lnSpc>
            </a:pPr>
            <a:r>
              <a:rPr lang="en-GB" dirty="0"/>
              <a:t>Again, use case law where appropriate</a:t>
            </a:r>
          </a:p>
          <a:p>
            <a:pPr>
              <a:lnSpc>
                <a:spcPct val="150000"/>
              </a:lnSpc>
            </a:pPr>
            <a:r>
              <a:rPr lang="en-GB" dirty="0"/>
              <a:t>ALWAYS use lecture notes as basis</a:t>
            </a:r>
          </a:p>
        </p:txBody>
      </p:sp>
    </p:spTree>
    <p:extLst>
      <p:ext uri="{BB962C8B-B14F-4D97-AF65-F5344CB8AC3E}">
        <p14:creationId xmlns:p14="http://schemas.microsoft.com/office/powerpoint/2010/main" val="15783729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Reading list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Construction law: law &amp; practice relating to the construction industry, John </a:t>
            </a:r>
            <a:r>
              <a:rPr lang="en-GB" dirty="0" err="1"/>
              <a:t>Uff</a:t>
            </a:r>
            <a:r>
              <a:rPr lang="en-GB" dirty="0"/>
              <a:t>, 2009 (1)</a:t>
            </a:r>
          </a:p>
          <a:p>
            <a:r>
              <a:rPr lang="en-GB" dirty="0"/>
              <a:t>Galbraith’s building and land management law for students, Anne Galbraith </a:t>
            </a:r>
            <a:r>
              <a:rPr lang="en-GB" i="1" dirty="0"/>
              <a:t>et al</a:t>
            </a:r>
            <a:r>
              <a:rPr lang="en-GB" dirty="0"/>
              <a:t>, 2011 (2)</a:t>
            </a:r>
          </a:p>
          <a:p>
            <a:r>
              <a:rPr lang="en-GB" dirty="0"/>
              <a:t>Law and the built environment, Douglas Wood et al, 2011 (1)</a:t>
            </a:r>
          </a:p>
          <a:p>
            <a:r>
              <a:rPr lang="en-GB" dirty="0"/>
              <a:t>Law for the construction industry, Stephanie Owen, 1998 (1)</a:t>
            </a:r>
          </a:p>
          <a:p>
            <a:r>
              <a:rPr lang="en-GB" dirty="0"/>
              <a:t>Architect’s pocket book, Ann Ross &amp; Jonathan </a:t>
            </a:r>
            <a:r>
              <a:rPr lang="en-GB" dirty="0" err="1"/>
              <a:t>Hetreed</a:t>
            </a:r>
            <a:r>
              <a:rPr lang="en-GB" dirty="0"/>
              <a:t>, 2011 (2)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618329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Useful resources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Westlaw (accessible through the UWTSD online library)</a:t>
            </a:r>
          </a:p>
          <a:p>
            <a:r>
              <a:rPr lang="en-GB" dirty="0"/>
              <a:t>IHS (accessible through the UWTSD online library)</a:t>
            </a:r>
          </a:p>
          <a:p>
            <a:pPr lvl="1"/>
            <a:r>
              <a:rPr lang="en-GB" dirty="0"/>
              <a:t>The Construction Information Service – legislation and associated documents</a:t>
            </a:r>
          </a:p>
          <a:p>
            <a:pPr lvl="1"/>
            <a:r>
              <a:rPr lang="en-GB" dirty="0"/>
              <a:t>Environmental Management (Health &amp; Safety News)</a:t>
            </a:r>
          </a:p>
          <a:p>
            <a:r>
              <a:rPr lang="en-GB" dirty="0"/>
              <a:t>RICS website (www.rics.org)</a:t>
            </a:r>
          </a:p>
        </p:txBody>
      </p:sp>
    </p:spTree>
    <p:extLst>
      <p:ext uri="{BB962C8B-B14F-4D97-AF65-F5344CB8AC3E}">
        <p14:creationId xmlns:p14="http://schemas.microsoft.com/office/powerpoint/2010/main" val="11672348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A brief quiz</a:t>
            </a:r>
          </a:p>
        </p:txBody>
      </p:sp>
    </p:spTree>
    <p:extLst>
      <p:ext uri="{BB962C8B-B14F-4D97-AF65-F5344CB8AC3E}">
        <p14:creationId xmlns:p14="http://schemas.microsoft.com/office/powerpoint/2010/main" val="40330778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law?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dirty="0"/>
              <a:t>“The system of rules which a particular country or community recognises as regulating the actions of its members and which it may enforce by the imposition of penalties”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“A rule of action prescribed or dictated by a superior, which an inferior was bound to obey”</a:t>
            </a:r>
          </a:p>
        </p:txBody>
      </p:sp>
    </p:spTree>
    <p:extLst>
      <p:ext uri="{BB962C8B-B14F-4D97-AF65-F5344CB8AC3E}">
        <p14:creationId xmlns:p14="http://schemas.microsoft.com/office/powerpoint/2010/main" val="4230794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do we have laws?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To ensure people behave in a similar way – harmonious life</a:t>
            </a:r>
          </a:p>
          <a:p>
            <a:pPr lvl="1"/>
            <a:r>
              <a:rPr lang="en-GB" dirty="0"/>
              <a:t>Some laws make things compulsory, others prohibit</a:t>
            </a:r>
          </a:p>
          <a:p>
            <a:pPr lvl="1"/>
            <a:r>
              <a:rPr lang="en-GB" dirty="0"/>
              <a:t>E.g. in England and Wales we drive on the left hand side of the road</a:t>
            </a:r>
          </a:p>
          <a:p>
            <a:pPr lvl="1"/>
            <a:r>
              <a:rPr lang="en-GB" dirty="0"/>
              <a:t>What would be the impact if we didn’t?</a:t>
            </a:r>
          </a:p>
          <a:p>
            <a:pPr lvl="1"/>
            <a:endParaRPr lang="en-GB" dirty="0"/>
          </a:p>
          <a:p>
            <a:r>
              <a:rPr lang="en-GB" dirty="0"/>
              <a:t>Law is there to prevent chaos, therefore creating an ordered way of life</a:t>
            </a:r>
          </a:p>
        </p:txBody>
      </p:sp>
    </p:spTree>
    <p:extLst>
      <p:ext uri="{BB962C8B-B14F-4D97-AF65-F5344CB8AC3E}">
        <p14:creationId xmlns:p14="http://schemas.microsoft.com/office/powerpoint/2010/main" val="32523931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law and a construction professional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If land is being purchased – legal procedure called ‘conveyancing’</a:t>
            </a:r>
          </a:p>
          <a:p>
            <a:r>
              <a:rPr lang="en-GB" dirty="0"/>
              <a:t>If someone else's land is being used – use of legal contract</a:t>
            </a:r>
          </a:p>
          <a:p>
            <a:r>
              <a:rPr lang="en-GB" dirty="0"/>
              <a:t>Requiring permission to build (Planning Permission)</a:t>
            </a:r>
          </a:p>
          <a:p>
            <a:r>
              <a:rPr lang="en-GB" dirty="0"/>
              <a:t>Satisfaction of Building Regulations</a:t>
            </a:r>
          </a:p>
          <a:p>
            <a:r>
              <a:rPr lang="en-GB" dirty="0"/>
              <a:t>Hiring workers = contracts of employment</a:t>
            </a:r>
          </a:p>
          <a:p>
            <a:r>
              <a:rPr lang="en-GB" dirty="0"/>
              <a:t>Negotiation with trade unions</a:t>
            </a:r>
          </a:p>
          <a:p>
            <a:r>
              <a:rPr lang="en-GB" dirty="0"/>
              <a:t>Build in line with all applicable Regulations</a:t>
            </a:r>
          </a:p>
          <a:p>
            <a:r>
              <a:rPr lang="en-GB" dirty="0"/>
              <a:t>Ensure coverage of liabilities</a:t>
            </a:r>
          </a:p>
          <a:p>
            <a:r>
              <a:rPr lang="en-GB" dirty="0"/>
              <a:t>Do not trespass / cause nuisance / obstruct highways….</a:t>
            </a:r>
          </a:p>
        </p:txBody>
      </p:sp>
    </p:spTree>
    <p:extLst>
      <p:ext uri="{BB962C8B-B14F-4D97-AF65-F5344CB8AC3E}">
        <p14:creationId xmlns:p14="http://schemas.microsoft.com/office/powerpoint/2010/main" val="258734505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Legal systems in the British Isles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English law covers England and Wales ONLY</a:t>
            </a:r>
          </a:p>
          <a:p>
            <a:pPr lvl="1"/>
            <a:r>
              <a:rPr lang="en-GB" dirty="0"/>
              <a:t>Scotland and Northern Ireland have their own systems</a:t>
            </a:r>
          </a:p>
          <a:p>
            <a:r>
              <a:rPr lang="en-GB" dirty="0"/>
              <a:t>The Channel Islands and Isle of Man also have their own systems</a:t>
            </a:r>
          </a:p>
          <a:p>
            <a:r>
              <a:rPr lang="en-GB" dirty="0"/>
              <a:t>English law is a Common Law system</a:t>
            </a:r>
          </a:p>
          <a:p>
            <a:pPr lvl="1"/>
            <a:r>
              <a:rPr lang="en-GB" dirty="0"/>
              <a:t>Detail on this will be discussed next week</a:t>
            </a:r>
          </a:p>
          <a:p>
            <a:r>
              <a:rPr lang="en-GB" dirty="0"/>
              <a:t>English law is categorised as either:</a:t>
            </a:r>
          </a:p>
          <a:p>
            <a:pPr lvl="1"/>
            <a:r>
              <a:rPr lang="en-GB" dirty="0"/>
              <a:t>CRIMINAL law (offences against society)</a:t>
            </a:r>
          </a:p>
          <a:p>
            <a:pPr lvl="1"/>
            <a:r>
              <a:rPr lang="en-GB" dirty="0"/>
              <a:t>CIVIL law (all other offences)</a:t>
            </a:r>
          </a:p>
        </p:txBody>
      </p:sp>
    </p:spTree>
    <p:extLst>
      <p:ext uri="{BB962C8B-B14F-4D97-AF65-F5344CB8AC3E}">
        <p14:creationId xmlns:p14="http://schemas.microsoft.com/office/powerpoint/2010/main" val="269623672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Criminal law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Regulates behaviour that constitutes offences against the public.</a:t>
            </a:r>
          </a:p>
          <a:p>
            <a:pPr lvl="1"/>
            <a:r>
              <a:rPr lang="en-GB" dirty="0"/>
              <a:t>Prosecutions happen against the state (specifically against the Queen)</a:t>
            </a:r>
          </a:p>
          <a:p>
            <a:pPr lvl="1"/>
            <a:r>
              <a:rPr lang="en-GB" dirty="0"/>
              <a:t>Rare for this to be a private prosecution (requires the permission of the Attorney General or Director of Public Prosecutions, and can be very expensive)</a:t>
            </a:r>
          </a:p>
          <a:p>
            <a:r>
              <a:rPr lang="en-GB" dirty="0"/>
              <a:t>Prosecutions happen by the state (or its agents)</a:t>
            </a:r>
          </a:p>
          <a:p>
            <a:pPr lvl="1"/>
            <a:r>
              <a:rPr lang="en-GB" dirty="0"/>
              <a:t>The most serious offences are prosecuted in the name of the Crown</a:t>
            </a:r>
          </a:p>
          <a:p>
            <a:r>
              <a:rPr lang="en-GB" dirty="0"/>
              <a:t>Punishments include imprisonment, fines or other associated penalties</a:t>
            </a:r>
          </a:p>
        </p:txBody>
      </p:sp>
    </p:spTree>
    <p:extLst>
      <p:ext uri="{BB962C8B-B14F-4D97-AF65-F5344CB8AC3E}">
        <p14:creationId xmlns:p14="http://schemas.microsoft.com/office/powerpoint/2010/main" val="39757918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Civil law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Regulates all other offences, general those between individuals and private organisations</a:t>
            </a:r>
          </a:p>
          <a:p>
            <a:r>
              <a:rPr lang="en-GB" dirty="0"/>
              <a:t>Covers areas such as contracts, negligence, family matters, employment, probate and land law</a:t>
            </a:r>
          </a:p>
          <a:p>
            <a:r>
              <a:rPr lang="en-GB" dirty="0"/>
              <a:t>Punishments are generally in the form of damages, paid by the defendant to the claimant</a:t>
            </a:r>
          </a:p>
          <a:p>
            <a:pPr lvl="1"/>
            <a:r>
              <a:rPr lang="en-GB" dirty="0"/>
              <a:t>Could also be in the form of a court order prohibiting a certain behaviour / action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585576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Descriptions of law cases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Criminal</a:t>
            </a:r>
          </a:p>
          <a:p>
            <a:pPr lvl="1"/>
            <a:r>
              <a:rPr lang="en-GB" dirty="0"/>
              <a:t>As prosecuted in the name of the Crown, the law report will file a case of </a:t>
            </a:r>
            <a:r>
              <a:rPr lang="en-GB" i="1" dirty="0"/>
              <a:t>R v. </a:t>
            </a:r>
            <a:r>
              <a:rPr lang="en-GB" i="1" dirty="0" err="1"/>
              <a:t>Bloggs</a:t>
            </a:r>
            <a:endParaRPr lang="en-GB" i="1" dirty="0"/>
          </a:p>
          <a:p>
            <a:pPr lvl="2"/>
            <a:r>
              <a:rPr lang="en-GB" i="1" dirty="0"/>
              <a:t>R </a:t>
            </a:r>
            <a:r>
              <a:rPr lang="en-GB" dirty="0"/>
              <a:t>stands for Rex (King) or Regina (Queen)</a:t>
            </a:r>
          </a:p>
          <a:p>
            <a:pPr lvl="2"/>
            <a:r>
              <a:rPr lang="en-GB" i="1" dirty="0" err="1"/>
              <a:t>Bloggs</a:t>
            </a:r>
            <a:r>
              <a:rPr lang="en-GB" i="1" dirty="0"/>
              <a:t> </a:t>
            </a:r>
            <a:r>
              <a:rPr lang="en-GB" dirty="0"/>
              <a:t>is the defendant</a:t>
            </a:r>
          </a:p>
          <a:p>
            <a:pPr lvl="2"/>
            <a:endParaRPr lang="en-GB" dirty="0"/>
          </a:p>
          <a:p>
            <a:r>
              <a:rPr lang="en-GB" dirty="0"/>
              <a:t>Civil</a:t>
            </a:r>
          </a:p>
          <a:p>
            <a:pPr lvl="1"/>
            <a:r>
              <a:rPr lang="en-GB" dirty="0"/>
              <a:t>As these are largely  between individuals or organisations and individuals, these will be reported as </a:t>
            </a:r>
            <a:r>
              <a:rPr lang="en-GB" i="1" dirty="0"/>
              <a:t>Danvers v Johnson</a:t>
            </a:r>
            <a:endParaRPr lang="en-GB" dirty="0"/>
          </a:p>
          <a:p>
            <a:pPr lvl="2"/>
            <a:r>
              <a:rPr lang="en-GB" dirty="0"/>
              <a:t>Danvers is bringing the action and is therefore the CLAIMANT</a:t>
            </a:r>
          </a:p>
          <a:p>
            <a:pPr lvl="2"/>
            <a:r>
              <a:rPr lang="en-GB" dirty="0"/>
              <a:t>Johnson is whom the action is against and is the DEFENDANT</a:t>
            </a:r>
          </a:p>
        </p:txBody>
      </p:sp>
    </p:spTree>
    <p:extLst>
      <p:ext uri="{BB962C8B-B14F-4D97-AF65-F5344CB8AC3E}">
        <p14:creationId xmlns:p14="http://schemas.microsoft.com/office/powerpoint/2010/main" val="196719397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4465" y="609600"/>
            <a:ext cx="1671483" cy="1582994"/>
          </a:xfrm>
        </p:spPr>
        <p:txBody>
          <a:bodyPr>
            <a:normAutofit fontScale="90000"/>
          </a:bodyPr>
          <a:lstStyle/>
          <a:p>
            <a:r>
              <a:rPr lang="en-GB" dirty="0"/>
              <a:t>The court system</a:t>
            </a:r>
          </a:p>
        </p:txBody>
      </p:sp>
      <p:pic>
        <p:nvPicPr>
          <p:cNvPr id="6" name="Picture 5" descr="Image result for the english court system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21205" y="191770"/>
            <a:ext cx="5101590" cy="64744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4246492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facts – criminal vs civil law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96838916"/>
              </p:ext>
            </p:extLst>
          </p:nvPr>
        </p:nvGraphicFramePr>
        <p:xfrm>
          <a:off x="609600" y="2160588"/>
          <a:ext cx="6348414" cy="3296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7420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17420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Criminal</a:t>
                      </a:r>
                      <a:r>
                        <a:rPr lang="en-GB" baseline="0" dirty="0"/>
                        <a:t> law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Civil law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When a</a:t>
                      </a:r>
                      <a:r>
                        <a:rPr lang="en-GB" baseline="0" dirty="0"/>
                        <a:t> case is brought against someone, they are charged with an offence; if the case then comes to court, they are being prosecuted.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When a civil</a:t>
                      </a:r>
                      <a:r>
                        <a:rPr lang="en-GB" baseline="0" dirty="0"/>
                        <a:t> case is brought against someone, they are described as being sued.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The accused</a:t>
                      </a:r>
                      <a:r>
                        <a:rPr lang="en-GB" baseline="0" dirty="0"/>
                        <a:t> is called the defendant; the other side is the prosecution.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The person bringing the claim is the claimant, and the person against the claim is the defendant.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9221609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74248038"/>
              </p:ext>
            </p:extLst>
          </p:nvPr>
        </p:nvGraphicFramePr>
        <p:xfrm>
          <a:off x="471488" y="460375"/>
          <a:ext cx="6348412" cy="5857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7420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17420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Criminal law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Civil law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Cases are referred in writing</a:t>
                      </a:r>
                      <a:r>
                        <a:rPr lang="en-GB" baseline="0" dirty="0"/>
                        <a:t> as </a:t>
                      </a:r>
                      <a:r>
                        <a:rPr lang="en-GB" b="1" i="1" baseline="0" dirty="0"/>
                        <a:t>R v. </a:t>
                      </a:r>
                      <a:r>
                        <a:rPr lang="en-GB" b="1" i="1" baseline="0" dirty="0" err="1"/>
                        <a:t>xxxx</a:t>
                      </a:r>
                      <a:r>
                        <a:rPr lang="en-GB" b="1" i="1" baseline="0" dirty="0"/>
                        <a:t> </a:t>
                      </a:r>
                      <a:r>
                        <a:rPr lang="en-GB" baseline="0" dirty="0"/>
                        <a:t>(the name of the person being prosecuted); when spoken about it would be the </a:t>
                      </a:r>
                      <a:r>
                        <a:rPr lang="en-GB" b="1" i="1" baseline="0" dirty="0"/>
                        <a:t>Queen against xxx</a:t>
                      </a:r>
                      <a:r>
                        <a:rPr lang="en-GB" baseline="0" dirty="0"/>
                        <a:t> (R stands for Regina, Latin for Queen).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Cases are described with the names of both parties (e.g. </a:t>
                      </a:r>
                      <a:r>
                        <a:rPr lang="en-GB" b="1" i="1" dirty="0"/>
                        <a:t>Smith v Jones</a:t>
                      </a:r>
                      <a:r>
                        <a:rPr lang="en-GB" dirty="0"/>
                        <a:t>). The defendants</a:t>
                      </a:r>
                      <a:r>
                        <a:rPr lang="en-GB" baseline="0" dirty="0"/>
                        <a:t> name is first. When spoken this would read ‘</a:t>
                      </a:r>
                      <a:r>
                        <a:rPr lang="en-GB" b="1" i="1" baseline="0" dirty="0"/>
                        <a:t>Smith and Jones</a:t>
                      </a:r>
                      <a:r>
                        <a:rPr lang="en-GB" baseline="0" dirty="0"/>
                        <a:t>’.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If the prosecution wins its case, the defendant is described as being found guilty or convicted.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If the claimant wins the case, the defendant can be described</a:t>
                      </a:r>
                      <a:r>
                        <a:rPr lang="en-GB" baseline="0" dirty="0"/>
                        <a:t> as having lost, or being held liable for the specific wrong (e.g. negligence).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A convicted defendant is sentenced.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The winning claimant</a:t>
                      </a:r>
                      <a:r>
                        <a:rPr lang="en-GB" baseline="0" dirty="0"/>
                        <a:t> will be awarded a remedy, usually damages (e.g. money or something similar). The defendant has damages awarded against them.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5837561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Look up cases relating to the built environment:</a:t>
            </a:r>
          </a:p>
          <a:p>
            <a:pPr lvl="1"/>
            <a:r>
              <a:rPr lang="en-GB" dirty="0"/>
              <a:t>Criminal</a:t>
            </a:r>
          </a:p>
          <a:p>
            <a:pPr lvl="1"/>
            <a:r>
              <a:rPr lang="en-GB" dirty="0"/>
              <a:t>Civil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Bring details next week</a:t>
            </a:r>
          </a:p>
          <a:p>
            <a:pPr lvl="1"/>
            <a:r>
              <a:rPr lang="en-GB" dirty="0"/>
              <a:t>Try &amp; evaluate the differences between each</a:t>
            </a:r>
          </a:p>
        </p:txBody>
      </p:sp>
    </p:spTree>
    <p:extLst>
      <p:ext uri="{BB962C8B-B14F-4D97-AF65-F5344CB8AC3E}">
        <p14:creationId xmlns:p14="http://schemas.microsoft.com/office/powerpoint/2010/main" val="2648083822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310</TotalTime>
  <Words>1172</Words>
  <Application>Microsoft Office PowerPoint</Application>
  <PresentationFormat>On-screen Show (4:3)</PresentationFormat>
  <Paragraphs>140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6" baseType="lpstr">
      <vt:lpstr>Arial</vt:lpstr>
      <vt:lpstr>Trebuchet MS</vt:lpstr>
      <vt:lpstr>Wingdings 3</vt:lpstr>
      <vt:lpstr>Facet</vt:lpstr>
      <vt:lpstr>Law and the Built Environment</vt:lpstr>
      <vt:lpstr>Module overview</vt:lpstr>
      <vt:lpstr>Learning outcomes </vt:lpstr>
      <vt:lpstr>Assessment </vt:lpstr>
      <vt:lpstr>Some guidance…</vt:lpstr>
      <vt:lpstr>Expected structure</vt:lpstr>
      <vt:lpstr>Assessment part 2</vt:lpstr>
      <vt:lpstr>Important exam information</vt:lpstr>
      <vt:lpstr>Reading list</vt:lpstr>
      <vt:lpstr>Useful resources</vt:lpstr>
      <vt:lpstr>A brief quiz</vt:lpstr>
      <vt:lpstr>What is law?</vt:lpstr>
      <vt:lpstr>Why do we have laws?</vt:lpstr>
      <vt:lpstr>The law and a construction professional</vt:lpstr>
      <vt:lpstr>Legal systems in the British Isles</vt:lpstr>
      <vt:lpstr>Criminal law</vt:lpstr>
      <vt:lpstr>Civil law</vt:lpstr>
      <vt:lpstr>Descriptions of law cases</vt:lpstr>
      <vt:lpstr>The court system</vt:lpstr>
      <vt:lpstr>Key facts – criminal vs civil law</vt:lpstr>
      <vt:lpstr>PowerPoint Presentation</vt:lpstr>
      <vt:lpstr>Activity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Law and the Built Environment</dc:title>
  <dc:creator>Lara Hopkinson</dc:creator>
  <cp:lastModifiedBy>Owner</cp:lastModifiedBy>
  <cp:revision>10</cp:revision>
  <dcterms:created xsi:type="dcterms:W3CDTF">2015-09-28T07:46:28Z</dcterms:created>
  <dcterms:modified xsi:type="dcterms:W3CDTF">2018-09-28T10:27:28Z</dcterms:modified>
</cp:coreProperties>
</file>