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60" r:id="rId3"/>
    <p:sldId id="257" r:id="rId4"/>
    <p:sldId id="258" r:id="rId5"/>
    <p:sldId id="259" r:id="rId6"/>
    <p:sldId id="261" r:id="rId7"/>
    <p:sldId id="263" r:id="rId8"/>
    <p:sldId id="262" r:id="rId9"/>
    <p:sldId id="264" r:id="rId10"/>
    <p:sldId id="270" r:id="rId11"/>
    <p:sldId id="271" r:id="rId12"/>
    <p:sldId id="266" r:id="rId13"/>
    <p:sldId id="267" r:id="rId14"/>
    <p:sldId id="268" r:id="rId15"/>
    <p:sldId id="269" r:id="rId16"/>
    <p:sldId id="265" r:id="rId17"/>
    <p:sldId id="273" r:id="rId18"/>
    <p:sldId id="275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315E73-C522-46DE-A2B8-683E8DB4FDA8}" type="datetimeFigureOut">
              <a:rPr lang="en-GB" smtClean="0"/>
              <a:t>15/04/2018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68A46E-F6D7-4C87-A2B4-ADFDCB710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129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made me interested in topic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9546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9203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078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7661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Complex nature of ethics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4053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Demonstrate how literature will reduce risks to the participant, myself, university. </a:t>
            </a:r>
          </a:p>
          <a:p>
            <a:endParaRPr lang="en-GB" dirty="0"/>
          </a:p>
          <a:p>
            <a:r>
              <a:rPr lang="en-GB" dirty="0"/>
              <a:t>Page 2 section C of ethics booklet (Explain 2/3 key points of each of these in turn)</a:t>
            </a:r>
          </a:p>
          <a:p>
            <a:endParaRPr lang="en-GB" dirty="0"/>
          </a:p>
          <a:p>
            <a:r>
              <a:rPr lang="en-GB" dirty="0"/>
              <a:t>Research alliance emphasise – While truth is good, respect for human dignity is better (Cavan, 1977:810)</a:t>
            </a:r>
          </a:p>
          <a:p>
            <a:endParaRPr lang="en-GB" dirty="0"/>
          </a:p>
          <a:p>
            <a:pPr marL="0" indent="0" fontAlgn="base">
              <a:buNone/>
            </a:pPr>
            <a:r>
              <a:rPr lang="en-GB" dirty="0"/>
              <a:t>The ERIC approach:</a:t>
            </a:r>
          </a:p>
          <a:p>
            <a:pPr fontAlgn="base"/>
            <a:r>
              <a:rPr lang="en-GB" dirty="0"/>
              <a:t>views children and young people as persons in their own right and as worthy and capable of recognition, respect and voice in research;</a:t>
            </a:r>
          </a:p>
          <a:p>
            <a:pPr fontAlgn="base"/>
            <a:r>
              <a:rPr lang="en-GB" dirty="0"/>
              <a:t>acknowledges the right of children and young people to have a say and to be heard, as afforded to them under the United Nations Conventions on the Rights of the Child (UNCRC);</a:t>
            </a:r>
          </a:p>
          <a:p>
            <a:pPr fontAlgn="base"/>
            <a:r>
              <a:rPr lang="en-GB" dirty="0"/>
              <a:t>assumes children’s involvement in any kind of research takes place in partnership with caring, skilled adults who need to provide appropriate support and guidance;</a:t>
            </a:r>
          </a:p>
          <a:p>
            <a:pPr fontAlgn="base"/>
            <a:r>
              <a:rPr lang="en-GB" dirty="0"/>
              <a:t>underlines the importance of research focused on understanding and improving children’s lives and circumstances across all contexts;</a:t>
            </a:r>
          </a:p>
          <a:p>
            <a:pPr fontAlgn="base"/>
            <a:r>
              <a:rPr lang="en-GB" dirty="0"/>
              <a:t>engages critically with well-attested ethical principles of respect, benefit and justice; and</a:t>
            </a:r>
          </a:p>
          <a:p>
            <a:pPr fontAlgn="base"/>
            <a:r>
              <a:rPr lang="en-GB" dirty="0"/>
              <a:t>promotes the importance of dialogue and a more reflexive approach in attending to the complex ethical issues that can emerge with research involving children.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9683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7145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5478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7662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324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7260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0691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8346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Brief discussion on why these haven’t been mentioned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53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7493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8A46E-F6D7-4C87-A2B4-ADFDCB71082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282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F44F0-5DA7-47BC-82D4-2F519CB99F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C0AFC7-4345-4F17-8559-5D6B96E54E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985CE8-5AED-443B-9BC4-FB84324A4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DBA42-C77C-47B3-9E97-B88428E2B9B9}" type="datetimeFigureOut">
              <a:rPr lang="en-GB" smtClean="0"/>
              <a:t>15/04/2018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0CE4D0-6C9A-453D-909E-7D08F0022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9431D7-83AE-4C91-BB78-4A75C7AA2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8676B-557F-46ED-8C7D-0E944740E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09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B214C-D664-4D76-8C0D-04E433E0C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9D337-0FB6-4C12-BDBF-F7E8E06C4D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39BC1C-5E53-44FA-87C1-BAEB178E1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DBA42-C77C-47B3-9E97-B88428E2B9B9}" type="datetimeFigureOut">
              <a:rPr lang="en-GB" smtClean="0"/>
              <a:t>15/04/2018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4C49D8-39DF-46E0-8837-8ABDBE8CD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B9E71E-6FB2-45F4-9E0D-2F1BB75F3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8676B-557F-46ED-8C7D-0E944740E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547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7B933-7DC9-48B2-B65F-BC736BD33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2A401-6B4C-432B-B2A3-3B2674123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37BE31-493D-4D33-B96D-48E797E1D9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DBA42-C77C-47B3-9E97-B88428E2B9B9}" type="datetimeFigureOut">
              <a:rPr lang="en-GB" smtClean="0"/>
              <a:t>15/04/2018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C091F7-4F11-4FA7-A771-79BDD73E8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09459-EDE4-4E64-90EE-30892A6B9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8676B-557F-46ED-8C7D-0E944740E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21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C269-D337-437F-950C-786EA01E3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D2B0F-E18B-4442-8E83-E5FCD8BB7B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321378-D408-4CDA-B63D-9E11B8C493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25B431-E01C-44DA-AFF1-9D29A4544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DBA42-C77C-47B3-9E97-B88428E2B9B9}" type="datetimeFigureOut">
              <a:rPr lang="en-GB" smtClean="0"/>
              <a:t>15/04/2018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BEE7C4-158E-4CF1-B874-8D7C56120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7EDF5B-B50C-4DF4-9071-8A1BCFC0B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8676B-557F-46ED-8C7D-0E944740E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994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3DC64-90D9-4F00-B0F8-D783B9695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0FB57D-C6E9-49B3-A588-464BA768C8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4B48FA-F47B-4BE3-BEA9-D2EA3D2D29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AF7584-E643-434C-B021-67C52DCFC2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F09A12-FBAB-4C4A-9061-99B3ED06CD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E9E374-7F4C-4D78-9062-EDDBBFD2A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DBA42-C77C-47B3-9E97-B88428E2B9B9}" type="datetimeFigureOut">
              <a:rPr lang="en-GB" smtClean="0"/>
              <a:t>15/04/2018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2C23CC-C152-4AF2-97AF-848F5DE22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9B8D8A-00CC-4FD2-8D6E-454FC6EF8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8676B-557F-46ED-8C7D-0E944740E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201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D9835-CF28-421D-96B0-D7C30EEE3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2F39E4-9A88-4928-971D-26958E6BA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DBA42-C77C-47B3-9E97-B88428E2B9B9}" type="datetimeFigureOut">
              <a:rPr lang="en-GB" smtClean="0"/>
              <a:t>15/04/2018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33F07B-B431-4156-B2D3-2F7368D88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D49289-E442-461F-B240-E2EACD9A9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8676B-557F-46ED-8C7D-0E944740E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86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F744F2-0F88-452C-8E4C-70CDB7C22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DBA42-C77C-47B3-9E97-B88428E2B9B9}" type="datetimeFigureOut">
              <a:rPr lang="en-GB" smtClean="0"/>
              <a:t>15/04/2018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EB3A95-1D63-43AA-864D-B7807B285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DCA76D-D3CD-40FF-B7B9-99AAC50F9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8676B-557F-46ED-8C7D-0E944740E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914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D8BDC-AD6D-41B3-9E21-82D398782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03190-9EFE-4559-A2C7-560AF2F05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21325-EF7D-442A-9399-4056B42202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51857-98CA-4279-A2BA-40F46AB40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DBA42-C77C-47B3-9E97-B88428E2B9B9}" type="datetimeFigureOut">
              <a:rPr lang="en-GB" smtClean="0"/>
              <a:t>15/04/2018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27A8F7-79DA-40B7-AD27-78D425C56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386C2C-96D1-4EAA-B6A1-93F9D174E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8676B-557F-46ED-8C7D-0E944740E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500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D6ACF-16BE-4EC1-A94B-B481B4772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92763D-4E4F-4CA3-B393-82D851FF27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65A1DE-8D2B-46A1-8CA2-4BA2FC7499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E7A91F-CC22-4273-B8A7-AE4E53D8B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DBA42-C77C-47B3-9E97-B88428E2B9B9}" type="datetimeFigureOut">
              <a:rPr lang="en-GB" smtClean="0"/>
              <a:t>15/04/2018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8A27F0-E3D1-46D1-ADC2-85A74219F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4AA9A-A539-498D-BA2A-891DC714F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8676B-557F-46ED-8C7D-0E944740E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779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9E30D-794D-43DD-92F9-CD99A6CD0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2D2A36-5D90-4D97-A592-6A309B4589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208CA-9C9E-4E10-A7E9-EBC9B1740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DBA42-C77C-47B3-9E97-B88428E2B9B9}" type="datetimeFigureOut">
              <a:rPr lang="en-GB" smtClean="0"/>
              <a:t>15/04/2018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A2A42-3CD8-44C3-9ACE-BBF135607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96B639-0B11-4B7D-95FA-8B8DFAED8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8676B-557F-46ED-8C7D-0E944740E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188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59DC17-10C8-4ADE-8457-F60EF6C253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FF467C-A2CE-4766-9C94-858937A406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078BA5-45E3-4B77-82F4-18946E867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DBA42-C77C-47B3-9E97-B88428E2B9B9}" type="datetimeFigureOut">
              <a:rPr lang="en-GB" smtClean="0"/>
              <a:t>15/04/2018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96438-47FC-4B5A-8BB4-C098B3189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A799F8-56B9-48C3-AA64-621E7B854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8676B-557F-46ED-8C7D-0E944740E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994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D5941-76E4-4FA3-974F-EB8363DC4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6BF335-2FD3-4F57-979B-17576C45FA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44B38-7A33-48A0-A820-62728ECED9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DBA42-C77C-47B3-9E97-B88428E2B9B9}" type="datetimeFigureOut">
              <a:rPr lang="en-GB" smtClean="0"/>
              <a:t>15/04/2018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971881-A498-4003-8A47-C064B7B7F8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DF947-727F-448C-BA4E-FE4825DBFF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98676B-557F-46ED-8C7D-0E944740E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65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3C3F0BA-866D-4364-8287-DC444F01C3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3822" y="321177"/>
            <a:ext cx="6553545" cy="617955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B45A142-4255-493C-8284-5D566C121B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FB9660-F42F-4313-BBC4-47C007FE48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84E2B21-D5B3-48B5-B428-1CC032C401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237" y="914400"/>
            <a:ext cx="3657600" cy="2887579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The Creation of Happiness in Secondary Schools: A Single School Study in Wales</a:t>
            </a:r>
            <a:br>
              <a:rPr lang="en-GB" sz="3000" dirty="0">
                <a:solidFill>
                  <a:schemeClr val="bg1"/>
                </a:solidFill>
              </a:rPr>
            </a:br>
            <a:endParaRPr lang="en-GB" sz="3000" dirty="0">
              <a:solidFill>
                <a:schemeClr val="bg1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D6355EF-E364-47A0-A337-1DA12F067FBA}"/>
              </a:ext>
            </a:extLst>
          </p:cNvPr>
          <p:cNvSpPr txBox="1">
            <a:spLocks/>
          </p:cNvSpPr>
          <p:nvPr/>
        </p:nvSpPr>
        <p:spPr>
          <a:xfrm>
            <a:off x="655721" y="2466477"/>
            <a:ext cx="3657600" cy="288757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</a:rPr>
              <a:t>Joshua Stamp</a:t>
            </a:r>
            <a:br>
              <a:rPr lang="en-GB" sz="3000" dirty="0">
                <a:solidFill>
                  <a:srgbClr val="FF0000"/>
                </a:solidFill>
              </a:rPr>
            </a:br>
            <a:endParaRPr lang="en-GB" sz="3000" dirty="0">
              <a:solidFill>
                <a:srgbClr val="FF0000"/>
              </a:solidFill>
            </a:endParaRPr>
          </a:p>
        </p:txBody>
      </p:sp>
      <p:pic>
        <p:nvPicPr>
          <p:cNvPr id="6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D7E52A2A-D3E4-4E58-9B3E-67AE2C9BED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3821" y="5060549"/>
            <a:ext cx="6553545" cy="1440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74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FAC2B3E-56A9-4C0F-86D5-BACED26937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788" b="13778"/>
          <a:stretch/>
        </p:blipFill>
        <p:spPr>
          <a:xfrm>
            <a:off x="1126402" y="2454901"/>
            <a:ext cx="9939195" cy="39014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02E96C9-8B3F-428C-B415-0F0498B6501D}"/>
              </a:ext>
            </a:extLst>
          </p:cNvPr>
          <p:cNvSpPr/>
          <p:nvPr/>
        </p:nvSpPr>
        <p:spPr>
          <a:xfrm>
            <a:off x="809397" y="424048"/>
            <a:ext cx="670005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000" dirty="0">
                <a:solidFill>
                  <a:srgbClr val="C00000"/>
                </a:solidFill>
              </a:rPr>
              <a:t>Positive emotions function us to ‘broaden-and build’, essentially meaning we will explore new horizons </a:t>
            </a:r>
            <a:r>
              <a:rPr lang="en-GB" sz="3000" dirty="0"/>
              <a:t>(Fredrickson, 2001)</a:t>
            </a:r>
          </a:p>
        </p:txBody>
      </p:sp>
      <p:pic>
        <p:nvPicPr>
          <p:cNvPr id="7" name="Picture 6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3C12D764-950E-4587-B19A-B91398B33B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2085" y="109486"/>
            <a:ext cx="3598164" cy="1440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028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ACCA713-3B5F-4F0C-94FB-0EFB25CEC7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545" y="1616145"/>
            <a:ext cx="11510910" cy="510208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F6D9B1F-EA07-4672-8A7C-2E47F59CB384}"/>
              </a:ext>
            </a:extLst>
          </p:cNvPr>
          <p:cNvSpPr txBox="1"/>
          <p:nvPr/>
        </p:nvSpPr>
        <p:spPr>
          <a:xfrm>
            <a:off x="8246224" y="6282420"/>
            <a:ext cx="372410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PG2/E1 Form – Page 2, Section E </a:t>
            </a:r>
          </a:p>
        </p:txBody>
      </p:sp>
      <p:pic>
        <p:nvPicPr>
          <p:cNvPr id="6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6BD257C4-97DC-4640-8438-48A268012B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2085" y="109486"/>
            <a:ext cx="3598164" cy="14401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7559E6C-FACE-4844-9E2A-BE5207133243}"/>
              </a:ext>
            </a:extLst>
          </p:cNvPr>
          <p:cNvSpPr txBox="1"/>
          <p:nvPr/>
        </p:nvSpPr>
        <p:spPr>
          <a:xfrm>
            <a:off x="927396" y="398689"/>
            <a:ext cx="592233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dirty="0">
                <a:solidFill>
                  <a:srgbClr val="C00000"/>
                </a:solidFill>
              </a:rPr>
              <a:t>Process of Abstraction</a:t>
            </a:r>
          </a:p>
        </p:txBody>
      </p:sp>
    </p:spTree>
    <p:extLst>
      <p:ext uri="{BB962C8B-B14F-4D97-AF65-F5344CB8AC3E}">
        <p14:creationId xmlns:p14="http://schemas.microsoft.com/office/powerpoint/2010/main" val="3103385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1DF281E-389E-4E97-B3D0-CD5C689CFE1A}"/>
              </a:ext>
            </a:extLst>
          </p:cNvPr>
          <p:cNvSpPr/>
          <p:nvPr/>
        </p:nvSpPr>
        <p:spPr>
          <a:xfrm>
            <a:off x="278296" y="258429"/>
            <a:ext cx="6202018" cy="59263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200" b="1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Question: </a:t>
            </a:r>
            <a:r>
              <a:rPr lang="en-GB" sz="2200" dirty="0">
                <a:solidFill>
                  <a:srgbClr val="C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is happiness stimulated, across a humanities faculty, to enhance the learning experience? </a:t>
            </a:r>
            <a:endParaRPr lang="en-GB" sz="1000" dirty="0">
              <a:solidFill>
                <a:srgbClr val="C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Aims: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</a:t>
            </a: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how students define and value happiness.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</a:t>
            </a: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examine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extent that teachers can stimulate happiness.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</a:t>
            </a: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outline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how situational demands influences the context of happiness in education.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</a:t>
            </a: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investigate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if happiness in secondary schools is genuine or regulated.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00728E-3A73-4FD6-9742-A3620D5DB5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9583" y="2017223"/>
            <a:ext cx="5592417" cy="48407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BDC82BD-8892-47C0-BCE0-D0B29580AECB}"/>
              </a:ext>
            </a:extLst>
          </p:cNvPr>
          <p:cNvSpPr txBox="1"/>
          <p:nvPr/>
        </p:nvSpPr>
        <p:spPr>
          <a:xfrm>
            <a:off x="8246224" y="6282420"/>
            <a:ext cx="372410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PG2/E1 Form – Page 2, Section E </a:t>
            </a:r>
          </a:p>
        </p:txBody>
      </p:sp>
      <p:pic>
        <p:nvPicPr>
          <p:cNvPr id="9" name="Picture 8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39149C53-4EC9-447F-81CC-6FC7D1E0DF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49" y="501658"/>
            <a:ext cx="3598164" cy="1440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567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188FF9-2778-4E37-AFF8-7FDBCFE300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38" y="0"/>
            <a:ext cx="7009780" cy="244349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1952C7C-5EBD-4A86-9563-BE86BC04727F}"/>
              </a:ext>
            </a:extLst>
          </p:cNvPr>
          <p:cNvSpPr/>
          <p:nvPr/>
        </p:nvSpPr>
        <p:spPr>
          <a:xfrm>
            <a:off x="649356" y="1978631"/>
            <a:ext cx="10893288" cy="40729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400" dirty="0">
                <a:solidFill>
                  <a:srgbClr val="C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order to meet the aims set, the following objectives have been established:</a:t>
            </a: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Conduct a secondary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literature review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into emotional-educational connections.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Generate and evaluate 150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questionnaires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through the use of Statistical Package for the Social Sciences (SPSS).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Part-take and analyse a series of pupil led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focus groups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Carry forth 9 structured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participant observations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 for each humanities subject (Geography, History, Religious Education), for one mixed ability class of each year (KS3).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 a vast range of schools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secondary data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Engage with pupils on a deep phycological level through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participant research.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FE3436D3-A5CF-463C-B7E1-CC65472585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49" y="501658"/>
            <a:ext cx="3598164" cy="14401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3F1D67F-3B85-4E88-A997-A37F81F4D186}"/>
              </a:ext>
            </a:extLst>
          </p:cNvPr>
          <p:cNvSpPr txBox="1"/>
          <p:nvPr/>
        </p:nvSpPr>
        <p:spPr>
          <a:xfrm>
            <a:off x="8246224" y="6282420"/>
            <a:ext cx="372410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PG2/E1 Form – Page 3, Section E </a:t>
            </a:r>
          </a:p>
        </p:txBody>
      </p:sp>
    </p:spTree>
    <p:extLst>
      <p:ext uri="{BB962C8B-B14F-4D97-AF65-F5344CB8AC3E}">
        <p14:creationId xmlns:p14="http://schemas.microsoft.com/office/powerpoint/2010/main" val="537876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188FF9-2778-4E37-AFF8-7FDBCFE300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38" y="0"/>
            <a:ext cx="7009780" cy="244349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1952C7C-5EBD-4A86-9563-BE86BC04727F}"/>
              </a:ext>
            </a:extLst>
          </p:cNvPr>
          <p:cNvSpPr/>
          <p:nvPr/>
        </p:nvSpPr>
        <p:spPr>
          <a:xfrm>
            <a:off x="649356" y="1978631"/>
            <a:ext cx="10893288" cy="40729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400" dirty="0">
                <a:solidFill>
                  <a:srgbClr val="C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order to meet the aims set, the following objectives have been established:</a:t>
            </a: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Conduct a secondary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literature review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into emotional-educational connections.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Generate and evaluate 150 </a:t>
            </a:r>
            <a:r>
              <a:rPr lang="en-GB" b="1" dirty="0">
                <a:solidFill>
                  <a:schemeClr val="accent6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questionnaires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through the use of Statistical Package for the Social Sciences (SPSS).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Part-take and analyse a series of pupil led </a:t>
            </a:r>
            <a:r>
              <a:rPr lang="en-GB" b="1" dirty="0">
                <a:solidFill>
                  <a:schemeClr val="accent6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focus groups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Carry forth 9 structured </a:t>
            </a:r>
            <a:r>
              <a:rPr lang="en-GB" b="1" dirty="0">
                <a:solidFill>
                  <a:schemeClr val="accent6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participant observations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 for each humanities subject (Geography, History, Religious Education), for one mixed ability class of each year (KS3).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 a vast range of schools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secondary data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Engage with pupils on a deep phycological level through </a:t>
            </a:r>
            <a:r>
              <a:rPr lang="en-GB" b="1" dirty="0">
                <a:solidFill>
                  <a:schemeClr val="accent6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participant research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FE3436D3-A5CF-463C-B7E1-CC65472585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49" y="501658"/>
            <a:ext cx="3598164" cy="14401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9D1C198-C466-4355-965E-E7EAA39512AD}"/>
              </a:ext>
            </a:extLst>
          </p:cNvPr>
          <p:cNvSpPr txBox="1"/>
          <p:nvPr/>
        </p:nvSpPr>
        <p:spPr>
          <a:xfrm>
            <a:off x="8246224" y="6282420"/>
            <a:ext cx="372410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PG2/E1 Form – Page 3, Section E </a:t>
            </a:r>
          </a:p>
        </p:txBody>
      </p:sp>
    </p:spTree>
    <p:extLst>
      <p:ext uri="{BB962C8B-B14F-4D97-AF65-F5344CB8AC3E}">
        <p14:creationId xmlns:p14="http://schemas.microsoft.com/office/powerpoint/2010/main" val="1936358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text on a black background&#10;&#10;Description generated with high confidence">
            <a:extLst>
              <a:ext uri="{FF2B5EF4-FFF2-40B4-BE49-F238E27FC236}">
                <a16:creationId xmlns:a16="http://schemas.microsoft.com/office/drawing/2014/main" id="{E2B24110-ABFE-4CC6-87D8-AEA9758D92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302" y="276225"/>
            <a:ext cx="11341395" cy="630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239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0838031-536C-43AE-A0FA-5FE9355016DA}"/>
              </a:ext>
            </a:extLst>
          </p:cNvPr>
          <p:cNvSpPr/>
          <p:nvPr/>
        </p:nvSpPr>
        <p:spPr>
          <a:xfrm>
            <a:off x="581270" y="2384675"/>
            <a:ext cx="940508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3000" dirty="0" err="1"/>
              <a:t>Palaiologou</a:t>
            </a:r>
            <a:r>
              <a:rPr lang="en-GB" sz="3000" dirty="0"/>
              <a:t>, I., Needham, D. and Male, T. (2015) Doing Research in Education: Theory and Practice. SAGE.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BERA (2011) Ethical Guidelines for Educational Research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Ethical Research Involving Children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UWTSD Guidelines – </a:t>
            </a:r>
            <a:r>
              <a:rPr lang="en-GB" sz="3000" u="sng" dirty="0">
                <a:solidFill>
                  <a:schemeClr val="accent1"/>
                </a:solidFill>
              </a:rPr>
              <a:t>Research alliance </a:t>
            </a:r>
          </a:p>
          <a:p>
            <a:pPr marL="342900" indent="-342900">
              <a:buFont typeface="+mj-lt"/>
              <a:buAutoNum type="arabicPeriod"/>
            </a:pPr>
            <a:endParaRPr lang="en-GB" sz="3000" dirty="0"/>
          </a:p>
          <a:p>
            <a:endParaRPr lang="en-GB" dirty="0"/>
          </a:p>
        </p:txBody>
      </p:sp>
      <p:pic>
        <p:nvPicPr>
          <p:cNvPr id="6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65519D52-E2CB-45F5-819F-1423CDD4F0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49" y="501658"/>
            <a:ext cx="3598164" cy="14401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9A4D34-D6C3-4532-A65D-173363EF529A}"/>
              </a:ext>
            </a:extLst>
          </p:cNvPr>
          <p:cNvSpPr txBox="1"/>
          <p:nvPr/>
        </p:nvSpPr>
        <p:spPr>
          <a:xfrm>
            <a:off x="1110276" y="639765"/>
            <a:ext cx="592233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dirty="0">
                <a:solidFill>
                  <a:srgbClr val="C00000"/>
                </a:solidFill>
              </a:rPr>
              <a:t>Core Values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366F747-125F-4D20-B358-5DF9C05571FA}"/>
              </a:ext>
            </a:extLst>
          </p:cNvPr>
          <p:cNvSpPr/>
          <p:nvPr/>
        </p:nvSpPr>
        <p:spPr>
          <a:xfrm>
            <a:off x="1028008" y="4948505"/>
            <a:ext cx="1021357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000" dirty="0">
                <a:solidFill>
                  <a:schemeClr val="accent6"/>
                </a:solidFill>
              </a:rPr>
              <a:t>Ensuring equality and avoidance of prejudice and harassment are the responsibility of the researcher (</a:t>
            </a:r>
            <a:r>
              <a:rPr lang="en-GB" sz="3000" dirty="0" err="1">
                <a:solidFill>
                  <a:schemeClr val="accent6"/>
                </a:solidFill>
              </a:rPr>
              <a:t>Opfer</a:t>
            </a:r>
            <a:r>
              <a:rPr lang="en-GB" sz="3000" dirty="0">
                <a:solidFill>
                  <a:schemeClr val="accent6"/>
                </a:solidFill>
              </a:rPr>
              <a:t>, 2007).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349866-4C75-4925-916B-B07922A76B82}"/>
              </a:ext>
            </a:extLst>
          </p:cNvPr>
          <p:cNvSpPr txBox="1"/>
          <p:nvPr/>
        </p:nvSpPr>
        <p:spPr>
          <a:xfrm>
            <a:off x="8246224" y="6282420"/>
            <a:ext cx="3724102" cy="33855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PG2/E1 Form – Page 2/7/8, Section C/H/I </a:t>
            </a:r>
          </a:p>
        </p:txBody>
      </p:sp>
    </p:spTree>
    <p:extLst>
      <p:ext uri="{BB962C8B-B14F-4D97-AF65-F5344CB8AC3E}">
        <p14:creationId xmlns:p14="http://schemas.microsoft.com/office/powerpoint/2010/main" val="450868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65519D52-E2CB-45F5-819F-1423CDD4F0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49" y="501658"/>
            <a:ext cx="3598164" cy="14401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9A4D34-D6C3-4532-A65D-173363EF529A}"/>
              </a:ext>
            </a:extLst>
          </p:cNvPr>
          <p:cNvSpPr txBox="1"/>
          <p:nvPr/>
        </p:nvSpPr>
        <p:spPr>
          <a:xfrm>
            <a:off x="1110276" y="639765"/>
            <a:ext cx="592233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dirty="0">
                <a:solidFill>
                  <a:srgbClr val="C00000"/>
                </a:solidFill>
              </a:rPr>
              <a:t>Participants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D942351-182D-4D18-A6AE-789B325C9778}"/>
              </a:ext>
            </a:extLst>
          </p:cNvPr>
          <p:cNvSpPr/>
          <p:nvPr/>
        </p:nvSpPr>
        <p:spPr>
          <a:xfrm>
            <a:off x="610078" y="5187202"/>
            <a:ext cx="1097184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000" dirty="0">
                <a:solidFill>
                  <a:schemeClr val="accent6"/>
                </a:solidFill>
              </a:rPr>
              <a:t>Ethical issues arise at all stages of the research process (</a:t>
            </a:r>
            <a:r>
              <a:rPr lang="en-GB" sz="3000" dirty="0" err="1">
                <a:solidFill>
                  <a:schemeClr val="accent6"/>
                </a:solidFill>
              </a:rPr>
              <a:t>Opfer</a:t>
            </a:r>
            <a:r>
              <a:rPr lang="en-GB" sz="3000" dirty="0">
                <a:solidFill>
                  <a:schemeClr val="accent6"/>
                </a:solidFill>
              </a:rPr>
              <a:t>, 2007).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5F899E-D2BE-46C6-A5F0-404EC16062A7}"/>
              </a:ext>
            </a:extLst>
          </p:cNvPr>
          <p:cNvSpPr txBox="1"/>
          <p:nvPr/>
        </p:nvSpPr>
        <p:spPr>
          <a:xfrm>
            <a:off x="8246224" y="6282420"/>
            <a:ext cx="372410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PG2/E1 Form – Page 5, Section G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B3D6621-4462-41CB-A0E5-1070A5F54103}"/>
              </a:ext>
            </a:extLst>
          </p:cNvPr>
          <p:cNvSpPr/>
          <p:nvPr/>
        </p:nvSpPr>
        <p:spPr>
          <a:xfrm>
            <a:off x="743559" y="2081552"/>
            <a:ext cx="10007568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3000" dirty="0"/>
              <a:t>Under the age of 18 – Protecting from harm </a:t>
            </a:r>
            <a:r>
              <a:rPr lang="en-GB" sz="3000" dirty="0">
                <a:solidFill>
                  <a:schemeClr val="accent1"/>
                </a:solidFill>
              </a:rPr>
              <a:t>(Watford, 2001).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Informed consent </a:t>
            </a:r>
            <a:r>
              <a:rPr lang="en-GB" sz="3000" dirty="0">
                <a:solidFill>
                  <a:schemeClr val="accent1"/>
                </a:solidFill>
              </a:rPr>
              <a:t>(Fine and </a:t>
            </a:r>
            <a:r>
              <a:rPr lang="en-GB" sz="3000" dirty="0" err="1">
                <a:solidFill>
                  <a:schemeClr val="accent1"/>
                </a:solidFill>
              </a:rPr>
              <a:t>Stanstrom</a:t>
            </a:r>
            <a:r>
              <a:rPr lang="en-GB" sz="3000" dirty="0">
                <a:solidFill>
                  <a:schemeClr val="accent1"/>
                </a:solidFill>
              </a:rPr>
              <a:t>, 1988).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Feedback – Sharing of findings </a:t>
            </a:r>
            <a:r>
              <a:rPr lang="en-GB" sz="3000" dirty="0">
                <a:solidFill>
                  <a:schemeClr val="accent1"/>
                </a:solidFill>
              </a:rPr>
              <a:t>(Walliman, 2017).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Confidentiality and anonymity </a:t>
            </a:r>
            <a:r>
              <a:rPr lang="en-GB" sz="3000" dirty="0">
                <a:solidFill>
                  <a:schemeClr val="accent1"/>
                </a:solidFill>
              </a:rPr>
              <a:t>(Wiles, 2008).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Right to withdraw </a:t>
            </a:r>
            <a:r>
              <a:rPr lang="en-GB" sz="3000" dirty="0">
                <a:solidFill>
                  <a:schemeClr val="accent1"/>
                </a:solidFill>
              </a:rPr>
              <a:t>(Walliman, 2017).</a:t>
            </a:r>
          </a:p>
        </p:txBody>
      </p:sp>
    </p:spTree>
    <p:extLst>
      <p:ext uri="{BB962C8B-B14F-4D97-AF65-F5344CB8AC3E}">
        <p14:creationId xmlns:p14="http://schemas.microsoft.com/office/powerpoint/2010/main" val="1711252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E5A0C41-D6B6-46F9-A052-CC1E9D2C2F43}"/>
              </a:ext>
            </a:extLst>
          </p:cNvPr>
          <p:cNvSpPr txBox="1"/>
          <p:nvPr/>
        </p:nvSpPr>
        <p:spPr>
          <a:xfrm>
            <a:off x="575703" y="674935"/>
            <a:ext cx="592233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dirty="0">
                <a:solidFill>
                  <a:srgbClr val="C00000"/>
                </a:solidFill>
              </a:rPr>
              <a:t>Reflexive </a:t>
            </a:r>
          </a:p>
        </p:txBody>
      </p:sp>
      <p:pic>
        <p:nvPicPr>
          <p:cNvPr id="5" name="Picture 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7FAF4FA0-65F6-4790-9DB2-7F9C6A8205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49" y="501658"/>
            <a:ext cx="3598164" cy="1440180"/>
          </a:xfrm>
          <a:prstGeom prst="rect">
            <a:avLst/>
          </a:prstGeom>
        </p:spPr>
      </p:pic>
      <p:pic>
        <p:nvPicPr>
          <p:cNvPr id="7" name="Picture 6" descr="A close up of text on a black background&#10;&#10;Description generated with high confidence">
            <a:extLst>
              <a:ext uri="{FF2B5EF4-FFF2-40B4-BE49-F238E27FC236}">
                <a16:creationId xmlns:a16="http://schemas.microsoft.com/office/drawing/2014/main" id="{3AF967EB-9EA8-4D5F-8249-622B619A9E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1555" y="2103120"/>
            <a:ext cx="8888889" cy="4489211"/>
          </a:xfrm>
          <a:prstGeom prst="rect">
            <a:avLst/>
          </a:prstGeom>
        </p:spPr>
      </p:pic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3DC62C29-12B2-4329-9097-5D2C0533E06E}"/>
              </a:ext>
            </a:extLst>
          </p:cNvPr>
          <p:cNvSpPr/>
          <p:nvPr/>
        </p:nvSpPr>
        <p:spPr>
          <a:xfrm>
            <a:off x="2080864" y="619516"/>
            <a:ext cx="2912012" cy="1090560"/>
          </a:xfrm>
          <a:prstGeom prst="wedgeRoundRectCallout">
            <a:avLst>
              <a:gd name="adj1" fmla="val 79269"/>
              <a:gd name="adj2" fmla="val 128561"/>
              <a:gd name="adj3" fmla="val 16667"/>
            </a:avLst>
          </a:prstGeom>
          <a:noFill/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14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0838031-536C-43AE-A0FA-5FE9355016DA}"/>
              </a:ext>
            </a:extLst>
          </p:cNvPr>
          <p:cNvSpPr/>
          <p:nvPr/>
        </p:nvSpPr>
        <p:spPr>
          <a:xfrm>
            <a:off x="743559" y="2081552"/>
            <a:ext cx="9996485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3000" dirty="0"/>
              <a:t>Under the age of 18 – Protecting from harm </a:t>
            </a:r>
            <a:r>
              <a:rPr lang="en-GB" sz="3000" dirty="0">
                <a:solidFill>
                  <a:schemeClr val="accent1"/>
                </a:solidFill>
              </a:rPr>
              <a:t>(Watford, 2001).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Informed consent </a:t>
            </a:r>
            <a:r>
              <a:rPr lang="en-GB" sz="3000" dirty="0">
                <a:solidFill>
                  <a:schemeClr val="accent1"/>
                </a:solidFill>
              </a:rPr>
              <a:t>(Fine and </a:t>
            </a:r>
            <a:r>
              <a:rPr lang="en-GB" sz="3000" dirty="0" err="1">
                <a:solidFill>
                  <a:schemeClr val="accent1"/>
                </a:solidFill>
              </a:rPr>
              <a:t>Stanstrom</a:t>
            </a:r>
            <a:r>
              <a:rPr lang="en-GB" sz="3000" dirty="0">
                <a:solidFill>
                  <a:schemeClr val="accent1"/>
                </a:solidFill>
              </a:rPr>
              <a:t>, 1988).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Feedback – Sharing of findings </a:t>
            </a:r>
            <a:r>
              <a:rPr lang="en-GB" sz="3000" dirty="0">
                <a:solidFill>
                  <a:schemeClr val="accent1"/>
                </a:solidFill>
              </a:rPr>
              <a:t>(Walliman, 2017).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Confidentiality and anonymity </a:t>
            </a:r>
            <a:r>
              <a:rPr lang="en-GB" sz="3000" dirty="0">
                <a:solidFill>
                  <a:schemeClr val="accent1"/>
                </a:solidFill>
              </a:rPr>
              <a:t>(Wiles, 2008).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Right to withdraw </a:t>
            </a:r>
            <a:r>
              <a:rPr lang="en-GB" sz="3000" dirty="0">
                <a:solidFill>
                  <a:schemeClr val="accent1"/>
                </a:solidFill>
              </a:rPr>
              <a:t>(Walliman, 2017).</a:t>
            </a:r>
          </a:p>
        </p:txBody>
      </p:sp>
      <p:pic>
        <p:nvPicPr>
          <p:cNvPr id="6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65519D52-E2CB-45F5-819F-1423CDD4F0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49" y="501658"/>
            <a:ext cx="3598164" cy="14401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9A4D34-D6C3-4532-A65D-173363EF529A}"/>
              </a:ext>
            </a:extLst>
          </p:cNvPr>
          <p:cNvSpPr txBox="1"/>
          <p:nvPr/>
        </p:nvSpPr>
        <p:spPr>
          <a:xfrm>
            <a:off x="1110276" y="639765"/>
            <a:ext cx="592233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dirty="0">
                <a:solidFill>
                  <a:srgbClr val="C00000"/>
                </a:solidFill>
              </a:rPr>
              <a:t>Participants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01BA90-7E2A-4138-A0FB-31A17F89BE8C}"/>
              </a:ext>
            </a:extLst>
          </p:cNvPr>
          <p:cNvSpPr txBox="1"/>
          <p:nvPr/>
        </p:nvSpPr>
        <p:spPr>
          <a:xfrm>
            <a:off x="8246224" y="6282420"/>
            <a:ext cx="372410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PG2/E1 Form – Page 5, Section G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1855191-786E-4808-9C06-D1062E622FBF}"/>
              </a:ext>
            </a:extLst>
          </p:cNvPr>
          <p:cNvSpPr/>
          <p:nvPr/>
        </p:nvSpPr>
        <p:spPr>
          <a:xfrm>
            <a:off x="610078" y="5187202"/>
            <a:ext cx="1097184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000" dirty="0">
                <a:solidFill>
                  <a:schemeClr val="accent6"/>
                </a:solidFill>
              </a:rPr>
              <a:t>Ethical issues arise at all stages of the research process (</a:t>
            </a:r>
            <a:r>
              <a:rPr lang="en-GB" sz="3000" dirty="0" err="1">
                <a:solidFill>
                  <a:schemeClr val="accent6"/>
                </a:solidFill>
              </a:rPr>
              <a:t>Opfer</a:t>
            </a:r>
            <a:r>
              <a:rPr lang="en-GB" sz="3000" dirty="0">
                <a:solidFill>
                  <a:schemeClr val="accent6"/>
                </a:solidFill>
              </a:rPr>
              <a:t>, 2007). </a:t>
            </a:r>
          </a:p>
        </p:txBody>
      </p:sp>
    </p:spTree>
    <p:extLst>
      <p:ext uri="{BB962C8B-B14F-4D97-AF65-F5344CB8AC3E}">
        <p14:creationId xmlns:p14="http://schemas.microsoft.com/office/powerpoint/2010/main" val="179987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65519D52-E2CB-45F5-819F-1423CDD4F0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49" y="501658"/>
            <a:ext cx="3598164" cy="14401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9A4D34-D6C3-4532-A65D-173363EF529A}"/>
              </a:ext>
            </a:extLst>
          </p:cNvPr>
          <p:cNvSpPr txBox="1"/>
          <p:nvPr/>
        </p:nvSpPr>
        <p:spPr>
          <a:xfrm>
            <a:off x="1110276" y="639765"/>
            <a:ext cx="592233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dirty="0">
                <a:solidFill>
                  <a:srgbClr val="C00000"/>
                </a:solidFill>
              </a:rPr>
              <a:t>Questionnaire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4AA8BB-5756-4439-9202-FDEBB1C55514}"/>
              </a:ext>
            </a:extLst>
          </p:cNvPr>
          <p:cNvSpPr/>
          <p:nvPr/>
        </p:nvSpPr>
        <p:spPr>
          <a:xfrm>
            <a:off x="344071" y="5009863"/>
            <a:ext cx="1150385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000" dirty="0">
                <a:solidFill>
                  <a:schemeClr val="accent6"/>
                </a:solidFill>
              </a:rPr>
              <a:t>How can a large sample required to make questionnaires worthwhile adapt to the entire samples personal understanding (Cavan, 1977).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6F66C5-C7B5-4999-B220-13A632ED6376}"/>
              </a:ext>
            </a:extLst>
          </p:cNvPr>
          <p:cNvSpPr txBox="1"/>
          <p:nvPr/>
        </p:nvSpPr>
        <p:spPr>
          <a:xfrm>
            <a:off x="8246224" y="6282420"/>
            <a:ext cx="372410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PG2/E1 Form – Page 4, Section F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142AB91-46C3-4199-A448-59F908F0B7CE}"/>
              </a:ext>
            </a:extLst>
          </p:cNvPr>
          <p:cNvSpPr/>
          <p:nvPr/>
        </p:nvSpPr>
        <p:spPr>
          <a:xfrm>
            <a:off x="693683" y="2456718"/>
            <a:ext cx="9924441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3000" dirty="0"/>
              <a:t>Leading questions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Terminology 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Delivery – Rapport/friendships, face-to-face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Positionality  </a:t>
            </a:r>
          </a:p>
          <a:p>
            <a:pPr marL="342900" indent="-342900">
              <a:buFont typeface="+mj-lt"/>
              <a:buAutoNum type="arabicPeriod"/>
            </a:pPr>
            <a:endParaRPr lang="en-GB" sz="3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2E32FB5-9638-4998-82AA-6BBFCC0FF9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2300" y="2198732"/>
            <a:ext cx="3208713" cy="2286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688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65519D52-E2CB-45F5-819F-1423CDD4F0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49" y="501658"/>
            <a:ext cx="3598164" cy="14401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9A4D34-D6C3-4532-A65D-173363EF529A}"/>
              </a:ext>
            </a:extLst>
          </p:cNvPr>
          <p:cNvSpPr txBox="1"/>
          <p:nvPr/>
        </p:nvSpPr>
        <p:spPr>
          <a:xfrm>
            <a:off x="1110276" y="639765"/>
            <a:ext cx="592233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dirty="0">
                <a:solidFill>
                  <a:srgbClr val="C00000"/>
                </a:solidFill>
              </a:rPr>
              <a:t>Focus Group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7D6E198-628C-4A47-9123-CDCFBBD3F8F8}"/>
              </a:ext>
            </a:extLst>
          </p:cNvPr>
          <p:cNvSpPr/>
          <p:nvPr/>
        </p:nvSpPr>
        <p:spPr>
          <a:xfrm>
            <a:off x="344071" y="4971070"/>
            <a:ext cx="1150385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000" dirty="0">
                <a:solidFill>
                  <a:schemeClr val="accent6"/>
                </a:solidFill>
              </a:rPr>
              <a:t>How can a falsified environment that has been constructed by the researcher represent the participants true values (Kerlinger, 1970).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98F7EE-8974-4767-A520-498DB10DF302}"/>
              </a:ext>
            </a:extLst>
          </p:cNvPr>
          <p:cNvSpPr txBox="1"/>
          <p:nvPr/>
        </p:nvSpPr>
        <p:spPr>
          <a:xfrm>
            <a:off x="8246224" y="6282420"/>
            <a:ext cx="372410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PG2/E1 Form – Page 4, Section F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9D45992-8A43-401A-9535-F7DE86A26375}"/>
              </a:ext>
            </a:extLst>
          </p:cNvPr>
          <p:cNvSpPr/>
          <p:nvPr/>
        </p:nvSpPr>
        <p:spPr>
          <a:xfrm>
            <a:off x="693683" y="2456718"/>
            <a:ext cx="992444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3000" dirty="0"/>
              <a:t>Digital recording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Power differentials </a:t>
            </a:r>
            <a:r>
              <a:rPr lang="en-GB" sz="3000" dirty="0">
                <a:solidFill>
                  <a:schemeClr val="accent1"/>
                </a:solidFill>
              </a:rPr>
              <a:t>(</a:t>
            </a:r>
            <a:r>
              <a:rPr lang="en-GB" sz="3000" dirty="0" err="1">
                <a:solidFill>
                  <a:schemeClr val="accent1"/>
                </a:solidFill>
              </a:rPr>
              <a:t>Scheurich</a:t>
            </a:r>
            <a:r>
              <a:rPr lang="en-GB" sz="3000" dirty="0">
                <a:solidFill>
                  <a:schemeClr val="accent1"/>
                </a:solidFill>
              </a:rPr>
              <a:t>, 1997)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Inclusion &amp; marginalisation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Safeguarding information </a:t>
            </a:r>
            <a:r>
              <a:rPr lang="en-GB" sz="3000" dirty="0">
                <a:solidFill>
                  <a:schemeClr val="accent1"/>
                </a:solidFill>
              </a:rPr>
              <a:t>(Alderson, 1995)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7447D86-0E7D-40DB-B1C2-23885C07B1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7931" y="2456718"/>
            <a:ext cx="3048000" cy="236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6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65519D52-E2CB-45F5-819F-1423CDD4F0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49" y="501658"/>
            <a:ext cx="3598164" cy="14401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9A4D34-D6C3-4532-A65D-173363EF529A}"/>
              </a:ext>
            </a:extLst>
          </p:cNvPr>
          <p:cNvSpPr txBox="1"/>
          <p:nvPr/>
        </p:nvSpPr>
        <p:spPr>
          <a:xfrm>
            <a:off x="655847" y="739518"/>
            <a:ext cx="657257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dirty="0">
                <a:solidFill>
                  <a:srgbClr val="C00000"/>
                </a:solidFill>
              </a:rPr>
              <a:t>Participant Observation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59F078E-D93B-45C1-B2F6-00D06342E8C5}"/>
              </a:ext>
            </a:extLst>
          </p:cNvPr>
          <p:cNvSpPr/>
          <p:nvPr/>
        </p:nvSpPr>
        <p:spPr>
          <a:xfrm>
            <a:off x="344071" y="4427972"/>
            <a:ext cx="1150385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000" dirty="0">
                <a:solidFill>
                  <a:schemeClr val="accent6"/>
                </a:solidFill>
              </a:rPr>
              <a:t>How can observations be truly reliable when they are a product of various subjective empirical values, including both the mind of the researcher and those being researched (Zobel and Burman, 2004).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C1CF05-02E1-41FC-BE75-D630AA198148}"/>
              </a:ext>
            </a:extLst>
          </p:cNvPr>
          <p:cNvSpPr txBox="1"/>
          <p:nvPr/>
        </p:nvSpPr>
        <p:spPr>
          <a:xfrm>
            <a:off x="8246224" y="6282420"/>
            <a:ext cx="372410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PG2/E1 Form – Page 4, Section F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0C8990-52FC-4C68-A387-05F2BCFD52E4}"/>
              </a:ext>
            </a:extLst>
          </p:cNvPr>
          <p:cNvSpPr/>
          <p:nvPr/>
        </p:nvSpPr>
        <p:spPr>
          <a:xfrm>
            <a:off x="693683" y="2456718"/>
            <a:ext cx="992444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3000" dirty="0"/>
              <a:t>Passive observer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Structured 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Digital recording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Intrusiveness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CE8982-013B-4D16-8027-9016A4E24B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1244" y="2103179"/>
            <a:ext cx="2121374" cy="2324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540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65519D52-E2CB-45F5-819F-1423CDD4F0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49" y="501658"/>
            <a:ext cx="3598164" cy="14401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890D20-164B-4088-B13C-272CC58984BF}"/>
              </a:ext>
            </a:extLst>
          </p:cNvPr>
          <p:cNvSpPr txBox="1"/>
          <p:nvPr/>
        </p:nvSpPr>
        <p:spPr>
          <a:xfrm>
            <a:off x="655847" y="739518"/>
            <a:ext cx="657257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dirty="0">
                <a:solidFill>
                  <a:srgbClr val="C00000"/>
                </a:solidFill>
              </a:rPr>
              <a:t>Participant Research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0178A59-D7BF-46E2-9CE4-0C2126B68E09}"/>
              </a:ext>
            </a:extLst>
          </p:cNvPr>
          <p:cNvSpPr/>
          <p:nvPr/>
        </p:nvSpPr>
        <p:spPr>
          <a:xfrm>
            <a:off x="344071" y="4971070"/>
            <a:ext cx="1150385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000" dirty="0">
                <a:solidFill>
                  <a:schemeClr val="accent6"/>
                </a:solidFill>
              </a:rPr>
              <a:t>How can the incorporation of ones own independent understanding ensure they don’t reflect negatively on their new profound knowledge (Gillham, 2008).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532C1B-7D3A-4857-87C7-DDEC9E69FFA5}"/>
              </a:ext>
            </a:extLst>
          </p:cNvPr>
          <p:cNvSpPr txBox="1"/>
          <p:nvPr/>
        </p:nvSpPr>
        <p:spPr>
          <a:xfrm>
            <a:off x="8246224" y="6282420"/>
            <a:ext cx="372410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PG2/E1 Form – Page 4, Section F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F7F02F4-7F61-4E61-9F16-153F4F79E3AD}"/>
              </a:ext>
            </a:extLst>
          </p:cNvPr>
          <p:cNvSpPr/>
          <p:nvPr/>
        </p:nvSpPr>
        <p:spPr>
          <a:xfrm>
            <a:off x="693683" y="2456718"/>
            <a:ext cx="9924441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3000" dirty="0"/>
              <a:t>Adverse outcomes – Raising questions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Participant awareness </a:t>
            </a:r>
            <a:r>
              <a:rPr lang="en-GB" sz="3000" dirty="0">
                <a:solidFill>
                  <a:schemeClr val="accent1"/>
                </a:solidFill>
              </a:rPr>
              <a:t>(Howe and Moses,                                    1999)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Child friendly – Conflict of action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Appropriateness use of all children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6C6F8DD-7F49-42F9-9FB5-73B151F763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4147" y="2112390"/>
            <a:ext cx="3584170" cy="2688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892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0838031-536C-43AE-A0FA-5FE9355016DA}"/>
              </a:ext>
            </a:extLst>
          </p:cNvPr>
          <p:cNvSpPr/>
          <p:nvPr/>
        </p:nvSpPr>
        <p:spPr>
          <a:xfrm>
            <a:off x="-575372" y="5063987"/>
            <a:ext cx="929362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000" dirty="0">
                <a:solidFill>
                  <a:schemeClr val="accent5"/>
                </a:solidFill>
              </a:rPr>
              <a:t>Date Protection Act, 1998</a:t>
            </a:r>
          </a:p>
          <a:p>
            <a:endParaRPr lang="en-GB" dirty="0"/>
          </a:p>
        </p:txBody>
      </p:sp>
      <p:pic>
        <p:nvPicPr>
          <p:cNvPr id="6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65519D52-E2CB-45F5-819F-1423CDD4F0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49" y="501658"/>
            <a:ext cx="3598164" cy="14401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9A4D34-D6C3-4532-A65D-173363EF529A}"/>
              </a:ext>
            </a:extLst>
          </p:cNvPr>
          <p:cNvSpPr txBox="1"/>
          <p:nvPr/>
        </p:nvSpPr>
        <p:spPr>
          <a:xfrm>
            <a:off x="1110276" y="639765"/>
            <a:ext cx="592233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dirty="0">
                <a:solidFill>
                  <a:srgbClr val="C00000"/>
                </a:solidFill>
              </a:rPr>
              <a:t>Data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D62B57-8D1F-43EC-B740-B3B106D190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1185" y="3178736"/>
            <a:ext cx="2894180" cy="347301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50E6C56-647F-40AD-BF1C-6C8A4B76B214}"/>
              </a:ext>
            </a:extLst>
          </p:cNvPr>
          <p:cNvSpPr/>
          <p:nvPr/>
        </p:nvSpPr>
        <p:spPr>
          <a:xfrm>
            <a:off x="693683" y="2456718"/>
            <a:ext cx="1025639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3000" dirty="0"/>
              <a:t>Impossible to be free from bias – Positionality – Acknowledge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Storing and transmitting – Digitally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Dissemination – Electronically 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/>
              <a:t>Disposing of records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4D982F-FA2D-44F1-A6FA-7E8663BD685D}"/>
              </a:ext>
            </a:extLst>
          </p:cNvPr>
          <p:cNvSpPr txBox="1"/>
          <p:nvPr/>
        </p:nvSpPr>
        <p:spPr>
          <a:xfrm>
            <a:off x="8246224" y="6282420"/>
            <a:ext cx="372410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PG2/E1 Form – Page 9/10, Section J </a:t>
            </a:r>
          </a:p>
        </p:txBody>
      </p:sp>
    </p:spTree>
    <p:extLst>
      <p:ext uri="{BB962C8B-B14F-4D97-AF65-F5344CB8AC3E}">
        <p14:creationId xmlns:p14="http://schemas.microsoft.com/office/powerpoint/2010/main" val="545568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65519D52-E2CB-45F5-819F-1423CDD4F0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49" y="501658"/>
            <a:ext cx="3598164" cy="14401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9A4D34-D6C3-4532-A65D-173363EF529A}"/>
              </a:ext>
            </a:extLst>
          </p:cNvPr>
          <p:cNvSpPr txBox="1"/>
          <p:nvPr/>
        </p:nvSpPr>
        <p:spPr>
          <a:xfrm>
            <a:off x="849710" y="679521"/>
            <a:ext cx="644346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dirty="0">
                <a:solidFill>
                  <a:srgbClr val="C00000"/>
                </a:solidFill>
              </a:rPr>
              <a:t>Sections not discussed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8E6DD6-FC43-4863-BCEB-DBD8F06220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4236" y="4455623"/>
            <a:ext cx="4755291" cy="240237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4BF564DD-0711-4938-9EB3-A6D3BA817FCF}"/>
              </a:ext>
            </a:extLst>
          </p:cNvPr>
          <p:cNvSpPr/>
          <p:nvPr/>
        </p:nvSpPr>
        <p:spPr>
          <a:xfrm>
            <a:off x="693683" y="2456718"/>
            <a:ext cx="1025639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3000" dirty="0">
                <a:solidFill>
                  <a:schemeClr val="accent6"/>
                </a:solidFill>
              </a:rPr>
              <a:t>Section A </a:t>
            </a:r>
            <a:r>
              <a:rPr lang="en-GB" sz="3000" dirty="0"/>
              <a:t>– Personal Details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>
                <a:solidFill>
                  <a:schemeClr val="accent6"/>
                </a:solidFill>
              </a:rPr>
              <a:t>Section B </a:t>
            </a:r>
            <a:r>
              <a:rPr lang="en-GB" sz="3000" dirty="0"/>
              <a:t>– Approval for Research Activity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>
                <a:solidFill>
                  <a:schemeClr val="accent6"/>
                </a:solidFill>
              </a:rPr>
              <a:t>Section D </a:t>
            </a:r>
            <a:r>
              <a:rPr lang="en-GB" sz="3000" dirty="0"/>
              <a:t>– External Collaborative Research Activity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000" dirty="0">
                <a:solidFill>
                  <a:schemeClr val="accent6"/>
                </a:solidFill>
              </a:rPr>
              <a:t>Section K </a:t>
            </a:r>
            <a:r>
              <a:rPr lang="en-GB" sz="3000" dirty="0"/>
              <a:t>– Declaration </a:t>
            </a:r>
          </a:p>
        </p:txBody>
      </p:sp>
    </p:spTree>
    <p:extLst>
      <p:ext uri="{BB962C8B-B14F-4D97-AF65-F5344CB8AC3E}">
        <p14:creationId xmlns:p14="http://schemas.microsoft.com/office/powerpoint/2010/main" val="63534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65519D52-E2CB-45F5-819F-1423CDD4F0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49" y="501658"/>
            <a:ext cx="3598164" cy="14401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9A4D34-D6C3-4532-A65D-173363EF529A}"/>
              </a:ext>
            </a:extLst>
          </p:cNvPr>
          <p:cNvSpPr txBox="1"/>
          <p:nvPr/>
        </p:nvSpPr>
        <p:spPr>
          <a:xfrm>
            <a:off x="787844" y="2081601"/>
            <a:ext cx="106163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dirty="0">
                <a:solidFill>
                  <a:srgbClr val="C00000"/>
                </a:solidFill>
              </a:rPr>
              <a:t>"to be truly ethical, educational researchers must be prepared to defend what their research is </a:t>
            </a:r>
            <a:r>
              <a:rPr lang="en-GB" sz="5000" i="1" dirty="0">
                <a:solidFill>
                  <a:srgbClr val="C00000"/>
                </a:solidFill>
              </a:rPr>
              <a:t>for</a:t>
            </a:r>
            <a:r>
              <a:rPr lang="en-GB" sz="5000" dirty="0">
                <a:solidFill>
                  <a:srgbClr val="C00000"/>
                </a:solidFill>
              </a:rPr>
              <a:t>" </a:t>
            </a:r>
            <a:r>
              <a:rPr lang="en-GB" sz="3000" dirty="0">
                <a:solidFill>
                  <a:srgbClr val="C00000"/>
                </a:solidFill>
              </a:rPr>
              <a:t>(Howe &amp; Moses, 1999:56).</a:t>
            </a:r>
          </a:p>
        </p:txBody>
      </p:sp>
    </p:spTree>
    <p:extLst>
      <p:ext uri="{BB962C8B-B14F-4D97-AF65-F5344CB8AC3E}">
        <p14:creationId xmlns:p14="http://schemas.microsoft.com/office/powerpoint/2010/main" val="2621157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65519D52-E2CB-45F5-819F-1423CDD4F0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49" y="501658"/>
            <a:ext cx="3598164" cy="14401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9A4D34-D6C3-4532-A65D-173363EF529A}"/>
              </a:ext>
            </a:extLst>
          </p:cNvPr>
          <p:cNvSpPr txBox="1"/>
          <p:nvPr/>
        </p:nvSpPr>
        <p:spPr>
          <a:xfrm>
            <a:off x="552842" y="640728"/>
            <a:ext cx="644346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dirty="0">
                <a:solidFill>
                  <a:srgbClr val="C00000"/>
                </a:solidFill>
              </a:rPr>
              <a:t>References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DDC1F80-56EF-4BC9-9740-53E6E0A4A59B}"/>
              </a:ext>
            </a:extLst>
          </p:cNvPr>
          <p:cNvSpPr/>
          <p:nvPr/>
        </p:nvSpPr>
        <p:spPr>
          <a:xfrm>
            <a:off x="224443" y="1941838"/>
            <a:ext cx="11743114" cy="72327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Alderson, P. (1995). </a:t>
            </a:r>
            <a:r>
              <a:rPr lang="en-GB" sz="1400" i="1" dirty="0"/>
              <a:t>Listening to Children. Children, Ethics and Social Research</a:t>
            </a:r>
            <a:r>
              <a:rPr lang="en-GB" sz="1400" dirty="0"/>
              <a:t>, London: </a:t>
            </a:r>
            <a:r>
              <a:rPr lang="en-GB" sz="1400" dirty="0" err="1"/>
              <a:t>Barnardos</a:t>
            </a:r>
            <a:r>
              <a:rPr lang="en-GB" sz="1400" dirty="0"/>
              <a:t>. </a:t>
            </a:r>
          </a:p>
          <a:p>
            <a:r>
              <a:rPr lang="en-GB" sz="1400" dirty="0"/>
              <a:t>BERA (2011). Ethical Guidelines for Educational Research. [www] www.bbk.ac.uk/sshp/research/sshp-ethics-committee-and-procedures/BERA-Ethical-Guidelines-2011.pdf (Last accessed: 14 April 2018)</a:t>
            </a:r>
          </a:p>
          <a:p>
            <a:r>
              <a:rPr lang="en-GB" sz="1400" dirty="0"/>
              <a:t>Cavan S. (1977). Review of J.D. Douglas’s (1976) </a:t>
            </a:r>
            <a:r>
              <a:rPr lang="en-GB" sz="1400" i="1" dirty="0"/>
              <a:t>Investigation Social Research: Individual and Team Field Research</a:t>
            </a:r>
            <a:r>
              <a:rPr lang="en-GB" sz="1400" dirty="0"/>
              <a:t>. American Journal of Sociology, 83 (3), 809-11.</a:t>
            </a:r>
          </a:p>
          <a:p>
            <a:r>
              <a:rPr lang="en-GB" sz="1400" dirty="0"/>
              <a:t>Data Protection Act. (1998). [www] http://www.legislation.gov.uk/ukpga/1998/29/pdfs/ukpga_19980029_en.pdf (Last accessed: 14 April 2018)</a:t>
            </a:r>
          </a:p>
          <a:p>
            <a:r>
              <a:rPr lang="en-GB" sz="1400" dirty="0"/>
              <a:t>Graham, A., Powell, M., Taylor, N., Anderson, D. &amp; Fitzgerald, R. (2013). Ethical Research Involving Children. Florence: UNICEF Office of Research – </a:t>
            </a:r>
            <a:r>
              <a:rPr lang="en-GB" sz="1400" dirty="0" err="1"/>
              <a:t>Innocenti</a:t>
            </a:r>
            <a:r>
              <a:rPr lang="en-GB" sz="1400" dirty="0"/>
              <a:t>.</a:t>
            </a:r>
          </a:p>
          <a:p>
            <a:r>
              <a:rPr lang="en-GB" sz="1400" dirty="0"/>
              <a:t>Fine, G.A., &amp; Sandstorm, K.L. (1988). </a:t>
            </a:r>
            <a:r>
              <a:rPr lang="en-GB" sz="1400" i="1" dirty="0"/>
              <a:t>Knowing Children: Participant Observation with Minors</a:t>
            </a:r>
            <a:r>
              <a:rPr lang="en-GB" sz="1400" dirty="0"/>
              <a:t>. Qualitative Research Methods Series 15. Beverly Hills, CA: Sage. </a:t>
            </a:r>
          </a:p>
          <a:p>
            <a:r>
              <a:rPr lang="en-GB" sz="1400" dirty="0"/>
              <a:t>Fredrickson, B.L. (2001). </a:t>
            </a:r>
            <a:r>
              <a:rPr lang="en-GB" sz="1400" i="1" dirty="0"/>
              <a:t>The role of positive emotions in positive psychology. The broaden-and-build theory of positive emotions</a:t>
            </a:r>
            <a:r>
              <a:rPr lang="en-GB" sz="1400" dirty="0"/>
              <a:t>. American Psychologist, 56, 218-226. </a:t>
            </a:r>
          </a:p>
          <a:p>
            <a:r>
              <a:rPr lang="en-GB" sz="1400" dirty="0"/>
              <a:t>Gillham, B. (2008). </a:t>
            </a:r>
            <a:r>
              <a:rPr lang="en-GB" sz="1400" i="1" dirty="0"/>
              <a:t>Developing a Questionnaire</a:t>
            </a:r>
            <a:r>
              <a:rPr lang="en-GB" sz="1400" dirty="0"/>
              <a:t> (second edition). London: Continuum International. </a:t>
            </a:r>
          </a:p>
          <a:p>
            <a:r>
              <a:rPr lang="en-GB" sz="1400" dirty="0"/>
              <a:t>Howe, K.R., &amp; Moses, M.S. (1999). Ethics in educational research. </a:t>
            </a:r>
            <a:r>
              <a:rPr lang="en-GB" sz="1400" i="1" dirty="0"/>
              <a:t>Review of Research in Education</a:t>
            </a:r>
            <a:r>
              <a:rPr lang="en-GB" sz="1400" dirty="0"/>
              <a:t>,</a:t>
            </a:r>
            <a:r>
              <a:rPr lang="en-GB" sz="1400" i="1" dirty="0"/>
              <a:t> 24</a:t>
            </a:r>
            <a:r>
              <a:rPr lang="en-GB" sz="1400" dirty="0"/>
              <a:t>, 21-59. </a:t>
            </a:r>
          </a:p>
          <a:p>
            <a:r>
              <a:rPr lang="en-GB" sz="1400" dirty="0"/>
              <a:t>Kerlinger, F.N. (1970). </a:t>
            </a:r>
            <a:r>
              <a:rPr lang="en-GB" sz="1400" i="1" dirty="0"/>
              <a:t>Foundations of Behavioural Research</a:t>
            </a:r>
            <a:r>
              <a:rPr lang="en-GB" sz="1400" dirty="0"/>
              <a:t>. New York: Holt, Rinehart &amp; Winston.</a:t>
            </a:r>
          </a:p>
          <a:p>
            <a:r>
              <a:rPr lang="en-GB" sz="1400" dirty="0" err="1"/>
              <a:t>Opfer</a:t>
            </a:r>
            <a:r>
              <a:rPr lang="en-GB" sz="1400" dirty="0"/>
              <a:t>, D. (2007). </a:t>
            </a:r>
            <a:r>
              <a:rPr lang="en-GB" sz="1400" i="1" dirty="0"/>
              <a:t>Ethics in Educational Research. </a:t>
            </a:r>
          </a:p>
          <a:p>
            <a:r>
              <a:rPr lang="en-GB" sz="1400" dirty="0" err="1"/>
              <a:t>Palaiologou</a:t>
            </a:r>
            <a:r>
              <a:rPr lang="en-GB" sz="1400" dirty="0"/>
              <a:t>, I., Needham, D. and Male, T. (2015). </a:t>
            </a:r>
            <a:r>
              <a:rPr lang="en-GB" sz="1400" i="1" dirty="0"/>
              <a:t>Doing Research in Education: Theory and Practice</a:t>
            </a:r>
            <a:r>
              <a:rPr lang="en-GB" sz="1400" dirty="0"/>
              <a:t>. SAGE.</a:t>
            </a:r>
          </a:p>
          <a:p>
            <a:r>
              <a:rPr lang="en-GB" sz="1400" dirty="0" err="1"/>
              <a:t>Scheurich</a:t>
            </a:r>
            <a:r>
              <a:rPr lang="en-GB" sz="1400" dirty="0"/>
              <a:t>, James J. (1997). </a:t>
            </a:r>
            <a:r>
              <a:rPr lang="en-GB" sz="1400" i="1" dirty="0"/>
              <a:t>Research method in the postmodern</a:t>
            </a:r>
            <a:r>
              <a:rPr lang="en-GB" sz="1400" dirty="0"/>
              <a:t>. London: Falmer.</a:t>
            </a:r>
          </a:p>
          <a:p>
            <a:r>
              <a:rPr lang="en-GB" sz="1400" dirty="0"/>
              <a:t>UWTSD Guidelines. (2016). www.uwtsd.ac.uk/media/uwtsd-website/content-assets/documents/strategies-policies/Research-Data-Management-Policy-27.01.16.pdf (Last Accessed: 14 April 2018)</a:t>
            </a:r>
          </a:p>
          <a:p>
            <a:r>
              <a:rPr lang="en-GB" sz="1400" dirty="0"/>
              <a:t>Walford, G. (2001). </a:t>
            </a:r>
            <a:r>
              <a:rPr lang="en-GB" sz="1400" i="1" dirty="0"/>
              <a:t>Doing Qualitative Educational Research: A Personal Guide to the Research Process</a:t>
            </a:r>
            <a:r>
              <a:rPr lang="en-GB" sz="1400" dirty="0"/>
              <a:t>. London: Continuum. </a:t>
            </a:r>
          </a:p>
          <a:p>
            <a:r>
              <a:rPr lang="en-GB" sz="1400" dirty="0"/>
              <a:t>Walliman, N. (2017). </a:t>
            </a:r>
            <a:r>
              <a:rPr lang="en-GB" sz="1400" i="1" dirty="0"/>
              <a:t>Research Methods: The Basics: 2nd edition</a:t>
            </a:r>
            <a:r>
              <a:rPr lang="en-GB" sz="1400" dirty="0"/>
              <a:t>. Routledge.</a:t>
            </a:r>
          </a:p>
          <a:p>
            <a:r>
              <a:rPr lang="en-GB" sz="1400" dirty="0"/>
              <a:t>Wiles, R. (2008). </a:t>
            </a:r>
            <a:r>
              <a:rPr lang="en-GB" sz="1400" i="1" dirty="0"/>
              <a:t>The Management of Confidentiality and Anonymity in Social Research</a:t>
            </a:r>
            <a:r>
              <a:rPr lang="en-GB" sz="1400" dirty="0"/>
              <a:t>. International Journal of Social Research Methodology, 1(1):1-12.</a:t>
            </a:r>
          </a:p>
          <a:p>
            <a:r>
              <a:rPr lang="en-GB" sz="1400" dirty="0"/>
              <a:t>Zobel, T. &amp; J O Burman. (2004). </a:t>
            </a:r>
            <a:r>
              <a:rPr lang="en-GB" sz="1400" i="1" dirty="0"/>
              <a:t>Factors of importance in identification and assessment of environmental aspects</a:t>
            </a:r>
            <a:r>
              <a:rPr lang="en-GB" sz="1400" dirty="0"/>
              <a:t>. Journal of Cleaner Production, 12 (1), 13-27.  </a:t>
            </a:r>
          </a:p>
          <a:p>
            <a:endParaRPr lang="en-GB" sz="1400" dirty="0"/>
          </a:p>
          <a:p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123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1635</Words>
  <Application>Microsoft Office PowerPoint</Application>
  <PresentationFormat>Widescreen</PresentationFormat>
  <Paragraphs>151</Paragraphs>
  <Slides>19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Calibri Light</vt:lpstr>
      <vt:lpstr>Symbol</vt:lpstr>
      <vt:lpstr>Times New Roman</vt:lpstr>
      <vt:lpstr>Office Theme</vt:lpstr>
      <vt:lpstr>The Creation of Happiness in Secondary Schools: A Single School Study in Wales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Creation of Happiness in Secondary Schools: A Single School Study in Wales</dc:title>
  <dc:creator>Joshua Stamp (P151074)</dc:creator>
  <cp:lastModifiedBy>Joshua Stamp (P151074)</cp:lastModifiedBy>
  <cp:revision>71</cp:revision>
  <dcterms:created xsi:type="dcterms:W3CDTF">2018-02-21T14:19:13Z</dcterms:created>
  <dcterms:modified xsi:type="dcterms:W3CDTF">2018-04-15T13:00:19Z</dcterms:modified>
</cp:coreProperties>
</file>