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2"/>
  </p:notesMasterIdLst>
  <p:sldIdLst>
    <p:sldId id="256" r:id="rId2"/>
    <p:sldId id="263" r:id="rId3"/>
    <p:sldId id="257" r:id="rId4"/>
    <p:sldId id="258" r:id="rId5"/>
    <p:sldId id="261" r:id="rId6"/>
    <p:sldId id="259" r:id="rId7"/>
    <p:sldId id="260" r:id="rId8"/>
    <p:sldId id="264" r:id="rId9"/>
    <p:sldId id="265" r:id="rId10"/>
    <p:sldId id="266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15" autoAdjust="0"/>
    <p:restoredTop sz="94660"/>
  </p:normalViewPr>
  <p:slideViewPr>
    <p:cSldViewPr snapToGrid="0">
      <p:cViewPr varScale="1">
        <p:scale>
          <a:sx n="55" d="100"/>
          <a:sy n="55" d="100"/>
        </p:scale>
        <p:origin x="90" y="1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FC35C91-74BE-4B4D-AAF0-7D94E4332BCB}" type="datetimeFigureOut">
              <a:rPr lang="en-GB" smtClean="0"/>
              <a:t>23/02/2016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C14F3F-1CD7-4205-ADCE-0E92BAF086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77128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2581088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062127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6AD6EE87-EBD5-4F12-A48A-63ACA297AC8F}" type="datetimeFigureOut">
              <a:rPr lang="en-US" dirty="0"/>
              <a:t>2/23/2016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D3794B-289A-4A80-97D7-111025398D45}" type="datetimeFigureOut">
              <a:rPr lang="en-US" dirty="0"/>
              <a:t>2/23/2016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61015F-7CC6-4D0A-9D87-873EA4C304CC}" type="datetimeFigureOut">
              <a:rPr lang="en-US" dirty="0"/>
              <a:t>2/23/2016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754880" cy="402336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C6A301-0538-44EC-B09D-202E1042A48B}" type="datetimeFigureOut">
              <a:rPr lang="en-US" dirty="0"/>
              <a:t>2/23/2016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088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0888" y="2967788"/>
            <a:ext cx="4754880" cy="33415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9574A-8875-45EF-8EA2-3CAA0F7ABC4C}" type="datetimeFigureOut">
              <a:rPr lang="en-US" dirty="0"/>
              <a:t>2/23/2016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EF4D4C-5367-4C26-9E2B-D8088D7FCA81}" type="datetimeFigureOut">
              <a:rPr lang="en-US" dirty="0"/>
              <a:t>2/23/2016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91E96-98B0-4413-9547-46F3504108EF}" type="datetimeFigureOut">
              <a:rPr lang="en-US" dirty="0"/>
              <a:t>2/23/2016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C68B11-C5A8-448C-8CE9-B1A273C79CFC}" type="datetimeFigureOut">
              <a:rPr lang="en-US" dirty="0"/>
              <a:t>2/23/2016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16CA0-919D-4A49-9C8A-62FDFB3A5183}" type="datetimeFigureOut">
              <a:rPr lang="en-US" dirty="0"/>
              <a:t>2/23/2016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E5644-1E61-4311-A31E-84CB9C7AA8A9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73815-2707-4475-8F1A-B873CB631BB4}" type="datetimeFigureOut">
              <a:rPr lang="en-US" dirty="0"/>
              <a:t>2/23/2016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1" y="762000"/>
            <a:ext cx="7581900" cy="54102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AFB99-0EAB-4182-AFF8-E214C82A68F6}" type="datetimeFigureOut">
              <a:rPr lang="en-US" dirty="0"/>
              <a:t>2/23/2016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9" y="6470704"/>
            <a:ext cx="215414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90298CD5-6C1E-4009-B41F-6DF62E31D3BE}" type="datetimeFigureOut">
              <a:rPr lang="en-US" dirty="0"/>
              <a:pPr/>
              <a:t>2/23/2016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9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handbag.com/" TargetMode="External"/><Relationship Id="rId2" Type="http://schemas.openxmlformats.org/officeDocument/2006/relationships/hyperlink" Target="http://www.tektronix.com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guiness.com/" TargetMode="External"/><Relationship Id="rId4" Type="http://schemas.openxmlformats.org/officeDocument/2006/relationships/hyperlink" Target="http://www.harrods.com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CTweFMSVAVs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darwin.affiliatewindow.com/merchant-profile/1635" TargetMode="External"/><Relationship Id="rId2" Type="http://schemas.openxmlformats.org/officeDocument/2006/relationships/hyperlink" Target="https://vzaar.com/case_studies/ecommerce/arena_flowers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1-SvuFIQjK8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ocialmediaexaminer.com/8-ways-to-grow-your-linkedin-connections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DIGITAL MARKETING TUTORIAL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23/2/16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790912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Why is positioning important?</a:t>
            </a:r>
          </a:p>
        </p:txBody>
      </p:sp>
      <p:sp>
        <p:nvSpPr>
          <p:cNvPr id="5837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sz="2400" dirty="0" smtClean="0"/>
              <a:t>…for </a:t>
            </a:r>
            <a:r>
              <a:rPr lang="en-US" altLang="en-US" sz="2400" dirty="0" smtClean="0"/>
              <a:t>differential advantage over competitors</a:t>
            </a:r>
          </a:p>
          <a:p>
            <a:endParaRPr lang="en-US" altLang="en-US" sz="2400" dirty="0" smtClean="0"/>
          </a:p>
          <a:p>
            <a:r>
              <a:rPr lang="en-US" altLang="en-US" sz="2400" dirty="0" smtClean="0"/>
              <a:t>In digital marketing differential advantage an positioning is communicated  by developing an online value proposition (OVP)</a:t>
            </a:r>
          </a:p>
          <a:p>
            <a:pPr lvl="1"/>
            <a:r>
              <a:rPr lang="en-US" altLang="en-US" sz="2400" dirty="0" smtClean="0"/>
              <a:t>Communicating what a visitor can get through the online brand the </a:t>
            </a:r>
            <a:r>
              <a:rPr lang="en-US" altLang="en-US" sz="2400" dirty="0" smtClean="0"/>
              <a:t>can’t </a:t>
            </a:r>
            <a:r>
              <a:rPr lang="en-US" altLang="en-US" sz="2400" dirty="0" smtClean="0"/>
              <a:t>get from the offline brand or </a:t>
            </a:r>
            <a:r>
              <a:rPr lang="en-US" altLang="en-US" sz="2400" dirty="0" smtClean="0"/>
              <a:t>competitors</a:t>
            </a:r>
          </a:p>
          <a:p>
            <a:pPr lvl="1"/>
            <a:endParaRPr lang="en-US" altLang="en-US" sz="2400" dirty="0"/>
          </a:p>
          <a:p>
            <a:pPr lvl="1"/>
            <a:endParaRPr lang="en-US" altLang="en-US" sz="2400" dirty="0" smtClean="0"/>
          </a:p>
          <a:p>
            <a:pPr marL="128016" lvl="1" indent="0">
              <a:buNone/>
            </a:pPr>
            <a:r>
              <a:rPr lang="en-GB" altLang="en-US" sz="2400" dirty="0"/>
              <a:t>But, need to manage channel </a:t>
            </a:r>
            <a:r>
              <a:rPr lang="en-GB" altLang="en-US" sz="2400" u="sng" dirty="0"/>
              <a:t>integration</a:t>
            </a:r>
            <a:endParaRPr lang="en-GB" altLang="en-US" sz="2400" dirty="0"/>
          </a:p>
          <a:p>
            <a:endParaRPr lang="en-US" altLang="en-US" dirty="0" smtClean="0"/>
          </a:p>
          <a:p>
            <a:endParaRPr lang="en-US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13859523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sp>
        <p:nvSpPr>
          <p:cNvPr id="6144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dirty="0" smtClean="0"/>
              <a:t>Visit the following websites and consider the OVP and how they use content to indicate their value to customers</a:t>
            </a:r>
            <a:r>
              <a:rPr lang="en-US" altLang="en-US" dirty="0" smtClean="0"/>
              <a:t>. What are the differentials (if any) and how does the website integrate with other marketing channels. </a:t>
            </a:r>
            <a:endParaRPr lang="en-US" altLang="en-US" dirty="0" smtClean="0"/>
          </a:p>
          <a:p>
            <a:endParaRPr lang="en-US" altLang="en-US" dirty="0" smtClean="0"/>
          </a:p>
          <a:p>
            <a:r>
              <a:rPr lang="en-US" altLang="en-US" dirty="0" smtClean="0">
                <a:hlinkClick r:id="rId2"/>
              </a:rPr>
              <a:t>www.tektronix.com</a:t>
            </a:r>
            <a:endParaRPr lang="en-US" altLang="en-US" dirty="0" smtClean="0"/>
          </a:p>
          <a:p>
            <a:r>
              <a:rPr lang="en-US" altLang="en-US" dirty="0" smtClean="0">
                <a:hlinkClick r:id="rId3"/>
              </a:rPr>
              <a:t>www.handbag.com</a:t>
            </a:r>
            <a:endParaRPr lang="en-US" altLang="en-US" dirty="0" smtClean="0"/>
          </a:p>
          <a:p>
            <a:r>
              <a:rPr lang="en-US" altLang="en-US" dirty="0" smtClean="0">
                <a:hlinkClick r:id="rId4"/>
              </a:rPr>
              <a:t>www.harrods.com</a:t>
            </a:r>
            <a:endParaRPr lang="en-US" altLang="en-US" dirty="0" smtClean="0"/>
          </a:p>
          <a:p>
            <a:r>
              <a:rPr lang="en-US" altLang="en-US" dirty="0" smtClean="0">
                <a:hlinkClick r:id="rId5"/>
              </a:rPr>
              <a:t>www.Guinness.com</a:t>
            </a:r>
          </a:p>
          <a:p>
            <a:endParaRPr lang="en-US" altLang="en-US" dirty="0" smtClean="0">
              <a:hlinkClick r:id="rId5"/>
            </a:endParaRPr>
          </a:p>
          <a:p>
            <a:endParaRPr lang="en-US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39454376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3"/>
          <p:cNvSpPr>
            <a:spLocks noChangeArrowheads="1"/>
          </p:cNvSpPr>
          <p:nvPr/>
        </p:nvSpPr>
        <p:spPr bwMode="auto">
          <a:xfrm>
            <a:off x="2001838" y="5838825"/>
            <a:ext cx="8229600" cy="6746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28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Arial" panose="020B0604020202020204" pitchFamily="34" charset="0"/>
              </a:defRPr>
            </a:lvl9pPr>
          </a:lstStyle>
          <a:p>
            <a:pPr eaLnBrk="1" hangingPunct="1">
              <a:lnSpc>
                <a:spcPct val="90000"/>
              </a:lnSpc>
              <a:buFontTx/>
              <a:buNone/>
            </a:pPr>
            <a:r>
              <a:rPr lang="en-US" altLang="en-US" sz="1800" dirty="0" smtClean="0"/>
              <a:t>A </a:t>
            </a:r>
            <a:r>
              <a:rPr lang="en-US" altLang="en-US" sz="1800" dirty="0"/>
              <a:t>digital marketing capability </a:t>
            </a:r>
            <a:r>
              <a:rPr lang="en-US" altLang="en-US" sz="1800" dirty="0" smtClean="0"/>
              <a:t>model: where is the School of Business in terms of this marketing capability model?</a:t>
            </a:r>
            <a:endParaRPr lang="en-GB" altLang="en-US" sz="1800" dirty="0"/>
          </a:p>
        </p:txBody>
      </p:sp>
      <p:pic>
        <p:nvPicPr>
          <p:cNvPr id="22531" name="Picture 3" descr="X:\Graphics\Powerpoint\PE_UK\PE499-CHAFFEY\Final Files\GIf\ch04\M04NF004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7700" y="487363"/>
            <a:ext cx="8356600" cy="50276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134793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Title 1"/>
          <p:cNvSpPr>
            <a:spLocks noGrp="1"/>
          </p:cNvSpPr>
          <p:nvPr>
            <p:ph type="title"/>
          </p:nvPr>
        </p:nvSpPr>
        <p:spPr>
          <a:xfrm>
            <a:off x="1981200" y="260350"/>
            <a:ext cx="8229600" cy="1168400"/>
          </a:xfrm>
        </p:spPr>
        <p:txBody>
          <a:bodyPr>
            <a:normAutofit fontScale="90000"/>
          </a:bodyPr>
          <a:lstStyle/>
          <a:p>
            <a:r>
              <a:rPr lang="en-US" altLang="en-US" smtClean="0"/>
              <a:t>Key questions to help define a Social Media Strategy</a:t>
            </a:r>
          </a:p>
        </p:txBody>
      </p:sp>
      <p:sp>
        <p:nvSpPr>
          <p:cNvPr id="63491" name="Content Placeholder 2"/>
          <p:cNvSpPr>
            <a:spLocks noGrp="1"/>
          </p:cNvSpPr>
          <p:nvPr>
            <p:ph idx="1"/>
          </p:nvPr>
        </p:nvSpPr>
        <p:spPr>
          <a:xfrm>
            <a:off x="1024128" y="1428750"/>
            <a:ext cx="9720073" cy="4880610"/>
          </a:xfrm>
        </p:spPr>
        <p:txBody>
          <a:bodyPr>
            <a:normAutofit fontScale="85000" lnSpcReduction="20000"/>
          </a:bodyPr>
          <a:lstStyle/>
          <a:p>
            <a:r>
              <a:rPr lang="en-US" altLang="en-US" sz="1800" dirty="0" smtClean="0"/>
              <a:t>Watch this: </a:t>
            </a:r>
            <a:r>
              <a:rPr lang="en-US" altLang="en-US" sz="1800" dirty="0">
                <a:hlinkClick r:id="rId2"/>
              </a:rPr>
              <a:t>https://www.youtube.com/watch?v=CTweFMSVAVs</a:t>
            </a:r>
            <a:endParaRPr lang="en-US" altLang="en-US" sz="1800" dirty="0"/>
          </a:p>
          <a:p>
            <a:r>
              <a:rPr lang="en-US" altLang="en-US" sz="1800" dirty="0" smtClean="0"/>
              <a:t>Answer these questions:</a:t>
            </a:r>
          </a:p>
          <a:p>
            <a:r>
              <a:rPr lang="en-US" altLang="en-US" sz="1800" dirty="0" smtClean="0"/>
              <a:t>Who </a:t>
            </a:r>
            <a:r>
              <a:rPr lang="en-US" altLang="en-US" sz="1800" dirty="0"/>
              <a:t>are our target audience</a:t>
            </a:r>
          </a:p>
          <a:p>
            <a:r>
              <a:rPr lang="en-US" altLang="en-US" sz="1800" dirty="0"/>
              <a:t>What are the content preferences of our audiences</a:t>
            </a:r>
          </a:p>
          <a:p>
            <a:r>
              <a:rPr lang="en-US" altLang="en-US" sz="1800" dirty="0"/>
              <a:t>Strategic business goals for SMS</a:t>
            </a:r>
          </a:p>
          <a:p>
            <a:r>
              <a:rPr lang="en-US" altLang="en-US" sz="1800" dirty="0"/>
              <a:t>What content types should have priority</a:t>
            </a:r>
          </a:p>
          <a:p>
            <a:r>
              <a:rPr lang="en-US" altLang="en-US" sz="1800" dirty="0"/>
              <a:t>How to differentiate this channel from other channels e.g. previews and offers</a:t>
            </a:r>
          </a:p>
          <a:p>
            <a:r>
              <a:rPr lang="en-US" altLang="en-US" sz="1800" dirty="0"/>
              <a:t>How to integrate it </a:t>
            </a:r>
          </a:p>
          <a:p>
            <a:r>
              <a:rPr lang="en-US" altLang="en-US" sz="1800" dirty="0"/>
              <a:t>Content frequency</a:t>
            </a:r>
          </a:p>
          <a:p>
            <a:r>
              <a:rPr lang="en-US" altLang="en-US" sz="1800" dirty="0"/>
              <a:t>Sourcing content</a:t>
            </a:r>
          </a:p>
          <a:p>
            <a:r>
              <a:rPr lang="en-US" altLang="en-US" sz="1800" dirty="0"/>
              <a:t>How to manage publication and interaction</a:t>
            </a:r>
          </a:p>
          <a:p>
            <a:r>
              <a:rPr lang="en-US" altLang="en-US" sz="1800" dirty="0"/>
              <a:t>Software to help in the publishing process e.g. Hootsuite</a:t>
            </a:r>
          </a:p>
          <a:p>
            <a:r>
              <a:rPr lang="en-US" altLang="en-US" sz="1800" dirty="0"/>
              <a:t>Tracking the business impact of social network activity</a:t>
            </a:r>
          </a:p>
          <a:p>
            <a:r>
              <a:rPr lang="en-US" altLang="en-US" sz="1800" dirty="0"/>
              <a:t>How to </a:t>
            </a:r>
            <a:r>
              <a:rPr lang="en-US" altLang="en-US" sz="1800" dirty="0" err="1"/>
              <a:t>optimise</a:t>
            </a:r>
            <a:r>
              <a:rPr lang="en-US" altLang="en-US" sz="1800" dirty="0"/>
              <a:t> social media presence: review and change</a:t>
            </a:r>
          </a:p>
          <a:p>
            <a:endParaRPr lang="en-US" altLang="en-US" dirty="0" smtClean="0"/>
          </a:p>
          <a:p>
            <a:endParaRPr lang="en-US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32399418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3"/>
          <p:cNvSpPr>
            <a:spLocks noChangeArrowheads="1"/>
          </p:cNvSpPr>
          <p:nvPr/>
        </p:nvSpPr>
        <p:spPr bwMode="auto">
          <a:xfrm>
            <a:off x="2001838" y="5834064"/>
            <a:ext cx="8229600" cy="250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28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Arial" panose="020B0604020202020204" pitchFamily="34" charset="0"/>
              </a:defRPr>
            </a:lvl9pPr>
          </a:lstStyle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1200"/>
              <a:t>Figure 4.9</a:t>
            </a:r>
            <a:r>
              <a:rPr lang="en-GB" altLang="en-US" sz="1800"/>
              <a:t>  Will Wynne, Arena Flowers (www.arenaflowers.com)</a:t>
            </a:r>
          </a:p>
        </p:txBody>
      </p:sp>
      <p:pic>
        <p:nvPicPr>
          <p:cNvPr id="29699" name="Picture 6" descr="M04NF00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5264" y="1131889"/>
            <a:ext cx="6696075" cy="3952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07031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vzaar.com/case_studies/ecommerce/arena_flowers</a:t>
            </a:r>
            <a:endParaRPr lang="en-GB" dirty="0" smtClean="0"/>
          </a:p>
          <a:p>
            <a:r>
              <a:rPr lang="en-US" altLang="en-US" sz="2400" dirty="0" smtClean="0">
                <a:hlinkClick r:id="rId3"/>
              </a:rPr>
              <a:t>https</a:t>
            </a:r>
            <a:r>
              <a:rPr lang="en-US" altLang="en-US" sz="2400" dirty="0">
                <a:hlinkClick r:id="rId3"/>
              </a:rPr>
              <a:t>://darwin.affiliatewindow.com/merchant-profile/1635</a:t>
            </a:r>
            <a:endParaRPr lang="en-US" altLang="en-US" sz="2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57503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sp>
        <p:nvSpPr>
          <p:cNvPr id="4096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altLang="en-US" dirty="0" smtClean="0"/>
          </a:p>
          <a:p>
            <a:r>
              <a:rPr lang="en-US" altLang="en-US" dirty="0" smtClean="0">
                <a:hlinkClick r:id="rId2"/>
              </a:rPr>
              <a:t>SMART</a:t>
            </a:r>
            <a:r>
              <a:rPr lang="en-US" altLang="en-US" dirty="0" smtClean="0"/>
              <a:t> Objectives</a:t>
            </a:r>
          </a:p>
          <a:p>
            <a:endParaRPr lang="en-US" altLang="en-US" dirty="0" smtClean="0"/>
          </a:p>
          <a:p>
            <a:r>
              <a:rPr lang="en-GB" dirty="0"/>
              <a:t>Give 3 possible digital marketing SMART objectives </a:t>
            </a:r>
          </a:p>
          <a:p>
            <a:endParaRPr lang="en-US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5395376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LINKEDIN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8 ways to grow your LinkedIn Connections</a:t>
            </a:r>
          </a:p>
          <a:p>
            <a:endParaRPr lang="en-GB" dirty="0"/>
          </a:p>
          <a:p>
            <a:r>
              <a:rPr lang="en-GB" dirty="0">
                <a:hlinkClick r:id="rId2"/>
              </a:rPr>
              <a:t>http://www.socialmediaexaminer.com/8-ways-to-grow-your-linkedin-connections</a:t>
            </a:r>
            <a:r>
              <a:rPr lang="en-GB" dirty="0" smtClean="0">
                <a:hlinkClick r:id="rId2"/>
              </a:rPr>
              <a:t>/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Follow the tips!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399582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Read through the guides on </a:t>
            </a:r>
            <a:r>
              <a:rPr lang="en-GB" smtClean="0"/>
              <a:t>the ‘Chaffey Folder’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224279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63</TotalTime>
  <Words>271</Words>
  <Application>Microsoft Office PowerPoint</Application>
  <PresentationFormat>Widescreen</PresentationFormat>
  <Paragraphs>46</Paragraphs>
  <Slides>10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7" baseType="lpstr">
      <vt:lpstr>MS PGothic</vt:lpstr>
      <vt:lpstr>Arial</vt:lpstr>
      <vt:lpstr>Calibri</vt:lpstr>
      <vt:lpstr>Tw Cen MT</vt:lpstr>
      <vt:lpstr>Tw Cen MT Condensed</vt:lpstr>
      <vt:lpstr>Wingdings 3</vt:lpstr>
      <vt:lpstr>Integral</vt:lpstr>
      <vt:lpstr>DIGITAL MARKETING TUTORIAL</vt:lpstr>
      <vt:lpstr>Why is positioning important?</vt:lpstr>
      <vt:lpstr>PowerPoint Presentation</vt:lpstr>
      <vt:lpstr>PowerPoint Presentation</vt:lpstr>
      <vt:lpstr>Key questions to help define a Social Media Strategy</vt:lpstr>
      <vt:lpstr>PowerPoint Presentation</vt:lpstr>
      <vt:lpstr>PowerPoint Presentation</vt:lpstr>
      <vt:lpstr>PowerPoint Presentation</vt:lpstr>
      <vt:lpstr>LINKEDIN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DIGITAL MARKETING TUTORIAL</dc:title>
  <dc:creator>Thomas, Christopher (Business)</dc:creator>
  <cp:lastModifiedBy>Thomas, Christopher (Business)</cp:lastModifiedBy>
  <cp:revision>2</cp:revision>
  <dcterms:created xsi:type="dcterms:W3CDTF">2016-02-23T12:51:03Z</dcterms:created>
  <dcterms:modified xsi:type="dcterms:W3CDTF">2016-02-23T13:54:03Z</dcterms:modified>
</cp:coreProperties>
</file>