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8"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9" autoAdjust="0"/>
    <p:restoredTop sz="94660"/>
  </p:normalViewPr>
  <p:slideViewPr>
    <p:cSldViewPr snapToGrid="0">
      <p:cViewPr>
        <p:scale>
          <a:sx n="59" d="100"/>
          <a:sy n="59" d="100"/>
        </p:scale>
        <p:origin x="420" y="6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73FC9677-E53B-4E24-B5E1-B2231A160A84}" type="datetimeFigureOut">
              <a:rPr lang="en-GB" smtClean="0"/>
              <a:t>03/12/2018</a:t>
            </a:fld>
            <a:endParaRPr lang="en-GB"/>
          </a:p>
        </p:txBody>
      </p:sp>
      <p:sp>
        <p:nvSpPr>
          <p:cNvPr id="5" name="Footer Placeholder 4"/>
          <p:cNvSpPr>
            <a:spLocks noGrp="1"/>
          </p:cNvSpPr>
          <p:nvPr>
            <p:ph type="ftr" sz="quarter" idx="11"/>
          </p:nvPr>
        </p:nvSpPr>
        <p:spPr>
          <a:xfrm>
            <a:off x="1371600" y="4323845"/>
            <a:ext cx="6400800" cy="365125"/>
          </a:xfrm>
        </p:spPr>
        <p:txBody>
          <a:bodyPr/>
          <a:lstStyle/>
          <a:p>
            <a:endParaRPr lang="en-GB"/>
          </a:p>
        </p:txBody>
      </p:sp>
      <p:sp>
        <p:nvSpPr>
          <p:cNvPr id="6" name="Slide Number Placeholder 5"/>
          <p:cNvSpPr>
            <a:spLocks noGrp="1"/>
          </p:cNvSpPr>
          <p:nvPr>
            <p:ph type="sldNum" sz="quarter" idx="12"/>
          </p:nvPr>
        </p:nvSpPr>
        <p:spPr>
          <a:xfrm>
            <a:off x="8077200" y="1430866"/>
            <a:ext cx="2743200" cy="365125"/>
          </a:xfrm>
        </p:spPr>
        <p:txBody>
          <a:bodyPr/>
          <a:lstStyle/>
          <a:p>
            <a:fld id="{35EF2373-B269-4ABF-A8D4-7F0BC82E0D1D}" type="slidenum">
              <a:rPr lang="en-GB" smtClean="0"/>
              <a:t>‹#›</a:t>
            </a:fld>
            <a:endParaRPr lang="en-GB"/>
          </a:p>
        </p:txBody>
      </p:sp>
    </p:spTree>
    <p:extLst>
      <p:ext uri="{BB962C8B-B14F-4D97-AF65-F5344CB8AC3E}">
        <p14:creationId xmlns:p14="http://schemas.microsoft.com/office/powerpoint/2010/main" val="24088107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FC9677-E53B-4E24-B5E1-B2231A160A84}" type="datetimeFigureOut">
              <a:rPr lang="en-GB" smtClean="0"/>
              <a:t>03/12/2018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EF2373-B269-4ABF-A8D4-7F0BC82E0D1D}" type="slidenum">
              <a:rPr lang="en-GB" smtClean="0"/>
              <a:t>‹#›</a:t>
            </a:fld>
            <a:endParaRPr lang="en-GB"/>
          </a:p>
        </p:txBody>
      </p:sp>
    </p:spTree>
    <p:extLst>
      <p:ext uri="{BB962C8B-B14F-4D97-AF65-F5344CB8AC3E}">
        <p14:creationId xmlns:p14="http://schemas.microsoft.com/office/powerpoint/2010/main" val="17555809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73FC9677-E53B-4E24-B5E1-B2231A160A84}" type="datetimeFigureOut">
              <a:rPr lang="en-GB" smtClean="0"/>
              <a:t>03/12/2018</a:t>
            </a:fld>
            <a:endParaRPr lang="en-GB"/>
          </a:p>
        </p:txBody>
      </p:sp>
      <p:sp>
        <p:nvSpPr>
          <p:cNvPr id="5" name="Footer Placeholder 4"/>
          <p:cNvSpPr>
            <a:spLocks noGrp="1"/>
          </p:cNvSpPr>
          <p:nvPr>
            <p:ph type="ftr" sz="quarter" idx="11"/>
          </p:nvPr>
        </p:nvSpPr>
        <p:spPr>
          <a:xfrm>
            <a:off x="685800" y="381001"/>
            <a:ext cx="6991492" cy="364065"/>
          </a:xfrm>
        </p:spPr>
        <p:txBody>
          <a:bodyPr/>
          <a:lstStyle/>
          <a:p>
            <a:endParaRPr lang="en-GB"/>
          </a:p>
        </p:txBody>
      </p:sp>
      <p:sp>
        <p:nvSpPr>
          <p:cNvPr id="6" name="Slide Number Placeholder 5"/>
          <p:cNvSpPr>
            <a:spLocks noGrp="1"/>
          </p:cNvSpPr>
          <p:nvPr>
            <p:ph type="sldNum" sz="quarter" idx="12"/>
          </p:nvPr>
        </p:nvSpPr>
        <p:spPr>
          <a:xfrm>
            <a:off x="10862452" y="381000"/>
            <a:ext cx="643748" cy="365125"/>
          </a:xfrm>
        </p:spPr>
        <p:txBody>
          <a:bodyPr/>
          <a:lstStyle/>
          <a:p>
            <a:fld id="{35EF2373-B269-4ABF-A8D4-7F0BC82E0D1D}" type="slidenum">
              <a:rPr lang="en-GB" smtClean="0"/>
              <a:t>‹#›</a:t>
            </a:fld>
            <a:endParaRPr lang="en-GB"/>
          </a:p>
        </p:txBody>
      </p:sp>
    </p:spTree>
    <p:extLst>
      <p:ext uri="{BB962C8B-B14F-4D97-AF65-F5344CB8AC3E}">
        <p14:creationId xmlns:p14="http://schemas.microsoft.com/office/powerpoint/2010/main" val="23721408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3FC9677-E53B-4E24-B5E1-B2231A160A84}" type="datetimeFigureOut">
              <a:rPr lang="en-GB" smtClean="0"/>
              <a:t>03/12/2018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EF2373-B269-4ABF-A8D4-7F0BC82E0D1D}" type="slidenum">
              <a:rPr lang="en-GB" smtClean="0"/>
              <a:t>‹#›</a:t>
            </a:fld>
            <a:endParaRPr lang="en-GB"/>
          </a:p>
        </p:txBody>
      </p:sp>
    </p:spTree>
    <p:extLst>
      <p:ext uri="{BB962C8B-B14F-4D97-AF65-F5344CB8AC3E}">
        <p14:creationId xmlns:p14="http://schemas.microsoft.com/office/powerpoint/2010/main" val="7896603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3FC9677-E53B-4E24-B5E1-B2231A160A84}" type="datetimeFigureOut">
              <a:rPr lang="en-GB" smtClean="0"/>
              <a:t>03/12/2018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5EF2373-B269-4ABF-A8D4-7F0BC82E0D1D}" type="slidenum">
              <a:rPr lang="en-GB" smtClean="0"/>
              <a:t>‹#›</a:t>
            </a:fld>
            <a:endParaRPr lang="en-GB"/>
          </a:p>
        </p:txBody>
      </p:sp>
    </p:spTree>
    <p:extLst>
      <p:ext uri="{BB962C8B-B14F-4D97-AF65-F5344CB8AC3E}">
        <p14:creationId xmlns:p14="http://schemas.microsoft.com/office/powerpoint/2010/main" val="42493923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3FC9677-E53B-4E24-B5E1-B2231A160A84}" type="datetimeFigureOut">
              <a:rPr lang="en-GB" smtClean="0"/>
              <a:t>03/12/2018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5EF2373-B269-4ABF-A8D4-7F0BC82E0D1D}" type="slidenum">
              <a:rPr lang="en-GB" smtClean="0"/>
              <a:t>‹#›</a:t>
            </a:fld>
            <a:endParaRPr lang="en-GB"/>
          </a:p>
        </p:txBody>
      </p:sp>
    </p:spTree>
    <p:extLst>
      <p:ext uri="{BB962C8B-B14F-4D97-AF65-F5344CB8AC3E}">
        <p14:creationId xmlns:p14="http://schemas.microsoft.com/office/powerpoint/2010/main" val="8129770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FC9677-E53B-4E24-B5E1-B2231A160A84}" type="datetimeFigureOut">
              <a:rPr lang="en-GB" smtClean="0"/>
              <a:t>03/12/2018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5EF2373-B269-4ABF-A8D4-7F0BC82E0D1D}" type="slidenum">
              <a:rPr lang="en-GB" smtClean="0"/>
              <a:t>‹#›</a:t>
            </a:fld>
            <a:endParaRPr lang="en-GB"/>
          </a:p>
        </p:txBody>
      </p:sp>
    </p:spTree>
    <p:extLst>
      <p:ext uri="{BB962C8B-B14F-4D97-AF65-F5344CB8AC3E}">
        <p14:creationId xmlns:p14="http://schemas.microsoft.com/office/powerpoint/2010/main" val="10396184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3FC9677-E53B-4E24-B5E1-B2231A160A84}" type="datetimeFigureOut">
              <a:rPr lang="en-GB" smtClean="0"/>
              <a:t>03/12/2018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EF2373-B269-4ABF-A8D4-7F0BC82E0D1D}" type="slidenum">
              <a:rPr lang="en-GB" smtClean="0"/>
              <a:t>‹#›</a:t>
            </a:fld>
            <a:endParaRPr lang="en-GB"/>
          </a:p>
        </p:txBody>
      </p:sp>
    </p:spTree>
    <p:extLst>
      <p:ext uri="{BB962C8B-B14F-4D97-AF65-F5344CB8AC3E}">
        <p14:creationId xmlns:p14="http://schemas.microsoft.com/office/powerpoint/2010/main" val="8438677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3FC9677-E53B-4E24-B5E1-B2231A160A84}" type="datetimeFigureOut">
              <a:rPr lang="en-GB" smtClean="0"/>
              <a:t>03/12/2018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EF2373-B269-4ABF-A8D4-7F0BC82E0D1D}" type="slidenum">
              <a:rPr lang="en-GB" smtClean="0"/>
              <a:t>‹#›</a:t>
            </a:fld>
            <a:endParaRPr lang="en-GB"/>
          </a:p>
        </p:txBody>
      </p:sp>
    </p:spTree>
    <p:extLst>
      <p:ext uri="{BB962C8B-B14F-4D97-AF65-F5344CB8AC3E}">
        <p14:creationId xmlns:p14="http://schemas.microsoft.com/office/powerpoint/2010/main" val="299690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3FC9677-E53B-4E24-B5E1-B2231A160A84}" type="datetimeFigureOut">
              <a:rPr lang="en-GB" smtClean="0"/>
              <a:t>03/12/2018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EF2373-B269-4ABF-A8D4-7F0BC82E0D1D}" type="slidenum">
              <a:rPr lang="en-GB" smtClean="0"/>
              <a:t>‹#›</a:t>
            </a:fld>
            <a:endParaRPr lang="en-GB"/>
          </a:p>
        </p:txBody>
      </p:sp>
    </p:spTree>
    <p:extLst>
      <p:ext uri="{BB962C8B-B14F-4D97-AF65-F5344CB8AC3E}">
        <p14:creationId xmlns:p14="http://schemas.microsoft.com/office/powerpoint/2010/main" val="12975219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73FC9677-E53B-4E24-B5E1-B2231A160A84}" type="datetimeFigureOut">
              <a:rPr lang="en-GB" smtClean="0"/>
              <a:t>03/12/2018</a:t>
            </a:fld>
            <a:endParaRPr lang="en-GB"/>
          </a:p>
        </p:txBody>
      </p:sp>
      <p:sp>
        <p:nvSpPr>
          <p:cNvPr id="6" name="Footer Placeholder 5"/>
          <p:cNvSpPr>
            <a:spLocks noGrp="1"/>
          </p:cNvSpPr>
          <p:nvPr>
            <p:ph type="ftr" sz="quarter" idx="11"/>
          </p:nvPr>
        </p:nvSpPr>
        <p:spPr>
          <a:xfrm>
            <a:off x="685800" y="379941"/>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35EF2373-B269-4ABF-A8D4-7F0BC82E0D1D}" type="slidenum">
              <a:rPr lang="en-GB" smtClean="0"/>
              <a:t>‹#›</a:t>
            </a:fld>
            <a:endParaRPr lang="en-GB"/>
          </a:p>
        </p:txBody>
      </p:sp>
    </p:spTree>
    <p:extLst>
      <p:ext uri="{BB962C8B-B14F-4D97-AF65-F5344CB8AC3E}">
        <p14:creationId xmlns:p14="http://schemas.microsoft.com/office/powerpoint/2010/main" val="4203662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73FC9677-E53B-4E24-B5E1-B2231A160A84}" type="datetimeFigureOut">
              <a:rPr lang="en-GB" smtClean="0"/>
              <a:t>03/12/2018</a:t>
            </a:fld>
            <a:endParaRPr lang="en-GB"/>
          </a:p>
        </p:txBody>
      </p:sp>
      <p:sp>
        <p:nvSpPr>
          <p:cNvPr id="6" name="Footer Placeholder 5"/>
          <p:cNvSpPr>
            <a:spLocks noGrp="1"/>
          </p:cNvSpPr>
          <p:nvPr>
            <p:ph type="ftr" sz="quarter" idx="11"/>
          </p:nvPr>
        </p:nvSpPr>
        <p:spPr>
          <a:xfrm>
            <a:off x="685800" y="379941"/>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35EF2373-B269-4ABF-A8D4-7F0BC82E0D1D}" type="slidenum">
              <a:rPr lang="en-GB" smtClean="0"/>
              <a:t>‹#›</a:t>
            </a:fld>
            <a:endParaRPr lang="en-GB"/>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4383815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73FC9677-E53B-4E24-B5E1-B2231A160A84}" type="datetimeFigureOut">
              <a:rPr lang="en-GB" smtClean="0"/>
              <a:t>03/12/2018</a:t>
            </a:fld>
            <a:endParaRPr lang="en-GB"/>
          </a:p>
        </p:txBody>
      </p:sp>
      <p:sp>
        <p:nvSpPr>
          <p:cNvPr id="6" name="Footer Placeholder 5"/>
          <p:cNvSpPr>
            <a:spLocks noGrp="1"/>
          </p:cNvSpPr>
          <p:nvPr>
            <p:ph type="ftr" sz="quarter" idx="11"/>
          </p:nvPr>
        </p:nvSpPr>
        <p:spPr>
          <a:xfrm>
            <a:off x="685800" y="378883"/>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35EF2373-B269-4ABF-A8D4-7F0BC82E0D1D}" type="slidenum">
              <a:rPr lang="en-GB" smtClean="0"/>
              <a:t>‹#›</a:t>
            </a:fld>
            <a:endParaRPr lang="en-GB"/>
          </a:p>
        </p:txBody>
      </p:sp>
    </p:spTree>
    <p:extLst>
      <p:ext uri="{BB962C8B-B14F-4D97-AF65-F5344CB8AC3E}">
        <p14:creationId xmlns:p14="http://schemas.microsoft.com/office/powerpoint/2010/main" val="18584300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73FC9677-E53B-4E24-B5E1-B2231A160A84}" type="datetimeFigureOut">
              <a:rPr lang="en-GB" smtClean="0"/>
              <a:t>03/12/2018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5EF2373-B269-4ABF-A8D4-7F0BC82E0D1D}" type="slidenum">
              <a:rPr lang="en-GB" smtClean="0"/>
              <a:t>‹#›</a:t>
            </a:fld>
            <a:endParaRPr lang="en-GB"/>
          </a:p>
        </p:txBody>
      </p:sp>
    </p:spTree>
    <p:extLst>
      <p:ext uri="{BB962C8B-B14F-4D97-AF65-F5344CB8AC3E}">
        <p14:creationId xmlns:p14="http://schemas.microsoft.com/office/powerpoint/2010/main" val="22159679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73FC9677-E53B-4E24-B5E1-B2231A160A84}" type="datetimeFigureOut">
              <a:rPr lang="en-GB" smtClean="0"/>
              <a:t>03/12/2018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5EF2373-B269-4ABF-A8D4-7F0BC82E0D1D}" type="slidenum">
              <a:rPr lang="en-GB" smtClean="0"/>
              <a:t>‹#›</a:t>
            </a:fld>
            <a:endParaRPr lang="en-GB"/>
          </a:p>
        </p:txBody>
      </p:sp>
    </p:spTree>
    <p:extLst>
      <p:ext uri="{BB962C8B-B14F-4D97-AF65-F5344CB8AC3E}">
        <p14:creationId xmlns:p14="http://schemas.microsoft.com/office/powerpoint/2010/main" val="14349777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FC9677-E53B-4E24-B5E1-B2231A160A84}" type="datetimeFigureOut">
              <a:rPr lang="en-GB" smtClean="0"/>
              <a:t>03/12/2018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EF2373-B269-4ABF-A8D4-7F0BC82E0D1D}" type="slidenum">
              <a:rPr lang="en-GB" smtClean="0"/>
              <a:t>‹#›</a:t>
            </a:fld>
            <a:endParaRPr lang="en-GB"/>
          </a:p>
        </p:txBody>
      </p:sp>
    </p:spTree>
    <p:extLst>
      <p:ext uri="{BB962C8B-B14F-4D97-AF65-F5344CB8AC3E}">
        <p14:creationId xmlns:p14="http://schemas.microsoft.com/office/powerpoint/2010/main" val="31274619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73FC9677-E53B-4E24-B5E1-B2231A160A84}" type="datetimeFigureOut">
              <a:rPr lang="en-GB" smtClean="0"/>
              <a:t>03/12/2018</a:t>
            </a:fld>
            <a:endParaRPr lang="en-GB"/>
          </a:p>
        </p:txBody>
      </p:sp>
      <p:sp>
        <p:nvSpPr>
          <p:cNvPr id="5" name="Footer Placeholder 4"/>
          <p:cNvSpPr>
            <a:spLocks noGrp="1"/>
          </p:cNvSpPr>
          <p:nvPr>
            <p:ph type="ftr" sz="quarter" idx="11"/>
          </p:nvPr>
        </p:nvSpPr>
        <p:spPr>
          <a:xfrm>
            <a:off x="685800" y="381000"/>
            <a:ext cx="6991492" cy="365125"/>
          </a:xfrm>
        </p:spPr>
        <p:txBody>
          <a:bodyPr/>
          <a:lstStyle/>
          <a:p>
            <a:endParaRPr lang="en-GB"/>
          </a:p>
        </p:txBody>
      </p:sp>
      <p:sp>
        <p:nvSpPr>
          <p:cNvPr id="6" name="Slide Number Placeholder 5"/>
          <p:cNvSpPr>
            <a:spLocks noGrp="1"/>
          </p:cNvSpPr>
          <p:nvPr>
            <p:ph type="sldNum" sz="quarter" idx="12"/>
          </p:nvPr>
        </p:nvSpPr>
        <p:spPr>
          <a:xfrm>
            <a:off x="10862452" y="381000"/>
            <a:ext cx="643748" cy="365125"/>
          </a:xfrm>
        </p:spPr>
        <p:txBody>
          <a:bodyPr/>
          <a:lstStyle/>
          <a:p>
            <a:fld id="{35EF2373-B269-4ABF-A8D4-7F0BC82E0D1D}" type="slidenum">
              <a:rPr lang="en-GB" smtClean="0"/>
              <a:t>‹#›</a:t>
            </a:fld>
            <a:endParaRPr lang="en-GB"/>
          </a:p>
        </p:txBody>
      </p:sp>
    </p:spTree>
    <p:extLst>
      <p:ext uri="{BB962C8B-B14F-4D97-AF65-F5344CB8AC3E}">
        <p14:creationId xmlns:p14="http://schemas.microsoft.com/office/powerpoint/2010/main" val="9216436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73FC9677-E53B-4E24-B5E1-B2231A160A84}" type="datetimeFigureOut">
              <a:rPr lang="en-GB" smtClean="0"/>
              <a:t>03/12/2018</a:t>
            </a:fld>
            <a:endParaRPr lang="en-GB"/>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35EF2373-B269-4ABF-A8D4-7F0BC82E0D1D}" type="slidenum">
              <a:rPr lang="en-GB" smtClean="0"/>
              <a:t>‹#›</a:t>
            </a:fld>
            <a:endParaRPr lang="en-GB"/>
          </a:p>
        </p:txBody>
      </p:sp>
    </p:spTree>
    <p:extLst>
      <p:ext uri="{BB962C8B-B14F-4D97-AF65-F5344CB8AC3E}">
        <p14:creationId xmlns:p14="http://schemas.microsoft.com/office/powerpoint/2010/main" val="3606849969"/>
      </p:ext>
    </p:extLst>
  </p:cSld>
  <p:clrMap bg1="dk1" tx1="lt1" bg2="dk2" tx2="lt2" accent1="accent1" accent2="accent2" accent3="accent3" accent4="accent4" accent5="accent5" accent6="accent6" hlink="hlink" folHlink="folHlink"/>
  <p:sldLayoutIdLst>
    <p:sldLayoutId id="2147483859" r:id="rId1"/>
    <p:sldLayoutId id="2147483860" r:id="rId2"/>
    <p:sldLayoutId id="2147483861" r:id="rId3"/>
    <p:sldLayoutId id="2147483862" r:id="rId4"/>
    <p:sldLayoutId id="2147483863" r:id="rId5"/>
    <p:sldLayoutId id="2147483864" r:id="rId6"/>
    <p:sldLayoutId id="2147483865" r:id="rId7"/>
    <p:sldLayoutId id="2147483866" r:id="rId8"/>
    <p:sldLayoutId id="2147483867" r:id="rId9"/>
    <p:sldLayoutId id="2147483868" r:id="rId10"/>
    <p:sldLayoutId id="2147483869" r:id="rId11"/>
    <p:sldLayoutId id="2147483870" r:id="rId12"/>
    <p:sldLayoutId id="2147483871" r:id="rId13"/>
    <p:sldLayoutId id="2147483872" r:id="rId14"/>
    <p:sldLayoutId id="2147483873" r:id="rId15"/>
    <p:sldLayoutId id="2147483874" r:id="rId16"/>
    <p:sldLayoutId id="2147483875"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EE17D8-02FA-4ADC-B9A3-9DF28D8DCB71}"/>
              </a:ext>
            </a:extLst>
          </p:cNvPr>
          <p:cNvSpPr>
            <a:spLocks noGrp="1"/>
          </p:cNvSpPr>
          <p:nvPr>
            <p:ph type="ctrTitle"/>
          </p:nvPr>
        </p:nvSpPr>
        <p:spPr>
          <a:xfrm>
            <a:off x="4976028" y="965200"/>
            <a:ext cx="6170943" cy="4329641"/>
          </a:xfrm>
        </p:spPr>
        <p:txBody>
          <a:bodyPr anchor="ctr">
            <a:normAutofit/>
          </a:bodyPr>
          <a:lstStyle/>
          <a:p>
            <a:r>
              <a:rPr lang="en-GB" sz="5400"/>
              <a:t>Adidas</a:t>
            </a:r>
            <a:endParaRPr lang="en-GB" sz="5400" dirty="0"/>
          </a:p>
        </p:txBody>
      </p:sp>
      <p:sp>
        <p:nvSpPr>
          <p:cNvPr id="3" name="Subtitle 2">
            <a:extLst>
              <a:ext uri="{FF2B5EF4-FFF2-40B4-BE49-F238E27FC236}">
                <a16:creationId xmlns:a16="http://schemas.microsoft.com/office/drawing/2014/main" id="{EAF22BAC-57BE-47B6-A142-0DC33DD1F908}"/>
              </a:ext>
            </a:extLst>
          </p:cNvPr>
          <p:cNvSpPr>
            <a:spLocks noGrp="1"/>
          </p:cNvSpPr>
          <p:nvPr>
            <p:ph type="subTitle" idx="1"/>
          </p:nvPr>
        </p:nvSpPr>
        <p:spPr>
          <a:xfrm>
            <a:off x="965200" y="965200"/>
            <a:ext cx="3367361" cy="4329641"/>
          </a:xfrm>
        </p:spPr>
        <p:txBody>
          <a:bodyPr anchor="ctr">
            <a:normAutofit/>
          </a:bodyPr>
          <a:lstStyle/>
          <a:p>
            <a:pPr algn="r"/>
            <a:r>
              <a:rPr lang="en-GB"/>
              <a:t>Contribution to Sustainability</a:t>
            </a:r>
          </a:p>
          <a:p>
            <a:pPr algn="r"/>
            <a:r>
              <a:rPr lang="en-GB"/>
              <a:t>BMSP4003</a:t>
            </a:r>
          </a:p>
          <a:p>
            <a:pPr algn="r"/>
            <a:r>
              <a:rPr lang="en-GB"/>
              <a:t>Josh Lewis - 1805618</a:t>
            </a:r>
            <a:endParaRPr lang="en-GB" dirty="0"/>
          </a:p>
        </p:txBody>
      </p:sp>
    </p:spTree>
    <p:extLst>
      <p:ext uri="{BB962C8B-B14F-4D97-AF65-F5344CB8AC3E}">
        <p14:creationId xmlns:p14="http://schemas.microsoft.com/office/powerpoint/2010/main" val="35511745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BDFADFB3-3D44-49A8-AE3B-A87C61607F7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4" name="TextBox 3">
            <a:extLst>
              <a:ext uri="{FF2B5EF4-FFF2-40B4-BE49-F238E27FC236}">
                <a16:creationId xmlns:a16="http://schemas.microsoft.com/office/drawing/2014/main" id="{E102052D-2096-48A0-8AF6-8ED95718C278}"/>
              </a:ext>
            </a:extLst>
          </p:cNvPr>
          <p:cNvSpPr txBox="1"/>
          <p:nvPr/>
        </p:nvSpPr>
        <p:spPr>
          <a:xfrm>
            <a:off x="-1178655" y="1267688"/>
            <a:ext cx="8610600" cy="1293028"/>
          </a:xfrm>
          <a:prstGeom prst="rect">
            <a:avLst/>
          </a:prstGeom>
        </p:spPr>
        <p:txBody>
          <a:bodyPr vert="horz" lIns="91440" tIns="45720" rIns="91440" bIns="45720" rtlCol="0" anchor="ctr">
            <a:normAutofit/>
          </a:bodyPr>
          <a:lstStyle/>
          <a:p>
            <a:pPr algn="r" defTabSz="914400">
              <a:lnSpc>
                <a:spcPct val="90000"/>
              </a:lnSpc>
              <a:spcBef>
                <a:spcPct val="0"/>
              </a:spcBef>
              <a:spcAft>
                <a:spcPts val="600"/>
              </a:spcAft>
            </a:pPr>
            <a:r>
              <a:rPr lang="en-US" sz="4000" kern="1200" cap="all" baseline="0" dirty="0">
                <a:solidFill>
                  <a:schemeClr val="tx1"/>
                </a:solidFill>
                <a:latin typeface="+mj-lt"/>
                <a:ea typeface="+mj-ea"/>
                <a:cs typeface="+mj-cs"/>
              </a:rPr>
              <a:t>Introduction to Adidas</a:t>
            </a:r>
          </a:p>
        </p:txBody>
      </p:sp>
      <p:sp>
        <p:nvSpPr>
          <p:cNvPr id="5" name="TextBox 4">
            <a:extLst>
              <a:ext uri="{FF2B5EF4-FFF2-40B4-BE49-F238E27FC236}">
                <a16:creationId xmlns:a16="http://schemas.microsoft.com/office/drawing/2014/main" id="{0B1D2297-5000-47E5-B42F-B077E46B5259}"/>
              </a:ext>
            </a:extLst>
          </p:cNvPr>
          <p:cNvSpPr txBox="1"/>
          <p:nvPr/>
        </p:nvSpPr>
        <p:spPr>
          <a:xfrm>
            <a:off x="800900" y="2560716"/>
            <a:ext cx="5816600" cy="2305198"/>
          </a:xfrm>
          <a:prstGeom prst="rect">
            <a:avLst/>
          </a:prstGeom>
        </p:spPr>
        <p:txBody>
          <a:bodyPr vert="horz" lIns="91440" tIns="45720" rIns="91440" bIns="45720" rtlCol="0">
            <a:normAutofit fontScale="85000" lnSpcReduction="20000"/>
          </a:bodyPr>
          <a:lstStyle/>
          <a:p>
            <a:pPr marL="285750" indent="-228600" defTabSz="914400">
              <a:lnSpc>
                <a:spcPct val="90000"/>
              </a:lnSpc>
              <a:spcAft>
                <a:spcPts val="600"/>
              </a:spcAft>
              <a:buFont typeface="Arial" panose="020B0604020202020204" pitchFamily="34" charset="0"/>
              <a:buChar char="•"/>
            </a:pPr>
            <a:r>
              <a:rPr lang="en-US" sz="2400" dirty="0"/>
              <a:t>Founded in 1942 by Adolf Dassler</a:t>
            </a:r>
          </a:p>
          <a:p>
            <a:pPr marL="285750" indent="-228600" defTabSz="914400">
              <a:lnSpc>
                <a:spcPct val="90000"/>
              </a:lnSpc>
              <a:spcAft>
                <a:spcPts val="600"/>
              </a:spcAft>
              <a:buFont typeface="Arial" panose="020B0604020202020204" pitchFamily="34" charset="0"/>
              <a:buChar char="•"/>
            </a:pPr>
            <a:r>
              <a:rPr lang="en-US" sz="2400" dirty="0"/>
              <a:t>Company name established from nickname ‘Adi’ and sure same Dassler ‘das’ </a:t>
            </a:r>
          </a:p>
          <a:p>
            <a:pPr marL="285750" indent="-228600" defTabSz="914400">
              <a:lnSpc>
                <a:spcPct val="90000"/>
              </a:lnSpc>
              <a:spcAft>
                <a:spcPts val="600"/>
              </a:spcAft>
              <a:buFont typeface="Arial" panose="020B0604020202020204" pitchFamily="34" charset="0"/>
              <a:buChar char="•"/>
            </a:pPr>
            <a:r>
              <a:rPr lang="en-US" sz="2400" dirty="0"/>
              <a:t>Strong roots in Germany, operates worldwide</a:t>
            </a:r>
          </a:p>
          <a:p>
            <a:pPr marL="285750" indent="-228600" defTabSz="914400">
              <a:lnSpc>
                <a:spcPct val="90000"/>
              </a:lnSpc>
              <a:spcAft>
                <a:spcPts val="600"/>
              </a:spcAft>
              <a:buFont typeface="Arial" panose="020B0604020202020204" pitchFamily="34" charset="0"/>
              <a:buChar char="•"/>
            </a:pPr>
            <a:r>
              <a:rPr lang="en-US" sz="2400" dirty="0"/>
              <a:t>Employs over 57,000 people</a:t>
            </a:r>
          </a:p>
          <a:p>
            <a:pPr marL="285750" indent="-228600" defTabSz="914400">
              <a:lnSpc>
                <a:spcPct val="90000"/>
              </a:lnSpc>
              <a:spcAft>
                <a:spcPts val="600"/>
              </a:spcAft>
              <a:buFont typeface="Arial" panose="020B0604020202020204" pitchFamily="34" charset="0"/>
              <a:buChar char="•"/>
            </a:pPr>
            <a:r>
              <a:rPr lang="en-US" sz="2400" dirty="0"/>
              <a:t>Produces over 900million products a year</a:t>
            </a:r>
          </a:p>
          <a:p>
            <a:pPr marL="285750" indent="-228600" defTabSz="914400">
              <a:lnSpc>
                <a:spcPct val="90000"/>
              </a:lnSpc>
              <a:spcAft>
                <a:spcPts val="600"/>
              </a:spcAft>
              <a:buFont typeface="Arial" panose="020B0604020202020204" pitchFamily="34" charset="0"/>
              <a:buChar char="•"/>
            </a:pPr>
            <a:endParaRPr lang="en-US" dirty="0"/>
          </a:p>
          <a:p>
            <a:pPr marL="285750" indent="-228600" defTabSz="914400">
              <a:lnSpc>
                <a:spcPct val="90000"/>
              </a:lnSpc>
              <a:spcAft>
                <a:spcPts val="600"/>
              </a:spcAft>
              <a:buFont typeface="Arial" panose="020B0604020202020204" pitchFamily="34" charset="0"/>
              <a:buChar char="•"/>
            </a:pPr>
            <a:endParaRPr lang="en-US" dirty="0"/>
          </a:p>
        </p:txBody>
      </p:sp>
      <p:pic>
        <p:nvPicPr>
          <p:cNvPr id="7" name="Picture 6">
            <a:extLst>
              <a:ext uri="{FF2B5EF4-FFF2-40B4-BE49-F238E27FC236}">
                <a16:creationId xmlns:a16="http://schemas.microsoft.com/office/drawing/2014/main" id="{FC742F04-2167-4033-9AA1-D6222BDE0F75}"/>
              </a:ext>
            </a:extLst>
          </p:cNvPr>
          <p:cNvPicPr>
            <a:picLocks noChangeAspect="1"/>
          </p:cNvPicPr>
          <p:nvPr/>
        </p:nvPicPr>
        <p:blipFill>
          <a:blip r:embed="rId3"/>
          <a:stretch>
            <a:fillRect/>
          </a:stretch>
        </p:blipFill>
        <p:spPr>
          <a:xfrm>
            <a:off x="8110464" y="741047"/>
            <a:ext cx="2838682" cy="3639337"/>
          </a:xfrm>
          <a:prstGeom prst="rect">
            <a:avLst/>
          </a:prstGeom>
        </p:spPr>
      </p:pic>
    </p:spTree>
    <p:extLst>
      <p:ext uri="{BB962C8B-B14F-4D97-AF65-F5344CB8AC3E}">
        <p14:creationId xmlns:p14="http://schemas.microsoft.com/office/powerpoint/2010/main" val="26771345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8DE3414-0BC7-4ED4-A120-8C8301585A9D}"/>
              </a:ext>
            </a:extLst>
          </p:cNvPr>
          <p:cNvSpPr txBox="1"/>
          <p:nvPr/>
        </p:nvSpPr>
        <p:spPr>
          <a:xfrm>
            <a:off x="778476" y="840259"/>
            <a:ext cx="5486400" cy="1538883"/>
          </a:xfrm>
          <a:prstGeom prst="rect">
            <a:avLst/>
          </a:prstGeom>
          <a:noFill/>
        </p:spPr>
        <p:txBody>
          <a:bodyPr wrap="square" rtlCol="0">
            <a:spAutoFit/>
          </a:bodyPr>
          <a:lstStyle/>
          <a:p>
            <a:r>
              <a:rPr lang="en-GB" sz="4000" u="sng" dirty="0"/>
              <a:t>Sustainability History</a:t>
            </a:r>
          </a:p>
          <a:p>
            <a:endParaRPr lang="en-GB" u="sng" dirty="0"/>
          </a:p>
          <a:p>
            <a:endParaRPr lang="en-GB" u="sng" dirty="0"/>
          </a:p>
          <a:p>
            <a:r>
              <a:rPr lang="en-GB" dirty="0"/>
              <a:t> </a:t>
            </a:r>
          </a:p>
        </p:txBody>
      </p:sp>
      <p:sp>
        <p:nvSpPr>
          <p:cNvPr id="7" name="TextBox 6">
            <a:extLst>
              <a:ext uri="{FF2B5EF4-FFF2-40B4-BE49-F238E27FC236}">
                <a16:creationId xmlns:a16="http://schemas.microsoft.com/office/drawing/2014/main" id="{4544C092-5777-4823-8A01-26D0687D826B}"/>
              </a:ext>
            </a:extLst>
          </p:cNvPr>
          <p:cNvSpPr txBox="1"/>
          <p:nvPr/>
        </p:nvSpPr>
        <p:spPr>
          <a:xfrm>
            <a:off x="679620" y="2092061"/>
            <a:ext cx="7994821" cy="4031873"/>
          </a:xfrm>
          <a:prstGeom prst="rect">
            <a:avLst/>
          </a:prstGeom>
          <a:noFill/>
        </p:spPr>
        <p:txBody>
          <a:bodyPr wrap="square" rtlCol="0">
            <a:spAutoFit/>
          </a:bodyPr>
          <a:lstStyle/>
          <a:p>
            <a:endParaRPr lang="en-GB" sz="2000" dirty="0"/>
          </a:p>
          <a:p>
            <a:r>
              <a:rPr lang="en-GB" sz="2000" dirty="0"/>
              <a:t>1998 - Adidas developed its initial supplier code of conduct now know as the workplace standards.</a:t>
            </a:r>
          </a:p>
          <a:p>
            <a:endParaRPr lang="en-GB" sz="2000" dirty="0"/>
          </a:p>
          <a:p>
            <a:r>
              <a:rPr lang="en-GB" sz="2000" dirty="0"/>
              <a:t>1998 - Adidas was the first company in its industry to adopt a restricted substances policy prohibiting the use of any chemicals considered to be harmful or toxic</a:t>
            </a:r>
          </a:p>
          <a:p>
            <a:endParaRPr lang="en-GB" sz="2000" dirty="0"/>
          </a:p>
          <a:p>
            <a:r>
              <a:rPr lang="en-GB" sz="2000" dirty="0"/>
              <a:t>2001 – The company published its first sustainability report. Adidas is the only company in the sporting goods industry which publishes a report annually </a:t>
            </a:r>
          </a:p>
          <a:p>
            <a:endParaRPr lang="en-GB" dirty="0"/>
          </a:p>
          <a:p>
            <a:endParaRPr lang="en-GB" dirty="0"/>
          </a:p>
        </p:txBody>
      </p:sp>
    </p:spTree>
    <p:extLst>
      <p:ext uri="{BB962C8B-B14F-4D97-AF65-F5344CB8AC3E}">
        <p14:creationId xmlns:p14="http://schemas.microsoft.com/office/powerpoint/2010/main" val="41991722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F946CB5-57B8-46D1-A047-3476183DA32B}"/>
              </a:ext>
            </a:extLst>
          </p:cNvPr>
          <p:cNvSpPr txBox="1"/>
          <p:nvPr/>
        </p:nvSpPr>
        <p:spPr>
          <a:xfrm>
            <a:off x="778476" y="1853514"/>
            <a:ext cx="6771502" cy="3447098"/>
          </a:xfrm>
          <a:prstGeom prst="rect">
            <a:avLst/>
          </a:prstGeom>
          <a:noFill/>
        </p:spPr>
        <p:txBody>
          <a:bodyPr wrap="square" rtlCol="0">
            <a:spAutoFit/>
          </a:bodyPr>
          <a:lstStyle/>
          <a:p>
            <a:r>
              <a:rPr lang="en-GB" sz="2000" dirty="0"/>
              <a:t>2002 - adidas launched its environmental, health &amp; safety guidelines, as well as the guide to best environmental practice. These are comprehensive and detailed standards for suppliers on handling, storage and disposal of chemicals, waste water treatment and effluents</a:t>
            </a:r>
          </a:p>
          <a:p>
            <a:endParaRPr lang="en-GB" sz="2000" dirty="0"/>
          </a:p>
          <a:p>
            <a:r>
              <a:rPr lang="en-GB" sz="2000" dirty="0"/>
              <a:t>2010 – adidas launched their environmental strategy further proving their commitment to environmental sustainability. </a:t>
            </a:r>
          </a:p>
          <a:p>
            <a:endParaRPr lang="en-GB" dirty="0"/>
          </a:p>
        </p:txBody>
      </p:sp>
      <p:pic>
        <p:nvPicPr>
          <p:cNvPr id="4" name="Picture 3">
            <a:extLst>
              <a:ext uri="{FF2B5EF4-FFF2-40B4-BE49-F238E27FC236}">
                <a16:creationId xmlns:a16="http://schemas.microsoft.com/office/drawing/2014/main" id="{EEF83E87-1D32-4E2F-9272-A8D4E0DDCC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49978" y="4364819"/>
            <a:ext cx="3121152" cy="2255520"/>
          </a:xfrm>
          <a:prstGeom prst="rect">
            <a:avLst/>
          </a:prstGeom>
          <a:effectLst>
            <a:softEdge rad="317500"/>
          </a:effectLst>
        </p:spPr>
      </p:pic>
    </p:spTree>
    <p:extLst>
      <p:ext uri="{BB962C8B-B14F-4D97-AF65-F5344CB8AC3E}">
        <p14:creationId xmlns:p14="http://schemas.microsoft.com/office/powerpoint/2010/main" val="7287637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sp>
        <p:nvSpPr>
          <p:cNvPr id="7" name="Rounded Rectangle 11">
            <a:extLst>
              <a:ext uri="{FF2B5EF4-FFF2-40B4-BE49-F238E27FC236}">
                <a16:creationId xmlns:a16="http://schemas.microsoft.com/office/drawing/2014/main" id="{2770B5F4-AED0-4A3A-859D-B6239ED38A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03" y="643464"/>
            <a:ext cx="10905195" cy="5571072"/>
          </a:xfrm>
          <a:prstGeom prst="roundRect">
            <a:avLst>
              <a:gd name="adj" fmla="val 2403"/>
            </a:avLst>
          </a:prstGeom>
          <a:solidFill>
            <a:srgbClr val="FFFFFF"/>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https://www.adidas-group.com/media/filer_public_thumbnails/filer_public/d8/b2/d8b29352-e476-4de3-9b19-f10084e6e2f1/sustainabilitystrategy.jpg__0x389_q85_autocrop_crop-smart_upscale.jpg">
            <a:extLst>
              <a:ext uri="{FF2B5EF4-FFF2-40B4-BE49-F238E27FC236}">
                <a16:creationId xmlns:a16="http://schemas.microsoft.com/office/drawing/2014/main" id="{971B0E15-04EE-4085-84D6-2F9C3753F35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70204" y="1861261"/>
            <a:ext cx="10451592" cy="3135477"/>
          </a:xfrm>
          <a:prstGeom prst="rect">
            <a:avLst/>
          </a:prstGeom>
          <a:noFill/>
          <a:ln w="31750" cap="sq">
            <a:noFill/>
            <a:miter lim="800000"/>
          </a:ln>
        </p:spPr>
      </p:pic>
    </p:spTree>
    <p:extLst>
      <p:ext uri="{BB962C8B-B14F-4D97-AF65-F5344CB8AC3E}">
        <p14:creationId xmlns:p14="http://schemas.microsoft.com/office/powerpoint/2010/main" val="16368066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7E1FE0C-D575-4139-A19C-F162B97BA112}"/>
              </a:ext>
            </a:extLst>
          </p:cNvPr>
          <p:cNvSpPr txBox="1"/>
          <p:nvPr/>
        </p:nvSpPr>
        <p:spPr>
          <a:xfrm>
            <a:off x="1273628" y="1698171"/>
            <a:ext cx="6351814" cy="707886"/>
          </a:xfrm>
          <a:prstGeom prst="rect">
            <a:avLst/>
          </a:prstGeom>
          <a:noFill/>
        </p:spPr>
        <p:txBody>
          <a:bodyPr wrap="square" rtlCol="0">
            <a:spAutoFit/>
          </a:bodyPr>
          <a:lstStyle/>
          <a:p>
            <a:r>
              <a:rPr lang="en-GB" sz="4000" u="sng" dirty="0"/>
              <a:t>Innovation</a:t>
            </a:r>
          </a:p>
        </p:txBody>
      </p:sp>
      <p:sp>
        <p:nvSpPr>
          <p:cNvPr id="3" name="TextBox 2">
            <a:extLst>
              <a:ext uri="{FF2B5EF4-FFF2-40B4-BE49-F238E27FC236}">
                <a16:creationId xmlns:a16="http://schemas.microsoft.com/office/drawing/2014/main" id="{08E3F39B-EBA0-432C-B9F2-8B3A8E667C98}"/>
              </a:ext>
            </a:extLst>
          </p:cNvPr>
          <p:cNvSpPr txBox="1"/>
          <p:nvPr/>
        </p:nvSpPr>
        <p:spPr>
          <a:xfrm>
            <a:off x="1061356" y="2677886"/>
            <a:ext cx="7315200" cy="3662541"/>
          </a:xfrm>
          <a:prstGeom prst="rect">
            <a:avLst/>
          </a:prstGeom>
          <a:noFill/>
        </p:spPr>
        <p:txBody>
          <a:bodyPr wrap="square" rtlCol="0">
            <a:spAutoFit/>
          </a:bodyPr>
          <a:lstStyle/>
          <a:p>
            <a:pPr algn="ctr"/>
            <a:r>
              <a:rPr lang="en-GB" sz="2400" dirty="0"/>
              <a:t>“The ultimate goal is to have a product that delivers high performance, but which is also made in a sustainable way.” </a:t>
            </a:r>
            <a:r>
              <a:rPr lang="en-GB" sz="1600" dirty="0"/>
              <a:t>Kasper </a:t>
            </a:r>
            <a:r>
              <a:rPr lang="en-GB" sz="1600" dirty="0" err="1"/>
              <a:t>Rorsted</a:t>
            </a:r>
            <a:r>
              <a:rPr lang="en-GB" sz="1600" dirty="0"/>
              <a:t> CEO</a:t>
            </a:r>
          </a:p>
          <a:p>
            <a:pPr algn="ctr"/>
            <a:endParaRPr lang="en-GB" sz="1600" dirty="0"/>
          </a:p>
          <a:p>
            <a:pPr marL="342900" indent="-342900">
              <a:buFont typeface="Arial" panose="020B0604020202020204" pitchFamily="34" charset="0"/>
              <a:buChar char="•"/>
            </a:pPr>
            <a:r>
              <a:rPr lang="en-GB" sz="2400" dirty="0"/>
              <a:t>Low waste</a:t>
            </a:r>
          </a:p>
          <a:p>
            <a:pPr marL="342900" indent="-342900">
              <a:buFont typeface="Arial" panose="020B0604020202020204" pitchFamily="34" charset="0"/>
              <a:buChar char="•"/>
            </a:pPr>
            <a:r>
              <a:rPr lang="en-GB" sz="2400" dirty="0"/>
              <a:t>Dry dye</a:t>
            </a:r>
          </a:p>
          <a:p>
            <a:pPr marL="342900" indent="-342900">
              <a:buFont typeface="Arial" panose="020B0604020202020204" pitchFamily="34" charset="0"/>
              <a:buChar char="•"/>
            </a:pPr>
            <a:r>
              <a:rPr lang="en-GB" sz="2400" dirty="0"/>
              <a:t>No dye</a:t>
            </a:r>
          </a:p>
          <a:p>
            <a:endParaRPr lang="en-GB" dirty="0"/>
          </a:p>
          <a:p>
            <a:endParaRPr lang="en-GB" dirty="0"/>
          </a:p>
          <a:p>
            <a:endParaRPr lang="en-GB" dirty="0"/>
          </a:p>
          <a:p>
            <a:endParaRPr lang="en-GB" dirty="0"/>
          </a:p>
        </p:txBody>
      </p:sp>
      <p:pic>
        <p:nvPicPr>
          <p:cNvPr id="5" name="Picture 4">
            <a:extLst>
              <a:ext uri="{FF2B5EF4-FFF2-40B4-BE49-F238E27FC236}">
                <a16:creationId xmlns:a16="http://schemas.microsoft.com/office/drawing/2014/main" id="{E77C51A2-72EC-4D6B-9F7E-A339D251F6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82855" y="3804558"/>
            <a:ext cx="3947887" cy="2775858"/>
          </a:xfrm>
          <a:prstGeom prst="rect">
            <a:avLst/>
          </a:prstGeom>
        </p:spPr>
      </p:pic>
    </p:spTree>
    <p:extLst>
      <p:ext uri="{BB962C8B-B14F-4D97-AF65-F5344CB8AC3E}">
        <p14:creationId xmlns:p14="http://schemas.microsoft.com/office/powerpoint/2010/main" val="32144054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16AE586-711B-419A-AB0D-D77F87450CD3}"/>
              </a:ext>
            </a:extLst>
          </p:cNvPr>
          <p:cNvSpPr txBox="1"/>
          <p:nvPr/>
        </p:nvSpPr>
        <p:spPr>
          <a:xfrm>
            <a:off x="489856" y="1747157"/>
            <a:ext cx="5959929" cy="5386090"/>
          </a:xfrm>
          <a:prstGeom prst="rect">
            <a:avLst/>
          </a:prstGeom>
          <a:noFill/>
        </p:spPr>
        <p:txBody>
          <a:bodyPr wrap="square" rtlCol="0">
            <a:spAutoFit/>
          </a:bodyPr>
          <a:lstStyle/>
          <a:p>
            <a:r>
              <a:rPr lang="en-GB" sz="4000" u="sng" dirty="0"/>
              <a:t>2020 Targets</a:t>
            </a:r>
          </a:p>
          <a:p>
            <a:endParaRPr lang="en-GB" sz="2800" dirty="0"/>
          </a:p>
          <a:p>
            <a:r>
              <a:rPr lang="en-GB" sz="2800" dirty="0"/>
              <a:t>Water: </a:t>
            </a:r>
          </a:p>
          <a:p>
            <a:endParaRPr lang="en-GB" sz="2800" dirty="0"/>
          </a:p>
          <a:p>
            <a:pPr marL="342900" lvl="0" indent="-342900">
              <a:buFont typeface="Arial" panose="020B0604020202020204" pitchFamily="34" charset="0"/>
              <a:buChar char="•"/>
            </a:pPr>
            <a:r>
              <a:rPr lang="en-GB" sz="2400" dirty="0"/>
              <a:t>20% water savings at our strategic suppliers</a:t>
            </a:r>
          </a:p>
          <a:p>
            <a:pPr marL="342900" lvl="0" indent="-342900">
              <a:buFont typeface="Arial" panose="020B0604020202020204" pitchFamily="34" charset="0"/>
              <a:buChar char="•"/>
            </a:pPr>
            <a:r>
              <a:rPr lang="en-GB" sz="2400" dirty="0"/>
              <a:t>35% water savings at our apparel material suppliers</a:t>
            </a:r>
          </a:p>
          <a:p>
            <a:pPr marL="342900" lvl="0" indent="-342900">
              <a:buFont typeface="Arial" panose="020B0604020202020204" pitchFamily="34" charset="0"/>
              <a:buChar char="•"/>
            </a:pPr>
            <a:r>
              <a:rPr lang="en-GB" sz="2400" dirty="0"/>
              <a:t>35% water savings per employee at our own sites </a:t>
            </a:r>
          </a:p>
          <a:p>
            <a:pPr marL="342900" lvl="0" indent="-342900">
              <a:buFont typeface="Arial" panose="020B0604020202020204" pitchFamily="34" charset="0"/>
              <a:buChar char="•"/>
            </a:pPr>
            <a:r>
              <a:rPr lang="en-GB" sz="2400" dirty="0"/>
              <a:t>Further expand the use of waterless technologies for our products</a:t>
            </a:r>
          </a:p>
          <a:p>
            <a:endParaRPr lang="en-GB" sz="2800" dirty="0"/>
          </a:p>
        </p:txBody>
      </p:sp>
      <p:pic>
        <p:nvPicPr>
          <p:cNvPr id="5" name="Picture 4">
            <a:extLst>
              <a:ext uri="{FF2B5EF4-FFF2-40B4-BE49-F238E27FC236}">
                <a16:creationId xmlns:a16="http://schemas.microsoft.com/office/drawing/2014/main" id="{99B1BD50-C783-47F7-89AB-5D631809B4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27044" y="3788228"/>
            <a:ext cx="4375100" cy="2051183"/>
          </a:xfrm>
          <a:prstGeom prst="rect">
            <a:avLst/>
          </a:prstGeom>
          <a:effectLst>
            <a:softEdge rad="127000"/>
          </a:effectLst>
        </p:spPr>
      </p:pic>
    </p:spTree>
    <p:extLst>
      <p:ext uri="{BB962C8B-B14F-4D97-AF65-F5344CB8AC3E}">
        <p14:creationId xmlns:p14="http://schemas.microsoft.com/office/powerpoint/2010/main" val="37860223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A17139A-E85B-4BC6-93B2-8F5CDBD5E20B}"/>
              </a:ext>
            </a:extLst>
          </p:cNvPr>
          <p:cNvSpPr txBox="1"/>
          <p:nvPr/>
        </p:nvSpPr>
        <p:spPr>
          <a:xfrm>
            <a:off x="489857" y="1632857"/>
            <a:ext cx="7282543" cy="4708981"/>
          </a:xfrm>
          <a:prstGeom prst="rect">
            <a:avLst/>
          </a:prstGeom>
          <a:noFill/>
        </p:spPr>
        <p:txBody>
          <a:bodyPr wrap="square" rtlCol="0">
            <a:spAutoFit/>
          </a:bodyPr>
          <a:lstStyle/>
          <a:p>
            <a:r>
              <a:rPr lang="en-GB" sz="3600" dirty="0"/>
              <a:t>Materials &amp; energy:</a:t>
            </a:r>
          </a:p>
          <a:p>
            <a:endParaRPr lang="en-GB" sz="3600" dirty="0"/>
          </a:p>
          <a:p>
            <a:pPr marL="342900" lvl="0" indent="-342900">
              <a:buFont typeface="Arial" panose="020B0604020202020204" pitchFamily="34" charset="0"/>
              <a:buChar char="•"/>
            </a:pPr>
            <a:r>
              <a:rPr lang="en-GB" sz="2400" dirty="0"/>
              <a:t>20% waste reduction at our strategic suppliers</a:t>
            </a:r>
          </a:p>
          <a:p>
            <a:pPr marL="342900" lvl="0" indent="-342900">
              <a:buFont typeface="Arial" panose="020B0604020202020204" pitchFamily="34" charset="0"/>
              <a:buChar char="•"/>
            </a:pPr>
            <a:r>
              <a:rPr lang="en-GB" sz="2400" dirty="0"/>
              <a:t>50% waste diversion for owned operations to minimize landfill</a:t>
            </a:r>
          </a:p>
          <a:p>
            <a:pPr marL="342900" lvl="0" indent="-342900">
              <a:buFont typeface="Arial" panose="020B0604020202020204" pitchFamily="34" charset="0"/>
              <a:buChar char="•"/>
            </a:pPr>
            <a:r>
              <a:rPr lang="en-GB" sz="2400" dirty="0"/>
              <a:t>75% paper reduction per employee at our own sites</a:t>
            </a:r>
          </a:p>
          <a:p>
            <a:pPr marL="342900" lvl="0" indent="-342900">
              <a:buFont typeface="Arial" panose="020B0604020202020204" pitchFamily="34" charset="0"/>
              <a:buChar char="•"/>
            </a:pPr>
            <a:r>
              <a:rPr lang="en-GB" sz="2400" dirty="0"/>
              <a:t>Replacing conventional cotton, with the aim of achieving 100% sustainable cotton by 2018</a:t>
            </a:r>
          </a:p>
          <a:p>
            <a:pPr marL="342900" lvl="0" indent="-342900">
              <a:buFont typeface="Arial" panose="020B0604020202020204" pitchFamily="34" charset="0"/>
              <a:buChar char="•"/>
            </a:pPr>
            <a:r>
              <a:rPr lang="en-GB" sz="2400" dirty="0"/>
              <a:t>20% energy savings at our strategic suppliers     </a:t>
            </a:r>
          </a:p>
          <a:p>
            <a:endParaRPr lang="en-GB" sz="3600" dirty="0"/>
          </a:p>
        </p:txBody>
      </p:sp>
      <p:pic>
        <p:nvPicPr>
          <p:cNvPr id="5" name="Picture 4">
            <a:extLst>
              <a:ext uri="{FF2B5EF4-FFF2-40B4-BE49-F238E27FC236}">
                <a16:creationId xmlns:a16="http://schemas.microsoft.com/office/drawing/2014/main" id="{2440423F-1FAE-456D-9F66-A71A8121F2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72400" y="2370309"/>
            <a:ext cx="4305300" cy="3234076"/>
          </a:xfrm>
          <a:prstGeom prst="rect">
            <a:avLst/>
          </a:prstGeom>
        </p:spPr>
      </p:pic>
    </p:spTree>
    <p:extLst>
      <p:ext uri="{BB962C8B-B14F-4D97-AF65-F5344CB8AC3E}">
        <p14:creationId xmlns:p14="http://schemas.microsoft.com/office/powerpoint/2010/main" val="3871212926"/>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otalTime>36</TotalTime>
  <Words>312</Words>
  <Application>Microsoft Office PowerPoint</Application>
  <PresentationFormat>Widescreen</PresentationFormat>
  <Paragraphs>46</Paragraphs>
  <Slides>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Arial</vt:lpstr>
      <vt:lpstr>Century Gothic</vt:lpstr>
      <vt:lpstr>Vapor Trail</vt:lpstr>
      <vt:lpstr>Adidas</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Adidas</dc:title>
  <dc:creator>Joshua Lewis (1805618)</dc:creator>
  <cp:lastModifiedBy>Joshua Lewis (1805618)</cp:lastModifiedBy>
  <cp:revision>4</cp:revision>
  <dcterms:created xsi:type="dcterms:W3CDTF">2018-12-03T22:55:32Z</dcterms:created>
  <dcterms:modified xsi:type="dcterms:W3CDTF">2018-12-03T23:31:36Z</dcterms:modified>
</cp:coreProperties>
</file>