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BFE67-2210-4223-B508-F6F1CD4186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67131F-5F1A-4857-9E61-EF151121A7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D3F06-DAA0-4F83-930B-1AC97EAC033E}"/>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71B2A9E8-A8B9-4366-B7DA-8E4BB4EDB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3C766-6969-4255-A70F-7C6BC43033B6}"/>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2597881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0C243-B6DD-4314-BA7A-04092C76D9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A7A97E-E2A9-46E3-B2C1-0D5666D2410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614B33-953D-4845-BA0B-77FF4937B4C3}"/>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FC9F8DBD-36A0-4A10-8ACC-99E7C75788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85B7C-CCA6-4CBA-AE82-1EA53B84AB74}"/>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1958840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BCCAD-185F-42A5-9A52-79F29E05FE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54BC93-AE8B-433E-AA16-634D23EE18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AB35011-F4B7-4FEB-BE87-38B39D838A43}"/>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195D8DC7-1958-4BDE-B6FE-DFC2BA274D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E7EAE-8D64-4BAB-8F93-0F934B8A980B}"/>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415940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7752-1702-47D5-91F6-B78ED40D8C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F0F449-CEF8-432C-8398-4BEF21FFCD4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6603F1-45ED-426D-9D15-D169A106582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4F238C-1117-4950-9E35-80D5AF77A4B0}"/>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6" name="Footer Placeholder 5">
            <a:extLst>
              <a:ext uri="{FF2B5EF4-FFF2-40B4-BE49-F238E27FC236}">
                <a16:creationId xmlns:a16="http://schemas.microsoft.com/office/drawing/2014/main" id="{EF78CA02-3CA5-44E4-9FD9-37230CAB8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4FD31D-4DC0-410A-8FEA-9C097E4A62E5}"/>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229988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3BDE5-4651-42FB-935A-48C8DB4FE6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858E42-E4D4-4A6C-B75F-B43E25A63D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938E03E-2850-4331-A372-F0F28BF4927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D55BF9-6E3F-490A-8827-D0BCCBD43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FB5CB73-1B9C-458B-9420-65CDAF91337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713A0B-11FB-40EB-987C-E9D10C88E99A}"/>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8" name="Footer Placeholder 7">
            <a:extLst>
              <a:ext uri="{FF2B5EF4-FFF2-40B4-BE49-F238E27FC236}">
                <a16:creationId xmlns:a16="http://schemas.microsoft.com/office/drawing/2014/main" id="{54FFB11E-40E8-4397-B27C-CA148388C5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3C828C-C961-4B6D-BA15-DCEDC46C1D03}"/>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1741949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35C80-9D28-4262-99AC-52165099CD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AEB923-9B5E-467C-ABB3-AEC25A6993C8}"/>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4" name="Footer Placeholder 3">
            <a:extLst>
              <a:ext uri="{FF2B5EF4-FFF2-40B4-BE49-F238E27FC236}">
                <a16:creationId xmlns:a16="http://schemas.microsoft.com/office/drawing/2014/main" id="{A1429C9E-2B28-4934-A532-14AF1956AD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906BB0-8AE1-4ACD-BA83-0BF50DB14E92}"/>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2410164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A6F41-B994-43A4-9EE7-015077501DF9}"/>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3" name="Footer Placeholder 2">
            <a:extLst>
              <a:ext uri="{FF2B5EF4-FFF2-40B4-BE49-F238E27FC236}">
                <a16:creationId xmlns:a16="http://schemas.microsoft.com/office/drawing/2014/main" id="{86517769-36FE-4122-99BA-6A8EF72D50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01A00C-47CB-4EAD-9916-E3D895657087}"/>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1942408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1EE08-53D8-4EC9-A4CC-E6E557F4AC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DC3FB-BF7E-43A9-BB8A-E80D3822BB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A34660-83B3-422F-AD39-06545339B2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3B76983-6FF9-4304-9C29-C8E3992C2AB9}"/>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6" name="Footer Placeholder 5">
            <a:extLst>
              <a:ext uri="{FF2B5EF4-FFF2-40B4-BE49-F238E27FC236}">
                <a16:creationId xmlns:a16="http://schemas.microsoft.com/office/drawing/2014/main" id="{542B398B-FE3A-495D-8A0B-AB161883DD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ADFA0F-BC35-490D-AAC5-BA96C6FDCC31}"/>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3973082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6CDCB-6B39-4A28-B746-E72BD9AEDA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7C4CCE-9F5B-4CC7-B2DC-946A579369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CC8437-727C-421C-96E9-69BB3DD2BA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C65EEA8-CCE8-485C-91D6-45CF44AFD6CE}"/>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6" name="Footer Placeholder 5">
            <a:extLst>
              <a:ext uri="{FF2B5EF4-FFF2-40B4-BE49-F238E27FC236}">
                <a16:creationId xmlns:a16="http://schemas.microsoft.com/office/drawing/2014/main" id="{D1F8A2FF-1FAB-460E-AD06-FBA7F7A848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7196F1-050A-42B4-9EFD-DD10FCEB621A}"/>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1233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44A16-121F-400B-9215-568F5D78CC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ADDA8E-26B4-48CA-AA44-C1A9A1871F8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D6601-07A2-4A6E-9D74-3F497DE44C99}"/>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547E2A39-FB41-4EC0-AAD2-525889D68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F3BD2-F0F6-4DF9-9014-5FDF46DEEE7D}"/>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2161769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55164A-0A0F-408D-B24E-4EF3BF3D80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63A2E0-12EE-4A01-A84D-85E5F9D7C4B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92352-DB13-4D1F-B910-EBEA0270BB3B}"/>
              </a:ext>
            </a:extLst>
          </p:cNvPr>
          <p:cNvSpPr>
            <a:spLocks noGrp="1"/>
          </p:cNvSpPr>
          <p:nvPr>
            <p:ph type="dt" sz="half" idx="10"/>
          </p:nvPr>
        </p:nvSpPr>
        <p:spPr/>
        <p:txBody>
          <a:body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0B25E875-5B3D-45AB-B1EF-6ECB719EA0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837D7-85B1-4056-BBE1-FB46D1B3EE0E}"/>
              </a:ext>
            </a:extLst>
          </p:cNvPr>
          <p:cNvSpPr>
            <a:spLocks noGrp="1"/>
          </p:cNvSpPr>
          <p:nvPr>
            <p:ph type="sldNum" sz="quarter" idx="12"/>
          </p:nvPr>
        </p:nvSpPr>
        <p:spPr/>
        <p:txBody>
          <a:bodyPr/>
          <a:lstStyle/>
          <a:p>
            <a:fld id="{705328C5-AE20-47F0-B263-65359980039E}" type="slidenum">
              <a:rPr lang="en-GB" smtClean="0"/>
              <a:t>‹#›</a:t>
            </a:fld>
            <a:endParaRPr lang="en-GB"/>
          </a:p>
        </p:txBody>
      </p:sp>
    </p:spTree>
    <p:extLst>
      <p:ext uri="{BB962C8B-B14F-4D97-AF65-F5344CB8AC3E}">
        <p14:creationId xmlns:p14="http://schemas.microsoft.com/office/powerpoint/2010/main" val="481223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FF8642-5BC1-4B95-B5FF-F24D7865F4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6BEB1C-7926-45B2-A503-6D93AA023D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B1E2E-87BD-4242-941A-39E51C1415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529363-08ED-4294-9DE5-61700F138D96}" type="datetimeFigureOut">
              <a:rPr lang="en-GB" smtClean="0"/>
              <a:t>22/01/2018</a:t>
            </a:fld>
            <a:endParaRPr lang="en-GB"/>
          </a:p>
        </p:txBody>
      </p:sp>
      <p:sp>
        <p:nvSpPr>
          <p:cNvPr id="5" name="Footer Placeholder 4">
            <a:extLst>
              <a:ext uri="{FF2B5EF4-FFF2-40B4-BE49-F238E27FC236}">
                <a16:creationId xmlns:a16="http://schemas.microsoft.com/office/drawing/2014/main" id="{95B36840-826E-49AB-BB9F-829363AAC4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F807C8-9F3B-4D7C-9C54-310213B997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5328C5-AE20-47F0-B263-65359980039E}" type="slidenum">
              <a:rPr lang="en-GB" smtClean="0"/>
              <a:t>‹#›</a:t>
            </a:fld>
            <a:endParaRPr lang="en-GB"/>
          </a:p>
        </p:txBody>
      </p:sp>
    </p:spTree>
    <p:extLst>
      <p:ext uri="{BB962C8B-B14F-4D97-AF65-F5344CB8AC3E}">
        <p14:creationId xmlns:p14="http://schemas.microsoft.com/office/powerpoint/2010/main" val="2261460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DDCF72-64A7-4F16-B086-B6A807E3FE1A}"/>
              </a:ext>
            </a:extLst>
          </p:cNvPr>
          <p:cNvPicPr>
            <a:picLocks noChangeAspect="1"/>
          </p:cNvPicPr>
          <p:nvPr/>
        </p:nvPicPr>
        <p:blipFill rotWithShape="1">
          <a:blip r:embed="rId2"/>
          <a:srcRect t="9091" r="26697"/>
          <a:stretch/>
        </p:blipFill>
        <p:spPr>
          <a:xfrm>
            <a:off x="4818888" y="10"/>
            <a:ext cx="7373112" cy="6857989"/>
          </a:xfrm>
          <a:prstGeom prst="rect">
            <a:avLst/>
          </a:prstGeom>
        </p:spPr>
      </p:pic>
      <p:sp>
        <p:nvSpPr>
          <p:cNvPr id="9" name="Freeform 8">
            <a:extLst>
              <a:ext uri="{FF2B5EF4-FFF2-40B4-BE49-F238E27FC236}">
                <a16:creationId xmlns:a16="http://schemas.microsoft.com/office/drawing/2014/main" id="{B83ED68E-10BE-4ADD-86BC-9E944EA5A2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1">
            <a:extLst>
              <a:ext uri="{FF2B5EF4-FFF2-40B4-BE49-F238E27FC236}">
                <a16:creationId xmlns:a16="http://schemas.microsoft.com/office/drawing/2014/main" id="{1ADCEC2C-1761-4D19-9709-41992C2908C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9"/>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6F3E1-8F96-4D15-8F9A-CE4D6010F041}"/>
              </a:ext>
            </a:extLst>
          </p:cNvPr>
          <p:cNvSpPr>
            <a:spLocks noGrp="1"/>
          </p:cNvSpPr>
          <p:nvPr>
            <p:ph type="ctrTitle"/>
          </p:nvPr>
        </p:nvSpPr>
        <p:spPr>
          <a:xfrm>
            <a:off x="804671" y="2600325"/>
            <a:ext cx="4948429" cy="2651200"/>
          </a:xfrm>
        </p:spPr>
        <p:txBody>
          <a:bodyPr vert="horz" lIns="91440" tIns="45720" rIns="91440" bIns="45720" rtlCol="0" anchor="t">
            <a:normAutofit/>
          </a:bodyPr>
          <a:lstStyle/>
          <a:p>
            <a:pPr algn="l"/>
            <a:r>
              <a:rPr lang="en-US" sz="3400"/>
              <a:t>Exotic Taxation: Assessing the Financial Value of the Indian Ocean Trade for the Roman State.</a:t>
            </a:r>
            <a:br>
              <a:rPr lang="en-US" sz="3400"/>
            </a:br>
            <a:endParaRPr lang="en-US" sz="3400"/>
          </a:p>
        </p:txBody>
      </p:sp>
    </p:spTree>
    <p:extLst>
      <p:ext uri="{BB962C8B-B14F-4D97-AF65-F5344CB8AC3E}">
        <p14:creationId xmlns:p14="http://schemas.microsoft.com/office/powerpoint/2010/main" val="269696016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92FE47-4B6B-48FD-8D5A-CD77BB55E3CC}"/>
              </a:ext>
            </a:extLst>
          </p:cNvPr>
          <p:cNvSpPr>
            <a:spLocks noGrp="1"/>
          </p:cNvSpPr>
          <p:nvPr>
            <p:ph type="title"/>
          </p:nvPr>
        </p:nvSpPr>
        <p:spPr>
          <a:xfrm>
            <a:off x="302915" y="404696"/>
            <a:ext cx="6747241" cy="708301"/>
          </a:xfrm>
        </p:spPr>
        <p:txBody>
          <a:bodyPr>
            <a:normAutofit/>
          </a:bodyPr>
          <a:lstStyle/>
          <a:p>
            <a:r>
              <a:rPr lang="en-GB" sz="3600" dirty="0"/>
              <a:t>Aims, Objectives and Methodology  </a:t>
            </a:r>
          </a:p>
        </p:txBody>
      </p:sp>
      <p:sp>
        <p:nvSpPr>
          <p:cNvPr id="4" name="TextBox 3">
            <a:extLst>
              <a:ext uri="{FF2B5EF4-FFF2-40B4-BE49-F238E27FC236}">
                <a16:creationId xmlns:a16="http://schemas.microsoft.com/office/drawing/2014/main" id="{2770EA1B-6AB3-4E99-AD97-A27355DBB9E2}"/>
              </a:ext>
            </a:extLst>
          </p:cNvPr>
          <p:cNvSpPr txBox="1"/>
          <p:nvPr/>
        </p:nvSpPr>
        <p:spPr>
          <a:xfrm>
            <a:off x="180040" y="1515130"/>
            <a:ext cx="8772241" cy="1323439"/>
          </a:xfrm>
          <a:prstGeom prst="rect">
            <a:avLst/>
          </a:prstGeom>
          <a:noFill/>
          <a:ln w="19050">
            <a:solidFill>
              <a:schemeClr val="tx1"/>
            </a:solidFill>
          </a:ln>
        </p:spPr>
        <p:txBody>
          <a:bodyPr wrap="square" rtlCol="0">
            <a:spAutoFit/>
          </a:bodyPr>
          <a:lstStyle/>
          <a:p>
            <a:r>
              <a:rPr lang="en-GB" sz="2000" u="sng" dirty="0"/>
              <a:t>Aim:</a:t>
            </a:r>
            <a:r>
              <a:rPr lang="en-GB" sz="2000" dirty="0"/>
              <a:t> To determine the value of taxation on Rome’s Indian Ocean trade for Imperial state finances. </a:t>
            </a:r>
          </a:p>
          <a:p>
            <a:endParaRPr lang="en-GB" sz="2000" dirty="0"/>
          </a:p>
          <a:p>
            <a:endParaRPr lang="en-GB" sz="2000" dirty="0"/>
          </a:p>
        </p:txBody>
      </p:sp>
      <p:sp>
        <p:nvSpPr>
          <p:cNvPr id="5" name="TextBox 4">
            <a:extLst>
              <a:ext uri="{FF2B5EF4-FFF2-40B4-BE49-F238E27FC236}">
                <a16:creationId xmlns:a16="http://schemas.microsoft.com/office/drawing/2014/main" id="{9E148B39-508A-4F01-B007-9A4222CC3471}"/>
              </a:ext>
            </a:extLst>
          </p:cNvPr>
          <p:cNvSpPr txBox="1"/>
          <p:nvPr/>
        </p:nvSpPr>
        <p:spPr>
          <a:xfrm>
            <a:off x="180040" y="2932429"/>
            <a:ext cx="4680717" cy="3816429"/>
          </a:xfrm>
          <a:prstGeom prst="rect">
            <a:avLst/>
          </a:prstGeom>
          <a:noFill/>
          <a:ln w="19050">
            <a:solidFill>
              <a:schemeClr val="tx1"/>
            </a:solidFill>
          </a:ln>
        </p:spPr>
        <p:txBody>
          <a:bodyPr wrap="square" rtlCol="0">
            <a:spAutoFit/>
          </a:bodyPr>
          <a:lstStyle/>
          <a:p>
            <a:pPr marL="285750" indent="-285750">
              <a:buFont typeface="Arial" panose="020B0604020202020204" pitchFamily="34" charset="0"/>
              <a:buChar char="•"/>
            </a:pPr>
            <a:endParaRPr lang="en-GB" dirty="0"/>
          </a:p>
          <a:p>
            <a:pPr algn="ctr"/>
            <a:r>
              <a:rPr lang="en-GB" u="sng" dirty="0"/>
              <a:t>Objectives:</a:t>
            </a:r>
          </a:p>
          <a:p>
            <a:pPr marL="285750" indent="-285750">
              <a:buFont typeface="Arial" panose="020B0604020202020204" pitchFamily="34" charset="0"/>
              <a:buChar char="•"/>
            </a:pPr>
            <a:r>
              <a:rPr lang="en-GB" dirty="0"/>
              <a:t>To evaluate the existence and composition of a state policy regarding Indo-Roman commerce. </a:t>
            </a:r>
          </a:p>
          <a:p>
            <a:pPr marL="285750" indent="-285750">
              <a:buFont typeface="Arial" panose="020B0604020202020204" pitchFamily="34" charset="0"/>
              <a:buChar char="•"/>
            </a:pPr>
            <a:r>
              <a:rPr lang="en-GB" dirty="0"/>
              <a:t>To evaluate sources used by modern scholars to quantify Indo-Roman trade. </a:t>
            </a:r>
          </a:p>
          <a:p>
            <a:pPr marL="285750" indent="-285750">
              <a:buFont typeface="Arial" panose="020B0604020202020204" pitchFamily="34" charset="0"/>
              <a:buChar char="•"/>
            </a:pPr>
            <a:r>
              <a:rPr lang="en-GB" dirty="0"/>
              <a:t>To consider the context of taxation from this trade within wider Roman state finances.</a:t>
            </a:r>
          </a:p>
          <a:p>
            <a:endParaRPr lang="en-GB" sz="2000" dirty="0"/>
          </a:p>
          <a:p>
            <a:endParaRPr lang="en-GB" sz="2000" dirty="0"/>
          </a:p>
          <a:p>
            <a:endParaRPr lang="en-GB" sz="2000" dirty="0"/>
          </a:p>
          <a:p>
            <a:endParaRPr lang="en-GB" sz="2000" dirty="0"/>
          </a:p>
        </p:txBody>
      </p:sp>
      <p:sp>
        <p:nvSpPr>
          <p:cNvPr id="6" name="TextBox 5">
            <a:extLst>
              <a:ext uri="{FF2B5EF4-FFF2-40B4-BE49-F238E27FC236}">
                <a16:creationId xmlns:a16="http://schemas.microsoft.com/office/drawing/2014/main" id="{0C5BEB99-6DD0-45F2-B62B-FAF9369E046D}"/>
              </a:ext>
            </a:extLst>
          </p:cNvPr>
          <p:cNvSpPr txBox="1"/>
          <p:nvPr/>
        </p:nvSpPr>
        <p:spPr>
          <a:xfrm>
            <a:off x="5052954" y="2932322"/>
            <a:ext cx="3919596" cy="3693319"/>
          </a:xfrm>
          <a:prstGeom prst="rect">
            <a:avLst/>
          </a:prstGeom>
          <a:noFill/>
          <a:ln w="19050">
            <a:solidFill>
              <a:schemeClr val="tx1"/>
            </a:solidFill>
          </a:ln>
        </p:spPr>
        <p:txBody>
          <a:bodyPr wrap="square" rtlCol="0">
            <a:spAutoFit/>
          </a:bodyPr>
          <a:lstStyle/>
          <a:p>
            <a:pPr algn="ctr"/>
            <a:r>
              <a:rPr lang="en-GB" u="sng" dirty="0"/>
              <a:t>Methodology</a:t>
            </a:r>
          </a:p>
          <a:p>
            <a:pPr marL="285750" indent="-285750">
              <a:buFont typeface="Arial" panose="020B0604020202020204" pitchFamily="34" charset="0"/>
              <a:buChar char="•"/>
            </a:pPr>
            <a:r>
              <a:rPr lang="en-GB" dirty="0"/>
              <a:t>Consider relevant archaeological and epigraphic evidence relating to construction and military activity in the region over a broad span of time. </a:t>
            </a:r>
          </a:p>
          <a:p>
            <a:pPr marL="285750" indent="-285750">
              <a:buFont typeface="Arial" panose="020B0604020202020204" pitchFamily="34" charset="0"/>
              <a:buChar char="•"/>
            </a:pPr>
            <a:r>
              <a:rPr lang="en-GB" dirty="0"/>
              <a:t>Analyse the reliability of relevant authors and documents concerning the volume of trade. </a:t>
            </a:r>
          </a:p>
          <a:p>
            <a:pPr marL="285750" indent="-285750">
              <a:buFont typeface="Arial" panose="020B0604020202020204" pitchFamily="34" charset="0"/>
              <a:buChar char="•"/>
            </a:pPr>
            <a:r>
              <a:rPr lang="en-GB" dirty="0"/>
              <a:t>Focus as specifically as possible on a well documented area of Roman state finance: military pay.         </a:t>
            </a:r>
          </a:p>
          <a:p>
            <a:endParaRPr lang="en-GB" dirty="0"/>
          </a:p>
        </p:txBody>
      </p:sp>
      <p:pic>
        <p:nvPicPr>
          <p:cNvPr id="7" name="Picture 6">
            <a:extLst>
              <a:ext uri="{FF2B5EF4-FFF2-40B4-BE49-F238E27FC236}">
                <a16:creationId xmlns:a16="http://schemas.microsoft.com/office/drawing/2014/main" id="{141823A1-3B2B-4348-AE40-6E8E23E9536A}"/>
              </a:ext>
            </a:extLst>
          </p:cNvPr>
          <p:cNvPicPr>
            <a:picLocks noChangeAspect="1"/>
          </p:cNvPicPr>
          <p:nvPr/>
        </p:nvPicPr>
        <p:blipFill>
          <a:blip r:embed="rId2"/>
          <a:stretch>
            <a:fillRect/>
          </a:stretch>
        </p:blipFill>
        <p:spPr>
          <a:xfrm>
            <a:off x="9115877" y="1606759"/>
            <a:ext cx="2814204" cy="4154698"/>
          </a:xfrm>
          <a:prstGeom prst="rect">
            <a:avLst/>
          </a:prstGeom>
        </p:spPr>
      </p:pic>
    </p:spTree>
    <p:extLst>
      <p:ext uri="{BB962C8B-B14F-4D97-AF65-F5344CB8AC3E}">
        <p14:creationId xmlns:p14="http://schemas.microsoft.com/office/powerpoint/2010/main" val="29973976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39388E-7893-4899-A019-FC887E54A0F3}"/>
              </a:ext>
            </a:extLst>
          </p:cNvPr>
          <p:cNvSpPr>
            <a:spLocks noGrp="1"/>
          </p:cNvSpPr>
          <p:nvPr>
            <p:ph type="title"/>
          </p:nvPr>
        </p:nvSpPr>
        <p:spPr>
          <a:xfrm>
            <a:off x="374112" y="283008"/>
            <a:ext cx="6048563" cy="922940"/>
          </a:xfrm>
        </p:spPr>
        <p:txBody>
          <a:bodyPr>
            <a:normAutofit/>
          </a:bodyPr>
          <a:lstStyle/>
          <a:p>
            <a:r>
              <a:rPr lang="en-GB" sz="3600" dirty="0"/>
              <a:t>Rome’s Indian Ocean Policy? </a:t>
            </a:r>
          </a:p>
        </p:txBody>
      </p:sp>
      <p:pic>
        <p:nvPicPr>
          <p:cNvPr id="3" name="Picture 2">
            <a:extLst>
              <a:ext uri="{FF2B5EF4-FFF2-40B4-BE49-F238E27FC236}">
                <a16:creationId xmlns:a16="http://schemas.microsoft.com/office/drawing/2014/main" id="{1541E6F4-9F6A-4DFD-8772-F92410E8D7C6}"/>
              </a:ext>
            </a:extLst>
          </p:cNvPr>
          <p:cNvPicPr>
            <a:picLocks noChangeAspect="1"/>
          </p:cNvPicPr>
          <p:nvPr/>
        </p:nvPicPr>
        <p:blipFill>
          <a:blip r:embed="rId2"/>
          <a:stretch>
            <a:fillRect/>
          </a:stretch>
        </p:blipFill>
        <p:spPr>
          <a:xfrm>
            <a:off x="6468363" y="619412"/>
            <a:ext cx="5605539" cy="2839405"/>
          </a:xfrm>
          <a:prstGeom prst="rect">
            <a:avLst/>
          </a:prstGeom>
        </p:spPr>
      </p:pic>
      <p:pic>
        <p:nvPicPr>
          <p:cNvPr id="4" name="Picture 3">
            <a:extLst>
              <a:ext uri="{FF2B5EF4-FFF2-40B4-BE49-F238E27FC236}">
                <a16:creationId xmlns:a16="http://schemas.microsoft.com/office/drawing/2014/main" id="{09A6FCBC-88DC-4BEA-AB7E-004DA2295E21}"/>
              </a:ext>
            </a:extLst>
          </p:cNvPr>
          <p:cNvPicPr>
            <a:picLocks noChangeAspect="1"/>
          </p:cNvPicPr>
          <p:nvPr/>
        </p:nvPicPr>
        <p:blipFill>
          <a:blip r:embed="rId3"/>
          <a:stretch>
            <a:fillRect/>
          </a:stretch>
        </p:blipFill>
        <p:spPr>
          <a:xfrm>
            <a:off x="5867219" y="4190507"/>
            <a:ext cx="2856010" cy="2142008"/>
          </a:xfrm>
          <a:prstGeom prst="rect">
            <a:avLst/>
          </a:prstGeom>
        </p:spPr>
      </p:pic>
      <p:sp>
        <p:nvSpPr>
          <p:cNvPr id="6" name="TextBox 5">
            <a:extLst>
              <a:ext uri="{FF2B5EF4-FFF2-40B4-BE49-F238E27FC236}">
                <a16:creationId xmlns:a16="http://schemas.microsoft.com/office/drawing/2014/main" id="{BF39CDE3-A24A-44E7-B89F-B28BD5B804AF}"/>
              </a:ext>
            </a:extLst>
          </p:cNvPr>
          <p:cNvSpPr txBox="1"/>
          <p:nvPr/>
        </p:nvSpPr>
        <p:spPr>
          <a:xfrm>
            <a:off x="134981" y="1012120"/>
            <a:ext cx="6096000" cy="2031325"/>
          </a:xfrm>
          <a:prstGeom prst="rect">
            <a:avLst/>
          </a:prstGeom>
          <a:noFill/>
          <a:ln w="19050">
            <a:solidFill>
              <a:schemeClr val="tx1"/>
            </a:solidFill>
          </a:ln>
        </p:spPr>
        <p:txBody>
          <a:bodyPr wrap="square" rtlCol="0">
            <a:spAutoFit/>
          </a:bodyPr>
          <a:lstStyle/>
          <a:p>
            <a:pPr marL="285750" indent="-285750">
              <a:buFont typeface="Arial" panose="020B0604020202020204" pitchFamily="34" charset="0"/>
              <a:buChar char="•"/>
            </a:pPr>
            <a:r>
              <a:rPr lang="en-GB" dirty="0"/>
              <a:t>The existence of a Roman policy in the Indian Ocean is debated by modern scholars. </a:t>
            </a:r>
          </a:p>
          <a:p>
            <a:pPr marL="285750" indent="-285750">
              <a:buFont typeface="Arial" panose="020B0604020202020204" pitchFamily="34" charset="0"/>
              <a:buChar char="•"/>
            </a:pPr>
            <a:r>
              <a:rPr lang="en-GB" dirty="0"/>
              <a:t>The evidence should be evaluated according to a basic definition of what constitutes a policy.</a:t>
            </a:r>
          </a:p>
          <a:p>
            <a:pPr marL="285750" indent="-285750">
              <a:buFont typeface="Arial" panose="020B0604020202020204" pitchFamily="34" charset="0"/>
              <a:buChar char="•"/>
            </a:pPr>
            <a:r>
              <a:rPr lang="en-GB" dirty="0"/>
              <a:t>Extensive indicators for a policy; plausible motivations and possible evidence, both from construction and military activity.</a:t>
            </a:r>
          </a:p>
        </p:txBody>
      </p:sp>
      <p:pic>
        <p:nvPicPr>
          <p:cNvPr id="7" name="Picture 6">
            <a:extLst>
              <a:ext uri="{FF2B5EF4-FFF2-40B4-BE49-F238E27FC236}">
                <a16:creationId xmlns:a16="http://schemas.microsoft.com/office/drawing/2014/main" id="{6723ABA1-AB71-4277-A74F-E475F93FBE54}"/>
              </a:ext>
            </a:extLst>
          </p:cNvPr>
          <p:cNvPicPr>
            <a:picLocks noChangeAspect="1"/>
          </p:cNvPicPr>
          <p:nvPr/>
        </p:nvPicPr>
        <p:blipFill>
          <a:blip r:embed="rId4"/>
          <a:stretch>
            <a:fillRect/>
          </a:stretch>
        </p:blipFill>
        <p:spPr>
          <a:xfrm>
            <a:off x="2999872" y="4184768"/>
            <a:ext cx="2113290" cy="2113290"/>
          </a:xfrm>
          <a:prstGeom prst="rect">
            <a:avLst/>
          </a:prstGeom>
        </p:spPr>
      </p:pic>
      <p:pic>
        <p:nvPicPr>
          <p:cNvPr id="9" name="Picture 8">
            <a:extLst>
              <a:ext uri="{FF2B5EF4-FFF2-40B4-BE49-F238E27FC236}">
                <a16:creationId xmlns:a16="http://schemas.microsoft.com/office/drawing/2014/main" id="{3606F913-02B5-4C54-97C1-9A518DF98AAD}"/>
              </a:ext>
            </a:extLst>
          </p:cNvPr>
          <p:cNvPicPr>
            <a:picLocks noChangeAspect="1"/>
          </p:cNvPicPr>
          <p:nvPr/>
        </p:nvPicPr>
        <p:blipFill rotWithShape="1">
          <a:blip r:embed="rId5"/>
          <a:srcRect r="49347"/>
          <a:stretch/>
        </p:blipFill>
        <p:spPr>
          <a:xfrm>
            <a:off x="350291" y="4184768"/>
            <a:ext cx="2065052" cy="1997674"/>
          </a:xfrm>
          <a:prstGeom prst="rect">
            <a:avLst/>
          </a:prstGeom>
        </p:spPr>
      </p:pic>
      <p:pic>
        <p:nvPicPr>
          <p:cNvPr id="11" name="Picture 10">
            <a:extLst>
              <a:ext uri="{FF2B5EF4-FFF2-40B4-BE49-F238E27FC236}">
                <a16:creationId xmlns:a16="http://schemas.microsoft.com/office/drawing/2014/main" id="{7BF96E51-4E45-4D2E-AD80-3E97AC17636E}"/>
              </a:ext>
            </a:extLst>
          </p:cNvPr>
          <p:cNvPicPr>
            <a:picLocks noChangeAspect="1"/>
          </p:cNvPicPr>
          <p:nvPr/>
        </p:nvPicPr>
        <p:blipFill rotWithShape="1">
          <a:blip r:embed="rId6"/>
          <a:srcRect t="4078" b="3922"/>
          <a:stretch/>
        </p:blipFill>
        <p:spPr>
          <a:xfrm>
            <a:off x="8880561" y="4212680"/>
            <a:ext cx="3102549" cy="2140779"/>
          </a:xfrm>
          <a:prstGeom prst="rect">
            <a:avLst/>
          </a:prstGeom>
        </p:spPr>
      </p:pic>
      <p:sp>
        <p:nvSpPr>
          <p:cNvPr id="13" name="TextBox 12">
            <a:extLst>
              <a:ext uri="{FF2B5EF4-FFF2-40B4-BE49-F238E27FC236}">
                <a16:creationId xmlns:a16="http://schemas.microsoft.com/office/drawing/2014/main" id="{5CD1EFC6-2CF0-4CE0-9326-59718CD06CEE}"/>
              </a:ext>
            </a:extLst>
          </p:cNvPr>
          <p:cNvSpPr txBox="1"/>
          <p:nvPr/>
        </p:nvSpPr>
        <p:spPr>
          <a:xfrm>
            <a:off x="7132893" y="3708897"/>
            <a:ext cx="3588116" cy="338554"/>
          </a:xfrm>
          <a:prstGeom prst="rect">
            <a:avLst/>
          </a:prstGeom>
          <a:noFill/>
          <a:ln w="19050">
            <a:solidFill>
              <a:schemeClr val="tx1"/>
            </a:solidFill>
          </a:ln>
        </p:spPr>
        <p:txBody>
          <a:bodyPr wrap="square" rtlCol="0">
            <a:spAutoFit/>
          </a:bodyPr>
          <a:lstStyle/>
          <a:p>
            <a:r>
              <a:rPr lang="en-GB" sz="1600" dirty="0"/>
              <a:t>The Tabula Peutingeriana, </a:t>
            </a:r>
            <a:r>
              <a:rPr lang="en-GB" sz="1600" i="1" dirty="0"/>
              <a:t>c.</a:t>
            </a:r>
            <a:r>
              <a:rPr lang="en-GB" sz="1600" dirty="0"/>
              <a:t> 4</a:t>
            </a:r>
            <a:r>
              <a:rPr lang="en-GB" sz="1600" baseline="30000" dirty="0"/>
              <a:t>th</a:t>
            </a:r>
            <a:r>
              <a:rPr lang="en-GB" sz="1600" dirty="0"/>
              <a:t> Cen AD. </a:t>
            </a:r>
          </a:p>
        </p:txBody>
      </p:sp>
      <p:sp>
        <p:nvSpPr>
          <p:cNvPr id="14" name="TextBox 13">
            <a:extLst>
              <a:ext uri="{FF2B5EF4-FFF2-40B4-BE49-F238E27FC236}">
                <a16:creationId xmlns:a16="http://schemas.microsoft.com/office/drawing/2014/main" id="{AAB967B0-5BF5-47DF-8516-9EC504759975}"/>
              </a:ext>
            </a:extLst>
          </p:cNvPr>
          <p:cNvSpPr txBox="1"/>
          <p:nvPr/>
        </p:nvSpPr>
        <p:spPr>
          <a:xfrm>
            <a:off x="176008" y="3228300"/>
            <a:ext cx="6095999" cy="646331"/>
          </a:xfrm>
          <a:prstGeom prst="rect">
            <a:avLst/>
          </a:prstGeom>
          <a:noFill/>
          <a:ln w="19050">
            <a:solidFill>
              <a:schemeClr val="tx1"/>
            </a:solidFill>
          </a:ln>
        </p:spPr>
        <p:txBody>
          <a:bodyPr wrap="square" rtlCol="0">
            <a:spAutoFit/>
          </a:bodyPr>
          <a:lstStyle/>
          <a:p>
            <a:r>
              <a:rPr lang="en-GB" dirty="0"/>
              <a:t>The evidence indicates a basic yet periodically changing state-driven policy was in place in the Indian Ocean.   </a:t>
            </a:r>
          </a:p>
        </p:txBody>
      </p:sp>
    </p:spTree>
    <p:extLst>
      <p:ext uri="{BB962C8B-B14F-4D97-AF65-F5344CB8AC3E}">
        <p14:creationId xmlns:p14="http://schemas.microsoft.com/office/powerpoint/2010/main" val="38549949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additive="base">
                                        <p:cTn id="27" dur="500" fill="hold"/>
                                        <p:tgtEl>
                                          <p:spTgt spid="9"/>
                                        </p:tgtEl>
                                        <p:attrNameLst>
                                          <p:attrName>ppt_x</p:attrName>
                                        </p:attrNameLst>
                                      </p:cBhvr>
                                      <p:tavLst>
                                        <p:tav tm="0">
                                          <p:val>
                                            <p:strVal val="#ppt_x"/>
                                          </p:val>
                                        </p:tav>
                                        <p:tav tm="100000">
                                          <p:val>
                                            <p:strVal val="#ppt_x"/>
                                          </p:val>
                                        </p:tav>
                                      </p:tavLst>
                                    </p:anim>
                                    <p:anim calcmode="lin" valueType="num">
                                      <p:cBhvr additive="base">
                                        <p:cTn id="2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additive="base">
                                        <p:cTn id="39" dur="500" fill="hold"/>
                                        <p:tgtEl>
                                          <p:spTgt spid="4"/>
                                        </p:tgtEl>
                                        <p:attrNameLst>
                                          <p:attrName>ppt_x</p:attrName>
                                        </p:attrNameLst>
                                      </p:cBhvr>
                                      <p:tavLst>
                                        <p:tav tm="0">
                                          <p:val>
                                            <p:strVal val="#ppt_x"/>
                                          </p:val>
                                        </p:tav>
                                        <p:tav tm="100000">
                                          <p:val>
                                            <p:strVal val="#ppt_x"/>
                                          </p:val>
                                        </p:tav>
                                      </p:tavLst>
                                    </p:anim>
                                    <p:anim calcmode="lin" valueType="num">
                                      <p:cBhvr additive="base">
                                        <p:cTn id="4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ppt_x"/>
                                          </p:val>
                                        </p:tav>
                                        <p:tav tm="100000">
                                          <p:val>
                                            <p:strVal val="#ppt_x"/>
                                          </p:val>
                                        </p:tav>
                                      </p:tavLst>
                                    </p:anim>
                                    <p:anim calcmode="lin" valueType="num">
                                      <p:cBhvr additive="base">
                                        <p:cTn id="5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233E3B-557B-49BC-9E3F-F87E4A3038FF}"/>
              </a:ext>
            </a:extLst>
          </p:cNvPr>
          <p:cNvSpPr>
            <a:spLocks noGrp="1"/>
          </p:cNvSpPr>
          <p:nvPr>
            <p:ph type="title"/>
          </p:nvPr>
        </p:nvSpPr>
        <p:spPr>
          <a:xfrm>
            <a:off x="833002" y="365125"/>
            <a:ext cx="10520702" cy="1325563"/>
          </a:xfrm>
        </p:spPr>
        <p:txBody>
          <a:bodyPr>
            <a:normAutofit/>
          </a:bodyPr>
          <a:lstStyle/>
          <a:p>
            <a:r>
              <a:rPr lang="en-GB" dirty="0"/>
              <a:t>Quantifying Indo-Roman Trade </a:t>
            </a:r>
            <a:endParaRPr lang="en-GB"/>
          </a:p>
        </p:txBody>
      </p:sp>
      <p:sp>
        <p:nvSpPr>
          <p:cNvPr id="4" name="TextBox 3">
            <a:extLst>
              <a:ext uri="{FF2B5EF4-FFF2-40B4-BE49-F238E27FC236}">
                <a16:creationId xmlns:a16="http://schemas.microsoft.com/office/drawing/2014/main" id="{47B4F490-0B1A-4D8D-A88C-345711C809DC}"/>
              </a:ext>
            </a:extLst>
          </p:cNvPr>
          <p:cNvSpPr txBox="1"/>
          <p:nvPr/>
        </p:nvSpPr>
        <p:spPr>
          <a:xfrm>
            <a:off x="204537" y="1310752"/>
            <a:ext cx="5285689" cy="1477328"/>
          </a:xfrm>
          <a:prstGeom prst="rect">
            <a:avLst/>
          </a:prstGeom>
          <a:noFill/>
          <a:ln w="19050">
            <a:solidFill>
              <a:schemeClr val="tx1"/>
            </a:solidFill>
          </a:ln>
        </p:spPr>
        <p:txBody>
          <a:bodyPr wrap="square" rtlCol="0">
            <a:spAutoFit/>
          </a:bodyPr>
          <a:lstStyle/>
          <a:p>
            <a:pPr marL="285750" indent="-285750">
              <a:buFont typeface="Arial" panose="020B0604020202020204" pitchFamily="34" charset="0"/>
              <a:buChar char="•"/>
            </a:pPr>
            <a:r>
              <a:rPr lang="en-GB" dirty="0"/>
              <a:t>Modern scholarly estimates for the 25% tax (</a:t>
            </a:r>
            <a:r>
              <a:rPr lang="en-GB" dirty="0" err="1"/>
              <a:t>tetrate</a:t>
            </a:r>
            <a:r>
              <a:rPr lang="en-GB" dirty="0"/>
              <a:t>) on Indian Ocean imports range from 10-270 million sesterces per year. </a:t>
            </a:r>
          </a:p>
          <a:p>
            <a:pPr marL="285750" indent="-285750">
              <a:buFont typeface="Arial" panose="020B0604020202020204" pitchFamily="34" charset="0"/>
              <a:buChar char="•"/>
            </a:pPr>
            <a:r>
              <a:rPr lang="en-GB" dirty="0"/>
              <a:t>These estimates are based on a range of evidence and varied interpretation.</a:t>
            </a:r>
          </a:p>
        </p:txBody>
      </p:sp>
      <p:sp>
        <p:nvSpPr>
          <p:cNvPr id="6" name="TextBox 5">
            <a:extLst>
              <a:ext uri="{FF2B5EF4-FFF2-40B4-BE49-F238E27FC236}">
                <a16:creationId xmlns:a16="http://schemas.microsoft.com/office/drawing/2014/main" id="{B69AEEB4-441A-456D-987D-96FF03923C22}"/>
              </a:ext>
            </a:extLst>
          </p:cNvPr>
          <p:cNvSpPr txBox="1"/>
          <p:nvPr/>
        </p:nvSpPr>
        <p:spPr>
          <a:xfrm>
            <a:off x="9505085" y="3038190"/>
            <a:ext cx="2587065" cy="1754326"/>
          </a:xfrm>
          <a:prstGeom prst="rect">
            <a:avLst/>
          </a:prstGeom>
          <a:noFill/>
          <a:ln w="19050">
            <a:solidFill>
              <a:schemeClr val="tx1"/>
            </a:solidFill>
          </a:ln>
        </p:spPr>
        <p:txBody>
          <a:bodyPr wrap="square" rtlCol="0">
            <a:spAutoFit/>
          </a:bodyPr>
          <a:lstStyle/>
          <a:p>
            <a:r>
              <a:rPr lang="en-GB" dirty="0"/>
              <a:t>(</a:t>
            </a:r>
            <a:r>
              <a:rPr lang="en-GB" dirty="0" err="1"/>
              <a:t>Mcleister</a:t>
            </a:r>
            <a:r>
              <a:rPr lang="en-GB" dirty="0"/>
              <a:t> 2011: 41): Pliny’s 100 million sesterces represents the whole trade meaning the </a:t>
            </a:r>
            <a:r>
              <a:rPr lang="en-GB" i="1" dirty="0" err="1"/>
              <a:t>tetrate</a:t>
            </a:r>
            <a:r>
              <a:rPr lang="en-GB" i="1" dirty="0"/>
              <a:t> </a:t>
            </a:r>
            <a:r>
              <a:rPr lang="en-GB" dirty="0"/>
              <a:t>brought in 25 million sesterces per year. </a:t>
            </a:r>
          </a:p>
        </p:txBody>
      </p:sp>
      <p:sp>
        <p:nvSpPr>
          <p:cNvPr id="7" name="Rectangle 6">
            <a:extLst>
              <a:ext uri="{FF2B5EF4-FFF2-40B4-BE49-F238E27FC236}">
                <a16:creationId xmlns:a16="http://schemas.microsoft.com/office/drawing/2014/main" id="{E93B906D-3C41-4EDC-BCF7-4C91E7A41500}"/>
              </a:ext>
            </a:extLst>
          </p:cNvPr>
          <p:cNvSpPr/>
          <p:nvPr/>
        </p:nvSpPr>
        <p:spPr>
          <a:xfrm>
            <a:off x="204537" y="2892675"/>
            <a:ext cx="6096000" cy="2031325"/>
          </a:xfrm>
          <a:prstGeom prst="rect">
            <a:avLst/>
          </a:prstGeom>
          <a:ln w="19050">
            <a:solidFill>
              <a:schemeClr val="tx1"/>
            </a:solidFill>
          </a:ln>
        </p:spPr>
        <p:txBody>
          <a:bodyPr>
            <a:spAutoFit/>
          </a:bodyPr>
          <a:lstStyle/>
          <a:p>
            <a:r>
              <a:rPr lang="en-GB" dirty="0"/>
              <a:t>“But the title ‘happy’ is still more appropriate to the Arabian Sea, for it is the source of the pearls which that country sends us. And by the lowest count India, China and the Arabian Peninsula remove 100 million sesterces from our empire each year – that is what our luxuries and our women cost us. For what fraction of these, I ask you, now goes to the gods or too the underworld deities.” </a:t>
            </a:r>
            <a:r>
              <a:rPr lang="en-GB" b="1" dirty="0"/>
              <a:t>Plin.</a:t>
            </a:r>
            <a:r>
              <a:rPr lang="en-GB" b="1" i="1" dirty="0"/>
              <a:t>NH</a:t>
            </a:r>
            <a:r>
              <a:rPr lang="en-GB" b="1" dirty="0"/>
              <a:t>.12.84.</a:t>
            </a:r>
            <a:endParaRPr lang="en-GB" dirty="0"/>
          </a:p>
        </p:txBody>
      </p:sp>
      <p:sp>
        <p:nvSpPr>
          <p:cNvPr id="9" name="Rectangle 8">
            <a:extLst>
              <a:ext uri="{FF2B5EF4-FFF2-40B4-BE49-F238E27FC236}">
                <a16:creationId xmlns:a16="http://schemas.microsoft.com/office/drawing/2014/main" id="{7B3CE6F1-CC5F-43DE-9D36-BE814DFD4216}"/>
              </a:ext>
            </a:extLst>
          </p:cNvPr>
          <p:cNvSpPr/>
          <p:nvPr/>
        </p:nvSpPr>
        <p:spPr>
          <a:xfrm>
            <a:off x="204537" y="5031303"/>
            <a:ext cx="6096000" cy="1200329"/>
          </a:xfrm>
          <a:prstGeom prst="rect">
            <a:avLst/>
          </a:prstGeom>
          <a:ln w="19050">
            <a:solidFill>
              <a:schemeClr val="tx1"/>
            </a:solidFill>
          </a:ln>
        </p:spPr>
        <p:txBody>
          <a:bodyPr>
            <a:spAutoFit/>
          </a:bodyPr>
          <a:lstStyle/>
          <a:p>
            <a:r>
              <a:rPr lang="en-GB" dirty="0"/>
              <a:t>“I found that about one hundred and twenty ships sail from </a:t>
            </a:r>
            <a:r>
              <a:rPr lang="en-GB" dirty="0" err="1"/>
              <a:t>Myos-hormos</a:t>
            </a:r>
            <a:r>
              <a:rPr lang="en-GB" dirty="0"/>
              <a:t> to India, although, in the time of the Ptolemies, scarcely any one would venture on this voyage and the commerce with the Indies.” </a:t>
            </a:r>
            <a:r>
              <a:rPr lang="en-GB" b="1" dirty="0"/>
              <a:t>Strab.</a:t>
            </a:r>
            <a:r>
              <a:rPr lang="en-GB" b="1" i="1" dirty="0"/>
              <a:t>Geog</a:t>
            </a:r>
            <a:r>
              <a:rPr lang="en-GB" b="1" dirty="0"/>
              <a:t>.2.5.12. </a:t>
            </a:r>
            <a:endParaRPr lang="en-GB" dirty="0"/>
          </a:p>
        </p:txBody>
      </p:sp>
      <p:pic>
        <p:nvPicPr>
          <p:cNvPr id="11" name="Picture 10">
            <a:extLst>
              <a:ext uri="{FF2B5EF4-FFF2-40B4-BE49-F238E27FC236}">
                <a16:creationId xmlns:a16="http://schemas.microsoft.com/office/drawing/2014/main" id="{756EFF60-C8ED-4A72-8C56-DE186253C27F}"/>
              </a:ext>
            </a:extLst>
          </p:cNvPr>
          <p:cNvPicPr>
            <a:picLocks noChangeAspect="1"/>
          </p:cNvPicPr>
          <p:nvPr/>
        </p:nvPicPr>
        <p:blipFill>
          <a:blip r:embed="rId2"/>
          <a:stretch>
            <a:fillRect/>
          </a:stretch>
        </p:blipFill>
        <p:spPr>
          <a:xfrm>
            <a:off x="6453349" y="1788976"/>
            <a:ext cx="2979410" cy="4342490"/>
          </a:xfrm>
          <a:prstGeom prst="rect">
            <a:avLst/>
          </a:prstGeom>
        </p:spPr>
      </p:pic>
      <p:sp>
        <p:nvSpPr>
          <p:cNvPr id="13" name="TextBox 12">
            <a:extLst>
              <a:ext uri="{FF2B5EF4-FFF2-40B4-BE49-F238E27FC236}">
                <a16:creationId xmlns:a16="http://schemas.microsoft.com/office/drawing/2014/main" id="{72EBC29E-6F33-48ED-A1A7-8342C0299F2F}"/>
              </a:ext>
            </a:extLst>
          </p:cNvPr>
          <p:cNvSpPr txBox="1"/>
          <p:nvPr/>
        </p:nvSpPr>
        <p:spPr>
          <a:xfrm>
            <a:off x="6453349" y="6376737"/>
            <a:ext cx="2979410" cy="338554"/>
          </a:xfrm>
          <a:prstGeom prst="rect">
            <a:avLst/>
          </a:prstGeom>
          <a:noFill/>
          <a:ln w="19050">
            <a:solidFill>
              <a:schemeClr val="tx1"/>
            </a:solidFill>
          </a:ln>
        </p:spPr>
        <p:txBody>
          <a:bodyPr wrap="square" rtlCol="0">
            <a:spAutoFit/>
          </a:bodyPr>
          <a:lstStyle/>
          <a:p>
            <a:pPr algn="ctr"/>
            <a:r>
              <a:rPr lang="en-GB" sz="1600" dirty="0" err="1"/>
              <a:t>Muziris</a:t>
            </a:r>
            <a:r>
              <a:rPr lang="en-GB" sz="1600" dirty="0"/>
              <a:t> Papyrus </a:t>
            </a:r>
            <a:r>
              <a:rPr lang="en-GB" sz="1600" i="1" dirty="0"/>
              <a:t>c.</a:t>
            </a:r>
            <a:r>
              <a:rPr lang="en-GB" sz="1600" dirty="0"/>
              <a:t>150 AD </a:t>
            </a:r>
          </a:p>
        </p:txBody>
      </p:sp>
    </p:spTree>
    <p:extLst>
      <p:ext uri="{BB962C8B-B14F-4D97-AF65-F5344CB8AC3E}">
        <p14:creationId xmlns:p14="http://schemas.microsoft.com/office/powerpoint/2010/main" val="42069983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1000"/>
                                        <p:tgtEl>
                                          <p:spTgt spid="11"/>
                                        </p:tgtEl>
                                      </p:cBhvr>
                                    </p:animEffect>
                                    <p:anim calcmode="lin" valueType="num">
                                      <p:cBhvr>
                                        <p:cTn id="26" dur="1000" fill="hold"/>
                                        <p:tgtEl>
                                          <p:spTgt spid="11"/>
                                        </p:tgtEl>
                                        <p:attrNameLst>
                                          <p:attrName>ppt_x</p:attrName>
                                        </p:attrNameLst>
                                      </p:cBhvr>
                                      <p:tavLst>
                                        <p:tav tm="0">
                                          <p:val>
                                            <p:strVal val="#ppt_x"/>
                                          </p:val>
                                        </p:tav>
                                        <p:tav tm="100000">
                                          <p:val>
                                            <p:strVal val="#ppt_x"/>
                                          </p:val>
                                        </p:tav>
                                      </p:tavLst>
                                    </p:anim>
                                    <p:anim calcmode="lin" valueType="num">
                                      <p:cBhvr>
                                        <p:cTn id="2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animEffect transition="in" filter="fade">
                                      <p:cBhvr>
                                        <p:cTn id="39" dur="1000"/>
                                        <p:tgtEl>
                                          <p:spTgt spid="6"/>
                                        </p:tgtEl>
                                      </p:cBhvr>
                                    </p:animEffect>
                                    <p:anim calcmode="lin" valueType="num">
                                      <p:cBhvr>
                                        <p:cTn id="40" dur="1000" fill="hold"/>
                                        <p:tgtEl>
                                          <p:spTgt spid="6"/>
                                        </p:tgtEl>
                                        <p:attrNameLst>
                                          <p:attrName>ppt_x</p:attrName>
                                        </p:attrNameLst>
                                      </p:cBhvr>
                                      <p:tavLst>
                                        <p:tav tm="0">
                                          <p:val>
                                            <p:strVal val="#ppt_x"/>
                                          </p:val>
                                        </p:tav>
                                        <p:tav tm="100000">
                                          <p:val>
                                            <p:strVal val="#ppt_x"/>
                                          </p:val>
                                        </p:tav>
                                      </p:tavLst>
                                    </p:anim>
                                    <p:anim calcmode="lin" valueType="num">
                                      <p:cBhvr>
                                        <p:cTn id="4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P spid="1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00C43E-2E16-4208-97D4-837F1EA22F14}"/>
              </a:ext>
            </a:extLst>
          </p:cNvPr>
          <p:cNvSpPr>
            <a:spLocks noGrp="1"/>
          </p:cNvSpPr>
          <p:nvPr>
            <p:ph type="title"/>
          </p:nvPr>
        </p:nvSpPr>
        <p:spPr>
          <a:xfrm>
            <a:off x="200207" y="32193"/>
            <a:ext cx="7555625" cy="597231"/>
          </a:xfrm>
        </p:spPr>
        <p:txBody>
          <a:bodyPr>
            <a:normAutofit/>
          </a:bodyPr>
          <a:lstStyle/>
          <a:p>
            <a:r>
              <a:rPr lang="en-GB" sz="3600" dirty="0"/>
              <a:t>Indo-Roman Trade and Military Finance</a:t>
            </a:r>
          </a:p>
        </p:txBody>
      </p:sp>
      <p:sp>
        <p:nvSpPr>
          <p:cNvPr id="3" name="TextBox 2">
            <a:extLst>
              <a:ext uri="{FF2B5EF4-FFF2-40B4-BE49-F238E27FC236}">
                <a16:creationId xmlns:a16="http://schemas.microsoft.com/office/drawing/2014/main" id="{92194399-FB07-4AA6-81CC-5DE9BB9ABEAC}"/>
              </a:ext>
            </a:extLst>
          </p:cNvPr>
          <p:cNvSpPr txBox="1"/>
          <p:nvPr/>
        </p:nvSpPr>
        <p:spPr>
          <a:xfrm>
            <a:off x="287707" y="629424"/>
            <a:ext cx="5605670" cy="2585323"/>
          </a:xfrm>
          <a:prstGeom prst="rect">
            <a:avLst/>
          </a:prstGeom>
          <a:noFill/>
          <a:ln w="19050">
            <a:solidFill>
              <a:schemeClr val="tx1"/>
            </a:solidFill>
          </a:ln>
        </p:spPr>
        <p:txBody>
          <a:bodyPr wrap="square" rtlCol="0">
            <a:spAutoFit/>
          </a:bodyPr>
          <a:lstStyle/>
          <a:p>
            <a:pPr marL="285750" indent="-285750">
              <a:buFont typeface="Arial" panose="020B0604020202020204" pitchFamily="34" charset="0"/>
              <a:buChar char="•"/>
            </a:pPr>
            <a:r>
              <a:rPr lang="en-GB" dirty="0"/>
              <a:t>Modern scholars such as </a:t>
            </a:r>
            <a:r>
              <a:rPr lang="en-GB" dirty="0" err="1"/>
              <a:t>Mclaughlin</a:t>
            </a:r>
            <a:r>
              <a:rPr lang="en-GB" dirty="0"/>
              <a:t> and </a:t>
            </a:r>
            <a:r>
              <a:rPr lang="en-GB" dirty="0" err="1"/>
              <a:t>Speidel</a:t>
            </a:r>
            <a:r>
              <a:rPr lang="en-GB" dirty="0"/>
              <a:t> compare the value of the </a:t>
            </a:r>
            <a:r>
              <a:rPr lang="en-GB" i="1" dirty="0" err="1"/>
              <a:t>tetrate</a:t>
            </a:r>
            <a:r>
              <a:rPr lang="en-GB" i="1" dirty="0"/>
              <a:t> </a:t>
            </a:r>
            <a:r>
              <a:rPr lang="en-GB" dirty="0"/>
              <a:t>to the cost of the army. </a:t>
            </a:r>
          </a:p>
          <a:p>
            <a:pPr marL="285750" indent="-285750">
              <a:buFont typeface="Arial" panose="020B0604020202020204" pitchFamily="34" charset="0"/>
              <a:buChar char="•"/>
            </a:pPr>
            <a:r>
              <a:rPr lang="en-GB" dirty="0"/>
              <a:t>While a valid comparison the exact cost of the army is unclear. </a:t>
            </a:r>
          </a:p>
          <a:p>
            <a:pPr marL="285750" indent="-285750">
              <a:buFont typeface="Arial" panose="020B0604020202020204" pitchFamily="34" charset="0"/>
              <a:buChar char="•"/>
            </a:pPr>
            <a:r>
              <a:rPr lang="en-GB" dirty="0"/>
              <a:t>Solve this by comparing value to the basic pay of legionaries for which we have the best evidence. </a:t>
            </a:r>
          </a:p>
          <a:p>
            <a:pPr marL="285750" indent="-285750">
              <a:buFont typeface="Arial" panose="020B0604020202020204" pitchFamily="34" charset="0"/>
              <a:buChar char="•"/>
            </a:pPr>
            <a:r>
              <a:rPr lang="en-GB" dirty="0"/>
              <a:t>Exclude alternate pay grades (officers </a:t>
            </a:r>
            <a:r>
              <a:rPr lang="en-GB" dirty="0" err="1"/>
              <a:t>ect</a:t>
            </a:r>
            <a:r>
              <a:rPr lang="en-GB" dirty="0"/>
              <a:t>) for certainty and compare remaining troops. </a:t>
            </a:r>
          </a:p>
        </p:txBody>
      </p:sp>
      <p:graphicFrame>
        <p:nvGraphicFramePr>
          <p:cNvPr id="4" name="Table 3">
            <a:extLst>
              <a:ext uri="{FF2B5EF4-FFF2-40B4-BE49-F238E27FC236}">
                <a16:creationId xmlns:a16="http://schemas.microsoft.com/office/drawing/2014/main" id="{8287204B-7886-424C-BE32-BA448EE93874}"/>
              </a:ext>
            </a:extLst>
          </p:cNvPr>
          <p:cNvGraphicFramePr>
            <a:graphicFrameLocks noGrp="1"/>
          </p:cNvGraphicFramePr>
          <p:nvPr>
            <p:extLst>
              <p:ext uri="{D42A27DB-BD31-4B8C-83A1-F6EECF244321}">
                <p14:modId xmlns:p14="http://schemas.microsoft.com/office/powerpoint/2010/main" val="1652797295"/>
              </p:ext>
            </p:extLst>
          </p:nvPr>
        </p:nvGraphicFramePr>
        <p:xfrm>
          <a:off x="169483" y="3353879"/>
          <a:ext cx="6112496" cy="3173917"/>
        </p:xfrm>
        <a:graphic>
          <a:graphicData uri="http://schemas.openxmlformats.org/drawingml/2006/table">
            <a:tbl>
              <a:tblPr firstRow="1" firstCol="1" bandRow="1">
                <a:tableStyleId>{5C22544A-7EE6-4342-B048-85BDC9FD1C3A}</a:tableStyleId>
              </a:tblPr>
              <a:tblGrid>
                <a:gridCol w="2037075">
                  <a:extLst>
                    <a:ext uri="{9D8B030D-6E8A-4147-A177-3AD203B41FA5}">
                      <a16:colId xmlns:a16="http://schemas.microsoft.com/office/drawing/2014/main" val="4255505128"/>
                    </a:ext>
                  </a:extLst>
                </a:gridCol>
                <a:gridCol w="2037075">
                  <a:extLst>
                    <a:ext uri="{9D8B030D-6E8A-4147-A177-3AD203B41FA5}">
                      <a16:colId xmlns:a16="http://schemas.microsoft.com/office/drawing/2014/main" val="1949971293"/>
                    </a:ext>
                  </a:extLst>
                </a:gridCol>
                <a:gridCol w="2038346">
                  <a:extLst>
                    <a:ext uri="{9D8B030D-6E8A-4147-A177-3AD203B41FA5}">
                      <a16:colId xmlns:a16="http://schemas.microsoft.com/office/drawing/2014/main" val="1483460208"/>
                    </a:ext>
                  </a:extLst>
                </a:gridCol>
              </a:tblGrid>
              <a:tr h="392837">
                <a:tc>
                  <a:txBody>
                    <a:bodyPr/>
                    <a:lstStyle/>
                    <a:p>
                      <a:pPr algn="ctr">
                        <a:lnSpc>
                          <a:spcPct val="150000"/>
                        </a:lnSpc>
                        <a:spcAft>
                          <a:spcPts val="0"/>
                        </a:spcAft>
                      </a:pPr>
                      <a:r>
                        <a:rPr lang="en-GB" sz="1200">
                          <a:effectLst/>
                        </a:rPr>
                        <a:t>Military Rank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Pay Grade (HS)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Number per Legion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0297177"/>
                  </a:ext>
                </a:extLst>
              </a:tr>
              <a:tr h="407175">
                <a:tc>
                  <a:txBody>
                    <a:bodyPr/>
                    <a:lstStyle/>
                    <a:p>
                      <a:pPr algn="ctr">
                        <a:lnSpc>
                          <a:spcPct val="150000"/>
                        </a:lnSpc>
                        <a:spcAft>
                          <a:spcPts val="0"/>
                        </a:spcAft>
                      </a:pPr>
                      <a:r>
                        <a:rPr lang="en-GB" sz="1200">
                          <a:effectLst/>
                        </a:rPr>
                        <a:t>centurion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c.13,500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60 men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2242620"/>
                  </a:ext>
                </a:extLst>
              </a:tr>
              <a:tr h="395382">
                <a:tc>
                  <a:txBody>
                    <a:bodyPr/>
                    <a:lstStyle/>
                    <a:p>
                      <a:pPr algn="ctr">
                        <a:lnSpc>
                          <a:spcPct val="150000"/>
                        </a:lnSpc>
                        <a:spcAft>
                          <a:spcPts val="0"/>
                        </a:spcAft>
                      </a:pPr>
                      <a:r>
                        <a:rPr lang="en-GB" sz="1200">
                          <a:effectLst/>
                        </a:rPr>
                        <a:t>duplicarrii</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c.1,800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60 men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9300368"/>
                  </a:ext>
                </a:extLst>
              </a:tr>
              <a:tr h="392837">
                <a:tc>
                  <a:txBody>
                    <a:bodyPr/>
                    <a:lstStyle/>
                    <a:p>
                      <a:pPr algn="ctr">
                        <a:lnSpc>
                          <a:spcPct val="150000"/>
                        </a:lnSpc>
                        <a:spcAft>
                          <a:spcPts val="0"/>
                        </a:spcAft>
                      </a:pPr>
                      <a:r>
                        <a:rPr lang="en-GB" sz="1200" dirty="0" err="1">
                          <a:effectLst/>
                        </a:rPr>
                        <a:t>Sesquiplicarii</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c.1,350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60 men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8878671"/>
                  </a:ext>
                </a:extLst>
              </a:tr>
              <a:tr h="392837">
                <a:tc>
                  <a:txBody>
                    <a:bodyPr/>
                    <a:lstStyle/>
                    <a:p>
                      <a:pPr algn="ctr">
                        <a:lnSpc>
                          <a:spcPct val="150000"/>
                        </a:lnSpc>
                        <a:spcAft>
                          <a:spcPts val="0"/>
                        </a:spcAft>
                      </a:pPr>
                      <a:r>
                        <a:rPr lang="en-GB" sz="1200">
                          <a:effectLst/>
                        </a:rPr>
                        <a:t>Optio</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c.1,800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60 men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08694972"/>
                  </a:ext>
                </a:extLst>
              </a:tr>
              <a:tr h="407175">
                <a:tc>
                  <a:txBody>
                    <a:bodyPr/>
                    <a:lstStyle/>
                    <a:p>
                      <a:pPr algn="ctr">
                        <a:lnSpc>
                          <a:spcPct val="150000"/>
                        </a:lnSpc>
                        <a:spcAft>
                          <a:spcPts val="0"/>
                        </a:spcAft>
                      </a:pPr>
                      <a:r>
                        <a:rPr lang="en-GB" sz="1200">
                          <a:effectLst/>
                        </a:rPr>
                        <a:t>signifier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c.1,800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60 men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5454967"/>
                  </a:ext>
                </a:extLst>
              </a:tr>
              <a:tr h="392837">
                <a:tc>
                  <a:txBody>
                    <a:bodyPr/>
                    <a:lstStyle/>
                    <a:p>
                      <a:pPr algn="ctr">
                        <a:lnSpc>
                          <a:spcPct val="150000"/>
                        </a:lnSpc>
                        <a:spcAft>
                          <a:spcPts val="0"/>
                        </a:spcAft>
                      </a:pPr>
                      <a:r>
                        <a:rPr lang="en-GB" sz="1200">
                          <a:effectLst/>
                        </a:rPr>
                        <a:t>legionnes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900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4,880 men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0986422"/>
                  </a:ext>
                </a:extLst>
              </a:tr>
              <a:tr h="392837">
                <a:tc>
                  <a:txBody>
                    <a:bodyPr/>
                    <a:lstStyle/>
                    <a:p>
                      <a:pPr algn="ctr">
                        <a:lnSpc>
                          <a:spcPct val="150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Total Wages/Size of a Legion </a:t>
                      </a:r>
                    </a:p>
                  </a:txBody>
                  <a:tcPr marL="68580" marR="68580" marT="0" marB="0"/>
                </a:tc>
                <a:tc>
                  <a:txBody>
                    <a:bodyPr/>
                    <a:lstStyle/>
                    <a:p>
                      <a:pPr algn="ctr">
                        <a:lnSpc>
                          <a:spcPct val="150000"/>
                        </a:lnSpc>
                        <a:spcAft>
                          <a:spcPts val="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t>
                      </a:r>
                      <a:r>
                        <a:rPr lang="en-GB" sz="1100" i="0" dirty="0">
                          <a:effectLst/>
                          <a:latin typeface="Calibri" panose="020F0502020204030204" pitchFamily="34" charset="0"/>
                          <a:ea typeface="Calibri" panose="020F0502020204030204" pitchFamily="34" charset="0"/>
                          <a:cs typeface="Times New Roman" panose="02020603050405020304" pitchFamily="18" charset="0"/>
                        </a:rPr>
                        <a:t>5,607,000 </a:t>
                      </a:r>
                      <a:endParaRPr lang="en-GB" sz="1100" i="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5,180 men </a:t>
                      </a:r>
                    </a:p>
                  </a:txBody>
                  <a:tcPr marL="68580" marR="68580" marT="0" marB="0"/>
                </a:tc>
                <a:extLst>
                  <a:ext uri="{0D108BD9-81ED-4DB2-BD59-A6C34878D82A}">
                    <a16:rowId xmlns:a16="http://schemas.microsoft.com/office/drawing/2014/main" val="538222472"/>
                  </a:ext>
                </a:extLst>
              </a:tr>
            </a:tbl>
          </a:graphicData>
        </a:graphic>
      </p:graphicFrame>
      <p:sp>
        <p:nvSpPr>
          <p:cNvPr id="5" name="Rectangle 1">
            <a:extLst>
              <a:ext uri="{FF2B5EF4-FFF2-40B4-BE49-F238E27FC236}">
                <a16:creationId xmlns:a16="http://schemas.microsoft.com/office/drawing/2014/main" id="{E3E95811-9F78-4B7E-8420-3DFBFB1401B0}"/>
              </a:ext>
            </a:extLst>
          </p:cNvPr>
          <p:cNvSpPr>
            <a:spLocks noChangeArrowheads="1"/>
          </p:cNvSpPr>
          <p:nvPr/>
        </p:nvSpPr>
        <p:spPr bwMode="auto">
          <a:xfrm>
            <a:off x="410817" y="3560828"/>
            <a:ext cx="1220719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4820FA15-B436-4238-BF6A-E72255025513}"/>
              </a:ext>
            </a:extLst>
          </p:cNvPr>
          <p:cNvPicPr>
            <a:picLocks noChangeAspect="1"/>
          </p:cNvPicPr>
          <p:nvPr/>
        </p:nvPicPr>
        <p:blipFill>
          <a:blip r:embed="rId2"/>
          <a:stretch>
            <a:fillRect/>
          </a:stretch>
        </p:blipFill>
        <p:spPr>
          <a:xfrm>
            <a:off x="9609108" y="259109"/>
            <a:ext cx="2177645" cy="4147899"/>
          </a:xfrm>
          <a:prstGeom prst="rect">
            <a:avLst/>
          </a:prstGeom>
        </p:spPr>
      </p:pic>
      <p:graphicFrame>
        <p:nvGraphicFramePr>
          <p:cNvPr id="7" name="Table 6">
            <a:extLst>
              <a:ext uri="{FF2B5EF4-FFF2-40B4-BE49-F238E27FC236}">
                <a16:creationId xmlns:a16="http://schemas.microsoft.com/office/drawing/2014/main" id="{E3931FAC-D371-470F-B193-2552CF622199}"/>
              </a:ext>
            </a:extLst>
          </p:cNvPr>
          <p:cNvGraphicFramePr>
            <a:graphicFrameLocks noGrp="1"/>
          </p:cNvGraphicFramePr>
          <p:nvPr>
            <p:extLst>
              <p:ext uri="{D42A27DB-BD31-4B8C-83A1-F6EECF244321}">
                <p14:modId xmlns:p14="http://schemas.microsoft.com/office/powerpoint/2010/main" val="725433406"/>
              </p:ext>
            </p:extLst>
          </p:nvPr>
        </p:nvGraphicFramePr>
        <p:xfrm>
          <a:off x="6332182" y="4857779"/>
          <a:ext cx="5809615" cy="1110207"/>
        </p:xfrm>
        <a:graphic>
          <a:graphicData uri="http://schemas.openxmlformats.org/drawingml/2006/table">
            <a:tbl>
              <a:tblPr firstRow="1" firstCol="1" bandRow="1">
                <a:tableStyleId>{5C22544A-7EE6-4342-B048-85BDC9FD1C3A}</a:tableStyleId>
              </a:tblPr>
              <a:tblGrid>
                <a:gridCol w="1936115">
                  <a:extLst>
                    <a:ext uri="{9D8B030D-6E8A-4147-A177-3AD203B41FA5}">
                      <a16:colId xmlns:a16="http://schemas.microsoft.com/office/drawing/2014/main" val="1006287301"/>
                    </a:ext>
                  </a:extLst>
                </a:gridCol>
                <a:gridCol w="1936115">
                  <a:extLst>
                    <a:ext uri="{9D8B030D-6E8A-4147-A177-3AD203B41FA5}">
                      <a16:colId xmlns:a16="http://schemas.microsoft.com/office/drawing/2014/main" val="3095314532"/>
                    </a:ext>
                  </a:extLst>
                </a:gridCol>
                <a:gridCol w="1937385">
                  <a:extLst>
                    <a:ext uri="{9D8B030D-6E8A-4147-A177-3AD203B41FA5}">
                      <a16:colId xmlns:a16="http://schemas.microsoft.com/office/drawing/2014/main" val="2437941982"/>
                    </a:ext>
                  </a:extLst>
                </a:gridCol>
              </a:tblGrid>
              <a:tr h="561567">
                <a:tc>
                  <a:txBody>
                    <a:bodyPr/>
                    <a:lstStyle/>
                    <a:p>
                      <a:pPr algn="ctr">
                        <a:lnSpc>
                          <a:spcPct val="150000"/>
                        </a:lnSpc>
                        <a:spcAft>
                          <a:spcPts val="0"/>
                        </a:spcAft>
                      </a:pPr>
                      <a:r>
                        <a:rPr lang="en-GB" sz="1200" dirty="0">
                          <a:effectLst/>
                        </a:rPr>
                        <a:t>Estimated value of the </a:t>
                      </a:r>
                      <a:r>
                        <a:rPr lang="en-GB" sz="1200" dirty="0" err="1">
                          <a:effectLst/>
                        </a:rPr>
                        <a:t>tetrate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Basic Legionary Pay Per Year (Pre-AD 81)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a:effectLst/>
                        </a:rPr>
                        <a:t>Estimated Number of Legionaries Paid For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0506500"/>
                  </a:ext>
                </a:extLst>
              </a:tr>
              <a:tr h="490889">
                <a:tc>
                  <a:txBody>
                    <a:bodyPr/>
                    <a:lstStyle/>
                    <a:p>
                      <a:pPr algn="ctr">
                        <a:lnSpc>
                          <a:spcPct val="150000"/>
                        </a:lnSpc>
                        <a:spcAft>
                          <a:spcPts val="0"/>
                        </a:spcAft>
                      </a:pPr>
                      <a:r>
                        <a:rPr lang="en-GB" sz="1200">
                          <a:effectLst/>
                        </a:rPr>
                        <a:t>25 million sesterces (Mcleister 2011: 41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900 sesterces (225 denarii)</a:t>
                      </a:r>
                      <a:endParaRPr lang="en-GB" sz="1100" dirty="0">
                        <a:effectLst/>
                      </a:endParaRPr>
                    </a:p>
                    <a:p>
                      <a:pPr algn="ctr">
                        <a:lnSpc>
                          <a:spcPct val="150000"/>
                        </a:lnSpc>
                        <a:spcAft>
                          <a:spcPts val="0"/>
                        </a:spcAft>
                      </a:pPr>
                      <a:r>
                        <a:rPr lang="en-GB" sz="1200" dirty="0">
                          <a:effectLst/>
                        </a:rPr>
                        <a:t>(Tac.Ann.1.17.)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dirty="0">
                          <a:effectLst/>
                        </a:rPr>
                        <a:t>c.28,000 (out of 122,000)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94667502"/>
                  </a:ext>
                </a:extLst>
              </a:tr>
            </a:tbl>
          </a:graphicData>
        </a:graphic>
      </p:graphicFrame>
      <p:pic>
        <p:nvPicPr>
          <p:cNvPr id="9" name="Picture 8">
            <a:extLst>
              <a:ext uri="{FF2B5EF4-FFF2-40B4-BE49-F238E27FC236}">
                <a16:creationId xmlns:a16="http://schemas.microsoft.com/office/drawing/2014/main" id="{ECAFDA52-AE99-42E1-9458-7EA5652B53DB}"/>
              </a:ext>
            </a:extLst>
          </p:cNvPr>
          <p:cNvPicPr>
            <a:picLocks noChangeAspect="1"/>
          </p:cNvPicPr>
          <p:nvPr/>
        </p:nvPicPr>
        <p:blipFill>
          <a:blip r:embed="rId3"/>
          <a:stretch>
            <a:fillRect/>
          </a:stretch>
        </p:blipFill>
        <p:spPr>
          <a:xfrm>
            <a:off x="6427304" y="939527"/>
            <a:ext cx="2809686" cy="3519628"/>
          </a:xfrm>
          <a:prstGeom prst="rect">
            <a:avLst/>
          </a:prstGeom>
        </p:spPr>
      </p:pic>
      <p:sp>
        <p:nvSpPr>
          <p:cNvPr id="11" name="TextBox 10">
            <a:extLst>
              <a:ext uri="{FF2B5EF4-FFF2-40B4-BE49-F238E27FC236}">
                <a16:creationId xmlns:a16="http://schemas.microsoft.com/office/drawing/2014/main" id="{F871A78D-5052-424F-8770-16501DB580D8}"/>
              </a:ext>
            </a:extLst>
          </p:cNvPr>
          <p:cNvSpPr txBox="1"/>
          <p:nvPr/>
        </p:nvSpPr>
        <p:spPr>
          <a:xfrm>
            <a:off x="6514412" y="4503411"/>
            <a:ext cx="2590530" cy="338554"/>
          </a:xfrm>
          <a:prstGeom prst="rect">
            <a:avLst/>
          </a:prstGeom>
          <a:noFill/>
          <a:ln w="19050">
            <a:solidFill>
              <a:schemeClr val="tx1"/>
            </a:solidFill>
          </a:ln>
        </p:spPr>
        <p:txBody>
          <a:bodyPr wrap="square" rtlCol="0">
            <a:spAutoFit/>
          </a:bodyPr>
          <a:lstStyle/>
          <a:p>
            <a:pPr algn="ctr"/>
            <a:r>
              <a:rPr lang="en-GB" sz="1600" dirty="0"/>
              <a:t>Cornelius Tacitus </a:t>
            </a:r>
          </a:p>
        </p:txBody>
      </p:sp>
      <p:sp>
        <p:nvSpPr>
          <p:cNvPr id="13" name="Rectangle 12">
            <a:extLst>
              <a:ext uri="{FF2B5EF4-FFF2-40B4-BE49-F238E27FC236}">
                <a16:creationId xmlns:a16="http://schemas.microsoft.com/office/drawing/2014/main" id="{7E925852-70AD-4885-AA0B-6DF178188E0B}"/>
              </a:ext>
            </a:extLst>
          </p:cNvPr>
          <p:cNvSpPr/>
          <p:nvPr/>
        </p:nvSpPr>
        <p:spPr>
          <a:xfrm>
            <a:off x="6611980" y="5974571"/>
            <a:ext cx="5459085" cy="861774"/>
          </a:xfrm>
          <a:prstGeom prst="rect">
            <a:avLst/>
          </a:prstGeom>
          <a:ln w="19050">
            <a:solidFill>
              <a:schemeClr val="tx1"/>
            </a:solidFill>
          </a:ln>
        </p:spPr>
        <p:txBody>
          <a:bodyPr wrap="square">
            <a:spAutoFit/>
          </a:bodyPr>
          <a:lstStyle/>
          <a:p>
            <a:r>
              <a:rPr lang="en-GB" sz="1600" dirty="0"/>
              <a:t>Table 2: Estimated number of legionaries which could be paid via the </a:t>
            </a:r>
            <a:r>
              <a:rPr lang="en-GB" sz="1600" dirty="0" err="1"/>
              <a:t>tetrate</a:t>
            </a:r>
            <a:r>
              <a:rPr lang="en-GB" sz="1600" dirty="0"/>
              <a:t>.  </a:t>
            </a:r>
          </a:p>
          <a:p>
            <a:endParaRPr lang="en-GB" dirty="0"/>
          </a:p>
        </p:txBody>
      </p:sp>
      <p:sp>
        <p:nvSpPr>
          <p:cNvPr id="14" name="Rectangle 13">
            <a:extLst>
              <a:ext uri="{FF2B5EF4-FFF2-40B4-BE49-F238E27FC236}">
                <a16:creationId xmlns:a16="http://schemas.microsoft.com/office/drawing/2014/main" id="{D65E2BAB-7C88-4693-B450-225213E9A4D8}"/>
              </a:ext>
            </a:extLst>
          </p:cNvPr>
          <p:cNvSpPr/>
          <p:nvPr/>
        </p:nvSpPr>
        <p:spPr>
          <a:xfrm>
            <a:off x="650660" y="6508232"/>
            <a:ext cx="5242717" cy="369332"/>
          </a:xfrm>
          <a:prstGeom prst="rect">
            <a:avLst/>
          </a:prstGeom>
          <a:ln w="19050">
            <a:solidFill>
              <a:schemeClr val="tx1"/>
            </a:solidFill>
          </a:ln>
        </p:spPr>
        <p:txBody>
          <a:bodyPr wrap="none">
            <a:spAutoFit/>
          </a:bodyPr>
          <a:lstStyle/>
          <a:p>
            <a:r>
              <a:rPr lang="en-GB" sz="1600" dirty="0"/>
              <a:t>Table 1: division of pay grades within an Augustan era legion</a:t>
            </a:r>
            <a:r>
              <a:rPr lang="en-GB" dirty="0"/>
              <a:t>.</a:t>
            </a:r>
          </a:p>
        </p:txBody>
      </p:sp>
      <p:sp>
        <p:nvSpPr>
          <p:cNvPr id="15" name="TextBox 14">
            <a:extLst>
              <a:ext uri="{FF2B5EF4-FFF2-40B4-BE49-F238E27FC236}">
                <a16:creationId xmlns:a16="http://schemas.microsoft.com/office/drawing/2014/main" id="{D020926B-67F7-46E6-96F5-0F4579EB9086}"/>
              </a:ext>
            </a:extLst>
          </p:cNvPr>
          <p:cNvSpPr txBox="1"/>
          <p:nvPr/>
        </p:nvSpPr>
        <p:spPr>
          <a:xfrm>
            <a:off x="9609108" y="4462054"/>
            <a:ext cx="2177645" cy="338554"/>
          </a:xfrm>
          <a:prstGeom prst="rect">
            <a:avLst/>
          </a:prstGeom>
          <a:noFill/>
          <a:ln w="19050">
            <a:solidFill>
              <a:schemeClr val="tx1"/>
            </a:solidFill>
          </a:ln>
        </p:spPr>
        <p:txBody>
          <a:bodyPr wrap="square" rtlCol="0">
            <a:spAutoFit/>
          </a:bodyPr>
          <a:lstStyle/>
          <a:p>
            <a:pPr algn="ctr"/>
            <a:r>
              <a:rPr lang="en-GB" sz="1600" dirty="0"/>
              <a:t>Roman Legionary</a:t>
            </a:r>
          </a:p>
        </p:txBody>
      </p:sp>
    </p:spTree>
    <p:extLst>
      <p:ext uri="{BB962C8B-B14F-4D97-AF65-F5344CB8AC3E}">
        <p14:creationId xmlns:p14="http://schemas.microsoft.com/office/powerpoint/2010/main" val="23197672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fade">
                                      <p:cBhvr>
                                        <p:cTn id="20" dur="1000"/>
                                        <p:tgtEl>
                                          <p:spTgt spid="15"/>
                                        </p:tgtEl>
                                      </p:cBhvr>
                                    </p:animEffect>
                                    <p:anim calcmode="lin" valueType="num">
                                      <p:cBhvr>
                                        <p:cTn id="21" dur="1000" fill="hold"/>
                                        <p:tgtEl>
                                          <p:spTgt spid="15"/>
                                        </p:tgtEl>
                                        <p:attrNameLst>
                                          <p:attrName>ppt_x</p:attrName>
                                        </p:attrNameLst>
                                      </p:cBhvr>
                                      <p:tavLst>
                                        <p:tav tm="0">
                                          <p:val>
                                            <p:strVal val="#ppt_x"/>
                                          </p:val>
                                        </p:tav>
                                        <p:tav tm="100000">
                                          <p:val>
                                            <p:strVal val="#ppt_x"/>
                                          </p:val>
                                        </p:tav>
                                      </p:tavLst>
                                    </p:anim>
                                    <p:anim calcmode="lin" valueType="num">
                                      <p:cBhvr>
                                        <p:cTn id="2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anim calcmode="lin" valueType="num">
                                      <p:cBhvr>
                                        <p:cTn id="35" dur="1000" fill="hold"/>
                                        <p:tgtEl>
                                          <p:spTgt spid="11"/>
                                        </p:tgtEl>
                                        <p:attrNameLst>
                                          <p:attrName>ppt_x</p:attrName>
                                        </p:attrNameLst>
                                      </p:cBhvr>
                                      <p:tavLst>
                                        <p:tav tm="0">
                                          <p:val>
                                            <p:strVal val="#ppt_x"/>
                                          </p:val>
                                        </p:tav>
                                        <p:tav tm="100000">
                                          <p:val>
                                            <p:strVal val="#ppt_x"/>
                                          </p:val>
                                        </p:tav>
                                      </p:tavLst>
                                    </p:anim>
                                    <p:anim calcmode="lin" valueType="num">
                                      <p:cBhvr>
                                        <p:cTn id="3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1000"/>
                                        <p:tgtEl>
                                          <p:spTgt spid="4"/>
                                        </p:tgtEl>
                                      </p:cBhvr>
                                    </p:animEffect>
                                    <p:anim calcmode="lin" valueType="num">
                                      <p:cBhvr>
                                        <p:cTn id="42" dur="1000" fill="hold"/>
                                        <p:tgtEl>
                                          <p:spTgt spid="4"/>
                                        </p:tgtEl>
                                        <p:attrNameLst>
                                          <p:attrName>ppt_x</p:attrName>
                                        </p:attrNameLst>
                                      </p:cBhvr>
                                      <p:tavLst>
                                        <p:tav tm="0">
                                          <p:val>
                                            <p:strVal val="#ppt_x"/>
                                          </p:val>
                                        </p:tav>
                                        <p:tav tm="100000">
                                          <p:val>
                                            <p:strVal val="#ppt_x"/>
                                          </p:val>
                                        </p:tav>
                                      </p:tavLst>
                                    </p:anim>
                                    <p:anim calcmode="lin" valueType="num">
                                      <p:cBhvr>
                                        <p:cTn id="4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1000"/>
                                        <p:tgtEl>
                                          <p:spTgt spid="14"/>
                                        </p:tgtEl>
                                      </p:cBhvr>
                                    </p:animEffect>
                                    <p:anim calcmode="lin" valueType="num">
                                      <p:cBhvr>
                                        <p:cTn id="49" dur="1000" fill="hold"/>
                                        <p:tgtEl>
                                          <p:spTgt spid="14"/>
                                        </p:tgtEl>
                                        <p:attrNameLst>
                                          <p:attrName>ppt_x</p:attrName>
                                        </p:attrNameLst>
                                      </p:cBhvr>
                                      <p:tavLst>
                                        <p:tav tm="0">
                                          <p:val>
                                            <p:strVal val="#ppt_x"/>
                                          </p:val>
                                        </p:tav>
                                        <p:tav tm="100000">
                                          <p:val>
                                            <p:strVal val="#ppt_x"/>
                                          </p:val>
                                        </p:tav>
                                      </p:tavLst>
                                    </p:anim>
                                    <p:anim calcmode="lin" valueType="num">
                                      <p:cBhvr>
                                        <p:cTn id="5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1000"/>
                                        <p:tgtEl>
                                          <p:spTgt spid="7"/>
                                        </p:tgtEl>
                                      </p:cBhvr>
                                    </p:animEffect>
                                    <p:anim calcmode="lin" valueType="num">
                                      <p:cBhvr>
                                        <p:cTn id="56" dur="1000" fill="hold"/>
                                        <p:tgtEl>
                                          <p:spTgt spid="7"/>
                                        </p:tgtEl>
                                        <p:attrNameLst>
                                          <p:attrName>ppt_x</p:attrName>
                                        </p:attrNameLst>
                                      </p:cBhvr>
                                      <p:tavLst>
                                        <p:tav tm="0">
                                          <p:val>
                                            <p:strVal val="#ppt_x"/>
                                          </p:val>
                                        </p:tav>
                                        <p:tav tm="100000">
                                          <p:val>
                                            <p:strVal val="#ppt_x"/>
                                          </p:val>
                                        </p:tav>
                                      </p:tavLst>
                                    </p:anim>
                                    <p:anim calcmode="lin" valueType="num">
                                      <p:cBhvr>
                                        <p:cTn id="5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1000"/>
                                        <p:tgtEl>
                                          <p:spTgt spid="13"/>
                                        </p:tgtEl>
                                      </p:cBhvr>
                                    </p:animEffect>
                                    <p:anim calcmode="lin" valueType="num">
                                      <p:cBhvr>
                                        <p:cTn id="63" dur="1000" fill="hold"/>
                                        <p:tgtEl>
                                          <p:spTgt spid="13"/>
                                        </p:tgtEl>
                                        <p:attrNameLst>
                                          <p:attrName>ppt_x</p:attrName>
                                        </p:attrNameLst>
                                      </p:cBhvr>
                                      <p:tavLst>
                                        <p:tav tm="0">
                                          <p:val>
                                            <p:strVal val="#ppt_x"/>
                                          </p:val>
                                        </p:tav>
                                        <p:tav tm="100000">
                                          <p:val>
                                            <p:strVal val="#ppt_x"/>
                                          </p:val>
                                        </p:tav>
                                      </p:tavLst>
                                    </p:anim>
                                    <p:anim calcmode="lin" valueType="num">
                                      <p:cBhvr>
                                        <p:cTn id="6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388C95-AEB4-476C-8037-9B970D9B9E69}"/>
              </a:ext>
            </a:extLst>
          </p:cNvPr>
          <p:cNvSpPr>
            <a:spLocks noGrp="1"/>
          </p:cNvSpPr>
          <p:nvPr>
            <p:ph type="title"/>
          </p:nvPr>
        </p:nvSpPr>
        <p:spPr>
          <a:xfrm>
            <a:off x="833002" y="365126"/>
            <a:ext cx="2374024" cy="1211884"/>
          </a:xfrm>
        </p:spPr>
        <p:txBody>
          <a:bodyPr>
            <a:normAutofit/>
          </a:bodyPr>
          <a:lstStyle/>
          <a:p>
            <a:r>
              <a:rPr lang="en-GB" sz="3600" dirty="0"/>
              <a:t>Conclusion</a:t>
            </a:r>
            <a:r>
              <a:rPr lang="en-GB" dirty="0"/>
              <a:t> </a:t>
            </a:r>
          </a:p>
        </p:txBody>
      </p:sp>
      <p:sp>
        <p:nvSpPr>
          <p:cNvPr id="3" name="TextBox 2">
            <a:extLst>
              <a:ext uri="{FF2B5EF4-FFF2-40B4-BE49-F238E27FC236}">
                <a16:creationId xmlns:a16="http://schemas.microsoft.com/office/drawing/2014/main" id="{75231A75-77A3-481D-92BA-922270E4C74C}"/>
              </a:ext>
            </a:extLst>
          </p:cNvPr>
          <p:cNvSpPr txBox="1"/>
          <p:nvPr/>
        </p:nvSpPr>
        <p:spPr>
          <a:xfrm>
            <a:off x="507423" y="1577009"/>
            <a:ext cx="5098247" cy="3416320"/>
          </a:xfrm>
          <a:prstGeom prst="rect">
            <a:avLst/>
          </a:prstGeom>
          <a:noFill/>
          <a:ln w="19050">
            <a:solidFill>
              <a:schemeClr val="tx1"/>
            </a:solidFill>
          </a:ln>
        </p:spPr>
        <p:txBody>
          <a:bodyPr wrap="square" rtlCol="0">
            <a:spAutoFit/>
          </a:bodyPr>
          <a:lstStyle/>
          <a:p>
            <a:pPr marL="285750" indent="-285750">
              <a:buFont typeface="Arial" panose="020B0604020202020204" pitchFamily="34" charset="0"/>
              <a:buChar char="•"/>
            </a:pPr>
            <a:r>
              <a:rPr lang="en-GB" sz="2400" dirty="0"/>
              <a:t>Based on the current state of evidence the </a:t>
            </a:r>
            <a:r>
              <a:rPr lang="en-GB" sz="2400" i="1" dirty="0" err="1"/>
              <a:t>tetrate</a:t>
            </a:r>
            <a:r>
              <a:rPr lang="en-GB" sz="2400" i="1" dirty="0"/>
              <a:t> </a:t>
            </a:r>
            <a:r>
              <a:rPr lang="en-GB" sz="2400" dirty="0"/>
              <a:t>was likely less valuable than some have suggested, although, the evidence is no less problematic. </a:t>
            </a:r>
          </a:p>
          <a:p>
            <a:pPr marL="285750" indent="-285750">
              <a:buFont typeface="Arial" panose="020B0604020202020204" pitchFamily="34" charset="0"/>
              <a:buChar char="•"/>
            </a:pPr>
            <a:r>
              <a:rPr lang="en-GB" sz="2400" dirty="0"/>
              <a:t>Either way the </a:t>
            </a:r>
            <a:r>
              <a:rPr lang="en-GB" sz="2400" i="1" dirty="0" err="1"/>
              <a:t>tetrate</a:t>
            </a:r>
            <a:r>
              <a:rPr lang="en-GB" sz="2400" i="1" dirty="0"/>
              <a:t> </a:t>
            </a:r>
            <a:r>
              <a:rPr lang="en-GB" sz="2400" dirty="0"/>
              <a:t>was a substantial source of revenue for the Roman state during the imperial period. </a:t>
            </a:r>
          </a:p>
        </p:txBody>
      </p:sp>
      <p:pic>
        <p:nvPicPr>
          <p:cNvPr id="4" name="Picture 3">
            <a:extLst>
              <a:ext uri="{FF2B5EF4-FFF2-40B4-BE49-F238E27FC236}">
                <a16:creationId xmlns:a16="http://schemas.microsoft.com/office/drawing/2014/main" id="{4F00403F-2B05-415B-992E-460864B79A99}"/>
              </a:ext>
            </a:extLst>
          </p:cNvPr>
          <p:cNvPicPr>
            <a:picLocks noChangeAspect="1"/>
          </p:cNvPicPr>
          <p:nvPr/>
        </p:nvPicPr>
        <p:blipFill>
          <a:blip r:embed="rId2"/>
          <a:stretch>
            <a:fillRect/>
          </a:stretch>
        </p:blipFill>
        <p:spPr>
          <a:xfrm>
            <a:off x="5842512" y="1544400"/>
            <a:ext cx="6131429" cy="3448929"/>
          </a:xfrm>
          <a:prstGeom prst="rect">
            <a:avLst/>
          </a:prstGeom>
        </p:spPr>
      </p:pic>
    </p:spTree>
    <p:extLst>
      <p:ext uri="{BB962C8B-B14F-4D97-AF65-F5344CB8AC3E}">
        <p14:creationId xmlns:p14="http://schemas.microsoft.com/office/powerpoint/2010/main" val="29882148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A6E060-3E2C-4374-AF61-933A84BB363D}"/>
              </a:ext>
            </a:extLst>
          </p:cNvPr>
          <p:cNvSpPr>
            <a:spLocks noGrp="1"/>
          </p:cNvSpPr>
          <p:nvPr>
            <p:ph type="title"/>
          </p:nvPr>
        </p:nvSpPr>
        <p:spPr>
          <a:xfrm>
            <a:off x="833002" y="210615"/>
            <a:ext cx="3752250" cy="879158"/>
          </a:xfrm>
        </p:spPr>
        <p:txBody>
          <a:bodyPr>
            <a:normAutofit/>
          </a:bodyPr>
          <a:lstStyle/>
          <a:p>
            <a:r>
              <a:rPr lang="en-GB" sz="3600" dirty="0"/>
              <a:t>Select Bibliography </a:t>
            </a:r>
          </a:p>
        </p:txBody>
      </p:sp>
      <p:sp>
        <p:nvSpPr>
          <p:cNvPr id="3" name="Content Placeholder 2">
            <a:extLst>
              <a:ext uri="{FF2B5EF4-FFF2-40B4-BE49-F238E27FC236}">
                <a16:creationId xmlns:a16="http://schemas.microsoft.com/office/drawing/2014/main" id="{84EF0803-F491-4AB6-909F-47C15DD22C19}"/>
              </a:ext>
            </a:extLst>
          </p:cNvPr>
          <p:cNvSpPr>
            <a:spLocks noGrp="1"/>
          </p:cNvSpPr>
          <p:nvPr>
            <p:ph idx="1"/>
          </p:nvPr>
        </p:nvSpPr>
        <p:spPr>
          <a:xfrm>
            <a:off x="833002" y="1089772"/>
            <a:ext cx="10515598" cy="5615827"/>
          </a:xfrm>
        </p:spPr>
        <p:txBody>
          <a:bodyPr>
            <a:normAutofit fontScale="92500"/>
          </a:bodyPr>
          <a:lstStyle/>
          <a:p>
            <a:pPr marL="0" indent="0">
              <a:buNone/>
            </a:pPr>
            <a:r>
              <a:rPr lang="en-GB" sz="1600" dirty="0"/>
              <a:t>     </a:t>
            </a:r>
            <a:r>
              <a:rPr lang="en-GB" sz="1600" b="1" dirty="0"/>
              <a:t>Ancient Sources</a:t>
            </a:r>
            <a:r>
              <a:rPr lang="en-GB" sz="1600" dirty="0"/>
              <a:t> </a:t>
            </a:r>
          </a:p>
          <a:p>
            <a:r>
              <a:rPr lang="en-GB" sz="1600" dirty="0" err="1"/>
              <a:t>Casson</a:t>
            </a:r>
            <a:r>
              <a:rPr lang="en-GB" sz="1600" dirty="0"/>
              <a:t>, L 2012. </a:t>
            </a:r>
            <a:r>
              <a:rPr lang="en-GB" sz="1600" i="1" dirty="0"/>
              <a:t>Periplus Maris </a:t>
            </a:r>
            <a:r>
              <a:rPr lang="en-GB" sz="1600" i="1" dirty="0" err="1"/>
              <a:t>Erythraei</a:t>
            </a:r>
            <a:r>
              <a:rPr lang="en-GB" sz="1600" i="1" dirty="0"/>
              <a:t> Text with Introduction, Translation and Commentary</a:t>
            </a:r>
            <a:r>
              <a:rPr lang="en-GB" sz="1600" dirty="0"/>
              <a:t>. Princeton: Princeton University Press. </a:t>
            </a:r>
          </a:p>
          <a:p>
            <a:r>
              <a:rPr lang="en-GB" sz="1600" dirty="0"/>
              <a:t>Pliny the Elder, the </a:t>
            </a:r>
            <a:r>
              <a:rPr lang="en-GB" sz="1600" i="1" dirty="0"/>
              <a:t>Natural History</a:t>
            </a:r>
            <a:r>
              <a:rPr lang="en-GB" sz="1600" dirty="0"/>
              <a:t>. Bostock, J. (trans.). 1855. London: Taylor and Francis.</a:t>
            </a:r>
            <a:r>
              <a:rPr lang="en-GB" sz="1600" i="1" dirty="0"/>
              <a:t> </a:t>
            </a:r>
          </a:p>
          <a:p>
            <a:r>
              <a:rPr lang="en-GB" sz="1600" dirty="0"/>
              <a:t>Strabo, </a:t>
            </a:r>
            <a:r>
              <a:rPr lang="en-GB" sz="1600" i="1" dirty="0"/>
              <a:t>Geography</a:t>
            </a:r>
            <a:r>
              <a:rPr lang="en-GB" sz="1600" dirty="0"/>
              <a:t>. Jones, L. H (trans.). 1897. Cambridge Mass: Harvard University Press. </a:t>
            </a:r>
          </a:p>
          <a:p>
            <a:r>
              <a:rPr lang="en-GB" sz="1600" dirty="0"/>
              <a:t>Suetonius, </a:t>
            </a:r>
            <a:r>
              <a:rPr lang="en-GB" sz="1600" i="1" dirty="0"/>
              <a:t>The Twelve Caesars</a:t>
            </a:r>
            <a:r>
              <a:rPr lang="en-GB" sz="1600" dirty="0"/>
              <a:t>. Graves, R. (trans). 1957. London: Penguin Group. </a:t>
            </a:r>
          </a:p>
          <a:p>
            <a:r>
              <a:rPr lang="en-GB" sz="1600" dirty="0"/>
              <a:t>Tacitus, </a:t>
            </a:r>
            <a:r>
              <a:rPr lang="en-GB" sz="1600" i="1" dirty="0"/>
              <a:t>The Annals of Imperial Rome</a:t>
            </a:r>
            <a:r>
              <a:rPr lang="en-GB" sz="1600" dirty="0"/>
              <a:t>. Grant, M. (trans). 1956. London: Penguin Group. </a:t>
            </a:r>
          </a:p>
          <a:p>
            <a:endParaRPr lang="en-GB" sz="1600" dirty="0"/>
          </a:p>
          <a:p>
            <a:pPr marL="0" indent="0">
              <a:buNone/>
            </a:pPr>
            <a:r>
              <a:rPr lang="en-GB" sz="1600" b="1" dirty="0"/>
              <a:t>     Modern Scholarship </a:t>
            </a:r>
          </a:p>
          <a:p>
            <a:r>
              <a:rPr lang="en-GB" sz="1600" dirty="0"/>
              <a:t>Alston, R 1994. ‘Roman Military Pay from Caesar to Diocletian.’ </a:t>
            </a:r>
            <a:r>
              <a:rPr lang="en-GB" sz="1600" i="1" dirty="0"/>
              <a:t>The Journal for Roman Studies</a:t>
            </a:r>
            <a:r>
              <a:rPr lang="en-GB" sz="1600" dirty="0"/>
              <a:t>. Vol 84. 113-123.</a:t>
            </a:r>
          </a:p>
          <a:p>
            <a:r>
              <a:rPr lang="en-GB" sz="1600" dirty="0"/>
              <a:t>Cobb, M. A 2013. ‘The Reception and Consumption of Eastern Goods in Roman Society’. </a:t>
            </a:r>
            <a:r>
              <a:rPr lang="en-GB" sz="1600" i="1" dirty="0"/>
              <a:t>Greece and Rome</a:t>
            </a:r>
            <a:r>
              <a:rPr lang="en-GB" sz="1600" dirty="0"/>
              <a:t>. Vol 60. April. 136-152. </a:t>
            </a:r>
            <a:r>
              <a:rPr lang="en-GB" sz="1600" i="1" dirty="0"/>
              <a:t> </a:t>
            </a:r>
          </a:p>
          <a:p>
            <a:r>
              <a:rPr lang="en-GB" sz="1600" dirty="0" err="1"/>
              <a:t>Mclaghlin</a:t>
            </a:r>
            <a:r>
              <a:rPr lang="en-GB" sz="1600" dirty="0"/>
              <a:t>, R 2010. </a:t>
            </a:r>
            <a:r>
              <a:rPr lang="en-GB" sz="1600" i="1" dirty="0"/>
              <a:t>Rome and the Distant East Trade Routes to the Ancient Lands of Arabia, India and China</a:t>
            </a:r>
            <a:r>
              <a:rPr lang="en-GB" sz="1600" dirty="0"/>
              <a:t>. New York: Continuum. </a:t>
            </a:r>
          </a:p>
          <a:p>
            <a:r>
              <a:rPr lang="en-GB" sz="1600" dirty="0" err="1"/>
              <a:t>Mcleister</a:t>
            </a:r>
            <a:r>
              <a:rPr lang="en-GB" sz="1600" dirty="0"/>
              <a:t>, K 2011. </a:t>
            </a:r>
            <a:r>
              <a:rPr lang="en-GB" sz="1600" i="1" dirty="0"/>
              <a:t>The Trader’s in Rome’s Eastern Commerce</a:t>
            </a:r>
            <a:r>
              <a:rPr lang="en-GB" sz="1600" dirty="0"/>
              <a:t>. MA Thesis. McMaster University. Ontario. </a:t>
            </a:r>
          </a:p>
          <a:p>
            <a:r>
              <a:rPr lang="en-GB" sz="1600" dirty="0" err="1"/>
              <a:t>Nappo</a:t>
            </a:r>
            <a:r>
              <a:rPr lang="en-GB" sz="1600" dirty="0"/>
              <a:t>, D 2015. ‘Roman Policy on the Red Sea in the Second Century CE’. In De </a:t>
            </a:r>
            <a:r>
              <a:rPr lang="en-GB" sz="1600" dirty="0" err="1"/>
              <a:t>Romanis</a:t>
            </a:r>
            <a:r>
              <a:rPr lang="en-GB" sz="1600" dirty="0"/>
              <a:t>, F and </a:t>
            </a:r>
            <a:r>
              <a:rPr lang="en-GB" sz="1600" dirty="0" err="1"/>
              <a:t>Maiuro</a:t>
            </a:r>
            <a:r>
              <a:rPr lang="en-GB" sz="1600" dirty="0"/>
              <a:t>, M (eds.) </a:t>
            </a:r>
            <a:r>
              <a:rPr lang="en-GB" sz="1600" i="1" dirty="0"/>
              <a:t>Across the Ocean: Nine Essays on Indo-Mediterranean Trade. </a:t>
            </a:r>
            <a:r>
              <a:rPr lang="en-GB" sz="1600" dirty="0"/>
              <a:t>Leiden: Brill. 55-72. </a:t>
            </a:r>
          </a:p>
          <a:p>
            <a:r>
              <a:rPr lang="en-GB" sz="1700" dirty="0"/>
              <a:t>Rathbone, D. (2000) ‘The ‘</a:t>
            </a:r>
            <a:r>
              <a:rPr lang="en-GB" sz="1700" dirty="0" err="1"/>
              <a:t>Muziris</a:t>
            </a:r>
            <a:r>
              <a:rPr lang="en-GB" sz="1700" dirty="0"/>
              <a:t>’ Papyrus (SB XVIII 13167): Financing Roman Trade with India’, in </a:t>
            </a:r>
            <a:r>
              <a:rPr lang="en-GB" sz="1700" i="1" dirty="0"/>
              <a:t>Alexandrian Studies in Honour of Mostafa el </a:t>
            </a:r>
            <a:r>
              <a:rPr lang="en-GB" sz="1700" i="1" dirty="0" err="1"/>
              <a:t>Abbadi</a:t>
            </a:r>
            <a:r>
              <a:rPr lang="en-GB" sz="1700" i="1" dirty="0"/>
              <a:t> </a:t>
            </a:r>
            <a:r>
              <a:rPr lang="en-GB" sz="1700" dirty="0"/>
              <a:t>(eds., Abd-El-Ghani, S. Z. B. M. and Farag, W. A.), Alexandria: 39-50.</a:t>
            </a:r>
          </a:p>
          <a:p>
            <a:r>
              <a:rPr lang="en-GB" sz="1600" dirty="0"/>
              <a:t>Young, K. G 2001. </a:t>
            </a:r>
            <a:r>
              <a:rPr lang="en-GB" sz="1600" i="1" dirty="0"/>
              <a:t>Rome’s Eastern Trade International Commerce and Imperial Policy 31 BC – AD 305</a:t>
            </a:r>
            <a:r>
              <a:rPr lang="en-GB" sz="1600" dirty="0"/>
              <a:t>. London: Routledge. </a:t>
            </a:r>
          </a:p>
          <a:p>
            <a:endParaRPr lang="en-GB" sz="1700" dirty="0"/>
          </a:p>
          <a:p>
            <a:endParaRPr lang="en-GB" sz="17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15538905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2065</TotalTime>
  <Words>694</Words>
  <Application>Microsoft Office PowerPoint</Application>
  <PresentationFormat>Widescreen</PresentationFormat>
  <Paragraphs>96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Exotic Taxation: Assessing the Financial Value of the Indian Ocean Trade for the Roman State. </vt:lpstr>
      <vt:lpstr>Aims, Objectives and Methodology  </vt:lpstr>
      <vt:lpstr>Rome’s Indian Ocean Policy? </vt:lpstr>
      <vt:lpstr>Quantifying Indo-Roman Trade </vt:lpstr>
      <vt:lpstr>Indo-Roman Trade and Military Finance</vt:lpstr>
      <vt:lpstr>Conclusion </vt:lpstr>
      <vt:lpstr>Select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Exotic Taxation: Assessing the Financial Value of the Indian Ocean Trade for the Roman State.</dc:title>
  <dc:creator>Troy Wilkinson</dc:creator>
  <cp:lastModifiedBy>Troy Wilkinson</cp:lastModifiedBy>
  <cp:revision>30</cp:revision>
  <dcterms:created xsi:type="dcterms:W3CDTF">2017-11-23T15:59:59Z</dcterms:created>
  <dcterms:modified xsi:type="dcterms:W3CDTF">2018-01-22T17:49:28Z</dcterms:modified>
</cp:coreProperties>
</file>