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60" r:id="rId2"/>
    <p:sldId id="450" r:id="rId3"/>
    <p:sldId id="445" r:id="rId4"/>
    <p:sldId id="451" r:id="rId5"/>
    <p:sldId id="452" r:id="rId6"/>
    <p:sldId id="453" r:id="rId7"/>
    <p:sldId id="454" r:id="rId8"/>
    <p:sldId id="455" r:id="rId9"/>
    <p:sldId id="456" r:id="rId10"/>
    <p:sldId id="457" r:id="rId11"/>
    <p:sldId id="458" r:id="rId12"/>
    <p:sldId id="459" r:id="rId13"/>
    <p:sldId id="460" r:id="rId14"/>
    <p:sldId id="461" r:id="rId15"/>
    <p:sldId id="462" r:id="rId16"/>
    <p:sldId id="463" r:id="rId17"/>
    <p:sldId id="464" r:id="rId18"/>
    <p:sldId id="570" r:id="rId19"/>
    <p:sldId id="540" r:id="rId20"/>
    <p:sldId id="518" r:id="rId21"/>
    <p:sldId id="57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82" d="100"/>
          <a:sy n="82" d="100"/>
        </p:scale>
        <p:origin x="25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66BC2A-9EEC-46FA-92D5-902A025C50D5}" type="datetimeFigureOut">
              <a:rPr lang="en-GB" smtClean="0"/>
              <a:t>07/03/2023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F8533A-BA50-4244-8C68-87478E9037B9}" type="slidenum">
              <a:rPr lang="en-GB" smtClean="0"/>
              <a:t>‹#›</a:t>
            </a:fld>
            <a:endParaRPr lang="en-GB"/>
          </a:p>
        </p:txBody>
      </p:sp>
    </p:spTree>
    <p:extLst>
      <p:ext uri="{BB962C8B-B14F-4D97-AF65-F5344CB8AC3E}">
        <p14:creationId xmlns:p14="http://schemas.microsoft.com/office/powerpoint/2010/main" val="4125386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9EDDDE-A765-4716-BA7C-56729EBBA96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3088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CECF5A-DED4-463E-AEFA-D2EF0B8A4B27}" type="slidenum">
              <a:rPr lang="en-GB" smtClean="0"/>
              <a:t>21</a:t>
            </a:fld>
            <a:endParaRPr lang="en-GB"/>
          </a:p>
        </p:txBody>
      </p:sp>
    </p:spTree>
    <p:extLst>
      <p:ext uri="{BB962C8B-B14F-4D97-AF65-F5344CB8AC3E}">
        <p14:creationId xmlns:p14="http://schemas.microsoft.com/office/powerpoint/2010/main" val="21333444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4643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83068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07436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5003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9617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8903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8899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72328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51924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6498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1990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07/03/2023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083597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intqhc.oxfordjournals.org/content/15/2/111" TargetMode="External"/><Relationship Id="rId3" Type="http://schemas.openxmlformats.org/officeDocument/2006/relationships/hyperlink" Target="https://institutionalresearch.files.wordpress.com/2013/10/change_the_culture_change_the_game-online.pdf" TargetMode="External"/><Relationship Id="rId7" Type="http://schemas.openxmlformats.org/officeDocument/2006/relationships/hyperlink" Target="http://www.kotterinternational.com/the-8-step-process-for-leading-chang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youinachangingworld.wikispaces.com/Robert+Kegan" TargetMode="External"/><Relationship Id="rId5" Type="http://schemas.openxmlformats.org/officeDocument/2006/relationships/hyperlink" Target="http://govleaders.org/dynamic-followership.htm" TargetMode="External"/><Relationship Id="rId4" Type="http://schemas.openxmlformats.org/officeDocument/2006/relationships/hyperlink" Target="https://www.youtube.com/watch?v=vPhM8lxibS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2708919"/>
            <a:ext cx="7992888" cy="648073"/>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Quality Assurance and Service Improvements</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200" dirty="0">
                <a:solidFill>
                  <a:prstClr val="black">
                    <a:tint val="75000"/>
                  </a:prstClr>
                </a:solidFill>
                <a:latin typeface="Arial" panose="020B0604020202020204" pitchFamily="34" charset="0"/>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Dr 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a:t>
            </a:r>
            <a:r>
              <a:rPr kumimoji="0" lang="en-GB" sz="1400" b="1" i="0" u="none" strike="noStrike" kern="1200" cap="none" spc="0" normalizeH="0" baseline="0" noProof="0" dirty="0" err="1">
                <a:ln>
                  <a:noFill/>
                </a:ln>
                <a:solidFill>
                  <a:prstClr val="white"/>
                </a:solidFill>
                <a:effectLst/>
                <a:uLnTx/>
                <a:uFillTx/>
                <a:latin typeface="Arial" panose="020B0604020202020204" pitchFamily="34" charset="0"/>
                <a:ea typeface="+mj-ea"/>
                <a:cs typeface="Arial" panose="020B0604020202020204" pitchFamily="34" charset="0"/>
              </a:rPr>
              <a:t>Msc</a:t>
            </a: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 in Public health</a:t>
            </a:r>
            <a:b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kumimoji="0" lang="en-GB" sz="32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j-ea"/>
                <a:cs typeface="Arial" panose="020B0604020202020204" pitchFamily="34" charset="0"/>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107721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Workshop C2 and Leadership for quality and safety</a:t>
            </a:r>
            <a:endPar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2000250" y="1323976"/>
            <a:ext cx="8229600" cy="4337272"/>
          </a:xfrm>
        </p:spPr>
        <p:txBody>
          <a:bodyPr>
            <a:noAutofit/>
          </a:bodyPr>
          <a:lstStyle/>
          <a:p>
            <a:pPr marL="0" indent="0">
              <a:buNone/>
            </a:pPr>
            <a:r>
              <a:rPr lang="en-GB" sz="20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20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000" dirty="0">
                <a:latin typeface="Arial" panose="020B0604020202020204" pitchFamily="34" charset="0"/>
                <a:ea typeface="Arial" panose="020B0604020202020204" pitchFamily="34" charset="0"/>
                <a:cs typeface="Arial" panose="020B0604020202020204" pitchFamily="34" charset="0"/>
              </a:rPr>
              <a:t></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theories and approaches to the management of quality and implementation of service improvement within health and social care.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explore health reforms, and national and local policy issues affecting the health and care sector by demonstrating the impact these have on service provision.</a:t>
            </a:r>
            <a:endParaRPr lang="en-GB" sz="2000"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 management of quality, service improvement and theories and tools to effectively design services for a sustainable future.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rtl="0">
              <a:lnSpc>
                <a:spcPct val="115000"/>
              </a:lnSpc>
              <a:buFont typeface="Wingdings" panose="05000000000000000000" pitchFamily="2" charset="2"/>
              <a:buChar char="§"/>
            </a:pP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The module aims overall to develop student to explore quality assurance theory and factors that influence the delivery of quality service user care and affect implementation of quality control measures.</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develop the necessary service improvement knowledge and skills while being able to apply a critical perspective related to policy and change within their area of service delivery.</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0AE52-6F81-9180-7890-4950E4F95061}"/>
              </a:ext>
            </a:extLst>
          </p:cNvPr>
          <p:cNvSpPr>
            <a:spLocks noGrp="1"/>
          </p:cNvSpPr>
          <p:nvPr>
            <p:ph type="title"/>
          </p:nvPr>
        </p:nvSpPr>
        <p:spPr/>
        <p:txBody>
          <a:bodyPr/>
          <a:lstStyle/>
          <a:p>
            <a:r>
              <a:rPr lang="en-GB" dirty="0"/>
              <a:t>Change the culture, change the game</a:t>
            </a:r>
          </a:p>
        </p:txBody>
      </p:sp>
      <p:pic>
        <p:nvPicPr>
          <p:cNvPr id="4" name="Content Placeholder 3">
            <a:extLst>
              <a:ext uri="{FF2B5EF4-FFF2-40B4-BE49-F238E27FC236}">
                <a16:creationId xmlns:a16="http://schemas.microsoft.com/office/drawing/2014/main" id="{A78E720E-88CB-C6B9-7F0D-273A929EC6A9}"/>
              </a:ext>
            </a:extLst>
          </p:cNvPr>
          <p:cNvPicPr>
            <a:picLocks noGrp="1" noChangeAspect="1"/>
          </p:cNvPicPr>
          <p:nvPr>
            <p:ph idx="1"/>
          </p:nvPr>
        </p:nvPicPr>
        <p:blipFill>
          <a:blip r:embed="rId2"/>
          <a:stretch>
            <a:fillRect/>
          </a:stretch>
        </p:blipFill>
        <p:spPr>
          <a:xfrm>
            <a:off x="3433081" y="1600200"/>
            <a:ext cx="5325837" cy="3916363"/>
          </a:xfrm>
          <a:prstGeom prst="rect">
            <a:avLst/>
          </a:prstGeom>
        </p:spPr>
      </p:pic>
    </p:spTree>
    <p:extLst>
      <p:ext uri="{BB962C8B-B14F-4D97-AF65-F5344CB8AC3E}">
        <p14:creationId xmlns:p14="http://schemas.microsoft.com/office/powerpoint/2010/main" val="3220833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F609C-2A35-4D74-1ACD-93B1EAB16378}"/>
              </a:ext>
            </a:extLst>
          </p:cNvPr>
          <p:cNvSpPr>
            <a:spLocks noGrp="1"/>
          </p:cNvSpPr>
          <p:nvPr>
            <p:ph type="title"/>
          </p:nvPr>
        </p:nvSpPr>
        <p:spPr/>
        <p:txBody>
          <a:bodyPr/>
          <a:lstStyle/>
          <a:p>
            <a:r>
              <a:rPr lang="en-GB" dirty="0"/>
              <a:t>Change the culture, change the game</a:t>
            </a:r>
          </a:p>
        </p:txBody>
      </p:sp>
      <p:sp>
        <p:nvSpPr>
          <p:cNvPr id="3" name="Content Placeholder 2">
            <a:extLst>
              <a:ext uri="{FF2B5EF4-FFF2-40B4-BE49-F238E27FC236}">
                <a16:creationId xmlns:a16="http://schemas.microsoft.com/office/drawing/2014/main" id="{83DACD9F-2208-5126-5415-FC211C34F95B}"/>
              </a:ext>
            </a:extLst>
          </p:cNvPr>
          <p:cNvSpPr>
            <a:spLocks noGrp="1"/>
          </p:cNvSpPr>
          <p:nvPr>
            <p:ph idx="1"/>
          </p:nvPr>
        </p:nvSpPr>
        <p:spPr/>
        <p:txBody>
          <a:bodyPr>
            <a:normAutofit fontScale="70000" lnSpcReduction="20000"/>
          </a:bodyPr>
          <a:lstStyle/>
          <a:p>
            <a:r>
              <a:rPr lang="en-GB" b="1" dirty="0"/>
              <a:t>Experiences</a:t>
            </a:r>
          </a:p>
          <a:p>
            <a:pPr marL="0" indent="0">
              <a:buNone/>
            </a:pPr>
            <a:r>
              <a:rPr lang="en-US" dirty="0"/>
              <a:t>Experiences are the foundational layer of The Results Pyramid for a reason: they ultimately dictate every choice we make, and therefore, the outcomes of all of these choices. This is how experiences drive results. Everything that happens to us in life is an experience. Being chosen last to play a team sport; receiving positive feedback at work; getting rear-ended at a stoplight: these are all experiences that happen to us. And in all of these cases, the experiences lead us to a belief - but more on that later. Our experiences shape who we are, even more so than beliefs do. This is because beliefs don’t just pop into our brains unprompted. They are formed when we have certain experiences. Armed with our beliefs, we are able to justify any action - good, bad, or indifferent. Everyone exists within certain subsets of society: in their household, in their workplace, in their geographic location. In each of these subsets lives a set of shared beliefs created from collective experiences, and those beliefs and experiences inform the behavior of the people within the culture. The same is true for your organization. </a:t>
            </a:r>
            <a:endParaRPr lang="en-GB" dirty="0"/>
          </a:p>
        </p:txBody>
      </p:sp>
    </p:spTree>
    <p:extLst>
      <p:ext uri="{BB962C8B-B14F-4D97-AF65-F5344CB8AC3E}">
        <p14:creationId xmlns:p14="http://schemas.microsoft.com/office/powerpoint/2010/main" val="4116422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8F36B-EC5D-F1E1-2D50-20712F70F8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B3C44E-B7BF-C1B5-2E00-05A7A35EC62B}"/>
              </a:ext>
            </a:extLst>
          </p:cNvPr>
          <p:cNvSpPr>
            <a:spLocks noGrp="1"/>
          </p:cNvSpPr>
          <p:nvPr>
            <p:ph idx="1"/>
          </p:nvPr>
        </p:nvSpPr>
        <p:spPr/>
        <p:txBody>
          <a:bodyPr>
            <a:normAutofit fontScale="70000" lnSpcReduction="20000"/>
          </a:bodyPr>
          <a:lstStyle/>
          <a:p>
            <a:r>
              <a:rPr lang="en-GB" b="1" dirty="0"/>
              <a:t>Beliefs</a:t>
            </a:r>
          </a:p>
          <a:p>
            <a:pPr marL="0" indent="0">
              <a:buNone/>
            </a:pPr>
            <a:r>
              <a:rPr lang="en-US" dirty="0"/>
              <a:t>Our experiences shape our beliefs. All beliefs are founded based on the perception of our experiences, even as early as infancy. Every experience we have leads us to a belief, either about ourselves or about the world around us. Beliefs both shape our behavior and establish meaning in our lives. People have been forming beliefs since the beginning of human civilization. They are more than just how we see the world; they’re a self-preservation tactic. For example, if you were a caveman, and you stepped outside of your dwelling at the wrong time and were eaten by a sabertoothed tiger, your companions would form the belief that it’s best to be cautious when exiting the dwelling. This differs from instinct in that instincts are not formed by experience; they are present at birth and are shared by all members of a species. It’s what happens in our bodies to lead us to run away from the saber-toothed tiger when it chases us, rather than turning around and trying to pet it. </a:t>
            </a:r>
            <a:endParaRPr lang="en-GB" b="1" dirty="0"/>
          </a:p>
        </p:txBody>
      </p:sp>
    </p:spTree>
    <p:extLst>
      <p:ext uri="{BB962C8B-B14F-4D97-AF65-F5344CB8AC3E}">
        <p14:creationId xmlns:p14="http://schemas.microsoft.com/office/powerpoint/2010/main" val="1594662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4B118-AE46-F96E-2866-B7366206EA3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9A6634-6CD0-68CE-7DB3-BD563922F92A}"/>
              </a:ext>
            </a:extLst>
          </p:cNvPr>
          <p:cNvSpPr>
            <a:spLocks noGrp="1"/>
          </p:cNvSpPr>
          <p:nvPr>
            <p:ph idx="1"/>
          </p:nvPr>
        </p:nvSpPr>
        <p:spPr/>
        <p:txBody>
          <a:bodyPr>
            <a:normAutofit fontScale="55000" lnSpcReduction="20000"/>
          </a:bodyPr>
          <a:lstStyle/>
          <a:p>
            <a:r>
              <a:rPr lang="en-GB" b="1" dirty="0"/>
              <a:t>Actions </a:t>
            </a:r>
          </a:p>
          <a:p>
            <a:pPr marL="0" indent="0">
              <a:buNone/>
            </a:pPr>
            <a:r>
              <a:rPr lang="en-US" dirty="0"/>
              <a:t>Many people don’t realize that the actions they take on a daily basis are determined by their beliefs. There is substantial evidence to support the idea that our behaviors are predictable based on our motivation and ability - or in other words, our intentions. Our beliefs dictate our intentions. Our intentions then turn into actions. We can often predict the actions or behaviors of a person based on their beliefs. For example, if you see a red light, you believe, based on experience, that stopping at a red light is both crucial to your safety and the safety of those around you, as well as a way to avoid a ticket. Your intent is to stop at all red lights. Your action is pressing the brake pedal until you come to a complete stop. But this path from belief to action has other applications - and implications. If you were a manager, and you witnessed another manager in a similar role get punished for speaking up in a meeting (experience), you would probably think “my opinions are not welcome in meetings,” (belief), which would lead you to keep your ideas and suggestions to yourself (action). What actions will lead your organization to the results you need to achieve? If your goal is to generate revenue growth in a given fiscal year, you’ll need to set your employees up for success to archive this. Create experiences for them that encourage the belief that their role is directly tied to this outcome. Then reinforce their behavior by rewarding the actions that get you closer to your goal, such as outstanding client interactions. </a:t>
            </a:r>
            <a:endParaRPr lang="en-GB" b="1" dirty="0"/>
          </a:p>
        </p:txBody>
      </p:sp>
    </p:spTree>
    <p:extLst>
      <p:ext uri="{BB962C8B-B14F-4D97-AF65-F5344CB8AC3E}">
        <p14:creationId xmlns:p14="http://schemas.microsoft.com/office/powerpoint/2010/main" val="1966754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A72BD-701B-B25A-7816-224206CD62D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E35950F-242F-04C4-C058-252BEB448FDA}"/>
              </a:ext>
            </a:extLst>
          </p:cNvPr>
          <p:cNvSpPr>
            <a:spLocks noGrp="1"/>
          </p:cNvSpPr>
          <p:nvPr>
            <p:ph idx="1"/>
          </p:nvPr>
        </p:nvSpPr>
        <p:spPr/>
        <p:txBody>
          <a:bodyPr>
            <a:normAutofit fontScale="70000" lnSpcReduction="20000"/>
          </a:bodyPr>
          <a:lstStyle/>
          <a:p>
            <a:r>
              <a:rPr lang="en-GB" b="1" dirty="0"/>
              <a:t>Results</a:t>
            </a:r>
          </a:p>
          <a:p>
            <a:pPr marL="0" indent="0">
              <a:buNone/>
            </a:pPr>
            <a:r>
              <a:rPr lang="en-US" dirty="0"/>
              <a:t>The Results Pyramid is so named for the top layer: results. That’s because everything we’ve talked about - experiences, beliefs, and actions - all lead us here. Newton’s third law tells us that every action has an equal and opposite reaction. For our purposes, we’ll refer to these reactions as the results. Every action we take has a result, regardless of how mundane it might seem: • Working hard at your job = recognition from your leaders and/or peers • Dropping your child off for ballet practice = your child learns how to dance ballet • Putting your spoon in the dishwasher = your spoon will be clean when you need it No matter what outcomes you are targeting personally or professionally, you must work backward from the result you want to the experiences you need to create in order to achieve that result. This is the most efficient way to shift your culture.</a:t>
            </a:r>
            <a:endParaRPr lang="en-GB" b="1" dirty="0"/>
          </a:p>
        </p:txBody>
      </p:sp>
    </p:spTree>
    <p:extLst>
      <p:ext uri="{BB962C8B-B14F-4D97-AF65-F5344CB8AC3E}">
        <p14:creationId xmlns:p14="http://schemas.microsoft.com/office/powerpoint/2010/main" val="4003125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20DC8-CCCD-517D-275D-20CA18AA27B7}"/>
              </a:ext>
            </a:extLst>
          </p:cNvPr>
          <p:cNvSpPr>
            <a:spLocks noGrp="1"/>
          </p:cNvSpPr>
          <p:nvPr>
            <p:ph type="title"/>
          </p:nvPr>
        </p:nvSpPr>
        <p:spPr>
          <a:xfrm>
            <a:off x="609600" y="274638"/>
            <a:ext cx="10972800" cy="1143000"/>
          </a:xfrm>
        </p:spPr>
        <p:txBody>
          <a:bodyPr anchor="ctr">
            <a:normAutofit/>
          </a:bodyPr>
          <a:lstStyle/>
          <a:p>
            <a:r>
              <a:rPr lang="en-GB" dirty="0"/>
              <a:t>Kotter’s 8 Step Change model</a:t>
            </a:r>
          </a:p>
        </p:txBody>
      </p:sp>
      <p:sp>
        <p:nvSpPr>
          <p:cNvPr id="3" name="Content Placeholder 2">
            <a:extLst>
              <a:ext uri="{FF2B5EF4-FFF2-40B4-BE49-F238E27FC236}">
                <a16:creationId xmlns:a16="http://schemas.microsoft.com/office/drawing/2014/main" id="{E24AB7C6-D38E-6E7D-D3FA-4A6B4FB6D88E}"/>
              </a:ext>
            </a:extLst>
          </p:cNvPr>
          <p:cNvSpPr>
            <a:spLocks noGrp="1"/>
          </p:cNvSpPr>
          <p:nvPr>
            <p:ph sz="half" idx="1"/>
          </p:nvPr>
        </p:nvSpPr>
        <p:spPr>
          <a:xfrm>
            <a:off x="609600" y="1600201"/>
            <a:ext cx="5384800" cy="3989040"/>
          </a:xfrm>
        </p:spPr>
        <p:txBody>
          <a:bodyPr>
            <a:normAutofit/>
          </a:bodyPr>
          <a:lstStyle/>
          <a:p>
            <a:pPr>
              <a:lnSpc>
                <a:spcPct val="90000"/>
              </a:lnSpc>
            </a:pPr>
            <a:r>
              <a:rPr lang="en-GB" dirty="0"/>
              <a:t>First describes in 1995</a:t>
            </a:r>
          </a:p>
          <a:p>
            <a:pPr>
              <a:lnSpc>
                <a:spcPct val="90000"/>
              </a:lnSpc>
            </a:pPr>
            <a:r>
              <a:rPr lang="en-GB" dirty="0"/>
              <a:t>Developed by extracting success factors and combining them into a methodology. </a:t>
            </a:r>
          </a:p>
          <a:p>
            <a:pPr>
              <a:lnSpc>
                <a:spcPct val="90000"/>
              </a:lnSpc>
            </a:pPr>
            <a:r>
              <a:rPr lang="en-GB" dirty="0"/>
              <a:t>Three phases </a:t>
            </a:r>
          </a:p>
          <a:p>
            <a:pPr>
              <a:lnSpc>
                <a:spcPct val="90000"/>
              </a:lnSpc>
              <a:buFontTx/>
              <a:buChar char="-"/>
            </a:pPr>
            <a:r>
              <a:rPr lang="en-GB" dirty="0"/>
              <a:t>Create a climate for change</a:t>
            </a:r>
          </a:p>
          <a:p>
            <a:pPr>
              <a:lnSpc>
                <a:spcPct val="90000"/>
              </a:lnSpc>
              <a:buFontTx/>
              <a:buChar char="-"/>
            </a:pPr>
            <a:r>
              <a:rPr lang="en-GB" dirty="0"/>
              <a:t>Engage and enable the organization</a:t>
            </a:r>
          </a:p>
          <a:p>
            <a:pPr>
              <a:lnSpc>
                <a:spcPct val="90000"/>
              </a:lnSpc>
              <a:buFontTx/>
              <a:buChar char="-"/>
            </a:pPr>
            <a:r>
              <a:rPr lang="en-GB" dirty="0"/>
              <a:t>Implement and sustain</a:t>
            </a:r>
          </a:p>
          <a:p>
            <a:pPr marL="0" indent="0">
              <a:lnSpc>
                <a:spcPct val="90000"/>
              </a:lnSpc>
              <a:buNone/>
            </a:pPr>
            <a:endParaRPr lang="en-GB" dirty="0"/>
          </a:p>
        </p:txBody>
      </p:sp>
      <p:pic>
        <p:nvPicPr>
          <p:cNvPr id="6" name="Content Placeholder 5">
            <a:extLst>
              <a:ext uri="{FF2B5EF4-FFF2-40B4-BE49-F238E27FC236}">
                <a16:creationId xmlns:a16="http://schemas.microsoft.com/office/drawing/2014/main" id="{747000C6-A040-27AE-F72B-5F826F38EEF8}"/>
              </a:ext>
            </a:extLst>
          </p:cNvPr>
          <p:cNvPicPr>
            <a:picLocks noGrp="1" noChangeAspect="1"/>
          </p:cNvPicPr>
          <p:nvPr>
            <p:ph sz="half" idx="2"/>
          </p:nvPr>
        </p:nvPicPr>
        <p:blipFill rotWithShape="1">
          <a:blip r:embed="rId2"/>
          <a:srcRect l="1051" t="15124" r="51125" b="15837"/>
          <a:stretch/>
        </p:blipFill>
        <p:spPr>
          <a:xfrm>
            <a:off x="6557963" y="1485038"/>
            <a:ext cx="4914900" cy="39890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96033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F3B0-DE88-B922-F6B8-89D12AE60512}"/>
              </a:ext>
            </a:extLst>
          </p:cNvPr>
          <p:cNvSpPr>
            <a:spLocks noGrp="1"/>
          </p:cNvSpPr>
          <p:nvPr>
            <p:ph type="title"/>
          </p:nvPr>
        </p:nvSpPr>
        <p:spPr/>
        <p:txBody>
          <a:bodyPr>
            <a:normAutofit/>
          </a:bodyPr>
          <a:lstStyle/>
          <a:p>
            <a:r>
              <a:rPr lang="en-GB" dirty="0"/>
              <a:t>Create a climate for change</a:t>
            </a:r>
          </a:p>
        </p:txBody>
      </p:sp>
      <p:sp>
        <p:nvSpPr>
          <p:cNvPr id="3" name="Content Placeholder 2">
            <a:extLst>
              <a:ext uri="{FF2B5EF4-FFF2-40B4-BE49-F238E27FC236}">
                <a16:creationId xmlns:a16="http://schemas.microsoft.com/office/drawing/2014/main" id="{4E26BB5B-0797-3259-0DD5-86124D631325}"/>
              </a:ext>
            </a:extLst>
          </p:cNvPr>
          <p:cNvSpPr>
            <a:spLocks noGrp="1"/>
          </p:cNvSpPr>
          <p:nvPr>
            <p:ph idx="1"/>
          </p:nvPr>
        </p:nvSpPr>
        <p:spPr/>
        <p:txBody>
          <a:bodyPr/>
          <a:lstStyle/>
          <a:p>
            <a:pPr marL="0" indent="0">
              <a:buNone/>
            </a:pPr>
            <a:r>
              <a:rPr lang="en-GB" dirty="0"/>
              <a:t>1- </a:t>
            </a:r>
            <a:r>
              <a:rPr lang="en-GB" dirty="0" err="1"/>
              <a:t>Ceate</a:t>
            </a:r>
            <a:r>
              <a:rPr lang="en-GB" dirty="0"/>
              <a:t> urgency</a:t>
            </a:r>
          </a:p>
          <a:p>
            <a:pPr marL="0" indent="0">
              <a:buNone/>
            </a:pPr>
            <a:r>
              <a:rPr lang="en-GB" dirty="0"/>
              <a:t>Convince other to act immediately </a:t>
            </a:r>
          </a:p>
          <a:p>
            <a:pPr marL="0" indent="0">
              <a:buNone/>
            </a:pPr>
            <a:r>
              <a:rPr lang="en-GB" dirty="0"/>
              <a:t>Building a compelling case for change so the people understand why it is </a:t>
            </a:r>
            <a:r>
              <a:rPr lang="en-GB" dirty="0" err="1"/>
              <a:t>necessay</a:t>
            </a:r>
            <a:endParaRPr lang="en-GB" dirty="0"/>
          </a:p>
          <a:p>
            <a:pPr marL="0" indent="0">
              <a:buNone/>
            </a:pPr>
            <a:endParaRPr lang="en-GB" dirty="0"/>
          </a:p>
        </p:txBody>
      </p:sp>
    </p:spTree>
    <p:extLst>
      <p:ext uri="{BB962C8B-B14F-4D97-AF65-F5344CB8AC3E}">
        <p14:creationId xmlns:p14="http://schemas.microsoft.com/office/powerpoint/2010/main" val="944819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B72E7-694E-8167-2483-DF862A9A0FA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7BB3FC3-8085-B7C4-28A7-E3A3E844D9DC}"/>
              </a:ext>
            </a:extLst>
          </p:cNvPr>
          <p:cNvSpPr>
            <a:spLocks noGrp="1"/>
          </p:cNvSpPr>
          <p:nvPr>
            <p:ph idx="1"/>
          </p:nvPr>
        </p:nvSpPr>
        <p:spPr/>
        <p:txBody>
          <a:bodyPr>
            <a:normAutofit lnSpcReduction="10000"/>
          </a:bodyPr>
          <a:lstStyle/>
          <a:p>
            <a:pPr marL="0" indent="0">
              <a:buNone/>
            </a:pPr>
            <a:r>
              <a:rPr lang="en-GB" dirty="0"/>
              <a:t>2- Build a coalition</a:t>
            </a:r>
          </a:p>
          <a:p>
            <a:pPr marL="0" indent="0">
              <a:buNone/>
            </a:pPr>
            <a:r>
              <a:rPr lang="en-GB" dirty="0"/>
              <a:t>Its not enough to try and push through change yourself- you need key people on board</a:t>
            </a:r>
          </a:p>
          <a:p>
            <a:pPr marL="0" indent="0">
              <a:buNone/>
            </a:pPr>
            <a:r>
              <a:rPr lang="en-GB" dirty="0"/>
              <a:t>Aim to get people who are: influential, respected and visibly on your side</a:t>
            </a:r>
          </a:p>
          <a:p>
            <a:pPr marL="0" indent="0">
              <a:buNone/>
            </a:pPr>
            <a:r>
              <a:rPr lang="en-GB" dirty="0"/>
              <a:t>You want people from different parts of the organization who combined have enough power to make the change happen.</a:t>
            </a:r>
          </a:p>
        </p:txBody>
      </p:sp>
    </p:spTree>
    <p:extLst>
      <p:ext uri="{BB962C8B-B14F-4D97-AF65-F5344CB8AC3E}">
        <p14:creationId xmlns:p14="http://schemas.microsoft.com/office/powerpoint/2010/main" val="4127996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9F504-3E86-151E-D27A-1436C3C9BB4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2BF213-7A91-8053-5FE6-F28CF4E3EAD8}"/>
              </a:ext>
            </a:extLst>
          </p:cNvPr>
          <p:cNvSpPr>
            <a:spLocks noGrp="1"/>
          </p:cNvSpPr>
          <p:nvPr>
            <p:ph idx="1"/>
          </p:nvPr>
        </p:nvSpPr>
        <p:spPr/>
        <p:txBody>
          <a:bodyPr/>
          <a:lstStyle/>
          <a:p>
            <a:pPr marL="0" indent="0">
              <a:buNone/>
            </a:pPr>
            <a:r>
              <a:rPr lang="en-GB" dirty="0"/>
              <a:t>3- Create a vision </a:t>
            </a:r>
          </a:p>
          <a:p>
            <a:pPr marL="0" indent="0">
              <a:buNone/>
            </a:pPr>
            <a:r>
              <a:rPr lang="en-GB" dirty="0"/>
              <a:t>You need a clear vision of how you see the future organization and why its necessary to change.</a:t>
            </a:r>
          </a:p>
          <a:p>
            <a:pPr marL="0" indent="0">
              <a:buNone/>
            </a:pPr>
            <a:r>
              <a:rPr lang="en-GB" dirty="0"/>
              <a:t>The vision needs to be easily understood by the people who will be affected by the change.</a:t>
            </a:r>
          </a:p>
          <a:p>
            <a:pPr marL="0" indent="0">
              <a:buNone/>
            </a:pPr>
            <a:r>
              <a:rPr lang="en-GB" dirty="0"/>
              <a:t>Create initiatives to realize the vision </a:t>
            </a:r>
          </a:p>
        </p:txBody>
      </p:sp>
    </p:spTree>
    <p:extLst>
      <p:ext uri="{BB962C8B-B14F-4D97-AF65-F5344CB8AC3E}">
        <p14:creationId xmlns:p14="http://schemas.microsoft.com/office/powerpoint/2010/main" val="3941908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59F29-5188-FB82-93D8-793F77C7FE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104BD23-3C99-0ADD-2108-B46B30D456BF}"/>
              </a:ext>
            </a:extLst>
          </p:cNvPr>
          <p:cNvSpPr>
            <a:spLocks noGrp="1"/>
          </p:cNvSpPr>
          <p:nvPr>
            <p:ph idx="1"/>
          </p:nvPr>
        </p:nvSpPr>
        <p:spPr/>
        <p:txBody>
          <a:bodyPr/>
          <a:lstStyle/>
          <a:p>
            <a:pPr marL="0" indent="0">
              <a:buNone/>
            </a:pPr>
            <a:r>
              <a:rPr lang="en-GB" dirty="0"/>
              <a:t>4- Communicate the vision</a:t>
            </a:r>
          </a:p>
          <a:p>
            <a:pPr marL="0" indent="0">
              <a:buNone/>
            </a:pPr>
            <a:r>
              <a:rPr lang="en-GB" dirty="0"/>
              <a:t>Its not enough to have a vision; you have to communicate</a:t>
            </a:r>
          </a:p>
          <a:p>
            <a:pPr marL="0" indent="0">
              <a:buNone/>
            </a:pPr>
            <a:r>
              <a:rPr lang="en-GB" dirty="0"/>
              <a:t>Aims to win hearts and minds to get everyone pulling in the same direction.</a:t>
            </a:r>
          </a:p>
          <a:p>
            <a:pPr marL="0" indent="0">
              <a:buNone/>
            </a:pPr>
            <a:r>
              <a:rPr lang="en-GB" dirty="0"/>
              <a:t>Clear and Laser focused communication is key in this stage</a:t>
            </a:r>
          </a:p>
          <a:p>
            <a:pPr marL="0" indent="0">
              <a:buNone/>
            </a:pPr>
            <a:endParaRPr lang="en-GB" dirty="0"/>
          </a:p>
        </p:txBody>
      </p:sp>
    </p:spTree>
    <p:extLst>
      <p:ext uri="{BB962C8B-B14F-4D97-AF65-F5344CB8AC3E}">
        <p14:creationId xmlns:p14="http://schemas.microsoft.com/office/powerpoint/2010/main" val="4931515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BECF3-98CB-72A5-97EA-1CA00BE467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694393-BF07-E482-20BD-96C9706EF574}"/>
              </a:ext>
            </a:extLst>
          </p:cNvPr>
          <p:cNvSpPr>
            <a:spLocks noGrp="1"/>
          </p:cNvSpPr>
          <p:nvPr>
            <p:ph idx="1"/>
          </p:nvPr>
        </p:nvSpPr>
        <p:spPr/>
        <p:txBody>
          <a:bodyPr/>
          <a:lstStyle/>
          <a:p>
            <a:pPr marL="0" indent="0">
              <a:buNone/>
            </a:pPr>
            <a:r>
              <a:rPr lang="en-GB" dirty="0"/>
              <a:t>5- Empower others</a:t>
            </a:r>
          </a:p>
          <a:p>
            <a:pPr marL="0" indent="0">
              <a:buNone/>
            </a:pPr>
            <a:r>
              <a:rPr lang="en-GB" dirty="0"/>
              <a:t>Barriers should be remove and empower the team</a:t>
            </a:r>
          </a:p>
          <a:p>
            <a:pPr marL="0" indent="0">
              <a:buNone/>
            </a:pPr>
            <a:endParaRPr lang="en-GB" dirty="0"/>
          </a:p>
        </p:txBody>
      </p:sp>
    </p:spTree>
    <p:extLst>
      <p:ext uri="{BB962C8B-B14F-4D97-AF65-F5344CB8AC3E}">
        <p14:creationId xmlns:p14="http://schemas.microsoft.com/office/powerpoint/2010/main" val="117397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C92F6-D09A-F908-87F6-86F14550A9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E9588F-A3DA-81E4-E153-EF5D33CA1908}"/>
              </a:ext>
            </a:extLst>
          </p:cNvPr>
          <p:cNvSpPr>
            <a:spLocks noGrp="1"/>
          </p:cNvSpPr>
          <p:nvPr>
            <p:ph idx="1"/>
          </p:nvPr>
        </p:nvSpPr>
        <p:spPr/>
        <p:txBody>
          <a:bodyPr>
            <a:normAutofit fontScale="92500"/>
          </a:bodyPr>
          <a:lstStyle/>
          <a:p>
            <a:pPr marL="0" indent="0">
              <a:buNone/>
            </a:pPr>
            <a:r>
              <a:rPr lang="en-GB" dirty="0"/>
              <a:t>6- Create quick Wins</a:t>
            </a:r>
          </a:p>
          <a:p>
            <a:pPr marL="0" indent="0">
              <a:buNone/>
            </a:pPr>
            <a:endParaRPr lang="en-GB" dirty="0"/>
          </a:p>
          <a:p>
            <a:r>
              <a:rPr lang="en-US" b="0" dirty="0">
                <a:effectLst/>
                <a:latin typeface="Roboto" panose="02000000000000000000" pitchFamily="2" charset="0"/>
              </a:rPr>
              <a:t>structure your initiatives</a:t>
            </a:r>
            <a:r>
              <a:rPr lang="en-US" dirty="0">
                <a:latin typeface="Roboto" panose="02000000000000000000" pitchFamily="2" charset="0"/>
              </a:rPr>
              <a:t> </a:t>
            </a:r>
            <a:r>
              <a:rPr lang="en-US" b="0" dirty="0">
                <a:effectLst/>
                <a:latin typeface="Roboto" panose="02000000000000000000" pitchFamily="2" charset="0"/>
              </a:rPr>
              <a:t>so as to achieve quick wins early on</a:t>
            </a:r>
          </a:p>
          <a:p>
            <a:r>
              <a:rPr lang="en-US" b="0" dirty="0">
                <a:effectLst/>
                <a:latin typeface="Roboto" panose="02000000000000000000" pitchFamily="2" charset="0"/>
              </a:rPr>
              <a:t>This means breaking the initiative down into phases with one or more visible tangible benefits delivered at the end of each phase</a:t>
            </a:r>
          </a:p>
          <a:p>
            <a:r>
              <a:rPr lang="en-US" b="0" dirty="0">
                <a:effectLst/>
                <a:latin typeface="Roboto" panose="02000000000000000000" pitchFamily="2" charset="0"/>
              </a:rPr>
              <a:t>nothing breeds success like success</a:t>
            </a:r>
          </a:p>
          <a:p>
            <a:pPr marL="0" indent="0">
              <a:buNone/>
            </a:pPr>
            <a:endParaRPr lang="en-GB" dirty="0"/>
          </a:p>
        </p:txBody>
      </p:sp>
    </p:spTree>
    <p:extLst>
      <p:ext uri="{BB962C8B-B14F-4D97-AF65-F5344CB8AC3E}">
        <p14:creationId xmlns:p14="http://schemas.microsoft.com/office/powerpoint/2010/main" val="3740142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5B7B1-8897-C720-F4F7-D1B669327D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17ECBD-B4B2-8712-8397-4101707C29A9}"/>
              </a:ext>
            </a:extLst>
          </p:cNvPr>
          <p:cNvSpPr>
            <a:spLocks noGrp="1"/>
          </p:cNvSpPr>
          <p:nvPr>
            <p:ph idx="1"/>
          </p:nvPr>
        </p:nvSpPr>
        <p:spPr/>
        <p:txBody>
          <a:bodyPr/>
          <a:lstStyle/>
          <a:p>
            <a:pPr marL="0" indent="0">
              <a:buNone/>
            </a:pPr>
            <a:r>
              <a:rPr lang="en-GB" dirty="0"/>
              <a:t>7- Build on the change </a:t>
            </a:r>
          </a:p>
          <a:p>
            <a:pPr marL="0" indent="0">
              <a:buNone/>
            </a:pPr>
            <a:r>
              <a:rPr lang="en-GB" dirty="0"/>
              <a:t>Real change takes time</a:t>
            </a:r>
          </a:p>
        </p:txBody>
      </p:sp>
    </p:spTree>
    <p:extLst>
      <p:ext uri="{BB962C8B-B14F-4D97-AF65-F5344CB8AC3E}">
        <p14:creationId xmlns:p14="http://schemas.microsoft.com/office/powerpoint/2010/main" val="2869588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00BD2-FD5C-298E-821E-DA9E9877438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4037EE-33E2-589C-EAEC-D6086BAE9FD9}"/>
              </a:ext>
            </a:extLst>
          </p:cNvPr>
          <p:cNvSpPr>
            <a:spLocks noGrp="1"/>
          </p:cNvSpPr>
          <p:nvPr>
            <p:ph idx="1"/>
          </p:nvPr>
        </p:nvSpPr>
        <p:spPr/>
        <p:txBody>
          <a:bodyPr/>
          <a:lstStyle/>
          <a:p>
            <a:pPr marL="0" indent="0">
              <a:buNone/>
            </a:pPr>
            <a:r>
              <a:rPr lang="en-GB" dirty="0"/>
              <a:t>8- Embed the change</a:t>
            </a:r>
          </a:p>
          <a:p>
            <a:pPr marL="0" indent="0">
              <a:buNone/>
            </a:pPr>
            <a:r>
              <a:rPr lang="en-GB" dirty="0"/>
              <a:t>Stick with the change </a:t>
            </a:r>
          </a:p>
          <a:p>
            <a:pPr marL="0" indent="0">
              <a:buNone/>
            </a:pPr>
            <a:r>
              <a:rPr lang="en-GB" dirty="0"/>
              <a:t> </a:t>
            </a:r>
          </a:p>
        </p:txBody>
      </p:sp>
    </p:spTree>
    <p:extLst>
      <p:ext uri="{BB962C8B-B14F-4D97-AF65-F5344CB8AC3E}">
        <p14:creationId xmlns:p14="http://schemas.microsoft.com/office/powerpoint/2010/main" val="37148701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743FD-0147-A6BC-9D60-C06C47DB1F20}"/>
              </a:ext>
            </a:extLst>
          </p:cNvPr>
          <p:cNvSpPr>
            <a:spLocks noGrp="1"/>
          </p:cNvSpPr>
          <p:nvPr>
            <p:ph type="title"/>
          </p:nvPr>
        </p:nvSpPr>
        <p:spPr/>
        <p:txBody>
          <a:bodyPr/>
          <a:lstStyle/>
          <a:p>
            <a:r>
              <a:rPr lang="en-GB" dirty="0"/>
              <a:t>Kahoot!!!!!</a:t>
            </a:r>
          </a:p>
        </p:txBody>
      </p:sp>
      <p:pic>
        <p:nvPicPr>
          <p:cNvPr id="1026" name="Picture 2" descr="Cursed Kahoot : cursedcomments">
            <a:extLst>
              <a:ext uri="{FF2B5EF4-FFF2-40B4-BE49-F238E27FC236}">
                <a16:creationId xmlns:a16="http://schemas.microsoft.com/office/drawing/2014/main" id="{929D85AC-8CB5-E17F-6B51-67A9A713383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771" b="32145"/>
          <a:stretch/>
        </p:blipFill>
        <p:spPr bwMode="auto">
          <a:xfrm>
            <a:off x="2757466" y="1535906"/>
            <a:ext cx="6677068" cy="3786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823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E07F-4E8D-AEBB-4E2A-35E4909AC186}"/>
              </a:ext>
            </a:extLst>
          </p:cNvPr>
          <p:cNvSpPr>
            <a:spLocks noGrp="1"/>
          </p:cNvSpPr>
          <p:nvPr>
            <p:ph type="title"/>
          </p:nvPr>
        </p:nvSpPr>
        <p:spPr/>
        <p:txBody>
          <a:bodyPr/>
          <a:lstStyle/>
          <a:p>
            <a:endParaRPr lang="en-GB"/>
          </a:p>
        </p:txBody>
      </p:sp>
      <p:pic>
        <p:nvPicPr>
          <p:cNvPr id="2050" name="Picture 2" descr="Any Questions stock photos and royalty-free images, vectors and ...">
            <a:extLst>
              <a:ext uri="{FF2B5EF4-FFF2-40B4-BE49-F238E27FC236}">
                <a16:creationId xmlns:a16="http://schemas.microsoft.com/office/drawing/2014/main" id="{79151D5D-1593-2676-9164-25462224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313" y="2071688"/>
            <a:ext cx="6681373" cy="249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534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78CD2-474C-46E6-032E-443F857107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0AC7CD-D582-1DEF-D2FD-61FB7C41E4E9}"/>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dirty="0"/>
              <a:t>Thank you any question</a:t>
            </a:r>
          </a:p>
        </p:txBody>
      </p:sp>
    </p:spTree>
    <p:extLst>
      <p:ext uri="{BB962C8B-B14F-4D97-AF65-F5344CB8AC3E}">
        <p14:creationId xmlns:p14="http://schemas.microsoft.com/office/powerpoint/2010/main" val="6126404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DC62-80B1-A59F-D903-E2B0B4F493B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CC7BEB-1C87-0C52-CCE4-040990B97820}"/>
              </a:ext>
            </a:extLst>
          </p:cNvPr>
          <p:cNvSpPr>
            <a:spLocks noGrp="1"/>
          </p:cNvSpPr>
          <p:nvPr>
            <p:ph idx="1"/>
          </p:nvPr>
        </p:nvSpPr>
        <p:spPr>
          <a:xfrm>
            <a:off x="609600" y="1600200"/>
            <a:ext cx="10972800" cy="4265341"/>
          </a:xfrm>
        </p:spPr>
        <p:txBody>
          <a:bodyPr>
            <a:normAutofit fontScale="47500" lnSpcReduction="20000"/>
          </a:bodyPr>
          <a:lstStyle/>
          <a:p>
            <a:pPr algn="l"/>
            <a:r>
              <a:rPr lang="en-US" b="1" i="0" dirty="0">
                <a:solidFill>
                  <a:srgbClr val="1F1F1F"/>
                </a:solidFill>
                <a:effectLst/>
                <a:latin typeface="unset"/>
              </a:rPr>
              <a:t>Required</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3"/>
              </a:rPr>
              <a:t>Connors, R., &amp; Smith T. (2011). The complete summary: Change the culture, change the game.</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4"/>
              </a:rPr>
              <a:t>Clarke, J. (2010). </a:t>
            </a:r>
            <a:r>
              <a:rPr lang="en-US" b="0" i="0" u="sng" dirty="0" err="1">
                <a:solidFill>
                  <a:srgbClr val="0056D2"/>
                </a:solidFill>
                <a:effectLst/>
                <a:latin typeface="Source Sans Pro" panose="020B0503030403020204" pitchFamily="34" charset="0"/>
                <a:hlinkClick r:id="rId4"/>
              </a:rPr>
              <a:t>TEDxPerth</a:t>
            </a:r>
            <a:r>
              <a:rPr lang="en-US" b="0" i="0" u="sng" dirty="0">
                <a:solidFill>
                  <a:srgbClr val="0056D2"/>
                </a:solidFill>
                <a:effectLst/>
                <a:latin typeface="Source Sans Pro" panose="020B0503030403020204" pitchFamily="34" charset="0"/>
                <a:hlinkClick r:id="rId4"/>
              </a:rPr>
              <a:t>, Embracing change.</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Video.</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5"/>
              </a:rPr>
              <a:t>Latour, S. M. &amp; </a:t>
            </a:r>
            <a:r>
              <a:rPr lang="en-US" b="0" i="0" u="sng" dirty="0" err="1">
                <a:solidFill>
                  <a:srgbClr val="0056D2"/>
                </a:solidFill>
                <a:effectLst/>
                <a:latin typeface="Source Sans Pro" panose="020B0503030403020204" pitchFamily="34" charset="0"/>
                <a:hlinkClick r:id="rId5"/>
              </a:rPr>
              <a:t>Rast</a:t>
            </a:r>
            <a:r>
              <a:rPr lang="en-US" b="0" i="0" u="sng" dirty="0">
                <a:solidFill>
                  <a:srgbClr val="0056D2"/>
                </a:solidFill>
                <a:effectLst/>
                <a:latin typeface="Source Sans Pro" panose="020B0503030403020204" pitchFamily="34" charset="0"/>
                <a:hlinkClick r:id="rId5"/>
              </a:rPr>
              <a:t>, V.J. (2004). Dynamic followership: The prerequisite for effective leadership.</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The authors are military officers and reference the air force but the article captures the issues related to followership in general.</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6"/>
              </a:rPr>
              <a:t>Robertson, C. (2016). </a:t>
            </a:r>
            <a:r>
              <a:rPr lang="en-US" b="0" i="0" u="sng" dirty="0" err="1">
                <a:solidFill>
                  <a:srgbClr val="0056D2"/>
                </a:solidFill>
                <a:effectLst/>
                <a:latin typeface="Source Sans Pro" panose="020B0503030403020204" pitchFamily="34" charset="0"/>
                <a:hlinkClick r:id="rId6"/>
              </a:rPr>
              <a:t>Youinachangingworld</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This is a very thoughtful analysis of Kegan’s work in consciousness development that Kegan considers foundational to knowing who you are as a leader. It is the work of several contributors in a wiki style of document.</a:t>
            </a:r>
            <a:endParaRPr lang="en-US" b="0" i="0" dirty="0">
              <a:solidFill>
                <a:srgbClr val="1F1F1F"/>
              </a:solidFill>
              <a:effectLst/>
              <a:latin typeface="Source Sans Pro" panose="020B0503030403020204" pitchFamily="34" charset="0"/>
            </a:endParaRPr>
          </a:p>
          <a:p>
            <a:pPr algn="l"/>
            <a:r>
              <a:rPr lang="en-US" b="1" i="0" dirty="0">
                <a:solidFill>
                  <a:srgbClr val="1F1F1F"/>
                </a:solidFill>
                <a:effectLst/>
                <a:latin typeface="unset"/>
              </a:rPr>
              <a:t>Recommended</a:t>
            </a:r>
            <a:endParaRPr lang="en-US" b="0" i="0" dirty="0">
              <a:solidFill>
                <a:srgbClr val="1F1F1F"/>
              </a:solidFill>
              <a:effectLst/>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Heifetz, R. (1994). Leadership without easy answers. Harvard University Press: Cambridge, MA.</a:t>
            </a:r>
          </a:p>
          <a:p>
            <a:pPr algn="l"/>
            <a:r>
              <a:rPr lang="en-US" b="0" i="0" dirty="0">
                <a:solidFill>
                  <a:srgbClr val="1F1F1F"/>
                </a:solidFill>
                <a:effectLst/>
                <a:latin typeface="Source Sans Pro" panose="020B0503030403020204" pitchFamily="34" charset="0"/>
              </a:rPr>
              <a:t>Kegan, R. &amp; Lahey, L. (2009). Immunity to change. Harvard Business Press: Boston, MA.</a:t>
            </a:r>
          </a:p>
          <a:p>
            <a:pPr algn="l"/>
            <a:r>
              <a:rPr lang="en-US" b="0" i="0" u="sng" dirty="0">
                <a:solidFill>
                  <a:srgbClr val="0056D2"/>
                </a:solidFill>
                <a:effectLst/>
                <a:latin typeface="Source Sans Pro" panose="020B0503030403020204" pitchFamily="34" charset="0"/>
                <a:hlinkClick r:id="rId7"/>
              </a:rPr>
              <a:t>Kotter International. (2016). The 8-step process for leading change.</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On the page that comes up you can order a free </a:t>
            </a:r>
            <a:r>
              <a:rPr lang="en-US" b="0" i="1" dirty="0" err="1">
                <a:solidFill>
                  <a:srgbClr val="1F1F1F"/>
                </a:solidFill>
                <a:effectLst/>
                <a:latin typeface="Source Sans Pro" panose="020B0503030403020204" pitchFamily="34" charset="0"/>
              </a:rPr>
              <a:t>ebook</a:t>
            </a:r>
            <a:r>
              <a:rPr lang="en-US" b="0" i="1" dirty="0">
                <a:solidFill>
                  <a:srgbClr val="1F1F1F"/>
                </a:solidFill>
                <a:effectLst/>
                <a:latin typeface="Source Sans Pro" panose="020B0503030403020204" pitchFamily="34" charset="0"/>
              </a:rPr>
              <a:t> on the Kotter change process.</a:t>
            </a:r>
            <a:endParaRPr lang="en-US" b="0" i="0" dirty="0">
              <a:solidFill>
                <a:srgbClr val="1F1F1F"/>
              </a:solidFill>
              <a:effectLst/>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Maurer, R. (2010). Beyond the wall of resistance. 2</a:t>
            </a:r>
            <a:r>
              <a:rPr lang="en-US" b="0" i="0" baseline="30000" dirty="0">
                <a:solidFill>
                  <a:srgbClr val="1F1F1F"/>
                </a:solidFill>
                <a:effectLst/>
                <a:latin typeface="Source Sans Pro" panose="020B0503030403020204" pitchFamily="34" charset="0"/>
              </a:rPr>
              <a:t>nd</a:t>
            </a:r>
            <a:r>
              <a:rPr lang="en-US" b="0" i="0" dirty="0">
                <a:solidFill>
                  <a:srgbClr val="1F1F1F"/>
                </a:solidFill>
                <a:effectLst/>
                <a:latin typeface="Source Sans Pro" panose="020B0503030403020204" pitchFamily="34" charset="0"/>
              </a:rPr>
              <a:t> ed. Bard Press: Austin, Tx.</a:t>
            </a:r>
          </a:p>
          <a:p>
            <a:pPr algn="l"/>
            <a:r>
              <a:rPr lang="en-US" b="0" i="0" dirty="0">
                <a:solidFill>
                  <a:srgbClr val="1F1F1F"/>
                </a:solidFill>
                <a:effectLst/>
                <a:latin typeface="Source Sans Pro" panose="020B0503030403020204" pitchFamily="34" charset="0"/>
              </a:rPr>
              <a:t>Rath, T. &amp; Conchie, B. (2013). Strengths based leadership, 1</a:t>
            </a:r>
            <a:r>
              <a:rPr lang="en-US" b="0" i="0" baseline="30000" dirty="0">
                <a:solidFill>
                  <a:srgbClr val="1F1F1F"/>
                </a:solidFill>
                <a:effectLst/>
                <a:latin typeface="Source Sans Pro" panose="020B0503030403020204" pitchFamily="34" charset="0"/>
              </a:rPr>
              <a:t>st</a:t>
            </a:r>
            <a:r>
              <a:rPr lang="en-US" b="0" i="0" dirty="0">
                <a:solidFill>
                  <a:srgbClr val="1F1F1F"/>
                </a:solidFill>
                <a:effectLst/>
                <a:latin typeface="Source Sans Pro" panose="020B0503030403020204" pitchFamily="34" charset="0"/>
              </a:rPr>
              <a:t> ed. Gallup Press.</a:t>
            </a:r>
          </a:p>
          <a:p>
            <a:pPr algn="l"/>
            <a:r>
              <a:rPr lang="en-US" b="0" i="0" u="sng" dirty="0">
                <a:solidFill>
                  <a:srgbClr val="0056D2"/>
                </a:solidFill>
                <a:effectLst/>
                <a:latin typeface="Source Sans Pro" panose="020B0503030403020204" pitchFamily="34" charset="0"/>
                <a:hlinkClick r:id="rId8"/>
              </a:rPr>
              <a:t>Scott, T., Mannion, R., Davies, H., &amp; Marshall, M. (2003). Implementing culture change in health care: theory and practice.</a:t>
            </a:r>
            <a:endParaRPr lang="en-US" b="0" i="0" dirty="0">
              <a:solidFill>
                <a:srgbClr val="1F1F1F"/>
              </a:solidFill>
              <a:effectLst/>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Senge, P. (1990). The fifth discipline: The art and practice of the learning organization, Doubleday: New York.</a:t>
            </a:r>
            <a:r>
              <a:rPr lang="en-GB" b="0" i="0" dirty="0">
                <a:solidFill>
                  <a:srgbClr val="1F1F1F"/>
                </a:solidFill>
                <a:effectLst/>
                <a:latin typeface="Source Sans Pro" panose="020B0503030403020204" pitchFamily="34" charset="0"/>
              </a:rPr>
              <a:t>.</a:t>
            </a:r>
            <a:endParaRPr lang="en-US" b="0" i="0" dirty="0">
              <a:solidFill>
                <a:srgbClr val="1F1F1F"/>
              </a:solidFill>
              <a:effectLst/>
              <a:latin typeface="Source Sans Pro" panose="020B0503030403020204" pitchFamily="34" charset="0"/>
            </a:endParaRPr>
          </a:p>
        </p:txBody>
      </p:sp>
    </p:spTree>
    <p:extLst>
      <p:ext uri="{BB962C8B-B14F-4D97-AF65-F5344CB8AC3E}">
        <p14:creationId xmlns:p14="http://schemas.microsoft.com/office/powerpoint/2010/main" val="31492281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561</TotalTime>
  <Words>1686</Words>
  <Application>Microsoft Office PowerPoint</Application>
  <PresentationFormat>Widescreen</PresentationFormat>
  <Paragraphs>75</Paragraphs>
  <Slides>21</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Myriad Pro</vt:lpstr>
      <vt:lpstr>Roboto</vt:lpstr>
      <vt:lpstr>Source Sans Pro</vt:lpstr>
      <vt:lpstr>unset</vt:lpstr>
      <vt:lpstr>Wingdings</vt:lpstr>
      <vt:lpstr>20140311PresentationUWTSDTemplate</vt:lpstr>
      <vt:lpstr>  Quality Assurance and Service Improvements      Dr Fahad Khan PhD (Medical sciences), Msc in Public health BDS (Bachelor of Dentistry) Diploma in Public health, Diploma in Epidemiology </vt:lpstr>
      <vt:lpstr>Learning outcomes</vt:lpstr>
      <vt:lpstr>Module Summary</vt:lpstr>
      <vt:lpstr>Change the culture, change the game</vt:lpstr>
      <vt:lpstr>Change the culture, change the game</vt:lpstr>
      <vt:lpstr>PowerPoint Presentation</vt:lpstr>
      <vt:lpstr>PowerPoint Presentation</vt:lpstr>
      <vt:lpstr>PowerPoint Presentation</vt:lpstr>
      <vt:lpstr>Kotter’s 8 Step Change model</vt:lpstr>
      <vt:lpstr>Create a climate for change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Kahoot!!!!!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Quality Assurance and Service Improvements      Dr Fahad Khan PhD (Medical sciences), Msc in Public health BDS (Bachelor of Dentistry) Diploma in Public health, Diploma in Epidemiology </dc:title>
  <dc:creator>Fahad Khan</dc:creator>
  <cp:lastModifiedBy>Fahad Khan</cp:lastModifiedBy>
  <cp:revision>7</cp:revision>
  <dcterms:created xsi:type="dcterms:W3CDTF">2023-03-06T12:46:56Z</dcterms:created>
  <dcterms:modified xsi:type="dcterms:W3CDTF">2023-03-07T05:38:37Z</dcterms:modified>
</cp:coreProperties>
</file>