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</p:sldIdLst>
  <p:sldSz cx="7559675" cy="10439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  <a:srgbClr val="CC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36" d="100"/>
          <a:sy n="36" d="100"/>
        </p:scale>
        <p:origin x="73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6976" y="1708486"/>
            <a:ext cx="6425724" cy="3634458"/>
          </a:xfrm>
        </p:spPr>
        <p:txBody>
          <a:bodyPr anchor="b"/>
          <a:lstStyle>
            <a:lvl1pPr algn="ctr">
              <a:defRPr sz="49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4960" y="5483102"/>
            <a:ext cx="5669756" cy="2520438"/>
          </a:xfrm>
        </p:spPr>
        <p:txBody>
          <a:bodyPr/>
          <a:lstStyle>
            <a:lvl1pPr marL="0" indent="0" algn="ctr">
              <a:buNone/>
              <a:defRPr sz="1984"/>
            </a:lvl1pPr>
            <a:lvl2pPr marL="377967" indent="0" algn="ctr">
              <a:buNone/>
              <a:defRPr sz="1653"/>
            </a:lvl2pPr>
            <a:lvl3pPr marL="755934" indent="0" algn="ctr">
              <a:buNone/>
              <a:defRPr sz="1488"/>
            </a:lvl3pPr>
            <a:lvl4pPr marL="1133902" indent="0" algn="ctr">
              <a:buNone/>
              <a:defRPr sz="1323"/>
            </a:lvl4pPr>
            <a:lvl5pPr marL="1511869" indent="0" algn="ctr">
              <a:buNone/>
              <a:defRPr sz="1323"/>
            </a:lvl5pPr>
            <a:lvl6pPr marL="1889836" indent="0" algn="ctr">
              <a:buNone/>
              <a:defRPr sz="1323"/>
            </a:lvl6pPr>
            <a:lvl7pPr marL="2267803" indent="0" algn="ctr">
              <a:buNone/>
              <a:defRPr sz="1323"/>
            </a:lvl7pPr>
            <a:lvl8pPr marL="2645771" indent="0" algn="ctr">
              <a:buNone/>
              <a:defRPr sz="1323"/>
            </a:lvl8pPr>
            <a:lvl9pPr marL="3023738" indent="0" algn="ctr">
              <a:buNone/>
              <a:defRPr sz="132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21042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3193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791" y="2602603"/>
            <a:ext cx="6520220" cy="4342500"/>
          </a:xfrm>
        </p:spPr>
        <p:txBody>
          <a:bodyPr anchor="b"/>
          <a:lstStyle>
            <a:lvl1pPr>
              <a:defRPr sz="49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791" y="6986185"/>
            <a:ext cx="6520220" cy="2283618"/>
          </a:xfrm>
        </p:spPr>
        <p:txBody>
          <a:bodyPr/>
          <a:lstStyle>
            <a:lvl1pPr marL="0" indent="0">
              <a:buNone/>
              <a:defRPr sz="1984">
                <a:solidFill>
                  <a:schemeClr val="tx1"/>
                </a:solidFill>
              </a:defRPr>
            </a:lvl1pPr>
            <a:lvl2pPr marL="377967" indent="0">
              <a:buNone/>
              <a:defRPr sz="1653">
                <a:solidFill>
                  <a:schemeClr val="tx1">
                    <a:tint val="75000"/>
                  </a:schemeClr>
                </a:solidFill>
              </a:defRPr>
            </a:lvl2pPr>
            <a:lvl3pPr marL="755934" indent="0">
              <a:buNone/>
              <a:defRPr sz="1488">
                <a:solidFill>
                  <a:schemeClr val="tx1">
                    <a:tint val="75000"/>
                  </a:schemeClr>
                </a:solidFill>
              </a:defRPr>
            </a:lvl3pPr>
            <a:lvl4pPr marL="1133902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4pPr>
            <a:lvl5pPr marL="1511869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5pPr>
            <a:lvl6pPr marL="1889836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6pPr>
            <a:lvl7pPr marL="2267803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7pPr>
            <a:lvl8pPr marL="2645771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8pPr>
            <a:lvl9pPr marL="3023738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31504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9728" y="2779007"/>
            <a:ext cx="3212862" cy="66237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27085" y="2779007"/>
            <a:ext cx="3212862" cy="66237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831817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555804"/>
            <a:ext cx="6520220" cy="201780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0713" y="2559104"/>
            <a:ext cx="3198096" cy="1254177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7967" indent="0">
              <a:buNone/>
              <a:defRPr sz="1653" b="1"/>
            </a:lvl2pPr>
            <a:lvl3pPr marL="755934" indent="0">
              <a:buNone/>
              <a:defRPr sz="1488" b="1"/>
            </a:lvl3pPr>
            <a:lvl4pPr marL="1133902" indent="0">
              <a:buNone/>
              <a:defRPr sz="1323" b="1"/>
            </a:lvl4pPr>
            <a:lvl5pPr marL="1511869" indent="0">
              <a:buNone/>
              <a:defRPr sz="1323" b="1"/>
            </a:lvl5pPr>
            <a:lvl6pPr marL="1889836" indent="0">
              <a:buNone/>
              <a:defRPr sz="1323" b="1"/>
            </a:lvl6pPr>
            <a:lvl7pPr marL="2267803" indent="0">
              <a:buNone/>
              <a:defRPr sz="1323" b="1"/>
            </a:lvl7pPr>
            <a:lvl8pPr marL="2645771" indent="0">
              <a:buNone/>
              <a:defRPr sz="1323" b="1"/>
            </a:lvl8pPr>
            <a:lvl9pPr marL="3023738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713" y="3813281"/>
            <a:ext cx="3198096" cy="56087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27086" y="2559104"/>
            <a:ext cx="3213847" cy="1254177"/>
          </a:xfrm>
        </p:spPr>
        <p:txBody>
          <a:bodyPr anchor="b"/>
          <a:lstStyle>
            <a:lvl1pPr marL="0" indent="0">
              <a:buNone/>
              <a:defRPr sz="1984" b="1"/>
            </a:lvl1pPr>
            <a:lvl2pPr marL="377967" indent="0">
              <a:buNone/>
              <a:defRPr sz="1653" b="1"/>
            </a:lvl2pPr>
            <a:lvl3pPr marL="755934" indent="0">
              <a:buNone/>
              <a:defRPr sz="1488" b="1"/>
            </a:lvl3pPr>
            <a:lvl4pPr marL="1133902" indent="0">
              <a:buNone/>
              <a:defRPr sz="1323" b="1"/>
            </a:lvl4pPr>
            <a:lvl5pPr marL="1511869" indent="0">
              <a:buNone/>
              <a:defRPr sz="1323" b="1"/>
            </a:lvl5pPr>
            <a:lvl6pPr marL="1889836" indent="0">
              <a:buNone/>
              <a:defRPr sz="1323" b="1"/>
            </a:lvl6pPr>
            <a:lvl7pPr marL="2267803" indent="0">
              <a:buNone/>
              <a:defRPr sz="1323" b="1"/>
            </a:lvl7pPr>
            <a:lvl8pPr marL="2645771" indent="0">
              <a:buNone/>
              <a:defRPr sz="1323" b="1"/>
            </a:lvl8pPr>
            <a:lvl9pPr marL="3023738" indent="0">
              <a:buNone/>
              <a:defRPr sz="132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27086" y="3813281"/>
            <a:ext cx="3213847" cy="56087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8197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72368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69309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695960"/>
            <a:ext cx="2438192" cy="2435860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3847" y="1503083"/>
            <a:ext cx="3827085" cy="7418740"/>
          </a:xfrm>
        </p:spPr>
        <p:txBody>
          <a:bodyPr/>
          <a:lstStyle>
            <a:lvl1pPr>
              <a:defRPr sz="2645"/>
            </a:lvl1pPr>
            <a:lvl2pPr>
              <a:defRPr sz="2315"/>
            </a:lvl2pPr>
            <a:lvl3pPr>
              <a:defRPr sz="1984"/>
            </a:lvl3pPr>
            <a:lvl4pPr>
              <a:defRPr sz="1653"/>
            </a:lvl4pPr>
            <a:lvl5pPr>
              <a:defRPr sz="1653"/>
            </a:lvl5pPr>
            <a:lvl6pPr>
              <a:defRPr sz="1653"/>
            </a:lvl6pPr>
            <a:lvl7pPr>
              <a:defRPr sz="1653"/>
            </a:lvl7pPr>
            <a:lvl8pPr>
              <a:defRPr sz="1653"/>
            </a:lvl8pPr>
            <a:lvl9pPr>
              <a:defRPr sz="165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131820"/>
            <a:ext cx="2438192" cy="5802084"/>
          </a:xfrm>
        </p:spPr>
        <p:txBody>
          <a:bodyPr/>
          <a:lstStyle>
            <a:lvl1pPr marL="0" indent="0">
              <a:buNone/>
              <a:defRPr sz="1323"/>
            </a:lvl1pPr>
            <a:lvl2pPr marL="377967" indent="0">
              <a:buNone/>
              <a:defRPr sz="1157"/>
            </a:lvl2pPr>
            <a:lvl3pPr marL="755934" indent="0">
              <a:buNone/>
              <a:defRPr sz="992"/>
            </a:lvl3pPr>
            <a:lvl4pPr marL="1133902" indent="0">
              <a:buNone/>
              <a:defRPr sz="827"/>
            </a:lvl4pPr>
            <a:lvl5pPr marL="1511869" indent="0">
              <a:buNone/>
              <a:defRPr sz="827"/>
            </a:lvl5pPr>
            <a:lvl6pPr marL="1889836" indent="0">
              <a:buNone/>
              <a:defRPr sz="827"/>
            </a:lvl6pPr>
            <a:lvl7pPr marL="2267803" indent="0">
              <a:buNone/>
              <a:defRPr sz="827"/>
            </a:lvl7pPr>
            <a:lvl8pPr marL="2645771" indent="0">
              <a:buNone/>
              <a:defRPr sz="827"/>
            </a:lvl8pPr>
            <a:lvl9pPr marL="3023738" indent="0">
              <a:buNone/>
              <a:defRPr sz="82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16546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712" y="695960"/>
            <a:ext cx="2438192" cy="2435860"/>
          </a:xfrm>
        </p:spPr>
        <p:txBody>
          <a:bodyPr anchor="b"/>
          <a:lstStyle>
            <a:lvl1pPr>
              <a:defRPr sz="264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213847" y="1503083"/>
            <a:ext cx="3827085" cy="7418740"/>
          </a:xfrm>
        </p:spPr>
        <p:txBody>
          <a:bodyPr anchor="t"/>
          <a:lstStyle>
            <a:lvl1pPr marL="0" indent="0">
              <a:buNone/>
              <a:defRPr sz="2645"/>
            </a:lvl1pPr>
            <a:lvl2pPr marL="377967" indent="0">
              <a:buNone/>
              <a:defRPr sz="2315"/>
            </a:lvl2pPr>
            <a:lvl3pPr marL="755934" indent="0">
              <a:buNone/>
              <a:defRPr sz="1984"/>
            </a:lvl3pPr>
            <a:lvl4pPr marL="1133902" indent="0">
              <a:buNone/>
              <a:defRPr sz="1653"/>
            </a:lvl4pPr>
            <a:lvl5pPr marL="1511869" indent="0">
              <a:buNone/>
              <a:defRPr sz="1653"/>
            </a:lvl5pPr>
            <a:lvl6pPr marL="1889836" indent="0">
              <a:buNone/>
              <a:defRPr sz="1653"/>
            </a:lvl6pPr>
            <a:lvl7pPr marL="2267803" indent="0">
              <a:buNone/>
              <a:defRPr sz="1653"/>
            </a:lvl7pPr>
            <a:lvl8pPr marL="2645771" indent="0">
              <a:buNone/>
              <a:defRPr sz="1653"/>
            </a:lvl8pPr>
            <a:lvl9pPr marL="3023738" indent="0">
              <a:buNone/>
              <a:defRPr sz="165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0712" y="3131820"/>
            <a:ext cx="2438192" cy="5802084"/>
          </a:xfrm>
        </p:spPr>
        <p:txBody>
          <a:bodyPr/>
          <a:lstStyle>
            <a:lvl1pPr marL="0" indent="0">
              <a:buNone/>
              <a:defRPr sz="1323"/>
            </a:lvl1pPr>
            <a:lvl2pPr marL="377967" indent="0">
              <a:buNone/>
              <a:defRPr sz="1157"/>
            </a:lvl2pPr>
            <a:lvl3pPr marL="755934" indent="0">
              <a:buNone/>
              <a:defRPr sz="992"/>
            </a:lvl3pPr>
            <a:lvl4pPr marL="1133902" indent="0">
              <a:buNone/>
              <a:defRPr sz="827"/>
            </a:lvl4pPr>
            <a:lvl5pPr marL="1511869" indent="0">
              <a:buNone/>
              <a:defRPr sz="827"/>
            </a:lvl5pPr>
            <a:lvl6pPr marL="1889836" indent="0">
              <a:buNone/>
              <a:defRPr sz="827"/>
            </a:lvl6pPr>
            <a:lvl7pPr marL="2267803" indent="0">
              <a:buNone/>
              <a:defRPr sz="827"/>
            </a:lvl7pPr>
            <a:lvl8pPr marL="2645771" indent="0">
              <a:buNone/>
              <a:defRPr sz="827"/>
            </a:lvl8pPr>
            <a:lvl9pPr marL="3023738" indent="0">
              <a:buNone/>
              <a:defRPr sz="82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47168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73310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409893" y="555801"/>
            <a:ext cx="1630055" cy="884690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9728" y="555801"/>
            <a:ext cx="4795669" cy="884690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21273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9728" y="555804"/>
            <a:ext cx="6520220" cy="20178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9728" y="2779007"/>
            <a:ext cx="6520220" cy="66237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9728" y="9675780"/>
            <a:ext cx="1700927" cy="555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23F81-7F42-4B58-8817-5C3036B5E1EA}" type="datetimeFigureOut">
              <a:rPr lang="en-IN" smtClean="0"/>
              <a:t>26-11-2025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04143" y="9675780"/>
            <a:ext cx="2551390" cy="555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39020" y="9675780"/>
            <a:ext cx="1700927" cy="555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AE2307-0684-408B-BE9C-56130FC575D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52387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755934" rtl="0" eaLnBrk="1" latinLnBrk="0" hangingPunct="1">
        <a:lnSpc>
          <a:spcPct val="90000"/>
        </a:lnSpc>
        <a:spcBef>
          <a:spcPct val="0"/>
        </a:spcBef>
        <a:buNone/>
        <a:defRPr sz="363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8984" indent="-188984" algn="l" defTabSz="755934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315" kern="1200">
          <a:solidFill>
            <a:schemeClr val="tx1"/>
          </a:solidFill>
          <a:latin typeface="+mn-lt"/>
          <a:ea typeface="+mn-ea"/>
          <a:cs typeface="+mn-cs"/>
        </a:defRPr>
      </a:lvl1pPr>
      <a:lvl2pPr marL="566951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984" kern="1200">
          <a:solidFill>
            <a:schemeClr val="tx1"/>
          </a:solidFill>
          <a:latin typeface="+mn-lt"/>
          <a:ea typeface="+mn-ea"/>
          <a:cs typeface="+mn-cs"/>
        </a:defRPr>
      </a:lvl2pPr>
      <a:lvl3pPr marL="944918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653" kern="1200">
          <a:solidFill>
            <a:schemeClr val="tx1"/>
          </a:solidFill>
          <a:latin typeface="+mn-lt"/>
          <a:ea typeface="+mn-ea"/>
          <a:cs typeface="+mn-cs"/>
        </a:defRPr>
      </a:lvl3pPr>
      <a:lvl4pPr marL="1322885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700853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2078820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787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754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722" indent="-188984" algn="l" defTabSz="755934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67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34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02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869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36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03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771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738" algn="l" defTabSz="755934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featured-insights/mckinsey-explainers/what-is-gen-z" TargetMode="External"/><Relationship Id="rId7" Type="http://schemas.openxmlformats.org/officeDocument/2006/relationships/image" Target="../media/image4.png"/><Relationship Id="rId2" Type="http://schemas.openxmlformats.org/officeDocument/2006/relationships/hyperlink" Target="https://www.theguardian.com/society/2025/jun/06/stress-crisis-uk-financial-health-housing-insecurity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BD19FF6-B2E3-121C-4EA6-A1D546345320}"/>
              </a:ext>
            </a:extLst>
          </p:cNvPr>
          <p:cNvSpPr/>
          <p:nvPr/>
        </p:nvSpPr>
        <p:spPr>
          <a:xfrm>
            <a:off x="0" y="-1"/>
            <a:ext cx="7559675" cy="1240461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IN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Portfolio</a:t>
            </a:r>
          </a:p>
          <a:p>
            <a:pPr algn="ctr">
              <a:lnSpc>
                <a:spcPct val="150000"/>
              </a:lnSpc>
            </a:pPr>
            <a:r>
              <a:rPr lang="en-IN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MindfulPath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9160082A-3958-1FDC-3E36-B667906C6E24}"/>
              </a:ext>
            </a:extLst>
          </p:cNvPr>
          <p:cNvSpPr txBox="1"/>
          <p:nvPr/>
        </p:nvSpPr>
        <p:spPr>
          <a:xfrm>
            <a:off x="119919" y="1294550"/>
            <a:ext cx="3773773" cy="219284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400" b="1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Brand Concept</a:t>
            </a:r>
            <a:endParaRPr lang="en-IN" sz="1400" b="1" i="1" kern="1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MindfulPath is the new AI-driven mobile wellness application of Unilever UK. It merges mindfulness, fitness, nutrition, and stress management in one application. The application applies artificial intelligence in order to provide everyone with a personalised routine. 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BBA60C48-B203-4A6D-CA45-EFD5AD19BF63}"/>
              </a:ext>
            </a:extLst>
          </p:cNvPr>
          <p:cNvSpPr txBox="1"/>
          <p:nvPr/>
        </p:nvSpPr>
        <p:spPr>
          <a:xfrm>
            <a:off x="106552" y="3596791"/>
            <a:ext cx="3773772" cy="19158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600" b="1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Problem</a:t>
            </a:r>
            <a:endParaRPr lang="en-IN" sz="1600" b="1" i="1" kern="1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Individuals in the present day are under pressure and living a tough life. Over 5 million adults in the UK are stressed due to financial problems, health and insecurity (Butler, 2025). They require a single solution which is easy and efficient.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35520252-F5A3-F600-2D7C-CE13C48F57DB}"/>
              </a:ext>
            </a:extLst>
          </p:cNvPr>
          <p:cNvSpPr txBox="1"/>
          <p:nvPr/>
        </p:nvSpPr>
        <p:spPr>
          <a:xfrm>
            <a:off x="4034858" y="3000372"/>
            <a:ext cx="3431634" cy="159268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400" b="1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Solution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The MindfulPath is one application that includes all aspects of well-being. It fits into the lifestyle of every user and monitors progress and links them to supportive communities. 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EAAE89DA-8624-EB5E-9E10-B801D2968A5E}"/>
              </a:ext>
            </a:extLst>
          </p:cNvPr>
          <p:cNvSpPr txBox="1"/>
          <p:nvPr/>
        </p:nvSpPr>
        <p:spPr>
          <a:xfrm>
            <a:off x="4034858" y="7960057"/>
            <a:ext cx="3431634" cy="2423677"/>
          </a:xfrm>
          <a:prstGeom prst="rect">
            <a:avLst/>
          </a:prstGeom>
          <a:solidFill>
            <a:srgbClr val="CCFFCC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400" b="1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Target Markets</a:t>
            </a:r>
            <a:endParaRPr lang="en-IN" sz="1400" b="1" i="1" kern="1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Urban Gen Z in the UK, 20-35 years old. This generation is concerned with convenience, including using mobile payments, services provided through apps, and straightforward online purchases (McKinsey, 2024). They are health-aware and desire to have affordable wellness solutions. 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AC59EBC8-CA0D-A7C0-465C-7B243F64B215}"/>
              </a:ext>
            </a:extLst>
          </p:cNvPr>
          <p:cNvSpPr txBox="1"/>
          <p:nvPr/>
        </p:nvSpPr>
        <p:spPr>
          <a:xfrm>
            <a:off x="4034858" y="6258201"/>
            <a:ext cx="3431634" cy="1592680"/>
          </a:xfrm>
          <a:prstGeom prst="rect">
            <a:avLst/>
          </a:prstGeom>
          <a:solidFill>
            <a:srgbClr val="FFCCFF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400" b="1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Value Proposition</a:t>
            </a:r>
            <a:endParaRPr lang="en-IN" sz="14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All-in-one Wellness Platform 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AI-Drive Solution 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Affordable Model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Sustainability and Community Focus 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5DADF072-11FC-4AC2-E5EB-E030E9431C51}"/>
              </a:ext>
            </a:extLst>
          </p:cNvPr>
          <p:cNvSpPr txBox="1"/>
          <p:nvPr/>
        </p:nvSpPr>
        <p:spPr>
          <a:xfrm>
            <a:off x="93183" y="7537144"/>
            <a:ext cx="3869515" cy="1869679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400" b="1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Why it works? </a:t>
            </a:r>
            <a:endParaRPr lang="en-IN" sz="14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MindfulPath is not similar to apps such as Calm or MyFitnessPal, as it offers all wellness requirements under one application. It provides a complete, AI-centred experience that will give personalised suggestions to improve the lifestyle of a person.</a:t>
            </a:r>
            <a:endParaRPr lang="en-IN" sz="12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xmlns="" id="{2A7660A3-0EA5-F699-78F9-FEE4CE7225E6}"/>
              </a:ext>
            </a:extLst>
          </p:cNvPr>
          <p:cNvSpPr txBox="1"/>
          <p:nvPr/>
        </p:nvSpPr>
        <p:spPr>
          <a:xfrm>
            <a:off x="106552" y="9463988"/>
            <a:ext cx="3869515" cy="90794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algn="just">
              <a:spcBef>
                <a:spcPts val="1800"/>
              </a:spcBef>
              <a:spcAft>
                <a:spcPts val="400"/>
              </a:spcAft>
              <a:buNone/>
            </a:pPr>
            <a:r>
              <a:rPr lang="en-IN" sz="800" b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Reference List</a:t>
            </a:r>
            <a:endParaRPr lang="en-IN" sz="800" b="1" kern="1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7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Butler, P. (2025) </a:t>
            </a:r>
            <a:r>
              <a:rPr lang="en-IN" sz="7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‘Stress crisis’ in UK as 5m struggle with financial, health and housing insecurity.</a:t>
            </a:r>
            <a:r>
              <a:rPr lang="en-IN" sz="7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Available at: </a:t>
            </a:r>
            <a:r>
              <a:rPr lang="en-IN" sz="7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hlinkClick r:id="rId2"/>
              </a:rPr>
              <a:t>https://www.theguardian.com/society/2025/jun/06/stress-crisis-uk-financial-health-housing-insecurity</a:t>
            </a:r>
            <a:r>
              <a:rPr lang="en-IN" sz="7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 (Accessed on 25 Nov 2025)</a:t>
            </a:r>
            <a:endParaRPr lang="en-IN" sz="7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spcAft>
                <a:spcPts val="800"/>
              </a:spcAft>
              <a:buNone/>
            </a:pPr>
            <a:r>
              <a:rPr lang="en-IN" sz="7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McKinsey (2024) </a:t>
            </a:r>
            <a:r>
              <a:rPr lang="en-IN" sz="7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What is Gen Z?.</a:t>
            </a:r>
            <a:r>
              <a:rPr lang="en-IN" sz="7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Available at: </a:t>
            </a:r>
            <a:r>
              <a:rPr lang="en-IN" sz="7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hlinkClick r:id="rId3"/>
              </a:rPr>
              <a:t>https://www.mckinsey.com/featured-insights/mckinsey-explainers/what-is-gen-z</a:t>
            </a:r>
            <a:r>
              <a:rPr lang="en-IN" sz="7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(Accessed on 25 Nov 2025)</a:t>
            </a:r>
            <a:endParaRPr lang="en-IN" sz="700" kern="1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B225C2E7-75D6-E979-8EE9-8A9A9A0A92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488958" cy="639128"/>
          </a:xfrm>
          <a:prstGeom prst="rect">
            <a:avLst/>
          </a:prstGeom>
        </p:spPr>
      </p:pic>
      <p:pic>
        <p:nvPicPr>
          <p:cNvPr id="1026" name="Picture 2" descr="Topic of the Month: Health and Wellbeing at Work - Beacon Education  Partnership">
            <a:extLst>
              <a:ext uri="{FF2B5EF4-FFF2-40B4-BE49-F238E27FC236}">
                <a16:creationId xmlns:a16="http://schemas.microsoft.com/office/drawing/2014/main" xmlns="" id="{85EFB42A-2B56-FAAE-9D7D-009917924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093" y="1267504"/>
            <a:ext cx="3463687" cy="1674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10 Amazing Health and Wellness Apps Supported by Your BeniPlus Wallet |  BeniPlus">
            <a:extLst>
              <a:ext uri="{FF2B5EF4-FFF2-40B4-BE49-F238E27FC236}">
                <a16:creationId xmlns:a16="http://schemas.microsoft.com/office/drawing/2014/main" xmlns="" id="{07674479-F4B0-2892-89A2-D59539EA8D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919" y="5546786"/>
            <a:ext cx="3773772" cy="191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ealth and Wellbeing Coaching">
            <a:extLst>
              <a:ext uri="{FF2B5EF4-FFF2-40B4-BE49-F238E27FC236}">
                <a16:creationId xmlns:a16="http://schemas.microsoft.com/office/drawing/2014/main" xmlns="" id="{6C7D4E40-B68A-229F-3B9B-234CA6FE42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067" y="4607465"/>
            <a:ext cx="3583608" cy="1780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54336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12</TotalTime>
  <Words>299</Words>
  <Application>Microsoft Office PowerPoint</Application>
  <PresentationFormat>Custom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Symbol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DELL</cp:lastModifiedBy>
  <cp:revision>3</cp:revision>
  <dcterms:created xsi:type="dcterms:W3CDTF">2025-11-25T16:44:46Z</dcterms:created>
  <dcterms:modified xsi:type="dcterms:W3CDTF">2025-11-26T03:59:58Z</dcterms:modified>
</cp:coreProperties>
</file>