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7" r:id="rId6"/>
    <p:sldId id="261" r:id="rId7"/>
    <p:sldId id="262" r:id="rId8"/>
    <p:sldId id="289" r:id="rId9"/>
    <p:sldId id="264" r:id="rId10"/>
    <p:sldId id="258" r:id="rId11"/>
    <p:sldId id="278" r:id="rId12"/>
    <p:sldId id="266" r:id="rId13"/>
    <p:sldId id="276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632" y="14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05/11/2025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13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5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B9A9E5-4F7F-4A7D-9DE1-8992323292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65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18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646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975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8753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14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041" y="4762269"/>
            <a:ext cx="5454316" cy="824621"/>
          </a:xfrm>
        </p:spPr>
        <p:txBody>
          <a:bodyPr rtlCol="0"/>
          <a:lstStyle/>
          <a:p>
            <a:pPr rtl="0"/>
            <a:r>
              <a:rPr lang="en-GB" dirty="0"/>
              <a:t>Smart drive car hire</a:t>
            </a: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75F753BA-F8C6-CD7B-36F5-AAB566533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5056" y="787184"/>
            <a:ext cx="4124901" cy="1914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17DF37-414D-5ECC-CC92-A5C20620E5F9}"/>
              </a:ext>
            </a:extLst>
          </p:cNvPr>
          <p:cNvSpPr txBox="1"/>
          <p:nvPr/>
        </p:nvSpPr>
        <p:spPr>
          <a:xfrm>
            <a:off x="7704741" y="604158"/>
            <a:ext cx="3762914" cy="3761451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Programme: Business Enterprise </a:t>
            </a:r>
          </a:p>
          <a:p>
            <a:endParaRPr lang="en-GB" dirty="0"/>
          </a:p>
          <a:p>
            <a:r>
              <a:rPr lang="en-GB" dirty="0"/>
              <a:t>Module: Entrepreneurship and Innovation (LCLM4006)</a:t>
            </a:r>
          </a:p>
          <a:p>
            <a:endParaRPr lang="en-GB" dirty="0"/>
          </a:p>
          <a:p>
            <a:r>
              <a:rPr lang="en-GB" dirty="0"/>
              <a:t>Assignment: Business Idea Presentation</a:t>
            </a:r>
          </a:p>
          <a:p>
            <a:endParaRPr lang="en-GB" dirty="0"/>
          </a:p>
          <a:p>
            <a:r>
              <a:rPr lang="en-GB" dirty="0"/>
              <a:t>Lecturer: Trinh Nguyen </a:t>
            </a:r>
            <a:r>
              <a:rPr lang="en-GB" dirty="0" err="1"/>
              <a:t>Thi</a:t>
            </a:r>
            <a:r>
              <a:rPr lang="en-GB" dirty="0"/>
              <a:t> Ngoc</a:t>
            </a:r>
          </a:p>
          <a:p>
            <a:endParaRPr lang="en-GB" dirty="0"/>
          </a:p>
          <a:p>
            <a:r>
              <a:rPr lang="en-GB" dirty="0"/>
              <a:t>Student: Zain Mubarik (2424488)</a:t>
            </a:r>
          </a:p>
          <a:p>
            <a:endParaRPr lang="en-GB" dirty="0"/>
          </a:p>
          <a:p>
            <a:r>
              <a:rPr lang="en-GB" dirty="0"/>
              <a:t>Date: 10/11/2025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A87BB93A-EAC4-F601-6FB3-FFEE0E5243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i="1" dirty="0"/>
              <a:t>Smart Choice. Reliable Cars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197" y="359016"/>
            <a:ext cx="3819229" cy="902219"/>
          </a:xfrm>
        </p:spPr>
        <p:txBody>
          <a:bodyPr rtlCol="0"/>
          <a:lstStyle/>
          <a:p>
            <a:pPr rtl="0"/>
            <a:r>
              <a:rPr lang="en-GB" dirty="0"/>
              <a:t>Business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601" y="1355557"/>
            <a:ext cx="3576420" cy="405414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Business Name: Smart Drive Car Hire</a:t>
            </a:r>
          </a:p>
          <a:p>
            <a:pPr rtl="0"/>
            <a:r>
              <a:rPr lang="en-GB" dirty="0"/>
              <a:t>Legal Structure: Limited Company</a:t>
            </a:r>
          </a:p>
          <a:p>
            <a:pPr rtl="0"/>
            <a:r>
              <a:rPr lang="en-GB" dirty="0"/>
              <a:t>Location: Birmingham, United Kingdom (with plans for future expansion abroad)</a:t>
            </a:r>
          </a:p>
          <a:p>
            <a:pPr rtl="0"/>
            <a:r>
              <a:rPr lang="en-GB" dirty="0"/>
              <a:t>Service Offered: Affordable short-term and long-term car hire</a:t>
            </a:r>
          </a:p>
          <a:p>
            <a:pPr rtl="0"/>
            <a:r>
              <a:rPr lang="en-GB" dirty="0"/>
              <a:t>Target Vehicles: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Audi A4 / A6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BMW 3 Series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Mercedes E-Class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VW Golf</a:t>
            </a:r>
          </a:p>
          <a:p>
            <a:pPr rtl="0"/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2B7CD2-4AA3-3798-9DB7-92BEFDE80E84}"/>
              </a:ext>
            </a:extLst>
          </p:cNvPr>
          <p:cNvSpPr txBox="1"/>
          <p:nvPr/>
        </p:nvSpPr>
        <p:spPr>
          <a:xfrm>
            <a:off x="1067197" y="5295783"/>
            <a:ext cx="44691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Unique Selling Point (USP):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Affordable, reliable cars – Focusing on the market gap between luxury and everyday rental</a:t>
            </a:r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09419"/>
            <a:ext cx="4082142" cy="585788"/>
          </a:xfrm>
        </p:spPr>
        <p:txBody>
          <a:bodyPr rtlCol="0"/>
          <a:lstStyle/>
          <a:p>
            <a:pPr rtl="0"/>
            <a:r>
              <a:rPr lang="en-GB" dirty="0"/>
              <a:t>Mission and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79DE4-CAEA-4617-897E-FEC9A2AC2D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318" y="1481138"/>
            <a:ext cx="2141764" cy="51435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rtl="0"/>
            <a:r>
              <a:rPr lang="en-GB" dirty="0"/>
              <a:t>Mission statement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F1291-56EB-4A7B-A198-1D91F9ECC5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4375" y="2557463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Vision statement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4E21C-7534-4FB5-9709-F7D1A11034F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77473" y="4315868"/>
            <a:ext cx="2141764" cy="514350"/>
          </a:xfrm>
        </p:spPr>
        <p:txBody>
          <a:bodyPr rtlCol="0"/>
          <a:lstStyle/>
          <a:p>
            <a:pPr rtl="0"/>
            <a:r>
              <a:rPr lang="en-GB" dirty="0"/>
              <a:t>Core values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7EB25CA-DA83-483D-AF83-0001BDF2DE2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01535" y="159447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Similarly to the Unique Selling Point, to provide premium and reliable vehicles at affordable prices – The smart choice for everyday drivers.</a:t>
            </a:r>
          </a:p>
          <a:p>
            <a:pPr rtl="0"/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46CE8C6-E12D-4A0D-8553-7FFA31941D5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986028" y="2673328"/>
            <a:ext cx="5539095" cy="1010842"/>
          </a:xfrm>
        </p:spPr>
        <p:txBody>
          <a:bodyPr rtlCol="0"/>
          <a:lstStyle/>
          <a:p>
            <a:pPr rtl="0"/>
            <a:r>
              <a:rPr lang="en-GB" dirty="0"/>
              <a:t>To become the leading rental car company for local communities and hopefully expanding into international markets with the same business viewpoint. </a:t>
            </a:r>
          </a:p>
          <a:p>
            <a:pPr rtl="0"/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C7D5285-85DF-4331-A6FA-1AE847CA47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946863" y="3867688"/>
            <a:ext cx="1808712" cy="1641731"/>
          </a:xfrm>
        </p:spPr>
        <p:txBody>
          <a:bodyPr rtlCol="0">
            <a:normAutofit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Reliability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Customer Trust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Affordability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Efficiency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Innovation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3984D70-BD95-4E1F-9725-902B5D7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16" name="Picture 15" descr="View from top of a car speeding along a bridge">
            <a:extLst>
              <a:ext uri="{FF2B5EF4-FFF2-40B4-BE49-F238E27FC236}">
                <a16:creationId xmlns:a16="http://schemas.microsoft.com/office/drawing/2014/main" id="{C668A18A-9BE3-A3D5-BD5A-3060BD5752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3141" y="3658395"/>
            <a:ext cx="3528503" cy="2646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lose-up of tire tread">
            <a:extLst>
              <a:ext uri="{FF2B5EF4-FFF2-40B4-BE49-F238E27FC236}">
                <a16:creationId xmlns:a16="http://schemas.microsoft.com/office/drawing/2014/main" id="{F281F0F5-C740-F2E9-D89E-B67C347850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160" y="2232157"/>
            <a:ext cx="3752614" cy="2493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391189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Management &amp; legal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9215" y="2021789"/>
            <a:ext cx="4031945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Business Type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C80FB-53F9-42EE-B1E6-D0F998EC5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71100" y="2421646"/>
            <a:ext cx="4031030" cy="1057308"/>
          </a:xfrm>
        </p:spPr>
        <p:txBody>
          <a:bodyPr rtlCol="0"/>
          <a:lstStyle/>
          <a:p>
            <a:pPr rtl="0"/>
            <a:r>
              <a:rPr lang="en-GB" dirty="0"/>
              <a:t>Private Limited Company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571362" y="2063105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Owner/Founder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7D4C34-22A0-4D54-A07D-E1E9A11463E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571362" y="2437190"/>
            <a:ext cx="4031030" cy="1057308"/>
          </a:xfrm>
        </p:spPr>
        <p:txBody>
          <a:bodyPr rtlCol="0"/>
          <a:lstStyle/>
          <a:p>
            <a:pPr rtl="0"/>
            <a:r>
              <a:rPr lang="en-GB" dirty="0"/>
              <a:t>Zain Mubarik</a:t>
            </a:r>
          </a:p>
          <a:p>
            <a:pPr rtl="0"/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29215" y="3787480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Roles and Responsibilities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26CE0-2506-4B44-A26F-C12BFA5B18B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29215" y="4327252"/>
            <a:ext cx="4114800" cy="1325562"/>
          </a:xfrm>
        </p:spPr>
        <p:txBody>
          <a:bodyPr rtlCol="0">
            <a:no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Managing Director – oversees the business operation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Admin/Finance – record keeping and bookings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Maintenance &amp; Cleaning  - ensure the fleet is to a high standard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Customer Service – handle the client relations and bookings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816410" y="3759641"/>
            <a:ext cx="4031945" cy="365125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EASY TO USE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703937" y="4331224"/>
            <a:ext cx="4031030" cy="1057308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Limited liability protection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Easier to raise funds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Professional image and credibility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4156405"/>
            <a:ext cx="3368040" cy="1325563"/>
          </a:xfrm>
        </p:spPr>
        <p:txBody>
          <a:bodyPr rtlCol="0"/>
          <a:lstStyle/>
          <a:p>
            <a:pPr rtl="0"/>
            <a:r>
              <a:rPr lang="en-GB" dirty="0"/>
              <a:t>Environmental analysis (Pestel)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2254" y="1530635"/>
            <a:ext cx="5433204" cy="36512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rtl="0"/>
            <a:r>
              <a:rPr lang="en-GB" sz="2400" b="1" dirty="0"/>
              <a:t>E</a:t>
            </a:r>
            <a:r>
              <a:rPr lang="en-GB" dirty="0"/>
              <a:t>conomic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C80FB-53F9-42EE-B1E6-D0F998EC5DF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 fontScale="92500" lnSpcReduction="2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Growing demand for hybrid vehicles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Inflation and fuel price instability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2254" y="2548075"/>
            <a:ext cx="5433204" cy="365125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sz="2400" b="1" dirty="0"/>
              <a:t>S</a:t>
            </a:r>
            <a:r>
              <a:rPr lang="en-GB" dirty="0"/>
              <a:t>ocial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7D4C34-22A0-4D54-A07D-E1E9A11463E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923487" y="2913200"/>
            <a:ext cx="5431971" cy="557950"/>
          </a:xfrm>
        </p:spPr>
        <p:txBody>
          <a:bodyPr rtlCol="0">
            <a:no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300" dirty="0"/>
              <a:t>Increasing the preference for short-term rentals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300" dirty="0"/>
              <a:t>Various payment methods like card and cash, to appeal to local communities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14747" y="3821142"/>
            <a:ext cx="5433204" cy="365125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sz="2400" b="1" dirty="0"/>
              <a:t>T</a:t>
            </a:r>
            <a:r>
              <a:rPr lang="en-GB" dirty="0"/>
              <a:t>echnological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1C26CE0-2506-4B44-A26F-C12BFA5B18B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923487" y="4239758"/>
            <a:ext cx="5431971" cy="557950"/>
          </a:xfrm>
        </p:spPr>
        <p:txBody>
          <a:bodyPr rtlCol="0">
            <a:normAutofit fontScale="92500" lnSpcReduction="2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Online booking systems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Interactive mobile apps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14747" y="4878522"/>
            <a:ext cx="5433204" cy="365125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sz="2400" b="1" dirty="0"/>
              <a:t>E</a:t>
            </a:r>
            <a:r>
              <a:rPr lang="en-GB" dirty="0"/>
              <a:t>nvironmental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923487" y="5223478"/>
            <a:ext cx="5431971" cy="557950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Introduce hybrid and electric vehicles for the future fleet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000E7CE-30E8-CBDA-E7F6-0A44C5D17E9E}"/>
              </a:ext>
            </a:extLst>
          </p:cNvPr>
          <p:cNvSpPr txBox="1">
            <a:spLocks/>
          </p:cNvSpPr>
          <p:nvPr/>
        </p:nvSpPr>
        <p:spPr>
          <a:xfrm>
            <a:off x="5918447" y="369433"/>
            <a:ext cx="5433204" cy="3651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P</a:t>
            </a:r>
            <a:r>
              <a:rPr lang="en-GB" dirty="0"/>
              <a:t>olitical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8B9C7648-0BF5-0E49-EC17-8D5ED1F4A7A3}"/>
              </a:ext>
            </a:extLst>
          </p:cNvPr>
          <p:cNvSpPr txBox="1">
            <a:spLocks/>
          </p:cNvSpPr>
          <p:nvPr/>
        </p:nvSpPr>
        <p:spPr>
          <a:xfrm>
            <a:off x="5918447" y="822918"/>
            <a:ext cx="5431971" cy="55795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UK government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Post-Brexit trade stability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C91424C-2EE5-7C9F-24CC-51E566E17FF2}"/>
              </a:ext>
            </a:extLst>
          </p:cNvPr>
          <p:cNvSpPr txBox="1">
            <a:spLocks/>
          </p:cNvSpPr>
          <p:nvPr/>
        </p:nvSpPr>
        <p:spPr>
          <a:xfrm>
            <a:off x="5923487" y="5954525"/>
            <a:ext cx="5431971" cy="557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Compliance with insurance, MOT and rental regulations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E2F425A-9E35-F895-1134-AD46AE8BDE96}"/>
              </a:ext>
            </a:extLst>
          </p:cNvPr>
          <p:cNvSpPr txBox="1">
            <a:spLocks/>
          </p:cNvSpPr>
          <p:nvPr/>
        </p:nvSpPr>
        <p:spPr>
          <a:xfrm>
            <a:off x="5922254" y="5646269"/>
            <a:ext cx="5433204" cy="365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L</a:t>
            </a:r>
            <a:r>
              <a:rPr lang="en-GB" dirty="0"/>
              <a:t>egal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AB70A3-A46D-B047-1BA2-1CC15941EF53}"/>
              </a:ext>
            </a:extLst>
          </p:cNvPr>
          <p:cNvSpPr/>
          <p:nvPr/>
        </p:nvSpPr>
        <p:spPr>
          <a:xfrm flipH="1">
            <a:off x="2798911" y="2139035"/>
            <a:ext cx="23705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PESTEL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990" y="276729"/>
            <a:ext cx="5111750" cy="1204912"/>
          </a:xfrm>
        </p:spPr>
        <p:txBody>
          <a:bodyPr rtlCol="0"/>
          <a:lstStyle/>
          <a:p>
            <a:pPr rtl="0"/>
            <a:r>
              <a:rPr lang="en-GB" dirty="0"/>
              <a:t>Marketing strategy</a:t>
            </a:r>
          </a:p>
        </p:txBody>
      </p:sp>
      <p:pic>
        <p:nvPicPr>
          <p:cNvPr id="11" name="Picture 10" descr="Hand and arrow illustration">
            <a:extLst>
              <a:ext uri="{FF2B5EF4-FFF2-40B4-BE49-F238E27FC236}">
                <a16:creationId xmlns:a16="http://schemas.microsoft.com/office/drawing/2014/main" id="{A22B18AC-1943-B96D-2243-F8C6A30DB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4918" y="2153520"/>
            <a:ext cx="3753094" cy="2691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C3221-5F04-4CA7-A86A-EEA8566A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39DA86-7C9B-9C9A-82F5-B0335733BB88}"/>
              </a:ext>
            </a:extLst>
          </p:cNvPr>
          <p:cNvSpPr txBox="1"/>
          <p:nvPr/>
        </p:nvSpPr>
        <p:spPr>
          <a:xfrm>
            <a:off x="604337" y="1074821"/>
            <a:ext cx="462012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Target Market: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communities aged 19+ and working professionals in the Birmingham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businesses requiring short-term transport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Tourists and temporary visitors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4AA5A5-6B1D-FD01-0125-DCC723092246}"/>
              </a:ext>
            </a:extLst>
          </p:cNvPr>
          <p:cNvSpPr txBox="1"/>
          <p:nvPr/>
        </p:nvSpPr>
        <p:spPr>
          <a:xfrm>
            <a:off x="604337" y="3415837"/>
            <a:ext cx="33327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 Channels: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(Instagram, TikTok, </a:t>
            </a:r>
            <a:r>
              <a:rPr lang="en-GB" dirty="0" err="1"/>
              <a:t>FaceBook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Google 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Leaflets and partnerships with local garages and dealerships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referral incentives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1C4F6E-BB8F-0A83-6F35-6E3E30990E93}"/>
              </a:ext>
            </a:extLst>
          </p:cNvPr>
          <p:cNvSpPr txBox="1"/>
          <p:nvPr/>
        </p:nvSpPr>
        <p:spPr>
          <a:xfrm>
            <a:off x="4074695" y="3243942"/>
            <a:ext cx="40426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Brand Identity: </a:t>
            </a:r>
          </a:p>
          <a:p>
            <a:endParaRPr lang="en-GB" dirty="0"/>
          </a:p>
          <a:p>
            <a:r>
              <a:rPr lang="en-GB" dirty="0"/>
              <a:t>Smart, reliable, urban and community-focused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encers fencing">
            <a:extLst>
              <a:ext uri="{FF2B5EF4-FFF2-40B4-BE49-F238E27FC236}">
                <a16:creationId xmlns:a16="http://schemas.microsoft.com/office/drawing/2014/main" id="{81C261C5-23C7-7639-CD66-5C2DB602AE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4771" y="566057"/>
            <a:ext cx="5137229" cy="3429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1183" y="673225"/>
            <a:ext cx="4179570" cy="1715531"/>
          </a:xfrm>
        </p:spPr>
        <p:txBody>
          <a:bodyPr rtlCol="0"/>
          <a:lstStyle/>
          <a:p>
            <a:pPr rtl="0"/>
            <a:r>
              <a:rPr lang="en-GB" dirty="0"/>
              <a:t>Competitive advantage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C0145B-5F60-B774-55F4-57DB524AAF43}"/>
              </a:ext>
            </a:extLst>
          </p:cNvPr>
          <p:cNvSpPr txBox="1"/>
          <p:nvPr/>
        </p:nvSpPr>
        <p:spPr>
          <a:xfrm>
            <a:off x="6661183" y="3995057"/>
            <a:ext cx="35453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Focus on mid-range cars as opposed to luxury vehicles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Cash payment 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Flexible rental terms – Daily, weekly or monthly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Local community focused and accessible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Plans to introduce hybrid and electric vehicles within 2 years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 rtlCol="0"/>
          <a:lstStyle/>
          <a:p>
            <a:pPr rtl="0"/>
            <a:r>
              <a:rPr lang="en-GB" dirty="0"/>
              <a:t>Operations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2295" y="1393358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1"/>
              <a:t>Initial fleet: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0297407-CE4E-4284-879D-AEC39571362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12295" y="1758483"/>
            <a:ext cx="3224463" cy="583664"/>
          </a:xfrm>
        </p:spPr>
        <p:txBody>
          <a:bodyPr rtlCol="0">
            <a:normAutofit/>
          </a:bodyPr>
          <a:lstStyle/>
          <a:p>
            <a:pPr algn="ctr" rtl="0"/>
            <a:r>
              <a:rPr lang="en-GB" noProof="1"/>
              <a:t>5 Vehicles consisting of different vehicle brands (BMW, Mercedes, VW)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12295" y="2524709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1"/>
              <a:t>Business premises:</a:t>
            </a:r>
          </a:p>
          <a:p>
            <a:pPr rtl="0"/>
            <a:endParaRPr lang="en-GB" noProof="1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3528" y="3004234"/>
            <a:ext cx="3223230" cy="573402"/>
          </a:xfrm>
        </p:spPr>
        <p:txBody>
          <a:bodyPr rtlCol="0">
            <a:normAutofit/>
          </a:bodyPr>
          <a:lstStyle/>
          <a:p>
            <a:pPr algn="ctr" rtl="0"/>
            <a:r>
              <a:rPr lang="en-GB" noProof="1"/>
              <a:t>A warehouse sized unit &amp; parking in Birmingham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2295" y="3692036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1"/>
              <a:t>Opening hours: </a:t>
            </a:r>
          </a:p>
          <a:p>
            <a:pPr rtl="0"/>
            <a:endParaRPr lang="en-GB" noProof="1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E82690-B145-4D4F-B2D1-0B2A8C50FD71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112295" y="4171561"/>
            <a:ext cx="3048000" cy="486190"/>
          </a:xfrm>
        </p:spPr>
        <p:txBody>
          <a:bodyPr rtlCol="0">
            <a:normAutofit/>
          </a:bodyPr>
          <a:lstStyle/>
          <a:p>
            <a:pPr algn="ctr" rtl="0"/>
            <a:r>
              <a:rPr lang="en-GB" noProof="1"/>
              <a:t> 9am – 9pm, seven days a week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DBF6BDAA-E933-BC76-F977-F5D875F4AC46}"/>
              </a:ext>
            </a:extLst>
          </p:cNvPr>
          <p:cNvSpPr txBox="1">
            <a:spLocks/>
          </p:cNvSpPr>
          <p:nvPr/>
        </p:nvSpPr>
        <p:spPr>
          <a:xfrm>
            <a:off x="4566689" y="2170655"/>
            <a:ext cx="5433204" cy="36512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1"/>
              <a:t>Booking system:</a:t>
            </a:r>
          </a:p>
          <a:p>
            <a:endParaRPr lang="en-GB" noProof="1"/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99FA8A9-B778-2687-52CF-191FFF7E4047}"/>
              </a:ext>
            </a:extLst>
          </p:cNvPr>
          <p:cNvSpPr txBox="1">
            <a:spLocks/>
          </p:cNvSpPr>
          <p:nvPr/>
        </p:nvSpPr>
        <p:spPr>
          <a:xfrm>
            <a:off x="4566689" y="4200571"/>
            <a:ext cx="5433204" cy="36512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1"/>
              <a:t>Future goals:</a:t>
            </a:r>
          </a:p>
          <a:p>
            <a:endParaRPr lang="en-GB" noProof="1"/>
          </a:p>
          <a:p>
            <a:endParaRPr lang="en-GB" noProof="1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782BD3A6-14BE-0543-782E-B07800B1C92D}"/>
              </a:ext>
            </a:extLst>
          </p:cNvPr>
          <p:cNvSpPr txBox="1">
            <a:spLocks/>
          </p:cNvSpPr>
          <p:nvPr/>
        </p:nvSpPr>
        <p:spPr>
          <a:xfrm>
            <a:off x="4566689" y="2693126"/>
            <a:ext cx="3223230" cy="13913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Online booking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Cash bookings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24/7 customer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noProof="1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84B51972-215E-4EA0-921B-202CDFE65F09}"/>
              </a:ext>
            </a:extLst>
          </p:cNvPr>
          <p:cNvSpPr txBox="1">
            <a:spLocks/>
          </p:cNvSpPr>
          <p:nvPr/>
        </p:nvSpPr>
        <p:spPr>
          <a:xfrm>
            <a:off x="4566689" y="4657751"/>
            <a:ext cx="3223230" cy="13913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Expand vehicle fleet to 15 cars by second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Add international locaations by third year</a:t>
            </a:r>
          </a:p>
        </p:txBody>
      </p:sp>
      <p:pic>
        <p:nvPicPr>
          <p:cNvPr id="16" name="Picture 15" descr="Group of people communicating around a table">
            <a:extLst>
              <a:ext uri="{FF2B5EF4-FFF2-40B4-BE49-F238E27FC236}">
                <a16:creationId xmlns:a16="http://schemas.microsoft.com/office/drawing/2014/main" id="{8F7173E2-2A9E-2F99-920C-A7B4E1A2D2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9919" y="2411244"/>
            <a:ext cx="4032764" cy="2691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455747"/>
            <a:ext cx="8421688" cy="1325563"/>
          </a:xfrm>
        </p:spPr>
        <p:txBody>
          <a:bodyPr rtlCol="0"/>
          <a:lstStyle/>
          <a:p>
            <a:pPr rtl="0"/>
            <a:r>
              <a:rPr lang="en-GB" dirty="0"/>
              <a:t>Funding requirements &amp; cash flow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4" y="1455211"/>
            <a:ext cx="2882475" cy="823912"/>
          </a:xfrm>
        </p:spPr>
        <p:txBody>
          <a:bodyPr rtlCol="0"/>
          <a:lstStyle/>
          <a:p>
            <a:pPr rtl="0"/>
            <a:r>
              <a:rPr lang="en-GB" dirty="0"/>
              <a:t>Start-up costs: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3" y="2768885"/>
            <a:ext cx="2882475" cy="19978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1"/>
              <a:t>Vehicle leasing/purchase</a:t>
            </a:r>
          </a:p>
          <a:p>
            <a:pPr rtl="0"/>
            <a:r>
              <a:rPr lang="en-GB" noProof="1"/>
              <a:t>Insurance and MOT</a:t>
            </a:r>
          </a:p>
          <a:p>
            <a:pPr rtl="0"/>
            <a:r>
              <a:rPr lang="en-GB" noProof="1"/>
              <a:t>Marketing &amp; website setup</a:t>
            </a:r>
          </a:p>
          <a:p>
            <a:pPr rtl="0"/>
            <a:r>
              <a:rPr lang="en-GB" noProof="1"/>
              <a:t>Rent and utilities</a:t>
            </a:r>
          </a:p>
          <a:p>
            <a:pPr rtl="0"/>
            <a:r>
              <a:rPr lang="en-GB" noProof="1"/>
              <a:t>Staff wages</a:t>
            </a:r>
          </a:p>
          <a:p>
            <a:pPr rtl="0"/>
            <a:endParaRPr lang="en-GB" noProof="1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7665" y="1425847"/>
            <a:ext cx="2896671" cy="823912"/>
          </a:xfrm>
        </p:spPr>
        <p:txBody>
          <a:bodyPr rtlCol="0"/>
          <a:lstStyle/>
          <a:p>
            <a:pPr rtl="0"/>
            <a:r>
              <a:rPr lang="en-GB" dirty="0"/>
              <a:t>Funding source: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1C399-8F48-44F5-9461-3C89866D4C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4418" y="2766209"/>
            <a:ext cx="2896671" cy="1997867"/>
          </a:xfrm>
        </p:spPr>
        <p:txBody>
          <a:bodyPr rtlCol="0"/>
          <a:lstStyle/>
          <a:p>
            <a:pPr rtl="0"/>
            <a:r>
              <a:rPr lang="en-GB" dirty="0"/>
              <a:t>Personal investment (savings)</a:t>
            </a:r>
          </a:p>
          <a:p>
            <a:pPr rtl="0"/>
            <a:r>
              <a:rPr lang="en-GB" dirty="0"/>
              <a:t>Bank loan or government scheme to help</a:t>
            </a:r>
          </a:p>
          <a:p>
            <a:pPr rtl="0"/>
            <a:r>
              <a:rPr lang="en-GB" dirty="0"/>
              <a:t>Community and family support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014125" y="1425847"/>
            <a:ext cx="2882475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dirty="0"/>
              <a:t>Cash flow table:</a:t>
            </a:r>
          </a:p>
        </p:txBody>
      </p:sp>
      <p:pic>
        <p:nvPicPr>
          <p:cNvPr id="13" name="Content Placeholder 12" descr="A screenshot of a document&#10;&#10;AI-generated content may be incorrect.">
            <a:extLst>
              <a:ext uri="{FF2B5EF4-FFF2-40B4-BE49-F238E27FC236}">
                <a16:creationId xmlns:a16="http://schemas.microsoft.com/office/drawing/2014/main" id="{F38D533C-EAC3-8F6E-0895-D3BD76632D43}"/>
              </a:ext>
            </a:extLst>
          </p:cNvPr>
          <p:cNvPicPr>
            <a:picLocks noGrp="1" noChangeAspect="1"/>
          </p:cNvPicPr>
          <p:nvPr>
            <p:ph sz="half" idx="14"/>
          </p:nvPr>
        </p:nvPicPr>
        <p:blipFill>
          <a:blip r:embed="rId3"/>
          <a:stretch>
            <a:fillRect/>
          </a:stretch>
        </p:blipFill>
        <p:spPr>
          <a:xfrm>
            <a:off x="7999929" y="2344280"/>
            <a:ext cx="2743201" cy="36869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28857" y="1415142"/>
            <a:ext cx="3526820" cy="1506135"/>
          </a:xfrm>
          <a:ln>
            <a:solidFill>
              <a:schemeClr val="bg1"/>
            </a:solidFill>
          </a:ln>
        </p:spPr>
        <p:txBody>
          <a:bodyPr rtlCol="0"/>
          <a:lstStyle/>
          <a:p>
            <a:pPr algn="ctr" rtl="0"/>
            <a:r>
              <a:rPr lang="en-GB" dirty="0"/>
              <a:t>Conclusion &amp; future 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1654" y="3379248"/>
            <a:ext cx="4179570" cy="3132222"/>
          </a:xfrm>
          <a:ln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rtl="0"/>
            <a:r>
              <a:rPr lang="en-GB" sz="1800" dirty="0"/>
              <a:t>Summary: </a:t>
            </a:r>
          </a:p>
          <a:p>
            <a:pPr rtl="0"/>
            <a:r>
              <a:rPr lang="en-GB" sz="1800" dirty="0"/>
              <a:t>Smart Drive Car Hire aims on providing affordable, premium vehicles for everyday drivers. Our focus on community, high-quality and convenience will set us apart from other competitors.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AEF2CC-45B2-C333-2AC0-6F6F65E1E977}"/>
              </a:ext>
            </a:extLst>
          </p:cNvPr>
          <p:cNvSpPr txBox="1"/>
          <p:nvPr/>
        </p:nvSpPr>
        <p:spPr>
          <a:xfrm>
            <a:off x="7750779" y="3379248"/>
            <a:ext cx="3504898" cy="203132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Future Plans: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Grow fleet size within 2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Introduce hybrid and electric vehicles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franchises abroad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EC74CE-3765-F3EE-5225-BD2DFDF0D99E}"/>
              </a:ext>
            </a:extLst>
          </p:cNvPr>
          <p:cNvSpPr txBox="1"/>
          <p:nvPr/>
        </p:nvSpPr>
        <p:spPr>
          <a:xfrm>
            <a:off x="7728857" y="5683878"/>
            <a:ext cx="3526820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Smart Choice, Reliable Cars</a:t>
            </a:r>
          </a:p>
        </p:txBody>
      </p:sp>
      <p:pic>
        <p:nvPicPr>
          <p:cNvPr id="15" name="Picture 14" descr="Businessmen shaking hands">
            <a:extLst>
              <a:ext uri="{FF2B5EF4-FFF2-40B4-BE49-F238E27FC236}">
                <a16:creationId xmlns:a16="http://schemas.microsoft.com/office/drawing/2014/main" id="{B05E3097-9652-6482-B6CE-B807FD520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654" y="501747"/>
            <a:ext cx="3928784" cy="2622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sales pitch</Template>
  <TotalTime>116</TotalTime>
  <Words>607</Words>
  <Application>Microsoft Office PowerPoint</Application>
  <PresentationFormat>Widescreen</PresentationFormat>
  <Paragraphs>146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Tenorite</vt:lpstr>
      <vt:lpstr>Monoline</vt:lpstr>
      <vt:lpstr>Smart drive car hire</vt:lpstr>
      <vt:lpstr>Business overview</vt:lpstr>
      <vt:lpstr>Mission and vision</vt:lpstr>
      <vt:lpstr>Management &amp; legal structure</vt:lpstr>
      <vt:lpstr>Environmental analysis (Pestel)</vt:lpstr>
      <vt:lpstr>Marketing strategy</vt:lpstr>
      <vt:lpstr>Competitive advantage</vt:lpstr>
      <vt:lpstr>Operations</vt:lpstr>
      <vt:lpstr>Funding requirements &amp; cash flow</vt:lpstr>
      <vt:lpstr>Conclusion &amp; future outlook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 Mubarik</dc:creator>
  <cp:lastModifiedBy>Zain Mubarik</cp:lastModifiedBy>
  <cp:revision>1</cp:revision>
  <dcterms:created xsi:type="dcterms:W3CDTF">2025-11-05T14:38:13Z</dcterms:created>
  <dcterms:modified xsi:type="dcterms:W3CDTF">2025-11-05T16:34:21Z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