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2"/>
  </p:notesMasterIdLst>
  <p:sldIdLst>
    <p:sldId id="256" r:id="rId4"/>
    <p:sldId id="861" r:id="rId5"/>
    <p:sldId id="819" r:id="rId6"/>
    <p:sldId id="820" r:id="rId7"/>
    <p:sldId id="855" r:id="rId8"/>
    <p:sldId id="856" r:id="rId9"/>
    <p:sldId id="859" r:id="rId10"/>
    <p:sldId id="828" r:id="rId11"/>
    <p:sldId id="528" r:id="rId12"/>
    <p:sldId id="834" r:id="rId13"/>
    <p:sldId id="839" r:id="rId14"/>
    <p:sldId id="840" r:id="rId15"/>
    <p:sldId id="545" r:id="rId16"/>
    <p:sldId id="862" r:id="rId17"/>
    <p:sldId id="535" r:id="rId18"/>
    <p:sldId id="860" r:id="rId19"/>
    <p:sldId id="851" r:id="rId20"/>
    <p:sldId id="4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49"/>
    <p:restoredTop sz="72248"/>
  </p:normalViewPr>
  <p:slideViewPr>
    <p:cSldViewPr snapToGrid="0">
      <p:cViewPr varScale="1">
        <p:scale>
          <a:sx n="54" d="100"/>
          <a:sy n="54" d="100"/>
        </p:scale>
        <p:origin x="130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8E38B-DFBE-8B41-97AA-256AE9B8FA29}"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69AC8-4A30-CA45-B582-661BFEDCADF0}" type="slidenum">
              <a:rPr lang="en-GB" smtClean="0"/>
              <a:t>‹#›</a:t>
            </a:fld>
            <a:endParaRPr lang="en-GB"/>
          </a:p>
        </p:txBody>
      </p:sp>
    </p:spTree>
    <p:extLst>
      <p:ext uri="{BB962C8B-B14F-4D97-AF65-F5344CB8AC3E}">
        <p14:creationId xmlns:p14="http://schemas.microsoft.com/office/powerpoint/2010/main" val="180568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Professional development for FP teachers</a:t>
            </a:r>
          </a:p>
        </p:txBody>
      </p:sp>
      <p:sp>
        <p:nvSpPr>
          <p:cNvPr id="4" name="Slide Number Placeholder 3"/>
          <p:cNvSpPr>
            <a:spLocks noGrp="1"/>
          </p:cNvSpPr>
          <p:nvPr>
            <p:ph type="sldNum" sz="quarter" idx="5"/>
          </p:nvPr>
        </p:nvSpPr>
        <p:spPr/>
        <p:txBody>
          <a:bodyPr/>
          <a:lstStyle/>
          <a:p>
            <a:fld id="{67E69AC8-4A30-CA45-B582-661BFEDCADF0}" type="slidenum">
              <a:rPr lang="en-GB" smtClean="0"/>
              <a:t>1</a:t>
            </a:fld>
            <a:endParaRPr lang="en-GB"/>
          </a:p>
        </p:txBody>
      </p:sp>
    </p:spTree>
    <p:extLst>
      <p:ext uri="{BB962C8B-B14F-4D97-AF65-F5344CB8AC3E}">
        <p14:creationId xmlns:p14="http://schemas.microsoft.com/office/powerpoint/2010/main" val="1540277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3</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 area of focus for me is the early years- pre school and primary age children</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During this age children are likely to have the motivation and confidence, but not the physical skills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Therefore, is important for us to provide them with high quality movement experiences </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1B26F4-F2CA-44B1-A61C-184BA49F0105}" type="slidenum">
              <a:rPr lang="en-US" altLang="en-US" smtClean="0"/>
              <a:pPr/>
              <a:t>4</a:t>
            </a:fld>
            <a:endParaRPr lang="en-US" altLang="en-US"/>
          </a:p>
        </p:txBody>
      </p:sp>
    </p:spTree>
    <p:extLst>
      <p:ext uri="{BB962C8B-B14F-4D97-AF65-F5344CB8AC3E}">
        <p14:creationId xmlns:p14="http://schemas.microsoft.com/office/powerpoint/2010/main" val="2375532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Motor Competence-  </a:t>
            </a:r>
            <a:r>
              <a:rPr lang="en-US" altLang="ko-KR" sz="1200" dirty="0">
                <a:latin typeface="Calibri" panose="020F0502020204030204" pitchFamily="34" charset="0"/>
                <a:ea typeface="굴림" panose="020B0600000101010101" pitchFamily="34" charset="-127"/>
                <a:cs typeface="Calibri" panose="020F0502020204030204" pitchFamily="34" charset="0"/>
              </a:rPr>
              <a:t>TGMD 2 </a:t>
            </a:r>
            <a:r>
              <a:rPr lang="en-US" altLang="ko-KR" sz="1000" dirty="0">
                <a:latin typeface="Calibri" panose="020F0502020204030204" pitchFamily="34" charset="0"/>
                <a:ea typeface="굴림" panose="020B0600000101010101" pitchFamily="34" charset="-127"/>
                <a:cs typeface="Calibri" panose="020F0502020204030204" pitchFamily="34" charset="0"/>
              </a:rPr>
              <a:t>(Ulrich, 2000); </a:t>
            </a:r>
            <a:r>
              <a:rPr lang="en-US" altLang="ko-KR" sz="1200" dirty="0">
                <a:latin typeface="Calibri" panose="020F0502020204030204" pitchFamily="34" charset="0"/>
                <a:ea typeface="굴림" panose="020B0600000101010101" pitchFamily="34" charset="-127"/>
                <a:cs typeface="Calibri" panose="020F0502020204030204" pitchFamily="34" charset="0"/>
              </a:rPr>
              <a:t>M-ABC</a:t>
            </a:r>
            <a:r>
              <a:rPr lang="en-US" altLang="ko-KR" sz="1100" dirty="0">
                <a:latin typeface="Calibri" panose="020F0502020204030204" pitchFamily="34" charset="0"/>
                <a:ea typeface="굴림" panose="020B0600000101010101" pitchFamily="34" charset="-127"/>
                <a:cs typeface="Calibri" panose="020F0502020204030204" pitchFamily="34" charset="0"/>
              </a:rPr>
              <a:t> </a:t>
            </a:r>
            <a:r>
              <a:rPr lang="en-US" altLang="ko-KR" sz="1000" dirty="0">
                <a:latin typeface="Calibri" panose="020F0502020204030204" pitchFamily="34" charset="0"/>
                <a:ea typeface="굴림" panose="020B0600000101010101" pitchFamily="34" charset="-127"/>
                <a:cs typeface="Calibri" panose="020F0502020204030204" pitchFamily="34" charset="0"/>
              </a:rPr>
              <a:t>(Henderson, </a:t>
            </a:r>
            <a:r>
              <a:rPr lang="en-US" altLang="ko-KR" sz="1000" dirty="0" err="1">
                <a:latin typeface="Calibri" panose="020F0502020204030204" pitchFamily="34" charset="0"/>
                <a:ea typeface="굴림" panose="020B0600000101010101" pitchFamily="34" charset="-127"/>
                <a:cs typeface="Calibri" panose="020F0502020204030204" pitchFamily="34" charset="0"/>
              </a:rPr>
              <a:t>Sugden</a:t>
            </a:r>
            <a:r>
              <a:rPr lang="en-US" altLang="ko-KR" sz="1000" dirty="0">
                <a:latin typeface="Calibri" panose="020F0502020204030204" pitchFamily="34" charset="0"/>
                <a:ea typeface="굴림" panose="020B0600000101010101" pitchFamily="34" charset="-127"/>
                <a:cs typeface="Calibri" panose="020F0502020204030204" pitchFamily="34" charset="0"/>
              </a:rPr>
              <a:t> and Barnett, 2007</a:t>
            </a:r>
            <a:r>
              <a:rPr lang="en-US" altLang="ko-KR" sz="1200" dirty="0">
                <a:latin typeface="Calibri" panose="020F0502020204030204" pitchFamily="34" charset="0"/>
                <a:ea typeface="굴림" panose="020B0600000101010101" pitchFamily="34" charset="-127"/>
                <a:cs typeface="Calibri" panose="020F0502020204030204" pitchFamily="34" charset="0"/>
              </a:rPr>
              <a:t>); Product measures- Run, Throw and Jump </a:t>
            </a:r>
          </a:p>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Perceived Motor competence- </a:t>
            </a:r>
            <a:r>
              <a:rPr lang="en-US" altLang="ko-KR" sz="1200" dirty="0">
                <a:latin typeface="Calibri" panose="020F0502020204030204" pitchFamily="34" charset="0"/>
                <a:ea typeface="굴림" panose="020B0600000101010101" pitchFamily="34" charset="-127"/>
                <a:cs typeface="Calibri" panose="020F0502020204030204" pitchFamily="34" charset="0"/>
              </a:rPr>
              <a:t>PSPCSA </a:t>
            </a:r>
            <a:r>
              <a:rPr lang="en-US" altLang="ko-KR" sz="1000" dirty="0">
                <a:latin typeface="Calibri" panose="020F0502020204030204" pitchFamily="34" charset="0"/>
                <a:ea typeface="굴림" panose="020B0600000101010101" pitchFamily="34" charset="-127"/>
                <a:cs typeface="Calibri" panose="020F0502020204030204" pitchFamily="34" charset="0"/>
              </a:rPr>
              <a:t>(Harter &amp; Pike, 1984);  </a:t>
            </a:r>
            <a:r>
              <a:rPr lang="en-US" altLang="ko-KR" sz="1200" dirty="0">
                <a:latin typeface="Calibri" panose="020F0502020204030204" pitchFamily="34" charset="0"/>
                <a:ea typeface="굴림" panose="020B0600000101010101" pitchFamily="34" charset="-127"/>
                <a:cs typeface="Calibri" panose="020F0502020204030204" pitchFamily="34" charset="0"/>
              </a:rPr>
              <a:t>PMSC </a:t>
            </a:r>
            <a:r>
              <a:rPr lang="en-US" altLang="ko-KR" sz="1000" dirty="0">
                <a:latin typeface="Calibri" panose="020F0502020204030204" pitchFamily="34" charset="0"/>
                <a:ea typeface="굴림" panose="020B0600000101010101" pitchFamily="34" charset="-127"/>
                <a:cs typeface="Calibri" panose="020F0502020204030204" pitchFamily="34" charset="0"/>
              </a:rPr>
              <a:t>(Barnett </a:t>
            </a:r>
            <a:r>
              <a:rPr lang="en-US" altLang="ko-KR" sz="1000" dirty="0" err="1">
                <a:latin typeface="Calibri" panose="020F0502020204030204" pitchFamily="34" charset="0"/>
                <a:ea typeface="굴림" panose="020B0600000101010101" pitchFamily="34" charset="-127"/>
                <a:cs typeface="Calibri" panose="020F0502020204030204" pitchFamily="34" charset="0"/>
              </a:rPr>
              <a:t>el</a:t>
            </a:r>
            <a:r>
              <a:rPr lang="en-US" altLang="ko-KR" sz="1000" dirty="0">
                <a:latin typeface="Calibri" panose="020F0502020204030204" pitchFamily="34" charset="0"/>
                <a:ea typeface="굴림" panose="020B0600000101010101" pitchFamily="34" charset="-127"/>
                <a:cs typeface="Calibri" panose="020F0502020204030204" pitchFamily="34" charset="0"/>
              </a:rPr>
              <a:t> al.,2015)</a:t>
            </a:r>
          </a:p>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Physical Activity- </a:t>
            </a:r>
            <a:r>
              <a:rPr lang="en-GB" sz="1200" dirty="0" err="1">
                <a:latin typeface="Calibri" panose="020F0502020204030204" pitchFamily="34" charset="0"/>
                <a:cs typeface="Calibri" panose="020F0502020204030204" pitchFamily="34" charset="0"/>
              </a:rPr>
              <a:t>ActiGraph</a:t>
            </a:r>
            <a:r>
              <a:rPr lang="en-GB" sz="1200" dirty="0">
                <a:latin typeface="Calibri" panose="020F0502020204030204" pitchFamily="34" charset="0"/>
                <a:cs typeface="Calibri" panose="020F0502020204030204" pitchFamily="34" charset="0"/>
              </a:rPr>
              <a:t> GT3X- BT monitor </a:t>
            </a:r>
          </a:p>
          <a:p>
            <a:pPr>
              <a:lnSpc>
                <a:spcPct val="130000"/>
              </a:lnSpc>
              <a:defRPr/>
            </a:pPr>
            <a:r>
              <a:rPr lang="en-GB" sz="1200" b="1" dirty="0">
                <a:latin typeface="Calibri" panose="020F0502020204030204" pitchFamily="34" charset="0"/>
                <a:cs typeface="Calibri" panose="020F0502020204030204" pitchFamily="34" charset="0"/>
              </a:rPr>
              <a:t>BMI </a:t>
            </a:r>
          </a:p>
          <a:p>
            <a:pPr>
              <a:lnSpc>
                <a:spcPct val="130000"/>
              </a:lnSpc>
              <a:defRPr/>
            </a:pPr>
            <a:r>
              <a:rPr lang="en-GB" sz="1200" b="1" dirty="0">
                <a:latin typeface="Calibri" panose="020F0502020204030204" pitchFamily="34" charset="0"/>
                <a:cs typeface="Calibri" panose="020F0502020204030204" pitchFamily="34" charset="0"/>
              </a:rPr>
              <a:t>Semi structured interviews/ Field notes</a:t>
            </a:r>
          </a:p>
          <a:p>
            <a:pPr>
              <a:lnSpc>
                <a:spcPct val="130000"/>
              </a:lnSpc>
              <a:defRPr/>
            </a:pPr>
            <a:r>
              <a:rPr lang="en-GB" sz="1200" b="1" dirty="0">
                <a:latin typeface="Calibri" panose="020F0502020204030204" pitchFamily="34" charset="0"/>
                <a:cs typeface="Calibri" panose="020F0502020204030204" pitchFamily="34" charset="0"/>
              </a:rPr>
              <a:t>Lesson Fidelity</a:t>
            </a:r>
          </a:p>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5</a:t>
            </a:fld>
            <a:endParaRPr lang="en-GB"/>
          </a:p>
        </p:txBody>
      </p:sp>
    </p:spTree>
    <p:extLst>
      <p:ext uri="{BB962C8B-B14F-4D97-AF65-F5344CB8AC3E}">
        <p14:creationId xmlns:p14="http://schemas.microsoft.com/office/powerpoint/2010/main" val="48973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50000"/>
              </a:lnSpc>
            </a:pPr>
            <a:r>
              <a:rPr lang="en-US" dirty="0"/>
              <a:t>FP children are at the phase of motor development where they are developing their FMS- ‘Magic Window’</a:t>
            </a:r>
          </a:p>
          <a:p>
            <a:pPr fontAlgn="base">
              <a:lnSpc>
                <a:spcPct val="150000"/>
              </a:lnSpc>
            </a:pPr>
            <a:r>
              <a:rPr lang="en-US" dirty="0"/>
              <a:t>FMS lay the foundations for </a:t>
            </a:r>
            <a:r>
              <a:rPr lang="en-US" b="1" dirty="0"/>
              <a:t>physical competence- key attribute of PL</a:t>
            </a:r>
          </a:p>
          <a:p>
            <a:pPr fontAlgn="base">
              <a:lnSpc>
                <a:spcPct val="150000"/>
              </a:lnSpc>
            </a:pPr>
            <a:r>
              <a:rPr lang="en-GB" dirty="0"/>
              <a:t>A misconception is that children ‘naturally’ learn FMS, however they need to be </a:t>
            </a:r>
            <a:r>
              <a:rPr lang="en-GB" b="1" dirty="0">
                <a:solidFill>
                  <a:srgbClr val="FF0000"/>
                </a:solidFill>
              </a:rPr>
              <a:t>taught, reinforced and practiced</a:t>
            </a:r>
            <a:r>
              <a:rPr lang="en-GB" dirty="0"/>
              <a:t> in the correct environment</a:t>
            </a:r>
          </a:p>
          <a:p>
            <a:pPr fontAlgn="base">
              <a:lnSpc>
                <a:spcPct val="150000"/>
              </a:lnSpc>
            </a:pPr>
            <a:r>
              <a:rPr lang="en-GB" dirty="0"/>
              <a:t>Without this foundation in the early years, an individual is less likely to participate in a variety of physical activity contexts in later life- </a:t>
            </a:r>
          </a:p>
          <a:p>
            <a:pPr fontAlgn="base">
              <a:lnSpc>
                <a:spcPct val="150000"/>
              </a:lnSpc>
            </a:pPr>
            <a:r>
              <a:rPr lang="en-GB" b="1" dirty="0">
                <a:solidFill>
                  <a:srgbClr val="FF0000"/>
                </a:solidFill>
              </a:rPr>
              <a:t>Object control skills predicts PA</a:t>
            </a:r>
            <a:r>
              <a:rPr lang="en-US" b="1" dirty="0">
                <a:solidFill>
                  <a:srgbClr val="FF0000"/>
                </a:solidFill>
              </a:rPr>
              <a:t>​</a:t>
            </a:r>
            <a:endParaRPr lang="en-GB" b="1" dirty="0">
              <a:solidFill>
                <a:srgbClr val="FF0000"/>
              </a:solidFill>
            </a:endParaRPr>
          </a:p>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7</a:t>
            </a:fld>
            <a:endParaRPr lang="en-GB"/>
          </a:p>
        </p:txBody>
      </p:sp>
    </p:spTree>
    <p:extLst>
      <p:ext uri="{BB962C8B-B14F-4D97-AF65-F5344CB8AC3E}">
        <p14:creationId xmlns:p14="http://schemas.microsoft.com/office/powerpoint/2010/main" val="883670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69AC8-4A30-CA45-B582-661BFEDCADF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462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pitchFamily="2" charset="0"/>
              </a:rPr>
              <a:t>It was decided to focus on MVPA due to the recommendation of 60 min of MVPA a day by WHO and the important role it plays in the promotion of lifelong health and well-being of children [</a:t>
            </a:r>
            <a:r>
              <a:rPr lang="en-GB">
                <a:solidFill>
                  <a:srgbClr val="0875B8"/>
                </a:solidFill>
                <a:effectLst/>
                <a:latin typeface="Helvetica" pitchFamily="2" charset="0"/>
              </a:rPr>
              <a:t>1</a:t>
            </a:r>
            <a:r>
              <a:rPr lang="en-GB">
                <a:effectLst/>
                <a:latin typeface="Helvetica" pitchFamily="2" charset="0"/>
              </a:rPr>
              <a:t>].</a:t>
            </a:r>
          </a:p>
          <a:p>
            <a:endParaRPr lang="en-GB">
              <a:effectLst/>
              <a:latin typeface="Helvetica" pitchFamily="2" charset="0"/>
            </a:endParaRPr>
          </a:p>
          <a:p>
            <a:r>
              <a:rPr lang="en-GB">
                <a:effectLst/>
                <a:latin typeface="Helvetica" pitchFamily="2" charset="0"/>
              </a:rPr>
              <a:t>We were also interested in sedentary behaviour due to the concerns in Wales regarding decreasing levels of PA in children</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10</a:t>
            </a:fld>
            <a:endParaRPr lang="en-GB"/>
          </a:p>
        </p:txBody>
      </p:sp>
    </p:spTree>
    <p:extLst>
      <p:ext uri="{BB962C8B-B14F-4D97-AF65-F5344CB8AC3E}">
        <p14:creationId xmlns:p14="http://schemas.microsoft.com/office/powerpoint/2010/main" val="3815902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11</a:t>
            </a:fld>
            <a:endParaRPr lang="en-GB"/>
          </a:p>
        </p:txBody>
      </p:sp>
    </p:spTree>
    <p:extLst>
      <p:ext uri="{BB962C8B-B14F-4D97-AF65-F5344CB8AC3E}">
        <p14:creationId xmlns:p14="http://schemas.microsoft.com/office/powerpoint/2010/main" val="654280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Overall, Foundation Phase</a:t>
            </a:r>
          </a:p>
          <a:p>
            <a:r>
              <a:rPr lang="en-GB" sz="1200" kern="1200">
                <a:solidFill>
                  <a:schemeClr val="tx1"/>
                </a:solidFill>
                <a:effectLst/>
                <a:latin typeface="+mn-lt"/>
                <a:ea typeface="+mn-ea"/>
                <a:cs typeface="+mn-cs"/>
              </a:rPr>
              <a:t>children spent 48.7% of the school day in sedentary behaviour</a:t>
            </a:r>
          </a:p>
          <a:p>
            <a:endParaRPr lang="en-GB"/>
          </a:p>
          <a:p>
            <a:r>
              <a:rPr lang="en-GB"/>
              <a:t>Older FP children spent more time in MVPA than the younger</a:t>
            </a:r>
          </a:p>
          <a:p>
            <a:endParaRPr lang="en-GB"/>
          </a:p>
          <a:p>
            <a:r>
              <a:rPr lang="en-GB" sz="1200" kern="1200">
                <a:solidFill>
                  <a:schemeClr val="tx1"/>
                </a:solidFill>
                <a:effectLst/>
                <a:latin typeface="+mn-lt"/>
                <a:ea typeface="+mn-ea"/>
                <a:cs typeface="+mn-cs"/>
              </a:rPr>
              <a:t>The better the children scored in their OC skills, the more active they were; however, the lower the children scored for OC skills, the more time they spent in sedentary behaviour. </a:t>
            </a:r>
          </a:p>
          <a:p>
            <a:r>
              <a:rPr lang="en-GB" sz="1200" kern="1200">
                <a:solidFill>
                  <a:schemeClr val="tx1"/>
                </a:solidFill>
                <a:effectLst/>
                <a:latin typeface="+mn-lt"/>
                <a:ea typeface="+mn-ea"/>
                <a:cs typeface="+mn-cs"/>
              </a:rPr>
              <a:t>OC skill competence  in childhood is associated with, and predictive of, participation in physical activity in adolescence and significantly associated with time spent in MVPA (Barnett et al., 2008;</a:t>
            </a:r>
          </a:p>
          <a:p>
            <a:r>
              <a:rPr lang="en-GB" sz="1200" kern="1200">
                <a:solidFill>
                  <a:schemeClr val="tx1"/>
                </a:solidFill>
                <a:effectLst/>
                <a:latin typeface="+mn-lt"/>
                <a:ea typeface="+mn-ea"/>
                <a:cs typeface="+mn-cs"/>
              </a:rPr>
              <a:t>2009). These findings reinforce the importance of OC skills in early childhood and the relationship with physical activity levels.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178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Footie families- Dr Anna Stevenson work</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BFS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Sport Wales- recently won an award for our collaboration work</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13</a:t>
            </a:fld>
            <a:endParaRPr lang="en-GB"/>
          </a:p>
        </p:txBody>
      </p:sp>
    </p:spTree>
    <p:extLst>
      <p:ext uri="{BB962C8B-B14F-4D97-AF65-F5344CB8AC3E}">
        <p14:creationId xmlns:p14="http://schemas.microsoft.com/office/powerpoint/2010/main" val="3958434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18</a:t>
            </a:fld>
            <a:endParaRPr lang="en-GB"/>
          </a:p>
        </p:txBody>
      </p:sp>
    </p:spTree>
    <p:extLst>
      <p:ext uri="{BB962C8B-B14F-4D97-AF65-F5344CB8AC3E}">
        <p14:creationId xmlns:p14="http://schemas.microsoft.com/office/powerpoint/2010/main" val="49993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10/26/2026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10/26/2026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10/26/2026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3.tiff"/></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3.png"/><Relationship Id="rId7"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5.tiff"/><Relationship Id="rId5" Type="http://schemas.openxmlformats.org/officeDocument/2006/relationships/image" Target="../media/image24.png"/><Relationship Id="rId4" Type="http://schemas.microsoft.com/office/2007/relationships/hdphoto" Target="../media/hdphoto3.wdp"/><Relationship Id="rId9" Type="http://schemas.openxmlformats.org/officeDocument/2006/relationships/image" Target="../media/image17.jpeg"/></Relationships>
</file>

<file path=ppt/slides/_rels/slide1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microsoft.com/office/2007/relationships/hdphoto" Target="../media/hdphoto4.wdp"/><Relationship Id="rId12"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image" Target="../media/image29.png"/><Relationship Id="rId11" Type="http://schemas.openxmlformats.org/officeDocument/2006/relationships/image" Target="../media/image33.jpeg"/><Relationship Id="rId5" Type="http://schemas.openxmlformats.org/officeDocument/2006/relationships/image" Target="../media/image28.png"/><Relationship Id="rId10" Type="http://schemas.openxmlformats.org/officeDocument/2006/relationships/image" Target="../media/image32.jpeg"/><Relationship Id="rId4" Type="http://schemas.openxmlformats.org/officeDocument/2006/relationships/image" Target="../media/image27.png"/><Relationship Id="rId9" Type="http://schemas.openxmlformats.org/officeDocument/2006/relationships/image" Target="../media/image3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2225591" y="446306"/>
            <a:ext cx="7850208" cy="6205217"/>
          </a:xfrm>
        </p:spPr>
        <p:txBody>
          <a:bodyPr vert="horz" lIns="91440" tIns="45720" rIns="91440" bIns="45720" rtlCol="0" anchor="ctr">
            <a:normAutofit/>
          </a:bodyPr>
          <a:lstStyle/>
          <a:p>
            <a:r>
              <a:rPr lang="en-US" altLang="en-US" b="1" kern="1200" dirty="0">
                <a:solidFill>
                  <a:schemeClr val="bg1">
                    <a:lumMod val="95000"/>
                    <a:lumOff val="5000"/>
                  </a:schemeClr>
                </a:solidFill>
                <a:latin typeface="+mj-lt"/>
                <a:ea typeface="+mj-ea"/>
                <a:cs typeface="+mj-cs"/>
              </a:rPr>
              <a:t>Lesson Planning Prep</a:t>
            </a:r>
            <a:br>
              <a:rPr lang="en-US" altLang="en-US" b="1" kern="1200" dirty="0">
                <a:solidFill>
                  <a:schemeClr val="bg1">
                    <a:lumMod val="95000"/>
                    <a:lumOff val="5000"/>
                  </a:schemeClr>
                </a:solidFill>
                <a:latin typeface="+mj-lt"/>
                <a:ea typeface="+mj-ea"/>
                <a:cs typeface="+mj-cs"/>
              </a:rPr>
            </a:br>
            <a:r>
              <a:rPr lang="en-US" altLang="en-US" sz="2400" b="1" kern="1200" baseline="30000" dirty="0">
                <a:solidFill>
                  <a:schemeClr val="bg1">
                    <a:lumMod val="95000"/>
                    <a:lumOff val="5000"/>
                  </a:schemeClr>
                </a:solidFill>
                <a:latin typeface="+mj-lt"/>
                <a:ea typeface="+mj-ea"/>
                <a:cs typeface="+mj-cs"/>
              </a:rPr>
              <a:t> </a:t>
            </a:r>
            <a:br>
              <a:rPr lang="en-US" altLang="en-US" b="1" kern="1200" dirty="0">
                <a:solidFill>
                  <a:srgbClr val="FF0000"/>
                </a:solidFill>
                <a:latin typeface="+mj-lt"/>
                <a:ea typeface="+mj-ea"/>
                <a:cs typeface="+mj-cs"/>
              </a:rPr>
            </a:br>
            <a:r>
              <a:rPr lang="en-GB" sz="3600" b="1" dirty="0">
                <a:solidFill>
                  <a:schemeClr val="bg1"/>
                </a:solidFill>
              </a:rPr>
              <a:t>Understand what to plan to promote various ways of moving</a:t>
            </a:r>
            <a:br>
              <a:rPr lang="en-GB" sz="3600" b="1" dirty="0">
                <a:solidFill>
                  <a:schemeClr val="bg1"/>
                </a:solidFill>
              </a:rPr>
            </a:br>
            <a:br>
              <a:rPr lang="en-GB" sz="3600" b="1" dirty="0">
                <a:solidFill>
                  <a:schemeClr val="bg1"/>
                </a:solidFill>
              </a:rPr>
            </a:br>
            <a:r>
              <a:rPr lang="en-GB" sz="3600" b="1" dirty="0">
                <a:solidFill>
                  <a:schemeClr val="bg1"/>
                </a:solidFill>
              </a:rPr>
              <a:t>Lesson to support the </a:t>
            </a:r>
            <a:br>
              <a:rPr lang="en-GB" sz="3600" b="1" dirty="0">
                <a:solidFill>
                  <a:schemeClr val="bg1"/>
                </a:solidFill>
              </a:rPr>
            </a:br>
            <a:r>
              <a:rPr lang="en-GB" sz="3600" b="1" dirty="0">
                <a:solidFill>
                  <a:schemeClr val="bg1"/>
                </a:solidFill>
              </a:rPr>
              <a:t>Area of Learning Health and Well-being</a:t>
            </a:r>
            <a:br>
              <a:rPr lang="en-GB" sz="3600" b="1" kern="1200" dirty="0">
                <a:solidFill>
                  <a:schemeClr val="bg1"/>
                </a:solidFill>
                <a:cs typeface="Calibri Light"/>
              </a:rPr>
            </a:br>
            <a:br>
              <a:rPr lang="en-GB" sz="3600" b="1" kern="1200" dirty="0">
                <a:solidFill>
                  <a:schemeClr val="bg1"/>
                </a:solidFill>
                <a:cs typeface="Calibri Light"/>
              </a:rPr>
            </a:br>
            <a:r>
              <a:rPr lang="en-GB" sz="3600" b="1" dirty="0">
                <a:solidFill>
                  <a:schemeClr val="bg1"/>
                </a:solidFill>
                <a:cs typeface="Calibri Light"/>
              </a:rPr>
              <a:t>Deall </a:t>
            </a:r>
            <a:r>
              <a:rPr lang="en-GB" sz="3600" b="1" dirty="0" err="1">
                <a:solidFill>
                  <a:schemeClr val="bg1"/>
                </a:solidFill>
                <a:cs typeface="Calibri Light"/>
              </a:rPr>
              <a:t>sut</a:t>
            </a:r>
            <a:r>
              <a:rPr lang="en-GB" sz="3600" b="1" dirty="0">
                <a:solidFill>
                  <a:schemeClr val="bg1"/>
                </a:solidFill>
                <a:cs typeface="Calibri Light"/>
              </a:rPr>
              <a:t> </a:t>
            </a:r>
            <a:r>
              <a:rPr lang="en-GB" sz="3600" b="1" dirty="0" err="1">
                <a:solidFill>
                  <a:schemeClr val="bg1"/>
                </a:solidFill>
                <a:cs typeface="Calibri Light"/>
              </a:rPr>
              <a:t>mae</a:t>
            </a:r>
            <a:r>
              <a:rPr lang="en-GB" sz="3600" b="1" dirty="0">
                <a:solidFill>
                  <a:schemeClr val="bg1"/>
                </a:solidFill>
                <a:cs typeface="Calibri Light"/>
              </a:rPr>
              <a:t> </a:t>
            </a:r>
            <a:r>
              <a:rPr lang="en-GB" sz="3600" b="1" dirty="0" err="1">
                <a:solidFill>
                  <a:schemeClr val="bg1"/>
                </a:solidFill>
                <a:cs typeface="Calibri Light"/>
              </a:rPr>
              <a:t>symud</a:t>
            </a:r>
            <a:r>
              <a:rPr lang="en-GB" sz="3600" b="1" dirty="0">
                <a:solidFill>
                  <a:schemeClr val="bg1"/>
                </a:solidFill>
                <a:cs typeface="Calibri Light"/>
              </a:rPr>
              <a:t> </a:t>
            </a:r>
            <a:r>
              <a:rPr lang="en-GB" sz="3600" b="1" dirty="0" err="1">
                <a:solidFill>
                  <a:schemeClr val="bg1"/>
                </a:solidFill>
                <a:cs typeface="Calibri Light"/>
              </a:rPr>
              <a:t>yn</a:t>
            </a:r>
            <a:r>
              <a:rPr lang="en-GB" sz="3600" b="1" dirty="0">
                <a:solidFill>
                  <a:schemeClr val="bg1"/>
                </a:solidFill>
                <a:cs typeface="Calibri Light"/>
              </a:rPr>
              <a:t> </a:t>
            </a:r>
            <a:r>
              <a:rPr lang="en-GB" sz="3600" b="1" dirty="0" err="1">
                <a:solidFill>
                  <a:schemeClr val="bg1"/>
                </a:solidFill>
                <a:cs typeface="Calibri Light"/>
              </a:rPr>
              <a:t>cefnogi</a:t>
            </a:r>
            <a:r>
              <a:rPr lang="en-GB" sz="3600" b="1" dirty="0">
                <a:solidFill>
                  <a:schemeClr val="bg1"/>
                </a:solidFill>
                <a:cs typeface="Calibri Light"/>
              </a:rPr>
              <a:t> </a:t>
            </a:r>
            <a:br>
              <a:rPr lang="en-GB" sz="3600" b="1" dirty="0">
                <a:solidFill>
                  <a:schemeClr val="bg1"/>
                </a:solidFill>
                <a:cs typeface="Calibri Light"/>
              </a:rPr>
            </a:br>
            <a:r>
              <a:rPr lang="en-GB" sz="3600" b="1" dirty="0">
                <a:solidFill>
                  <a:schemeClr val="bg1"/>
                </a:solidFill>
                <a:cs typeface="Calibri Light"/>
              </a:rPr>
              <a:t>Maes </a:t>
            </a:r>
            <a:r>
              <a:rPr lang="en-GB" sz="3600" b="1" dirty="0" err="1">
                <a:solidFill>
                  <a:schemeClr val="bg1"/>
                </a:solidFill>
                <a:cs typeface="Calibri Light"/>
              </a:rPr>
              <a:t>Dysgu</a:t>
            </a:r>
            <a:r>
              <a:rPr lang="en-GB" sz="3600" b="1" dirty="0">
                <a:solidFill>
                  <a:schemeClr val="bg1"/>
                </a:solidFill>
                <a:cs typeface="Calibri Light"/>
              </a:rPr>
              <a:t> Iechyd a </a:t>
            </a:r>
            <a:r>
              <a:rPr lang="en-GB" sz="3600" b="1" dirty="0" err="1">
                <a:solidFill>
                  <a:schemeClr val="bg1"/>
                </a:solidFill>
                <a:cs typeface="Calibri Light"/>
              </a:rPr>
              <a:t>Lles</a:t>
            </a:r>
            <a:br>
              <a:rPr lang="en-US" altLang="en-US" sz="3600" b="1" kern="1200" dirty="0">
                <a:solidFill>
                  <a:schemeClr val="bg1">
                    <a:lumMod val="95000"/>
                    <a:lumOff val="5000"/>
                  </a:schemeClr>
                </a:solidFill>
                <a:latin typeface="+mj-lt"/>
                <a:ea typeface="+mj-ea"/>
                <a:cs typeface="+mj-cs"/>
              </a:rPr>
            </a:br>
            <a:endParaRPr lang="en-US" sz="1800" kern="1200" dirty="0">
              <a:solidFill>
                <a:schemeClr val="bg1">
                  <a:lumMod val="95000"/>
                  <a:lumOff val="5000"/>
                </a:schemeClr>
              </a:solidFill>
              <a:latin typeface="+mj-lt"/>
              <a:ea typeface="+mj-ea"/>
              <a:cs typeface="+mj-cs"/>
            </a:endParaRPr>
          </a:p>
        </p:txBody>
      </p:sp>
    </p:spTree>
    <p:extLst>
      <p:ext uri="{BB962C8B-B14F-4D97-AF65-F5344CB8AC3E}">
        <p14:creationId xmlns:p14="http://schemas.microsoft.com/office/powerpoint/2010/main" val="2701479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012A-8414-2A4F-BBFE-64904E624420}"/>
              </a:ext>
            </a:extLst>
          </p:cNvPr>
          <p:cNvSpPr>
            <a:spLocks noGrp="1"/>
          </p:cNvSpPr>
          <p:nvPr>
            <p:ph type="title"/>
          </p:nvPr>
        </p:nvSpPr>
        <p:spPr>
          <a:xfrm>
            <a:off x="838200" y="128789"/>
            <a:ext cx="10515600" cy="914401"/>
          </a:xfrm>
        </p:spPr>
        <p:txBody>
          <a:bodyPr>
            <a:normAutofit/>
          </a:bodyPr>
          <a:lstStyle/>
          <a:p>
            <a:r>
              <a:rPr lang="en-US" dirty="0">
                <a:solidFill>
                  <a:schemeClr val="bg1"/>
                </a:solidFill>
              </a:rPr>
              <a:t>Aims</a:t>
            </a:r>
          </a:p>
        </p:txBody>
      </p:sp>
      <p:sp>
        <p:nvSpPr>
          <p:cNvPr id="3" name="Content Placeholder 2">
            <a:extLst>
              <a:ext uri="{FF2B5EF4-FFF2-40B4-BE49-F238E27FC236}">
                <a16:creationId xmlns:a16="http://schemas.microsoft.com/office/drawing/2014/main" id="{C2842E56-660A-9B4E-82BD-C739F5EB476D}"/>
              </a:ext>
            </a:extLst>
          </p:cNvPr>
          <p:cNvSpPr>
            <a:spLocks noGrp="1"/>
          </p:cNvSpPr>
          <p:nvPr>
            <p:ph sz="half" idx="1"/>
          </p:nvPr>
        </p:nvSpPr>
        <p:spPr>
          <a:xfrm>
            <a:off x="838200" y="1253331"/>
            <a:ext cx="10663989" cy="4351338"/>
          </a:xfrm>
        </p:spPr>
        <p:txBody>
          <a:bodyPr>
            <a:normAutofit fontScale="92500" lnSpcReduction="10000"/>
          </a:bodyPr>
          <a:lstStyle/>
          <a:p>
            <a:pPr>
              <a:lnSpc>
                <a:spcPct val="110000"/>
              </a:lnSpc>
            </a:pPr>
            <a:r>
              <a:rPr lang="en-US" sz="3600" dirty="0"/>
              <a:t>Background knowledge already gained</a:t>
            </a:r>
          </a:p>
          <a:p>
            <a:pPr>
              <a:lnSpc>
                <a:spcPct val="110000"/>
              </a:lnSpc>
            </a:pPr>
            <a:r>
              <a:rPr lang="en-US" sz="3600" dirty="0"/>
              <a:t>Demonstrate understand of motor development through the kind of practical activities planned</a:t>
            </a:r>
          </a:p>
          <a:p>
            <a:pPr>
              <a:lnSpc>
                <a:spcPct val="110000"/>
              </a:lnSpc>
            </a:pPr>
            <a:r>
              <a:rPr lang="en-US" sz="3600" dirty="0"/>
              <a:t>Plan &amp; template &amp; content &amp; links with NC</a:t>
            </a:r>
          </a:p>
          <a:p>
            <a:pPr>
              <a:lnSpc>
                <a:spcPct val="110000"/>
              </a:lnSpc>
            </a:pPr>
            <a:r>
              <a:rPr lang="en-US" sz="3600" dirty="0"/>
              <a:t>Learn to </a:t>
            </a:r>
            <a:r>
              <a:rPr lang="en-US" sz="3600" dirty="0" err="1"/>
              <a:t>analyse</a:t>
            </a:r>
            <a:r>
              <a:rPr lang="en-US" sz="3600" dirty="0"/>
              <a:t> children’s movement to support future planning / activities</a:t>
            </a:r>
          </a:p>
          <a:p>
            <a:pPr>
              <a:lnSpc>
                <a:spcPct val="110000"/>
              </a:lnSpc>
            </a:pPr>
            <a:r>
              <a:rPr lang="en-US" sz="3600" dirty="0"/>
              <a:t> Then adapt activities so all children are included</a:t>
            </a:r>
          </a:p>
        </p:txBody>
      </p:sp>
    </p:spTree>
    <p:extLst>
      <p:ext uri="{BB962C8B-B14F-4D97-AF65-F5344CB8AC3E}">
        <p14:creationId xmlns:p14="http://schemas.microsoft.com/office/powerpoint/2010/main" val="762886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885825" y="-190500"/>
            <a:ext cx="10515600" cy="1325563"/>
          </a:xfrm>
        </p:spPr>
        <p:txBody>
          <a:bodyPr/>
          <a:lstStyle/>
          <a:p>
            <a:r>
              <a:rPr lang="en-GB" b="1">
                <a:solidFill>
                  <a:schemeClr val="bg1"/>
                </a:solidFill>
                <a:cs typeface="Calibri Light"/>
              </a:rPr>
              <a:t>Physical Literacy </a:t>
            </a:r>
            <a:endParaRPr lang="en-GB" b="1">
              <a:solidFill>
                <a:schemeClr val="bg1"/>
              </a:solidFill>
            </a:endParaRPr>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286304" y="1366967"/>
            <a:ext cx="6560080" cy="5732463"/>
          </a:xfrm>
        </p:spPr>
        <p:txBody>
          <a:bodyPr vert="horz" lIns="91440" tIns="45720" rIns="91440" bIns="45720" rtlCol="0" anchor="t">
            <a:normAutofit/>
          </a:bodyPr>
          <a:lstStyle/>
          <a:p>
            <a:pPr marL="0" indent="0" algn="ctr">
              <a:lnSpc>
                <a:spcPct val="100000"/>
              </a:lnSpc>
              <a:spcBef>
                <a:spcPct val="0"/>
              </a:spcBef>
              <a:buNone/>
            </a:pPr>
            <a:r>
              <a:rPr lang="en-US" sz="3200" i="1" dirty="0">
                <a:ea typeface="+mn-lt"/>
                <a:cs typeface="+mn-lt"/>
              </a:rPr>
              <a:t>Physical literacy can be described as the motivation, confidence, physical competence, knowledge and understanding to value and </a:t>
            </a:r>
            <a:endParaRPr lang="en-US" sz="3200" i="1" dirty="0">
              <a:cs typeface="Calibri"/>
            </a:endParaRPr>
          </a:p>
          <a:p>
            <a:pPr marL="0" indent="0" algn="ctr">
              <a:lnSpc>
                <a:spcPct val="100000"/>
              </a:lnSpc>
              <a:spcBef>
                <a:spcPct val="0"/>
              </a:spcBef>
              <a:buNone/>
            </a:pPr>
            <a:r>
              <a:rPr lang="en-US" sz="3200" i="1" dirty="0">
                <a:ea typeface="+mn-lt"/>
                <a:cs typeface="+mn-lt"/>
              </a:rPr>
              <a:t>take responsibility for engagement in </a:t>
            </a:r>
          </a:p>
          <a:p>
            <a:pPr marL="0" indent="0" algn="ctr">
              <a:lnSpc>
                <a:spcPct val="100000"/>
              </a:lnSpc>
              <a:spcBef>
                <a:spcPct val="0"/>
              </a:spcBef>
              <a:buNone/>
            </a:pPr>
            <a:r>
              <a:rPr lang="en-US" sz="3200" i="1" dirty="0">
                <a:ea typeface="+mn-lt"/>
                <a:cs typeface="+mn-lt"/>
              </a:rPr>
              <a:t>physical activities for life.</a:t>
            </a:r>
          </a:p>
          <a:p>
            <a:pPr algn="ctr">
              <a:lnSpc>
                <a:spcPct val="100000"/>
              </a:lnSpc>
              <a:spcBef>
                <a:spcPct val="0"/>
              </a:spcBef>
            </a:pPr>
            <a:endParaRPr lang="de-DE" i="1" dirty="0">
              <a:ea typeface="+mn-lt"/>
              <a:cs typeface="+mn-lt"/>
            </a:endParaRPr>
          </a:p>
          <a:p>
            <a:pPr marL="0" indent="0" algn="ctr">
              <a:lnSpc>
                <a:spcPct val="100000"/>
              </a:lnSpc>
              <a:spcBef>
                <a:spcPct val="0"/>
              </a:spcBef>
              <a:buNone/>
            </a:pPr>
            <a:endParaRPr lang="de-DE" i="1" dirty="0">
              <a:ea typeface="+mn-lt"/>
              <a:cs typeface="+mn-lt"/>
            </a:endParaRPr>
          </a:p>
          <a:p>
            <a:pPr marL="0" indent="0" algn="ctr">
              <a:lnSpc>
                <a:spcPct val="100000"/>
              </a:lnSpc>
              <a:spcBef>
                <a:spcPct val="0"/>
              </a:spcBef>
              <a:buNone/>
            </a:pPr>
            <a:r>
              <a:rPr lang="de-DE" sz="2000" i="1" dirty="0">
                <a:ea typeface="+mn-lt"/>
                <a:cs typeface="+mn-lt"/>
              </a:rPr>
              <a:t>IPLA/ Whitehead, M. 2017</a:t>
            </a:r>
            <a:endParaRPr lang="en-GB" sz="2000" dirty="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84" y="1043654"/>
            <a:ext cx="5238780" cy="4770691"/>
          </a:xfrm>
          <a:prstGeom prst="rect">
            <a:avLst/>
          </a:prstGeom>
        </p:spPr>
      </p:pic>
    </p:spTree>
    <p:extLst>
      <p:ext uri="{BB962C8B-B14F-4D97-AF65-F5344CB8AC3E}">
        <p14:creationId xmlns:p14="http://schemas.microsoft.com/office/powerpoint/2010/main" val="207730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0" y="1191095"/>
            <a:ext cx="7709223" cy="841772"/>
          </a:xfrm>
        </p:spPr>
        <p:txBody>
          <a:bodyPr>
            <a:normAutofit/>
          </a:bodyPr>
          <a:lstStyle/>
          <a:p>
            <a:pPr marL="0" indent="0" algn="ctr">
              <a:buNone/>
              <a:defRPr/>
            </a:pPr>
            <a:r>
              <a:rPr lang="en-GB">
                <a:latin typeface="Calibri" panose="020F0502020204030204" pitchFamily="34" charset="0"/>
                <a:cs typeface="Calibri" panose="020F0502020204030204" pitchFamily="34" charset="0"/>
              </a:rPr>
              <a:t>Starts in the early years- developmental process</a:t>
            </a:r>
          </a:p>
          <a:p>
            <a:pPr marL="0" indent="0">
              <a:buNone/>
              <a:defRPr/>
            </a:pPr>
            <a:endParaRPr lang="en-GB" sz="1950">
              <a:latin typeface="Calibri" panose="020F0502020204030204" pitchFamily="34" charset="0"/>
              <a:cs typeface="Calibri" panose="020F0502020204030204" pitchFamily="34" charset="0"/>
            </a:endParaRPr>
          </a:p>
        </p:txBody>
      </p:sp>
      <p:pic>
        <p:nvPicPr>
          <p:cNvPr id="20484" name="Picture 5"/>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705581" y="2348997"/>
            <a:ext cx="1606742"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9"/>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3960" y="2660235"/>
            <a:ext cx="2464199" cy="1624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005631" y="2222365"/>
            <a:ext cx="1783073"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0" name="TextBox 12"/>
          <p:cNvSpPr txBox="1">
            <a:spLocks noChangeArrowheads="1"/>
          </p:cNvSpPr>
          <p:nvPr/>
        </p:nvSpPr>
        <p:spPr bwMode="auto">
          <a:xfrm>
            <a:off x="723536" y="4646255"/>
            <a:ext cx="151355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Preschool years</a:t>
            </a:r>
          </a:p>
        </p:txBody>
      </p:sp>
      <p:sp>
        <p:nvSpPr>
          <p:cNvPr id="20491" name="TextBox 13"/>
          <p:cNvSpPr txBox="1">
            <a:spLocks noChangeArrowheads="1"/>
          </p:cNvSpPr>
          <p:nvPr/>
        </p:nvSpPr>
        <p:spPr bwMode="auto">
          <a:xfrm>
            <a:off x="2603896" y="2233908"/>
            <a:ext cx="189154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Primary School Age </a:t>
            </a:r>
          </a:p>
        </p:txBody>
      </p:sp>
      <p:sp>
        <p:nvSpPr>
          <p:cNvPr id="20492" name="TextBox 14"/>
          <p:cNvSpPr txBox="1">
            <a:spLocks noChangeArrowheads="1"/>
          </p:cNvSpPr>
          <p:nvPr/>
        </p:nvSpPr>
        <p:spPr bwMode="auto">
          <a:xfrm>
            <a:off x="5372006" y="4578068"/>
            <a:ext cx="150137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Adolescents </a:t>
            </a:r>
          </a:p>
        </p:txBody>
      </p:sp>
      <p:sp>
        <p:nvSpPr>
          <p:cNvPr id="20493" name="TextBox 15"/>
          <p:cNvSpPr txBox="1">
            <a:spLocks noChangeArrowheads="1"/>
          </p:cNvSpPr>
          <p:nvPr/>
        </p:nvSpPr>
        <p:spPr bwMode="auto">
          <a:xfrm>
            <a:off x="8199622" y="2255390"/>
            <a:ext cx="69442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Adult </a:t>
            </a:r>
          </a:p>
        </p:txBody>
      </p:sp>
      <p:sp>
        <p:nvSpPr>
          <p:cNvPr id="20494" name="TextBox 16"/>
          <p:cNvSpPr txBox="1">
            <a:spLocks noChangeArrowheads="1"/>
          </p:cNvSpPr>
          <p:nvPr/>
        </p:nvSpPr>
        <p:spPr bwMode="auto">
          <a:xfrm>
            <a:off x="10390457" y="4635468"/>
            <a:ext cx="116410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600" b="1" i="1" u="sng">
                <a:cs typeface="Calibri" panose="020F0502020204030204" pitchFamily="34" charset="0"/>
              </a:rPr>
              <a:t>Older Adult</a:t>
            </a:r>
          </a:p>
        </p:txBody>
      </p:sp>
      <p:sp>
        <p:nvSpPr>
          <p:cNvPr id="20" name="Right Arrow 19"/>
          <p:cNvSpPr/>
          <p:nvPr/>
        </p:nvSpPr>
        <p:spPr>
          <a:xfrm>
            <a:off x="385185" y="4977556"/>
            <a:ext cx="11403519" cy="995732"/>
          </a:xfrm>
          <a:prstGeom prst="rightArrow">
            <a:avLst>
              <a:gd name="adj1" fmla="val 64075"/>
              <a:gd name="adj2" fmla="val 97969"/>
            </a:avLst>
          </a:prstGeom>
          <a:solidFill>
            <a:srgbClr val="0000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3200">
                <a:latin typeface="Calibri" panose="020F0502020204030204" pitchFamily="34" charset="0"/>
                <a:cs typeface="Calibri" panose="020F0502020204030204" pitchFamily="34" charset="0"/>
              </a:rPr>
              <a:t>Developmental Process</a:t>
            </a:r>
          </a:p>
        </p:txBody>
      </p:sp>
      <p:sp>
        <p:nvSpPr>
          <p:cNvPr id="2" name="TextBox 1"/>
          <p:cNvSpPr txBox="1"/>
          <p:nvPr/>
        </p:nvSpPr>
        <p:spPr>
          <a:xfrm>
            <a:off x="1041507" y="139249"/>
            <a:ext cx="10747197" cy="584775"/>
          </a:xfrm>
          <a:prstGeom prst="rect">
            <a:avLst/>
          </a:prstGeom>
          <a:noFill/>
        </p:spPr>
        <p:txBody>
          <a:bodyPr wrap="square" rtlCol="0">
            <a:spAutoFit/>
          </a:bodyPr>
          <a:lstStyle/>
          <a:p>
            <a:r>
              <a:rPr lang="en-GB" altLang="en-US" sz="3200" b="1">
                <a:solidFill>
                  <a:schemeClr val="bg1"/>
                </a:solidFill>
                <a:latin typeface="+mj-lt"/>
                <a:ea typeface="ＭＳ Ｐゴシック" panose="020B0600070205080204" pitchFamily="34" charset="-128"/>
                <a:cs typeface="Calibri" panose="020F0502020204030204" pitchFamily="34" charset="0"/>
              </a:rPr>
              <a:t>Physical Literacy throughout the </a:t>
            </a:r>
            <a:r>
              <a:rPr lang="en-GB" altLang="en-US" sz="3200" b="1" err="1">
                <a:solidFill>
                  <a:schemeClr val="bg1"/>
                </a:solidFill>
                <a:latin typeface="+mj-lt"/>
                <a:ea typeface="ＭＳ Ｐゴシック" panose="020B0600070205080204" pitchFamily="34" charset="-128"/>
                <a:cs typeface="Calibri" panose="020F0502020204030204" pitchFamily="34" charset="0"/>
              </a:rPr>
              <a:t>lifecourse</a:t>
            </a:r>
            <a:endParaRPr lang="en-US" sz="3200">
              <a:solidFill>
                <a:schemeClr val="bg1"/>
              </a:solidFill>
              <a:latin typeface="+mj-lt"/>
              <a:cs typeface="Calibri" panose="020F0502020204030204" pitchFamily="34" charset="0"/>
            </a:endParaRPr>
          </a:p>
        </p:txBody>
      </p:sp>
      <p:pic>
        <p:nvPicPr>
          <p:cNvPr id="17" name="Content Placeholder 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2479443" y="2639531"/>
            <a:ext cx="2393252" cy="1678274"/>
          </a:xfrm>
          <a:prstGeom prst="rect">
            <a:avLst/>
          </a:prstGeom>
        </p:spPr>
      </p:pic>
      <p:pic>
        <p:nvPicPr>
          <p:cNvPr id="18" name="Content Placeholder 2">
            <a:extLst>
              <a:ext uri="{FF2B5EF4-FFF2-40B4-BE49-F238E27FC236}">
                <a16:creationId xmlns:a16="http://schemas.microsoft.com/office/drawing/2014/main" id="{1CF0F165-D84E-004D-80A7-3BB30AA45342}"/>
              </a:ext>
            </a:extLst>
          </p:cNvPr>
          <p:cNvPicPr>
            <a:picLocks noGrp="1" noChangeAspect="1"/>
          </p:cNvPicPr>
          <p:nvPr/>
        </p:nvPicPr>
        <p:blipFill rotWithShape="1">
          <a:blip r:embed="rId7" cstate="print">
            <a:extLst>
              <a:ext uri="{28A0092B-C50C-407E-A947-70E740481C1C}">
                <a14:useLocalDpi xmlns:a14="http://schemas.microsoft.com/office/drawing/2010/main" val="0"/>
              </a:ext>
            </a:extLst>
          </a:blip>
          <a:srcRect t="14761" r="-3" b="3956"/>
          <a:stretch/>
        </p:blipFill>
        <p:spPr bwMode="auto">
          <a:xfrm>
            <a:off x="5071741" y="2660234"/>
            <a:ext cx="2194747" cy="1624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pic>
      <p:sp>
        <p:nvSpPr>
          <p:cNvPr id="4" name="Oval 3">
            <a:extLst>
              <a:ext uri="{FF2B5EF4-FFF2-40B4-BE49-F238E27FC236}">
                <a16:creationId xmlns:a16="http://schemas.microsoft.com/office/drawing/2014/main" id="{B66642D0-D3AD-BC04-C49E-F78A5FC1790B}"/>
              </a:ext>
            </a:extLst>
          </p:cNvPr>
          <p:cNvSpPr/>
          <p:nvPr/>
        </p:nvSpPr>
        <p:spPr>
          <a:xfrm>
            <a:off x="119921" y="1693889"/>
            <a:ext cx="5114613" cy="3777521"/>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634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FE171D1-F49B-954B-B878-8F720FFECAE0}"/>
              </a:ext>
            </a:extLst>
          </p:cNvPr>
          <p:cNvSpPr>
            <a:spLocks noGrp="1"/>
          </p:cNvSpPr>
          <p:nvPr>
            <p:ph idx="1"/>
          </p:nvPr>
        </p:nvSpPr>
        <p:spPr>
          <a:xfrm>
            <a:off x="5793406" y="1422547"/>
            <a:ext cx="6158694" cy="4632813"/>
          </a:xfrm>
        </p:spPr>
        <p:txBody>
          <a:bodyPr>
            <a:noAutofit/>
          </a:bodyPr>
          <a:lstStyle/>
          <a:p>
            <a:pPr marL="457200" indent="-457200">
              <a:buFont typeface="Arial" panose="020B0604020202020204" pitchFamily="34" charset="0"/>
              <a:buChar char="•"/>
            </a:pPr>
            <a:r>
              <a:rPr lang="en-GB" b="1" dirty="0"/>
              <a:t>Physical competence</a:t>
            </a:r>
            <a:r>
              <a:rPr lang="en-GB" dirty="0"/>
              <a:t> - </a:t>
            </a:r>
            <a:r>
              <a:rPr lang="en-GB" b="1" dirty="0"/>
              <a:t>FMS</a:t>
            </a:r>
            <a:r>
              <a:rPr lang="en-GB" dirty="0"/>
              <a:t> build foundations for physical literacy in early childhood</a:t>
            </a:r>
          </a:p>
          <a:p>
            <a:pPr marL="457200" indent="-457200">
              <a:buFont typeface="Arial" panose="020B0604020202020204" pitchFamily="34" charset="0"/>
              <a:buChar char="•"/>
            </a:pPr>
            <a:r>
              <a:rPr lang="en-GB" dirty="0"/>
              <a:t>Early </a:t>
            </a:r>
            <a:r>
              <a:rPr lang="en-GB" b="1" dirty="0"/>
              <a:t>FMS competence</a:t>
            </a:r>
            <a:r>
              <a:rPr lang="en-GB" dirty="0"/>
              <a:t> → more active in adolescence</a:t>
            </a:r>
          </a:p>
          <a:p>
            <a:pPr marL="457200" indent="-457200">
              <a:buFont typeface="Arial" panose="020B0604020202020204" pitchFamily="34" charset="0"/>
              <a:buChar char="•"/>
            </a:pPr>
            <a:r>
              <a:rPr lang="en-GB" dirty="0"/>
              <a:t>Supports </a:t>
            </a:r>
            <a:r>
              <a:rPr lang="en-GB" b="1" dirty="0"/>
              <a:t>learning, confidence, self-esteem</a:t>
            </a:r>
            <a:endParaRPr lang="en-GB" dirty="0"/>
          </a:p>
          <a:p>
            <a:pPr marL="457200" indent="-457200">
              <a:buFont typeface="Arial" panose="020B0604020202020204" pitchFamily="34" charset="0"/>
              <a:buChar char="•"/>
            </a:pPr>
            <a:r>
              <a:rPr lang="en-GB" dirty="0"/>
              <a:t>Teach </a:t>
            </a:r>
            <a:r>
              <a:rPr lang="en-GB" b="1" dirty="0"/>
              <a:t>OC skills</a:t>
            </a:r>
            <a:r>
              <a:rPr lang="en-GB" dirty="0"/>
              <a:t> with developmentally appropriate tasks &amp; equipment + PLAY</a:t>
            </a:r>
          </a:p>
        </p:txBody>
      </p:sp>
      <p:pic>
        <p:nvPicPr>
          <p:cNvPr id="5" name="Picture 2" descr="Baby Blocks Png - Baby Blocks Clipart Png Transparent PNG - 600x567 - Free  Download on NicePNG">
            <a:extLst>
              <a:ext uri="{FF2B5EF4-FFF2-40B4-BE49-F238E27FC236}">
                <a16:creationId xmlns:a16="http://schemas.microsoft.com/office/drawing/2014/main" id="{1FC92545-7931-FF45-A2A9-7C6B863D61E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892" b="93509" l="10000" r="90000">
                        <a14:foregroundMark x1="35854" y1="14838" x2="35854" y2="14838"/>
                        <a14:foregroundMark x1="26463" y1="93509" x2="26463" y2="93509"/>
                      </a14:backgroundRemoval>
                    </a14:imgEffect>
                  </a14:imgLayer>
                </a14:imgProps>
              </a:ext>
              <a:ext uri="{28A0092B-C50C-407E-A947-70E740481C1C}">
                <a14:useLocalDpi xmlns:a14="http://schemas.microsoft.com/office/drawing/2010/main" val="0"/>
              </a:ext>
            </a:extLst>
          </a:blip>
          <a:srcRect l="11037" t="5032" r="11548" b="4151"/>
          <a:stretch/>
        </p:blipFill>
        <p:spPr bwMode="auto">
          <a:xfrm>
            <a:off x="0" y="1027211"/>
            <a:ext cx="5458669" cy="478788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0C99EC01-265C-EE4F-B3A2-48F3B8985191}"/>
              </a:ext>
            </a:extLst>
          </p:cNvPr>
          <p:cNvSpPr txBox="1">
            <a:spLocks/>
          </p:cNvSpPr>
          <p:nvPr/>
        </p:nvSpPr>
        <p:spPr>
          <a:xfrm>
            <a:off x="239900" y="4746896"/>
            <a:ext cx="1821011" cy="564269"/>
          </a:xfrm>
          <a:prstGeom prst="rect">
            <a:avLst/>
          </a:prstGeom>
          <a:solidFill>
            <a:schemeClr val="bg1">
              <a:alpha val="42000"/>
            </a:schemeClr>
          </a:solidFill>
          <a:ln w="19050">
            <a:noFill/>
          </a:ln>
        </p:spPr>
        <p:txBody>
          <a:bodyPr vert="horz" lIns="137160" tIns="68580" rIns="137160" bIns="6858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400" b="1" dirty="0">
                <a:latin typeface="+mn-lt"/>
                <a:ea typeface="Microsoft JhengHei" panose="020B0604030504040204" pitchFamily="34" charset="-120"/>
              </a:rPr>
              <a:t>Locomotor</a:t>
            </a:r>
          </a:p>
        </p:txBody>
      </p:sp>
      <p:sp>
        <p:nvSpPr>
          <p:cNvPr id="7" name="Title 1">
            <a:extLst>
              <a:ext uri="{FF2B5EF4-FFF2-40B4-BE49-F238E27FC236}">
                <a16:creationId xmlns:a16="http://schemas.microsoft.com/office/drawing/2014/main" id="{49CFCFED-F599-B448-8E74-0A4EC90DAB1F}"/>
              </a:ext>
            </a:extLst>
          </p:cNvPr>
          <p:cNvSpPr txBox="1">
            <a:spLocks/>
          </p:cNvSpPr>
          <p:nvPr/>
        </p:nvSpPr>
        <p:spPr>
          <a:xfrm>
            <a:off x="2896703" y="3814259"/>
            <a:ext cx="1587338" cy="1082987"/>
          </a:xfrm>
          <a:prstGeom prst="rect">
            <a:avLst/>
          </a:prstGeom>
          <a:solidFill>
            <a:schemeClr val="bg1">
              <a:alpha val="42000"/>
            </a:schemeClr>
          </a:solidFill>
          <a:ln w="19050">
            <a:noFill/>
          </a:ln>
        </p:spPr>
        <p:txBody>
          <a:bodyPr vert="horz" lIns="137160" tIns="68580" rIns="137160" bIns="6858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800" b="1" dirty="0">
                <a:latin typeface="+mn-lt"/>
                <a:ea typeface="Microsoft JhengHei" panose="020B0604030504040204" pitchFamily="34" charset="-120"/>
              </a:rPr>
              <a:t>Object Control </a:t>
            </a:r>
          </a:p>
        </p:txBody>
      </p:sp>
      <p:sp>
        <p:nvSpPr>
          <p:cNvPr id="8" name="Title 1">
            <a:extLst>
              <a:ext uri="{FF2B5EF4-FFF2-40B4-BE49-F238E27FC236}">
                <a16:creationId xmlns:a16="http://schemas.microsoft.com/office/drawing/2014/main" id="{D0ED3A5E-A989-8440-9342-6E112CAA3272}"/>
              </a:ext>
            </a:extLst>
          </p:cNvPr>
          <p:cNvSpPr txBox="1">
            <a:spLocks/>
          </p:cNvSpPr>
          <p:nvPr/>
        </p:nvSpPr>
        <p:spPr>
          <a:xfrm>
            <a:off x="1075692" y="2316145"/>
            <a:ext cx="1821011" cy="584484"/>
          </a:xfrm>
          <a:prstGeom prst="rect">
            <a:avLst/>
          </a:prstGeom>
          <a:solidFill>
            <a:schemeClr val="bg1">
              <a:alpha val="42000"/>
            </a:schemeClr>
          </a:solidFill>
          <a:ln>
            <a:noFill/>
          </a:ln>
        </p:spPr>
        <p:txBody>
          <a:bodyPr vert="horz" lIns="137160" tIns="68580" rIns="137160" bIns="6858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800" b="1" dirty="0">
                <a:latin typeface="+mn-lt"/>
                <a:ea typeface="Microsoft JhengHei" panose="020B0604030504040204" pitchFamily="34" charset="-120"/>
              </a:rPr>
              <a:t>Stability</a:t>
            </a:r>
          </a:p>
        </p:txBody>
      </p:sp>
      <p:sp>
        <p:nvSpPr>
          <p:cNvPr id="11" name="Text Placeholder 3">
            <a:extLst>
              <a:ext uri="{FF2B5EF4-FFF2-40B4-BE49-F238E27FC236}">
                <a16:creationId xmlns:a16="http://schemas.microsoft.com/office/drawing/2014/main" id="{9489ED4A-F23D-464E-97F3-CBB98BD74CBF}"/>
              </a:ext>
            </a:extLst>
          </p:cNvPr>
          <p:cNvSpPr txBox="1">
            <a:spLocks/>
          </p:cNvSpPr>
          <p:nvPr/>
        </p:nvSpPr>
        <p:spPr>
          <a:xfrm>
            <a:off x="8260132" y="8141427"/>
            <a:ext cx="9745970" cy="353453"/>
          </a:xfrm>
          <a:prstGeom prst="rect">
            <a:avLst/>
          </a:prstGeom>
        </p:spPr>
        <p:txBody>
          <a:bodyPr/>
          <a:lstStyle>
            <a:lvl1pPr marL="0" indent="0" algn="l" defTabSz="1371600" rtl="0" eaLnBrk="1" latinLnBrk="0" hangingPunct="1">
              <a:lnSpc>
                <a:spcPct val="130000"/>
              </a:lnSpc>
              <a:spcBef>
                <a:spcPts val="0"/>
              </a:spcBef>
              <a:spcAft>
                <a:spcPts val="1800"/>
              </a:spcAft>
              <a:buFont typeface="Arial" panose="020B0604020202020204" pitchFamily="34" charset="0"/>
              <a:buNone/>
              <a:defRPr sz="2400" b="0" i="0" kern="1200">
                <a:solidFill>
                  <a:schemeClr val="tx1"/>
                </a:solidFill>
                <a:latin typeface="Chapman" pitchFamily="2" charset="77"/>
                <a:ea typeface="+mn-ea"/>
                <a:cs typeface="+mn-cs"/>
              </a:defRPr>
            </a:lvl1pPr>
            <a:lvl2pPr marL="6858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2pPr>
            <a:lvl3pPr marL="13716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3pPr>
            <a:lvl4pPr marL="20574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4pPr>
            <a:lvl5pPr marL="27432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algn="r"/>
            <a:r>
              <a:rPr lang="en-GB" sz="1800" dirty="0">
                <a:latin typeface="+mn-lt"/>
              </a:rPr>
              <a:t>Stodden et al. (2008), Robinson et al. (2015), Van der Fels (2015), Schmidt et al. (2015)</a:t>
            </a:r>
          </a:p>
          <a:p>
            <a:pPr algn="r"/>
            <a:endParaRPr lang="en-US" sz="1800" dirty="0"/>
          </a:p>
        </p:txBody>
      </p:sp>
      <p:sp>
        <p:nvSpPr>
          <p:cNvPr id="13" name="Title 1">
            <a:extLst>
              <a:ext uri="{FF2B5EF4-FFF2-40B4-BE49-F238E27FC236}">
                <a16:creationId xmlns:a16="http://schemas.microsoft.com/office/drawing/2014/main" id="{CDF7B3E5-39A7-AF4A-9F52-85C126EF3D02}"/>
              </a:ext>
            </a:extLst>
          </p:cNvPr>
          <p:cNvSpPr txBox="1">
            <a:spLocks/>
          </p:cNvSpPr>
          <p:nvPr/>
        </p:nvSpPr>
        <p:spPr>
          <a:xfrm>
            <a:off x="363178" y="204842"/>
            <a:ext cx="11588921" cy="1540701"/>
          </a:xfrm>
          <a:prstGeom prst="rect">
            <a:avLst/>
          </a:prstGeom>
        </p:spPr>
        <p:txBody>
          <a:bodyPr vert="horz" lIns="0" tIns="0" rIns="0" bIns="0" rtlCol="0" anchor="t">
            <a:normAutofit/>
          </a:bodyPr>
          <a:lstStyle>
            <a:lvl1pPr algn="l" defTabSz="1371600" rtl="0" eaLnBrk="1" latinLnBrk="0" hangingPunct="1">
              <a:lnSpc>
                <a:spcPct val="90000"/>
              </a:lnSpc>
              <a:spcBef>
                <a:spcPct val="0"/>
              </a:spcBef>
              <a:buNone/>
              <a:defRPr sz="4800" b="1" i="0" kern="1200">
                <a:solidFill>
                  <a:schemeClr val="tx1"/>
                </a:solidFill>
                <a:latin typeface="Northbank N5" pitchFamily="2" charset="0"/>
                <a:ea typeface="+mj-ea"/>
                <a:cs typeface="+mj-cs"/>
              </a:defRPr>
            </a:lvl1pPr>
          </a:lstStyle>
          <a:p>
            <a:pPr algn="ctr"/>
            <a:r>
              <a:rPr lang="en-US" sz="4400" dirty="0">
                <a:solidFill>
                  <a:schemeClr val="bg1"/>
                </a:solidFill>
              </a:rPr>
              <a:t>Fundamental movement/motor skills (FMS)</a:t>
            </a:r>
          </a:p>
        </p:txBody>
      </p:sp>
    </p:spTree>
    <p:extLst>
      <p:ext uri="{BB962C8B-B14F-4D97-AF65-F5344CB8AC3E}">
        <p14:creationId xmlns:p14="http://schemas.microsoft.com/office/powerpoint/2010/main" val="18132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9C9639-4E2E-FA45-95CE-A37C34986033}"/>
              </a:ext>
            </a:extLst>
          </p:cNvPr>
          <p:cNvSpPr txBox="1">
            <a:spLocks/>
          </p:cNvSpPr>
          <p:nvPr/>
        </p:nvSpPr>
        <p:spPr>
          <a:xfrm>
            <a:off x="10490463" y="5608125"/>
            <a:ext cx="4815987" cy="45719"/>
          </a:xfrm>
          <a:prstGeom prst="rect">
            <a:avLst/>
          </a:prstGeom>
        </p:spPr>
        <p:txBody>
          <a:bodyPr vert="horz" lIns="137160" tIns="68580" rIns="137160" bIns="685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900"/>
              </a:spcAft>
              <a:buNone/>
            </a:pPr>
            <a:endParaRPr lang="en-US" sz="2100" dirty="0">
              <a:ea typeface="Microsoft JhengHei" panose="020B0604030504040204" pitchFamily="34" charset="-120"/>
              <a:cs typeface="Arial" panose="020B0604020202020204" pitchFamily="34" charset="0"/>
            </a:endParaRPr>
          </a:p>
        </p:txBody>
      </p:sp>
      <p:sp>
        <p:nvSpPr>
          <p:cNvPr id="6" name="Left Arrow 5">
            <a:extLst>
              <a:ext uri="{FF2B5EF4-FFF2-40B4-BE49-F238E27FC236}">
                <a16:creationId xmlns:a16="http://schemas.microsoft.com/office/drawing/2014/main" id="{E9EC5E47-9627-FB40-B0D5-9F595F87976F}"/>
              </a:ext>
            </a:extLst>
          </p:cNvPr>
          <p:cNvSpPr/>
          <p:nvPr/>
        </p:nvSpPr>
        <p:spPr>
          <a:xfrm flipH="1">
            <a:off x="85721" y="2654462"/>
            <a:ext cx="2352677" cy="897352"/>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Context Specific Skills</a:t>
            </a:r>
          </a:p>
        </p:txBody>
      </p:sp>
      <p:sp>
        <p:nvSpPr>
          <p:cNvPr id="7" name="Left Arrow 6">
            <a:extLst>
              <a:ext uri="{FF2B5EF4-FFF2-40B4-BE49-F238E27FC236}">
                <a16:creationId xmlns:a16="http://schemas.microsoft.com/office/drawing/2014/main" id="{51A12814-5A9E-414F-9772-41E25A25AF7A}"/>
              </a:ext>
            </a:extLst>
          </p:cNvPr>
          <p:cNvSpPr/>
          <p:nvPr/>
        </p:nvSpPr>
        <p:spPr>
          <a:xfrm flipH="1">
            <a:off x="711199" y="3551813"/>
            <a:ext cx="1152717" cy="996667"/>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dirty="0">
                <a:ln>
                  <a:solidFill>
                    <a:sysClr val="windowText" lastClr="000000"/>
                  </a:solidFill>
                </a:ln>
                <a:solidFill>
                  <a:schemeClr val="tx1"/>
                </a:solidFill>
              </a:rPr>
              <a:t>FMS</a:t>
            </a:r>
          </a:p>
        </p:txBody>
      </p:sp>
      <p:sp>
        <p:nvSpPr>
          <p:cNvPr id="8" name="Left Arrow 7">
            <a:extLst>
              <a:ext uri="{FF2B5EF4-FFF2-40B4-BE49-F238E27FC236}">
                <a16:creationId xmlns:a16="http://schemas.microsoft.com/office/drawing/2014/main" id="{9328640F-AAC1-FB4F-BAD1-9994A3B53872}"/>
              </a:ext>
            </a:extLst>
          </p:cNvPr>
          <p:cNvSpPr/>
          <p:nvPr/>
        </p:nvSpPr>
        <p:spPr>
          <a:xfrm flipH="1">
            <a:off x="711199" y="1326173"/>
            <a:ext cx="1767190" cy="12472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dirty="0">
                <a:ln>
                  <a:solidFill>
                    <a:sysClr val="windowText" lastClr="000000"/>
                  </a:solidFill>
                </a:ln>
                <a:solidFill>
                  <a:schemeClr val="tx1"/>
                </a:solidFill>
              </a:rPr>
              <a:t>Skillful in sports</a:t>
            </a:r>
          </a:p>
        </p:txBody>
      </p:sp>
      <p:sp>
        <p:nvSpPr>
          <p:cNvPr id="9" name="TextBox 8">
            <a:extLst>
              <a:ext uri="{FF2B5EF4-FFF2-40B4-BE49-F238E27FC236}">
                <a16:creationId xmlns:a16="http://schemas.microsoft.com/office/drawing/2014/main" id="{E39365E8-5B4C-ED46-9409-B5F14C2BF02A}"/>
              </a:ext>
            </a:extLst>
          </p:cNvPr>
          <p:cNvSpPr txBox="1"/>
          <p:nvPr/>
        </p:nvSpPr>
        <p:spPr>
          <a:xfrm>
            <a:off x="6844819" y="1406527"/>
            <a:ext cx="4635982" cy="4524315"/>
          </a:xfrm>
          <a:prstGeom prst="rect">
            <a:avLst/>
          </a:prstGeom>
          <a:noFill/>
        </p:spPr>
        <p:txBody>
          <a:bodyPr wrap="square">
            <a:spAutoFit/>
          </a:bodyPr>
          <a:lstStyle/>
          <a:p>
            <a:pPr marL="571500" indent="-571500">
              <a:buFont typeface="Arial" panose="020B0604020202020204" pitchFamily="34" charset="0"/>
              <a:buChar char="•"/>
            </a:pPr>
            <a:r>
              <a:rPr lang="en-US" altLang="en-US" sz="3200" dirty="0"/>
              <a:t>FMS are the “base camp” to the mountain of motor development.</a:t>
            </a:r>
          </a:p>
          <a:p>
            <a:pPr marL="571500" indent="-571500">
              <a:buFont typeface="Arial" panose="020B0604020202020204" pitchFamily="34" charset="0"/>
              <a:buChar char="•"/>
            </a:pPr>
            <a:endParaRPr lang="en-US" altLang="en-US" sz="3200" dirty="0"/>
          </a:p>
          <a:p>
            <a:pPr marL="571500" indent="-571500">
              <a:buFont typeface="Arial" panose="020B0604020202020204" pitchFamily="34" charset="0"/>
              <a:buChar char="•"/>
            </a:pPr>
            <a:r>
              <a:rPr lang="en-US" sz="3200" dirty="0"/>
              <a:t>Early </a:t>
            </a:r>
            <a:r>
              <a:rPr lang="en-US" sz="3200" dirty="0" err="1"/>
              <a:t>specialisation</a:t>
            </a:r>
            <a:r>
              <a:rPr lang="en-US" sz="3200" dirty="0"/>
              <a:t> is harmful – children need a broad range of </a:t>
            </a:r>
            <a:r>
              <a:rPr lang="en-US" sz="3200" b="1" dirty="0"/>
              <a:t>FMS</a:t>
            </a:r>
          </a:p>
          <a:p>
            <a:pPr marL="571500" indent="-571500">
              <a:buFont typeface="Arial" panose="020B0604020202020204" pitchFamily="34" charset="0"/>
              <a:buChar char="•"/>
            </a:pPr>
            <a:endParaRPr lang="en-US" altLang="en-US" sz="3200" dirty="0"/>
          </a:p>
        </p:txBody>
      </p:sp>
      <p:sp>
        <p:nvSpPr>
          <p:cNvPr id="10" name="Title 1">
            <a:extLst>
              <a:ext uri="{FF2B5EF4-FFF2-40B4-BE49-F238E27FC236}">
                <a16:creationId xmlns:a16="http://schemas.microsoft.com/office/drawing/2014/main" id="{193C4623-5361-674C-9711-FE5E3BAEE291}"/>
              </a:ext>
            </a:extLst>
          </p:cNvPr>
          <p:cNvSpPr>
            <a:spLocks noGrp="1"/>
          </p:cNvSpPr>
          <p:nvPr>
            <p:ph type="title"/>
          </p:nvPr>
        </p:nvSpPr>
        <p:spPr>
          <a:xfrm>
            <a:off x="1358807" y="116705"/>
            <a:ext cx="10121994" cy="800022"/>
          </a:xfrm>
        </p:spPr>
        <p:txBody>
          <a:bodyPr>
            <a:normAutofit/>
          </a:bodyPr>
          <a:lstStyle/>
          <a:p>
            <a:pPr algn="ctr"/>
            <a:r>
              <a:rPr lang="en-US" sz="4200" b="1" dirty="0">
                <a:solidFill>
                  <a:schemeClr val="bg1"/>
                </a:solidFill>
              </a:rPr>
              <a:t>Mountain of Motor Development </a:t>
            </a:r>
          </a:p>
        </p:txBody>
      </p:sp>
      <p:pic>
        <p:nvPicPr>
          <p:cNvPr id="11" name="Picture 10" descr="Diagram&#10;&#10;Description automatically generated">
            <a:extLst>
              <a:ext uri="{FF2B5EF4-FFF2-40B4-BE49-F238E27FC236}">
                <a16:creationId xmlns:a16="http://schemas.microsoft.com/office/drawing/2014/main" id="{D6614E6B-7908-0A42-8B71-32A5B14398CD}"/>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816" b="95399" l="34398" r="98175">
                        <a14:foregroundMark x1="52007" y1="28067" x2="57847" y2="23160"/>
                        <a14:foregroundMark x1="57847" y1="23160" x2="62774" y2="23313"/>
                        <a14:foregroundMark x1="62774" y1="23313" x2="66606" y2="27761"/>
                        <a14:foregroundMark x1="66606" y1="27761" x2="63321" y2="30828"/>
                        <a14:foregroundMark x1="63321" y1="30828" x2="61131" y2="25920"/>
                        <a14:foregroundMark x1="61131" y1="25920" x2="61861" y2="19785"/>
                        <a14:foregroundMark x1="61861" y1="19785" x2="68613" y2="18865"/>
                        <a14:foregroundMark x1="68613" y1="18865" x2="64872" y2="22699"/>
                        <a14:foregroundMark x1="64872" y1="22699" x2="62682" y2="15798"/>
                        <a14:foregroundMark x1="62682" y1="15798" x2="65328" y2="24233"/>
                        <a14:foregroundMark x1="65328" y1="24233" x2="64690" y2="53528"/>
                        <a14:foregroundMark x1="64690" y1="53528" x2="69343" y2="54141"/>
                        <a14:foregroundMark x1="69343" y1="54141" x2="73358" y2="53681"/>
                        <a14:foregroundMark x1="73358" y1="53681" x2="79471" y2="43252"/>
                        <a14:foregroundMark x1="79471" y1="43252" x2="80383" y2="46779"/>
                        <a14:foregroundMark x1="62135" y1="13804" x2="65693" y2="16411"/>
                        <a14:foregroundMark x1="65693" y1="16411" x2="68157" y2="21012"/>
                        <a14:foregroundMark x1="68157" y1="21012" x2="68978" y2="27914"/>
                        <a14:foregroundMark x1="68978" y1="27914" x2="65328" y2="19632"/>
                        <a14:foregroundMark x1="65328" y1="19632" x2="64872" y2="11350"/>
                        <a14:foregroundMark x1="64872" y1="11350" x2="67245" y2="16258"/>
                        <a14:foregroundMark x1="67245" y1="16258" x2="66606" y2="23926"/>
                        <a14:foregroundMark x1="66606" y1="23926" x2="64781" y2="30368"/>
                        <a14:foregroundMark x1="64781" y1="30368" x2="65328" y2="42638"/>
                        <a14:foregroundMark x1="62865" y1="13804" x2="66971" y2="14571"/>
                        <a14:foregroundMark x1="66971" y1="14571" x2="69343" y2="23773"/>
                        <a14:foregroundMark x1="69343" y1="23773" x2="68613" y2="32669"/>
                        <a14:foregroundMark x1="68613" y1="32669" x2="66971" y2="35123"/>
                        <a14:foregroundMark x1="64872" y1="14571" x2="68704" y2="19479"/>
                        <a14:foregroundMark x1="68704" y1="19479" x2="68887" y2="27301"/>
                        <a14:foregroundMark x1="68887" y1="27301" x2="65237" y2="42025"/>
                        <a14:foregroundMark x1="65237" y1="42025" x2="65511" y2="36043"/>
                        <a14:foregroundMark x1="65511" y1="36043" x2="68796" y2="33896"/>
                        <a14:foregroundMark x1="65693" y1="37883" x2="70255" y2="38190"/>
                        <a14:foregroundMark x1="70255" y1="38190" x2="68339" y2="35890"/>
                        <a14:foregroundMark x1="38139" y1="77914" x2="37135" y2="84356"/>
                        <a14:foregroundMark x1="37135" y1="84356" x2="41332" y2="82362"/>
                        <a14:foregroundMark x1="41332" y1="82362" x2="38504" y2="78067"/>
                        <a14:foregroundMark x1="38504" y1="78067" x2="36588" y2="84356"/>
                        <a14:foregroundMark x1="36588" y1="84356" x2="41332" y2="86656"/>
                        <a14:foregroundMark x1="41332" y1="86656" x2="53741" y2="84049"/>
                        <a14:foregroundMark x1="53741" y1="84049" x2="62774" y2="85276"/>
                        <a14:foregroundMark x1="62774" y1="85276" x2="87774" y2="95092"/>
                        <a14:foregroundMark x1="87774" y1="95092" x2="90876" y2="90491"/>
                        <a14:foregroundMark x1="90876" y1="90491" x2="90328" y2="84356"/>
                        <a14:foregroundMark x1="90328" y1="84356" x2="91515" y2="86043"/>
                        <a14:foregroundMark x1="86679" y1="94479" x2="82391" y2="96779"/>
                        <a14:foregroundMark x1="82391" y1="96779" x2="37865" y2="90491"/>
                        <a14:foregroundMark x1="37865" y1="90491" x2="34489" y2="86963"/>
                        <a14:foregroundMark x1="34489" y1="86963" x2="35310" y2="86350"/>
                        <a14:foregroundMark x1="83029" y1="95552" x2="83029" y2="95552"/>
                        <a14:foregroundMark x1="81296" y1="48466" x2="74453" y2="36656"/>
                        <a14:foregroundMark x1="74453" y1="36656" x2="64599" y2="28374"/>
                        <a14:foregroundMark x1="64599" y1="28374" x2="54015" y2="28988"/>
                        <a14:foregroundMark x1="54015" y1="28988" x2="52372" y2="21472"/>
                        <a14:foregroundMark x1="52372" y1="21472" x2="55292" y2="17638"/>
                        <a14:foregroundMark x1="55292" y1="17638" x2="57026" y2="22086"/>
                        <a14:foregroundMark x1="62318" y1="28528" x2="62318" y2="20859"/>
                        <a14:foregroundMark x1="62318" y1="20859" x2="65511" y2="16871"/>
                        <a14:foregroundMark x1="65511" y1="16871" x2="69069" y2="18252"/>
                        <a14:foregroundMark x1="69069" y1="18252" x2="69708" y2="26534"/>
                        <a14:foregroundMark x1="69708" y1="26534" x2="68339" y2="17638"/>
                        <a14:foregroundMark x1="77464" y1="39571" x2="82847" y2="48006"/>
                        <a14:foregroundMark x1="82847" y1="48006" x2="82117" y2="42178"/>
                        <a14:foregroundMark x1="82117" y1="42178" x2="78650" y2="42945"/>
                        <a14:foregroundMark x1="62500" y1="32209" x2="62500" y2="44785"/>
                        <a14:foregroundMark x1="68522" y1="36196" x2="71533" y2="48006"/>
                        <a14:foregroundMark x1="94799" y1="13497" x2="94799" y2="32822"/>
                        <a14:foregroundMark x1="96989" y1="52914" x2="96989" y2="66104"/>
                        <a14:foregroundMark x1="97354" y1="51534" x2="97172" y2="80368"/>
                        <a14:foregroundMark x1="98358" y1="82055" x2="97354" y2="55215"/>
                        <a14:foregroundMark x1="97354" y1="55215" x2="96807" y2="78374"/>
                        <a14:foregroundMark x1="96807" y1="78374" x2="95894" y2="69939"/>
                        <a14:foregroundMark x1="95894" y1="69939" x2="96350" y2="65798"/>
                        <a14:foregroundMark x1="96533" y1="81288" x2="97719" y2="50307"/>
                        <a14:foregroundMark x1="97719" y1="50307" x2="97810" y2="63804"/>
                        <a14:foregroundMark x1="97810" y1="63804" x2="98996" y2="57975"/>
                        <a14:foregroundMark x1="98996" y1="57975" x2="97901" y2="51534"/>
                        <a14:foregroundMark x1="97901" y1="51534" x2="96533" y2="52761"/>
                        <a14:foregroundMark x1="96533" y1="50460" x2="96350" y2="63650"/>
                        <a14:foregroundMark x1="96350" y1="63650" x2="98175" y2="46933"/>
                        <a14:foregroundMark x1="98175" y1="46933" x2="97719" y2="52914"/>
                        <a14:foregroundMark x1="97719" y1="52914" x2="96350" y2="51227"/>
                        <a14:foregroundMark x1="93978" y1="39571" x2="93978" y2="46779"/>
                        <a14:foregroundMark x1="93978" y1="46779" x2="94982" y2="31748"/>
                        <a14:foregroundMark x1="94982" y1="31748" x2="93339" y2="59356"/>
                        <a14:foregroundMark x1="95164" y1="84049" x2="95164" y2="84049"/>
                        <a14:foregroundMark x1="94708" y1="81288" x2="94708" y2="93405"/>
                        <a14:foregroundMark x1="94708" y1="93405" x2="95347" y2="86503"/>
                        <a14:foregroundMark x1="95347" y1="86503" x2="95529" y2="93558"/>
                        <a14:foregroundMark x1="95529" y1="93558" x2="93978" y2="95092"/>
                        <a14:foregroundMark x1="94799" y1="81595" x2="94799" y2="88497"/>
                        <a14:foregroundMark x1="94799" y1="88497" x2="94799" y2="82362"/>
                        <a14:foregroundMark x1="94799" y1="82362" x2="95164" y2="85276"/>
                        <a14:foregroundMark x1="94982" y1="79908" x2="94982" y2="86503"/>
                        <a14:foregroundMark x1="94982" y1="86503" x2="95529" y2="80061"/>
                        <a14:foregroundMark x1="95529" y1="80061" x2="94982" y2="84969"/>
                        <a14:foregroundMark x1="65693" y1="14264" x2="65328" y2="12577"/>
                        <a14:foregroundMark x1="47719" y1="34356" x2="48266" y2="25613"/>
                        <a14:foregroundMark x1="48266" y1="25613" x2="50182" y2="19018"/>
                        <a14:foregroundMark x1="50182" y1="19018" x2="53193" y2="15644"/>
                        <a14:foregroundMark x1="53193" y1="15644" x2="56022" y2="19479"/>
                        <a14:foregroundMark x1="56022" y1="19479" x2="51460" y2="19172"/>
                        <a14:foregroundMark x1="51460" y1="19172" x2="55292" y2="17945"/>
                        <a14:foregroundMark x1="55292" y1="17945" x2="57026" y2="18712"/>
                        <a14:foregroundMark x1="39507" y1="74847" x2="47263" y2="39877"/>
                        <a14:foregroundMark x1="47263" y1="39877" x2="45164" y2="56442"/>
                        <a14:foregroundMark x1="45164" y1="56442" x2="47901" y2="34969"/>
                        <a14:foregroundMark x1="53558" y1="16718" x2="57755" y2="18252"/>
                        <a14:foregroundMark x1="57755" y1="18252" x2="59215" y2="21472"/>
                        <a14:foregroundMark x1="63504" y1="13344" x2="67062" y2="13957"/>
                        <a14:foregroundMark x1="67062" y1="13957" x2="64051" y2="13650"/>
                        <a14:foregroundMark x1="78376" y1="38037" x2="82026" y2="40951"/>
                        <a14:foregroundMark x1="82026" y1="40951" x2="83850" y2="53988"/>
                        <a14:foregroundMark x1="83850" y1="53988" x2="83577" y2="41104"/>
                        <a14:foregroundMark x1="83577" y1="41104" x2="80292" y2="37117"/>
                        <a14:foregroundMark x1="80292" y1="37117" x2="79471" y2="38037"/>
                        <a14:foregroundMark x1="83668" y1="51994" x2="83668" y2="58742"/>
                        <a14:foregroundMark x1="83668" y1="58742" x2="83303" y2="52147"/>
                        <a14:foregroundMark x1="83303" y1="52147" x2="84580" y2="58589"/>
                        <a14:foregroundMark x1="84580" y1="58589" x2="84398" y2="60890"/>
                        <a14:foregroundMark x1="78011" y1="38650" x2="81934" y2="38344"/>
                        <a14:foregroundMark x1="81934" y1="38344" x2="77099" y2="39264"/>
                        <a14:foregroundMark x1="81934" y1="39417" x2="78193" y2="38037"/>
                        <a14:foregroundMark x1="78193" y1="38037" x2="81752" y2="39264"/>
                        <a14:foregroundMark x1="78558" y1="36810" x2="79836" y2="38344"/>
                        <a14:foregroundMark x1="79106" y1="37730" x2="79106" y2="37423"/>
                        <a14:foregroundMark x1="79288" y1="37423" x2="80474" y2="36503"/>
                      </a14:backgroundRemoval>
                    </a14:imgEffect>
                  </a14:imgLayer>
                </a14:imgProps>
              </a:ext>
            </a:extLst>
          </a:blip>
          <a:srcRect l="33007"/>
          <a:stretch/>
        </p:blipFill>
        <p:spPr>
          <a:xfrm>
            <a:off x="1356055" y="815622"/>
            <a:ext cx="5488764" cy="4873938"/>
          </a:xfrm>
          <a:prstGeom prst="rect">
            <a:avLst/>
          </a:prstGeom>
        </p:spPr>
      </p:pic>
      <p:sp>
        <p:nvSpPr>
          <p:cNvPr id="3" name="Freeform 2">
            <a:extLst>
              <a:ext uri="{FF2B5EF4-FFF2-40B4-BE49-F238E27FC236}">
                <a16:creationId xmlns:a16="http://schemas.microsoft.com/office/drawing/2014/main" id="{0F433408-E276-334F-9ECB-EB2DD6AD8247}"/>
              </a:ext>
            </a:extLst>
          </p:cNvPr>
          <p:cNvSpPr/>
          <p:nvPr/>
        </p:nvSpPr>
        <p:spPr>
          <a:xfrm>
            <a:off x="2292439" y="3487467"/>
            <a:ext cx="3361386" cy="560969"/>
          </a:xfrm>
          <a:custGeom>
            <a:avLst/>
            <a:gdLst>
              <a:gd name="connsiteX0" fmla="*/ 0 w 3361386"/>
              <a:gd name="connsiteY0" fmla="*/ 131496 h 560969"/>
              <a:gd name="connsiteX1" fmla="*/ 682581 w 3361386"/>
              <a:gd name="connsiteY1" fmla="*/ 247406 h 560969"/>
              <a:gd name="connsiteX2" fmla="*/ 1223493 w 3361386"/>
              <a:gd name="connsiteY2" fmla="*/ 157254 h 560969"/>
              <a:gd name="connsiteX3" fmla="*/ 1609860 w 3361386"/>
              <a:gd name="connsiteY3" fmla="*/ 2708 h 560969"/>
              <a:gd name="connsiteX4" fmla="*/ 1867437 w 3361386"/>
              <a:gd name="connsiteY4" fmla="*/ 298922 h 560969"/>
              <a:gd name="connsiteX5" fmla="*/ 2356834 w 3361386"/>
              <a:gd name="connsiteY5" fmla="*/ 427710 h 560969"/>
              <a:gd name="connsiteX6" fmla="*/ 2511381 w 3361386"/>
              <a:gd name="connsiteY6" fmla="*/ 414832 h 560969"/>
              <a:gd name="connsiteX7" fmla="*/ 2871989 w 3361386"/>
              <a:gd name="connsiteY7" fmla="*/ 556499 h 560969"/>
              <a:gd name="connsiteX8" fmla="*/ 3206840 w 3361386"/>
              <a:gd name="connsiteY8" fmla="*/ 517863 h 560969"/>
              <a:gd name="connsiteX9" fmla="*/ 3361386 w 3361386"/>
              <a:gd name="connsiteY9" fmla="*/ 440589 h 560969"/>
              <a:gd name="connsiteX10" fmla="*/ 3361386 w 3361386"/>
              <a:gd name="connsiteY10" fmla="*/ 440589 h 560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61386" h="560969">
                <a:moveTo>
                  <a:pt x="0" y="131496"/>
                </a:moveTo>
                <a:cubicBezTo>
                  <a:pt x="239333" y="187304"/>
                  <a:pt x="478666" y="243113"/>
                  <a:pt x="682581" y="247406"/>
                </a:cubicBezTo>
                <a:cubicBezTo>
                  <a:pt x="886496" y="251699"/>
                  <a:pt x="1068947" y="198037"/>
                  <a:pt x="1223493" y="157254"/>
                </a:cubicBezTo>
                <a:cubicBezTo>
                  <a:pt x="1378040" y="116471"/>
                  <a:pt x="1502536" y="-20903"/>
                  <a:pt x="1609860" y="2708"/>
                </a:cubicBezTo>
                <a:cubicBezTo>
                  <a:pt x="1717184" y="26319"/>
                  <a:pt x="1742941" y="228088"/>
                  <a:pt x="1867437" y="298922"/>
                </a:cubicBezTo>
                <a:cubicBezTo>
                  <a:pt x="1991933" y="369756"/>
                  <a:pt x="2249510" y="408392"/>
                  <a:pt x="2356834" y="427710"/>
                </a:cubicBezTo>
                <a:cubicBezTo>
                  <a:pt x="2464158" y="447028"/>
                  <a:pt x="2425522" y="393367"/>
                  <a:pt x="2511381" y="414832"/>
                </a:cubicBezTo>
                <a:cubicBezTo>
                  <a:pt x="2597240" y="436297"/>
                  <a:pt x="2756079" y="539327"/>
                  <a:pt x="2871989" y="556499"/>
                </a:cubicBezTo>
                <a:cubicBezTo>
                  <a:pt x="2987899" y="573671"/>
                  <a:pt x="3125274" y="537181"/>
                  <a:pt x="3206840" y="517863"/>
                </a:cubicBezTo>
                <a:cubicBezTo>
                  <a:pt x="3288406" y="498545"/>
                  <a:pt x="3361386" y="440589"/>
                  <a:pt x="3361386" y="440589"/>
                </a:cubicBezTo>
                <a:lnTo>
                  <a:pt x="3361386" y="440589"/>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640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nodePh="1">
                                  <p:stCondLst>
                                    <p:cond delay="0"/>
                                  </p:stCondLst>
                                  <p:endCondLst>
                                    <p:cond evt="begin" delay="0">
                                      <p:tn val="13"/>
                                    </p:cond>
                                  </p:end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animBg="1"/>
      <p:bldP spid="7" grpId="0" animBg="1"/>
      <p:bldP spid="8" grpId="0" animBg="1"/>
      <p:bldP spid="9" grpId="0"/>
      <p:bldP spid="10" grpId="0"/>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13">
            <a:extLst>
              <a:ext uri="{FF2B5EF4-FFF2-40B4-BE49-F238E27FC236}">
                <a16:creationId xmlns:a16="http://schemas.microsoft.com/office/drawing/2014/main" id="{C0F0489A-1BA5-B54E-A295-F65A730E8819}"/>
              </a:ext>
            </a:extLst>
          </p:cNvPr>
          <p:cNvGraphicFramePr>
            <a:graphicFrameLocks noGrp="1"/>
          </p:cNvGraphicFramePr>
          <p:nvPr>
            <p:extLst>
              <p:ext uri="{D42A27DB-BD31-4B8C-83A1-F6EECF244321}">
                <p14:modId xmlns:p14="http://schemas.microsoft.com/office/powerpoint/2010/main" val="2512093674"/>
              </p:ext>
            </p:extLst>
          </p:nvPr>
        </p:nvGraphicFramePr>
        <p:xfrm>
          <a:off x="406047" y="495200"/>
          <a:ext cx="6937093" cy="5867599"/>
        </p:xfrm>
        <a:graphic>
          <a:graphicData uri="http://schemas.openxmlformats.org/drawingml/2006/table">
            <a:tbl>
              <a:tblPr firstRow="1" bandRow="1">
                <a:tableStyleId>{5C22544A-7EE6-4342-B048-85BDC9FD1C3A}</a:tableStyleId>
              </a:tblPr>
              <a:tblGrid>
                <a:gridCol w="3407898">
                  <a:extLst>
                    <a:ext uri="{9D8B030D-6E8A-4147-A177-3AD203B41FA5}">
                      <a16:colId xmlns:a16="http://schemas.microsoft.com/office/drawing/2014/main" val="407872530"/>
                    </a:ext>
                  </a:extLst>
                </a:gridCol>
                <a:gridCol w="3529195">
                  <a:extLst>
                    <a:ext uri="{9D8B030D-6E8A-4147-A177-3AD203B41FA5}">
                      <a16:colId xmlns:a16="http://schemas.microsoft.com/office/drawing/2014/main" val="3916426583"/>
                    </a:ext>
                  </a:extLst>
                </a:gridCol>
              </a:tblGrid>
              <a:tr h="3243933">
                <a:tc>
                  <a:txBody>
                    <a:bodyPr/>
                    <a:lstStyle/>
                    <a:p>
                      <a:pPr algn="ctr"/>
                      <a:r>
                        <a:rPr lang="en-US" sz="3200" b="1" dirty="0"/>
                        <a:t>SPATIAL AWARENESS</a:t>
                      </a:r>
                      <a:endParaRPr lang="en-US" sz="2400" b="1" dirty="0"/>
                    </a:p>
                    <a:p>
                      <a:pPr algn="ctr"/>
                      <a:r>
                        <a:rPr lang="en-US" sz="2400" b="0" dirty="0"/>
                        <a:t>Bubble…Direction, Speed, Levels, Pathways</a:t>
                      </a:r>
                    </a:p>
                  </a:txBody>
                  <a:tcPr anchor="ctr"/>
                </a:tc>
                <a:tc>
                  <a:txBody>
                    <a:bodyPr/>
                    <a:lstStyle/>
                    <a:p>
                      <a:pPr algn="ctr"/>
                      <a:r>
                        <a:rPr lang="en-US" sz="3200" b="1" dirty="0">
                          <a:solidFill>
                            <a:sysClr val="windowText" lastClr="000000"/>
                          </a:solidFill>
                        </a:rPr>
                        <a:t>BODY AWARENESS</a:t>
                      </a:r>
                    </a:p>
                    <a:p>
                      <a:pPr algn="ctr"/>
                      <a:r>
                        <a:rPr lang="en-US" sz="2400" b="0" dirty="0">
                          <a:solidFill>
                            <a:sysClr val="windowText" lastClr="000000"/>
                          </a:solidFill>
                        </a:rPr>
                        <a:t>Balance &amp; Shapes (pike) Travelling (run, skip…) Turning, Jumping, </a:t>
                      </a:r>
                    </a:p>
                  </a:txBody>
                  <a:tcPr anchor="ctr">
                    <a:solidFill>
                      <a:schemeClr val="bg1">
                        <a:lumMod val="95000"/>
                      </a:schemeClr>
                    </a:solidFill>
                  </a:tcPr>
                </a:tc>
                <a:extLst>
                  <a:ext uri="{0D108BD9-81ED-4DB2-BD59-A6C34878D82A}">
                    <a16:rowId xmlns:a16="http://schemas.microsoft.com/office/drawing/2014/main" val="1609046271"/>
                  </a:ext>
                </a:extLst>
              </a:tr>
              <a:tr h="2623666">
                <a:tc>
                  <a:txBody>
                    <a:bodyPr/>
                    <a:lstStyle/>
                    <a:p>
                      <a:pPr algn="ctr"/>
                      <a:r>
                        <a:rPr lang="en-US" sz="3200" b="1"/>
                        <a:t>DYNAMICS</a:t>
                      </a:r>
                      <a:endParaRPr lang="en-US" sz="2400" b="1" dirty="0"/>
                    </a:p>
                    <a:p>
                      <a:pPr algn="ctr"/>
                      <a:r>
                        <a:rPr lang="en-US" sz="2400" b="0" dirty="0"/>
                        <a:t>Strong, soft, force of movement, tension, quality</a:t>
                      </a:r>
                    </a:p>
                  </a:txBody>
                  <a:tcPr anchor="ctr"/>
                </a:tc>
                <a:tc>
                  <a:txBody>
                    <a:bodyPr/>
                    <a:lstStyle/>
                    <a:p>
                      <a:pPr algn="ctr"/>
                      <a:r>
                        <a:rPr lang="en-US" sz="3200" b="1" dirty="0">
                          <a:solidFill>
                            <a:schemeClr val="bg1"/>
                          </a:solidFill>
                        </a:rPr>
                        <a:t>RELATIONSHIPS</a:t>
                      </a:r>
                      <a:endParaRPr lang="en-US" sz="2400" b="1" dirty="0">
                        <a:solidFill>
                          <a:schemeClr val="bg1"/>
                        </a:solidFill>
                      </a:endParaRPr>
                    </a:p>
                    <a:p>
                      <a:pPr algn="ctr"/>
                      <a:r>
                        <a:rPr lang="en-US" sz="2400" b="0" dirty="0">
                          <a:solidFill>
                            <a:schemeClr val="bg1"/>
                          </a:solidFill>
                        </a:rPr>
                        <a:t>Mirror, copy, follow, together, sequence, team</a:t>
                      </a:r>
                    </a:p>
                  </a:txBody>
                  <a:tcPr anchor="ctr">
                    <a:solidFill>
                      <a:srgbClr val="C00000"/>
                    </a:solidFill>
                  </a:tcPr>
                </a:tc>
                <a:extLst>
                  <a:ext uri="{0D108BD9-81ED-4DB2-BD59-A6C34878D82A}">
                    <a16:rowId xmlns:a16="http://schemas.microsoft.com/office/drawing/2014/main" val="4220682271"/>
                  </a:ext>
                </a:extLst>
              </a:tr>
            </a:tbl>
          </a:graphicData>
        </a:graphic>
      </p:graphicFrame>
      <p:sp>
        <p:nvSpPr>
          <p:cNvPr id="6" name="TextBox 5">
            <a:extLst>
              <a:ext uri="{FF2B5EF4-FFF2-40B4-BE49-F238E27FC236}">
                <a16:creationId xmlns:a16="http://schemas.microsoft.com/office/drawing/2014/main" id="{4A459005-3AC8-C54A-8BC1-1F1FB74EBAFE}"/>
              </a:ext>
            </a:extLst>
          </p:cNvPr>
          <p:cNvSpPr txBox="1"/>
          <p:nvPr/>
        </p:nvSpPr>
        <p:spPr>
          <a:xfrm>
            <a:off x="7505700" y="2438400"/>
            <a:ext cx="4442813" cy="1569660"/>
          </a:xfrm>
          <a:prstGeom prst="rect">
            <a:avLst/>
          </a:prstGeom>
          <a:noFill/>
        </p:spPr>
        <p:txBody>
          <a:bodyPr wrap="square" rtlCol="0">
            <a:spAutoFit/>
          </a:bodyPr>
          <a:lstStyle/>
          <a:p>
            <a:pPr marL="457200" indent="-457200">
              <a:buFont typeface="Arial" panose="020B0604020202020204" pitchFamily="34" charset="0"/>
              <a:buChar char="•"/>
            </a:pPr>
            <a:r>
              <a:rPr lang="en-US" sz="3200" dirty="0"/>
              <a:t>Movement concepts</a:t>
            </a:r>
          </a:p>
          <a:p>
            <a:pPr marL="457200" indent="-457200">
              <a:buFont typeface="Arial" panose="020B0604020202020204" pitchFamily="34" charset="0"/>
              <a:buChar char="•"/>
            </a:pPr>
            <a:r>
              <a:rPr lang="en-US" sz="3200" dirty="0"/>
              <a:t>Stages of Locomotor </a:t>
            </a:r>
            <a:r>
              <a:rPr lang="en-GB" sz="3200" dirty="0">
                <a:effectLst/>
              </a:rPr>
              <a:t>Running/jumping</a:t>
            </a:r>
          </a:p>
        </p:txBody>
      </p:sp>
    </p:spTree>
    <p:extLst>
      <p:ext uri="{BB962C8B-B14F-4D97-AF65-F5344CB8AC3E}">
        <p14:creationId xmlns:p14="http://schemas.microsoft.com/office/powerpoint/2010/main" val="2793970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366276" y="216130"/>
            <a:ext cx="113942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ko-KR" sz="3200" b="1" i="0" u="none" strike="noStrike" kern="1200" cap="none" spc="0" normalizeH="0" baseline="0" noProof="0">
                <a:ln>
                  <a:noFill/>
                </a:ln>
                <a:solidFill>
                  <a:prstClr val="white"/>
                </a:solidFill>
                <a:effectLst/>
                <a:uLnTx/>
                <a:uFillTx/>
                <a:latin typeface="Calibri Light" panose="020F0302020204030204"/>
                <a:ea typeface="맑은 고딕" panose="020B0503020000020004" pitchFamily="34" charset="-127"/>
                <a:cs typeface="Arial" panose="020B0604020202020204" pitchFamily="34" charset="0"/>
              </a:rPr>
              <a:t>Dynamic Systems Theory (DST) &amp; Newell’s Constraints Theory</a:t>
            </a:r>
            <a:endParaRPr kumimoji="0" lang="en-GB" altLang="ko-KR" sz="3200" b="1" i="0" u="none" strike="noStrike" kern="1200" cap="none" spc="0" normalizeH="0" baseline="0" noProof="0">
              <a:ln>
                <a:noFill/>
              </a:ln>
              <a:solidFill>
                <a:prstClr val="white"/>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9013009" y="4437469"/>
            <a:ext cx="206472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731976" y="4467061"/>
            <a:ext cx="844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5324475" y="1022534"/>
            <a:ext cx="152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Learner</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3991336" y="2475501"/>
            <a:ext cx="3758580" cy="205740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endParaRPr kumimoji="0" lang="ko-KR" altLang="en-US" sz="1800" b="0" i="0" u="none" strike="noStrike" kern="1200" cap="none" spc="0" normalizeH="0" baseline="0" noProof="0">
              <a:ln>
                <a:noFill/>
              </a:ln>
              <a:solidFill>
                <a:prstClr val="white"/>
              </a:solidFill>
              <a:effectLst/>
              <a:uLnTx/>
              <a:uFillTx/>
              <a:latin typeface="Calibri" panose="020F0502020204030204"/>
              <a:ea typeface="맑은 고딕" panose="020B0503020000020004" pitchFamily="34" charset="-127"/>
              <a:cs typeface="+mn-cs"/>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524656" y="1041400"/>
            <a:ext cx="10553075" cy="76944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ko-KR" sz="3200" b="1" i="0" u="none" strike="noStrike" kern="1200" cap="none" spc="0" normalizeH="0" baseline="0" noProof="0">
              <a:ln>
                <a:noFill/>
              </a:ln>
              <a:solidFill>
                <a:prstClr val="black"/>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5827713" y="3286126"/>
            <a:ext cx="609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Myriad Pro" pitchFamily="34" charset="0"/>
              <a:ea typeface="+mn-ea"/>
              <a:cs typeface="+mn-cs"/>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13426" y="3262519"/>
            <a:ext cx="5461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8602909" y="4887681"/>
            <a:ext cx="288492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Equipment (i.e.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656173" y="4899142"/>
            <a:ext cx="299615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3991335" y="1522389"/>
            <a:ext cx="414409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FP children, Age, Gender,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ALN, BMI, Motor skill level, Psychological,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Previous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3589091" y="2411001"/>
            <a:ext cx="5013818" cy="3424465"/>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1">
            <a:extLst>
              <a:ext uri="{FF2B5EF4-FFF2-40B4-BE49-F238E27FC236}">
                <a16:creationId xmlns:a16="http://schemas.microsoft.com/office/drawing/2014/main" id="{59A81A24-0755-964B-B511-4E97190A1DF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429000"/>
            <a:ext cx="4229100" cy="349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4" name="그림 1">
            <a:extLst>
              <a:ext uri="{FF2B5EF4-FFF2-40B4-BE49-F238E27FC236}">
                <a16:creationId xmlns:a16="http://schemas.microsoft.com/office/drawing/2014/main" id="{DAEE8667-86BE-B344-8798-6862F4A2A8C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636" y="0"/>
            <a:ext cx="5372685"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a:extLst>
              <a:ext uri="{FF2B5EF4-FFF2-40B4-BE49-F238E27FC236}">
                <a16:creationId xmlns:a16="http://schemas.microsoft.com/office/drawing/2014/main" id="{1C92B1A6-6747-EC4E-B93D-545562F85717}"/>
              </a:ext>
            </a:extLst>
          </p:cNvPr>
          <p:cNvPicPr>
            <a:picLocks noChangeAspect="1"/>
          </p:cNvPicPr>
          <p:nvPr/>
        </p:nvPicPr>
        <p:blipFill>
          <a:blip r:embed="rId5">
            <a:extLst>
              <a:ext uri="{28A0092B-C50C-407E-A947-70E740481C1C}">
                <a14:useLocalDpi xmlns:a14="http://schemas.microsoft.com/office/drawing/2010/main"/>
              </a:ext>
            </a:extLst>
          </a:blip>
          <a:srcRect t="-480"/>
          <a:stretch>
            <a:fillRect/>
          </a:stretch>
        </p:blipFill>
        <p:spPr bwMode="auto">
          <a:xfrm>
            <a:off x="8137525" y="3254070"/>
            <a:ext cx="4054475" cy="408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5">
            <a:extLst>
              <a:ext uri="{FF2B5EF4-FFF2-40B4-BE49-F238E27FC236}">
                <a16:creationId xmlns:a16="http://schemas.microsoft.com/office/drawing/2014/main" id="{36B08D92-3830-FC4E-B8DC-9C78560B340D}"/>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229100" y="3371850"/>
            <a:ext cx="3908425"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3">
            <a:extLst>
              <a:ext uri="{FF2B5EF4-FFF2-40B4-BE49-F238E27FC236}">
                <a16:creationId xmlns:a16="http://schemas.microsoft.com/office/drawing/2014/main" id="{FA0A9FD8-47D6-DF4B-A81B-7739647523CE}"/>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5320754" y="-96836"/>
            <a:ext cx="4392612" cy="346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a:extLst>
              <a:ext uri="{FF2B5EF4-FFF2-40B4-BE49-F238E27FC236}">
                <a16:creationId xmlns:a16="http://schemas.microsoft.com/office/drawing/2014/main" id="{85335DE6-AE84-5247-A81A-45D7AA997B20}"/>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9674554" y="-84138"/>
            <a:ext cx="2517446"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31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35381" y="1"/>
            <a:ext cx="11118419" cy="930728"/>
          </a:xfrm>
        </p:spPr>
        <p:txBody>
          <a:bodyPr/>
          <a:lstStyle/>
          <a:p>
            <a:r>
              <a:rPr lang="en-GB">
                <a:solidFill>
                  <a:schemeClr val="bg1"/>
                </a:solidFill>
              </a:rPr>
              <a:t>Results- Levels of PA</a:t>
            </a:r>
          </a:p>
        </p:txBody>
      </p:sp>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35382" y="1184223"/>
            <a:ext cx="7456138" cy="4983659"/>
          </a:xfrm>
        </p:spPr>
        <p:txBody>
          <a:bodyPr>
            <a:normAutofit lnSpcReduction="10000"/>
          </a:bodyPr>
          <a:lstStyle/>
          <a:p>
            <a:pPr>
              <a:lnSpc>
                <a:spcPct val="100000"/>
              </a:lnSpc>
            </a:pPr>
            <a:r>
              <a:rPr lang="en-GB" sz="3600" b="1" dirty="0">
                <a:solidFill>
                  <a:srgbClr val="FF0000"/>
                </a:solidFill>
                <a:latin typeface="Calibri" panose="020F0502020204030204" pitchFamily="34" charset="0"/>
                <a:cs typeface="Calibri" panose="020F0502020204030204" pitchFamily="34" charset="0"/>
              </a:rPr>
              <a:t>49% </a:t>
            </a:r>
            <a:r>
              <a:rPr lang="en-GB" dirty="0">
                <a:effectLst/>
                <a:latin typeface="Calibri" panose="020F0502020204030204" pitchFamily="34" charset="0"/>
                <a:cs typeface="Calibri" panose="020F0502020204030204" pitchFamily="34" charset="0"/>
              </a:rPr>
              <a:t>(176 min)</a:t>
            </a:r>
            <a:r>
              <a:rPr lang="en-GB"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of the school day </a:t>
            </a:r>
            <a:r>
              <a:rPr lang="en-GB" dirty="0">
                <a:latin typeface="Calibri" panose="020F0502020204030204" pitchFamily="34" charset="0"/>
                <a:cs typeface="Calibri" panose="020F0502020204030204" pitchFamily="34" charset="0"/>
              </a:rPr>
              <a:t>(9am- 3pm) </a:t>
            </a:r>
            <a:r>
              <a:rPr lang="en-GB" sz="3600" dirty="0">
                <a:latin typeface="Calibri" panose="020F0502020204030204" pitchFamily="34" charset="0"/>
                <a:cs typeface="Calibri" panose="020F0502020204030204" pitchFamily="34" charset="0"/>
              </a:rPr>
              <a:t>spent in sedentary behaviour</a:t>
            </a:r>
          </a:p>
          <a:p>
            <a:pPr>
              <a:lnSpc>
                <a:spcPct val="150000"/>
              </a:lnSpc>
            </a:pPr>
            <a:r>
              <a:rPr lang="en-GB" sz="3600" b="1" dirty="0">
                <a:solidFill>
                  <a:srgbClr val="FF0000"/>
                </a:solidFill>
                <a:latin typeface="Calibri" panose="020F0502020204030204" pitchFamily="34" charset="0"/>
                <a:cs typeface="Calibri" panose="020F0502020204030204" pitchFamily="34" charset="0"/>
              </a:rPr>
              <a:t>9% </a:t>
            </a:r>
            <a:r>
              <a:rPr lang="en-GB" dirty="0">
                <a:effectLst/>
                <a:latin typeface="Calibri" panose="020F0502020204030204" pitchFamily="34" charset="0"/>
                <a:cs typeface="Calibri" panose="020F0502020204030204" pitchFamily="34" charset="0"/>
              </a:rPr>
              <a:t>(32 min)</a:t>
            </a:r>
            <a:r>
              <a:rPr lang="en-GB"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spent in MVPA</a:t>
            </a:r>
          </a:p>
          <a:p>
            <a:pPr>
              <a:lnSpc>
                <a:spcPct val="100000"/>
              </a:lnSpc>
            </a:pPr>
            <a:r>
              <a:rPr lang="en-GB" sz="3600"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Significant </a:t>
            </a:r>
            <a:r>
              <a:rPr lang="en-GB" sz="3600" dirty="0">
                <a:solidFill>
                  <a:srgbClr val="FF0000"/>
                </a:solidFill>
                <a:effectLst/>
                <a:latin typeface="Calibri" panose="020F0502020204030204" pitchFamily="34" charset="0"/>
                <a:ea typeface="SimSun" panose="02010600030101010101" pitchFamily="2" charset="-122"/>
                <a:cs typeface="Calibri" panose="020F0502020204030204" pitchFamily="34" charset="0"/>
              </a:rPr>
              <a:t>differences between girls &amp; boys </a:t>
            </a:r>
          </a:p>
          <a:p>
            <a:pPr marL="1203325" indent="-438150">
              <a:lnSpc>
                <a:spcPct val="100000"/>
              </a:lnSpc>
              <a:buFont typeface="Wingdings" pitchFamily="2" charset="2"/>
              <a:buChar char="Ø"/>
            </a:pPr>
            <a:r>
              <a:rPr lang="en-GB" sz="3600" dirty="0">
                <a:solidFill>
                  <a:srgbClr val="000000"/>
                </a:solidFill>
                <a:latin typeface="Calibri" panose="020F0502020204030204" pitchFamily="34" charset="0"/>
                <a:ea typeface="SimSun" panose="02010600030101010101" pitchFamily="2" charset="-122"/>
                <a:cs typeface="Calibri" panose="020F0502020204030204" pitchFamily="34" charset="0"/>
              </a:rPr>
              <a:t>Boys spent more time in MVPA                                     Girls spent more time in sedentary behaviour</a:t>
            </a:r>
            <a:endParaRPr lang="en-GB" dirty="0">
              <a:cs typeface="Calibri" panose="020F0502020204030204" pitchFamily="34" charset="0"/>
            </a:endParaRPr>
          </a:p>
        </p:txBody>
      </p:sp>
      <p:pic>
        <p:nvPicPr>
          <p:cNvPr id="17" name="그림 1">
            <a:extLst>
              <a:ext uri="{FF2B5EF4-FFF2-40B4-BE49-F238E27FC236}">
                <a16:creationId xmlns:a16="http://schemas.microsoft.com/office/drawing/2014/main" id="{D49461B9-071B-7265-ACDB-B182307E6B8C}"/>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r="-4" b="7997"/>
          <a:stretch/>
        </p:blipFill>
        <p:spPr bwMode="auto">
          <a:xfrm>
            <a:off x="7691519" y="10"/>
            <a:ext cx="4692358" cy="3593872"/>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9">
            <a:extLst>
              <a:ext uri="{FF2B5EF4-FFF2-40B4-BE49-F238E27FC236}">
                <a16:creationId xmlns:a16="http://schemas.microsoft.com/office/drawing/2014/main" id="{A0B66673-3C86-B07C-8B92-2C5DF0773F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9" r="4" b="4"/>
          <a:stretch/>
        </p:blipFill>
        <p:spPr bwMode="auto">
          <a:xfrm>
            <a:off x="8269231" y="3593882"/>
            <a:ext cx="3922769" cy="3264107"/>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989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66701" y="65316"/>
            <a:ext cx="8632371" cy="930728"/>
          </a:xfrm>
        </p:spPr>
        <p:txBody>
          <a:bodyPr>
            <a:normAutofit fontScale="90000"/>
          </a:bodyPr>
          <a:lstStyle/>
          <a:p>
            <a:r>
              <a:rPr lang="en-GB">
                <a:solidFill>
                  <a:schemeClr val="bg1"/>
                </a:solidFill>
              </a:rPr>
              <a:t>Results- Relationship between PA and MC</a:t>
            </a:r>
          </a:p>
        </p:txBody>
      </p:sp>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18055" y="1250877"/>
            <a:ext cx="9173962" cy="5310532"/>
          </a:xfrm>
        </p:spPr>
        <p:txBody>
          <a:bodyPr>
            <a:normAutofit/>
          </a:bodyPr>
          <a:lstStyle/>
          <a:p>
            <a:pPr marL="0" indent="0">
              <a:lnSpc>
                <a:spcPct val="100000"/>
              </a:lnSpc>
              <a:buNone/>
            </a:pPr>
            <a:r>
              <a:rPr lang="en-GB" dirty="0">
                <a:latin typeface="Calibri" panose="020F0502020204030204" pitchFamily="34" charset="0"/>
                <a:cs typeface="Calibri" panose="020F0502020204030204" pitchFamily="34" charset="0"/>
              </a:rPr>
              <a:t>Motor competence, </a:t>
            </a:r>
            <a:r>
              <a:rPr lang="en-GB" b="1" dirty="0">
                <a:latin typeface="Calibri" panose="020F0502020204030204" pitchFamily="34" charset="0"/>
                <a:cs typeface="Calibri" panose="020F0502020204030204" pitchFamily="34" charset="0"/>
              </a:rPr>
              <a:t>age </a:t>
            </a:r>
            <a:r>
              <a:rPr lang="en-GB" dirty="0">
                <a:latin typeface="Calibri" panose="020F0502020204030204" pitchFamily="34" charset="0"/>
                <a:cs typeface="Calibri" panose="020F0502020204030204" pitchFamily="34" charset="0"/>
              </a:rPr>
              <a:t>and </a:t>
            </a:r>
            <a:r>
              <a:rPr lang="en-GB" b="1" dirty="0">
                <a:latin typeface="Calibri" panose="020F0502020204030204" pitchFamily="34" charset="0"/>
                <a:cs typeface="Calibri" panose="020F0502020204030204" pitchFamily="34" charset="0"/>
              </a:rPr>
              <a:t>BMI</a:t>
            </a:r>
            <a:r>
              <a:rPr lang="en-GB" dirty="0">
                <a:latin typeface="Calibri" panose="020F0502020204030204" pitchFamily="34" charset="0"/>
                <a:cs typeface="Calibri" panose="020F0502020204030204" pitchFamily="34" charset="0"/>
              </a:rPr>
              <a:t> predicted:</a:t>
            </a:r>
          </a:p>
          <a:p>
            <a:pPr marL="666750" indent="-341313">
              <a:lnSpc>
                <a:spcPct val="150000"/>
              </a:lnSpc>
              <a:buFont typeface="Wingdings" pitchFamily="2" charset="2"/>
              <a:buChar char="Ø"/>
            </a:pPr>
            <a:r>
              <a:rPr lang="en-GB" dirty="0">
                <a:latin typeface="Calibri" panose="020F0502020204030204" pitchFamily="34" charset="0"/>
                <a:cs typeface="Calibri" panose="020F0502020204030204" pitchFamily="34" charset="0"/>
              </a:rPr>
              <a:t> The percentage of time spent in </a:t>
            </a:r>
            <a:r>
              <a:rPr lang="en-GB" dirty="0">
                <a:solidFill>
                  <a:srgbClr val="FF0000"/>
                </a:solidFill>
                <a:latin typeface="Calibri" panose="020F0502020204030204" pitchFamily="34" charset="0"/>
                <a:cs typeface="Calibri" panose="020F0502020204030204" pitchFamily="34" charset="0"/>
              </a:rPr>
              <a:t>sedentary behaviour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OC skills, standing long jump</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and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age </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666750" indent="-341313">
              <a:lnSpc>
                <a:spcPct val="150000"/>
              </a:lnSpc>
              <a:buFont typeface="Wingdings" pitchFamily="2" charset="2"/>
              <a:buChar char="Ø"/>
            </a:pPr>
            <a:r>
              <a:rPr lang="en-GB" dirty="0">
                <a:latin typeface="Calibri" panose="020F0502020204030204" pitchFamily="34" charset="0"/>
                <a:cs typeface="Calibri" panose="020F0502020204030204" pitchFamily="34" charset="0"/>
              </a:rPr>
              <a:t>The percentage of time spent in </a:t>
            </a:r>
            <a:r>
              <a:rPr lang="en-GB" dirty="0">
                <a:solidFill>
                  <a:srgbClr val="FF0000"/>
                </a:solidFill>
                <a:latin typeface="Calibri" panose="020F0502020204030204" pitchFamily="34" charset="0"/>
                <a:cs typeface="Calibri" panose="020F0502020204030204" pitchFamily="34" charset="0"/>
              </a:rPr>
              <a:t>moderate to vigorous physical activity</a:t>
            </a:r>
            <a:r>
              <a:rPr lang="en-GB" dirty="0">
                <a:latin typeface="Calibri" panose="020F0502020204030204" pitchFamily="34" charset="0"/>
                <a:cs typeface="Calibri" panose="020F0502020204030204" pitchFamily="34" charset="0"/>
              </a:rPr>
              <a:t> (</a:t>
            </a:r>
            <a:r>
              <a:rPr lang="en-GB" b="1" u="sng"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OC skills</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t>
            </a:r>
            <a:r>
              <a:rPr lang="en-GB" b="1" u="sng"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standing long jump</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and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age </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15875" indent="0">
              <a:lnSpc>
                <a:spcPct val="150000"/>
              </a:lnSpc>
              <a:buNone/>
            </a:pPr>
            <a:endParaRPr lang="en-GB" dirty="0">
              <a:latin typeface="Calibri" panose="020F0502020204030204" pitchFamily="34" charset="0"/>
              <a:cs typeface="Calibri" panose="020F0502020204030204" pitchFamily="34" charset="0"/>
            </a:endParaRPr>
          </a:p>
        </p:txBody>
      </p:sp>
      <p:pic>
        <p:nvPicPr>
          <p:cNvPr id="4" name="Picture 5">
            <a:extLst>
              <a:ext uri="{FF2B5EF4-FFF2-40B4-BE49-F238E27FC236}">
                <a16:creationId xmlns:a16="http://schemas.microsoft.com/office/drawing/2014/main" id="{E4C0D38E-4C73-9E5F-FF33-A25D2A458A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3622" b="-3"/>
          <a:stretch/>
        </p:blipFill>
        <p:spPr bwMode="auto">
          <a:xfrm>
            <a:off x="9392017" y="3874023"/>
            <a:ext cx="3145960" cy="314137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3CEBCD37-3D44-555D-FEC2-EE7092317343}"/>
              </a:ext>
            </a:extLst>
          </p:cNvPr>
          <p:cNvPicPr>
            <a:picLocks noChangeAspect="1"/>
          </p:cNvPicPr>
          <p:nvPr/>
        </p:nvPicPr>
        <p:blipFill rotWithShape="1">
          <a:blip r:embed="rId4">
            <a:extLst>
              <a:ext uri="{28A0092B-C50C-407E-A947-70E740481C1C}">
                <a14:useLocalDpi xmlns:a14="http://schemas.microsoft.com/office/drawing/2010/main" val="0"/>
              </a:ext>
            </a:extLst>
          </a:blip>
          <a:srcRect t="2509" b="23133"/>
          <a:stretch/>
        </p:blipFill>
        <p:spPr bwMode="auto">
          <a:xfrm>
            <a:off x="9392017" y="-214494"/>
            <a:ext cx="3544494" cy="3029433"/>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106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9" name="Content Placeholder 8">
            <a:extLst>
              <a:ext uri="{FF2B5EF4-FFF2-40B4-BE49-F238E27FC236}">
                <a16:creationId xmlns:a16="http://schemas.microsoft.com/office/drawing/2014/main" id="{97AF5ED9-F033-2943-9184-922B76C047AA}"/>
              </a:ext>
            </a:extLst>
          </p:cNvPr>
          <p:cNvSpPr>
            <a:spLocks noGrp="1"/>
          </p:cNvSpPr>
          <p:nvPr>
            <p:ph idx="1"/>
          </p:nvPr>
        </p:nvSpPr>
        <p:spPr>
          <a:xfrm>
            <a:off x="204230" y="745207"/>
            <a:ext cx="5891770" cy="1590267"/>
          </a:xfrm>
        </p:spPr>
        <p:txBody>
          <a:bodyPr>
            <a:noAutofit/>
          </a:bodyPr>
          <a:lstStyle/>
          <a:p>
            <a:pPr>
              <a:lnSpc>
                <a:spcPct val="160000"/>
              </a:lnSpc>
              <a:spcBef>
                <a:spcPts val="0"/>
              </a:spcBef>
            </a:pPr>
            <a:r>
              <a:rPr lang="en-GB" sz="2200" dirty="0"/>
              <a:t>The </a:t>
            </a:r>
            <a:r>
              <a:rPr lang="en-GB" sz="2200" b="1" dirty="0"/>
              <a:t>school day alone was not enough </a:t>
            </a:r>
            <a:r>
              <a:rPr lang="en-GB" sz="2200" dirty="0"/>
              <a:t>time for children to achieve the recommended </a:t>
            </a:r>
            <a:r>
              <a:rPr lang="en-GB" sz="2200" b="1" dirty="0"/>
              <a:t>60 mins of moderate - vigorous physical activity</a:t>
            </a:r>
          </a:p>
        </p:txBody>
      </p:sp>
      <p:pic>
        <p:nvPicPr>
          <p:cNvPr id="7" name="그림 1">
            <a:extLst>
              <a:ext uri="{FF2B5EF4-FFF2-40B4-BE49-F238E27FC236}">
                <a16:creationId xmlns:a16="http://schemas.microsoft.com/office/drawing/2014/main" id="{478FC344-935B-7049-9BC4-84252E63832B}"/>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3761236" y="2338120"/>
            <a:ext cx="4970460" cy="436881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77C38C27-276E-8042-8AD2-EFFCDCE6ABCD}"/>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7280306" y="0"/>
            <a:ext cx="4808127" cy="380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a:extLst>
              <a:ext uri="{FF2B5EF4-FFF2-40B4-BE49-F238E27FC236}">
                <a16:creationId xmlns:a16="http://schemas.microsoft.com/office/drawing/2014/main" id="{BC82817F-EDC7-F545-B3FB-CB5006C2C96F}"/>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204230" y="2822648"/>
            <a:ext cx="3615881" cy="372456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584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EFDD8-F92E-2C6E-C93A-F5B21CCDD9F3}"/>
              </a:ext>
            </a:extLst>
          </p:cNvPr>
          <p:cNvSpPr>
            <a:spLocks noGrp="1"/>
          </p:cNvSpPr>
          <p:nvPr>
            <p:ph type="title"/>
          </p:nvPr>
        </p:nvSpPr>
        <p:spPr>
          <a:xfrm>
            <a:off x="70504" y="-144239"/>
            <a:ext cx="12050991" cy="1325563"/>
          </a:xfrm>
        </p:spPr>
        <p:txBody>
          <a:bodyPr>
            <a:normAutofit/>
          </a:bodyPr>
          <a:lstStyle/>
          <a:p>
            <a:pPr algn="ctr"/>
            <a:r>
              <a:rPr lang="en-US" sz="3600" b="1" dirty="0">
                <a:solidFill>
                  <a:schemeClr val="bg1"/>
                </a:solidFill>
              </a:rPr>
              <a:t>Resources to support planning work </a:t>
            </a:r>
          </a:p>
        </p:txBody>
      </p:sp>
      <p:sp>
        <p:nvSpPr>
          <p:cNvPr id="3" name="Content Placeholder 2">
            <a:extLst>
              <a:ext uri="{FF2B5EF4-FFF2-40B4-BE49-F238E27FC236}">
                <a16:creationId xmlns:a16="http://schemas.microsoft.com/office/drawing/2014/main" id="{9996E6D9-DCB3-3C70-2B5F-9F8001CA9D7B}"/>
              </a:ext>
            </a:extLst>
          </p:cNvPr>
          <p:cNvSpPr>
            <a:spLocks noGrp="1"/>
          </p:cNvSpPr>
          <p:nvPr>
            <p:ph sz="half" idx="1"/>
          </p:nvPr>
        </p:nvSpPr>
        <p:spPr>
          <a:xfrm>
            <a:off x="664271" y="1141818"/>
            <a:ext cx="5181600" cy="4351338"/>
          </a:xfrm>
        </p:spPr>
        <p:txBody>
          <a:bodyPr>
            <a:normAutofit/>
          </a:bodyPr>
          <a:lstStyle/>
          <a:p>
            <a:pPr marL="0" indent="0">
              <a:buNone/>
            </a:pPr>
            <a:endParaRPr lang="en-US" sz="3600"/>
          </a:p>
          <a:p>
            <a:pPr marL="0" indent="0">
              <a:buNone/>
            </a:pPr>
            <a:endParaRPr lang="en-US" sz="3600"/>
          </a:p>
          <a:p>
            <a:pPr marL="0" indent="0">
              <a:buNone/>
            </a:pPr>
            <a:endParaRPr lang="en-US" sz="3600"/>
          </a:p>
          <a:p>
            <a:pPr marL="0" indent="0">
              <a:buNone/>
            </a:pPr>
            <a:endParaRPr lang="en-US" sz="3600"/>
          </a:p>
          <a:p>
            <a:pPr marL="0" indent="0">
              <a:buNone/>
            </a:pPr>
            <a:endParaRPr lang="en-US" sz="3600"/>
          </a:p>
        </p:txBody>
      </p:sp>
      <p:pic>
        <p:nvPicPr>
          <p:cNvPr id="4" name="Picture 3" descr="Diagram&#10;&#10;Description automatically generated">
            <a:extLst>
              <a:ext uri="{FF2B5EF4-FFF2-40B4-BE49-F238E27FC236}">
                <a16:creationId xmlns:a16="http://schemas.microsoft.com/office/drawing/2014/main" id="{ED69A7E3-957B-5B40-0F94-D60EC7E4566D}"/>
              </a:ext>
            </a:extLst>
          </p:cNvPr>
          <p:cNvPicPr>
            <a:picLocks noChangeAspect="1"/>
          </p:cNvPicPr>
          <p:nvPr/>
        </p:nvPicPr>
        <p:blipFill rotWithShape="1">
          <a:blip r:embed="rId3"/>
          <a:srcRect l="695" r="35583"/>
          <a:stretch/>
        </p:blipFill>
        <p:spPr>
          <a:xfrm>
            <a:off x="184680" y="2927369"/>
            <a:ext cx="3934270" cy="3101424"/>
          </a:xfrm>
          <a:prstGeom prst="rect">
            <a:avLst/>
          </a:prstGeom>
        </p:spPr>
      </p:pic>
      <p:pic>
        <p:nvPicPr>
          <p:cNvPr id="5" name="Picture 4" descr="Logo, company name&#10;&#10;Description automatically generated">
            <a:extLst>
              <a:ext uri="{FF2B5EF4-FFF2-40B4-BE49-F238E27FC236}">
                <a16:creationId xmlns:a16="http://schemas.microsoft.com/office/drawing/2014/main" id="{20FB9F23-24F0-7236-E259-450B8BC9D44E}"/>
              </a:ext>
            </a:extLst>
          </p:cNvPr>
          <p:cNvPicPr>
            <a:picLocks noChangeAspect="1"/>
          </p:cNvPicPr>
          <p:nvPr/>
        </p:nvPicPr>
        <p:blipFill>
          <a:blip r:embed="rId4"/>
          <a:stretch>
            <a:fillRect/>
          </a:stretch>
        </p:blipFill>
        <p:spPr>
          <a:xfrm>
            <a:off x="891009" y="2223034"/>
            <a:ext cx="2521613" cy="1782777"/>
          </a:xfrm>
          <a:prstGeom prst="rect">
            <a:avLst/>
          </a:prstGeom>
        </p:spPr>
      </p:pic>
      <p:pic>
        <p:nvPicPr>
          <p:cNvPr id="6" name="Picture 2" descr="Foundation Diploma in Art and Design – Swansea College of Art">
            <a:extLst>
              <a:ext uri="{FF2B5EF4-FFF2-40B4-BE49-F238E27FC236}">
                <a16:creationId xmlns:a16="http://schemas.microsoft.com/office/drawing/2014/main" id="{23CF167B-D41B-24CB-8BFB-3FC4FFD2A4D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r="86891"/>
          <a:stretch/>
        </p:blipFill>
        <p:spPr bwMode="auto">
          <a:xfrm>
            <a:off x="3429969" y="2841031"/>
            <a:ext cx="463109" cy="6219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UPDATE: FAW COACH EDUCATION COURSES SUSPENDED UNTIL APRIL 30">
            <a:extLst>
              <a:ext uri="{FF2B5EF4-FFF2-40B4-BE49-F238E27FC236}">
                <a16:creationId xmlns:a16="http://schemas.microsoft.com/office/drawing/2014/main" id="{29AC8936-40EB-0D58-A7B6-3793F80F8E1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524" b="95714" l="10000" r="90000">
                        <a14:foregroundMark x1="59583" y1="16667" x2="61500" y2="14921"/>
                        <a14:foregroundMark x1="39667" y1="10000" x2="40500" y2="10476"/>
                        <a14:foregroundMark x1="35250" y1="10000" x2="36417" y2="9841"/>
                        <a14:foregroundMark x1="52250" y1="9524" x2="52250" y2="9524"/>
                        <a14:foregroundMark x1="56917" y1="10000" x2="55750" y2="10000"/>
                        <a14:foregroundMark x1="53000" y1="95714" x2="53583" y2="90000"/>
                      </a14:backgroundRemoval>
                    </a14:imgEffect>
                  </a14:imgLayer>
                </a14:imgProps>
              </a:ext>
              <a:ext uri="{28A0092B-C50C-407E-A947-70E740481C1C}">
                <a14:useLocalDpi xmlns:a14="http://schemas.microsoft.com/office/drawing/2010/main" val="0"/>
              </a:ext>
            </a:extLst>
          </a:blip>
          <a:srcRect/>
          <a:stretch>
            <a:fillRect/>
          </a:stretch>
        </p:blipFill>
        <p:spPr bwMode="auto">
          <a:xfrm>
            <a:off x="-119793" y="2795621"/>
            <a:ext cx="1214478" cy="637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oster with cartoon characters&#10;&#10;Description automatically generated">
            <a:extLst>
              <a:ext uri="{FF2B5EF4-FFF2-40B4-BE49-F238E27FC236}">
                <a16:creationId xmlns:a16="http://schemas.microsoft.com/office/drawing/2014/main" id="{00B38C38-8E2D-E710-7DE8-5922C77E5A00}"/>
              </a:ext>
            </a:extLst>
          </p:cNvPr>
          <p:cNvPicPr>
            <a:picLocks noChangeAspect="1"/>
          </p:cNvPicPr>
          <p:nvPr/>
        </p:nvPicPr>
        <p:blipFill rotWithShape="1">
          <a:blip r:embed="rId8"/>
          <a:srcRect b="130"/>
          <a:stretch/>
        </p:blipFill>
        <p:spPr>
          <a:xfrm>
            <a:off x="4515496" y="1230154"/>
            <a:ext cx="3114225" cy="4174666"/>
          </a:xfrm>
          <a:prstGeom prst="rect">
            <a:avLst/>
          </a:prstGeom>
        </p:spPr>
      </p:pic>
      <p:pic>
        <p:nvPicPr>
          <p:cNvPr id="7" name="Content Placeholder 6" descr="Graphical user interface&#10;&#10;Description automatically generated">
            <a:extLst>
              <a:ext uri="{FF2B5EF4-FFF2-40B4-BE49-F238E27FC236}">
                <a16:creationId xmlns:a16="http://schemas.microsoft.com/office/drawing/2014/main" id="{CD0FC604-3495-3948-AE6B-8D3D4744D640}"/>
              </a:ext>
            </a:extLst>
          </p:cNvPr>
          <p:cNvPicPr>
            <a:picLocks noGrp="1" noChangeAspect="1"/>
          </p:cNvPicPr>
          <p:nvPr>
            <p:ph sz="half" idx="2"/>
          </p:nvPr>
        </p:nvPicPr>
        <p:blipFill rotWithShape="1">
          <a:blip r:embed="rId9"/>
          <a:srcRect l="11615" r="16165" b="40395"/>
          <a:stretch/>
        </p:blipFill>
        <p:spPr>
          <a:xfrm>
            <a:off x="7889376" y="1008695"/>
            <a:ext cx="4032974" cy="1994214"/>
          </a:xfrm>
          <a:prstGeom prst="rect">
            <a:avLst/>
          </a:prstGeom>
        </p:spPr>
      </p:pic>
      <p:pic>
        <p:nvPicPr>
          <p:cNvPr id="10" name="Picture 9" descr="Graphical user interface, website&#10;&#10;Description automatically generated">
            <a:extLst>
              <a:ext uri="{FF2B5EF4-FFF2-40B4-BE49-F238E27FC236}">
                <a16:creationId xmlns:a16="http://schemas.microsoft.com/office/drawing/2014/main" id="{ED2B04A7-F27B-4113-9AC0-8EF1295A50B9}"/>
              </a:ext>
            </a:extLst>
          </p:cNvPr>
          <p:cNvPicPr>
            <a:picLocks noChangeAspect="1"/>
          </p:cNvPicPr>
          <p:nvPr/>
        </p:nvPicPr>
        <p:blipFill>
          <a:blip r:embed="rId10"/>
          <a:stretch>
            <a:fillRect/>
          </a:stretch>
        </p:blipFill>
        <p:spPr>
          <a:xfrm>
            <a:off x="7889376" y="3002909"/>
            <a:ext cx="2008130" cy="3855091"/>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9E4E5557-6447-6806-54BB-DD9F4C40B2BC}"/>
              </a:ext>
            </a:extLst>
          </p:cNvPr>
          <p:cNvPicPr>
            <a:picLocks noChangeAspect="1"/>
          </p:cNvPicPr>
          <p:nvPr/>
        </p:nvPicPr>
        <p:blipFill>
          <a:blip r:embed="rId11"/>
          <a:stretch>
            <a:fillRect/>
          </a:stretch>
        </p:blipFill>
        <p:spPr>
          <a:xfrm>
            <a:off x="10011426" y="3002909"/>
            <a:ext cx="1961110" cy="3835270"/>
          </a:xfrm>
          <a:prstGeom prst="rect">
            <a:avLst/>
          </a:prstGeom>
        </p:spPr>
      </p:pic>
      <p:pic>
        <p:nvPicPr>
          <p:cNvPr id="13" name="Picture 12" descr="A picture containing text, person&#10;&#10;Description automatically generated">
            <a:extLst>
              <a:ext uri="{FF2B5EF4-FFF2-40B4-BE49-F238E27FC236}">
                <a16:creationId xmlns:a16="http://schemas.microsoft.com/office/drawing/2014/main" id="{4AAFD2A1-D451-E064-C6B2-6DA9CD34B32C}"/>
              </a:ext>
            </a:extLst>
          </p:cNvPr>
          <p:cNvPicPr>
            <a:picLocks noChangeAspect="1"/>
          </p:cNvPicPr>
          <p:nvPr/>
        </p:nvPicPr>
        <p:blipFill rotWithShape="1">
          <a:blip r:embed="rId12"/>
          <a:srcRect l="1450" r="32885" b="5075"/>
          <a:stretch/>
        </p:blipFill>
        <p:spPr>
          <a:xfrm>
            <a:off x="297664" y="925519"/>
            <a:ext cx="3911979" cy="1994159"/>
          </a:xfrm>
          <a:prstGeom prst="rect">
            <a:avLst/>
          </a:prstGeom>
        </p:spPr>
      </p:pic>
    </p:spTree>
    <p:extLst>
      <p:ext uri="{BB962C8B-B14F-4D97-AF65-F5344CB8AC3E}">
        <p14:creationId xmlns:p14="http://schemas.microsoft.com/office/powerpoint/2010/main" val="171242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5EBC-FE1E-B9ED-FD06-C84D8F220645}"/>
              </a:ext>
            </a:extLst>
          </p:cNvPr>
          <p:cNvSpPr>
            <a:spLocks noGrp="1"/>
          </p:cNvSpPr>
          <p:nvPr>
            <p:ph type="title"/>
          </p:nvPr>
        </p:nvSpPr>
        <p:spPr>
          <a:xfrm>
            <a:off x="838200" y="-196349"/>
            <a:ext cx="10515600" cy="1325563"/>
          </a:xfrm>
        </p:spPr>
        <p:txBody>
          <a:bodyPr/>
          <a:lstStyle/>
          <a:p>
            <a:r>
              <a:rPr lang="en-US" b="1" dirty="0"/>
              <a:t>Overview</a:t>
            </a:r>
          </a:p>
        </p:txBody>
      </p:sp>
      <p:sp>
        <p:nvSpPr>
          <p:cNvPr id="3" name="Content Placeholder 2">
            <a:extLst>
              <a:ext uri="{FF2B5EF4-FFF2-40B4-BE49-F238E27FC236}">
                <a16:creationId xmlns:a16="http://schemas.microsoft.com/office/drawing/2014/main" id="{F16E77E6-5883-31C2-A3ED-B8A1F4C668CC}"/>
              </a:ext>
            </a:extLst>
          </p:cNvPr>
          <p:cNvSpPr>
            <a:spLocks noGrp="1"/>
          </p:cNvSpPr>
          <p:nvPr>
            <p:ph idx="1"/>
          </p:nvPr>
        </p:nvSpPr>
        <p:spPr>
          <a:xfrm>
            <a:off x="838200" y="1299411"/>
            <a:ext cx="10515600" cy="4877552"/>
          </a:xfrm>
        </p:spPr>
        <p:txBody>
          <a:bodyPr/>
          <a:lstStyle/>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Lesson needs to fit a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playful pedagogy</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35 - 45 minute session x2 (17</a:t>
            </a:r>
            <a:r>
              <a:rPr lang="en-GB" altLang="en-US" baseline="30000" dirty="0">
                <a:latin typeface="Calibri" panose="020F0502020204030204" pitchFamily="34" charset="0"/>
                <a:ea typeface="ＭＳ Ｐゴシック" panose="020B0600070205080204" pitchFamily="34" charset="-128"/>
                <a:cs typeface="Calibri" panose="020F0502020204030204" pitchFamily="34" charset="0"/>
              </a:rPr>
              <a:t>th</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Nov and repeat 24</a:t>
            </a:r>
            <a:r>
              <a:rPr lang="en-GB" altLang="en-US" baseline="30000" dirty="0">
                <a:latin typeface="Calibri" panose="020F0502020204030204" pitchFamily="34" charset="0"/>
                <a:ea typeface="ＭＳ Ｐゴシック" panose="020B0600070205080204" pitchFamily="34" charset="-128"/>
                <a:cs typeface="Calibri" panose="020F0502020204030204" pitchFamily="34" charset="0"/>
              </a:rPr>
              <a:t>th</a:t>
            </a:r>
            <a:r>
              <a:rPr lang="en-GB" altLang="en-US" dirty="0">
                <a:latin typeface="Calibri" panose="020F0502020204030204" pitchFamily="34" charset="0"/>
                <a:ea typeface="ＭＳ Ｐゴシック" panose="020B0600070205080204" pitchFamily="34" charset="-128"/>
                <a:cs typeface="Calibri" panose="020F0502020204030204" pitchFamily="34" charset="0"/>
              </a:rPr>
              <a:t> Nov) </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Include an active / vigorous warm up 5 – 10 mins </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Start from a story? Poem? Challenge to solve?</a:t>
            </a:r>
          </a:p>
          <a:p>
            <a:pPr>
              <a:lnSpc>
                <a:spcPct val="120000"/>
              </a:lnSpc>
              <a:spcBef>
                <a:spcPct val="0"/>
              </a:spcBef>
              <a:spcAft>
                <a:spcPts val="675"/>
              </a:spcAft>
            </a:pPr>
            <a:r>
              <a:rPr lang="en-US" dirty="0"/>
              <a:t>Pairs in gardens 5 min each? i.e. 6 children three gardens – rotate. </a:t>
            </a:r>
          </a:p>
          <a:p>
            <a:pPr>
              <a:lnSpc>
                <a:spcPct val="120000"/>
              </a:lnSpc>
              <a:spcBef>
                <a:spcPct val="0"/>
              </a:spcBef>
              <a:spcAft>
                <a:spcPts val="675"/>
              </a:spcAft>
            </a:pPr>
            <a:r>
              <a:rPr lang="en-US" dirty="0"/>
              <a:t>Or whole group together for 20mins? </a:t>
            </a:r>
            <a:endParaRPr lang="en-GB" altLang="en-US" dirty="0">
              <a:latin typeface="Calibri" panose="020F0502020204030204" pitchFamily="34" charset="0"/>
              <a:ea typeface="ＭＳ Ｐゴシック" panose="020B0600070205080204" pitchFamily="34" charset="-128"/>
              <a:cs typeface="Calibri" panose="020F0502020204030204" pitchFamily="34" charset="0"/>
            </a:endParaRPr>
          </a:p>
          <a:p>
            <a:pPr>
              <a:lnSpc>
                <a:spcPct val="120000"/>
              </a:lnSpc>
              <a:spcBef>
                <a:spcPct val="0"/>
              </a:spcBef>
              <a:spcAft>
                <a:spcPts val="675"/>
              </a:spcAft>
            </a:pPr>
            <a:r>
              <a:rPr lang="en-US" dirty="0"/>
              <a:t>5 mins cool down</a:t>
            </a:r>
          </a:p>
        </p:txBody>
      </p:sp>
    </p:spTree>
    <p:extLst>
      <p:ext uri="{BB962C8B-B14F-4D97-AF65-F5344CB8AC3E}">
        <p14:creationId xmlns:p14="http://schemas.microsoft.com/office/powerpoint/2010/main" val="1913672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DE9A-5441-9D44-AD96-5B128BB7C55E}"/>
              </a:ext>
            </a:extLst>
          </p:cNvPr>
          <p:cNvSpPr>
            <a:spLocks noGrp="1"/>
          </p:cNvSpPr>
          <p:nvPr>
            <p:ph type="title"/>
          </p:nvPr>
        </p:nvSpPr>
        <p:spPr>
          <a:xfrm>
            <a:off x="838200" y="1"/>
            <a:ext cx="10515600" cy="1049310"/>
          </a:xfrm>
        </p:spPr>
        <p:txBody>
          <a:bodyPr/>
          <a:lstStyle/>
          <a:p>
            <a:r>
              <a:rPr lang="en-GB">
                <a:solidFill>
                  <a:schemeClr val="bg1"/>
                </a:solidFill>
              </a:rPr>
              <a:t>Practical / Ymarferol</a:t>
            </a:r>
          </a:p>
        </p:txBody>
      </p:sp>
      <p:sp>
        <p:nvSpPr>
          <p:cNvPr id="3" name="Content Placeholder 2">
            <a:extLst>
              <a:ext uri="{FF2B5EF4-FFF2-40B4-BE49-F238E27FC236}">
                <a16:creationId xmlns:a16="http://schemas.microsoft.com/office/drawing/2014/main" id="{E049F049-3A79-D043-9628-5DB556F5B388}"/>
              </a:ext>
            </a:extLst>
          </p:cNvPr>
          <p:cNvSpPr>
            <a:spLocks noGrp="1"/>
          </p:cNvSpPr>
          <p:nvPr>
            <p:ph idx="1"/>
          </p:nvPr>
        </p:nvSpPr>
        <p:spPr>
          <a:xfrm>
            <a:off x="838200" y="1184223"/>
            <a:ext cx="10515600" cy="4449268"/>
          </a:xfrm>
        </p:spPr>
        <p:txBody>
          <a:bodyPr vert="horz" lIns="91440" tIns="45720" rIns="91440" bIns="45720" rtlCol="0" anchor="t">
            <a:normAutofit fontScale="92500" lnSpcReduction="10000"/>
          </a:bodyPr>
          <a:lstStyle/>
          <a:p>
            <a:pPr>
              <a:lnSpc>
                <a:spcPct val="150000"/>
              </a:lnSpc>
              <a:defRPr/>
            </a:pPr>
            <a:r>
              <a:rPr lang="en-US" dirty="0">
                <a:latin typeface="Calibri"/>
                <a:ea typeface="Calibri"/>
                <a:cs typeface="Calibri"/>
              </a:rPr>
              <a:t>Building a movement vocabulary</a:t>
            </a:r>
          </a:p>
          <a:p>
            <a:pPr>
              <a:lnSpc>
                <a:spcPct val="150000"/>
              </a:lnSpc>
              <a:defRPr/>
            </a:pPr>
            <a:r>
              <a:rPr lang="en-US" dirty="0">
                <a:latin typeface="Calibri"/>
                <a:ea typeface="Calibri"/>
                <a:cs typeface="Calibri"/>
              </a:rPr>
              <a:t>Movement concepts and developmentally appropriate warm up games and activities to develop these</a:t>
            </a:r>
          </a:p>
          <a:p>
            <a:pPr>
              <a:lnSpc>
                <a:spcPct val="150000"/>
              </a:lnSpc>
              <a:defRPr/>
            </a:pPr>
            <a:r>
              <a:rPr lang="en-US" dirty="0" err="1">
                <a:latin typeface="Calibri"/>
                <a:ea typeface="Calibri"/>
                <a:cs typeface="Calibri"/>
              </a:rPr>
              <a:t>Analyse</a:t>
            </a:r>
            <a:r>
              <a:rPr lang="en-US" dirty="0">
                <a:latin typeface="Calibri"/>
                <a:ea typeface="Calibri"/>
                <a:cs typeface="Calibri"/>
              </a:rPr>
              <a:t> stages of physicality so that the lesson is appropriate to the level of abilities in the group to develop physical skills further</a:t>
            </a:r>
            <a:endParaRPr lang="en-US" dirty="0"/>
          </a:p>
          <a:p>
            <a:pPr>
              <a:lnSpc>
                <a:spcPct val="150000"/>
              </a:lnSpc>
              <a:defRPr/>
            </a:pPr>
            <a:r>
              <a:rPr lang="en-US" b="1" dirty="0">
                <a:latin typeface="Calibri"/>
                <a:ea typeface="Calibri"/>
                <a:cs typeface="Calibri"/>
              </a:rPr>
              <a:t>Ensure the lesson is developmentally appropriate &amp; that the activities will help to support children’s physical development</a:t>
            </a:r>
          </a:p>
          <a:p>
            <a:pPr marL="0" indent="0">
              <a:lnSpc>
                <a:spcPct val="150000"/>
              </a:lnSpc>
              <a:buNone/>
              <a:defRPr/>
            </a:pP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457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22A0-EC87-BF45-A457-EB08AFCF57F3}"/>
              </a:ext>
            </a:extLst>
          </p:cNvPr>
          <p:cNvSpPr>
            <a:spLocks noGrp="1"/>
          </p:cNvSpPr>
          <p:nvPr>
            <p:ph type="title"/>
          </p:nvPr>
        </p:nvSpPr>
        <p:spPr>
          <a:xfrm>
            <a:off x="838200" y="114365"/>
            <a:ext cx="10515600" cy="901521"/>
          </a:xfrm>
        </p:spPr>
        <p:txBody>
          <a:bodyPr/>
          <a:lstStyle/>
          <a:p>
            <a:r>
              <a:rPr lang="en-US" dirty="0">
                <a:solidFill>
                  <a:schemeClr val="bg1"/>
                </a:solidFill>
              </a:rPr>
              <a:t>What have you been observing so far?</a:t>
            </a:r>
          </a:p>
        </p:txBody>
      </p:sp>
      <p:sp>
        <p:nvSpPr>
          <p:cNvPr id="3" name="Content Placeholder 2">
            <a:extLst>
              <a:ext uri="{FF2B5EF4-FFF2-40B4-BE49-F238E27FC236}">
                <a16:creationId xmlns:a16="http://schemas.microsoft.com/office/drawing/2014/main" id="{0E28AF67-69B5-B04D-B954-7AB8122B86AA}"/>
              </a:ext>
            </a:extLst>
          </p:cNvPr>
          <p:cNvSpPr>
            <a:spLocks noGrp="1"/>
          </p:cNvSpPr>
          <p:nvPr>
            <p:ph idx="1"/>
          </p:nvPr>
        </p:nvSpPr>
        <p:spPr>
          <a:xfrm>
            <a:off x="838200" y="1181342"/>
            <a:ext cx="11078497" cy="1143141"/>
          </a:xfrm>
        </p:spPr>
        <p:txBody>
          <a:bodyPr>
            <a:normAutofit/>
          </a:bodyPr>
          <a:lstStyle/>
          <a:p>
            <a:r>
              <a:rPr lang="en-US" sz="2400" dirty="0"/>
              <a:t>Natural affordances?... Locomotor skills?... Balance &amp; Stability? </a:t>
            </a:r>
          </a:p>
          <a:p>
            <a:r>
              <a:rPr lang="en-US" sz="2400" b="1" dirty="0"/>
              <a:t>Object control skills…</a:t>
            </a:r>
          </a:p>
        </p:txBody>
      </p:sp>
      <p:sp>
        <p:nvSpPr>
          <p:cNvPr id="4" name="Content Placeholder 2">
            <a:extLst>
              <a:ext uri="{FF2B5EF4-FFF2-40B4-BE49-F238E27FC236}">
                <a16:creationId xmlns:a16="http://schemas.microsoft.com/office/drawing/2014/main" id="{EE68A65A-BD77-844D-B751-B19881B7047E}"/>
              </a:ext>
            </a:extLst>
          </p:cNvPr>
          <p:cNvSpPr txBox="1">
            <a:spLocks/>
          </p:cNvSpPr>
          <p:nvPr/>
        </p:nvSpPr>
        <p:spPr>
          <a:xfrm>
            <a:off x="398206" y="2324482"/>
            <a:ext cx="11518491" cy="350113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r>
              <a:rPr lang="en-US" sz="2400" dirty="0"/>
              <a:t>When you’re working with a child to help with the above can you </a:t>
            </a:r>
            <a:r>
              <a:rPr lang="en-US" sz="2400" dirty="0" err="1"/>
              <a:t>analyse</a:t>
            </a:r>
            <a:r>
              <a:rPr lang="en-US" sz="2400" dirty="0"/>
              <a:t> their movement….</a:t>
            </a:r>
          </a:p>
          <a:p>
            <a:pPr marL="0" indent="0">
              <a:lnSpc>
                <a:spcPct val="110000"/>
              </a:lnSpc>
              <a:buFont typeface="Arial" panose="020B0604020202020204" pitchFamily="34" charset="0"/>
              <a:buNone/>
            </a:pPr>
            <a:r>
              <a:rPr lang="en-GB" sz="2400" dirty="0"/>
              <a:t>(</a:t>
            </a:r>
            <a:r>
              <a:rPr lang="en-GB" sz="2400" dirty="0" err="1"/>
              <a:t>i</a:t>
            </a:r>
            <a:r>
              <a:rPr lang="en-GB" sz="2400" dirty="0"/>
              <a:t>) Stage a catch (or throw)- what are they doing/ not doing?</a:t>
            </a:r>
            <a:endParaRPr lang="en-GB" sz="2400" dirty="0">
              <a:ea typeface="Calibri"/>
              <a:cs typeface="Calibri"/>
            </a:endParaRPr>
          </a:p>
          <a:p>
            <a:pPr marL="0" indent="0">
              <a:lnSpc>
                <a:spcPct val="110000"/>
              </a:lnSpc>
              <a:buFont typeface="Arial" panose="020B0604020202020204" pitchFamily="34" charset="0"/>
              <a:buNone/>
            </a:pPr>
            <a:r>
              <a:rPr lang="en-GB" sz="2400" dirty="0"/>
              <a:t>(ii) What locomotor skills are they using – jumping? Skipping? Leaping? </a:t>
            </a:r>
            <a:endParaRPr lang="en-GB" sz="2400" dirty="0">
              <a:ea typeface="Calibri" panose="020F0502020204030204"/>
              <a:cs typeface="Calibri" panose="020F0502020204030204"/>
            </a:endParaRPr>
          </a:p>
          <a:p>
            <a:pPr marL="0" indent="0">
              <a:lnSpc>
                <a:spcPct val="110000"/>
              </a:lnSpc>
              <a:buFont typeface="Arial" panose="020B0604020202020204" pitchFamily="34" charset="0"/>
              <a:buNone/>
            </a:pPr>
            <a:r>
              <a:rPr lang="en-GB" sz="2400" dirty="0"/>
              <a:t>(iii) How long are the able to balance on left/right foot</a:t>
            </a:r>
          </a:p>
          <a:p>
            <a:pPr marL="0" indent="0">
              <a:lnSpc>
                <a:spcPct val="110000"/>
              </a:lnSpc>
              <a:buFont typeface="Arial" panose="020B0604020202020204" pitchFamily="34" charset="0"/>
              <a:buNone/>
            </a:pPr>
            <a:endParaRPr lang="en-GB" sz="2400" dirty="0"/>
          </a:p>
          <a:p>
            <a:pPr marL="0" indent="0">
              <a:lnSpc>
                <a:spcPct val="110000"/>
              </a:lnSpc>
              <a:buFont typeface="Arial" panose="020B0604020202020204" pitchFamily="34" charset="0"/>
              <a:buNone/>
            </a:pPr>
            <a:r>
              <a:rPr lang="en-GB" sz="2400" dirty="0">
                <a:ea typeface="Calibri"/>
                <a:cs typeface="Calibri"/>
              </a:rPr>
              <a:t>Using this info, can you think of a game/activity that’s suitable for that children’s development</a:t>
            </a:r>
          </a:p>
          <a:p>
            <a:pPr>
              <a:lnSpc>
                <a:spcPct val="110000"/>
              </a:lnSpc>
            </a:pPr>
            <a:r>
              <a:rPr lang="en-US" sz="2400" b="1" dirty="0"/>
              <a:t>Let’s think of some ideas!</a:t>
            </a:r>
          </a:p>
        </p:txBody>
      </p:sp>
    </p:spTree>
    <p:extLst>
      <p:ext uri="{BB962C8B-B14F-4D97-AF65-F5344CB8AC3E}">
        <p14:creationId xmlns:p14="http://schemas.microsoft.com/office/powerpoint/2010/main" val="2613081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C41AF-C948-21BE-22B1-EBB2C77C3DE6}"/>
              </a:ext>
            </a:extLst>
          </p:cNvPr>
          <p:cNvSpPr>
            <a:spLocks noGrp="1"/>
          </p:cNvSpPr>
          <p:nvPr>
            <p:ph type="title"/>
          </p:nvPr>
        </p:nvSpPr>
        <p:spPr>
          <a:xfrm>
            <a:off x="264225" y="211544"/>
            <a:ext cx="11409139" cy="1559301"/>
          </a:xfrm>
        </p:spPr>
        <p:txBody>
          <a:bodyPr>
            <a:normAutofit/>
          </a:bodyPr>
          <a:lstStyle/>
          <a:p>
            <a:pPr algn="ctr"/>
            <a:r>
              <a:rPr lang="en-US" sz="3600" b="1" dirty="0">
                <a:cs typeface="Calibri Light"/>
              </a:rPr>
              <a:t>Planning for Teaching in the Outdoors</a:t>
            </a:r>
          </a:p>
        </p:txBody>
      </p:sp>
      <p:sp>
        <p:nvSpPr>
          <p:cNvPr id="8" name="Content Placeholder 7">
            <a:extLst>
              <a:ext uri="{FF2B5EF4-FFF2-40B4-BE49-F238E27FC236}">
                <a16:creationId xmlns:a16="http://schemas.microsoft.com/office/drawing/2014/main" id="{FA9A2DE4-AA91-CBF2-71C9-13227AC1929D}"/>
              </a:ext>
            </a:extLst>
          </p:cNvPr>
          <p:cNvSpPr>
            <a:spLocks noGrp="1"/>
          </p:cNvSpPr>
          <p:nvPr>
            <p:ph idx="1"/>
          </p:nvPr>
        </p:nvSpPr>
        <p:spPr>
          <a:xfrm>
            <a:off x="708346" y="1770845"/>
            <a:ext cx="10775308" cy="4675438"/>
          </a:xfrm>
        </p:spPr>
        <p:txBody>
          <a:bodyPr anchor="ctr">
            <a:normAutofit lnSpcReduction="10000"/>
          </a:bodyPr>
          <a:lstStyle/>
          <a:p>
            <a:pPr marL="0" indent="0">
              <a:buNone/>
            </a:pPr>
            <a:r>
              <a:rPr lang="en-US" sz="3600" dirty="0">
                <a:cs typeface="Calibri"/>
              </a:rPr>
              <a:t>Create template to help you keep your planning notes. Demonstrates that you are </a:t>
            </a:r>
            <a:r>
              <a:rPr lang="en-US" sz="3600" dirty="0" err="1">
                <a:cs typeface="Calibri"/>
              </a:rPr>
              <a:t>organised</a:t>
            </a:r>
            <a:r>
              <a:rPr lang="en-US" sz="3600" dirty="0">
                <a:cs typeface="Calibri"/>
              </a:rPr>
              <a:t>. </a:t>
            </a:r>
          </a:p>
          <a:p>
            <a:pPr marL="0" indent="0">
              <a:buNone/>
            </a:pPr>
            <a:r>
              <a:rPr lang="en-US" sz="3600" dirty="0">
                <a:cs typeface="Calibri"/>
              </a:rPr>
              <a:t>Include : </a:t>
            </a:r>
          </a:p>
          <a:p>
            <a:pPr marL="0" indent="0">
              <a:buNone/>
            </a:pPr>
            <a:r>
              <a:rPr lang="en-US" sz="3600" dirty="0">
                <a:cs typeface="Calibri"/>
              </a:rPr>
              <a:t>Teaching methods</a:t>
            </a:r>
          </a:p>
          <a:p>
            <a:pPr marL="0" indent="0">
              <a:buNone/>
            </a:pPr>
            <a:r>
              <a:rPr lang="en-US" sz="3600" dirty="0">
                <a:cs typeface="Calibri"/>
              </a:rPr>
              <a:t>Movements that will have main focus for development</a:t>
            </a:r>
          </a:p>
          <a:p>
            <a:pPr marL="0" indent="0">
              <a:buNone/>
            </a:pPr>
            <a:r>
              <a:rPr lang="en-US" sz="3600" dirty="0">
                <a:cs typeface="Calibri"/>
              </a:rPr>
              <a:t>Provide various variations for differentiation</a:t>
            </a:r>
          </a:p>
          <a:p>
            <a:pPr marL="0" indent="0">
              <a:buNone/>
            </a:pPr>
            <a:r>
              <a:rPr lang="en-US" sz="3600" dirty="0">
                <a:cs typeface="Calibri"/>
              </a:rPr>
              <a:t>Key vocabulary going to promote to the learners</a:t>
            </a:r>
          </a:p>
          <a:p>
            <a:pPr marL="0" indent="0">
              <a:buNone/>
            </a:pPr>
            <a:r>
              <a:rPr lang="en-US" sz="3600" dirty="0">
                <a:cs typeface="Calibri"/>
              </a:rPr>
              <a:t>Progression </a:t>
            </a:r>
            <a:endParaRPr lang="en-US" sz="5400" dirty="0">
              <a:cs typeface="Calibri"/>
            </a:endParaRPr>
          </a:p>
        </p:txBody>
      </p:sp>
    </p:spTree>
    <p:extLst>
      <p:ext uri="{BB962C8B-B14F-4D97-AF65-F5344CB8AC3E}">
        <p14:creationId xmlns:p14="http://schemas.microsoft.com/office/powerpoint/2010/main" val="545327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C808-0D17-3640-BC49-DFB8F19C630D}"/>
              </a:ext>
            </a:extLst>
          </p:cNvPr>
          <p:cNvSpPr>
            <a:spLocks noGrp="1"/>
          </p:cNvSpPr>
          <p:nvPr>
            <p:ph type="ctrTitle"/>
          </p:nvPr>
        </p:nvSpPr>
        <p:spPr>
          <a:xfrm>
            <a:off x="1090863" y="287421"/>
            <a:ext cx="10331116" cy="2387600"/>
          </a:xfrm>
        </p:spPr>
        <p:txBody>
          <a:bodyPr>
            <a:normAutofit fontScale="90000"/>
          </a:bodyPr>
          <a:lstStyle/>
          <a:p>
            <a:r>
              <a:rPr lang="en-GB" dirty="0"/>
              <a:t>Send your draft lessons to a friend to look over to see it all makes sense</a:t>
            </a:r>
          </a:p>
        </p:txBody>
      </p:sp>
      <p:sp>
        <p:nvSpPr>
          <p:cNvPr id="3" name="Subtitle 2">
            <a:extLst>
              <a:ext uri="{FF2B5EF4-FFF2-40B4-BE49-F238E27FC236}">
                <a16:creationId xmlns:a16="http://schemas.microsoft.com/office/drawing/2014/main" id="{7C207C10-A285-8749-8BD2-A59739C408E8}"/>
              </a:ext>
            </a:extLst>
          </p:cNvPr>
          <p:cNvSpPr>
            <a:spLocks noGrp="1"/>
          </p:cNvSpPr>
          <p:nvPr>
            <p:ph type="subTitle" idx="1"/>
          </p:nvPr>
        </p:nvSpPr>
        <p:spPr>
          <a:xfrm>
            <a:off x="521368" y="3429000"/>
            <a:ext cx="11149263" cy="2907631"/>
          </a:xfrm>
        </p:spPr>
        <p:txBody>
          <a:bodyPr>
            <a:normAutofit/>
          </a:bodyPr>
          <a:lstStyle/>
          <a:p>
            <a:r>
              <a:rPr lang="en-GB" sz="3200" dirty="0"/>
              <a:t>Meet outside library next Tuesday 1pm 10</a:t>
            </a:r>
            <a:r>
              <a:rPr lang="en-GB" sz="3200" baseline="30000" dirty="0"/>
              <a:t>th</a:t>
            </a:r>
            <a:r>
              <a:rPr lang="en-GB" sz="3200" dirty="0"/>
              <a:t> November, 2026</a:t>
            </a:r>
          </a:p>
          <a:p>
            <a:r>
              <a:rPr lang="en-GB" sz="3200" dirty="0"/>
              <a:t>Come in Uni kit &amp; appropriate footwear &amp; coat</a:t>
            </a:r>
          </a:p>
          <a:p>
            <a:r>
              <a:rPr lang="en-GB" sz="3200" dirty="0"/>
              <a:t>We will be observing a year 6 lesson being taught in the outdoors</a:t>
            </a:r>
          </a:p>
        </p:txBody>
      </p:sp>
    </p:spTree>
    <p:extLst>
      <p:ext uri="{BB962C8B-B14F-4D97-AF65-F5344CB8AC3E}">
        <p14:creationId xmlns:p14="http://schemas.microsoft.com/office/powerpoint/2010/main" val="4261363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3284</TotalTime>
  <Words>1655</Words>
  <Application>Microsoft Office PowerPoint</Application>
  <PresentationFormat>Widescreen</PresentationFormat>
  <Paragraphs>161</Paragraphs>
  <Slides>18</Slides>
  <Notes>12</Notes>
  <HiddenSlides>2</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18</vt:i4>
      </vt:variant>
    </vt:vector>
  </HeadingPairs>
  <TitlesOfParts>
    <vt:vector size="30" baseType="lpstr">
      <vt:lpstr>Microsoft JhengHei</vt:lpstr>
      <vt:lpstr>Myriad Pro</vt:lpstr>
      <vt:lpstr>Aptos</vt:lpstr>
      <vt:lpstr>Arial</vt:lpstr>
      <vt:lpstr>Calibri</vt:lpstr>
      <vt:lpstr>Calibri Light</vt:lpstr>
      <vt:lpstr>Helvetica</vt:lpstr>
      <vt:lpstr>Symbol</vt:lpstr>
      <vt:lpstr>Wingdings</vt:lpstr>
      <vt:lpstr>Office Theme</vt:lpstr>
      <vt:lpstr>Custom Design</vt:lpstr>
      <vt:lpstr>1_Custom Design</vt:lpstr>
      <vt:lpstr>Lesson Planning Prep   Understand what to plan to promote various ways of moving  Lesson to support the  Area of Learning Health and Well-being  Deall sut mae symud yn cefnogi  Maes Dysgu Iechyd a Lles </vt:lpstr>
      <vt:lpstr>Aims</vt:lpstr>
      <vt:lpstr>Physical Literacy </vt:lpstr>
      <vt:lpstr>PowerPoint Presentation</vt:lpstr>
      <vt:lpstr>PowerPoint Presentation</vt:lpstr>
      <vt:lpstr>Mountain of Motor Development </vt:lpstr>
      <vt:lpstr>PowerPoint Presentation</vt:lpstr>
      <vt:lpstr>PowerPoint Presentation</vt:lpstr>
      <vt:lpstr>PowerPoint Presentation</vt:lpstr>
      <vt:lpstr>Results- Levels of PA</vt:lpstr>
      <vt:lpstr>Results- Relationship between PA and MC</vt:lpstr>
      <vt:lpstr>PowerPoint Presentation</vt:lpstr>
      <vt:lpstr>Resources to support planning work </vt:lpstr>
      <vt:lpstr>Overview</vt:lpstr>
      <vt:lpstr>Practical / Ymarferol</vt:lpstr>
      <vt:lpstr>What have you been observing so far?</vt:lpstr>
      <vt:lpstr>Planning for Teaching in the Outdoors</vt:lpstr>
      <vt:lpstr>Send your draft lessons to a friend to look over to see it all makes sense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Cymru© (Successful Kinaesthetic Instruction for Pre-schoolers- Wales)</dc:title>
  <dc:creator>Amanda John (0501153)</dc:creator>
  <cp:lastModifiedBy>Heddwen Davies</cp:lastModifiedBy>
  <cp:revision>8</cp:revision>
  <cp:lastPrinted>2020-10-08T19:38:12Z</cp:lastPrinted>
  <dcterms:created xsi:type="dcterms:W3CDTF">2019-11-04T11:55:32Z</dcterms:created>
  <dcterms:modified xsi:type="dcterms:W3CDTF">2026-10-26T15:02:13Z</dcterms:modified>
</cp:coreProperties>
</file>