
<file path=[Content_Types].xml><?xml version="1.0" encoding="utf-8"?>
<Types xmlns="http://schemas.openxmlformats.org/package/2006/content-types">
  <Default Extension="emf" ContentType="image/x-emf"/>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4"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12192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0055" autoAdjust="0"/>
  </p:normalViewPr>
  <p:slideViewPr>
    <p:cSldViewPr snapToGrid="0" snapToObjects="1">
      <p:cViewPr varScale="1">
        <p:scale>
          <a:sx n="62" d="100"/>
          <a:sy n="62" d="100"/>
        </p:scale>
        <p:origin x="103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47147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presentation today in the form of a viva voce will be discussing virtual wards as digital transformation in UK Health &amp; Social Care. It is based upon my component 1 and will explore the technology-enabled care shift from hospital to home monitoring. It will evaluate the effects upon practitioners, service delivery, patients, service users &amp; communities, ending with recommendations on safe and equitable implementation.</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viva is answering the brief directly through the summary of the findings in component 1, linking back to learning outcomes. Not only will I describe virtual wards, I will analyses their impact both benefit and harm, building on from strongest assessment areas: critical analysis, and practical application. The presentation will consider evidence and evidence implementation barriers as well as make recommendations to improve virtual ward services within Health &amp; Social care.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Virtual wards, also sometimes referred to as Hospital at Home, are systems that permit selected patients to receive in-house hospital-level monitoring and acute care. This typically uses technologies such as blood pressure monitors, pulse oximeters, mobile phones, apps, and video-calls, alongside electronic health records. However, they aren’t simply the devices, but need clinician supervision, monitoring of patient data, and prompt escalation to face-to-face care.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Virtual wards gained visibility during the Covid-19 Pandemic as a means to support NHS pressure and safely manage patients remotely, but the wider agenda includes NHS transformation in terms of capacity, earlier discharge, person-centered care, and digital engagement. Question really not if there are useful technologies but in which circumstances can they be safe, equitable and effective for different groups of patients and communities.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terms of impact on the workforce, staff access patient data remotely, enabling earlier identification of and response to deterioration. This can encourage multidisciplinary working between nurses, doctors, pharmacists, admin staff and technical support. Virtual wards can lead to an increase in workload though, in terms of alert checking, online record updates, and remote communication, hence staff will require appropriate training and confidence in escalating to face-to-face care to ensure patient safety.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terms of service delivery, virtual wards have potential to reduce inappropriate hospital admissions and support early discharge, especially for clinically suitable patients; continuous monitoring helps services act before the condition becomes an emergency. Evidence is however, less robust for frailty and the older adults and the safety of this service is reliant on the devices, Internet coverage, strong clinical governance and escalation pathways for face to face care where needed.</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relation to patients and service users, virtual wards could promote a sense of independence and choice, offering the comfort and convenience of receiving hospital care in the comfort of their own home. Many patients might feel empowered by tracking their observations and logging symptoms; but this is not universal, and some can feel anxious, digitally excluded or less secure without direct face to face support, so suitability requires attention to their cognitive abilities, technical confidence, language skills, home support and device capability.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Benefits for communities may include increased access to care for those who live in rural areas or for the housebound or those with mobility issues, who may not easily access appointments in person, also reduced risk from exposure to infections in hospital settings. But the benefits can be uneven if communities do not have the required devices, Internet, confidence or informal support, thus virtual wards must be equitable and not increase health inequality between different communities.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From a critical perspective, virtual wards should not be thought of as a purely technological solution; these are a hospital-level care process that occur in the patient’s home that requires expert clinical staff and governance. This model appears to function best when patients have carefully selected eligibility criteria, rapid and timely escalation and appropriate monitoring. The risks include technical issues, data over-load, career burden and reduced direct human interaction.</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recommendations of this research are: clear eligibility criteria should be used, to select those patients who will benefit from virtual wards. Clinicians must be trained to use the technologies and effectively conduct virtual consultations. Support for Digital inclusion is vital for patients who don’t have digital devices, have poor connectivity or require translation or the help of their career in the use of devices and to help manage the patients logs. All virtual wards need to report data on readmissions, patient safety incidents, experience and on service equality.</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conclude, virtual wards are a transformative technology as they extend hospital based acute care into the patient’s home, potentially increasing capacity, offering convenience and proactive care where there is good clinical governance, but technology is not a magic wand to solve problems of work force pressures or the wider pressures upon the system. They offer the promise of digitally enabled, person-centered and equitable care that balances digital monitoring with professional oversight.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6/26/2026</a:t>
            </a:fld>
            <a:endParaRPr lang="en-US" dirty="0"/>
          </a:p>
        </p:txBody>
      </p:sp>
      <p:sp>
        <p:nvSpPr>
          <p:cNvPr id="5" name="Footer Placeholder 4"/>
          <p:cNvSpPr>
            <a:spLocks noGrp="1"/>
          </p:cNvSpPr>
          <p:nvPr>
            <p:ph type="ftr" sz="quarter" idx="11"/>
          </p:nvPr>
        </p:nvSpPr>
        <p:spPr>
          <a:xfrm>
            <a:off x="1127124" y="329307"/>
            <a:ext cx="5943668" cy="309201"/>
          </a:xfrm>
        </p:spPr>
        <p:txBody>
          <a:bodyPr/>
          <a:lstStyle/>
          <a:p>
            <a:endParaRPr lang="en-US" dirty="0"/>
          </a:p>
        </p:txBody>
      </p:sp>
      <p:sp>
        <p:nvSpPr>
          <p:cNvPr id="6" name="Slide Number Placeholder 5"/>
          <p:cNvSpPr>
            <a:spLocks noGrp="1"/>
          </p:cNvSpPr>
          <p:nvPr>
            <p:ph type="sldNum" sz="quarter" idx="12"/>
          </p:nvPr>
        </p:nvSpPr>
        <p:spPr>
          <a:xfrm>
            <a:off x="9924392" y="134930"/>
            <a:ext cx="811019" cy="503578"/>
          </a:xfrm>
        </p:spPr>
        <p:txBody>
          <a:bodyPr/>
          <a:lstStyle/>
          <a:p>
            <a:fld id="{6D22F896-40B5-4ADD-8801-0D06FADFA095}" type="slidenum">
              <a:rPr lang="en-US" smtClean="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10757330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48A87A34-81AB-432B-8DAE-1953F412C126}" type="datetimeFigureOut">
              <a:rPr lang="en-US" smtClean="0"/>
              <a:t>6/26/2026</a:t>
            </a:fld>
            <a:endParaRPr lang="en-US" dirty="0"/>
          </a:p>
        </p:txBody>
      </p:sp>
      <p:sp>
        <p:nvSpPr>
          <p:cNvPr id="5" name="Footer Placeholder 4"/>
          <p:cNvSpPr>
            <a:spLocks noGrp="1"/>
          </p:cNvSpPr>
          <p:nvPr>
            <p:ph type="ftr" sz="quarter" idx="11"/>
          </p:nvPr>
        </p:nvSpPr>
        <p:spPr/>
        <p:txBody>
          <a:bodyPr/>
          <a:lstStyle>
            <a:lvl1pPr>
              <a:defRPr sz="1200"/>
            </a:lvl1p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8841545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6/26/2026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436368369"/>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6/26/2026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37477507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6/26/2026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81114933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6/26/2026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29400870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6/26/2026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3197241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86618066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48A87A34-81AB-432B-8DAE-1953F412C126}" type="datetimeFigureOut">
              <a:rPr lang="en-US" smtClean="0"/>
              <a:pPr/>
              <a:t>6/26/2026</a:t>
            </a:fld>
            <a:endParaRPr lang="en-US" dirty="0"/>
          </a:p>
        </p:txBody>
      </p:sp>
      <p:sp>
        <p:nvSpPr>
          <p:cNvPr id="6" name="Footer Placeholder 5"/>
          <p:cNvSpPr>
            <a:spLocks noGrp="1"/>
          </p:cNvSpPr>
          <p:nvPr>
            <p:ph type="ftr" sz="quarter" idx="11"/>
          </p:nvPr>
        </p:nvSpPr>
        <p:spPr>
          <a:xfrm>
            <a:off x="1125300" y="318640"/>
            <a:ext cx="4877818" cy="320931"/>
          </a:xfrm>
        </p:spPr>
        <p:txBody>
          <a:bodyPr/>
          <a:lstStyle/>
          <a:p>
            <a:endParaRPr lang="en-US" dirty="0"/>
          </a:p>
        </p:txBody>
      </p:sp>
      <p:sp>
        <p:nvSpPr>
          <p:cNvPr id="7" name="Slide Number Placeholder 6"/>
          <p:cNvSpPr>
            <a:spLocks noGrp="1"/>
          </p:cNvSpPr>
          <p:nvPr>
            <p:ph type="sldNum" sz="quarter" idx="12"/>
          </p:nvPr>
        </p:nvSpPr>
        <p:spPr>
          <a:xfrm>
            <a:off x="6176794" y="137408"/>
            <a:ext cx="811019" cy="503578"/>
          </a:xfrm>
        </p:spPr>
        <p:txBody>
          <a:bodyPr/>
          <a:lstStyle/>
          <a:p>
            <a:fld id="{6D22F896-40B5-4ADD-8801-0D06FADFA095}" type="slidenum">
              <a:rPr lang="en-US" smtClean="0"/>
              <a:t>‹#›</a:t>
            </a:fld>
            <a:endParaRPr lang="en-US" dirty="0"/>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55865718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27759034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20554618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989174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6/26/2026</a:t>
            </a:fld>
            <a:endParaRPr lang="en-US" dirty="0"/>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78216882"/>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 id="2147483766" r:id="rId12"/>
  </p:sldLayoutIdLst>
  <p:hf sldNum="0" hdr="0" ftr="0" dt="0"/>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3389/fdgth.2025.1461342" TargetMode="External"/><Relationship Id="rId7" Type="http://schemas.openxmlformats.org/officeDocument/2006/relationships/hyperlink" Target="https://doi.org/10.3390/bs16020165" TargetMode="External"/><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hyperlink" Target="https://doi.org/10.1111/jan.17035" TargetMode="External"/><Relationship Id="rId5" Type="http://schemas.openxmlformats.org/officeDocument/2006/relationships/hyperlink" Target="https://doi.org/10.1007/s00428-025-04090-w" TargetMode="External"/><Relationship Id="rId4" Type="http://schemas.openxmlformats.org/officeDocument/2006/relationships/hyperlink" Target="https://doi.org/10.1186/s12913-025-12498-y"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2D4A"/>
        </a:solidFill>
        <a:effectLst/>
      </p:bgPr>
    </p:bg>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F2B705"/>
          </a:solidFill>
          <a:ln w="12700">
            <a:solidFill>
              <a:srgbClr val="333333">
                <a:alpha val="0"/>
              </a:srgbClr>
            </a:solidFill>
            <a:prstDash val="solid"/>
          </a:ln>
        </p:spPr>
        <p:txBody>
          <a:bodyPr/>
          <a:lstStyle/>
          <a:p>
            <a:endParaRPr lang="en-GB"/>
          </a:p>
        </p:txBody>
      </p:sp>
      <p:sp>
        <p:nvSpPr>
          <p:cNvPr id="3" name="Shape 1"/>
          <p:cNvSpPr/>
          <p:nvPr/>
        </p:nvSpPr>
        <p:spPr>
          <a:xfrm>
            <a:off x="676656" y="658368"/>
            <a:ext cx="1722160" cy="384048"/>
          </a:xfrm>
          <a:prstGeom prst="roundRect">
            <a:avLst>
              <a:gd name="adj" fmla="val 9524"/>
            </a:avLst>
          </a:prstGeom>
          <a:solidFill>
            <a:srgbClr val="F2B705"/>
          </a:solidFill>
          <a:ln w="12700">
            <a:solidFill>
              <a:srgbClr val="333333">
                <a:alpha val="0"/>
              </a:srgbClr>
            </a:solidFill>
            <a:prstDash val="solid"/>
          </a:ln>
        </p:spPr>
        <p:txBody>
          <a:bodyPr/>
          <a:lstStyle/>
          <a:p>
            <a:endParaRPr lang="en-US" dirty="0"/>
          </a:p>
        </p:txBody>
      </p:sp>
      <p:sp>
        <p:nvSpPr>
          <p:cNvPr id="4" name="Text 2"/>
          <p:cNvSpPr/>
          <p:nvPr/>
        </p:nvSpPr>
        <p:spPr>
          <a:xfrm>
            <a:off x="777240" y="768096"/>
            <a:ext cx="3108960" cy="201168"/>
          </a:xfrm>
          <a:prstGeom prst="rect">
            <a:avLst/>
          </a:prstGeom>
          <a:noFill/>
          <a:ln/>
        </p:spPr>
        <p:txBody>
          <a:bodyPr wrap="square" lIns="0" tIns="0" rIns="0" bIns="0" rtlCol="0" anchor="ctr"/>
          <a:lstStyle/>
          <a:p>
            <a:pPr marL="0" indent="0">
              <a:buNone/>
            </a:pPr>
            <a:r>
              <a:rPr lang="en-US" sz="1600" b="1" dirty="0">
                <a:latin typeface="Arial" panose="020B0604020202020204" pitchFamily="34" charset="0"/>
                <a:ea typeface="Aptos" pitchFamily="34" charset="-122"/>
                <a:cs typeface="Arial" panose="020B0604020202020204" pitchFamily="34" charset="0"/>
              </a:rPr>
              <a:t>COMPONENT 2 ·</a:t>
            </a:r>
            <a:endParaRPr lang="en-US" sz="1600" dirty="0">
              <a:latin typeface="Arial" panose="020B0604020202020204" pitchFamily="34" charset="0"/>
              <a:cs typeface="Arial" panose="020B0604020202020204" pitchFamily="34" charset="0"/>
            </a:endParaRPr>
          </a:p>
        </p:txBody>
      </p:sp>
      <p:sp>
        <p:nvSpPr>
          <p:cNvPr id="5" name="Text 3"/>
          <p:cNvSpPr/>
          <p:nvPr/>
        </p:nvSpPr>
        <p:spPr>
          <a:xfrm>
            <a:off x="658368" y="1234440"/>
            <a:ext cx="7543800" cy="1225296"/>
          </a:xfrm>
          <a:prstGeom prst="rect">
            <a:avLst/>
          </a:prstGeom>
          <a:noFill/>
          <a:ln/>
        </p:spPr>
        <p:txBody>
          <a:bodyPr wrap="square" lIns="0" tIns="0" rIns="0" bIns="0" rtlCol="0" anchor="ctr">
            <a:normAutofit/>
          </a:bodyPr>
          <a:lstStyle/>
          <a:p>
            <a:r>
              <a:rPr lang="en-US" sz="2400" b="1" dirty="0">
                <a:solidFill>
                  <a:schemeClr val="bg1"/>
                </a:solidFill>
                <a:latin typeface="Arial" panose="020B0604020202020204" pitchFamily="34" charset="0"/>
                <a:ea typeface="Aptos Display" pitchFamily="34" charset="-122"/>
                <a:cs typeface="Arial" panose="020B0604020202020204" pitchFamily="34" charset="0"/>
              </a:rPr>
              <a:t>Digital Transformation in the Health and Care Professions</a:t>
            </a:r>
            <a:endParaRPr lang="en-US" sz="2400" dirty="0">
              <a:solidFill>
                <a:schemeClr val="bg1"/>
              </a:solidFill>
              <a:latin typeface="Arial" panose="020B0604020202020204" pitchFamily="34" charset="0"/>
              <a:cs typeface="Arial" panose="020B0604020202020204" pitchFamily="34" charset="0"/>
            </a:endParaRPr>
          </a:p>
        </p:txBody>
      </p:sp>
      <p:sp>
        <p:nvSpPr>
          <p:cNvPr id="7" name="Shape 5"/>
          <p:cNvSpPr/>
          <p:nvPr/>
        </p:nvSpPr>
        <p:spPr>
          <a:xfrm>
            <a:off x="685800" y="2971800"/>
            <a:ext cx="2651760" cy="0"/>
          </a:xfrm>
          <a:prstGeom prst="line">
            <a:avLst/>
          </a:prstGeom>
          <a:noFill/>
          <a:ln w="34290">
            <a:solidFill>
              <a:srgbClr val="F2B705"/>
            </a:solidFill>
            <a:prstDash val="solid"/>
          </a:ln>
        </p:spPr>
        <p:txBody>
          <a:bodyPr/>
          <a:lstStyle/>
          <a:p>
            <a:endParaRPr lang="en-GB"/>
          </a:p>
        </p:txBody>
      </p:sp>
      <p:sp>
        <p:nvSpPr>
          <p:cNvPr id="8" name="Text 6"/>
          <p:cNvSpPr/>
          <p:nvPr/>
        </p:nvSpPr>
        <p:spPr>
          <a:xfrm>
            <a:off x="748258" y="3700995"/>
            <a:ext cx="1371600" cy="228600"/>
          </a:xfrm>
          <a:prstGeom prst="rect">
            <a:avLst/>
          </a:prstGeom>
          <a:noFill/>
          <a:ln/>
        </p:spPr>
        <p:txBody>
          <a:bodyPr wrap="square" lIns="0" tIns="0" rIns="0" bIns="0" rtlCol="0" anchor="ctr"/>
          <a:lstStyle/>
          <a:p>
            <a:pPr marL="0" indent="0">
              <a:buNone/>
            </a:pPr>
            <a:r>
              <a:rPr lang="en-US" sz="1600" b="1" dirty="0">
                <a:latin typeface="Arial" panose="020B0604020202020204" pitchFamily="34" charset="0"/>
                <a:cs typeface="Arial" panose="020B0604020202020204" pitchFamily="34" charset="0"/>
              </a:rPr>
              <a:t>ROGERS NYANGA</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713232" y="4160520"/>
            <a:ext cx="1371600" cy="228600"/>
          </a:xfrm>
          <a:prstGeom prst="rect">
            <a:avLst/>
          </a:prstGeom>
          <a:noFill/>
          <a:ln/>
        </p:spPr>
        <p:txBody>
          <a:bodyPr wrap="square" lIns="0" tIns="0" rIns="0" bIns="0" rtlCol="0" anchor="ctr"/>
          <a:lstStyle/>
          <a:p>
            <a:pPr marL="0" indent="0">
              <a:buNone/>
            </a:pPr>
            <a:r>
              <a:rPr lang="en-US" sz="1600" b="1" dirty="0">
                <a:latin typeface="Arial" panose="020B0604020202020204" pitchFamily="34" charset="0"/>
                <a:ea typeface="Aptos" pitchFamily="34" charset="-122"/>
                <a:cs typeface="Arial" panose="020B0604020202020204" pitchFamily="34" charset="0"/>
              </a:rPr>
              <a:t>Student number</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2176272" y="4160520"/>
            <a:ext cx="6720840" cy="228600"/>
          </a:xfrm>
          <a:prstGeom prst="rect">
            <a:avLst/>
          </a:prstGeom>
          <a:noFill/>
          <a:ln/>
        </p:spPr>
        <p:txBody>
          <a:bodyPr wrap="square" lIns="0" tIns="0" rIns="0" bIns="0" rtlCol="0" anchor="ctr">
            <a:noAutofit/>
          </a:bodyPr>
          <a:lstStyle/>
          <a:p>
            <a:pPr marL="0" indent="0">
              <a:buNone/>
            </a:pPr>
            <a:r>
              <a:rPr lang="en-US" sz="1600">
                <a:latin typeface="Arial" panose="020B0604020202020204" pitchFamily="34" charset="0"/>
                <a:ea typeface="Aptos" pitchFamily="34" charset="-122"/>
                <a:cs typeface="Arial" panose="020B0604020202020204" pitchFamily="34" charset="0"/>
              </a:rPr>
              <a:t>[2309150</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713232" y="4572000"/>
            <a:ext cx="1371600" cy="228600"/>
          </a:xfrm>
          <a:prstGeom prst="rect">
            <a:avLst/>
          </a:prstGeom>
          <a:noFill/>
          <a:ln/>
        </p:spPr>
        <p:txBody>
          <a:bodyPr wrap="square" lIns="0" tIns="0" rIns="0" bIns="0" rtlCol="0" anchor="ctr"/>
          <a:lstStyle/>
          <a:p>
            <a:pPr marL="0" indent="0">
              <a:buNone/>
            </a:pPr>
            <a:r>
              <a:rPr lang="en-US" sz="1600" b="1" dirty="0">
                <a:latin typeface="Arial" panose="020B0604020202020204" pitchFamily="34" charset="0"/>
                <a:ea typeface="Aptos" pitchFamily="34" charset="-122"/>
                <a:cs typeface="Arial" panose="020B0604020202020204" pitchFamily="34" charset="0"/>
              </a:rPr>
              <a:t>Lecturer</a:t>
            </a:r>
            <a:endParaRPr lang="en-US" sz="1600" dirty="0">
              <a:latin typeface="Arial" panose="020B0604020202020204" pitchFamily="34" charset="0"/>
              <a:cs typeface="Arial" panose="020B0604020202020204" pitchFamily="34" charset="0"/>
            </a:endParaRPr>
          </a:p>
        </p:txBody>
      </p:sp>
      <p:sp>
        <p:nvSpPr>
          <p:cNvPr id="13" name="Text 11"/>
          <p:cNvSpPr/>
          <p:nvPr/>
        </p:nvSpPr>
        <p:spPr>
          <a:xfrm>
            <a:off x="2176272" y="4572000"/>
            <a:ext cx="6720840" cy="228600"/>
          </a:xfrm>
          <a:prstGeom prst="rect">
            <a:avLst/>
          </a:prstGeom>
          <a:noFill/>
          <a:ln/>
        </p:spPr>
        <p:txBody>
          <a:bodyPr wrap="square" lIns="0" tIns="0" rIns="0" bIns="0" rtlCol="0" anchor="ctr">
            <a:noAutofit/>
          </a:bodyPr>
          <a:lstStyle/>
          <a:p>
            <a:pPr marL="0" indent="0">
              <a:buNone/>
            </a:pPr>
            <a:r>
              <a:rPr lang="en-US" sz="1600" dirty="0">
                <a:latin typeface="Arial" panose="020B0604020202020204" pitchFamily="34" charset="0"/>
                <a:ea typeface="Aptos" pitchFamily="34" charset="-122"/>
                <a:cs typeface="Arial" panose="020B0604020202020204" pitchFamily="34" charset="0"/>
              </a:rPr>
              <a:t>Matrin Svejda, Tomy Adattu Chacko and Zakiyyah Ahmed</a:t>
            </a:r>
            <a:endParaRPr lang="en-US" sz="1600" dirty="0">
              <a:latin typeface="Arial" panose="020B0604020202020204" pitchFamily="34" charset="0"/>
              <a:cs typeface="Arial" panose="020B0604020202020204" pitchFamily="34" charset="0"/>
            </a:endParaRPr>
          </a:p>
        </p:txBody>
      </p:sp>
      <p:sp>
        <p:nvSpPr>
          <p:cNvPr id="14" name="Text 12"/>
          <p:cNvSpPr/>
          <p:nvPr/>
        </p:nvSpPr>
        <p:spPr>
          <a:xfrm>
            <a:off x="713232" y="4983480"/>
            <a:ext cx="1371600" cy="228600"/>
          </a:xfrm>
          <a:prstGeom prst="rect">
            <a:avLst/>
          </a:prstGeom>
          <a:noFill/>
          <a:ln/>
        </p:spPr>
        <p:txBody>
          <a:bodyPr wrap="square" lIns="0" tIns="0" rIns="0" bIns="0" rtlCol="0" anchor="ctr"/>
          <a:lstStyle/>
          <a:p>
            <a:pPr marL="0" indent="0">
              <a:buNone/>
            </a:pPr>
            <a:r>
              <a:rPr lang="en-US" sz="1600" b="1" dirty="0">
                <a:latin typeface="Arial" panose="020B0604020202020204" pitchFamily="34" charset="0"/>
                <a:ea typeface="Aptos" pitchFamily="34" charset="-122"/>
                <a:cs typeface="Arial" panose="020B0604020202020204" pitchFamily="34" charset="0"/>
              </a:rPr>
              <a:t>Module code/title</a:t>
            </a:r>
            <a:endParaRPr lang="en-US" sz="1600" dirty="0">
              <a:latin typeface="Arial" panose="020B0604020202020204" pitchFamily="34" charset="0"/>
              <a:cs typeface="Arial" panose="020B0604020202020204" pitchFamily="34" charset="0"/>
            </a:endParaRPr>
          </a:p>
        </p:txBody>
      </p:sp>
      <p:sp>
        <p:nvSpPr>
          <p:cNvPr id="15" name="Text 13"/>
          <p:cNvSpPr/>
          <p:nvPr/>
        </p:nvSpPr>
        <p:spPr>
          <a:xfrm>
            <a:off x="2176272" y="4983480"/>
            <a:ext cx="6720840" cy="228600"/>
          </a:xfrm>
          <a:prstGeom prst="rect">
            <a:avLst/>
          </a:prstGeom>
          <a:noFill/>
          <a:ln/>
        </p:spPr>
        <p:txBody>
          <a:bodyPr wrap="square" lIns="0" tIns="0" rIns="0" bIns="0" rtlCol="0" anchor="ctr">
            <a:noAutofit/>
          </a:bodyPr>
          <a:lstStyle/>
          <a:p>
            <a:pPr marL="0" indent="0">
              <a:buNone/>
            </a:pPr>
            <a:r>
              <a:rPr lang="en-US" sz="1600" dirty="0">
                <a:latin typeface="Arial" panose="020B0604020202020204" pitchFamily="34" charset="0"/>
                <a:ea typeface="Aptos" pitchFamily="34" charset="-122"/>
                <a:cs typeface="Arial" panose="020B0604020202020204" pitchFamily="34" charset="0"/>
              </a:rPr>
              <a:t>BMPH6026 · Digital Transformation in the Health and Care Professions</a:t>
            </a:r>
            <a:endParaRPr lang="en-US" sz="1600" dirty="0">
              <a:latin typeface="Arial" panose="020B0604020202020204" pitchFamily="34" charset="0"/>
              <a:cs typeface="Arial" panose="020B0604020202020204" pitchFamily="34" charset="0"/>
            </a:endParaRPr>
          </a:p>
        </p:txBody>
      </p:sp>
      <p:sp>
        <p:nvSpPr>
          <p:cNvPr id="16" name="Shape 14"/>
          <p:cNvSpPr/>
          <p:nvPr/>
        </p:nvSpPr>
        <p:spPr>
          <a:xfrm>
            <a:off x="8641080" y="1051560"/>
            <a:ext cx="2240280" cy="2240280"/>
          </a:xfrm>
          <a:prstGeom prst="roundRect">
            <a:avLst>
              <a:gd name="adj" fmla="val 4082"/>
            </a:avLst>
          </a:prstGeom>
          <a:solidFill>
            <a:srgbClr val="1D7A8C"/>
          </a:solidFill>
          <a:ln w="12700">
            <a:solidFill>
              <a:srgbClr val="1D7A8C"/>
            </a:solidFill>
            <a:prstDash val="solid"/>
          </a:ln>
        </p:spPr>
        <p:txBody>
          <a:bodyPr/>
          <a:lstStyle/>
          <a:p>
            <a:endParaRPr lang="en-GB"/>
          </a:p>
        </p:txBody>
      </p:sp>
      <p:sp>
        <p:nvSpPr>
          <p:cNvPr id="17" name="Text 15"/>
          <p:cNvSpPr/>
          <p:nvPr/>
        </p:nvSpPr>
        <p:spPr>
          <a:xfrm>
            <a:off x="8860535" y="1344168"/>
            <a:ext cx="1910383" cy="1417320"/>
          </a:xfrm>
          <a:prstGeom prst="rect">
            <a:avLst/>
          </a:prstGeom>
          <a:noFill/>
          <a:ln/>
        </p:spPr>
        <p:txBody>
          <a:bodyPr wrap="square" lIns="0" tIns="0" rIns="0" bIns="0" rtlCol="0" anchor="ctr"/>
          <a:lstStyle/>
          <a:p>
            <a:pPr marL="0" indent="0" algn="ctr">
              <a:buNone/>
            </a:pPr>
            <a:r>
              <a:rPr lang="en-US" sz="1600" b="1" dirty="0">
                <a:latin typeface="Arial" panose="020B0604020202020204" pitchFamily="34" charset="0"/>
                <a:ea typeface="Aptos Display" pitchFamily="34" charset="-122"/>
                <a:cs typeface="Arial" panose="020B0604020202020204" pitchFamily="34" charset="0"/>
              </a:rPr>
              <a:t>HOME</a:t>
            </a:r>
            <a:endParaRPr lang="en-US" sz="1600" dirty="0">
              <a:latin typeface="Arial" panose="020B0604020202020204" pitchFamily="34" charset="0"/>
              <a:cs typeface="Arial" panose="020B0604020202020204" pitchFamily="34" charset="0"/>
            </a:endParaRPr>
          </a:p>
          <a:p>
            <a:pPr marL="0" indent="0" algn="ctr">
              <a:buNone/>
            </a:pPr>
            <a:r>
              <a:rPr lang="en-US" sz="1600" b="1" dirty="0">
                <a:latin typeface="Arial" panose="020B0604020202020204" pitchFamily="34" charset="0"/>
                <a:ea typeface="Aptos Display"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a:p>
            <a:pPr marL="0" indent="0" algn="ctr">
              <a:buNone/>
            </a:pPr>
            <a:r>
              <a:rPr lang="en-US" sz="1600" b="1" dirty="0">
                <a:latin typeface="Arial" panose="020B0604020202020204" pitchFamily="34" charset="0"/>
                <a:ea typeface="Aptos Display" pitchFamily="34" charset="-122"/>
                <a:cs typeface="Arial" panose="020B0604020202020204" pitchFamily="34" charset="0"/>
              </a:rPr>
              <a:t>HOSPITAL</a:t>
            </a:r>
            <a:endParaRPr lang="en-US" sz="1600" dirty="0">
              <a:latin typeface="Arial" panose="020B0604020202020204" pitchFamily="34" charset="0"/>
              <a:cs typeface="Arial" panose="020B0604020202020204" pitchFamily="34" charset="0"/>
            </a:endParaRPr>
          </a:p>
        </p:txBody>
      </p:sp>
      <p:sp>
        <p:nvSpPr>
          <p:cNvPr id="18" name="Shape 16"/>
          <p:cNvSpPr/>
          <p:nvPr/>
        </p:nvSpPr>
        <p:spPr>
          <a:xfrm>
            <a:off x="9281160" y="3611880"/>
            <a:ext cx="2197608" cy="1371600"/>
          </a:xfrm>
          <a:prstGeom prst="roundRect">
            <a:avLst>
              <a:gd name="adj" fmla="val 6400"/>
            </a:avLst>
          </a:prstGeom>
          <a:solidFill>
            <a:srgbClr val="EAF2FA"/>
          </a:solidFill>
          <a:ln w="12700">
            <a:solidFill>
              <a:srgbClr val="B7CADF"/>
            </a:solidFill>
            <a:prstDash val="solid"/>
          </a:ln>
        </p:spPr>
        <p:txBody>
          <a:bodyPr/>
          <a:lstStyle/>
          <a:p>
            <a:endParaRPr lang="en-GB"/>
          </a:p>
        </p:txBody>
      </p:sp>
      <p:sp>
        <p:nvSpPr>
          <p:cNvPr id="19" name="Text 17"/>
          <p:cNvSpPr/>
          <p:nvPr/>
        </p:nvSpPr>
        <p:spPr>
          <a:xfrm>
            <a:off x="9381744" y="3968496"/>
            <a:ext cx="2097024" cy="457200"/>
          </a:xfrm>
          <a:prstGeom prst="rect">
            <a:avLst/>
          </a:prstGeom>
          <a:noFill/>
          <a:ln/>
        </p:spPr>
        <p:txBody>
          <a:bodyPr wrap="square" lIns="0" tIns="0" rIns="0" bIns="0" rtlCol="0" anchor="ctr"/>
          <a:lstStyle/>
          <a:p>
            <a:pPr marL="0" indent="0" algn="ctr">
              <a:buNone/>
            </a:pPr>
            <a:r>
              <a:rPr lang="en-US" sz="1600" b="1" dirty="0">
                <a:latin typeface="Arial" panose="020B0604020202020204" pitchFamily="34" charset="0"/>
                <a:ea typeface="Aptos" pitchFamily="34" charset="-122"/>
                <a:cs typeface="Arial" panose="020B0604020202020204" pitchFamily="34" charset="0"/>
              </a:rPr>
              <a:t>Remote</a:t>
            </a:r>
            <a:endParaRPr lang="en-US" sz="1600" dirty="0">
              <a:latin typeface="Arial" panose="020B0604020202020204" pitchFamily="34" charset="0"/>
              <a:cs typeface="Arial" panose="020B0604020202020204" pitchFamily="34" charset="0"/>
            </a:endParaRPr>
          </a:p>
          <a:p>
            <a:pPr marL="0" indent="0" algn="ctr">
              <a:buNone/>
            </a:pPr>
            <a:r>
              <a:rPr lang="en-US" sz="1600" b="1" dirty="0">
                <a:latin typeface="Arial" panose="020B0604020202020204" pitchFamily="34" charset="0"/>
                <a:ea typeface="Aptos" pitchFamily="34" charset="-122"/>
                <a:cs typeface="Arial" panose="020B0604020202020204" pitchFamily="34" charset="0"/>
              </a:rPr>
              <a:t>monitoring</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01752"/>
            <a:ext cx="2286000" cy="228600"/>
          </a:xfrm>
          <a:prstGeom prst="rect">
            <a:avLst/>
          </a:prstGeom>
          <a:noFill/>
          <a:ln/>
        </p:spPr>
        <p:txBody>
          <a:bodyPr wrap="square" lIns="0" tIns="0" rIns="0" bIns="0" rtlCol="0" anchor="ctr"/>
          <a:lstStyle/>
          <a:p>
            <a:pPr marL="0" indent="0">
              <a:buNone/>
            </a:pPr>
            <a:r>
              <a:rPr lang="en-US" sz="1600" b="1" dirty="0">
                <a:solidFill>
                  <a:srgbClr val="1D7A8C"/>
                </a:solidFill>
                <a:latin typeface="Arial" panose="020B0604020202020204" pitchFamily="34" charset="0"/>
                <a:ea typeface="Aptos" pitchFamily="34" charset="-122"/>
                <a:cs typeface="Arial" panose="020B0604020202020204" pitchFamily="34" charset="0"/>
              </a:rPr>
              <a:t>BRIEF ALIGNMENT</a:t>
            </a:r>
            <a:endParaRPr lang="en-US" sz="1600" dirty="0">
              <a:latin typeface="Arial" panose="020B0604020202020204" pitchFamily="34" charset="0"/>
              <a:cs typeface="Arial" panose="020B0604020202020204" pitchFamily="34" charset="0"/>
            </a:endParaRPr>
          </a:p>
        </p:txBody>
      </p:sp>
      <p:sp>
        <p:nvSpPr>
          <p:cNvPr id="3" name="Text 1"/>
          <p:cNvSpPr/>
          <p:nvPr/>
        </p:nvSpPr>
        <p:spPr>
          <a:xfrm>
            <a:off x="502920" y="530352"/>
            <a:ext cx="10927080" cy="411480"/>
          </a:xfrm>
          <a:prstGeom prst="rect">
            <a:avLst/>
          </a:prstGeom>
          <a:noFill/>
          <a:ln/>
        </p:spPr>
        <p:txBody>
          <a:bodyPr wrap="square" lIns="0" tIns="0" rIns="0" bIns="0" rtlCol="0" anchor="ctr">
            <a:normAutofit/>
          </a:bodyPr>
          <a:lstStyle/>
          <a:p>
            <a:pPr marL="0" indent="0">
              <a:buNone/>
            </a:pPr>
            <a:r>
              <a:rPr lang="en-US" sz="1600" b="1" dirty="0">
                <a:solidFill>
                  <a:srgbClr val="1B2D4A"/>
                </a:solidFill>
                <a:latin typeface="Arial" panose="020B0604020202020204" pitchFamily="34" charset="0"/>
                <a:ea typeface="Aptos Display" pitchFamily="34" charset="-122"/>
                <a:cs typeface="Arial" panose="020B0604020202020204" pitchFamily="34" charset="0"/>
              </a:rPr>
              <a:t>Presentation aim and assessment focus</a:t>
            </a:r>
            <a:endParaRPr lang="en-US" sz="1600" dirty="0">
              <a:latin typeface="Arial" panose="020B0604020202020204" pitchFamily="34" charset="0"/>
              <a:cs typeface="Arial" panose="020B0604020202020204" pitchFamily="34" charset="0"/>
            </a:endParaRPr>
          </a:p>
        </p:txBody>
      </p:sp>
      <p:sp>
        <p:nvSpPr>
          <p:cNvPr id="4" name="Shape 2"/>
          <p:cNvSpPr/>
          <p:nvPr/>
        </p:nvSpPr>
        <p:spPr>
          <a:xfrm>
            <a:off x="502920" y="1005840"/>
            <a:ext cx="2468880" cy="0"/>
          </a:xfrm>
          <a:prstGeom prst="line">
            <a:avLst/>
          </a:prstGeom>
          <a:noFill/>
          <a:ln w="38100">
            <a:solidFill>
              <a:srgbClr val="F2B705"/>
            </a:solidFill>
            <a:prstDash val="solid"/>
          </a:ln>
        </p:spPr>
        <p:txBody>
          <a:bodyPr/>
          <a:lstStyle/>
          <a:p>
            <a:endParaRPr lang="en-GB"/>
          </a:p>
        </p:txBody>
      </p:sp>
      <p:sp>
        <p:nvSpPr>
          <p:cNvPr id="7" name="Text 5"/>
          <p:cNvSpPr/>
          <p:nvPr/>
        </p:nvSpPr>
        <p:spPr>
          <a:xfrm>
            <a:off x="685800" y="1481328"/>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1005840" y="1417320"/>
            <a:ext cx="621792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Summarise Component 1 findings on virtual wards as technology-enabled care delivered in patients’ homes.</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685800" y="2231136"/>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1005840" y="2167128"/>
            <a:ext cx="6217920" cy="566928"/>
          </a:xfrm>
          <a:prstGeom prst="rect">
            <a:avLst/>
          </a:prstGeom>
          <a:noFill/>
          <a:ln/>
        </p:spPr>
        <p:txBody>
          <a:bodyPr wrap="square" lIns="254" tIns="254" rIns="254" bIns="254" rtlCol="0" anchor="ctr">
            <a:normAutofit/>
          </a:bodyPr>
          <a:lstStyle/>
          <a:p>
            <a:r>
              <a:rPr lang="en-US" sz="1600" dirty="0">
                <a:solidFill>
                  <a:srgbClr val="111827"/>
                </a:solidFill>
                <a:latin typeface="Arial" panose="020B0604020202020204" pitchFamily="34" charset="0"/>
                <a:ea typeface="Aptos" pitchFamily="34" charset="-122"/>
                <a:cs typeface="Arial" panose="020B0604020202020204" pitchFamily="34" charset="0"/>
              </a:rPr>
              <a:t>Evaluate impacts on workforce, service delivery, patients/service users and communities (</a:t>
            </a:r>
            <a:r>
              <a:rPr lang="en-US" sz="1600" dirty="0" err="1">
                <a:solidFill>
                  <a:srgbClr val="111827"/>
                </a:solidFill>
                <a:latin typeface="Arial" panose="020B0604020202020204" pitchFamily="34" charset="0"/>
                <a:ea typeface="Aptos" pitchFamily="34" charset="-122"/>
                <a:cs typeface="Arial" panose="020B0604020202020204" pitchFamily="34" charset="0"/>
              </a:rPr>
              <a:t>Määttä</a:t>
            </a:r>
            <a:r>
              <a:rPr lang="en-US" sz="1600" dirty="0">
                <a:solidFill>
                  <a:srgbClr val="111827"/>
                </a:solidFill>
                <a:latin typeface="Arial" panose="020B0604020202020204" pitchFamily="34" charset="0"/>
                <a:ea typeface="Aptos" pitchFamily="34" charset="-122"/>
                <a:cs typeface="Arial" panose="020B0604020202020204" pitchFamily="34" charset="0"/>
              </a:rPr>
              <a:t> et al., 2025).</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685800" y="2980944"/>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1005840" y="2916936"/>
            <a:ext cx="621792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Critically consider benefits, risks and implementation barriers using current evidence.</a:t>
            </a:r>
            <a:endParaRPr lang="en-US" sz="1600" dirty="0">
              <a:latin typeface="Arial" panose="020B0604020202020204" pitchFamily="34" charset="0"/>
              <a:cs typeface="Arial" panose="020B0604020202020204" pitchFamily="34" charset="0"/>
            </a:endParaRPr>
          </a:p>
        </p:txBody>
      </p:sp>
      <p:sp>
        <p:nvSpPr>
          <p:cNvPr id="13" name="Text 11"/>
          <p:cNvSpPr/>
          <p:nvPr/>
        </p:nvSpPr>
        <p:spPr>
          <a:xfrm>
            <a:off x="685800" y="3730752"/>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4" name="Text 12"/>
          <p:cNvSpPr/>
          <p:nvPr/>
        </p:nvSpPr>
        <p:spPr>
          <a:xfrm>
            <a:off x="1005840" y="3666744"/>
            <a:ext cx="621792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Offer practical recommendations for safe, equitable and sustainable virtual ward development.</a:t>
            </a:r>
            <a:endParaRPr lang="en-US" sz="1600" dirty="0">
              <a:latin typeface="Arial" panose="020B0604020202020204" pitchFamily="34" charset="0"/>
              <a:cs typeface="Arial" panose="020B0604020202020204" pitchFamily="34" charset="0"/>
            </a:endParaRPr>
          </a:p>
        </p:txBody>
      </p:sp>
      <p:sp>
        <p:nvSpPr>
          <p:cNvPr id="15" name="Shape 13"/>
          <p:cNvSpPr/>
          <p:nvPr/>
        </p:nvSpPr>
        <p:spPr>
          <a:xfrm>
            <a:off x="7543800" y="1280160"/>
            <a:ext cx="3977640" cy="4526280"/>
          </a:xfrm>
          <a:prstGeom prst="roundRect">
            <a:avLst>
              <a:gd name="adj" fmla="val 2759"/>
            </a:avLst>
          </a:prstGeom>
          <a:solidFill>
            <a:srgbClr val="F4F6F8"/>
          </a:solidFill>
          <a:ln w="10160">
            <a:solidFill>
              <a:srgbClr val="E5E7EB"/>
            </a:solidFill>
            <a:prstDash val="solid"/>
          </a:ln>
        </p:spPr>
        <p:txBody>
          <a:bodyPr/>
          <a:lstStyle/>
          <a:p>
            <a:endParaRPr lang="en-GB"/>
          </a:p>
        </p:txBody>
      </p:sp>
      <p:sp>
        <p:nvSpPr>
          <p:cNvPr id="16" name="Text 14"/>
          <p:cNvSpPr/>
          <p:nvPr/>
        </p:nvSpPr>
        <p:spPr>
          <a:xfrm>
            <a:off x="7726680" y="1444752"/>
            <a:ext cx="3611880" cy="274320"/>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Assessment coverage</a:t>
            </a:r>
            <a:endParaRPr lang="en-US" sz="1600" dirty="0">
              <a:latin typeface="Arial" panose="020B0604020202020204" pitchFamily="34" charset="0"/>
              <a:cs typeface="Arial" panose="020B0604020202020204" pitchFamily="34" charset="0"/>
            </a:endParaRPr>
          </a:p>
        </p:txBody>
      </p:sp>
      <p:sp>
        <p:nvSpPr>
          <p:cNvPr id="17" name="Shape 15"/>
          <p:cNvSpPr/>
          <p:nvPr/>
        </p:nvSpPr>
        <p:spPr>
          <a:xfrm>
            <a:off x="7818120" y="1874520"/>
            <a:ext cx="868680" cy="868680"/>
          </a:xfrm>
          <a:prstGeom prst="ellipse">
            <a:avLst/>
          </a:prstGeom>
          <a:solidFill>
            <a:srgbClr val="FFF5D6"/>
          </a:solidFill>
          <a:ln w="16510">
            <a:solidFill>
              <a:srgbClr val="FFFFFF"/>
            </a:solidFill>
            <a:prstDash val="solid"/>
          </a:ln>
        </p:spPr>
        <p:txBody>
          <a:bodyPr/>
          <a:lstStyle/>
          <a:p>
            <a:endParaRPr lang="en-GB"/>
          </a:p>
        </p:txBody>
      </p:sp>
      <p:sp>
        <p:nvSpPr>
          <p:cNvPr id="18" name="Text 16"/>
          <p:cNvSpPr/>
          <p:nvPr/>
        </p:nvSpPr>
        <p:spPr>
          <a:xfrm>
            <a:off x="7891272" y="1984248"/>
            <a:ext cx="722376" cy="649224"/>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Literature</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10</a:t>
            </a:r>
            <a:endParaRPr lang="en-US" sz="1600" dirty="0">
              <a:latin typeface="Arial" panose="020B0604020202020204" pitchFamily="34" charset="0"/>
              <a:cs typeface="Arial" panose="020B0604020202020204" pitchFamily="34" charset="0"/>
            </a:endParaRPr>
          </a:p>
        </p:txBody>
      </p:sp>
      <p:sp>
        <p:nvSpPr>
          <p:cNvPr id="19" name="Shape 17"/>
          <p:cNvSpPr/>
          <p:nvPr/>
        </p:nvSpPr>
        <p:spPr>
          <a:xfrm>
            <a:off x="10287000" y="1874520"/>
            <a:ext cx="868680" cy="868680"/>
          </a:xfrm>
          <a:prstGeom prst="ellipse">
            <a:avLst/>
          </a:prstGeom>
          <a:solidFill>
            <a:srgbClr val="DFF2F5"/>
          </a:solidFill>
          <a:ln w="16510">
            <a:solidFill>
              <a:srgbClr val="FFFFFF"/>
            </a:solidFill>
            <a:prstDash val="solid"/>
          </a:ln>
        </p:spPr>
        <p:txBody>
          <a:bodyPr/>
          <a:lstStyle/>
          <a:p>
            <a:endParaRPr lang="en-GB"/>
          </a:p>
        </p:txBody>
      </p:sp>
      <p:sp>
        <p:nvSpPr>
          <p:cNvPr id="20" name="Text 18"/>
          <p:cNvSpPr/>
          <p:nvPr/>
        </p:nvSpPr>
        <p:spPr>
          <a:xfrm>
            <a:off x="10360152" y="1984248"/>
            <a:ext cx="722376" cy="649224"/>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Knowledge</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20</a:t>
            </a:r>
            <a:endParaRPr lang="en-US" sz="1600" dirty="0">
              <a:latin typeface="Arial" panose="020B0604020202020204" pitchFamily="34" charset="0"/>
              <a:cs typeface="Arial" panose="020B0604020202020204" pitchFamily="34" charset="0"/>
            </a:endParaRPr>
          </a:p>
        </p:txBody>
      </p:sp>
      <p:sp>
        <p:nvSpPr>
          <p:cNvPr id="21" name="Shape 19"/>
          <p:cNvSpPr/>
          <p:nvPr/>
        </p:nvSpPr>
        <p:spPr>
          <a:xfrm>
            <a:off x="7818120" y="3886200"/>
            <a:ext cx="868680" cy="868680"/>
          </a:xfrm>
          <a:prstGeom prst="ellipse">
            <a:avLst/>
          </a:prstGeom>
          <a:solidFill>
            <a:srgbClr val="DFF2F5"/>
          </a:solidFill>
          <a:ln w="16510">
            <a:solidFill>
              <a:srgbClr val="FFFFFF"/>
            </a:solidFill>
            <a:prstDash val="solid"/>
          </a:ln>
        </p:spPr>
        <p:txBody>
          <a:bodyPr/>
          <a:lstStyle/>
          <a:p>
            <a:endParaRPr lang="en-GB"/>
          </a:p>
        </p:txBody>
      </p:sp>
      <p:sp>
        <p:nvSpPr>
          <p:cNvPr id="22" name="Text 20"/>
          <p:cNvSpPr/>
          <p:nvPr/>
        </p:nvSpPr>
        <p:spPr>
          <a:xfrm>
            <a:off x="7891272" y="3995928"/>
            <a:ext cx="722376" cy="649224"/>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Critical</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30</a:t>
            </a:r>
            <a:endParaRPr lang="en-US" sz="1600" dirty="0">
              <a:latin typeface="Arial" panose="020B0604020202020204" pitchFamily="34" charset="0"/>
              <a:cs typeface="Arial" panose="020B0604020202020204" pitchFamily="34" charset="0"/>
            </a:endParaRPr>
          </a:p>
        </p:txBody>
      </p:sp>
      <p:sp>
        <p:nvSpPr>
          <p:cNvPr id="23" name="Shape 21"/>
          <p:cNvSpPr/>
          <p:nvPr/>
        </p:nvSpPr>
        <p:spPr>
          <a:xfrm>
            <a:off x="10287000" y="3886200"/>
            <a:ext cx="868680" cy="868680"/>
          </a:xfrm>
          <a:prstGeom prst="ellipse">
            <a:avLst/>
          </a:prstGeom>
          <a:solidFill>
            <a:srgbClr val="FFF5D6"/>
          </a:solidFill>
          <a:ln w="16510">
            <a:solidFill>
              <a:srgbClr val="FFFFFF"/>
            </a:solidFill>
            <a:prstDash val="solid"/>
          </a:ln>
        </p:spPr>
        <p:txBody>
          <a:bodyPr/>
          <a:lstStyle/>
          <a:p>
            <a:endParaRPr lang="en-GB"/>
          </a:p>
        </p:txBody>
      </p:sp>
      <p:sp>
        <p:nvSpPr>
          <p:cNvPr id="24" name="Text 22"/>
          <p:cNvSpPr/>
          <p:nvPr/>
        </p:nvSpPr>
        <p:spPr>
          <a:xfrm>
            <a:off x="10360152" y="3995928"/>
            <a:ext cx="722376" cy="649224"/>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Application</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30</a:t>
            </a:r>
            <a:endParaRPr lang="en-US" sz="1600" dirty="0">
              <a:latin typeface="Arial" panose="020B0604020202020204" pitchFamily="34" charset="0"/>
              <a:cs typeface="Arial" panose="020B0604020202020204" pitchFamily="34" charset="0"/>
            </a:endParaRPr>
          </a:p>
        </p:txBody>
      </p:sp>
      <p:sp>
        <p:nvSpPr>
          <p:cNvPr id="25" name="Shape 23"/>
          <p:cNvSpPr/>
          <p:nvPr/>
        </p:nvSpPr>
        <p:spPr>
          <a:xfrm>
            <a:off x="8988552" y="2880360"/>
            <a:ext cx="868680" cy="868680"/>
          </a:xfrm>
          <a:prstGeom prst="ellipse">
            <a:avLst/>
          </a:prstGeom>
          <a:solidFill>
            <a:srgbClr val="1B2D4A"/>
          </a:solidFill>
          <a:ln w="15240">
            <a:solidFill>
              <a:srgbClr val="FFFFFF"/>
            </a:solidFill>
            <a:prstDash val="solid"/>
          </a:ln>
        </p:spPr>
        <p:txBody>
          <a:bodyPr/>
          <a:lstStyle/>
          <a:p>
            <a:endParaRPr lang="en-GB"/>
          </a:p>
        </p:txBody>
      </p:sp>
      <p:sp>
        <p:nvSpPr>
          <p:cNvPr id="26" name="Text 24"/>
          <p:cNvSpPr/>
          <p:nvPr/>
        </p:nvSpPr>
        <p:spPr>
          <a:xfrm>
            <a:off x="9134856" y="3136392"/>
            <a:ext cx="576072" cy="256032"/>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anose="020B0604020202020204" pitchFamily="34" charset="0"/>
                <a:ea typeface="Aptos" pitchFamily="34" charset="-122"/>
                <a:cs typeface="Arial" panose="020B0604020202020204" pitchFamily="34" charset="0"/>
              </a:rPr>
              <a:t>VIVA</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FFFFFF"/>
                </a:solidFill>
                <a:latin typeface="Arial" panose="020B0604020202020204" pitchFamily="34" charset="0"/>
                <a:ea typeface="Aptos" pitchFamily="34" charset="-122"/>
                <a:cs typeface="Arial" panose="020B0604020202020204" pitchFamily="34" charset="0"/>
              </a:rPr>
              <a:t>FOCUS</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19" y="301752"/>
            <a:ext cx="3249683" cy="228600"/>
          </a:xfrm>
          <a:prstGeom prst="rect">
            <a:avLst/>
          </a:prstGeom>
          <a:noFill/>
          <a:ln/>
        </p:spPr>
        <p:txBody>
          <a:bodyPr wrap="square" lIns="0" tIns="0" rIns="0" bIns="0" rtlCol="0" anchor="ctr"/>
          <a:lstStyle/>
          <a:p>
            <a:pPr marL="0" indent="0">
              <a:buNone/>
            </a:pPr>
            <a:r>
              <a:rPr lang="en-US" sz="1600" b="1" dirty="0">
                <a:solidFill>
                  <a:srgbClr val="1D7A8C"/>
                </a:solidFill>
                <a:latin typeface="Arial" panose="020B0604020202020204" pitchFamily="34" charset="0"/>
                <a:ea typeface="Aptos" pitchFamily="34" charset="-122"/>
                <a:cs typeface="Arial" panose="020B0604020202020204" pitchFamily="34" charset="0"/>
              </a:rPr>
              <a:t>TECHNOLOGY OVERVIEW</a:t>
            </a:r>
            <a:endParaRPr lang="en-US" sz="1600" dirty="0">
              <a:latin typeface="Arial" panose="020B0604020202020204" pitchFamily="34" charset="0"/>
              <a:cs typeface="Arial" panose="020B0604020202020204" pitchFamily="34" charset="0"/>
            </a:endParaRPr>
          </a:p>
        </p:txBody>
      </p:sp>
      <p:sp>
        <p:nvSpPr>
          <p:cNvPr id="3" name="Text 1"/>
          <p:cNvSpPr/>
          <p:nvPr/>
        </p:nvSpPr>
        <p:spPr>
          <a:xfrm>
            <a:off x="502920" y="530352"/>
            <a:ext cx="10927080" cy="411480"/>
          </a:xfrm>
          <a:prstGeom prst="rect">
            <a:avLst/>
          </a:prstGeom>
          <a:noFill/>
          <a:ln/>
        </p:spPr>
        <p:txBody>
          <a:bodyPr wrap="square" lIns="0" tIns="0" rIns="0" bIns="0" rtlCol="0" anchor="ctr">
            <a:normAutofit/>
          </a:bodyPr>
          <a:lstStyle/>
          <a:p>
            <a:pPr marL="0" indent="0">
              <a:buNone/>
            </a:pPr>
            <a:r>
              <a:rPr lang="en-US" sz="1600" b="1" dirty="0">
                <a:solidFill>
                  <a:srgbClr val="1B2D4A"/>
                </a:solidFill>
                <a:latin typeface="Arial" panose="020B0604020202020204" pitchFamily="34" charset="0"/>
                <a:ea typeface="Aptos Display" pitchFamily="34" charset="-122"/>
                <a:cs typeface="Arial" panose="020B0604020202020204" pitchFamily="34" charset="0"/>
              </a:rPr>
              <a:t>What are virtual wards?</a:t>
            </a:r>
            <a:endParaRPr lang="en-US" sz="1600" dirty="0">
              <a:latin typeface="Arial" panose="020B0604020202020204" pitchFamily="34" charset="0"/>
              <a:cs typeface="Arial" panose="020B0604020202020204" pitchFamily="34" charset="0"/>
            </a:endParaRPr>
          </a:p>
        </p:txBody>
      </p:sp>
      <p:sp>
        <p:nvSpPr>
          <p:cNvPr id="4" name="Shape 2"/>
          <p:cNvSpPr/>
          <p:nvPr/>
        </p:nvSpPr>
        <p:spPr>
          <a:xfrm>
            <a:off x="502920" y="1005840"/>
            <a:ext cx="2468880" cy="0"/>
          </a:xfrm>
          <a:prstGeom prst="line">
            <a:avLst/>
          </a:prstGeom>
          <a:noFill/>
          <a:ln w="38100">
            <a:solidFill>
              <a:srgbClr val="F2B705"/>
            </a:solidFill>
            <a:prstDash val="solid"/>
          </a:ln>
        </p:spPr>
        <p:txBody>
          <a:bodyPr/>
          <a:lstStyle/>
          <a:p>
            <a:endParaRPr lang="en-GB"/>
          </a:p>
        </p:txBody>
      </p:sp>
      <p:sp>
        <p:nvSpPr>
          <p:cNvPr id="7" name="Text 5"/>
          <p:cNvSpPr/>
          <p:nvPr/>
        </p:nvSpPr>
        <p:spPr>
          <a:xfrm>
            <a:off x="685800" y="1481328"/>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1005840" y="1417320"/>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Virtual wards, also called hospital at home, provide acute monitoring and treatment in the patient’s usual residence.</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685800" y="2231136"/>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1005840" y="2167128"/>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Patients may use pulse oximeters, blood pressure devices, apps, phone/video calls and clinical review.</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685800" y="2980944"/>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1005840" y="2916936"/>
            <a:ext cx="6172200" cy="566928"/>
          </a:xfrm>
          <a:prstGeom prst="rect">
            <a:avLst/>
          </a:prstGeom>
          <a:noFill/>
          <a:ln/>
        </p:spPr>
        <p:txBody>
          <a:bodyPr wrap="square" lIns="254" tIns="254" rIns="254" bIns="254" rtlCol="0" anchor="ctr">
            <a:normAutofit/>
          </a:bodyPr>
          <a:lstStyle/>
          <a:p>
            <a:r>
              <a:rPr lang="en-US" sz="1600" dirty="0">
                <a:solidFill>
                  <a:srgbClr val="111827"/>
                </a:solidFill>
                <a:latin typeface="Arial" panose="020B0604020202020204" pitchFamily="34" charset="0"/>
                <a:ea typeface="Aptos" pitchFamily="34" charset="-122"/>
                <a:cs typeface="Arial" panose="020B0604020202020204" pitchFamily="34" charset="0"/>
              </a:rPr>
              <a:t>NHS England describes virtual wards as safe, convenient care at home, including care homes (Yuan, Chen and Song, 2026).</a:t>
            </a:r>
            <a:endParaRPr lang="en-US" sz="1600" dirty="0">
              <a:latin typeface="Arial" panose="020B0604020202020204" pitchFamily="34" charset="0"/>
              <a:cs typeface="Arial" panose="020B0604020202020204" pitchFamily="34" charset="0"/>
            </a:endParaRPr>
          </a:p>
        </p:txBody>
      </p:sp>
      <p:sp>
        <p:nvSpPr>
          <p:cNvPr id="13" name="Text 11"/>
          <p:cNvSpPr/>
          <p:nvPr/>
        </p:nvSpPr>
        <p:spPr>
          <a:xfrm>
            <a:off x="685800" y="3730752"/>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4" name="Text 12"/>
          <p:cNvSpPr/>
          <p:nvPr/>
        </p:nvSpPr>
        <p:spPr>
          <a:xfrm>
            <a:off x="1005840" y="3666744"/>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Typical pathways include frailty, respiratory illness, heart failure and post-discharge monitoring.</a:t>
            </a:r>
            <a:endParaRPr lang="en-US" sz="1600" dirty="0">
              <a:latin typeface="Arial" panose="020B0604020202020204" pitchFamily="34" charset="0"/>
              <a:cs typeface="Arial" panose="020B0604020202020204" pitchFamily="34" charset="0"/>
            </a:endParaRPr>
          </a:p>
        </p:txBody>
      </p:sp>
      <p:sp>
        <p:nvSpPr>
          <p:cNvPr id="15" name="Shape 13"/>
          <p:cNvSpPr/>
          <p:nvPr/>
        </p:nvSpPr>
        <p:spPr>
          <a:xfrm>
            <a:off x="7543800" y="1280160"/>
            <a:ext cx="3977640" cy="4526280"/>
          </a:xfrm>
          <a:prstGeom prst="roundRect">
            <a:avLst>
              <a:gd name="adj" fmla="val 2759"/>
            </a:avLst>
          </a:prstGeom>
          <a:solidFill>
            <a:srgbClr val="F4F6F8"/>
          </a:solidFill>
          <a:ln w="10160">
            <a:solidFill>
              <a:srgbClr val="E5E7EB"/>
            </a:solidFill>
            <a:prstDash val="solid"/>
          </a:ln>
        </p:spPr>
        <p:txBody>
          <a:bodyPr/>
          <a:lstStyle/>
          <a:p>
            <a:endParaRPr lang="en-GB"/>
          </a:p>
        </p:txBody>
      </p:sp>
      <p:sp>
        <p:nvSpPr>
          <p:cNvPr id="16" name="Text 14"/>
          <p:cNvSpPr/>
          <p:nvPr/>
        </p:nvSpPr>
        <p:spPr>
          <a:xfrm>
            <a:off x="7726680" y="1444752"/>
            <a:ext cx="3611880" cy="274320"/>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Virtual ward pathway</a:t>
            </a:r>
            <a:endParaRPr lang="en-US" sz="1600" dirty="0">
              <a:latin typeface="Arial" panose="020B0604020202020204" pitchFamily="34" charset="0"/>
              <a:cs typeface="Arial" panose="020B0604020202020204" pitchFamily="34" charset="0"/>
            </a:endParaRPr>
          </a:p>
        </p:txBody>
      </p:sp>
      <p:sp>
        <p:nvSpPr>
          <p:cNvPr id="17" name="Shape 15"/>
          <p:cNvSpPr/>
          <p:nvPr/>
        </p:nvSpPr>
        <p:spPr>
          <a:xfrm>
            <a:off x="8138160" y="2743200"/>
            <a:ext cx="822960" cy="0"/>
          </a:xfrm>
          <a:prstGeom prst="line">
            <a:avLst/>
          </a:prstGeom>
          <a:noFill/>
          <a:ln w="25400">
            <a:solidFill>
              <a:srgbClr val="1D7A8C"/>
            </a:solidFill>
            <a:prstDash val="solid"/>
            <a:tailEnd type="triangle"/>
          </a:ln>
        </p:spPr>
        <p:txBody>
          <a:bodyPr/>
          <a:lstStyle/>
          <a:p>
            <a:endParaRPr lang="en-GB"/>
          </a:p>
        </p:txBody>
      </p:sp>
      <p:sp>
        <p:nvSpPr>
          <p:cNvPr id="18" name="Shape 16"/>
          <p:cNvSpPr/>
          <p:nvPr/>
        </p:nvSpPr>
        <p:spPr>
          <a:xfrm>
            <a:off x="9281160" y="2743200"/>
            <a:ext cx="822960" cy="0"/>
          </a:xfrm>
          <a:prstGeom prst="line">
            <a:avLst/>
          </a:prstGeom>
          <a:noFill/>
          <a:ln w="25400">
            <a:solidFill>
              <a:srgbClr val="1D7A8C"/>
            </a:solidFill>
            <a:prstDash val="solid"/>
            <a:tailEnd type="triangle"/>
          </a:ln>
        </p:spPr>
        <p:txBody>
          <a:bodyPr/>
          <a:lstStyle/>
          <a:p>
            <a:endParaRPr lang="en-GB"/>
          </a:p>
        </p:txBody>
      </p:sp>
      <p:sp>
        <p:nvSpPr>
          <p:cNvPr id="19" name="Shape 17"/>
          <p:cNvSpPr/>
          <p:nvPr/>
        </p:nvSpPr>
        <p:spPr>
          <a:xfrm>
            <a:off x="8732520" y="3749040"/>
            <a:ext cx="0" cy="502920"/>
          </a:xfrm>
          <a:prstGeom prst="line">
            <a:avLst/>
          </a:prstGeom>
          <a:noFill/>
          <a:ln w="25400">
            <a:solidFill>
              <a:srgbClr val="1D7A8C"/>
            </a:solidFill>
            <a:prstDash val="solid"/>
            <a:tailEnd type="triangle"/>
          </a:ln>
        </p:spPr>
        <p:txBody>
          <a:bodyPr/>
          <a:lstStyle/>
          <a:p>
            <a:endParaRPr lang="en-GB"/>
          </a:p>
        </p:txBody>
      </p:sp>
      <p:sp>
        <p:nvSpPr>
          <p:cNvPr id="20" name="Shape 18"/>
          <p:cNvSpPr/>
          <p:nvPr/>
        </p:nvSpPr>
        <p:spPr>
          <a:xfrm>
            <a:off x="7635240" y="2240280"/>
            <a:ext cx="868680" cy="868680"/>
          </a:xfrm>
          <a:prstGeom prst="ellipse">
            <a:avLst/>
          </a:prstGeom>
          <a:solidFill>
            <a:srgbClr val="FFF5D6"/>
          </a:solidFill>
          <a:ln w="16510">
            <a:solidFill>
              <a:srgbClr val="FFFFFF"/>
            </a:solidFill>
            <a:prstDash val="solid"/>
          </a:ln>
        </p:spPr>
        <p:txBody>
          <a:bodyPr/>
          <a:lstStyle/>
          <a:p>
            <a:endParaRPr lang="en-GB"/>
          </a:p>
        </p:txBody>
      </p:sp>
      <p:sp>
        <p:nvSpPr>
          <p:cNvPr id="21" name="Text 19"/>
          <p:cNvSpPr/>
          <p:nvPr/>
        </p:nvSpPr>
        <p:spPr>
          <a:xfrm>
            <a:off x="7708392" y="2350008"/>
            <a:ext cx="722376" cy="649224"/>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Home</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patient</a:t>
            </a:r>
            <a:endParaRPr lang="en-US" sz="1600" dirty="0">
              <a:latin typeface="Arial" panose="020B0604020202020204" pitchFamily="34" charset="0"/>
              <a:cs typeface="Arial" panose="020B0604020202020204" pitchFamily="34" charset="0"/>
            </a:endParaRPr>
          </a:p>
        </p:txBody>
      </p:sp>
      <p:sp>
        <p:nvSpPr>
          <p:cNvPr id="22" name="Shape 20"/>
          <p:cNvSpPr/>
          <p:nvPr/>
        </p:nvSpPr>
        <p:spPr>
          <a:xfrm>
            <a:off x="8732520" y="2240280"/>
            <a:ext cx="868680" cy="868680"/>
          </a:xfrm>
          <a:prstGeom prst="ellipse">
            <a:avLst/>
          </a:prstGeom>
          <a:solidFill>
            <a:srgbClr val="DFF2F5"/>
          </a:solidFill>
          <a:ln w="16510">
            <a:solidFill>
              <a:srgbClr val="FFFFFF"/>
            </a:solidFill>
            <a:prstDash val="solid"/>
          </a:ln>
        </p:spPr>
        <p:txBody>
          <a:bodyPr/>
          <a:lstStyle/>
          <a:p>
            <a:endParaRPr lang="en-GB"/>
          </a:p>
        </p:txBody>
      </p:sp>
      <p:sp>
        <p:nvSpPr>
          <p:cNvPr id="23" name="Text 21"/>
          <p:cNvSpPr/>
          <p:nvPr/>
        </p:nvSpPr>
        <p:spPr>
          <a:xfrm>
            <a:off x="8805672" y="2350008"/>
            <a:ext cx="722376" cy="649224"/>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Device</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/app</a:t>
            </a:r>
            <a:endParaRPr lang="en-US" sz="1600" dirty="0">
              <a:latin typeface="Arial" panose="020B0604020202020204" pitchFamily="34" charset="0"/>
              <a:cs typeface="Arial" panose="020B0604020202020204" pitchFamily="34" charset="0"/>
            </a:endParaRPr>
          </a:p>
        </p:txBody>
      </p:sp>
      <p:sp>
        <p:nvSpPr>
          <p:cNvPr id="24" name="Shape 22"/>
          <p:cNvSpPr/>
          <p:nvPr/>
        </p:nvSpPr>
        <p:spPr>
          <a:xfrm>
            <a:off x="9829800" y="2240280"/>
            <a:ext cx="868680" cy="868680"/>
          </a:xfrm>
          <a:prstGeom prst="ellipse">
            <a:avLst/>
          </a:prstGeom>
          <a:solidFill>
            <a:srgbClr val="EAF2FA"/>
          </a:solidFill>
          <a:ln w="16510">
            <a:solidFill>
              <a:srgbClr val="FFFFFF"/>
            </a:solidFill>
            <a:prstDash val="solid"/>
          </a:ln>
        </p:spPr>
        <p:txBody>
          <a:bodyPr/>
          <a:lstStyle/>
          <a:p>
            <a:endParaRPr lang="en-GB"/>
          </a:p>
        </p:txBody>
      </p:sp>
      <p:sp>
        <p:nvSpPr>
          <p:cNvPr id="25" name="Text 23"/>
          <p:cNvSpPr/>
          <p:nvPr/>
        </p:nvSpPr>
        <p:spPr>
          <a:xfrm>
            <a:off x="9902952" y="2350008"/>
            <a:ext cx="722376" cy="649224"/>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Clinical</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team</a:t>
            </a:r>
            <a:endParaRPr lang="en-US" sz="1600" dirty="0">
              <a:latin typeface="Arial" panose="020B0604020202020204" pitchFamily="34" charset="0"/>
              <a:cs typeface="Arial" panose="020B0604020202020204" pitchFamily="34" charset="0"/>
            </a:endParaRPr>
          </a:p>
        </p:txBody>
      </p:sp>
      <p:sp>
        <p:nvSpPr>
          <p:cNvPr id="26" name="Shape 24"/>
          <p:cNvSpPr/>
          <p:nvPr/>
        </p:nvSpPr>
        <p:spPr>
          <a:xfrm>
            <a:off x="8732520" y="4370832"/>
            <a:ext cx="868680" cy="868680"/>
          </a:xfrm>
          <a:prstGeom prst="ellipse">
            <a:avLst/>
          </a:prstGeom>
          <a:solidFill>
            <a:srgbClr val="EDE9FE"/>
          </a:solidFill>
          <a:ln w="16510">
            <a:solidFill>
              <a:srgbClr val="FFFFFF"/>
            </a:solidFill>
            <a:prstDash val="solid"/>
          </a:ln>
        </p:spPr>
        <p:txBody>
          <a:bodyPr/>
          <a:lstStyle/>
          <a:p>
            <a:endParaRPr lang="en-GB"/>
          </a:p>
        </p:txBody>
      </p:sp>
      <p:sp>
        <p:nvSpPr>
          <p:cNvPr id="27" name="Text 25"/>
          <p:cNvSpPr/>
          <p:nvPr/>
        </p:nvSpPr>
        <p:spPr>
          <a:xfrm>
            <a:off x="8805672" y="4480560"/>
            <a:ext cx="722376" cy="649224"/>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Escalate</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if needed</a:t>
            </a:r>
            <a:endParaRPr lang="en-US" sz="1600" dirty="0">
              <a:latin typeface="Arial" panose="020B0604020202020204" pitchFamily="34" charset="0"/>
              <a:cs typeface="Arial" panose="020B0604020202020204" pitchFamily="34" charset="0"/>
            </a:endParaRPr>
          </a:p>
        </p:txBody>
      </p:sp>
      <p:sp>
        <p:nvSpPr>
          <p:cNvPr id="28" name="Text 26"/>
          <p:cNvSpPr/>
          <p:nvPr/>
        </p:nvSpPr>
        <p:spPr>
          <a:xfrm>
            <a:off x="7991856" y="3364992"/>
            <a:ext cx="2852928" cy="228600"/>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Data → review → response</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01752"/>
            <a:ext cx="2286000" cy="228600"/>
          </a:xfrm>
          <a:prstGeom prst="rect">
            <a:avLst/>
          </a:prstGeom>
          <a:noFill/>
          <a:ln/>
        </p:spPr>
        <p:txBody>
          <a:bodyPr wrap="square" lIns="0" tIns="0" rIns="0" bIns="0" rtlCol="0" anchor="ctr"/>
          <a:lstStyle/>
          <a:p>
            <a:pPr marL="0" indent="0">
              <a:buNone/>
            </a:pPr>
            <a:r>
              <a:rPr lang="en-US" sz="1600" b="1" dirty="0">
                <a:solidFill>
                  <a:srgbClr val="1D7A8C"/>
                </a:solidFill>
                <a:latin typeface="Arial" panose="020B0604020202020204" pitchFamily="34" charset="0"/>
                <a:ea typeface="Aptos" pitchFamily="34" charset="-122"/>
                <a:cs typeface="Arial" panose="020B0604020202020204" pitchFamily="34" charset="0"/>
              </a:rPr>
              <a:t>CONTEXT</a:t>
            </a:r>
            <a:endParaRPr lang="en-US" sz="1600" dirty="0">
              <a:latin typeface="Arial" panose="020B0604020202020204" pitchFamily="34" charset="0"/>
              <a:cs typeface="Arial" panose="020B0604020202020204" pitchFamily="34" charset="0"/>
            </a:endParaRPr>
          </a:p>
        </p:txBody>
      </p:sp>
      <p:sp>
        <p:nvSpPr>
          <p:cNvPr id="3" name="Text 1"/>
          <p:cNvSpPr/>
          <p:nvPr/>
        </p:nvSpPr>
        <p:spPr>
          <a:xfrm>
            <a:off x="502920" y="530352"/>
            <a:ext cx="10927080" cy="411480"/>
          </a:xfrm>
          <a:prstGeom prst="rect">
            <a:avLst/>
          </a:prstGeom>
          <a:noFill/>
          <a:ln/>
        </p:spPr>
        <p:txBody>
          <a:bodyPr wrap="square" lIns="0" tIns="0" rIns="0" bIns="0" rtlCol="0" anchor="ctr">
            <a:normAutofit/>
          </a:bodyPr>
          <a:lstStyle/>
          <a:p>
            <a:pPr marL="0" indent="0">
              <a:buNone/>
            </a:pPr>
            <a:r>
              <a:rPr lang="en-US" sz="1600" b="1" dirty="0">
                <a:solidFill>
                  <a:srgbClr val="1B2D4A"/>
                </a:solidFill>
                <a:latin typeface="Arial" panose="020B0604020202020204" pitchFamily="34" charset="0"/>
                <a:ea typeface="Aptos Display" pitchFamily="34" charset="-122"/>
                <a:cs typeface="Arial" panose="020B0604020202020204" pitchFamily="34" charset="0"/>
              </a:rPr>
              <a:t>Why virtual wards matter now</a:t>
            </a:r>
            <a:endParaRPr lang="en-US" sz="1600" dirty="0">
              <a:latin typeface="Arial" panose="020B0604020202020204" pitchFamily="34" charset="0"/>
              <a:cs typeface="Arial" panose="020B0604020202020204" pitchFamily="34" charset="0"/>
            </a:endParaRPr>
          </a:p>
        </p:txBody>
      </p:sp>
      <p:sp>
        <p:nvSpPr>
          <p:cNvPr id="4" name="Shape 2"/>
          <p:cNvSpPr/>
          <p:nvPr/>
        </p:nvSpPr>
        <p:spPr>
          <a:xfrm>
            <a:off x="502920" y="1005840"/>
            <a:ext cx="2468880" cy="0"/>
          </a:xfrm>
          <a:prstGeom prst="line">
            <a:avLst/>
          </a:prstGeom>
          <a:noFill/>
          <a:ln w="38100">
            <a:solidFill>
              <a:srgbClr val="F2B705"/>
            </a:solidFill>
            <a:prstDash val="solid"/>
          </a:ln>
        </p:spPr>
        <p:txBody>
          <a:bodyPr/>
          <a:lstStyle/>
          <a:p>
            <a:endParaRPr lang="en-GB"/>
          </a:p>
        </p:txBody>
      </p:sp>
      <p:sp>
        <p:nvSpPr>
          <p:cNvPr id="7" name="Text 5"/>
          <p:cNvSpPr/>
          <p:nvPr/>
        </p:nvSpPr>
        <p:spPr>
          <a:xfrm>
            <a:off x="685800" y="1481328"/>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1005840" y="1417320"/>
            <a:ext cx="6172200" cy="566928"/>
          </a:xfrm>
          <a:prstGeom prst="rect">
            <a:avLst/>
          </a:prstGeom>
          <a:noFill/>
          <a:ln/>
        </p:spPr>
        <p:txBody>
          <a:bodyPr wrap="square" lIns="254" tIns="254" rIns="254" bIns="254" rtlCol="0" anchor="ctr">
            <a:normAutofit fontScale="92500"/>
          </a:bodyPr>
          <a:lstStyle/>
          <a:p>
            <a:r>
              <a:rPr lang="en-US" sz="1600" dirty="0">
                <a:solidFill>
                  <a:srgbClr val="111827"/>
                </a:solidFill>
                <a:latin typeface="Arial" panose="020B0604020202020204" pitchFamily="34" charset="0"/>
                <a:ea typeface="Aptos" pitchFamily="34" charset="-122"/>
                <a:cs typeface="Arial" panose="020B0604020202020204" pitchFamily="34" charset="0"/>
              </a:rPr>
              <a:t>Virtual wards expanded during COVID-19 to reduce hospital pressure and manage patients remotely (</a:t>
            </a:r>
            <a:r>
              <a:rPr lang="en-US" sz="1600" dirty="0" err="1">
                <a:solidFill>
                  <a:srgbClr val="111827"/>
                </a:solidFill>
                <a:latin typeface="Arial" panose="020B0604020202020204" pitchFamily="34" charset="0"/>
                <a:ea typeface="Aptos" pitchFamily="34" charset="-122"/>
                <a:cs typeface="Arial" panose="020B0604020202020204" pitchFamily="34" charset="0"/>
              </a:rPr>
              <a:t>Bocean</a:t>
            </a:r>
            <a:r>
              <a:rPr lang="en-US" sz="1600" dirty="0">
                <a:solidFill>
                  <a:srgbClr val="111827"/>
                </a:solidFill>
                <a:latin typeface="Arial" panose="020B0604020202020204" pitchFamily="34" charset="0"/>
                <a:ea typeface="Aptos" pitchFamily="34" charset="-122"/>
                <a:cs typeface="Arial" panose="020B0604020202020204" pitchFamily="34" charset="0"/>
              </a:rPr>
              <a:t> and </a:t>
            </a:r>
            <a:r>
              <a:rPr lang="en-US" sz="1600" dirty="0" err="1">
                <a:solidFill>
                  <a:srgbClr val="111827"/>
                </a:solidFill>
                <a:latin typeface="Arial" panose="020B0604020202020204" pitchFamily="34" charset="0"/>
                <a:ea typeface="Aptos" pitchFamily="34" charset="-122"/>
                <a:cs typeface="Arial" panose="020B0604020202020204" pitchFamily="34" charset="0"/>
              </a:rPr>
              <a:t>Vărzaru</a:t>
            </a:r>
            <a:r>
              <a:rPr lang="en-US" sz="1600" dirty="0">
                <a:solidFill>
                  <a:srgbClr val="111827"/>
                </a:solidFill>
                <a:latin typeface="Arial" panose="020B0604020202020204" pitchFamily="34" charset="0"/>
                <a:ea typeface="Aptos" pitchFamily="34" charset="-122"/>
                <a:cs typeface="Arial" panose="020B0604020202020204" pitchFamily="34" charset="0"/>
              </a:rPr>
              <a:t>, 2025).</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685800" y="2231136"/>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1005840" y="2167128"/>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The model now supports wider NHS priorities: capacity, earlier discharge and person-centred care.</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685800" y="2980944"/>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1005840" y="2916936"/>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Component 1 evidence suggests virtual wards shift care from hospital-centred delivery towards community-based support.</a:t>
            </a:r>
            <a:endParaRPr lang="en-US" sz="1600" dirty="0">
              <a:latin typeface="Arial" panose="020B0604020202020204" pitchFamily="34" charset="0"/>
              <a:cs typeface="Arial" panose="020B0604020202020204" pitchFamily="34" charset="0"/>
            </a:endParaRPr>
          </a:p>
        </p:txBody>
      </p:sp>
      <p:sp>
        <p:nvSpPr>
          <p:cNvPr id="13" name="Text 11"/>
          <p:cNvSpPr/>
          <p:nvPr/>
        </p:nvSpPr>
        <p:spPr>
          <a:xfrm>
            <a:off x="685800" y="3730752"/>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4" name="Text 12"/>
          <p:cNvSpPr/>
          <p:nvPr/>
        </p:nvSpPr>
        <p:spPr>
          <a:xfrm>
            <a:off x="1005840" y="3666744"/>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The key issue is not whether digital care is useful, but when it is safe, fair and effective.</a:t>
            </a:r>
            <a:endParaRPr lang="en-US" sz="1600" dirty="0">
              <a:latin typeface="Arial" panose="020B0604020202020204" pitchFamily="34" charset="0"/>
              <a:cs typeface="Arial" panose="020B0604020202020204" pitchFamily="34" charset="0"/>
            </a:endParaRPr>
          </a:p>
        </p:txBody>
      </p:sp>
      <p:sp>
        <p:nvSpPr>
          <p:cNvPr id="15" name="Shape 13"/>
          <p:cNvSpPr/>
          <p:nvPr/>
        </p:nvSpPr>
        <p:spPr>
          <a:xfrm>
            <a:off x="7543800" y="1280160"/>
            <a:ext cx="3977640" cy="4526280"/>
          </a:xfrm>
          <a:prstGeom prst="roundRect">
            <a:avLst>
              <a:gd name="adj" fmla="val 2759"/>
            </a:avLst>
          </a:prstGeom>
          <a:solidFill>
            <a:srgbClr val="F4F6F8"/>
          </a:solidFill>
          <a:ln w="10160">
            <a:solidFill>
              <a:srgbClr val="E5E7EB"/>
            </a:solidFill>
            <a:prstDash val="solid"/>
          </a:ln>
        </p:spPr>
        <p:txBody>
          <a:bodyPr/>
          <a:lstStyle/>
          <a:p>
            <a:endParaRPr lang="en-GB"/>
          </a:p>
        </p:txBody>
      </p:sp>
      <p:sp>
        <p:nvSpPr>
          <p:cNvPr id="16" name="Text 14"/>
          <p:cNvSpPr/>
          <p:nvPr/>
        </p:nvSpPr>
        <p:spPr>
          <a:xfrm>
            <a:off x="7726680" y="1444752"/>
            <a:ext cx="3611880" cy="274320"/>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System shift</a:t>
            </a:r>
            <a:endParaRPr lang="en-US" sz="1600" dirty="0">
              <a:latin typeface="Arial" panose="020B0604020202020204" pitchFamily="34" charset="0"/>
              <a:cs typeface="Arial" panose="020B0604020202020204" pitchFamily="34" charset="0"/>
            </a:endParaRPr>
          </a:p>
        </p:txBody>
      </p:sp>
      <p:sp>
        <p:nvSpPr>
          <p:cNvPr id="17" name="Shape 15"/>
          <p:cNvSpPr/>
          <p:nvPr/>
        </p:nvSpPr>
        <p:spPr>
          <a:xfrm>
            <a:off x="8412480" y="3017520"/>
            <a:ext cx="1463040" cy="0"/>
          </a:xfrm>
          <a:prstGeom prst="line">
            <a:avLst/>
          </a:prstGeom>
          <a:noFill/>
          <a:ln w="25400">
            <a:solidFill>
              <a:srgbClr val="F2B705"/>
            </a:solidFill>
            <a:prstDash val="solid"/>
            <a:tailEnd type="triangle"/>
          </a:ln>
        </p:spPr>
        <p:txBody>
          <a:bodyPr/>
          <a:lstStyle/>
          <a:p>
            <a:endParaRPr lang="en-GB"/>
          </a:p>
        </p:txBody>
      </p:sp>
      <p:sp>
        <p:nvSpPr>
          <p:cNvPr id="18" name="Shape 16"/>
          <p:cNvSpPr/>
          <p:nvPr/>
        </p:nvSpPr>
        <p:spPr>
          <a:xfrm>
            <a:off x="7818120" y="2395728"/>
            <a:ext cx="1371600" cy="1280160"/>
          </a:xfrm>
          <a:prstGeom prst="roundRect">
            <a:avLst>
              <a:gd name="adj" fmla="val 5714"/>
            </a:avLst>
          </a:prstGeom>
          <a:solidFill>
            <a:srgbClr val="EAF2FA"/>
          </a:solidFill>
          <a:ln w="12700">
            <a:solidFill>
              <a:srgbClr val="B7CADF"/>
            </a:solidFill>
            <a:prstDash val="solid"/>
          </a:ln>
        </p:spPr>
        <p:txBody>
          <a:bodyPr/>
          <a:lstStyle/>
          <a:p>
            <a:endParaRPr lang="en-GB"/>
          </a:p>
        </p:txBody>
      </p:sp>
      <p:sp>
        <p:nvSpPr>
          <p:cNvPr id="19" name="Text 17"/>
          <p:cNvSpPr/>
          <p:nvPr/>
        </p:nvSpPr>
        <p:spPr>
          <a:xfrm>
            <a:off x="8028432" y="2761488"/>
            <a:ext cx="960120" cy="320040"/>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Hospital</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bed</a:t>
            </a:r>
            <a:endParaRPr lang="en-US" sz="1600" dirty="0">
              <a:latin typeface="Arial" panose="020B0604020202020204" pitchFamily="34" charset="0"/>
              <a:cs typeface="Arial" panose="020B0604020202020204" pitchFamily="34" charset="0"/>
            </a:endParaRPr>
          </a:p>
        </p:txBody>
      </p:sp>
      <p:sp>
        <p:nvSpPr>
          <p:cNvPr id="20" name="Shape 18"/>
          <p:cNvSpPr/>
          <p:nvPr/>
        </p:nvSpPr>
        <p:spPr>
          <a:xfrm>
            <a:off x="9829800" y="2395728"/>
            <a:ext cx="1371600" cy="1280160"/>
          </a:xfrm>
          <a:prstGeom prst="roundRect">
            <a:avLst>
              <a:gd name="adj" fmla="val 5714"/>
            </a:avLst>
          </a:prstGeom>
          <a:solidFill>
            <a:srgbClr val="FFF5D6"/>
          </a:solidFill>
          <a:ln w="12700">
            <a:solidFill>
              <a:srgbClr val="E6C857"/>
            </a:solidFill>
            <a:prstDash val="solid"/>
          </a:ln>
        </p:spPr>
        <p:txBody>
          <a:bodyPr/>
          <a:lstStyle/>
          <a:p>
            <a:endParaRPr lang="en-GB"/>
          </a:p>
        </p:txBody>
      </p:sp>
      <p:sp>
        <p:nvSpPr>
          <p:cNvPr id="21" name="Text 19"/>
          <p:cNvSpPr/>
          <p:nvPr/>
        </p:nvSpPr>
        <p:spPr>
          <a:xfrm>
            <a:off x="10040112" y="2761488"/>
            <a:ext cx="960120" cy="320040"/>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Home</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ward</a:t>
            </a:r>
            <a:endParaRPr lang="en-US" sz="1600" dirty="0">
              <a:latin typeface="Arial" panose="020B0604020202020204" pitchFamily="34" charset="0"/>
              <a:cs typeface="Arial" panose="020B0604020202020204" pitchFamily="34" charset="0"/>
            </a:endParaRPr>
          </a:p>
        </p:txBody>
      </p:sp>
      <p:sp>
        <p:nvSpPr>
          <p:cNvPr id="22" name="Shape 20"/>
          <p:cNvSpPr/>
          <p:nvPr/>
        </p:nvSpPr>
        <p:spPr>
          <a:xfrm>
            <a:off x="7772400" y="4160520"/>
            <a:ext cx="1051560" cy="329184"/>
          </a:xfrm>
          <a:prstGeom prst="roundRect">
            <a:avLst>
              <a:gd name="adj" fmla="val 16667"/>
            </a:avLst>
          </a:prstGeom>
          <a:solidFill>
            <a:srgbClr val="DFF2F5"/>
          </a:solidFill>
          <a:ln w="12700">
            <a:solidFill>
              <a:srgbClr val="DFF2F5">
                <a:alpha val="0"/>
              </a:srgbClr>
            </a:solidFill>
            <a:prstDash val="solid"/>
          </a:ln>
        </p:spPr>
        <p:txBody>
          <a:bodyPr/>
          <a:lstStyle/>
          <a:p>
            <a:endParaRPr lang="en-GB"/>
          </a:p>
        </p:txBody>
      </p:sp>
      <p:sp>
        <p:nvSpPr>
          <p:cNvPr id="23" name="Text 21"/>
          <p:cNvSpPr/>
          <p:nvPr/>
        </p:nvSpPr>
        <p:spPr>
          <a:xfrm>
            <a:off x="7845552" y="4215384"/>
            <a:ext cx="905256" cy="256032"/>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Capacity</a:t>
            </a:r>
            <a:endParaRPr lang="en-US" sz="1600" dirty="0">
              <a:latin typeface="Arial" panose="020B0604020202020204" pitchFamily="34" charset="0"/>
              <a:cs typeface="Arial" panose="020B0604020202020204" pitchFamily="34" charset="0"/>
            </a:endParaRPr>
          </a:p>
        </p:txBody>
      </p:sp>
      <p:sp>
        <p:nvSpPr>
          <p:cNvPr id="24" name="Shape 22"/>
          <p:cNvSpPr/>
          <p:nvPr/>
        </p:nvSpPr>
        <p:spPr>
          <a:xfrm>
            <a:off x="8961120" y="4160520"/>
            <a:ext cx="914400" cy="329184"/>
          </a:xfrm>
          <a:prstGeom prst="roundRect">
            <a:avLst>
              <a:gd name="adj" fmla="val 16667"/>
            </a:avLst>
          </a:prstGeom>
          <a:solidFill>
            <a:srgbClr val="FFF5D6"/>
          </a:solidFill>
          <a:ln w="12700">
            <a:solidFill>
              <a:srgbClr val="FFF5D6">
                <a:alpha val="0"/>
              </a:srgbClr>
            </a:solidFill>
            <a:prstDash val="solid"/>
          </a:ln>
        </p:spPr>
        <p:txBody>
          <a:bodyPr/>
          <a:lstStyle/>
          <a:p>
            <a:endParaRPr lang="en-GB"/>
          </a:p>
        </p:txBody>
      </p:sp>
      <p:sp>
        <p:nvSpPr>
          <p:cNvPr id="25" name="Text 23"/>
          <p:cNvSpPr/>
          <p:nvPr/>
        </p:nvSpPr>
        <p:spPr>
          <a:xfrm>
            <a:off x="9034272" y="4215384"/>
            <a:ext cx="768096" cy="256032"/>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Safety</a:t>
            </a:r>
            <a:endParaRPr lang="en-US" sz="1600" dirty="0">
              <a:latin typeface="Arial" panose="020B0604020202020204" pitchFamily="34" charset="0"/>
              <a:cs typeface="Arial" panose="020B0604020202020204" pitchFamily="34" charset="0"/>
            </a:endParaRPr>
          </a:p>
        </p:txBody>
      </p:sp>
      <p:sp>
        <p:nvSpPr>
          <p:cNvPr id="26" name="Shape 24"/>
          <p:cNvSpPr/>
          <p:nvPr/>
        </p:nvSpPr>
        <p:spPr>
          <a:xfrm>
            <a:off x="10012680" y="4160520"/>
            <a:ext cx="914400" cy="329184"/>
          </a:xfrm>
          <a:prstGeom prst="roundRect">
            <a:avLst>
              <a:gd name="adj" fmla="val 16667"/>
            </a:avLst>
          </a:prstGeom>
          <a:solidFill>
            <a:srgbClr val="DFF2F5"/>
          </a:solidFill>
          <a:ln w="12700">
            <a:solidFill>
              <a:srgbClr val="DFF2F5">
                <a:alpha val="0"/>
              </a:srgbClr>
            </a:solidFill>
            <a:prstDash val="solid"/>
          </a:ln>
        </p:spPr>
        <p:txBody>
          <a:bodyPr/>
          <a:lstStyle/>
          <a:p>
            <a:endParaRPr lang="en-GB"/>
          </a:p>
        </p:txBody>
      </p:sp>
      <p:sp>
        <p:nvSpPr>
          <p:cNvPr id="27" name="Text 25"/>
          <p:cNvSpPr/>
          <p:nvPr/>
        </p:nvSpPr>
        <p:spPr>
          <a:xfrm>
            <a:off x="10085832" y="4215384"/>
            <a:ext cx="768096" cy="256032"/>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Equity</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19" y="301752"/>
            <a:ext cx="3594067" cy="228600"/>
          </a:xfrm>
          <a:prstGeom prst="rect">
            <a:avLst/>
          </a:prstGeom>
          <a:noFill/>
          <a:ln/>
        </p:spPr>
        <p:txBody>
          <a:bodyPr wrap="square" lIns="0" tIns="0" rIns="0" bIns="0" rtlCol="0" anchor="ctr"/>
          <a:lstStyle/>
          <a:p>
            <a:pPr marL="0" indent="0">
              <a:buNone/>
            </a:pPr>
            <a:r>
              <a:rPr lang="en-US" sz="1600" b="1" dirty="0">
                <a:solidFill>
                  <a:srgbClr val="1D7A8C"/>
                </a:solidFill>
                <a:latin typeface="Arial" panose="020B0604020202020204" pitchFamily="34" charset="0"/>
                <a:ea typeface="Aptos" pitchFamily="34" charset="-122"/>
                <a:cs typeface="Arial" panose="020B0604020202020204" pitchFamily="34" charset="0"/>
              </a:rPr>
              <a:t>ASSESSMENT CRITERION 2 AND 4</a:t>
            </a:r>
            <a:endParaRPr lang="en-US" sz="1600" dirty="0">
              <a:latin typeface="Arial" panose="020B0604020202020204" pitchFamily="34" charset="0"/>
              <a:cs typeface="Arial" panose="020B0604020202020204" pitchFamily="34" charset="0"/>
            </a:endParaRPr>
          </a:p>
        </p:txBody>
      </p:sp>
      <p:sp>
        <p:nvSpPr>
          <p:cNvPr id="3" name="Text 1"/>
          <p:cNvSpPr/>
          <p:nvPr/>
        </p:nvSpPr>
        <p:spPr>
          <a:xfrm>
            <a:off x="502920" y="530352"/>
            <a:ext cx="10927080" cy="411480"/>
          </a:xfrm>
          <a:prstGeom prst="rect">
            <a:avLst/>
          </a:prstGeom>
          <a:noFill/>
          <a:ln/>
        </p:spPr>
        <p:txBody>
          <a:bodyPr wrap="square" lIns="0" tIns="0" rIns="0" bIns="0" rtlCol="0" anchor="ctr">
            <a:normAutofit/>
          </a:bodyPr>
          <a:lstStyle/>
          <a:p>
            <a:pPr marL="0" indent="0">
              <a:buNone/>
            </a:pPr>
            <a:r>
              <a:rPr lang="en-US" sz="1600" b="1" dirty="0">
                <a:solidFill>
                  <a:srgbClr val="1B2D4A"/>
                </a:solidFill>
                <a:latin typeface="Arial" panose="020B0604020202020204" pitchFamily="34" charset="0"/>
                <a:ea typeface="Aptos Display" pitchFamily="34" charset="-122"/>
                <a:cs typeface="Arial" panose="020B0604020202020204" pitchFamily="34" charset="0"/>
              </a:rPr>
              <a:t>Impact on the workforce</a:t>
            </a:r>
            <a:endParaRPr lang="en-US" sz="1600" dirty="0">
              <a:latin typeface="Arial" panose="020B0604020202020204" pitchFamily="34" charset="0"/>
              <a:cs typeface="Arial" panose="020B0604020202020204" pitchFamily="34" charset="0"/>
            </a:endParaRPr>
          </a:p>
        </p:txBody>
      </p:sp>
      <p:sp>
        <p:nvSpPr>
          <p:cNvPr id="4" name="Shape 2"/>
          <p:cNvSpPr/>
          <p:nvPr/>
        </p:nvSpPr>
        <p:spPr>
          <a:xfrm>
            <a:off x="502920" y="1005840"/>
            <a:ext cx="2468880" cy="0"/>
          </a:xfrm>
          <a:prstGeom prst="line">
            <a:avLst/>
          </a:prstGeom>
          <a:noFill/>
          <a:ln w="38100">
            <a:solidFill>
              <a:srgbClr val="F2B705"/>
            </a:solidFill>
            <a:prstDash val="solid"/>
          </a:ln>
        </p:spPr>
        <p:txBody>
          <a:bodyPr/>
          <a:lstStyle/>
          <a:p>
            <a:endParaRPr lang="en-GB"/>
          </a:p>
        </p:txBody>
      </p:sp>
      <p:sp>
        <p:nvSpPr>
          <p:cNvPr id="7" name="Text 5"/>
          <p:cNvSpPr/>
          <p:nvPr/>
        </p:nvSpPr>
        <p:spPr>
          <a:xfrm>
            <a:off x="685800" y="1481328"/>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1005840" y="1417320"/>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Professionals gain real-time patient data, supporting earlier recognition of deterioration and more proactive decision-making.</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685800" y="2231136"/>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1005840" y="2167128"/>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Virtual wards encourage multidisciplinary working between nurses, doctors, pharmacists, administrators and digital support staff.</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685800" y="2980944"/>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1005840" y="2916936"/>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Remote monitoring can help staff prioritise high-risk patients, but it may also create alert-review workload.</a:t>
            </a:r>
            <a:endParaRPr lang="en-US" sz="1600" dirty="0">
              <a:latin typeface="Arial" panose="020B0604020202020204" pitchFamily="34" charset="0"/>
              <a:cs typeface="Arial" panose="020B0604020202020204" pitchFamily="34" charset="0"/>
            </a:endParaRPr>
          </a:p>
        </p:txBody>
      </p:sp>
      <p:sp>
        <p:nvSpPr>
          <p:cNvPr id="13" name="Text 11"/>
          <p:cNvSpPr/>
          <p:nvPr/>
        </p:nvSpPr>
        <p:spPr>
          <a:xfrm>
            <a:off x="685800" y="3730752"/>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4" name="Text 12"/>
          <p:cNvSpPr/>
          <p:nvPr/>
        </p:nvSpPr>
        <p:spPr>
          <a:xfrm>
            <a:off x="1005840" y="3666744"/>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Staff need training in digital systems, escalation protocols, remote communication and risk management.</a:t>
            </a:r>
            <a:endParaRPr lang="en-US" sz="1600" dirty="0">
              <a:latin typeface="Arial" panose="020B0604020202020204" pitchFamily="34" charset="0"/>
              <a:cs typeface="Arial" panose="020B0604020202020204" pitchFamily="34" charset="0"/>
            </a:endParaRPr>
          </a:p>
        </p:txBody>
      </p:sp>
      <p:sp>
        <p:nvSpPr>
          <p:cNvPr id="15" name="Shape 13"/>
          <p:cNvSpPr/>
          <p:nvPr/>
        </p:nvSpPr>
        <p:spPr>
          <a:xfrm>
            <a:off x="7543800" y="1280160"/>
            <a:ext cx="3977640" cy="4526280"/>
          </a:xfrm>
          <a:prstGeom prst="roundRect">
            <a:avLst>
              <a:gd name="adj" fmla="val 2759"/>
            </a:avLst>
          </a:prstGeom>
          <a:solidFill>
            <a:srgbClr val="F4F6F8"/>
          </a:solidFill>
          <a:ln w="10160">
            <a:solidFill>
              <a:srgbClr val="E5E7EB"/>
            </a:solidFill>
            <a:prstDash val="solid"/>
          </a:ln>
        </p:spPr>
        <p:txBody>
          <a:bodyPr/>
          <a:lstStyle/>
          <a:p>
            <a:endParaRPr lang="en-GB"/>
          </a:p>
        </p:txBody>
      </p:sp>
      <p:sp>
        <p:nvSpPr>
          <p:cNvPr id="16" name="Text 14"/>
          <p:cNvSpPr/>
          <p:nvPr/>
        </p:nvSpPr>
        <p:spPr>
          <a:xfrm>
            <a:off x="7726680" y="1444752"/>
            <a:ext cx="3611880" cy="274320"/>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Workforce changes</a:t>
            </a:r>
            <a:endParaRPr lang="en-US" sz="1600" dirty="0">
              <a:latin typeface="Arial" panose="020B0604020202020204" pitchFamily="34" charset="0"/>
              <a:cs typeface="Arial" panose="020B0604020202020204" pitchFamily="34" charset="0"/>
            </a:endParaRPr>
          </a:p>
        </p:txBody>
      </p:sp>
      <p:sp>
        <p:nvSpPr>
          <p:cNvPr id="17" name="Shape 15"/>
          <p:cNvSpPr/>
          <p:nvPr/>
        </p:nvSpPr>
        <p:spPr>
          <a:xfrm>
            <a:off x="8622792" y="1874520"/>
            <a:ext cx="1005840" cy="1005840"/>
          </a:xfrm>
          <a:prstGeom prst="ellipse">
            <a:avLst/>
          </a:prstGeom>
          <a:solidFill>
            <a:srgbClr val="DFF2F5"/>
          </a:solidFill>
          <a:ln w="16510">
            <a:solidFill>
              <a:srgbClr val="FFFFFF"/>
            </a:solidFill>
            <a:prstDash val="solid"/>
          </a:ln>
        </p:spPr>
        <p:txBody>
          <a:bodyPr/>
          <a:lstStyle/>
          <a:p>
            <a:endParaRPr lang="en-GB"/>
          </a:p>
        </p:txBody>
      </p:sp>
      <p:sp>
        <p:nvSpPr>
          <p:cNvPr id="18" name="Text 16"/>
          <p:cNvSpPr/>
          <p:nvPr/>
        </p:nvSpPr>
        <p:spPr>
          <a:xfrm>
            <a:off x="8695944" y="1984248"/>
            <a:ext cx="859536" cy="786384"/>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Clinicians</a:t>
            </a:r>
            <a:endParaRPr lang="en-US" sz="1600" dirty="0">
              <a:latin typeface="Arial" panose="020B0604020202020204" pitchFamily="34" charset="0"/>
              <a:cs typeface="Arial" panose="020B0604020202020204" pitchFamily="34" charset="0"/>
            </a:endParaRPr>
          </a:p>
        </p:txBody>
      </p:sp>
      <p:sp>
        <p:nvSpPr>
          <p:cNvPr id="19" name="Shape 17"/>
          <p:cNvSpPr/>
          <p:nvPr/>
        </p:nvSpPr>
        <p:spPr>
          <a:xfrm>
            <a:off x="7635240" y="2971800"/>
            <a:ext cx="868680" cy="868680"/>
          </a:xfrm>
          <a:prstGeom prst="ellipse">
            <a:avLst/>
          </a:prstGeom>
          <a:solidFill>
            <a:srgbClr val="FFF5D6"/>
          </a:solidFill>
          <a:ln w="16510">
            <a:solidFill>
              <a:srgbClr val="FFFFFF"/>
            </a:solidFill>
            <a:prstDash val="solid"/>
          </a:ln>
        </p:spPr>
        <p:txBody>
          <a:bodyPr/>
          <a:lstStyle/>
          <a:p>
            <a:endParaRPr lang="en-GB"/>
          </a:p>
        </p:txBody>
      </p:sp>
      <p:sp>
        <p:nvSpPr>
          <p:cNvPr id="20" name="Text 18"/>
          <p:cNvSpPr/>
          <p:nvPr/>
        </p:nvSpPr>
        <p:spPr>
          <a:xfrm>
            <a:off x="7708392" y="3081528"/>
            <a:ext cx="722376" cy="649224"/>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Digital</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skills</a:t>
            </a:r>
            <a:endParaRPr lang="en-US" sz="1600" dirty="0">
              <a:latin typeface="Arial" panose="020B0604020202020204" pitchFamily="34" charset="0"/>
              <a:cs typeface="Arial" panose="020B0604020202020204" pitchFamily="34" charset="0"/>
            </a:endParaRPr>
          </a:p>
        </p:txBody>
      </p:sp>
      <p:sp>
        <p:nvSpPr>
          <p:cNvPr id="21" name="Shape 19"/>
          <p:cNvSpPr/>
          <p:nvPr/>
        </p:nvSpPr>
        <p:spPr>
          <a:xfrm>
            <a:off x="9829800" y="2971800"/>
            <a:ext cx="868680" cy="868680"/>
          </a:xfrm>
          <a:prstGeom prst="ellipse">
            <a:avLst/>
          </a:prstGeom>
          <a:solidFill>
            <a:srgbClr val="FDE2E2"/>
          </a:solidFill>
          <a:ln w="16510">
            <a:solidFill>
              <a:srgbClr val="FFFFFF"/>
            </a:solidFill>
            <a:prstDash val="solid"/>
          </a:ln>
        </p:spPr>
        <p:txBody>
          <a:bodyPr/>
          <a:lstStyle/>
          <a:p>
            <a:endParaRPr lang="en-GB"/>
          </a:p>
        </p:txBody>
      </p:sp>
      <p:sp>
        <p:nvSpPr>
          <p:cNvPr id="22" name="Text 20"/>
          <p:cNvSpPr/>
          <p:nvPr/>
        </p:nvSpPr>
        <p:spPr>
          <a:xfrm>
            <a:off x="9902952" y="3081528"/>
            <a:ext cx="722376" cy="649224"/>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Admin</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load</a:t>
            </a:r>
            <a:endParaRPr lang="en-US" sz="1600" dirty="0">
              <a:latin typeface="Arial" panose="020B0604020202020204" pitchFamily="34" charset="0"/>
              <a:cs typeface="Arial" panose="020B0604020202020204" pitchFamily="34" charset="0"/>
            </a:endParaRPr>
          </a:p>
        </p:txBody>
      </p:sp>
      <p:sp>
        <p:nvSpPr>
          <p:cNvPr id="23" name="Shape 21"/>
          <p:cNvSpPr/>
          <p:nvPr/>
        </p:nvSpPr>
        <p:spPr>
          <a:xfrm>
            <a:off x="8622792" y="4069080"/>
            <a:ext cx="1005840" cy="1005840"/>
          </a:xfrm>
          <a:prstGeom prst="ellipse">
            <a:avLst/>
          </a:prstGeom>
          <a:solidFill>
            <a:srgbClr val="DFF5E8"/>
          </a:solidFill>
          <a:ln w="16510">
            <a:solidFill>
              <a:srgbClr val="FFFFFF"/>
            </a:solidFill>
            <a:prstDash val="solid"/>
          </a:ln>
        </p:spPr>
        <p:txBody>
          <a:bodyPr/>
          <a:lstStyle/>
          <a:p>
            <a:endParaRPr lang="en-GB"/>
          </a:p>
        </p:txBody>
      </p:sp>
      <p:sp>
        <p:nvSpPr>
          <p:cNvPr id="24" name="Text 22"/>
          <p:cNvSpPr/>
          <p:nvPr/>
        </p:nvSpPr>
        <p:spPr>
          <a:xfrm>
            <a:off x="8695944" y="4178808"/>
            <a:ext cx="859536" cy="786384"/>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Patient</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safety</a:t>
            </a:r>
            <a:endParaRPr lang="en-US" sz="1600" dirty="0">
              <a:latin typeface="Arial" panose="020B0604020202020204" pitchFamily="34" charset="0"/>
              <a:cs typeface="Arial" panose="020B0604020202020204" pitchFamily="34" charset="0"/>
            </a:endParaRPr>
          </a:p>
        </p:txBody>
      </p:sp>
      <p:sp>
        <p:nvSpPr>
          <p:cNvPr id="25" name="Shape 23"/>
          <p:cNvSpPr/>
          <p:nvPr/>
        </p:nvSpPr>
        <p:spPr>
          <a:xfrm>
            <a:off x="8787384" y="3090672"/>
            <a:ext cx="585216" cy="585216"/>
          </a:xfrm>
          <a:prstGeom prst="ellipse">
            <a:avLst/>
          </a:prstGeom>
          <a:solidFill>
            <a:srgbClr val="1B2D4A"/>
          </a:solidFill>
          <a:ln w="12700">
            <a:solidFill>
              <a:srgbClr val="FFFFFF"/>
            </a:solidFill>
            <a:prstDash val="solid"/>
          </a:ln>
        </p:spPr>
        <p:txBody>
          <a:bodyPr/>
          <a:lstStyle/>
          <a:p>
            <a:endParaRPr lang="en-GB"/>
          </a:p>
        </p:txBody>
      </p:sp>
      <p:sp>
        <p:nvSpPr>
          <p:cNvPr id="26" name="Text 24"/>
          <p:cNvSpPr/>
          <p:nvPr/>
        </p:nvSpPr>
        <p:spPr>
          <a:xfrm>
            <a:off x="8887968" y="3291840"/>
            <a:ext cx="384048" cy="109728"/>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anose="020B0604020202020204" pitchFamily="34" charset="0"/>
                <a:ea typeface="Aptos" pitchFamily="34" charset="-122"/>
                <a:cs typeface="Arial" panose="020B0604020202020204" pitchFamily="34" charset="0"/>
              </a:rPr>
              <a:t>MDT</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01752"/>
            <a:ext cx="3617818" cy="128015"/>
          </a:xfrm>
          <a:prstGeom prst="rect">
            <a:avLst/>
          </a:prstGeom>
          <a:noFill/>
          <a:ln/>
        </p:spPr>
        <p:txBody>
          <a:bodyPr wrap="square" lIns="0" tIns="0" rIns="0" bIns="0" rtlCol="0" anchor="ctr"/>
          <a:lstStyle/>
          <a:p>
            <a:pPr marL="0" indent="0">
              <a:buNone/>
            </a:pPr>
            <a:r>
              <a:rPr lang="en-US" sz="1600" b="1" dirty="0">
                <a:solidFill>
                  <a:srgbClr val="1D7A8C"/>
                </a:solidFill>
                <a:latin typeface="Arial" panose="020B0604020202020204" pitchFamily="34" charset="0"/>
                <a:ea typeface="Aptos" pitchFamily="34" charset="-122"/>
                <a:cs typeface="Arial" panose="020B0604020202020204" pitchFamily="34" charset="0"/>
              </a:rPr>
              <a:t>ASSESSMENT CRITERION 2 AND 4</a:t>
            </a:r>
            <a:endParaRPr lang="en-US" sz="1600" dirty="0">
              <a:latin typeface="Arial" panose="020B0604020202020204" pitchFamily="34" charset="0"/>
              <a:cs typeface="Arial" panose="020B0604020202020204" pitchFamily="34" charset="0"/>
            </a:endParaRPr>
          </a:p>
        </p:txBody>
      </p:sp>
      <p:sp>
        <p:nvSpPr>
          <p:cNvPr id="3" name="Text 1"/>
          <p:cNvSpPr/>
          <p:nvPr/>
        </p:nvSpPr>
        <p:spPr>
          <a:xfrm>
            <a:off x="502920" y="530352"/>
            <a:ext cx="10927080" cy="411480"/>
          </a:xfrm>
          <a:prstGeom prst="rect">
            <a:avLst/>
          </a:prstGeom>
          <a:noFill/>
          <a:ln/>
        </p:spPr>
        <p:txBody>
          <a:bodyPr wrap="square" lIns="0" tIns="0" rIns="0" bIns="0" rtlCol="0" anchor="ctr">
            <a:normAutofit/>
          </a:bodyPr>
          <a:lstStyle/>
          <a:p>
            <a:pPr marL="0" indent="0">
              <a:buNone/>
            </a:pPr>
            <a:r>
              <a:rPr lang="en-US" sz="1600" b="1" dirty="0">
                <a:solidFill>
                  <a:srgbClr val="1B2D4A"/>
                </a:solidFill>
                <a:latin typeface="Arial" panose="020B0604020202020204" pitchFamily="34" charset="0"/>
                <a:ea typeface="Aptos Display" pitchFamily="34" charset="-122"/>
                <a:cs typeface="Arial" panose="020B0604020202020204" pitchFamily="34" charset="0"/>
              </a:rPr>
              <a:t>Impact on service delivery</a:t>
            </a:r>
            <a:endParaRPr lang="en-US" sz="1600" dirty="0">
              <a:latin typeface="Arial" panose="020B0604020202020204" pitchFamily="34" charset="0"/>
              <a:cs typeface="Arial" panose="020B0604020202020204" pitchFamily="34" charset="0"/>
            </a:endParaRPr>
          </a:p>
        </p:txBody>
      </p:sp>
      <p:sp>
        <p:nvSpPr>
          <p:cNvPr id="4" name="Shape 2"/>
          <p:cNvSpPr/>
          <p:nvPr/>
        </p:nvSpPr>
        <p:spPr>
          <a:xfrm>
            <a:off x="502920" y="1005840"/>
            <a:ext cx="2468880" cy="0"/>
          </a:xfrm>
          <a:prstGeom prst="line">
            <a:avLst/>
          </a:prstGeom>
          <a:noFill/>
          <a:ln w="38100">
            <a:solidFill>
              <a:srgbClr val="F2B705"/>
            </a:solidFill>
            <a:prstDash val="solid"/>
          </a:ln>
        </p:spPr>
        <p:txBody>
          <a:bodyPr/>
          <a:lstStyle/>
          <a:p>
            <a:endParaRPr lang="en-GB"/>
          </a:p>
        </p:txBody>
      </p:sp>
      <p:sp>
        <p:nvSpPr>
          <p:cNvPr id="7" name="Text 5"/>
          <p:cNvSpPr/>
          <p:nvPr/>
        </p:nvSpPr>
        <p:spPr>
          <a:xfrm>
            <a:off x="685800" y="1481328"/>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1005840" y="1417320"/>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Virtual wards can reduce avoidable admissions and support earlier discharge when patients are clinically suitable.</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685800" y="2231136"/>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1005840" y="2167128"/>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Continuous remote monitoring allows services to intervene before deterioration becomes an emergency.</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685800" y="2980944"/>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1005840" y="2916936"/>
            <a:ext cx="6172200" cy="566928"/>
          </a:xfrm>
          <a:prstGeom prst="rect">
            <a:avLst/>
          </a:prstGeom>
          <a:noFill/>
          <a:ln/>
        </p:spPr>
        <p:txBody>
          <a:bodyPr wrap="square" lIns="254" tIns="254" rIns="254" bIns="254" rtlCol="0" anchor="ctr">
            <a:normAutofit/>
          </a:bodyPr>
          <a:lstStyle/>
          <a:p>
            <a:r>
              <a:rPr lang="en-US" sz="1600" dirty="0">
                <a:solidFill>
                  <a:srgbClr val="111827"/>
                </a:solidFill>
                <a:latin typeface="Arial" panose="020B0604020202020204" pitchFamily="34" charset="0"/>
                <a:ea typeface="Aptos" pitchFamily="34" charset="-122"/>
                <a:cs typeface="Arial" panose="020B0604020202020204" pitchFamily="34" charset="0"/>
              </a:rPr>
              <a:t>Evidence remains mixed across conditions, especially for frailty and complex older adults (Andersson and Gonzalez, 2025).</a:t>
            </a:r>
            <a:endParaRPr lang="en-US" sz="1600" dirty="0">
              <a:latin typeface="Arial" panose="020B0604020202020204" pitchFamily="34" charset="0"/>
              <a:cs typeface="Arial" panose="020B0604020202020204" pitchFamily="34" charset="0"/>
            </a:endParaRPr>
          </a:p>
        </p:txBody>
      </p:sp>
      <p:sp>
        <p:nvSpPr>
          <p:cNvPr id="13" name="Text 11"/>
          <p:cNvSpPr/>
          <p:nvPr/>
        </p:nvSpPr>
        <p:spPr>
          <a:xfrm>
            <a:off x="685800" y="3730752"/>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4" name="Text 12"/>
          <p:cNvSpPr/>
          <p:nvPr/>
        </p:nvSpPr>
        <p:spPr>
          <a:xfrm>
            <a:off x="1005840" y="3666744"/>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Reliable devices, connectivity, clinical governance and clear escalation routes are essential for safe delivery.</a:t>
            </a:r>
            <a:endParaRPr lang="en-US" sz="1600" dirty="0">
              <a:latin typeface="Arial" panose="020B0604020202020204" pitchFamily="34" charset="0"/>
              <a:cs typeface="Arial" panose="020B0604020202020204" pitchFamily="34" charset="0"/>
            </a:endParaRPr>
          </a:p>
        </p:txBody>
      </p:sp>
      <p:sp>
        <p:nvSpPr>
          <p:cNvPr id="15" name="Shape 13"/>
          <p:cNvSpPr/>
          <p:nvPr/>
        </p:nvSpPr>
        <p:spPr>
          <a:xfrm>
            <a:off x="7543800" y="1280160"/>
            <a:ext cx="3977640" cy="4526280"/>
          </a:xfrm>
          <a:prstGeom prst="roundRect">
            <a:avLst>
              <a:gd name="adj" fmla="val 2759"/>
            </a:avLst>
          </a:prstGeom>
          <a:solidFill>
            <a:srgbClr val="F4F6F8"/>
          </a:solidFill>
          <a:ln w="10160">
            <a:solidFill>
              <a:srgbClr val="E5E7EB"/>
            </a:solidFill>
            <a:prstDash val="solid"/>
          </a:ln>
        </p:spPr>
        <p:txBody>
          <a:bodyPr/>
          <a:lstStyle/>
          <a:p>
            <a:endParaRPr lang="en-GB"/>
          </a:p>
        </p:txBody>
      </p:sp>
      <p:sp>
        <p:nvSpPr>
          <p:cNvPr id="16" name="Text 14"/>
          <p:cNvSpPr/>
          <p:nvPr/>
        </p:nvSpPr>
        <p:spPr>
          <a:xfrm>
            <a:off x="7726680" y="1444752"/>
            <a:ext cx="3611880" cy="274320"/>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Delivery cycle</a:t>
            </a:r>
            <a:endParaRPr lang="en-US" sz="1600" dirty="0">
              <a:latin typeface="Arial" panose="020B0604020202020204" pitchFamily="34" charset="0"/>
              <a:cs typeface="Arial" panose="020B0604020202020204" pitchFamily="34" charset="0"/>
            </a:endParaRPr>
          </a:p>
        </p:txBody>
      </p:sp>
      <p:sp>
        <p:nvSpPr>
          <p:cNvPr id="17" name="Shape 15"/>
          <p:cNvSpPr/>
          <p:nvPr/>
        </p:nvSpPr>
        <p:spPr>
          <a:xfrm>
            <a:off x="8503920" y="2176272"/>
            <a:ext cx="960120" cy="0"/>
          </a:xfrm>
          <a:prstGeom prst="line">
            <a:avLst/>
          </a:prstGeom>
          <a:noFill/>
          <a:ln w="25400">
            <a:solidFill>
              <a:srgbClr val="1D7A8C"/>
            </a:solidFill>
            <a:prstDash val="solid"/>
            <a:tailEnd type="triangle"/>
          </a:ln>
        </p:spPr>
        <p:txBody>
          <a:bodyPr/>
          <a:lstStyle/>
          <a:p>
            <a:endParaRPr lang="en-GB"/>
          </a:p>
        </p:txBody>
      </p:sp>
      <p:sp>
        <p:nvSpPr>
          <p:cNvPr id="18" name="Shape 16"/>
          <p:cNvSpPr/>
          <p:nvPr/>
        </p:nvSpPr>
        <p:spPr>
          <a:xfrm>
            <a:off x="9994392" y="2761488"/>
            <a:ext cx="0" cy="960120"/>
          </a:xfrm>
          <a:prstGeom prst="line">
            <a:avLst/>
          </a:prstGeom>
          <a:noFill/>
          <a:ln w="25400">
            <a:solidFill>
              <a:srgbClr val="1D7A8C"/>
            </a:solidFill>
            <a:prstDash val="solid"/>
            <a:tailEnd type="triangle"/>
          </a:ln>
        </p:spPr>
        <p:txBody>
          <a:bodyPr/>
          <a:lstStyle/>
          <a:p>
            <a:endParaRPr lang="en-GB"/>
          </a:p>
        </p:txBody>
      </p:sp>
      <p:sp>
        <p:nvSpPr>
          <p:cNvPr id="19" name="Shape 17"/>
          <p:cNvSpPr/>
          <p:nvPr/>
        </p:nvSpPr>
        <p:spPr>
          <a:xfrm>
            <a:off x="9464040" y="4270248"/>
            <a:ext cx="0" cy="0"/>
          </a:xfrm>
          <a:prstGeom prst="line">
            <a:avLst/>
          </a:prstGeom>
          <a:noFill/>
          <a:ln w="25400">
            <a:solidFill>
              <a:srgbClr val="1D7A8C"/>
            </a:solidFill>
            <a:prstDash val="solid"/>
            <a:tailEnd type="triangle"/>
          </a:ln>
        </p:spPr>
        <p:txBody>
          <a:bodyPr/>
          <a:lstStyle/>
          <a:p>
            <a:endParaRPr lang="en-GB"/>
          </a:p>
        </p:txBody>
      </p:sp>
      <p:sp>
        <p:nvSpPr>
          <p:cNvPr id="20" name="Shape 18"/>
          <p:cNvSpPr/>
          <p:nvPr/>
        </p:nvSpPr>
        <p:spPr>
          <a:xfrm>
            <a:off x="7955280" y="3703320"/>
            <a:ext cx="0" cy="0"/>
          </a:xfrm>
          <a:prstGeom prst="line">
            <a:avLst/>
          </a:prstGeom>
          <a:noFill/>
          <a:ln w="25400">
            <a:solidFill>
              <a:srgbClr val="1D7A8C"/>
            </a:solidFill>
            <a:prstDash val="solid"/>
            <a:tailEnd type="triangle"/>
          </a:ln>
        </p:spPr>
        <p:txBody>
          <a:bodyPr/>
          <a:lstStyle/>
          <a:p>
            <a:endParaRPr lang="en-GB"/>
          </a:p>
        </p:txBody>
      </p:sp>
      <p:sp>
        <p:nvSpPr>
          <p:cNvPr id="21" name="Shape 19"/>
          <p:cNvSpPr/>
          <p:nvPr/>
        </p:nvSpPr>
        <p:spPr>
          <a:xfrm>
            <a:off x="7726680" y="1828800"/>
            <a:ext cx="777240" cy="777240"/>
          </a:xfrm>
          <a:prstGeom prst="ellipse">
            <a:avLst/>
          </a:prstGeom>
          <a:solidFill>
            <a:srgbClr val="DFF2F5"/>
          </a:solidFill>
          <a:ln w="16510">
            <a:solidFill>
              <a:srgbClr val="FFFFFF"/>
            </a:solidFill>
            <a:prstDash val="solid"/>
          </a:ln>
        </p:spPr>
        <p:txBody>
          <a:bodyPr/>
          <a:lstStyle/>
          <a:p>
            <a:endParaRPr lang="en-GB"/>
          </a:p>
        </p:txBody>
      </p:sp>
      <p:sp>
        <p:nvSpPr>
          <p:cNvPr id="22" name="Text 20"/>
          <p:cNvSpPr/>
          <p:nvPr/>
        </p:nvSpPr>
        <p:spPr>
          <a:xfrm>
            <a:off x="7799832" y="1938528"/>
            <a:ext cx="630936" cy="557784"/>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Assess</a:t>
            </a:r>
            <a:endParaRPr lang="en-US" sz="1600" dirty="0">
              <a:latin typeface="Arial" panose="020B0604020202020204" pitchFamily="34" charset="0"/>
              <a:cs typeface="Arial" panose="020B0604020202020204" pitchFamily="34" charset="0"/>
            </a:endParaRPr>
          </a:p>
        </p:txBody>
      </p:sp>
      <p:sp>
        <p:nvSpPr>
          <p:cNvPr id="23" name="Shape 21"/>
          <p:cNvSpPr/>
          <p:nvPr/>
        </p:nvSpPr>
        <p:spPr>
          <a:xfrm>
            <a:off x="9473184" y="1828800"/>
            <a:ext cx="777240" cy="777240"/>
          </a:xfrm>
          <a:prstGeom prst="ellipse">
            <a:avLst/>
          </a:prstGeom>
          <a:solidFill>
            <a:srgbClr val="FFF5D6"/>
          </a:solidFill>
          <a:ln w="16510">
            <a:solidFill>
              <a:srgbClr val="FFFFFF"/>
            </a:solidFill>
            <a:prstDash val="solid"/>
          </a:ln>
        </p:spPr>
        <p:txBody>
          <a:bodyPr/>
          <a:lstStyle/>
          <a:p>
            <a:endParaRPr lang="en-GB"/>
          </a:p>
        </p:txBody>
      </p:sp>
      <p:sp>
        <p:nvSpPr>
          <p:cNvPr id="24" name="Text 22"/>
          <p:cNvSpPr/>
          <p:nvPr/>
        </p:nvSpPr>
        <p:spPr>
          <a:xfrm>
            <a:off x="9546336" y="1938528"/>
            <a:ext cx="630936" cy="557784"/>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Monitor</a:t>
            </a:r>
            <a:endParaRPr lang="en-US" sz="1600" dirty="0">
              <a:latin typeface="Arial" panose="020B0604020202020204" pitchFamily="34" charset="0"/>
              <a:cs typeface="Arial" panose="020B0604020202020204" pitchFamily="34" charset="0"/>
            </a:endParaRPr>
          </a:p>
        </p:txBody>
      </p:sp>
      <p:sp>
        <p:nvSpPr>
          <p:cNvPr id="25" name="Shape 23"/>
          <p:cNvSpPr/>
          <p:nvPr/>
        </p:nvSpPr>
        <p:spPr>
          <a:xfrm>
            <a:off x="9473184" y="3867912"/>
            <a:ext cx="777240" cy="777240"/>
          </a:xfrm>
          <a:prstGeom prst="ellipse">
            <a:avLst/>
          </a:prstGeom>
          <a:solidFill>
            <a:srgbClr val="EDE9FE"/>
          </a:solidFill>
          <a:ln w="16510">
            <a:solidFill>
              <a:srgbClr val="FFFFFF"/>
            </a:solidFill>
            <a:prstDash val="solid"/>
          </a:ln>
        </p:spPr>
        <p:txBody>
          <a:bodyPr/>
          <a:lstStyle/>
          <a:p>
            <a:endParaRPr lang="en-GB"/>
          </a:p>
        </p:txBody>
      </p:sp>
      <p:sp>
        <p:nvSpPr>
          <p:cNvPr id="26" name="Text 24"/>
          <p:cNvSpPr/>
          <p:nvPr/>
        </p:nvSpPr>
        <p:spPr>
          <a:xfrm>
            <a:off x="9546336" y="3977640"/>
            <a:ext cx="630936" cy="557784"/>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Escalate</a:t>
            </a:r>
            <a:endParaRPr lang="en-US" sz="1600" dirty="0">
              <a:latin typeface="Arial" panose="020B0604020202020204" pitchFamily="34" charset="0"/>
              <a:cs typeface="Arial" panose="020B0604020202020204" pitchFamily="34" charset="0"/>
            </a:endParaRPr>
          </a:p>
        </p:txBody>
      </p:sp>
      <p:sp>
        <p:nvSpPr>
          <p:cNvPr id="27" name="Shape 25"/>
          <p:cNvSpPr/>
          <p:nvPr/>
        </p:nvSpPr>
        <p:spPr>
          <a:xfrm>
            <a:off x="7726680" y="3867912"/>
            <a:ext cx="777240" cy="777240"/>
          </a:xfrm>
          <a:prstGeom prst="ellipse">
            <a:avLst/>
          </a:prstGeom>
          <a:solidFill>
            <a:srgbClr val="DFF5E8"/>
          </a:solidFill>
          <a:ln w="16510">
            <a:solidFill>
              <a:srgbClr val="FFFFFF"/>
            </a:solidFill>
            <a:prstDash val="solid"/>
          </a:ln>
        </p:spPr>
        <p:txBody>
          <a:bodyPr/>
          <a:lstStyle/>
          <a:p>
            <a:endParaRPr lang="en-GB"/>
          </a:p>
        </p:txBody>
      </p:sp>
      <p:sp>
        <p:nvSpPr>
          <p:cNvPr id="28" name="Text 26"/>
          <p:cNvSpPr/>
          <p:nvPr/>
        </p:nvSpPr>
        <p:spPr>
          <a:xfrm>
            <a:off x="7799832" y="3977640"/>
            <a:ext cx="630936" cy="557784"/>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Discharge</a:t>
            </a:r>
            <a:endParaRPr lang="en-US" sz="1600" dirty="0">
              <a:latin typeface="Arial" panose="020B0604020202020204" pitchFamily="34" charset="0"/>
              <a:cs typeface="Arial" panose="020B0604020202020204" pitchFamily="34" charset="0"/>
            </a:endParaRPr>
          </a:p>
        </p:txBody>
      </p:sp>
      <p:sp>
        <p:nvSpPr>
          <p:cNvPr id="29" name="Text 27"/>
          <p:cNvSpPr/>
          <p:nvPr/>
        </p:nvSpPr>
        <p:spPr>
          <a:xfrm>
            <a:off x="7626097" y="2976670"/>
            <a:ext cx="2285998" cy="306221"/>
          </a:xfrm>
          <a:prstGeom prst="rect">
            <a:avLst/>
          </a:prstGeom>
          <a:noFill/>
          <a:ln/>
        </p:spPr>
        <p:txBody>
          <a:bodyPr wrap="square" lIns="0" tIns="0" rIns="0" bIns="0" rtlCol="0" anchor="ctr"/>
          <a:lstStyle/>
          <a:p>
            <a:pPr marL="0" indent="0" algn="ctr">
              <a:buNone/>
            </a:pPr>
            <a:r>
              <a:rPr lang="en-US" sz="1200" b="1" dirty="0">
                <a:solidFill>
                  <a:srgbClr val="1B2D4A"/>
                </a:solidFill>
                <a:latin typeface="Arial" panose="020B0604020202020204" pitchFamily="34" charset="0"/>
                <a:ea typeface="Aptos" pitchFamily="34" charset="-122"/>
                <a:cs typeface="Arial" panose="020B0604020202020204" pitchFamily="34" charset="0"/>
              </a:rPr>
              <a:t>Safe pathway depends on governance</a:t>
            </a:r>
            <a:endParaRPr lang="en-US" sz="1200"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01752"/>
            <a:ext cx="3404062" cy="146304"/>
          </a:xfrm>
          <a:prstGeom prst="rect">
            <a:avLst/>
          </a:prstGeom>
          <a:noFill/>
          <a:ln/>
        </p:spPr>
        <p:txBody>
          <a:bodyPr wrap="square" lIns="0" tIns="0" rIns="0" bIns="0" rtlCol="0" anchor="ctr"/>
          <a:lstStyle/>
          <a:p>
            <a:pPr marL="0" indent="0">
              <a:buNone/>
            </a:pPr>
            <a:r>
              <a:rPr lang="en-US" sz="1600" b="1" dirty="0">
                <a:solidFill>
                  <a:srgbClr val="1D7A8C"/>
                </a:solidFill>
                <a:latin typeface="Arial" panose="020B0604020202020204" pitchFamily="34" charset="0"/>
                <a:ea typeface="Aptos" pitchFamily="34" charset="-122"/>
                <a:cs typeface="Arial" panose="020B0604020202020204" pitchFamily="34" charset="0"/>
              </a:rPr>
              <a:t>ASSESSMENT CRITERION 2 AND 4</a:t>
            </a:r>
            <a:endParaRPr lang="en-US" sz="1600" dirty="0">
              <a:latin typeface="Arial" panose="020B0604020202020204" pitchFamily="34" charset="0"/>
              <a:cs typeface="Arial" panose="020B0604020202020204" pitchFamily="34" charset="0"/>
            </a:endParaRPr>
          </a:p>
        </p:txBody>
      </p:sp>
      <p:sp>
        <p:nvSpPr>
          <p:cNvPr id="3" name="Text 1"/>
          <p:cNvSpPr/>
          <p:nvPr/>
        </p:nvSpPr>
        <p:spPr>
          <a:xfrm>
            <a:off x="502920" y="530352"/>
            <a:ext cx="10927080" cy="411480"/>
          </a:xfrm>
          <a:prstGeom prst="rect">
            <a:avLst/>
          </a:prstGeom>
          <a:noFill/>
          <a:ln/>
        </p:spPr>
        <p:txBody>
          <a:bodyPr wrap="square" lIns="0" tIns="0" rIns="0" bIns="0" rtlCol="0" anchor="ctr">
            <a:normAutofit/>
          </a:bodyPr>
          <a:lstStyle/>
          <a:p>
            <a:pPr marL="0" indent="0">
              <a:buNone/>
            </a:pPr>
            <a:r>
              <a:rPr lang="en-US" sz="1600" b="1" dirty="0">
                <a:solidFill>
                  <a:srgbClr val="1B2D4A"/>
                </a:solidFill>
                <a:latin typeface="Arial" panose="020B0604020202020204" pitchFamily="34" charset="0"/>
                <a:ea typeface="Aptos Display" pitchFamily="34" charset="-122"/>
                <a:cs typeface="Arial" panose="020B0604020202020204" pitchFamily="34" charset="0"/>
              </a:rPr>
              <a:t>Impact on patients and service users</a:t>
            </a:r>
            <a:endParaRPr lang="en-US" sz="1600" dirty="0">
              <a:latin typeface="Arial" panose="020B0604020202020204" pitchFamily="34" charset="0"/>
              <a:cs typeface="Arial" panose="020B0604020202020204" pitchFamily="34" charset="0"/>
            </a:endParaRPr>
          </a:p>
        </p:txBody>
      </p:sp>
      <p:sp>
        <p:nvSpPr>
          <p:cNvPr id="4" name="Shape 2"/>
          <p:cNvSpPr/>
          <p:nvPr/>
        </p:nvSpPr>
        <p:spPr>
          <a:xfrm>
            <a:off x="502920" y="1005840"/>
            <a:ext cx="2468880" cy="0"/>
          </a:xfrm>
          <a:prstGeom prst="line">
            <a:avLst/>
          </a:prstGeom>
          <a:noFill/>
          <a:ln w="38100">
            <a:solidFill>
              <a:srgbClr val="F2B705"/>
            </a:solidFill>
            <a:prstDash val="solid"/>
          </a:ln>
        </p:spPr>
        <p:txBody>
          <a:bodyPr/>
          <a:lstStyle/>
          <a:p>
            <a:endParaRPr lang="en-GB"/>
          </a:p>
        </p:txBody>
      </p:sp>
      <p:sp>
        <p:nvSpPr>
          <p:cNvPr id="7" name="Text 5"/>
          <p:cNvSpPr/>
          <p:nvPr/>
        </p:nvSpPr>
        <p:spPr>
          <a:xfrm>
            <a:off x="685800" y="1481328"/>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1005840" y="1417320"/>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Many patients benefit from receiving care at home, maintaining independence, routine and family contact.</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685800" y="2231136"/>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1005840" y="2167128"/>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Remote monitoring can increase patient involvement by encouraging symptom tracking and self-management.</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685800" y="2980944"/>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1005840" y="2916936"/>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Some users may feel anxious, digitally excluded or less reassured without face-to-face clinical contact.</a:t>
            </a:r>
            <a:endParaRPr lang="en-US" sz="1600" dirty="0">
              <a:latin typeface="Arial" panose="020B0604020202020204" pitchFamily="34" charset="0"/>
              <a:cs typeface="Arial" panose="020B0604020202020204" pitchFamily="34" charset="0"/>
            </a:endParaRPr>
          </a:p>
        </p:txBody>
      </p:sp>
      <p:sp>
        <p:nvSpPr>
          <p:cNvPr id="13" name="Text 11"/>
          <p:cNvSpPr/>
          <p:nvPr/>
        </p:nvSpPr>
        <p:spPr>
          <a:xfrm>
            <a:off x="685800" y="3730752"/>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4" name="Text 12"/>
          <p:cNvSpPr/>
          <p:nvPr/>
        </p:nvSpPr>
        <p:spPr>
          <a:xfrm>
            <a:off x="1005840" y="3666744"/>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Suitability assessments should consider cognition, confidence, language, home support and ability to use technology.</a:t>
            </a:r>
            <a:endParaRPr lang="en-US" sz="1600" dirty="0">
              <a:latin typeface="Arial" panose="020B0604020202020204" pitchFamily="34" charset="0"/>
              <a:cs typeface="Arial" panose="020B0604020202020204" pitchFamily="34" charset="0"/>
            </a:endParaRPr>
          </a:p>
        </p:txBody>
      </p:sp>
      <p:sp>
        <p:nvSpPr>
          <p:cNvPr id="15" name="Shape 13"/>
          <p:cNvSpPr/>
          <p:nvPr/>
        </p:nvSpPr>
        <p:spPr>
          <a:xfrm>
            <a:off x="7543800" y="1280160"/>
            <a:ext cx="3977640" cy="4526280"/>
          </a:xfrm>
          <a:prstGeom prst="roundRect">
            <a:avLst>
              <a:gd name="adj" fmla="val 2759"/>
            </a:avLst>
          </a:prstGeom>
          <a:solidFill>
            <a:srgbClr val="F4F6F8"/>
          </a:solidFill>
          <a:ln w="10160">
            <a:solidFill>
              <a:srgbClr val="E5E7EB"/>
            </a:solidFill>
            <a:prstDash val="solid"/>
          </a:ln>
        </p:spPr>
        <p:txBody>
          <a:bodyPr/>
          <a:lstStyle/>
          <a:p>
            <a:endParaRPr lang="en-GB"/>
          </a:p>
        </p:txBody>
      </p:sp>
      <p:sp>
        <p:nvSpPr>
          <p:cNvPr id="16" name="Text 14"/>
          <p:cNvSpPr/>
          <p:nvPr/>
        </p:nvSpPr>
        <p:spPr>
          <a:xfrm>
            <a:off x="7726680" y="1444752"/>
            <a:ext cx="3611880" cy="274320"/>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Person-centred lens</a:t>
            </a:r>
            <a:endParaRPr lang="en-US" sz="1600" dirty="0">
              <a:latin typeface="Arial" panose="020B0604020202020204" pitchFamily="34" charset="0"/>
              <a:cs typeface="Arial" panose="020B0604020202020204" pitchFamily="34" charset="0"/>
            </a:endParaRPr>
          </a:p>
        </p:txBody>
      </p:sp>
      <p:sp>
        <p:nvSpPr>
          <p:cNvPr id="17" name="Shape 15"/>
          <p:cNvSpPr/>
          <p:nvPr/>
        </p:nvSpPr>
        <p:spPr>
          <a:xfrm>
            <a:off x="8577072" y="2331720"/>
            <a:ext cx="1188720" cy="1188720"/>
          </a:xfrm>
          <a:prstGeom prst="ellipse">
            <a:avLst/>
          </a:prstGeom>
          <a:solidFill>
            <a:srgbClr val="1B2D4A"/>
          </a:solidFill>
          <a:ln w="12700">
            <a:solidFill>
              <a:srgbClr val="FFFFFF"/>
            </a:solidFill>
            <a:prstDash val="solid"/>
          </a:ln>
        </p:spPr>
        <p:txBody>
          <a:bodyPr/>
          <a:lstStyle/>
          <a:p>
            <a:endParaRPr lang="en-GB"/>
          </a:p>
        </p:txBody>
      </p:sp>
      <p:sp>
        <p:nvSpPr>
          <p:cNvPr id="18" name="Text 16"/>
          <p:cNvSpPr/>
          <p:nvPr/>
        </p:nvSpPr>
        <p:spPr>
          <a:xfrm>
            <a:off x="8750808" y="2724912"/>
            <a:ext cx="841248" cy="32918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anose="020B0604020202020204" pitchFamily="34" charset="0"/>
                <a:ea typeface="Aptos" pitchFamily="34" charset="-122"/>
                <a:cs typeface="Arial" panose="020B0604020202020204" pitchFamily="34" charset="0"/>
              </a:rPr>
              <a:t>SERVICE</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FFFFFF"/>
                </a:solidFill>
                <a:latin typeface="Arial" panose="020B0604020202020204" pitchFamily="34" charset="0"/>
                <a:ea typeface="Aptos" pitchFamily="34" charset="-122"/>
                <a:cs typeface="Arial" panose="020B0604020202020204" pitchFamily="34" charset="0"/>
              </a:rPr>
              <a:t>USER</a:t>
            </a:r>
            <a:endParaRPr lang="en-US" sz="1600" dirty="0">
              <a:latin typeface="Arial" panose="020B0604020202020204" pitchFamily="34" charset="0"/>
              <a:cs typeface="Arial" panose="020B0604020202020204" pitchFamily="34" charset="0"/>
            </a:endParaRPr>
          </a:p>
        </p:txBody>
      </p:sp>
      <p:sp>
        <p:nvSpPr>
          <p:cNvPr id="19" name="Shape 17"/>
          <p:cNvSpPr/>
          <p:nvPr/>
        </p:nvSpPr>
        <p:spPr>
          <a:xfrm>
            <a:off x="7726680" y="1874520"/>
            <a:ext cx="1005840" cy="329184"/>
          </a:xfrm>
          <a:prstGeom prst="roundRect">
            <a:avLst>
              <a:gd name="adj" fmla="val 16667"/>
            </a:avLst>
          </a:prstGeom>
          <a:solidFill>
            <a:srgbClr val="FFF5D6"/>
          </a:solidFill>
          <a:ln w="12700">
            <a:solidFill>
              <a:srgbClr val="FFF5D6">
                <a:alpha val="0"/>
              </a:srgbClr>
            </a:solidFill>
            <a:prstDash val="solid"/>
          </a:ln>
        </p:spPr>
        <p:txBody>
          <a:bodyPr/>
          <a:lstStyle/>
          <a:p>
            <a:endParaRPr lang="en-GB"/>
          </a:p>
        </p:txBody>
      </p:sp>
      <p:sp>
        <p:nvSpPr>
          <p:cNvPr id="20" name="Text 18"/>
          <p:cNvSpPr/>
          <p:nvPr/>
        </p:nvSpPr>
        <p:spPr>
          <a:xfrm>
            <a:off x="7799832" y="1929384"/>
            <a:ext cx="859536" cy="256032"/>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Comfort</a:t>
            </a:r>
            <a:endParaRPr lang="en-US" sz="1600" dirty="0">
              <a:latin typeface="Arial" panose="020B0604020202020204" pitchFamily="34" charset="0"/>
              <a:cs typeface="Arial" panose="020B0604020202020204" pitchFamily="34" charset="0"/>
            </a:endParaRPr>
          </a:p>
        </p:txBody>
      </p:sp>
      <p:sp>
        <p:nvSpPr>
          <p:cNvPr id="21" name="Shape 19"/>
          <p:cNvSpPr/>
          <p:nvPr/>
        </p:nvSpPr>
        <p:spPr>
          <a:xfrm>
            <a:off x="9601200" y="1874520"/>
            <a:ext cx="1234440" cy="329184"/>
          </a:xfrm>
          <a:prstGeom prst="roundRect">
            <a:avLst>
              <a:gd name="adj" fmla="val 16667"/>
            </a:avLst>
          </a:prstGeom>
          <a:solidFill>
            <a:srgbClr val="DFF2F5"/>
          </a:solidFill>
          <a:ln w="12700">
            <a:solidFill>
              <a:srgbClr val="DFF2F5">
                <a:alpha val="0"/>
              </a:srgbClr>
            </a:solidFill>
            <a:prstDash val="solid"/>
          </a:ln>
        </p:spPr>
        <p:txBody>
          <a:bodyPr/>
          <a:lstStyle/>
          <a:p>
            <a:endParaRPr lang="en-GB"/>
          </a:p>
        </p:txBody>
      </p:sp>
      <p:sp>
        <p:nvSpPr>
          <p:cNvPr id="22" name="Text 20"/>
          <p:cNvSpPr/>
          <p:nvPr/>
        </p:nvSpPr>
        <p:spPr>
          <a:xfrm>
            <a:off x="9674352" y="1929384"/>
            <a:ext cx="1088136" cy="256032"/>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Independence</a:t>
            </a:r>
            <a:endParaRPr lang="en-US" sz="1600" dirty="0">
              <a:latin typeface="Arial" panose="020B0604020202020204" pitchFamily="34" charset="0"/>
              <a:cs typeface="Arial" panose="020B0604020202020204" pitchFamily="34" charset="0"/>
            </a:endParaRPr>
          </a:p>
        </p:txBody>
      </p:sp>
      <p:sp>
        <p:nvSpPr>
          <p:cNvPr id="23" name="Shape 21"/>
          <p:cNvSpPr/>
          <p:nvPr/>
        </p:nvSpPr>
        <p:spPr>
          <a:xfrm>
            <a:off x="7543800" y="3931920"/>
            <a:ext cx="1234440" cy="329184"/>
          </a:xfrm>
          <a:prstGeom prst="roundRect">
            <a:avLst>
              <a:gd name="adj" fmla="val 16667"/>
            </a:avLst>
          </a:prstGeom>
          <a:solidFill>
            <a:srgbClr val="FDE2E2"/>
          </a:solidFill>
          <a:ln w="12700">
            <a:solidFill>
              <a:srgbClr val="FDE2E2">
                <a:alpha val="0"/>
              </a:srgbClr>
            </a:solidFill>
            <a:prstDash val="solid"/>
          </a:ln>
        </p:spPr>
        <p:txBody>
          <a:bodyPr/>
          <a:lstStyle/>
          <a:p>
            <a:endParaRPr lang="en-GB"/>
          </a:p>
        </p:txBody>
      </p:sp>
      <p:sp>
        <p:nvSpPr>
          <p:cNvPr id="24" name="Text 22"/>
          <p:cNvSpPr/>
          <p:nvPr/>
        </p:nvSpPr>
        <p:spPr>
          <a:xfrm>
            <a:off x="7616952" y="3986784"/>
            <a:ext cx="1088136" cy="256032"/>
          </a:xfrm>
          <a:prstGeom prst="rect">
            <a:avLst/>
          </a:prstGeom>
          <a:noFill/>
          <a:ln/>
        </p:spPr>
        <p:txBody>
          <a:bodyPr wrap="square" lIns="0" tIns="0" rIns="0" bIns="0" rtlCol="0" anchor="ctr"/>
          <a:lstStyle/>
          <a:p>
            <a:pPr marL="0" indent="0" algn="ctr">
              <a:buNone/>
            </a:pPr>
            <a:r>
              <a:rPr lang="en-US" sz="1600" b="1" dirty="0">
                <a:solidFill>
                  <a:srgbClr val="A64242"/>
                </a:solidFill>
                <a:latin typeface="Arial" panose="020B0604020202020204" pitchFamily="34" charset="0"/>
                <a:ea typeface="Aptos" pitchFamily="34" charset="-122"/>
                <a:cs typeface="Arial" panose="020B0604020202020204" pitchFamily="34" charset="0"/>
              </a:rPr>
              <a:t>Anxiety risk</a:t>
            </a:r>
            <a:endParaRPr lang="en-US" sz="1600" dirty="0">
              <a:latin typeface="Arial" panose="020B0604020202020204" pitchFamily="34" charset="0"/>
              <a:cs typeface="Arial" panose="020B0604020202020204" pitchFamily="34" charset="0"/>
            </a:endParaRPr>
          </a:p>
        </p:txBody>
      </p:sp>
      <p:sp>
        <p:nvSpPr>
          <p:cNvPr id="25" name="Shape 23"/>
          <p:cNvSpPr/>
          <p:nvPr/>
        </p:nvSpPr>
        <p:spPr>
          <a:xfrm>
            <a:off x="9555480" y="3931920"/>
            <a:ext cx="1234440" cy="329184"/>
          </a:xfrm>
          <a:prstGeom prst="roundRect">
            <a:avLst>
              <a:gd name="adj" fmla="val 16667"/>
            </a:avLst>
          </a:prstGeom>
          <a:solidFill>
            <a:srgbClr val="EDE9FE"/>
          </a:solidFill>
          <a:ln w="12700">
            <a:solidFill>
              <a:srgbClr val="EDE9FE">
                <a:alpha val="0"/>
              </a:srgbClr>
            </a:solidFill>
            <a:prstDash val="solid"/>
          </a:ln>
        </p:spPr>
        <p:txBody>
          <a:bodyPr/>
          <a:lstStyle/>
          <a:p>
            <a:endParaRPr lang="en-GB"/>
          </a:p>
        </p:txBody>
      </p:sp>
      <p:sp>
        <p:nvSpPr>
          <p:cNvPr id="26" name="Text 24"/>
          <p:cNvSpPr/>
          <p:nvPr/>
        </p:nvSpPr>
        <p:spPr>
          <a:xfrm>
            <a:off x="9628632" y="3986784"/>
            <a:ext cx="1088136" cy="256032"/>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Digital access</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502920" y="530352"/>
            <a:ext cx="10927080" cy="411480"/>
          </a:xfrm>
          <a:prstGeom prst="rect">
            <a:avLst/>
          </a:prstGeom>
          <a:noFill/>
          <a:ln/>
        </p:spPr>
        <p:txBody>
          <a:bodyPr wrap="square" lIns="0" tIns="0" rIns="0" bIns="0" rtlCol="0" anchor="ctr">
            <a:normAutofit/>
          </a:bodyPr>
          <a:lstStyle/>
          <a:p>
            <a:pPr marL="0" indent="0">
              <a:buNone/>
            </a:pPr>
            <a:r>
              <a:rPr lang="en-US" sz="1600" b="1" dirty="0">
                <a:solidFill>
                  <a:srgbClr val="1B2D4A"/>
                </a:solidFill>
                <a:latin typeface="Arial" panose="020B0604020202020204" pitchFamily="34" charset="0"/>
                <a:ea typeface="Aptos Display" pitchFamily="34" charset="-122"/>
                <a:cs typeface="Arial" panose="020B0604020202020204" pitchFamily="34" charset="0"/>
              </a:rPr>
              <a:t>Impact on communities and populations</a:t>
            </a:r>
            <a:endParaRPr lang="en-US" sz="1600" dirty="0">
              <a:latin typeface="Arial" panose="020B0604020202020204" pitchFamily="34" charset="0"/>
              <a:cs typeface="Arial" panose="020B0604020202020204" pitchFamily="34" charset="0"/>
            </a:endParaRPr>
          </a:p>
        </p:txBody>
      </p:sp>
      <p:sp>
        <p:nvSpPr>
          <p:cNvPr id="4" name="Shape 2"/>
          <p:cNvSpPr/>
          <p:nvPr/>
        </p:nvSpPr>
        <p:spPr>
          <a:xfrm>
            <a:off x="502920" y="1005840"/>
            <a:ext cx="2468880" cy="0"/>
          </a:xfrm>
          <a:prstGeom prst="line">
            <a:avLst/>
          </a:prstGeom>
          <a:noFill/>
          <a:ln w="38100">
            <a:solidFill>
              <a:srgbClr val="F2B705"/>
            </a:solidFill>
            <a:prstDash val="solid"/>
          </a:ln>
        </p:spPr>
        <p:txBody>
          <a:bodyPr/>
          <a:lstStyle/>
          <a:p>
            <a:endParaRPr lang="en-GB"/>
          </a:p>
        </p:txBody>
      </p:sp>
      <p:sp>
        <p:nvSpPr>
          <p:cNvPr id="7" name="Text 5"/>
          <p:cNvSpPr/>
          <p:nvPr/>
        </p:nvSpPr>
        <p:spPr>
          <a:xfrm>
            <a:off x="685800" y="1481328"/>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1005840" y="1417320"/>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Virtual wards may improve access for rural or housebound patients by reducing travel to services.</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685800" y="2231136"/>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1005840" y="2167128"/>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Home-based care can limit hospital-associated risks, including infection exposure and deconditioning.</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685800" y="2980944"/>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1005840" y="2916936"/>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Benefits are uneven when communities lack devices, connectivity, digital confidence or informal support.</a:t>
            </a:r>
            <a:endParaRPr lang="en-US" sz="1600" dirty="0">
              <a:latin typeface="Arial" panose="020B0604020202020204" pitchFamily="34" charset="0"/>
              <a:cs typeface="Arial" panose="020B0604020202020204" pitchFamily="34" charset="0"/>
            </a:endParaRPr>
          </a:p>
        </p:txBody>
      </p:sp>
      <p:sp>
        <p:nvSpPr>
          <p:cNvPr id="13" name="Text 11"/>
          <p:cNvSpPr/>
          <p:nvPr/>
        </p:nvSpPr>
        <p:spPr>
          <a:xfrm>
            <a:off x="685800" y="3730752"/>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4" name="Text 12"/>
          <p:cNvSpPr/>
          <p:nvPr/>
        </p:nvSpPr>
        <p:spPr>
          <a:xfrm>
            <a:off x="1005840" y="3666744"/>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Without equity planning, virtual wards may widen health inequalities instead of reducing them.</a:t>
            </a:r>
            <a:endParaRPr lang="en-US" sz="1600" dirty="0">
              <a:latin typeface="Arial" panose="020B0604020202020204" pitchFamily="34" charset="0"/>
              <a:cs typeface="Arial" panose="020B0604020202020204" pitchFamily="34" charset="0"/>
            </a:endParaRPr>
          </a:p>
        </p:txBody>
      </p:sp>
      <p:sp>
        <p:nvSpPr>
          <p:cNvPr id="15" name="Shape 13"/>
          <p:cNvSpPr/>
          <p:nvPr/>
        </p:nvSpPr>
        <p:spPr>
          <a:xfrm>
            <a:off x="7543800" y="1280160"/>
            <a:ext cx="3977640" cy="4526280"/>
          </a:xfrm>
          <a:prstGeom prst="roundRect">
            <a:avLst>
              <a:gd name="adj" fmla="val 2759"/>
            </a:avLst>
          </a:prstGeom>
          <a:solidFill>
            <a:srgbClr val="F4F6F8"/>
          </a:solidFill>
          <a:ln w="10160">
            <a:solidFill>
              <a:srgbClr val="E5E7EB"/>
            </a:solidFill>
            <a:prstDash val="solid"/>
          </a:ln>
        </p:spPr>
        <p:txBody>
          <a:bodyPr/>
          <a:lstStyle/>
          <a:p>
            <a:endParaRPr lang="en-GB"/>
          </a:p>
        </p:txBody>
      </p:sp>
      <p:sp>
        <p:nvSpPr>
          <p:cNvPr id="16" name="Text 14"/>
          <p:cNvSpPr/>
          <p:nvPr/>
        </p:nvSpPr>
        <p:spPr>
          <a:xfrm>
            <a:off x="7726680" y="1444752"/>
            <a:ext cx="3611880" cy="274320"/>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Equity question</a:t>
            </a:r>
            <a:endParaRPr lang="en-US" sz="1600" dirty="0">
              <a:latin typeface="Arial" panose="020B0604020202020204" pitchFamily="34" charset="0"/>
              <a:cs typeface="Arial" panose="020B0604020202020204" pitchFamily="34" charset="0"/>
            </a:endParaRPr>
          </a:p>
        </p:txBody>
      </p:sp>
      <p:sp>
        <p:nvSpPr>
          <p:cNvPr id="17" name="Shape 15"/>
          <p:cNvSpPr/>
          <p:nvPr/>
        </p:nvSpPr>
        <p:spPr>
          <a:xfrm>
            <a:off x="7818120" y="2011680"/>
            <a:ext cx="960120" cy="960120"/>
          </a:xfrm>
          <a:prstGeom prst="ellipse">
            <a:avLst/>
          </a:prstGeom>
          <a:solidFill>
            <a:srgbClr val="DFF2F5"/>
          </a:solidFill>
          <a:ln w="16510">
            <a:solidFill>
              <a:srgbClr val="FFFFFF"/>
            </a:solidFill>
            <a:prstDash val="solid"/>
          </a:ln>
        </p:spPr>
        <p:txBody>
          <a:bodyPr/>
          <a:lstStyle/>
          <a:p>
            <a:endParaRPr lang="en-GB"/>
          </a:p>
        </p:txBody>
      </p:sp>
      <p:sp>
        <p:nvSpPr>
          <p:cNvPr id="18" name="Text 16"/>
          <p:cNvSpPr/>
          <p:nvPr/>
        </p:nvSpPr>
        <p:spPr>
          <a:xfrm>
            <a:off x="7891272" y="2121408"/>
            <a:ext cx="813816" cy="740664"/>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Rural</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access</a:t>
            </a:r>
            <a:endParaRPr lang="en-US" sz="1600" dirty="0">
              <a:latin typeface="Arial" panose="020B0604020202020204" pitchFamily="34" charset="0"/>
              <a:cs typeface="Arial" panose="020B0604020202020204" pitchFamily="34" charset="0"/>
            </a:endParaRPr>
          </a:p>
        </p:txBody>
      </p:sp>
      <p:sp>
        <p:nvSpPr>
          <p:cNvPr id="19" name="Shape 17"/>
          <p:cNvSpPr/>
          <p:nvPr/>
        </p:nvSpPr>
        <p:spPr>
          <a:xfrm>
            <a:off x="9784080" y="2011680"/>
            <a:ext cx="960120" cy="960120"/>
          </a:xfrm>
          <a:prstGeom prst="ellipse">
            <a:avLst/>
          </a:prstGeom>
          <a:solidFill>
            <a:srgbClr val="FFF5D6"/>
          </a:solidFill>
          <a:ln w="16510">
            <a:solidFill>
              <a:srgbClr val="FFFFFF"/>
            </a:solidFill>
            <a:prstDash val="solid"/>
          </a:ln>
        </p:spPr>
        <p:txBody>
          <a:bodyPr/>
          <a:lstStyle/>
          <a:p>
            <a:endParaRPr lang="en-GB"/>
          </a:p>
        </p:txBody>
      </p:sp>
      <p:sp>
        <p:nvSpPr>
          <p:cNvPr id="20" name="Text 18"/>
          <p:cNvSpPr/>
          <p:nvPr/>
        </p:nvSpPr>
        <p:spPr>
          <a:xfrm>
            <a:off x="9857232" y="2121408"/>
            <a:ext cx="813816" cy="740664"/>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Carer</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support</a:t>
            </a:r>
            <a:endParaRPr lang="en-US" sz="1600" dirty="0">
              <a:latin typeface="Arial" panose="020B0604020202020204" pitchFamily="34" charset="0"/>
              <a:cs typeface="Arial" panose="020B0604020202020204" pitchFamily="34" charset="0"/>
            </a:endParaRPr>
          </a:p>
        </p:txBody>
      </p:sp>
      <p:sp>
        <p:nvSpPr>
          <p:cNvPr id="21" name="Shape 19"/>
          <p:cNvSpPr/>
          <p:nvPr/>
        </p:nvSpPr>
        <p:spPr>
          <a:xfrm>
            <a:off x="8796528" y="3429000"/>
            <a:ext cx="960120" cy="960120"/>
          </a:xfrm>
          <a:prstGeom prst="ellipse">
            <a:avLst/>
          </a:prstGeom>
          <a:solidFill>
            <a:srgbClr val="EDE9FE"/>
          </a:solidFill>
          <a:ln w="16510">
            <a:solidFill>
              <a:srgbClr val="FFFFFF"/>
            </a:solidFill>
            <a:prstDash val="solid"/>
          </a:ln>
        </p:spPr>
        <p:txBody>
          <a:bodyPr/>
          <a:lstStyle/>
          <a:p>
            <a:endParaRPr lang="en-GB"/>
          </a:p>
        </p:txBody>
      </p:sp>
      <p:sp>
        <p:nvSpPr>
          <p:cNvPr id="22" name="Text 20"/>
          <p:cNvSpPr/>
          <p:nvPr/>
        </p:nvSpPr>
        <p:spPr>
          <a:xfrm>
            <a:off x="8869680" y="3538728"/>
            <a:ext cx="813816" cy="740664"/>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Digital</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inclusion</a:t>
            </a:r>
            <a:endParaRPr lang="en-US" sz="1600" dirty="0">
              <a:latin typeface="Arial" panose="020B0604020202020204" pitchFamily="34" charset="0"/>
              <a:cs typeface="Arial" panose="020B0604020202020204" pitchFamily="34" charset="0"/>
            </a:endParaRPr>
          </a:p>
        </p:txBody>
      </p:sp>
      <p:sp>
        <p:nvSpPr>
          <p:cNvPr id="23" name="Text 21"/>
          <p:cNvSpPr/>
          <p:nvPr/>
        </p:nvSpPr>
        <p:spPr>
          <a:xfrm>
            <a:off x="7790688" y="4709160"/>
            <a:ext cx="3429000" cy="320040"/>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Better access only if digital barriers are addressed</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01752"/>
            <a:ext cx="2655916" cy="146304"/>
          </a:xfrm>
          <a:prstGeom prst="rect">
            <a:avLst/>
          </a:prstGeom>
          <a:noFill/>
          <a:ln/>
        </p:spPr>
        <p:txBody>
          <a:bodyPr wrap="square" lIns="0" tIns="0" rIns="0" bIns="0" rtlCol="0" anchor="ctr"/>
          <a:lstStyle/>
          <a:p>
            <a:pPr marL="0" indent="0">
              <a:buNone/>
            </a:pPr>
            <a:r>
              <a:rPr lang="en-US" sz="1600" b="1" dirty="0">
                <a:solidFill>
                  <a:srgbClr val="1D7A8C"/>
                </a:solidFill>
                <a:latin typeface="Arial" panose="020B0604020202020204" pitchFamily="34" charset="0"/>
                <a:ea typeface="Aptos" pitchFamily="34" charset="-122"/>
                <a:cs typeface="Arial" panose="020B0604020202020204" pitchFamily="34" charset="0"/>
              </a:rPr>
              <a:t>HIGHER-LEVEL ANALYSIS</a:t>
            </a:r>
            <a:endParaRPr lang="en-US" sz="1600" dirty="0">
              <a:latin typeface="Arial" panose="020B0604020202020204" pitchFamily="34" charset="0"/>
              <a:cs typeface="Arial" panose="020B0604020202020204" pitchFamily="34" charset="0"/>
            </a:endParaRPr>
          </a:p>
        </p:txBody>
      </p:sp>
      <p:sp>
        <p:nvSpPr>
          <p:cNvPr id="3" name="Text 1"/>
          <p:cNvSpPr/>
          <p:nvPr/>
        </p:nvSpPr>
        <p:spPr>
          <a:xfrm>
            <a:off x="502920" y="530352"/>
            <a:ext cx="10927080" cy="411480"/>
          </a:xfrm>
          <a:prstGeom prst="rect">
            <a:avLst/>
          </a:prstGeom>
          <a:noFill/>
          <a:ln/>
        </p:spPr>
        <p:txBody>
          <a:bodyPr wrap="square" lIns="0" tIns="0" rIns="0" bIns="0" rtlCol="0" anchor="ctr">
            <a:normAutofit/>
          </a:bodyPr>
          <a:lstStyle/>
          <a:p>
            <a:pPr marL="0" indent="0">
              <a:buNone/>
            </a:pPr>
            <a:r>
              <a:rPr lang="en-US" sz="1600" b="1" dirty="0">
                <a:solidFill>
                  <a:srgbClr val="1B2D4A"/>
                </a:solidFill>
                <a:latin typeface="Arial" panose="020B0604020202020204" pitchFamily="34" charset="0"/>
                <a:ea typeface="Aptos Display" pitchFamily="34" charset="-122"/>
                <a:cs typeface="Arial" panose="020B0604020202020204" pitchFamily="34" charset="0"/>
              </a:rPr>
              <a:t>Critical evaluation: benefits and risks</a:t>
            </a:r>
            <a:endParaRPr lang="en-US" sz="1600" dirty="0">
              <a:latin typeface="Arial" panose="020B0604020202020204" pitchFamily="34" charset="0"/>
              <a:cs typeface="Arial" panose="020B0604020202020204" pitchFamily="34" charset="0"/>
            </a:endParaRPr>
          </a:p>
        </p:txBody>
      </p:sp>
      <p:sp>
        <p:nvSpPr>
          <p:cNvPr id="4" name="Shape 2"/>
          <p:cNvSpPr/>
          <p:nvPr/>
        </p:nvSpPr>
        <p:spPr>
          <a:xfrm>
            <a:off x="502920" y="1005840"/>
            <a:ext cx="2468880" cy="0"/>
          </a:xfrm>
          <a:prstGeom prst="line">
            <a:avLst/>
          </a:prstGeom>
          <a:noFill/>
          <a:ln w="38100">
            <a:solidFill>
              <a:srgbClr val="F2B705"/>
            </a:solidFill>
            <a:prstDash val="solid"/>
          </a:ln>
        </p:spPr>
        <p:txBody>
          <a:bodyPr/>
          <a:lstStyle/>
          <a:p>
            <a:endParaRPr lang="en-GB"/>
          </a:p>
        </p:txBody>
      </p:sp>
      <p:sp>
        <p:nvSpPr>
          <p:cNvPr id="7" name="Text 5"/>
          <p:cNvSpPr/>
          <p:nvPr/>
        </p:nvSpPr>
        <p:spPr>
          <a:xfrm>
            <a:off x="685800" y="1481328"/>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1005840" y="1417320"/>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Virtual wards are not simply care on an app; they require hospital-level processes in a home setting.</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685800" y="2231136"/>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1005840" y="2167128"/>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The strongest value appears when patients are carefully selected and services provide rapid clinical escalation.</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685800" y="2980944"/>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1005840" y="2916936"/>
            <a:ext cx="6172200" cy="566928"/>
          </a:xfrm>
          <a:prstGeom prst="rect">
            <a:avLst/>
          </a:prstGeom>
          <a:noFill/>
          <a:ln/>
        </p:spPr>
        <p:txBody>
          <a:bodyPr wrap="square" lIns="254" tIns="254" rIns="254" bIns="254" rtlCol="0" anchor="ctr">
            <a:normAutofit fontScale="92500"/>
          </a:bodyPr>
          <a:lstStyle/>
          <a:p>
            <a:r>
              <a:rPr lang="en-US" sz="1600" dirty="0">
                <a:solidFill>
                  <a:srgbClr val="111827"/>
                </a:solidFill>
                <a:latin typeface="Arial" panose="020B0604020202020204" pitchFamily="34" charset="0"/>
                <a:ea typeface="Aptos" pitchFamily="34" charset="-122"/>
                <a:cs typeface="Arial" panose="020B0604020202020204" pitchFamily="34" charset="0"/>
              </a:rPr>
              <a:t>Risks include technology failure, data overload, </a:t>
            </a:r>
            <a:r>
              <a:rPr lang="en-US" sz="1600" dirty="0" err="1">
                <a:solidFill>
                  <a:srgbClr val="111827"/>
                </a:solidFill>
                <a:latin typeface="Arial" panose="020B0604020202020204" pitchFamily="34" charset="0"/>
                <a:ea typeface="Aptos" pitchFamily="34" charset="-122"/>
                <a:cs typeface="Arial" panose="020B0604020202020204" pitchFamily="34" charset="0"/>
              </a:rPr>
              <a:t>carer</a:t>
            </a:r>
            <a:r>
              <a:rPr lang="en-US" sz="1600" dirty="0">
                <a:solidFill>
                  <a:srgbClr val="111827"/>
                </a:solidFill>
                <a:latin typeface="Arial" panose="020B0604020202020204" pitchFamily="34" charset="0"/>
                <a:ea typeface="Aptos" pitchFamily="34" charset="-122"/>
                <a:cs typeface="Arial" panose="020B0604020202020204" pitchFamily="34" charset="0"/>
              </a:rPr>
              <a:t> burden, reduced human contact and inconsistent implementation (Eloy et al., 2025).</a:t>
            </a:r>
            <a:endParaRPr lang="en-US" sz="1600" dirty="0">
              <a:latin typeface="Arial" panose="020B0604020202020204" pitchFamily="34" charset="0"/>
              <a:cs typeface="Arial" panose="020B0604020202020204" pitchFamily="34" charset="0"/>
            </a:endParaRPr>
          </a:p>
        </p:txBody>
      </p:sp>
      <p:sp>
        <p:nvSpPr>
          <p:cNvPr id="13" name="Text 11"/>
          <p:cNvSpPr/>
          <p:nvPr/>
        </p:nvSpPr>
        <p:spPr>
          <a:xfrm>
            <a:off x="685800" y="3730752"/>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4" name="Text 12"/>
          <p:cNvSpPr/>
          <p:nvPr/>
        </p:nvSpPr>
        <p:spPr>
          <a:xfrm>
            <a:off x="1005840" y="3666744"/>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Overall, virtual wards are promising but should complement, not replace, staffed hospital and community services.</a:t>
            </a:r>
            <a:endParaRPr lang="en-US" sz="1600" dirty="0">
              <a:latin typeface="Arial" panose="020B0604020202020204" pitchFamily="34" charset="0"/>
              <a:cs typeface="Arial" panose="020B0604020202020204" pitchFamily="34" charset="0"/>
            </a:endParaRPr>
          </a:p>
        </p:txBody>
      </p:sp>
      <p:sp>
        <p:nvSpPr>
          <p:cNvPr id="15" name="Shape 13"/>
          <p:cNvSpPr/>
          <p:nvPr/>
        </p:nvSpPr>
        <p:spPr>
          <a:xfrm>
            <a:off x="7543800" y="1280160"/>
            <a:ext cx="3977640" cy="4526280"/>
          </a:xfrm>
          <a:prstGeom prst="roundRect">
            <a:avLst>
              <a:gd name="adj" fmla="val 2759"/>
            </a:avLst>
          </a:prstGeom>
          <a:solidFill>
            <a:srgbClr val="F4F6F8"/>
          </a:solidFill>
          <a:ln w="10160">
            <a:solidFill>
              <a:srgbClr val="E5E7EB"/>
            </a:solidFill>
            <a:prstDash val="solid"/>
          </a:ln>
        </p:spPr>
        <p:txBody>
          <a:bodyPr/>
          <a:lstStyle/>
          <a:p>
            <a:endParaRPr lang="en-GB"/>
          </a:p>
        </p:txBody>
      </p:sp>
      <p:sp>
        <p:nvSpPr>
          <p:cNvPr id="16" name="Text 14"/>
          <p:cNvSpPr/>
          <p:nvPr/>
        </p:nvSpPr>
        <p:spPr>
          <a:xfrm>
            <a:off x="7726680" y="1444752"/>
            <a:ext cx="3611880" cy="274320"/>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Balanced judgement</a:t>
            </a:r>
            <a:endParaRPr lang="en-US" sz="1600" dirty="0">
              <a:latin typeface="Arial" panose="020B0604020202020204" pitchFamily="34" charset="0"/>
              <a:cs typeface="Arial" panose="020B0604020202020204" pitchFamily="34" charset="0"/>
            </a:endParaRPr>
          </a:p>
        </p:txBody>
      </p:sp>
      <p:sp>
        <p:nvSpPr>
          <p:cNvPr id="17" name="Shape 15"/>
          <p:cNvSpPr/>
          <p:nvPr/>
        </p:nvSpPr>
        <p:spPr>
          <a:xfrm>
            <a:off x="7955280" y="2926080"/>
            <a:ext cx="2743200" cy="73152"/>
          </a:xfrm>
          <a:prstGeom prst="rect">
            <a:avLst/>
          </a:prstGeom>
          <a:solidFill>
            <a:srgbClr val="1B2D4A"/>
          </a:solidFill>
          <a:ln w="12700">
            <a:solidFill>
              <a:srgbClr val="333333">
                <a:alpha val="0"/>
              </a:srgbClr>
            </a:solidFill>
            <a:prstDash val="solid"/>
          </a:ln>
        </p:spPr>
        <p:txBody>
          <a:bodyPr/>
          <a:lstStyle/>
          <a:p>
            <a:endParaRPr lang="en-GB"/>
          </a:p>
        </p:txBody>
      </p:sp>
      <p:sp>
        <p:nvSpPr>
          <p:cNvPr id="18" name="Shape 16"/>
          <p:cNvSpPr/>
          <p:nvPr/>
        </p:nvSpPr>
        <p:spPr>
          <a:xfrm>
            <a:off x="9326880" y="2011680"/>
            <a:ext cx="0" cy="1920240"/>
          </a:xfrm>
          <a:prstGeom prst="line">
            <a:avLst/>
          </a:prstGeom>
          <a:noFill/>
          <a:ln w="25400">
            <a:solidFill>
              <a:srgbClr val="1B2D4A"/>
            </a:solidFill>
            <a:prstDash val="solid"/>
          </a:ln>
        </p:spPr>
        <p:txBody>
          <a:bodyPr/>
          <a:lstStyle/>
          <a:p>
            <a:endParaRPr lang="en-GB"/>
          </a:p>
        </p:txBody>
      </p:sp>
      <p:sp>
        <p:nvSpPr>
          <p:cNvPr id="19" name="Shape 17"/>
          <p:cNvSpPr/>
          <p:nvPr/>
        </p:nvSpPr>
        <p:spPr>
          <a:xfrm>
            <a:off x="9089136" y="3867912"/>
            <a:ext cx="475488" cy="411480"/>
          </a:xfrm>
          <a:prstGeom prst="triangle">
            <a:avLst/>
          </a:prstGeom>
          <a:solidFill>
            <a:srgbClr val="1B2D4A"/>
          </a:solidFill>
          <a:ln w="12700">
            <a:solidFill>
              <a:srgbClr val="1B2D4A"/>
            </a:solidFill>
            <a:prstDash val="solid"/>
          </a:ln>
        </p:spPr>
        <p:txBody>
          <a:bodyPr/>
          <a:lstStyle/>
          <a:p>
            <a:endParaRPr lang="en-GB"/>
          </a:p>
        </p:txBody>
      </p:sp>
      <p:sp>
        <p:nvSpPr>
          <p:cNvPr id="20" name="Shape 18"/>
          <p:cNvSpPr/>
          <p:nvPr/>
        </p:nvSpPr>
        <p:spPr>
          <a:xfrm>
            <a:off x="7726680" y="2304288"/>
            <a:ext cx="1143000" cy="347472"/>
          </a:xfrm>
          <a:prstGeom prst="roundRect">
            <a:avLst>
              <a:gd name="adj" fmla="val 15789"/>
            </a:avLst>
          </a:prstGeom>
          <a:solidFill>
            <a:srgbClr val="DFF5E8"/>
          </a:solidFill>
          <a:ln w="12700">
            <a:solidFill>
              <a:srgbClr val="DFF5E8">
                <a:alpha val="0"/>
              </a:srgbClr>
            </a:solidFill>
            <a:prstDash val="solid"/>
          </a:ln>
        </p:spPr>
        <p:txBody>
          <a:bodyPr/>
          <a:lstStyle/>
          <a:p>
            <a:endParaRPr lang="en-GB"/>
          </a:p>
        </p:txBody>
      </p:sp>
      <p:sp>
        <p:nvSpPr>
          <p:cNvPr id="21" name="Text 19"/>
          <p:cNvSpPr/>
          <p:nvPr/>
        </p:nvSpPr>
        <p:spPr>
          <a:xfrm>
            <a:off x="7799832" y="2359152"/>
            <a:ext cx="996696" cy="274320"/>
          </a:xfrm>
          <a:prstGeom prst="rect">
            <a:avLst/>
          </a:prstGeom>
          <a:noFill/>
          <a:ln/>
        </p:spPr>
        <p:txBody>
          <a:bodyPr wrap="square" lIns="0" tIns="0" rIns="0" bIns="0" rtlCol="0" anchor="ctr"/>
          <a:lstStyle/>
          <a:p>
            <a:pPr marL="0" indent="0" algn="ctr">
              <a:buNone/>
            </a:pPr>
            <a:r>
              <a:rPr lang="en-US" sz="1600" b="1" dirty="0">
                <a:solidFill>
                  <a:srgbClr val="2F7D55"/>
                </a:solidFill>
                <a:latin typeface="Arial" panose="020B0604020202020204" pitchFamily="34" charset="0"/>
                <a:ea typeface="Aptos" pitchFamily="34" charset="-122"/>
                <a:cs typeface="Arial" panose="020B0604020202020204" pitchFamily="34" charset="0"/>
              </a:rPr>
              <a:t>Benefits</a:t>
            </a:r>
            <a:endParaRPr lang="en-US" sz="1600" dirty="0">
              <a:latin typeface="Arial" panose="020B0604020202020204" pitchFamily="34" charset="0"/>
              <a:cs typeface="Arial" panose="020B0604020202020204" pitchFamily="34" charset="0"/>
            </a:endParaRPr>
          </a:p>
        </p:txBody>
      </p:sp>
      <p:sp>
        <p:nvSpPr>
          <p:cNvPr id="22" name="Shape 20"/>
          <p:cNvSpPr/>
          <p:nvPr/>
        </p:nvSpPr>
        <p:spPr>
          <a:xfrm>
            <a:off x="9802368" y="2304288"/>
            <a:ext cx="960120" cy="347472"/>
          </a:xfrm>
          <a:prstGeom prst="roundRect">
            <a:avLst>
              <a:gd name="adj" fmla="val 15789"/>
            </a:avLst>
          </a:prstGeom>
          <a:solidFill>
            <a:srgbClr val="FDE2E2"/>
          </a:solidFill>
          <a:ln w="12700">
            <a:solidFill>
              <a:srgbClr val="FDE2E2">
                <a:alpha val="0"/>
              </a:srgbClr>
            </a:solidFill>
            <a:prstDash val="solid"/>
          </a:ln>
        </p:spPr>
        <p:txBody>
          <a:bodyPr/>
          <a:lstStyle/>
          <a:p>
            <a:endParaRPr lang="en-GB"/>
          </a:p>
        </p:txBody>
      </p:sp>
      <p:sp>
        <p:nvSpPr>
          <p:cNvPr id="23" name="Text 21"/>
          <p:cNvSpPr/>
          <p:nvPr/>
        </p:nvSpPr>
        <p:spPr>
          <a:xfrm>
            <a:off x="9875520" y="2359152"/>
            <a:ext cx="813816" cy="274320"/>
          </a:xfrm>
          <a:prstGeom prst="rect">
            <a:avLst/>
          </a:prstGeom>
          <a:noFill/>
          <a:ln/>
        </p:spPr>
        <p:txBody>
          <a:bodyPr wrap="square" lIns="0" tIns="0" rIns="0" bIns="0" rtlCol="0" anchor="ctr"/>
          <a:lstStyle/>
          <a:p>
            <a:pPr marL="0" indent="0" algn="ctr">
              <a:buNone/>
            </a:pPr>
            <a:r>
              <a:rPr lang="en-US" sz="1600" b="1" dirty="0">
                <a:solidFill>
                  <a:srgbClr val="A64242"/>
                </a:solidFill>
                <a:latin typeface="Arial" panose="020B0604020202020204" pitchFamily="34" charset="0"/>
                <a:ea typeface="Aptos" pitchFamily="34" charset="-122"/>
                <a:cs typeface="Arial" panose="020B0604020202020204" pitchFamily="34" charset="0"/>
              </a:rPr>
              <a:t>Risks</a:t>
            </a:r>
            <a:endParaRPr lang="en-US" sz="1600" dirty="0">
              <a:latin typeface="Arial" panose="020B0604020202020204" pitchFamily="34" charset="0"/>
              <a:cs typeface="Arial" panose="020B0604020202020204" pitchFamily="34" charset="0"/>
            </a:endParaRPr>
          </a:p>
        </p:txBody>
      </p:sp>
      <p:sp>
        <p:nvSpPr>
          <p:cNvPr id="24" name="Text 22"/>
          <p:cNvSpPr/>
          <p:nvPr/>
        </p:nvSpPr>
        <p:spPr>
          <a:xfrm>
            <a:off x="7726680" y="4663440"/>
            <a:ext cx="3520440" cy="402336"/>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Critical point: effectiveness depends on implementation, not technology alone.</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19" y="301752"/>
            <a:ext cx="3024051" cy="246888"/>
          </a:xfrm>
          <a:prstGeom prst="rect">
            <a:avLst/>
          </a:prstGeom>
          <a:noFill/>
          <a:ln/>
        </p:spPr>
        <p:txBody>
          <a:bodyPr wrap="square" lIns="0" tIns="0" rIns="0" bIns="0" rtlCol="0" anchor="ctr"/>
          <a:lstStyle/>
          <a:p>
            <a:pPr marL="0" indent="0">
              <a:buNone/>
            </a:pPr>
            <a:r>
              <a:rPr lang="en-US" sz="1600" b="1" dirty="0">
                <a:solidFill>
                  <a:srgbClr val="1D7A8C"/>
                </a:solidFill>
                <a:latin typeface="Arial" panose="020B0604020202020204" pitchFamily="34" charset="0"/>
                <a:ea typeface="Aptos" pitchFamily="34" charset="-122"/>
                <a:cs typeface="Arial" panose="020B0604020202020204" pitchFamily="34" charset="0"/>
              </a:rPr>
              <a:t>PRACTICAL APPLICATION</a:t>
            </a:r>
            <a:endParaRPr lang="en-US" sz="1600" dirty="0">
              <a:latin typeface="Arial" panose="020B0604020202020204" pitchFamily="34" charset="0"/>
              <a:cs typeface="Arial" panose="020B0604020202020204" pitchFamily="34" charset="0"/>
            </a:endParaRPr>
          </a:p>
        </p:txBody>
      </p:sp>
      <p:sp>
        <p:nvSpPr>
          <p:cNvPr id="3" name="Text 1"/>
          <p:cNvSpPr/>
          <p:nvPr/>
        </p:nvSpPr>
        <p:spPr>
          <a:xfrm>
            <a:off x="502920" y="530352"/>
            <a:ext cx="10927080" cy="411480"/>
          </a:xfrm>
          <a:prstGeom prst="rect">
            <a:avLst/>
          </a:prstGeom>
          <a:noFill/>
          <a:ln/>
        </p:spPr>
        <p:txBody>
          <a:bodyPr wrap="square" lIns="0" tIns="0" rIns="0" bIns="0" rtlCol="0" anchor="ctr">
            <a:normAutofit/>
          </a:bodyPr>
          <a:lstStyle/>
          <a:p>
            <a:pPr marL="0" indent="0">
              <a:buNone/>
            </a:pPr>
            <a:r>
              <a:rPr lang="en-US" sz="1600" b="1" dirty="0">
                <a:solidFill>
                  <a:srgbClr val="1B2D4A"/>
                </a:solidFill>
                <a:latin typeface="Arial" panose="020B0604020202020204" pitchFamily="34" charset="0"/>
                <a:ea typeface="Aptos Display" pitchFamily="34" charset="-122"/>
                <a:cs typeface="Arial" panose="020B0604020202020204" pitchFamily="34" charset="0"/>
              </a:rPr>
              <a:t>Recommendations for safe implementation</a:t>
            </a:r>
            <a:endParaRPr lang="en-US" sz="1600" dirty="0">
              <a:latin typeface="Arial" panose="020B0604020202020204" pitchFamily="34" charset="0"/>
              <a:cs typeface="Arial" panose="020B0604020202020204" pitchFamily="34" charset="0"/>
            </a:endParaRPr>
          </a:p>
        </p:txBody>
      </p:sp>
      <p:sp>
        <p:nvSpPr>
          <p:cNvPr id="4" name="Shape 2"/>
          <p:cNvSpPr/>
          <p:nvPr/>
        </p:nvSpPr>
        <p:spPr>
          <a:xfrm>
            <a:off x="502920" y="1005840"/>
            <a:ext cx="2468880" cy="0"/>
          </a:xfrm>
          <a:prstGeom prst="line">
            <a:avLst/>
          </a:prstGeom>
          <a:noFill/>
          <a:ln w="38100">
            <a:solidFill>
              <a:srgbClr val="F2B705"/>
            </a:solidFill>
            <a:prstDash val="solid"/>
          </a:ln>
        </p:spPr>
        <p:txBody>
          <a:bodyPr/>
          <a:lstStyle/>
          <a:p>
            <a:endParaRPr lang="en-GB"/>
          </a:p>
        </p:txBody>
      </p:sp>
      <p:sp>
        <p:nvSpPr>
          <p:cNvPr id="7" name="Text 5"/>
          <p:cNvSpPr/>
          <p:nvPr/>
        </p:nvSpPr>
        <p:spPr>
          <a:xfrm>
            <a:off x="685800" y="1389888"/>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1005840" y="1325880"/>
            <a:ext cx="6199632"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Use clear eligibility criteria so only clinically appropriate patients receive virtual ward care.</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685800" y="2048256"/>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1005840" y="1984248"/>
            <a:ext cx="6199632"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Provide staff training on digital literacy, remote assessment, patient communication and escalation decisions.</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685800" y="2706624"/>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1005840" y="2642616"/>
            <a:ext cx="6199632"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Build digital inclusion support through loaned devices, connectivity help, translation and carer guidance.</a:t>
            </a:r>
            <a:endParaRPr lang="en-US" sz="1600" dirty="0">
              <a:latin typeface="Arial" panose="020B0604020202020204" pitchFamily="34" charset="0"/>
              <a:cs typeface="Arial" panose="020B0604020202020204" pitchFamily="34" charset="0"/>
            </a:endParaRPr>
          </a:p>
        </p:txBody>
      </p:sp>
      <p:sp>
        <p:nvSpPr>
          <p:cNvPr id="13" name="Text 11"/>
          <p:cNvSpPr/>
          <p:nvPr/>
        </p:nvSpPr>
        <p:spPr>
          <a:xfrm>
            <a:off x="685800" y="3364992"/>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4" name="Text 12"/>
          <p:cNvSpPr/>
          <p:nvPr/>
        </p:nvSpPr>
        <p:spPr>
          <a:xfrm>
            <a:off x="1005840" y="3300984"/>
            <a:ext cx="6199632"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Monitor readmissions, safety events, patient experience, workforce workload and equity outcomes.</a:t>
            </a:r>
            <a:endParaRPr lang="en-US" sz="1600" dirty="0">
              <a:latin typeface="Arial" panose="020B0604020202020204" pitchFamily="34" charset="0"/>
              <a:cs typeface="Arial" panose="020B0604020202020204" pitchFamily="34" charset="0"/>
            </a:endParaRPr>
          </a:p>
        </p:txBody>
      </p:sp>
      <p:sp>
        <p:nvSpPr>
          <p:cNvPr id="15" name="Text 13"/>
          <p:cNvSpPr/>
          <p:nvPr/>
        </p:nvSpPr>
        <p:spPr>
          <a:xfrm>
            <a:off x="685800" y="4023360"/>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6" name="Text 14"/>
          <p:cNvSpPr/>
          <p:nvPr/>
        </p:nvSpPr>
        <p:spPr>
          <a:xfrm>
            <a:off x="1005840" y="3959352"/>
            <a:ext cx="6199632"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Maintain hybrid care options so patients can access face-to-face support when needed.</a:t>
            </a:r>
            <a:endParaRPr lang="en-US" sz="1600" dirty="0">
              <a:latin typeface="Arial" panose="020B0604020202020204" pitchFamily="34" charset="0"/>
              <a:cs typeface="Arial" panose="020B0604020202020204" pitchFamily="34" charset="0"/>
            </a:endParaRPr>
          </a:p>
        </p:txBody>
      </p:sp>
      <p:sp>
        <p:nvSpPr>
          <p:cNvPr id="17" name="Shape 15"/>
          <p:cNvSpPr/>
          <p:nvPr/>
        </p:nvSpPr>
        <p:spPr>
          <a:xfrm>
            <a:off x="7543800" y="1280160"/>
            <a:ext cx="3977640" cy="4526280"/>
          </a:xfrm>
          <a:prstGeom prst="roundRect">
            <a:avLst>
              <a:gd name="adj" fmla="val 2759"/>
            </a:avLst>
          </a:prstGeom>
          <a:solidFill>
            <a:srgbClr val="F4F6F8"/>
          </a:solidFill>
          <a:ln w="10160">
            <a:solidFill>
              <a:srgbClr val="E5E7EB"/>
            </a:solidFill>
            <a:prstDash val="solid"/>
          </a:ln>
        </p:spPr>
        <p:txBody>
          <a:bodyPr/>
          <a:lstStyle/>
          <a:p>
            <a:endParaRPr lang="en-GB"/>
          </a:p>
        </p:txBody>
      </p:sp>
      <p:sp>
        <p:nvSpPr>
          <p:cNvPr id="18" name="Text 16"/>
          <p:cNvSpPr/>
          <p:nvPr/>
        </p:nvSpPr>
        <p:spPr>
          <a:xfrm>
            <a:off x="7726680" y="1444752"/>
            <a:ext cx="3611880" cy="274320"/>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Implementation checklist</a:t>
            </a:r>
            <a:endParaRPr lang="en-US" sz="1600" dirty="0">
              <a:latin typeface="Arial" panose="020B0604020202020204" pitchFamily="34" charset="0"/>
              <a:cs typeface="Arial" panose="020B0604020202020204" pitchFamily="34" charset="0"/>
            </a:endParaRPr>
          </a:p>
        </p:txBody>
      </p:sp>
      <p:sp>
        <p:nvSpPr>
          <p:cNvPr id="19" name="Shape 17"/>
          <p:cNvSpPr/>
          <p:nvPr/>
        </p:nvSpPr>
        <p:spPr>
          <a:xfrm>
            <a:off x="7882128" y="1828800"/>
            <a:ext cx="320040" cy="320040"/>
          </a:xfrm>
          <a:prstGeom prst="ellipse">
            <a:avLst/>
          </a:prstGeom>
          <a:solidFill>
            <a:srgbClr val="F2B705"/>
          </a:solidFill>
          <a:ln w="12700">
            <a:solidFill>
              <a:srgbClr val="F2B705"/>
            </a:solidFill>
            <a:prstDash val="solid"/>
          </a:ln>
        </p:spPr>
        <p:txBody>
          <a:bodyPr/>
          <a:lstStyle/>
          <a:p>
            <a:endParaRPr lang="en-GB"/>
          </a:p>
        </p:txBody>
      </p:sp>
      <p:sp>
        <p:nvSpPr>
          <p:cNvPr id="20" name="Text 18"/>
          <p:cNvSpPr/>
          <p:nvPr/>
        </p:nvSpPr>
        <p:spPr>
          <a:xfrm>
            <a:off x="7991856" y="1901952"/>
            <a:ext cx="91440" cy="109728"/>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1</a:t>
            </a:r>
            <a:endParaRPr lang="en-US" sz="1600" dirty="0">
              <a:latin typeface="Arial" panose="020B0604020202020204" pitchFamily="34" charset="0"/>
              <a:cs typeface="Arial" panose="020B0604020202020204" pitchFamily="34" charset="0"/>
            </a:endParaRPr>
          </a:p>
        </p:txBody>
      </p:sp>
      <p:sp>
        <p:nvSpPr>
          <p:cNvPr id="21" name="Shape 19"/>
          <p:cNvSpPr/>
          <p:nvPr/>
        </p:nvSpPr>
        <p:spPr>
          <a:xfrm>
            <a:off x="8321040" y="1810512"/>
            <a:ext cx="2514600" cy="347472"/>
          </a:xfrm>
          <a:prstGeom prst="roundRect">
            <a:avLst>
              <a:gd name="adj" fmla="val 10526"/>
            </a:avLst>
          </a:prstGeom>
          <a:solidFill>
            <a:srgbClr val="DFF2F5"/>
          </a:solidFill>
          <a:ln w="12700">
            <a:solidFill>
              <a:srgbClr val="333333">
                <a:alpha val="0"/>
              </a:srgbClr>
            </a:solidFill>
            <a:prstDash val="solid"/>
          </a:ln>
        </p:spPr>
        <p:txBody>
          <a:bodyPr/>
          <a:lstStyle/>
          <a:p>
            <a:endParaRPr lang="en-GB"/>
          </a:p>
        </p:txBody>
      </p:sp>
      <p:sp>
        <p:nvSpPr>
          <p:cNvPr id="22" name="Text 20"/>
          <p:cNvSpPr/>
          <p:nvPr/>
        </p:nvSpPr>
        <p:spPr>
          <a:xfrm>
            <a:off x="8458200" y="1892808"/>
            <a:ext cx="2194560" cy="155448"/>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Eligibility</a:t>
            </a:r>
            <a:endParaRPr lang="en-US" sz="1600" dirty="0">
              <a:latin typeface="Arial" panose="020B0604020202020204" pitchFamily="34" charset="0"/>
              <a:cs typeface="Arial" panose="020B0604020202020204" pitchFamily="34" charset="0"/>
            </a:endParaRPr>
          </a:p>
        </p:txBody>
      </p:sp>
      <p:sp>
        <p:nvSpPr>
          <p:cNvPr id="23" name="Shape 21"/>
          <p:cNvSpPr/>
          <p:nvPr/>
        </p:nvSpPr>
        <p:spPr>
          <a:xfrm>
            <a:off x="7882128" y="2395728"/>
            <a:ext cx="320040" cy="320040"/>
          </a:xfrm>
          <a:prstGeom prst="ellipse">
            <a:avLst/>
          </a:prstGeom>
          <a:solidFill>
            <a:srgbClr val="F2B705"/>
          </a:solidFill>
          <a:ln w="12700">
            <a:solidFill>
              <a:srgbClr val="F2B705"/>
            </a:solidFill>
            <a:prstDash val="solid"/>
          </a:ln>
        </p:spPr>
        <p:txBody>
          <a:bodyPr/>
          <a:lstStyle/>
          <a:p>
            <a:endParaRPr lang="en-GB"/>
          </a:p>
        </p:txBody>
      </p:sp>
      <p:sp>
        <p:nvSpPr>
          <p:cNvPr id="24" name="Text 22"/>
          <p:cNvSpPr/>
          <p:nvPr/>
        </p:nvSpPr>
        <p:spPr>
          <a:xfrm>
            <a:off x="7991856" y="2468880"/>
            <a:ext cx="91440" cy="109728"/>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2</a:t>
            </a:r>
            <a:endParaRPr lang="en-US" sz="1600" dirty="0">
              <a:latin typeface="Arial" panose="020B0604020202020204" pitchFamily="34" charset="0"/>
              <a:cs typeface="Arial" panose="020B0604020202020204" pitchFamily="34" charset="0"/>
            </a:endParaRPr>
          </a:p>
        </p:txBody>
      </p:sp>
      <p:sp>
        <p:nvSpPr>
          <p:cNvPr id="25" name="Shape 23"/>
          <p:cNvSpPr/>
          <p:nvPr/>
        </p:nvSpPr>
        <p:spPr>
          <a:xfrm>
            <a:off x="8321040" y="2377440"/>
            <a:ext cx="2514600" cy="347472"/>
          </a:xfrm>
          <a:prstGeom prst="roundRect">
            <a:avLst>
              <a:gd name="adj" fmla="val 10526"/>
            </a:avLst>
          </a:prstGeom>
          <a:solidFill>
            <a:srgbClr val="FFF5D6"/>
          </a:solidFill>
          <a:ln w="12700">
            <a:solidFill>
              <a:srgbClr val="333333">
                <a:alpha val="0"/>
              </a:srgbClr>
            </a:solidFill>
            <a:prstDash val="solid"/>
          </a:ln>
        </p:spPr>
        <p:txBody>
          <a:bodyPr/>
          <a:lstStyle/>
          <a:p>
            <a:endParaRPr lang="en-GB"/>
          </a:p>
        </p:txBody>
      </p:sp>
      <p:sp>
        <p:nvSpPr>
          <p:cNvPr id="26" name="Text 24"/>
          <p:cNvSpPr/>
          <p:nvPr/>
        </p:nvSpPr>
        <p:spPr>
          <a:xfrm>
            <a:off x="8458200" y="2459736"/>
            <a:ext cx="2194560" cy="155448"/>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Training</a:t>
            </a:r>
            <a:endParaRPr lang="en-US" sz="1600" dirty="0">
              <a:latin typeface="Arial" panose="020B0604020202020204" pitchFamily="34" charset="0"/>
              <a:cs typeface="Arial" panose="020B0604020202020204" pitchFamily="34" charset="0"/>
            </a:endParaRPr>
          </a:p>
        </p:txBody>
      </p:sp>
      <p:sp>
        <p:nvSpPr>
          <p:cNvPr id="27" name="Shape 25"/>
          <p:cNvSpPr/>
          <p:nvPr/>
        </p:nvSpPr>
        <p:spPr>
          <a:xfrm>
            <a:off x="7882128" y="2962656"/>
            <a:ext cx="320040" cy="320040"/>
          </a:xfrm>
          <a:prstGeom prst="ellipse">
            <a:avLst/>
          </a:prstGeom>
          <a:solidFill>
            <a:srgbClr val="F2B705"/>
          </a:solidFill>
          <a:ln w="12700">
            <a:solidFill>
              <a:srgbClr val="F2B705"/>
            </a:solidFill>
            <a:prstDash val="solid"/>
          </a:ln>
        </p:spPr>
        <p:txBody>
          <a:bodyPr/>
          <a:lstStyle/>
          <a:p>
            <a:endParaRPr lang="en-GB"/>
          </a:p>
        </p:txBody>
      </p:sp>
      <p:sp>
        <p:nvSpPr>
          <p:cNvPr id="28" name="Text 26"/>
          <p:cNvSpPr/>
          <p:nvPr/>
        </p:nvSpPr>
        <p:spPr>
          <a:xfrm>
            <a:off x="7991856" y="3035808"/>
            <a:ext cx="91440" cy="109728"/>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3</a:t>
            </a:r>
            <a:endParaRPr lang="en-US" sz="1600" dirty="0">
              <a:latin typeface="Arial" panose="020B0604020202020204" pitchFamily="34" charset="0"/>
              <a:cs typeface="Arial" panose="020B0604020202020204" pitchFamily="34" charset="0"/>
            </a:endParaRPr>
          </a:p>
        </p:txBody>
      </p:sp>
      <p:sp>
        <p:nvSpPr>
          <p:cNvPr id="29" name="Shape 27"/>
          <p:cNvSpPr/>
          <p:nvPr/>
        </p:nvSpPr>
        <p:spPr>
          <a:xfrm>
            <a:off x="8321040" y="2944368"/>
            <a:ext cx="2514600" cy="347472"/>
          </a:xfrm>
          <a:prstGeom prst="roundRect">
            <a:avLst>
              <a:gd name="adj" fmla="val 10526"/>
            </a:avLst>
          </a:prstGeom>
          <a:solidFill>
            <a:srgbClr val="DFF2F5"/>
          </a:solidFill>
          <a:ln w="12700">
            <a:solidFill>
              <a:srgbClr val="333333">
                <a:alpha val="0"/>
              </a:srgbClr>
            </a:solidFill>
            <a:prstDash val="solid"/>
          </a:ln>
        </p:spPr>
        <p:txBody>
          <a:bodyPr/>
          <a:lstStyle/>
          <a:p>
            <a:endParaRPr lang="en-GB"/>
          </a:p>
        </p:txBody>
      </p:sp>
      <p:sp>
        <p:nvSpPr>
          <p:cNvPr id="30" name="Text 28"/>
          <p:cNvSpPr/>
          <p:nvPr/>
        </p:nvSpPr>
        <p:spPr>
          <a:xfrm>
            <a:off x="8458200" y="3026664"/>
            <a:ext cx="2194560" cy="155448"/>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Inclusion</a:t>
            </a:r>
            <a:endParaRPr lang="en-US" sz="1600" dirty="0">
              <a:latin typeface="Arial" panose="020B0604020202020204" pitchFamily="34" charset="0"/>
              <a:cs typeface="Arial" panose="020B0604020202020204" pitchFamily="34" charset="0"/>
            </a:endParaRPr>
          </a:p>
        </p:txBody>
      </p:sp>
      <p:sp>
        <p:nvSpPr>
          <p:cNvPr id="31" name="Shape 29"/>
          <p:cNvSpPr/>
          <p:nvPr/>
        </p:nvSpPr>
        <p:spPr>
          <a:xfrm>
            <a:off x="7882128" y="3529584"/>
            <a:ext cx="320040" cy="320040"/>
          </a:xfrm>
          <a:prstGeom prst="ellipse">
            <a:avLst/>
          </a:prstGeom>
          <a:solidFill>
            <a:srgbClr val="F2B705"/>
          </a:solidFill>
          <a:ln w="12700">
            <a:solidFill>
              <a:srgbClr val="F2B705"/>
            </a:solidFill>
            <a:prstDash val="solid"/>
          </a:ln>
        </p:spPr>
        <p:txBody>
          <a:bodyPr/>
          <a:lstStyle/>
          <a:p>
            <a:endParaRPr lang="en-GB"/>
          </a:p>
        </p:txBody>
      </p:sp>
      <p:sp>
        <p:nvSpPr>
          <p:cNvPr id="32" name="Text 30"/>
          <p:cNvSpPr/>
          <p:nvPr/>
        </p:nvSpPr>
        <p:spPr>
          <a:xfrm>
            <a:off x="7991856" y="3602736"/>
            <a:ext cx="91440" cy="109728"/>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4</a:t>
            </a:r>
            <a:endParaRPr lang="en-US" sz="1600" dirty="0">
              <a:latin typeface="Arial" panose="020B0604020202020204" pitchFamily="34" charset="0"/>
              <a:cs typeface="Arial" panose="020B0604020202020204" pitchFamily="34" charset="0"/>
            </a:endParaRPr>
          </a:p>
        </p:txBody>
      </p:sp>
      <p:sp>
        <p:nvSpPr>
          <p:cNvPr id="33" name="Shape 31"/>
          <p:cNvSpPr/>
          <p:nvPr/>
        </p:nvSpPr>
        <p:spPr>
          <a:xfrm>
            <a:off x="8321040" y="3511296"/>
            <a:ext cx="2514600" cy="347472"/>
          </a:xfrm>
          <a:prstGeom prst="roundRect">
            <a:avLst>
              <a:gd name="adj" fmla="val 10526"/>
            </a:avLst>
          </a:prstGeom>
          <a:solidFill>
            <a:srgbClr val="FFF5D6"/>
          </a:solidFill>
          <a:ln w="12700">
            <a:solidFill>
              <a:srgbClr val="333333">
                <a:alpha val="0"/>
              </a:srgbClr>
            </a:solidFill>
            <a:prstDash val="solid"/>
          </a:ln>
        </p:spPr>
        <p:txBody>
          <a:bodyPr/>
          <a:lstStyle/>
          <a:p>
            <a:endParaRPr lang="en-GB"/>
          </a:p>
        </p:txBody>
      </p:sp>
      <p:sp>
        <p:nvSpPr>
          <p:cNvPr id="34" name="Text 32"/>
          <p:cNvSpPr/>
          <p:nvPr/>
        </p:nvSpPr>
        <p:spPr>
          <a:xfrm>
            <a:off x="8458200" y="3593592"/>
            <a:ext cx="2194560" cy="155448"/>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Outcomes</a:t>
            </a:r>
            <a:endParaRPr lang="en-US" sz="1600" dirty="0">
              <a:latin typeface="Arial" panose="020B0604020202020204" pitchFamily="34" charset="0"/>
              <a:cs typeface="Arial" panose="020B0604020202020204" pitchFamily="34" charset="0"/>
            </a:endParaRPr>
          </a:p>
        </p:txBody>
      </p:sp>
      <p:sp>
        <p:nvSpPr>
          <p:cNvPr id="35" name="Shape 33"/>
          <p:cNvSpPr/>
          <p:nvPr/>
        </p:nvSpPr>
        <p:spPr>
          <a:xfrm>
            <a:off x="7882128" y="4096512"/>
            <a:ext cx="320040" cy="320040"/>
          </a:xfrm>
          <a:prstGeom prst="ellipse">
            <a:avLst/>
          </a:prstGeom>
          <a:solidFill>
            <a:srgbClr val="F2B705"/>
          </a:solidFill>
          <a:ln w="12700">
            <a:solidFill>
              <a:srgbClr val="F2B705"/>
            </a:solidFill>
            <a:prstDash val="solid"/>
          </a:ln>
        </p:spPr>
        <p:txBody>
          <a:bodyPr/>
          <a:lstStyle/>
          <a:p>
            <a:endParaRPr lang="en-GB"/>
          </a:p>
        </p:txBody>
      </p:sp>
      <p:sp>
        <p:nvSpPr>
          <p:cNvPr id="36" name="Text 34"/>
          <p:cNvSpPr/>
          <p:nvPr/>
        </p:nvSpPr>
        <p:spPr>
          <a:xfrm>
            <a:off x="7991856" y="4169664"/>
            <a:ext cx="91440" cy="109728"/>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5</a:t>
            </a:r>
            <a:endParaRPr lang="en-US" sz="1600" dirty="0">
              <a:latin typeface="Arial" panose="020B0604020202020204" pitchFamily="34" charset="0"/>
              <a:cs typeface="Arial" panose="020B0604020202020204" pitchFamily="34" charset="0"/>
            </a:endParaRPr>
          </a:p>
        </p:txBody>
      </p:sp>
      <p:sp>
        <p:nvSpPr>
          <p:cNvPr id="37" name="Shape 35"/>
          <p:cNvSpPr/>
          <p:nvPr/>
        </p:nvSpPr>
        <p:spPr>
          <a:xfrm>
            <a:off x="8321040" y="4078224"/>
            <a:ext cx="2514600" cy="347472"/>
          </a:xfrm>
          <a:prstGeom prst="roundRect">
            <a:avLst>
              <a:gd name="adj" fmla="val 10526"/>
            </a:avLst>
          </a:prstGeom>
          <a:solidFill>
            <a:srgbClr val="DFF2F5"/>
          </a:solidFill>
          <a:ln w="12700">
            <a:solidFill>
              <a:srgbClr val="333333">
                <a:alpha val="0"/>
              </a:srgbClr>
            </a:solidFill>
            <a:prstDash val="solid"/>
          </a:ln>
        </p:spPr>
        <p:txBody>
          <a:bodyPr/>
          <a:lstStyle/>
          <a:p>
            <a:endParaRPr lang="en-GB"/>
          </a:p>
        </p:txBody>
      </p:sp>
      <p:sp>
        <p:nvSpPr>
          <p:cNvPr id="38" name="Text 36"/>
          <p:cNvSpPr/>
          <p:nvPr/>
        </p:nvSpPr>
        <p:spPr>
          <a:xfrm>
            <a:off x="8458200" y="4160520"/>
            <a:ext cx="2194560" cy="155448"/>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Hybrid care</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01752"/>
            <a:ext cx="2286000" cy="228600"/>
          </a:xfrm>
          <a:prstGeom prst="rect">
            <a:avLst/>
          </a:prstGeom>
          <a:noFill/>
          <a:ln/>
        </p:spPr>
        <p:txBody>
          <a:bodyPr wrap="square" lIns="0" tIns="0" rIns="0" bIns="0" rtlCol="0" anchor="ctr"/>
          <a:lstStyle/>
          <a:p>
            <a:pPr marL="0" indent="0">
              <a:buNone/>
            </a:pPr>
            <a:r>
              <a:rPr lang="en-US" sz="1600" b="1" dirty="0">
                <a:solidFill>
                  <a:srgbClr val="1D7A8C"/>
                </a:solidFill>
                <a:latin typeface="Arial" panose="020B0604020202020204" pitchFamily="34" charset="0"/>
                <a:ea typeface="Aptos" pitchFamily="34" charset="-122"/>
                <a:cs typeface="Arial" panose="020B0604020202020204" pitchFamily="34" charset="0"/>
              </a:rPr>
              <a:t>SYNTHESIS</a:t>
            </a:r>
            <a:endParaRPr lang="en-US" sz="1600" dirty="0">
              <a:latin typeface="Arial" panose="020B0604020202020204" pitchFamily="34" charset="0"/>
              <a:cs typeface="Arial" panose="020B0604020202020204" pitchFamily="34" charset="0"/>
            </a:endParaRPr>
          </a:p>
        </p:txBody>
      </p:sp>
      <p:sp>
        <p:nvSpPr>
          <p:cNvPr id="3" name="Text 1"/>
          <p:cNvSpPr/>
          <p:nvPr/>
        </p:nvSpPr>
        <p:spPr>
          <a:xfrm>
            <a:off x="502920" y="530352"/>
            <a:ext cx="10927080" cy="411480"/>
          </a:xfrm>
          <a:prstGeom prst="rect">
            <a:avLst/>
          </a:prstGeom>
          <a:noFill/>
          <a:ln/>
        </p:spPr>
        <p:txBody>
          <a:bodyPr wrap="square" lIns="0" tIns="0" rIns="0" bIns="0" rtlCol="0" anchor="ctr">
            <a:normAutofit/>
          </a:bodyPr>
          <a:lstStyle/>
          <a:p>
            <a:pPr marL="0" indent="0">
              <a:buNone/>
            </a:pPr>
            <a:r>
              <a:rPr lang="en-US" sz="1600" b="1" dirty="0">
                <a:solidFill>
                  <a:srgbClr val="1B2D4A"/>
                </a:solidFill>
                <a:latin typeface="Arial" panose="020B0604020202020204" pitchFamily="34" charset="0"/>
                <a:ea typeface="Aptos Display" pitchFamily="34" charset="-122"/>
                <a:cs typeface="Arial" panose="020B0604020202020204" pitchFamily="34" charset="0"/>
              </a:rPr>
              <a:t>Conclusion: final judgement for the viva</a:t>
            </a:r>
            <a:endParaRPr lang="en-US" sz="1600" dirty="0">
              <a:latin typeface="Arial" panose="020B0604020202020204" pitchFamily="34" charset="0"/>
              <a:cs typeface="Arial" panose="020B0604020202020204" pitchFamily="34" charset="0"/>
            </a:endParaRPr>
          </a:p>
        </p:txBody>
      </p:sp>
      <p:sp>
        <p:nvSpPr>
          <p:cNvPr id="4" name="Shape 2"/>
          <p:cNvSpPr/>
          <p:nvPr/>
        </p:nvSpPr>
        <p:spPr>
          <a:xfrm>
            <a:off x="502920" y="1005840"/>
            <a:ext cx="2468880" cy="0"/>
          </a:xfrm>
          <a:prstGeom prst="line">
            <a:avLst/>
          </a:prstGeom>
          <a:noFill/>
          <a:ln w="38100">
            <a:solidFill>
              <a:srgbClr val="F2B705"/>
            </a:solidFill>
            <a:prstDash val="solid"/>
          </a:ln>
        </p:spPr>
        <p:txBody>
          <a:bodyPr/>
          <a:lstStyle/>
          <a:p>
            <a:endParaRPr lang="en-GB"/>
          </a:p>
        </p:txBody>
      </p:sp>
      <p:sp>
        <p:nvSpPr>
          <p:cNvPr id="7" name="Text 5"/>
          <p:cNvSpPr/>
          <p:nvPr/>
        </p:nvSpPr>
        <p:spPr>
          <a:xfrm>
            <a:off x="685800" y="1481328"/>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1005840" y="1417320"/>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Virtual wards represent a significant digital transformation because they move acute care beyond hospital walls.</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685800" y="2231136"/>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1005840" y="2167128"/>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They can improve capacity, patient convenience and proactive monitoring when supported by strong clinical governance.</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685800" y="2980944"/>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1005840" y="2916936"/>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Their limitations show that technology alone cannot solve workforce shortages or wider system pressures.</a:t>
            </a:r>
            <a:endParaRPr lang="en-US" sz="1600" dirty="0">
              <a:latin typeface="Arial" panose="020B0604020202020204" pitchFamily="34" charset="0"/>
              <a:cs typeface="Arial" panose="020B0604020202020204" pitchFamily="34" charset="0"/>
            </a:endParaRPr>
          </a:p>
        </p:txBody>
      </p:sp>
      <p:sp>
        <p:nvSpPr>
          <p:cNvPr id="13" name="Text 11"/>
          <p:cNvSpPr/>
          <p:nvPr/>
        </p:nvSpPr>
        <p:spPr>
          <a:xfrm>
            <a:off x="685800" y="3730752"/>
            <a:ext cx="210312" cy="201168"/>
          </a:xfrm>
          <a:prstGeom prst="rect">
            <a:avLst/>
          </a:prstGeom>
          <a:noFill/>
          <a:ln/>
        </p:spPr>
        <p:txBody>
          <a:bodyPr wrap="square" lIns="0" tIns="0" rIns="0" bIns="0" rtlCol="0" anchor="ctr"/>
          <a:lstStyle/>
          <a:p>
            <a:pPr marL="0" indent="0">
              <a:buNone/>
            </a:pPr>
            <a:r>
              <a:rPr lang="en-US" sz="1600" b="1" dirty="0">
                <a:solidFill>
                  <a:srgbClr val="F2B705"/>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4" name="Text 12"/>
          <p:cNvSpPr/>
          <p:nvPr/>
        </p:nvSpPr>
        <p:spPr>
          <a:xfrm>
            <a:off x="1005840" y="3666744"/>
            <a:ext cx="6172200" cy="566928"/>
          </a:xfrm>
          <a:prstGeom prst="rect">
            <a:avLst/>
          </a:prstGeom>
          <a:noFill/>
          <a:ln/>
        </p:spPr>
        <p:txBody>
          <a:bodyPr wrap="square" lIns="254" tIns="254" rIns="254" bIns="254" rtlCol="0" anchor="ctr">
            <a:normAutofit/>
          </a:bodyPr>
          <a:lstStyle/>
          <a:p>
            <a:pPr marL="0" indent="0">
              <a:buNone/>
            </a:pPr>
            <a:r>
              <a:rPr lang="en-US" sz="1600" dirty="0">
                <a:solidFill>
                  <a:srgbClr val="111827"/>
                </a:solidFill>
                <a:latin typeface="Arial" panose="020B0604020202020204" pitchFamily="34" charset="0"/>
                <a:ea typeface="Aptos" pitchFamily="34" charset="-122"/>
                <a:cs typeface="Arial" panose="020B0604020202020204" pitchFamily="34" charset="0"/>
              </a:rPr>
              <a:t>The safest approach is digitally enabled, person-centred and equitable care with robust human oversight.</a:t>
            </a:r>
            <a:endParaRPr lang="en-US" sz="1600" dirty="0">
              <a:latin typeface="Arial" panose="020B0604020202020204" pitchFamily="34" charset="0"/>
              <a:cs typeface="Arial" panose="020B0604020202020204" pitchFamily="34" charset="0"/>
            </a:endParaRPr>
          </a:p>
        </p:txBody>
      </p:sp>
      <p:sp>
        <p:nvSpPr>
          <p:cNvPr id="15" name="Shape 13"/>
          <p:cNvSpPr/>
          <p:nvPr/>
        </p:nvSpPr>
        <p:spPr>
          <a:xfrm>
            <a:off x="7543800" y="1280160"/>
            <a:ext cx="3977640" cy="4526280"/>
          </a:xfrm>
          <a:prstGeom prst="roundRect">
            <a:avLst>
              <a:gd name="adj" fmla="val 2759"/>
            </a:avLst>
          </a:prstGeom>
          <a:solidFill>
            <a:srgbClr val="F4F6F8"/>
          </a:solidFill>
          <a:ln w="10160">
            <a:solidFill>
              <a:srgbClr val="E5E7EB"/>
            </a:solidFill>
            <a:prstDash val="solid"/>
          </a:ln>
        </p:spPr>
        <p:txBody>
          <a:bodyPr/>
          <a:lstStyle/>
          <a:p>
            <a:endParaRPr lang="en-GB"/>
          </a:p>
        </p:txBody>
      </p:sp>
      <p:sp>
        <p:nvSpPr>
          <p:cNvPr id="16" name="Text 14"/>
          <p:cNvSpPr/>
          <p:nvPr/>
        </p:nvSpPr>
        <p:spPr>
          <a:xfrm>
            <a:off x="7726680" y="1444752"/>
            <a:ext cx="3611880" cy="274320"/>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Final message</a:t>
            </a:r>
            <a:endParaRPr lang="en-US" sz="1600" dirty="0">
              <a:latin typeface="Arial" panose="020B0604020202020204" pitchFamily="34" charset="0"/>
              <a:cs typeface="Arial" panose="020B0604020202020204" pitchFamily="34" charset="0"/>
            </a:endParaRPr>
          </a:p>
        </p:txBody>
      </p:sp>
      <p:sp>
        <p:nvSpPr>
          <p:cNvPr id="17" name="Shape 15"/>
          <p:cNvSpPr/>
          <p:nvPr/>
        </p:nvSpPr>
        <p:spPr>
          <a:xfrm>
            <a:off x="7818120" y="1965960"/>
            <a:ext cx="3108960" cy="640080"/>
          </a:xfrm>
          <a:prstGeom prst="chevron">
            <a:avLst/>
          </a:prstGeom>
          <a:solidFill>
            <a:srgbClr val="DFF2F5"/>
          </a:solidFill>
          <a:ln w="12700">
            <a:solidFill>
              <a:srgbClr val="333333">
                <a:alpha val="0"/>
              </a:srgbClr>
            </a:solidFill>
            <a:prstDash val="solid"/>
          </a:ln>
        </p:spPr>
        <p:txBody>
          <a:bodyPr/>
          <a:lstStyle/>
          <a:p>
            <a:endParaRPr lang="en-GB"/>
          </a:p>
        </p:txBody>
      </p:sp>
      <p:sp>
        <p:nvSpPr>
          <p:cNvPr id="18" name="Text 16"/>
          <p:cNvSpPr/>
          <p:nvPr/>
        </p:nvSpPr>
        <p:spPr>
          <a:xfrm>
            <a:off x="8101584" y="2185416"/>
            <a:ext cx="2240280" cy="201168"/>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Digital enablement</a:t>
            </a:r>
            <a:endParaRPr lang="en-US" sz="1600" dirty="0">
              <a:latin typeface="Arial" panose="020B0604020202020204" pitchFamily="34" charset="0"/>
              <a:cs typeface="Arial" panose="020B0604020202020204" pitchFamily="34" charset="0"/>
            </a:endParaRPr>
          </a:p>
        </p:txBody>
      </p:sp>
      <p:sp>
        <p:nvSpPr>
          <p:cNvPr id="19" name="Shape 17"/>
          <p:cNvSpPr/>
          <p:nvPr/>
        </p:nvSpPr>
        <p:spPr>
          <a:xfrm>
            <a:off x="7818120" y="2971800"/>
            <a:ext cx="3108960" cy="640080"/>
          </a:xfrm>
          <a:prstGeom prst="chevron">
            <a:avLst/>
          </a:prstGeom>
          <a:solidFill>
            <a:srgbClr val="FFF5D6"/>
          </a:solidFill>
          <a:ln w="12700">
            <a:solidFill>
              <a:srgbClr val="333333">
                <a:alpha val="0"/>
              </a:srgbClr>
            </a:solidFill>
            <a:prstDash val="solid"/>
          </a:ln>
        </p:spPr>
        <p:txBody>
          <a:bodyPr/>
          <a:lstStyle/>
          <a:p>
            <a:endParaRPr lang="en-GB"/>
          </a:p>
        </p:txBody>
      </p:sp>
      <p:sp>
        <p:nvSpPr>
          <p:cNvPr id="20" name="Text 18"/>
          <p:cNvSpPr/>
          <p:nvPr/>
        </p:nvSpPr>
        <p:spPr>
          <a:xfrm>
            <a:off x="8110728" y="3191256"/>
            <a:ext cx="2240280" cy="201168"/>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Human oversight</a:t>
            </a:r>
            <a:endParaRPr lang="en-US" sz="1600" dirty="0">
              <a:latin typeface="Arial" panose="020B0604020202020204" pitchFamily="34" charset="0"/>
              <a:cs typeface="Arial" panose="020B0604020202020204" pitchFamily="34" charset="0"/>
            </a:endParaRPr>
          </a:p>
        </p:txBody>
      </p:sp>
      <p:sp>
        <p:nvSpPr>
          <p:cNvPr id="21" name="Shape 19"/>
          <p:cNvSpPr/>
          <p:nvPr/>
        </p:nvSpPr>
        <p:spPr>
          <a:xfrm>
            <a:off x="7818120" y="3977640"/>
            <a:ext cx="3108960" cy="640080"/>
          </a:xfrm>
          <a:prstGeom prst="chevron">
            <a:avLst/>
          </a:prstGeom>
          <a:solidFill>
            <a:srgbClr val="DFF5E8"/>
          </a:solidFill>
          <a:ln w="12700">
            <a:solidFill>
              <a:srgbClr val="333333">
                <a:alpha val="0"/>
              </a:srgbClr>
            </a:solidFill>
            <a:prstDash val="solid"/>
          </a:ln>
        </p:spPr>
        <p:txBody>
          <a:bodyPr/>
          <a:lstStyle/>
          <a:p>
            <a:endParaRPr lang="en-GB"/>
          </a:p>
        </p:txBody>
      </p:sp>
      <p:sp>
        <p:nvSpPr>
          <p:cNvPr id="22" name="Text 20"/>
          <p:cNvSpPr/>
          <p:nvPr/>
        </p:nvSpPr>
        <p:spPr>
          <a:xfrm>
            <a:off x="8110728" y="4197096"/>
            <a:ext cx="2240280" cy="201168"/>
          </a:xfrm>
          <a:prstGeom prst="rect">
            <a:avLst/>
          </a:prstGeom>
          <a:noFill/>
          <a:ln/>
        </p:spPr>
        <p:txBody>
          <a:bodyPr wrap="square" lIns="0" tIns="0" rIns="0" bIns="0" rtlCol="0" anchor="ctr"/>
          <a:lstStyle/>
          <a:p>
            <a:pPr marL="0" indent="0" algn="ctr">
              <a:buNone/>
            </a:pPr>
            <a:r>
              <a:rPr lang="en-US" sz="1600" b="1" dirty="0">
                <a:solidFill>
                  <a:srgbClr val="1B2D4A"/>
                </a:solidFill>
                <a:latin typeface="Arial" panose="020B0604020202020204" pitchFamily="34" charset="0"/>
                <a:ea typeface="Aptos" pitchFamily="34" charset="-122"/>
                <a:cs typeface="Arial" panose="020B0604020202020204" pitchFamily="34" charset="0"/>
              </a:rPr>
              <a:t>Equitable access</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502920" y="530352"/>
            <a:ext cx="10927080" cy="411480"/>
          </a:xfrm>
          <a:prstGeom prst="rect">
            <a:avLst/>
          </a:prstGeom>
          <a:noFill/>
          <a:ln/>
        </p:spPr>
        <p:txBody>
          <a:bodyPr wrap="square" lIns="0" tIns="0" rIns="0" bIns="0" rtlCol="0" anchor="ctr">
            <a:normAutofit/>
          </a:bodyPr>
          <a:lstStyle/>
          <a:p>
            <a:pPr marL="0" indent="0">
              <a:buNone/>
            </a:pPr>
            <a:r>
              <a:rPr lang="en-US" sz="1600" b="1" dirty="0">
                <a:solidFill>
                  <a:srgbClr val="1B2D4A"/>
                </a:solidFill>
                <a:latin typeface="Arial" panose="020B0604020202020204" pitchFamily="34" charset="0"/>
                <a:ea typeface="Aptos Display" pitchFamily="34" charset="-122"/>
                <a:cs typeface="Arial" panose="020B0604020202020204" pitchFamily="34" charset="0"/>
              </a:rPr>
              <a:t>References</a:t>
            </a:r>
            <a:endParaRPr lang="en-US" sz="1600" dirty="0">
              <a:latin typeface="Arial" panose="020B0604020202020204" pitchFamily="34" charset="0"/>
              <a:cs typeface="Arial" panose="020B0604020202020204" pitchFamily="34" charset="0"/>
            </a:endParaRPr>
          </a:p>
        </p:txBody>
      </p:sp>
      <p:sp>
        <p:nvSpPr>
          <p:cNvPr id="4" name="Shape 2"/>
          <p:cNvSpPr/>
          <p:nvPr/>
        </p:nvSpPr>
        <p:spPr>
          <a:xfrm>
            <a:off x="502920" y="1005840"/>
            <a:ext cx="2468880" cy="0"/>
          </a:xfrm>
          <a:prstGeom prst="line">
            <a:avLst/>
          </a:prstGeom>
          <a:noFill/>
          <a:ln w="38100">
            <a:solidFill>
              <a:srgbClr val="F2B705"/>
            </a:solidFill>
            <a:prstDash val="solid"/>
          </a:ln>
        </p:spPr>
        <p:txBody>
          <a:bodyPr/>
          <a:lstStyle/>
          <a:p>
            <a:endParaRPr lang="en-GB"/>
          </a:p>
        </p:txBody>
      </p:sp>
      <p:sp>
        <p:nvSpPr>
          <p:cNvPr id="21" name="Rectangle 20">
            <a:extLst>
              <a:ext uri="{FF2B5EF4-FFF2-40B4-BE49-F238E27FC236}">
                <a16:creationId xmlns:a16="http://schemas.microsoft.com/office/drawing/2014/main" id="{B16EC2F9-77CD-49E5-AC5E-8821723A6210}"/>
              </a:ext>
            </a:extLst>
          </p:cNvPr>
          <p:cNvSpPr/>
          <p:nvPr/>
        </p:nvSpPr>
        <p:spPr>
          <a:xfrm>
            <a:off x="681049" y="1433643"/>
            <a:ext cx="10398629" cy="4418517"/>
          </a:xfrm>
          <a:prstGeom prst="rect">
            <a:avLst/>
          </a:prstGeom>
        </p:spPr>
        <p:txBody>
          <a:bodyPr wrap="square">
            <a:spAutoFit/>
          </a:bodyPr>
          <a:lstStyle/>
          <a:p>
            <a:pPr marL="457200" marR="0" indent="-457200" algn="just">
              <a:lnSpc>
                <a:spcPct val="150000"/>
              </a:lnSpc>
              <a:spcBef>
                <a:spcPts val="600"/>
              </a:spcBef>
              <a:spcAft>
                <a:spcPts val="0"/>
              </a:spcAft>
              <a:buFont typeface="Arial" panose="020B0604020202020204" pitchFamily="34" charset="0"/>
              <a:buChar char="•"/>
            </a:pPr>
            <a:r>
              <a:rPr lang="en-US" sz="1600" dirty="0">
                <a:latin typeface="Times New Roman" panose="02020603050405020304" pitchFamily="18" charset="0"/>
                <a:ea typeface="Times New Roman" panose="02020603050405020304" pitchFamily="18" charset="0"/>
              </a:rPr>
              <a:t>Andersson, S.W. and Gonzalez, M.P. (2025) 'Digital health literacy—a key factor in realizing the value of digital transformation in healthcare,' </a:t>
            </a:r>
            <a:r>
              <a:rPr lang="en-US" sz="1600" i="1" dirty="0">
                <a:latin typeface="Times New Roman" panose="02020603050405020304" pitchFamily="18" charset="0"/>
                <a:ea typeface="Times New Roman" panose="02020603050405020304" pitchFamily="18" charset="0"/>
              </a:rPr>
              <a:t>Frontiers in Digital Health</a:t>
            </a:r>
            <a:r>
              <a:rPr lang="en-US" sz="1600" dirty="0">
                <a:latin typeface="Times New Roman" panose="02020603050405020304" pitchFamily="18" charset="0"/>
                <a:ea typeface="Times New Roman" panose="02020603050405020304" pitchFamily="18" charset="0"/>
              </a:rPr>
              <a:t>, 7, p. 1461342. </a:t>
            </a:r>
            <a:r>
              <a:rPr lang="en-US" sz="1600" u="sng" dirty="0">
                <a:solidFill>
                  <a:srgbClr val="0000FF"/>
                </a:solidFill>
                <a:latin typeface="Times New Roman" panose="02020603050405020304" pitchFamily="18" charset="0"/>
                <a:ea typeface="Times New Roman" panose="02020603050405020304" pitchFamily="18" charset="0"/>
                <a:hlinkClick r:id="rId3"/>
              </a:rPr>
              <a:t>https://doi.org/10.3389/fdgth.2025.1461342</a:t>
            </a:r>
            <a:r>
              <a:rPr lang="en-US" sz="1600" dirty="0">
                <a:latin typeface="Times New Roman" panose="02020603050405020304" pitchFamily="18" charset="0"/>
                <a:ea typeface="Times New Roman" panose="02020603050405020304" pitchFamily="18" charset="0"/>
              </a:rPr>
              <a:t>. </a:t>
            </a:r>
          </a:p>
          <a:p>
            <a:pPr marL="457200" marR="0" indent="-457200" algn="just">
              <a:lnSpc>
                <a:spcPct val="150000"/>
              </a:lnSpc>
              <a:spcBef>
                <a:spcPts val="600"/>
              </a:spcBef>
              <a:spcAft>
                <a:spcPts val="0"/>
              </a:spcAft>
              <a:buFont typeface="Arial" panose="020B0604020202020204" pitchFamily="34" charset="0"/>
              <a:buChar char="•"/>
            </a:pPr>
            <a:r>
              <a:rPr lang="en-US" sz="1600" dirty="0" err="1">
                <a:latin typeface="Times New Roman" panose="02020603050405020304" pitchFamily="18" charset="0"/>
                <a:ea typeface="Times New Roman" panose="02020603050405020304" pitchFamily="18" charset="0"/>
              </a:rPr>
              <a:t>Bocean</a:t>
            </a:r>
            <a:r>
              <a:rPr lang="en-US" sz="1600" dirty="0">
                <a:latin typeface="Times New Roman" panose="02020603050405020304" pitchFamily="18" charset="0"/>
                <a:ea typeface="Times New Roman" panose="02020603050405020304" pitchFamily="18" charset="0"/>
              </a:rPr>
              <a:t>, C.G. and </a:t>
            </a:r>
            <a:r>
              <a:rPr lang="en-US" sz="1600" dirty="0" err="1">
                <a:latin typeface="Times New Roman" panose="02020603050405020304" pitchFamily="18" charset="0"/>
                <a:ea typeface="Times New Roman" panose="02020603050405020304" pitchFamily="18" charset="0"/>
              </a:rPr>
              <a:t>Vărzaru</a:t>
            </a:r>
            <a:r>
              <a:rPr lang="en-US" sz="1600" dirty="0">
                <a:latin typeface="Times New Roman" panose="02020603050405020304" pitchFamily="18" charset="0"/>
                <a:ea typeface="Times New Roman" panose="02020603050405020304" pitchFamily="18" charset="0"/>
              </a:rPr>
              <a:t>, A.A. (2025) 'Health status in the era of digital transformation and sustainable economic development,' </a:t>
            </a:r>
            <a:r>
              <a:rPr lang="en-US" sz="1600" i="1" dirty="0">
                <a:latin typeface="Times New Roman" panose="02020603050405020304" pitchFamily="18" charset="0"/>
                <a:ea typeface="Times New Roman" panose="02020603050405020304" pitchFamily="18" charset="0"/>
              </a:rPr>
              <a:t>BMC Health Services Research</a:t>
            </a:r>
            <a:r>
              <a:rPr lang="en-US" sz="1600" dirty="0">
                <a:latin typeface="Times New Roman" panose="02020603050405020304" pitchFamily="18" charset="0"/>
                <a:ea typeface="Times New Roman" panose="02020603050405020304" pitchFamily="18" charset="0"/>
              </a:rPr>
              <a:t>, 25(1), p. 343. </a:t>
            </a:r>
            <a:r>
              <a:rPr lang="en-US" sz="1600" u="sng" dirty="0">
                <a:solidFill>
                  <a:srgbClr val="0000FF"/>
                </a:solidFill>
                <a:latin typeface="Times New Roman" panose="02020603050405020304" pitchFamily="18" charset="0"/>
                <a:ea typeface="Times New Roman" panose="02020603050405020304" pitchFamily="18" charset="0"/>
                <a:hlinkClick r:id="rId4"/>
              </a:rPr>
              <a:t>https://doi.org/10.1186/s12913-025-12498-y</a:t>
            </a:r>
            <a:r>
              <a:rPr lang="en-US" sz="1600" dirty="0">
                <a:latin typeface="Times New Roman" panose="02020603050405020304" pitchFamily="18" charset="0"/>
                <a:ea typeface="Times New Roman" panose="02020603050405020304" pitchFamily="18" charset="0"/>
              </a:rPr>
              <a:t>. </a:t>
            </a:r>
          </a:p>
          <a:p>
            <a:pPr marL="457200" marR="0" indent="-457200" algn="just">
              <a:lnSpc>
                <a:spcPct val="150000"/>
              </a:lnSpc>
              <a:spcBef>
                <a:spcPts val="600"/>
              </a:spcBef>
              <a:spcAft>
                <a:spcPts val="0"/>
              </a:spcAft>
              <a:buFont typeface="Arial" panose="020B0604020202020204" pitchFamily="34" charset="0"/>
              <a:buChar char="•"/>
            </a:pPr>
            <a:r>
              <a:rPr lang="en-US" sz="1600" dirty="0">
                <a:latin typeface="Times New Roman" panose="02020603050405020304" pitchFamily="18" charset="0"/>
                <a:ea typeface="Times New Roman" panose="02020603050405020304" pitchFamily="18" charset="0"/>
              </a:rPr>
              <a:t>Eloy, C. </a:t>
            </a:r>
            <a:r>
              <a:rPr lang="en-US" sz="1600" i="1" dirty="0">
                <a:latin typeface="Times New Roman" panose="02020603050405020304" pitchFamily="18" charset="0"/>
                <a:ea typeface="Times New Roman" panose="02020603050405020304" pitchFamily="18" charset="0"/>
              </a:rPr>
              <a:t>et al.</a:t>
            </a:r>
            <a:r>
              <a:rPr lang="en-US" sz="1600" dirty="0">
                <a:latin typeface="Times New Roman" panose="02020603050405020304" pitchFamily="18" charset="0"/>
                <a:ea typeface="Times New Roman" panose="02020603050405020304" pitchFamily="18" charset="0"/>
              </a:rPr>
              <a:t> (2025) 'Digital transformation of pathology - the European Society of Pathology expert opinion paper,' </a:t>
            </a:r>
            <a:r>
              <a:rPr lang="en-US" sz="1600" i="1" dirty="0" err="1">
                <a:latin typeface="Times New Roman" panose="02020603050405020304" pitchFamily="18" charset="0"/>
                <a:ea typeface="Times New Roman" panose="02020603050405020304" pitchFamily="18" charset="0"/>
              </a:rPr>
              <a:t>Archiv</a:t>
            </a:r>
            <a:r>
              <a:rPr lang="en-US" sz="1600" i="1" dirty="0">
                <a:latin typeface="Times New Roman" panose="02020603050405020304" pitchFamily="18" charset="0"/>
                <a:ea typeface="Times New Roman" panose="02020603050405020304" pitchFamily="18" charset="0"/>
              </a:rPr>
              <a:t> </a:t>
            </a:r>
            <a:r>
              <a:rPr lang="en-US" sz="1600" i="1" dirty="0" err="1">
                <a:latin typeface="Times New Roman" panose="02020603050405020304" pitchFamily="18" charset="0"/>
                <a:ea typeface="Times New Roman" panose="02020603050405020304" pitchFamily="18" charset="0"/>
              </a:rPr>
              <a:t>Für</a:t>
            </a:r>
            <a:r>
              <a:rPr lang="en-US" sz="1600" i="1" dirty="0">
                <a:latin typeface="Times New Roman" panose="02020603050405020304" pitchFamily="18" charset="0"/>
                <a:ea typeface="Times New Roman" panose="02020603050405020304" pitchFamily="18" charset="0"/>
              </a:rPr>
              <a:t> </a:t>
            </a:r>
            <a:r>
              <a:rPr lang="en-US" sz="1600" i="1" dirty="0" err="1">
                <a:latin typeface="Times New Roman" panose="02020603050405020304" pitchFamily="18" charset="0"/>
                <a:ea typeface="Times New Roman" panose="02020603050405020304" pitchFamily="18" charset="0"/>
              </a:rPr>
              <a:t>Pathologische</a:t>
            </a:r>
            <a:r>
              <a:rPr lang="en-US" sz="1600" i="1" dirty="0">
                <a:latin typeface="Times New Roman" panose="02020603050405020304" pitchFamily="18" charset="0"/>
                <a:ea typeface="Times New Roman" panose="02020603050405020304" pitchFamily="18" charset="0"/>
              </a:rPr>
              <a:t> </a:t>
            </a:r>
            <a:r>
              <a:rPr lang="en-US" sz="1600" i="1" dirty="0" err="1">
                <a:latin typeface="Times New Roman" panose="02020603050405020304" pitchFamily="18" charset="0"/>
                <a:ea typeface="Times New Roman" panose="02020603050405020304" pitchFamily="18" charset="0"/>
              </a:rPr>
              <a:t>Anatomie</a:t>
            </a:r>
            <a:r>
              <a:rPr lang="en-US" sz="1600" i="1" dirty="0">
                <a:latin typeface="Times New Roman" panose="02020603050405020304" pitchFamily="18" charset="0"/>
                <a:ea typeface="Times New Roman" panose="02020603050405020304" pitchFamily="18" charset="0"/>
              </a:rPr>
              <a:t> Und </a:t>
            </a:r>
            <a:r>
              <a:rPr lang="en-US" sz="1600" i="1" dirty="0" err="1">
                <a:latin typeface="Times New Roman" panose="02020603050405020304" pitchFamily="18" charset="0"/>
                <a:ea typeface="Times New Roman" panose="02020603050405020304" pitchFamily="18" charset="0"/>
              </a:rPr>
              <a:t>Physiologie</a:t>
            </a:r>
            <a:r>
              <a:rPr lang="en-US" sz="1600" i="1" dirty="0">
                <a:latin typeface="Times New Roman" panose="02020603050405020304" pitchFamily="18" charset="0"/>
                <a:ea typeface="Times New Roman" panose="02020603050405020304" pitchFamily="18" charset="0"/>
              </a:rPr>
              <a:t> Und </a:t>
            </a:r>
            <a:r>
              <a:rPr lang="en-US" sz="1600" i="1" dirty="0" err="1">
                <a:latin typeface="Times New Roman" panose="02020603050405020304" pitchFamily="18" charset="0"/>
                <a:ea typeface="Times New Roman" panose="02020603050405020304" pitchFamily="18" charset="0"/>
              </a:rPr>
              <a:t>Für</a:t>
            </a:r>
            <a:r>
              <a:rPr lang="en-US" sz="1600" i="1" dirty="0">
                <a:latin typeface="Times New Roman" panose="02020603050405020304" pitchFamily="18" charset="0"/>
                <a:ea typeface="Times New Roman" panose="02020603050405020304" pitchFamily="18" charset="0"/>
              </a:rPr>
              <a:t> </a:t>
            </a:r>
            <a:r>
              <a:rPr lang="en-US" sz="1600" i="1" dirty="0" err="1">
                <a:latin typeface="Times New Roman" panose="02020603050405020304" pitchFamily="18" charset="0"/>
                <a:ea typeface="Times New Roman" panose="02020603050405020304" pitchFamily="18" charset="0"/>
              </a:rPr>
              <a:t>Klinische</a:t>
            </a:r>
            <a:r>
              <a:rPr lang="en-US" sz="1600" i="1" dirty="0">
                <a:latin typeface="Times New Roman" panose="02020603050405020304" pitchFamily="18" charset="0"/>
                <a:ea typeface="Times New Roman" panose="02020603050405020304" pitchFamily="18" charset="0"/>
              </a:rPr>
              <a:t> </a:t>
            </a:r>
            <a:r>
              <a:rPr lang="en-US" sz="1600" i="1" dirty="0" err="1">
                <a:latin typeface="Times New Roman" panose="02020603050405020304" pitchFamily="18" charset="0"/>
                <a:ea typeface="Times New Roman" panose="02020603050405020304" pitchFamily="18" charset="0"/>
              </a:rPr>
              <a:t>Medicin</a:t>
            </a:r>
            <a:r>
              <a:rPr lang="en-US" sz="1600" dirty="0">
                <a:latin typeface="Times New Roman" panose="02020603050405020304" pitchFamily="18" charset="0"/>
                <a:ea typeface="Times New Roman" panose="02020603050405020304" pitchFamily="18" charset="0"/>
              </a:rPr>
              <a:t>, 487(5), pp. 971–981. </a:t>
            </a:r>
            <a:r>
              <a:rPr lang="en-US" sz="1600" u="sng" dirty="0">
                <a:solidFill>
                  <a:srgbClr val="0000FF"/>
                </a:solidFill>
                <a:latin typeface="Times New Roman" panose="02020603050405020304" pitchFamily="18" charset="0"/>
                <a:ea typeface="Times New Roman" panose="02020603050405020304" pitchFamily="18" charset="0"/>
                <a:hlinkClick r:id="rId5"/>
              </a:rPr>
              <a:t>https://doi.org/10.1007/s00428-025-04090-w</a:t>
            </a:r>
            <a:r>
              <a:rPr lang="en-US" sz="1600" dirty="0">
                <a:latin typeface="Times New Roman" panose="02020603050405020304" pitchFamily="18" charset="0"/>
                <a:ea typeface="Times New Roman" panose="02020603050405020304" pitchFamily="18" charset="0"/>
              </a:rPr>
              <a:t>.  </a:t>
            </a:r>
          </a:p>
          <a:p>
            <a:pPr marL="457200" marR="0" indent="-457200" algn="just">
              <a:lnSpc>
                <a:spcPct val="150000"/>
              </a:lnSpc>
              <a:spcBef>
                <a:spcPts val="600"/>
              </a:spcBef>
              <a:spcAft>
                <a:spcPts val="0"/>
              </a:spcAft>
              <a:buFont typeface="Arial" panose="020B0604020202020204" pitchFamily="34" charset="0"/>
              <a:buChar char="•"/>
            </a:pPr>
            <a:r>
              <a:rPr lang="en-US" sz="1600" dirty="0" err="1">
                <a:latin typeface="Times New Roman" panose="02020603050405020304" pitchFamily="18" charset="0"/>
                <a:ea typeface="Times New Roman" panose="02020603050405020304" pitchFamily="18" charset="0"/>
              </a:rPr>
              <a:t>Määttä</a:t>
            </a:r>
            <a:r>
              <a:rPr lang="en-US" sz="1600" dirty="0">
                <a:latin typeface="Times New Roman" panose="02020603050405020304" pitchFamily="18" charset="0"/>
                <a:ea typeface="Times New Roman" panose="02020603050405020304" pitchFamily="18" charset="0"/>
              </a:rPr>
              <a:t>, M. </a:t>
            </a:r>
            <a:r>
              <a:rPr lang="en-US" sz="1600" i="1" dirty="0">
                <a:latin typeface="Times New Roman" panose="02020603050405020304" pitchFamily="18" charset="0"/>
                <a:ea typeface="Times New Roman" panose="02020603050405020304" pitchFamily="18" charset="0"/>
              </a:rPr>
              <a:t>et al.</a:t>
            </a:r>
            <a:r>
              <a:rPr lang="en-US" sz="1600" dirty="0">
                <a:latin typeface="Times New Roman" panose="02020603050405020304" pitchFamily="18" charset="0"/>
                <a:ea typeface="Times New Roman" panose="02020603050405020304" pitchFamily="18" charset="0"/>
              </a:rPr>
              <a:t> (2025) 'Healthcare Professionals’ perceptions of future leadership in digital healthcare: A Qualitative study,' </a:t>
            </a:r>
            <a:r>
              <a:rPr lang="en-US" sz="1600" i="1" dirty="0">
                <a:latin typeface="Times New Roman" panose="02020603050405020304" pitchFamily="18" charset="0"/>
                <a:ea typeface="Times New Roman" panose="02020603050405020304" pitchFamily="18" charset="0"/>
              </a:rPr>
              <a:t>Journal of Advanced Nursing</a:t>
            </a:r>
            <a:r>
              <a:rPr lang="en-US" sz="1600" dirty="0">
                <a:latin typeface="Times New Roman" panose="02020603050405020304" pitchFamily="18" charset="0"/>
                <a:ea typeface="Times New Roman" panose="02020603050405020304" pitchFamily="18" charset="0"/>
              </a:rPr>
              <a:t>, 82(2), pp. 1482–1497. </a:t>
            </a:r>
            <a:r>
              <a:rPr lang="en-US" sz="1600" u="sng" dirty="0">
                <a:solidFill>
                  <a:srgbClr val="0000FF"/>
                </a:solidFill>
                <a:latin typeface="Times New Roman" panose="02020603050405020304" pitchFamily="18" charset="0"/>
                <a:ea typeface="Times New Roman" panose="02020603050405020304" pitchFamily="18" charset="0"/>
                <a:hlinkClick r:id="rId6"/>
              </a:rPr>
              <a:t>https://doi.org/10.1111/jan.17035</a:t>
            </a:r>
            <a:r>
              <a:rPr lang="en-US" sz="1600" dirty="0">
                <a:latin typeface="Times New Roman" panose="02020603050405020304" pitchFamily="18" charset="0"/>
                <a:ea typeface="Times New Roman" panose="02020603050405020304" pitchFamily="18" charset="0"/>
              </a:rPr>
              <a:t>. </a:t>
            </a:r>
          </a:p>
          <a:p>
            <a:pPr marL="457200" marR="0" indent="-457200" algn="just">
              <a:lnSpc>
                <a:spcPct val="150000"/>
              </a:lnSpc>
              <a:spcBef>
                <a:spcPts val="600"/>
              </a:spcBef>
              <a:spcAft>
                <a:spcPts val="0"/>
              </a:spcAft>
              <a:buFont typeface="Arial" panose="020B0604020202020204" pitchFamily="34" charset="0"/>
              <a:buChar char="•"/>
            </a:pPr>
            <a:r>
              <a:rPr lang="en-US" sz="1600" dirty="0">
                <a:latin typeface="Times New Roman" panose="02020603050405020304" pitchFamily="18" charset="0"/>
                <a:ea typeface="Times New Roman" panose="02020603050405020304" pitchFamily="18" charset="0"/>
              </a:rPr>
              <a:t>Yuan, P., Chen, X. and Song, H. (2026) 'School Principals’ Perspectives and Leadership Styles for Digital Transformation: A Q-Methodology study,' </a:t>
            </a:r>
            <a:r>
              <a:rPr lang="en-US" sz="1600" i="1" dirty="0">
                <a:latin typeface="Times New Roman" panose="02020603050405020304" pitchFamily="18" charset="0"/>
                <a:ea typeface="Times New Roman" panose="02020603050405020304" pitchFamily="18" charset="0"/>
              </a:rPr>
              <a:t>Behavioral Sciences</a:t>
            </a:r>
            <a:r>
              <a:rPr lang="en-US" sz="1600" dirty="0">
                <a:latin typeface="Times New Roman" panose="02020603050405020304" pitchFamily="18" charset="0"/>
                <a:ea typeface="Times New Roman" panose="02020603050405020304" pitchFamily="18" charset="0"/>
              </a:rPr>
              <a:t>, 16(2), p. 165. </a:t>
            </a:r>
            <a:r>
              <a:rPr lang="en-US" sz="1600" u="sng" dirty="0">
                <a:solidFill>
                  <a:srgbClr val="0000FF"/>
                </a:solidFill>
                <a:latin typeface="Times New Roman" panose="02020603050405020304" pitchFamily="18" charset="0"/>
                <a:ea typeface="Times New Roman" panose="02020603050405020304" pitchFamily="18" charset="0"/>
                <a:hlinkClick r:id="rId7"/>
              </a:rPr>
              <a:t>https://doi.org/10.3390/bs16020165</a:t>
            </a:r>
            <a:r>
              <a:rPr lang="en-US" sz="1600" dirty="0">
                <a:latin typeface="Times New Roman" panose="02020603050405020304" pitchFamily="18" charset="0"/>
                <a:ea typeface="Times New Roman" panose="02020603050405020304" pitchFamily="18" charset="0"/>
              </a:rPr>
              <a:t>. </a:t>
            </a:r>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64</TotalTime>
  <Words>2135</Words>
  <Application>Microsoft Office PowerPoint</Application>
  <PresentationFormat>Widescreen</PresentationFormat>
  <Paragraphs>222</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Times New Roman</vt: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UWTSD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Virtual Wards as Digital Transformation in UK Health and Social Care</dc:title>
  <dc:subject>Component 2 Viva Voce presentation</dc:subject>
  <dc:creator>OpenAI</dc:creator>
  <cp:lastModifiedBy>Rogers Nyanga (2309150)</cp:lastModifiedBy>
  <cp:revision>7</cp:revision>
  <dcterms:created xsi:type="dcterms:W3CDTF">2026-06-18T23:57:17Z</dcterms:created>
  <dcterms:modified xsi:type="dcterms:W3CDTF">2026-06-26T13:22:42Z</dcterms:modified>
</cp:coreProperties>
</file>