
<file path=[Content_Types].xml><?xml version="1.0" encoding="utf-8"?>
<Types xmlns="http://schemas.openxmlformats.org/package/2006/content-types">
  <Default Extension="bin" ContentType="application/vnd.openxmlformats-officedocument.oleObject"/>
  <Default Extension="wmf" ContentType="image/x-wmf"/>
  <Default Extension="emf" ContentType="image/x-emf"/>
  <Default Extension="jpeg" ContentType="image/jpeg"/>
  <Default Extension="rels" ContentType="application/vnd.openxmlformats-package.relationships+xml"/>
  <Default Extension="xml" ContentType="application/xml"/>
  <Default Extension="vml" ContentType="application/vnd.openxmlformats-officedocument.vmlDrawing"/>
  <Default Extension="jpg" ContentType="image/jpeg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slides/slide34.xml" ContentType="application/vnd.openxmlformats-officedocument.presentationml.slide+xml"/>
  <Override PartName="/ppt/slides/slide35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4"/>
  </p:sldMasterIdLst>
  <p:notesMasterIdLst>
    <p:notesMasterId r:id="rId40"/>
  </p:notesMasterIdLst>
  <p:handoutMasterIdLst>
    <p:handoutMasterId r:id="rId41"/>
  </p:handoutMasterIdLst>
  <p:sldIdLst>
    <p:sldId id="256" r:id="rId5"/>
    <p:sldId id="259" r:id="rId6"/>
    <p:sldId id="260" r:id="rId7"/>
    <p:sldId id="261" r:id="rId8"/>
    <p:sldId id="262" r:id="rId9"/>
    <p:sldId id="263" r:id="rId10"/>
    <p:sldId id="264" r:id="rId11"/>
    <p:sldId id="265" r:id="rId12"/>
    <p:sldId id="266" r:id="rId13"/>
    <p:sldId id="267" r:id="rId14"/>
    <p:sldId id="268" r:id="rId15"/>
    <p:sldId id="269" r:id="rId16"/>
    <p:sldId id="270" r:id="rId17"/>
    <p:sldId id="271" r:id="rId18"/>
    <p:sldId id="272" r:id="rId19"/>
    <p:sldId id="273" r:id="rId20"/>
    <p:sldId id="274" r:id="rId21"/>
    <p:sldId id="275" r:id="rId22"/>
    <p:sldId id="276" r:id="rId23"/>
    <p:sldId id="277" r:id="rId24"/>
    <p:sldId id="278" r:id="rId25"/>
    <p:sldId id="279" r:id="rId26"/>
    <p:sldId id="280" r:id="rId27"/>
    <p:sldId id="281" r:id="rId28"/>
    <p:sldId id="282" r:id="rId29"/>
    <p:sldId id="283" r:id="rId30"/>
    <p:sldId id="284" r:id="rId31"/>
    <p:sldId id="285" r:id="rId32"/>
    <p:sldId id="286" r:id="rId33"/>
    <p:sldId id="287" r:id="rId34"/>
    <p:sldId id="288" r:id="rId35"/>
    <p:sldId id="289" r:id="rId36"/>
    <p:sldId id="290" r:id="rId37"/>
    <p:sldId id="291" r:id="rId38"/>
    <p:sldId id="292" r:id="rId39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>
        <p15:guide id="1" orient="horz" pos="2880">
          <p15:clr>
            <a:srgbClr val="A4A3A4"/>
          </p15:clr>
        </p15:guide>
        <p15:guide id="2" pos="2160">
          <p15:clr>
            <a:srgbClr val="A4A3A4"/>
          </p15:clr>
        </p15:guide>
      </p15:notes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7001" autoAdjust="0"/>
    <p:restoredTop sz="94660"/>
  </p:normalViewPr>
  <p:slideViewPr>
    <p:cSldViewPr>
      <p:cViewPr varScale="1">
        <p:scale>
          <a:sx n="86" d="100"/>
          <a:sy n="86" d="100"/>
        </p:scale>
        <p:origin x="733" y="37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notesViewPr>
    <p:cSldViewPr>
      <p:cViewPr varScale="1">
        <p:scale>
          <a:sx n="83" d="100"/>
          <a:sy n="83" d="100"/>
        </p:scale>
        <p:origin x="-2166" y="-78"/>
      </p:cViewPr>
      <p:guideLst>
        <p:guide orient="horz" pos="2880"/>
        <p:guide pos="2160"/>
      </p:guideLst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4.xml"/><Relationship Id="rId13" Type="http://schemas.openxmlformats.org/officeDocument/2006/relationships/slide" Target="slides/slide9.xml"/><Relationship Id="rId18" Type="http://schemas.openxmlformats.org/officeDocument/2006/relationships/slide" Target="slides/slide14.xml"/><Relationship Id="rId26" Type="http://schemas.openxmlformats.org/officeDocument/2006/relationships/slide" Target="slides/slide22.xml"/><Relationship Id="rId39" Type="http://schemas.openxmlformats.org/officeDocument/2006/relationships/slide" Target="slides/slide35.xml"/><Relationship Id="rId3" Type="http://schemas.openxmlformats.org/officeDocument/2006/relationships/customXml" Target="../customXml/item3.xml"/><Relationship Id="rId21" Type="http://schemas.openxmlformats.org/officeDocument/2006/relationships/slide" Target="slides/slide17.xml"/><Relationship Id="rId34" Type="http://schemas.openxmlformats.org/officeDocument/2006/relationships/slide" Target="slides/slide30.xml"/><Relationship Id="rId42" Type="http://schemas.openxmlformats.org/officeDocument/2006/relationships/presProps" Target="presProps.xml"/><Relationship Id="rId7" Type="http://schemas.openxmlformats.org/officeDocument/2006/relationships/slide" Target="slides/slide3.xml"/><Relationship Id="rId12" Type="http://schemas.openxmlformats.org/officeDocument/2006/relationships/slide" Target="slides/slide8.xml"/><Relationship Id="rId17" Type="http://schemas.openxmlformats.org/officeDocument/2006/relationships/slide" Target="slides/slide13.xml"/><Relationship Id="rId25" Type="http://schemas.openxmlformats.org/officeDocument/2006/relationships/slide" Target="slides/slide21.xml"/><Relationship Id="rId33" Type="http://schemas.openxmlformats.org/officeDocument/2006/relationships/slide" Target="slides/slide29.xml"/><Relationship Id="rId38" Type="http://schemas.openxmlformats.org/officeDocument/2006/relationships/slide" Target="slides/slide34.xml"/><Relationship Id="rId2" Type="http://schemas.openxmlformats.org/officeDocument/2006/relationships/customXml" Target="../customXml/item2.xml"/><Relationship Id="rId16" Type="http://schemas.openxmlformats.org/officeDocument/2006/relationships/slide" Target="slides/slide12.xml"/><Relationship Id="rId20" Type="http://schemas.openxmlformats.org/officeDocument/2006/relationships/slide" Target="slides/slide16.xml"/><Relationship Id="rId29" Type="http://schemas.openxmlformats.org/officeDocument/2006/relationships/slide" Target="slides/slide25.xml"/><Relationship Id="rId41" Type="http://schemas.openxmlformats.org/officeDocument/2006/relationships/handoutMaster" Target="handoutMasters/handoutMaster1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slide" Target="slides/slide7.xml"/><Relationship Id="rId24" Type="http://schemas.openxmlformats.org/officeDocument/2006/relationships/slide" Target="slides/slide20.xml"/><Relationship Id="rId32" Type="http://schemas.openxmlformats.org/officeDocument/2006/relationships/slide" Target="slides/slide28.xml"/><Relationship Id="rId37" Type="http://schemas.openxmlformats.org/officeDocument/2006/relationships/slide" Target="slides/slide33.xml"/><Relationship Id="rId40" Type="http://schemas.openxmlformats.org/officeDocument/2006/relationships/notesMaster" Target="notesMasters/notesMaster1.xml"/><Relationship Id="rId45" Type="http://schemas.openxmlformats.org/officeDocument/2006/relationships/tableStyles" Target="tableStyles.xml"/><Relationship Id="rId5" Type="http://schemas.openxmlformats.org/officeDocument/2006/relationships/slide" Target="slides/slide1.xml"/><Relationship Id="rId15" Type="http://schemas.openxmlformats.org/officeDocument/2006/relationships/slide" Target="slides/slide11.xml"/><Relationship Id="rId23" Type="http://schemas.openxmlformats.org/officeDocument/2006/relationships/slide" Target="slides/slide19.xml"/><Relationship Id="rId28" Type="http://schemas.openxmlformats.org/officeDocument/2006/relationships/slide" Target="slides/slide24.xml"/><Relationship Id="rId36" Type="http://schemas.openxmlformats.org/officeDocument/2006/relationships/slide" Target="slides/slide32.xml"/><Relationship Id="rId10" Type="http://schemas.openxmlformats.org/officeDocument/2006/relationships/slide" Target="slides/slide6.xml"/><Relationship Id="rId19" Type="http://schemas.openxmlformats.org/officeDocument/2006/relationships/slide" Target="slides/slide15.xml"/><Relationship Id="rId31" Type="http://schemas.openxmlformats.org/officeDocument/2006/relationships/slide" Target="slides/slide27.xml"/><Relationship Id="rId44" Type="http://schemas.openxmlformats.org/officeDocument/2006/relationships/theme" Target="theme/theme1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slide" Target="slides/slide10.xml"/><Relationship Id="rId22" Type="http://schemas.openxmlformats.org/officeDocument/2006/relationships/slide" Target="slides/slide18.xml"/><Relationship Id="rId27" Type="http://schemas.openxmlformats.org/officeDocument/2006/relationships/slide" Target="slides/slide23.xml"/><Relationship Id="rId30" Type="http://schemas.openxmlformats.org/officeDocument/2006/relationships/slide" Target="slides/slide26.xml"/><Relationship Id="rId35" Type="http://schemas.openxmlformats.org/officeDocument/2006/relationships/slide" Target="slides/slide31.xml"/><Relationship Id="rId43" Type="http://schemas.openxmlformats.org/officeDocument/2006/relationships/viewProps" Target="viewProps.xml"/></Relationships>
</file>

<file path=ppt/drawings/_rels/vmlDrawing1.vml.rels><?xml version="1.0" encoding="UTF-8" standalone="yes"?>
<Relationships xmlns="http://schemas.openxmlformats.org/package/2006/relationships"><Relationship Id="rId1" Type="http://schemas.openxmlformats.org/officeDocument/2006/relationships/image" Target="../media/image3.wmf"/></Relationships>
</file>

<file path=ppt/drawings/_rels/vmlDrawing2.vml.rels><?xml version="1.0" encoding="UTF-8" standalone="yes"?>
<Relationships xmlns="http://schemas.openxmlformats.org/package/2006/relationships"><Relationship Id="rId1" Type="http://schemas.openxmlformats.org/officeDocument/2006/relationships/image" Target="../media/image5.wmf"/></Relationships>
</file>

<file path=ppt/drawings/_rels/vmlDrawing3.vml.rels><?xml version="1.0" encoding="UTF-8" standalone="yes"?>
<Relationships xmlns="http://schemas.openxmlformats.org/package/2006/relationships"><Relationship Id="rId1" Type="http://schemas.openxmlformats.org/officeDocument/2006/relationships/image" Target="../media/image7.wmf"/></Relationships>
</file>

<file path=ppt/drawings/_rels/vmlDrawing4.vml.rels><?xml version="1.0" encoding="UTF-8" standalone="yes"?>
<Relationships xmlns="http://schemas.openxmlformats.org/package/2006/relationships"><Relationship Id="rId1" Type="http://schemas.openxmlformats.org/officeDocument/2006/relationships/image" Target="../media/image8.wmf"/></Relationships>
</file>

<file path=ppt/drawings/_rels/vmlDrawing5.vml.rels><?xml version="1.0" encoding="UTF-8" standalone="yes"?>
<Relationships xmlns="http://schemas.openxmlformats.org/package/2006/relationships"><Relationship Id="rId1" Type="http://schemas.openxmlformats.org/officeDocument/2006/relationships/image" Target="../media/image9.wmf"/></Relationships>
</file>

<file path=ppt/drawings/_rels/vmlDrawing6.vml.rels><?xml version="1.0" encoding="UTF-8" standalone="yes"?>
<Relationships xmlns="http://schemas.openxmlformats.org/package/2006/relationships"><Relationship Id="rId1" Type="http://schemas.openxmlformats.org/officeDocument/2006/relationships/image" Target="../media/image10.wmf"/></Relationships>
</file>

<file path=ppt/drawings/_rels/vmlDrawing7.vml.rels><?xml version="1.0" encoding="UTF-8" standalone="yes"?>
<Relationships xmlns="http://schemas.openxmlformats.org/package/2006/relationships"><Relationship Id="rId2" Type="http://schemas.openxmlformats.org/officeDocument/2006/relationships/image" Target="../media/image10.wmf"/><Relationship Id="rId1" Type="http://schemas.openxmlformats.org/officeDocument/2006/relationships/image" Target="../media/image11.wmf"/></Relationships>
</file>

<file path=ppt/drawings/_rels/vmlDrawing8.vml.rels><?xml version="1.0" encoding="UTF-8" standalone="yes"?>
<Relationships xmlns="http://schemas.openxmlformats.org/package/2006/relationships"><Relationship Id="rId2" Type="http://schemas.openxmlformats.org/officeDocument/2006/relationships/image" Target="../media/image14.wmf"/><Relationship Id="rId1" Type="http://schemas.openxmlformats.org/officeDocument/2006/relationships/image" Target="../media/image13.wmf"/></Relationships>
</file>

<file path=ppt/drawings/_rels/vmlDrawing9.vml.rels><?xml version="1.0" encoding="UTF-8" standalone="yes"?>
<Relationships xmlns="http://schemas.openxmlformats.org/package/2006/relationships"><Relationship Id="rId2" Type="http://schemas.openxmlformats.org/officeDocument/2006/relationships/image" Target="../media/image16.wmf"/><Relationship Id="rId1" Type="http://schemas.openxmlformats.org/officeDocument/2006/relationships/image" Target="../media/image15.wmf"/></Relationships>
</file>

<file path=ppt/drawings/_rels/vmlDrawing10.vml.rels><?xml version="1.0" encoding="UTF-8" standalone="yes"?>
<Relationships xmlns="http://schemas.openxmlformats.org/package/2006/relationships"><Relationship Id="rId1" Type="http://schemas.openxmlformats.org/officeDocument/2006/relationships/image" Target="../media/image17.wmf"/></Relationships>
</file>

<file path=ppt/drawings/_rels/vmlDrawing11.vml.rels><?xml version="1.0" encoding="UTF-8" standalone="yes"?>
<Relationships xmlns="http://schemas.openxmlformats.org/package/2006/relationships"><Relationship Id="rId1" Type="http://schemas.openxmlformats.org/officeDocument/2006/relationships/image" Target="../media/image18.wmf"/></Relationships>
</file>

<file path=ppt/drawings/_rels/vmlDrawing12.vml.rels><?xml version="1.0" encoding="UTF-8" standalone="yes"?>
<Relationships xmlns="http://schemas.openxmlformats.org/package/2006/relationships"><Relationship Id="rId1" Type="http://schemas.openxmlformats.org/officeDocument/2006/relationships/image" Target="../media/image19.wmf"/></Relationships>
</file>

<file path=ppt/drawings/_rels/vmlDrawing13.vml.rels><?xml version="1.0" encoding="UTF-8" standalone="yes"?>
<Relationships xmlns="http://schemas.openxmlformats.org/package/2006/relationships"><Relationship Id="rId1" Type="http://schemas.openxmlformats.org/officeDocument/2006/relationships/image" Target="../media/image22.wmf"/></Relationships>
</file>

<file path=ppt/drawings/_rels/vmlDrawing14.vml.rels><?xml version="1.0" encoding="UTF-8" standalone="yes"?>
<Relationships xmlns="http://schemas.openxmlformats.org/package/2006/relationships"><Relationship Id="rId2" Type="http://schemas.openxmlformats.org/officeDocument/2006/relationships/image" Target="../media/image25.wmf"/><Relationship Id="rId1" Type="http://schemas.openxmlformats.org/officeDocument/2006/relationships/image" Target="../media/image24.wmf"/></Relationships>
</file>

<file path=ppt/drawings/_rels/vmlDrawing15.vml.rels><?xml version="1.0" encoding="UTF-8" standalone="yes"?>
<Relationships xmlns="http://schemas.openxmlformats.org/package/2006/relationships"><Relationship Id="rId1" Type="http://schemas.openxmlformats.org/officeDocument/2006/relationships/image" Target="../media/image28.wmf"/></Relationships>
</file>

<file path=ppt/drawings/_rels/vmlDrawing16.vml.rels><?xml version="1.0" encoding="UTF-8" standalone="yes"?>
<Relationships xmlns="http://schemas.openxmlformats.org/package/2006/relationships"><Relationship Id="rId1" Type="http://schemas.openxmlformats.org/officeDocument/2006/relationships/image" Target="../media/image30.wmf"/></Relationships>
</file>

<file path=ppt/drawings/_rels/vmlDrawing17.vml.rels><?xml version="1.0" encoding="UTF-8" standalone="yes"?>
<Relationships xmlns="http://schemas.openxmlformats.org/package/2006/relationships"><Relationship Id="rId3" Type="http://schemas.openxmlformats.org/officeDocument/2006/relationships/image" Target="../media/image34.wmf"/><Relationship Id="rId2" Type="http://schemas.openxmlformats.org/officeDocument/2006/relationships/image" Target="../media/image33.wmf"/><Relationship Id="rId1" Type="http://schemas.openxmlformats.org/officeDocument/2006/relationships/image" Target="../media/image32.wmf"/><Relationship Id="rId4" Type="http://schemas.openxmlformats.org/officeDocument/2006/relationships/image" Target="../media/image35.wmf"/></Relationships>
</file>

<file path=ppt/drawings/_rels/vmlDrawing18.vml.rels><?xml version="1.0" encoding="UTF-8" standalone="yes"?>
<Relationships xmlns="http://schemas.openxmlformats.org/package/2006/relationships"><Relationship Id="rId3" Type="http://schemas.openxmlformats.org/officeDocument/2006/relationships/image" Target="../media/image40.wmf"/><Relationship Id="rId2" Type="http://schemas.openxmlformats.org/officeDocument/2006/relationships/image" Target="../media/image39.wmf"/><Relationship Id="rId1" Type="http://schemas.openxmlformats.org/officeDocument/2006/relationships/image" Target="../media/image38.wmf"/></Relationships>
</file>

<file path=ppt/drawings/_rels/vmlDrawing19.vml.rels><?xml version="1.0" encoding="UTF-8" standalone="yes"?>
<Relationships xmlns="http://schemas.openxmlformats.org/package/2006/relationships"><Relationship Id="rId2" Type="http://schemas.openxmlformats.org/officeDocument/2006/relationships/image" Target="../media/image42.wmf"/><Relationship Id="rId1" Type="http://schemas.openxmlformats.org/officeDocument/2006/relationships/image" Target="../media/image41.wmf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96D292DE-8B7A-4254-AA83-74C1F4DD4AF0}" type="datetimeFigureOut">
              <a:rPr lang="en-GB" smtClean="0"/>
              <a:t>12/10/2020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A3C3D8D3-17FF-4C88-A759-00DBF3A8464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06335072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05B6A010-3606-4D8A-974F-BB3ED9CC7808}" type="datetimeFigureOut">
              <a:rPr lang="en-GB" smtClean="0"/>
              <a:t>12/10/2020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1371600" y="1143000"/>
            <a:ext cx="41148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BB61B6DE-9668-4BF1-9CD6-FE9F86126B1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74034740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BFAABC-A261-40C9-A0C7-282C3BFE4FA9}" type="slidenum">
              <a:rPr lang="en-GB" altLang="en-US" smtClean="0"/>
              <a:pPr/>
              <a:t>2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848759192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3568" y="1988840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69368" y="3744615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395536" y="6525344"/>
            <a:ext cx="971128" cy="218522"/>
          </a:xfrm>
        </p:spPr>
        <p:txBody>
          <a:bodyPr/>
          <a:lstStyle/>
          <a:p>
            <a:fld id="{9C64F3F4-CE19-49F8-9EF4-FF4EE52031C2}" type="datetimeFigureOut">
              <a:rPr lang="en-GB" smtClean="0"/>
              <a:t>12/10/2020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39952" y="6381328"/>
            <a:ext cx="2895600" cy="365125"/>
          </a:xfrm>
          <a:prstGeom prst="rect">
            <a:avLst/>
          </a:prstGeo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5880645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600201"/>
            <a:ext cx="8229600" cy="3917032"/>
          </a:xfrm>
        </p:spPr>
        <p:txBody>
          <a:bodyPr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12/10/2020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3131840" y="6461780"/>
            <a:ext cx="2895600" cy="365125"/>
          </a:xfrm>
          <a:prstGeom prst="rect">
            <a:avLst/>
          </a:prstGeom>
        </p:spPr>
        <p:txBody>
          <a:bodyPr/>
          <a:lstStyle/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61903015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3568" y="3993083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3568" y="2492896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12/10/2020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8135066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12/10/2020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08740811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12/10/2020</a:t>
            </a:fld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44404830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12/10/2020</a:t>
            </a:fld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93505104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12/10/2020</a:t>
            </a:fld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1099650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17217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029891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12/10/2020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03223369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50912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GB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3824337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 smtClean="0"/>
              <a:t>Click icon to add picture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157192"/>
            <a:ext cx="5486400" cy="43204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12/10/2020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3676334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12/10/2020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85291963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9"/>
            <a:ext cx="2057400" cy="5242594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9"/>
            <a:ext cx="6019800" cy="5242594"/>
          </a:xfrm>
        </p:spPr>
        <p:txBody>
          <a:bodyPr vert="eaVert"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12/10/2020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91687140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13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1"/>
            <a:ext cx="8229600" cy="3917032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251520" y="6525344"/>
            <a:ext cx="971128" cy="218522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05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C64F3F4-CE19-49F8-9EF4-FF4EE52031C2}" type="datetimeFigureOut">
              <a:rPr lang="en-GB" smtClean="0"/>
              <a:pPr/>
              <a:t>12/10/2020</a:t>
            </a:fld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7956376" y="6380972"/>
            <a:ext cx="730424" cy="340503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C82685A-BD3A-4230-8D85-804689F67293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63701733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oleObject" Target="../embeddings/oleObject1.bin"/><Relationship Id="rId2" Type="http://schemas.openxmlformats.org/officeDocument/2006/relationships/slideLayout" Target="../slideLayouts/slideLayout2.xml"/><Relationship Id="rId1" Type="http://schemas.openxmlformats.org/officeDocument/2006/relationships/vmlDrawing" Target="../drawings/vmlDrawing1.vml"/><Relationship Id="rId4" Type="http://schemas.openxmlformats.org/officeDocument/2006/relationships/image" Target="../media/image3.wmf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emf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oleObject" Target="../embeddings/oleObject2.bin"/><Relationship Id="rId2" Type="http://schemas.openxmlformats.org/officeDocument/2006/relationships/slideLayout" Target="../slideLayouts/slideLayout2.xml"/><Relationship Id="rId1" Type="http://schemas.openxmlformats.org/officeDocument/2006/relationships/vmlDrawing" Target="../drawings/vmlDrawing2.vml"/><Relationship Id="rId4" Type="http://schemas.openxmlformats.org/officeDocument/2006/relationships/image" Target="../media/image5.wmf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emf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oleObject" Target="../embeddings/oleObject3.bin"/><Relationship Id="rId2" Type="http://schemas.openxmlformats.org/officeDocument/2006/relationships/slideLayout" Target="../slideLayouts/slideLayout2.xml"/><Relationship Id="rId1" Type="http://schemas.openxmlformats.org/officeDocument/2006/relationships/vmlDrawing" Target="../drawings/vmlDrawing3.vml"/><Relationship Id="rId4" Type="http://schemas.openxmlformats.org/officeDocument/2006/relationships/image" Target="../media/image7.wmf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oleObject" Target="../embeddings/oleObject4.bin"/><Relationship Id="rId2" Type="http://schemas.openxmlformats.org/officeDocument/2006/relationships/slideLayout" Target="../slideLayouts/slideLayout2.xml"/><Relationship Id="rId1" Type="http://schemas.openxmlformats.org/officeDocument/2006/relationships/vmlDrawing" Target="../drawings/vmlDrawing4.vml"/><Relationship Id="rId4" Type="http://schemas.openxmlformats.org/officeDocument/2006/relationships/image" Target="../media/image8.wmf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oleObject" Target="../embeddings/oleObject5.bin"/><Relationship Id="rId2" Type="http://schemas.openxmlformats.org/officeDocument/2006/relationships/slideLayout" Target="../slideLayouts/slideLayout2.xml"/><Relationship Id="rId1" Type="http://schemas.openxmlformats.org/officeDocument/2006/relationships/vmlDrawing" Target="../drawings/vmlDrawing5.vml"/><Relationship Id="rId4" Type="http://schemas.openxmlformats.org/officeDocument/2006/relationships/image" Target="../media/image9.wmf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oleObject" Target="../embeddings/oleObject6.bin"/><Relationship Id="rId2" Type="http://schemas.openxmlformats.org/officeDocument/2006/relationships/slideLayout" Target="../slideLayouts/slideLayout2.xml"/><Relationship Id="rId1" Type="http://schemas.openxmlformats.org/officeDocument/2006/relationships/vmlDrawing" Target="../drawings/vmlDrawing6.vml"/><Relationship Id="rId4" Type="http://schemas.openxmlformats.org/officeDocument/2006/relationships/image" Target="../media/image10.wmf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oleObject" Target="../embeddings/oleObject7.bin"/><Relationship Id="rId2" Type="http://schemas.openxmlformats.org/officeDocument/2006/relationships/slideLayout" Target="../slideLayouts/slideLayout2.xml"/><Relationship Id="rId1" Type="http://schemas.openxmlformats.org/officeDocument/2006/relationships/vmlDrawing" Target="../drawings/vmlDrawing7.vml"/><Relationship Id="rId6" Type="http://schemas.openxmlformats.org/officeDocument/2006/relationships/image" Target="../media/image10.wmf"/><Relationship Id="rId5" Type="http://schemas.openxmlformats.org/officeDocument/2006/relationships/oleObject" Target="../embeddings/oleObject8.bin"/><Relationship Id="rId4" Type="http://schemas.openxmlformats.org/officeDocument/2006/relationships/image" Target="../media/image11.wmf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emf"/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oleObject" Target="../embeddings/oleObject9.bin"/><Relationship Id="rId2" Type="http://schemas.openxmlformats.org/officeDocument/2006/relationships/slideLayout" Target="../slideLayouts/slideLayout2.xml"/><Relationship Id="rId1" Type="http://schemas.openxmlformats.org/officeDocument/2006/relationships/vmlDrawing" Target="../drawings/vmlDrawing8.vml"/><Relationship Id="rId6" Type="http://schemas.openxmlformats.org/officeDocument/2006/relationships/image" Target="../media/image14.wmf"/><Relationship Id="rId5" Type="http://schemas.openxmlformats.org/officeDocument/2006/relationships/oleObject" Target="../embeddings/oleObject10.bin"/><Relationship Id="rId4" Type="http://schemas.openxmlformats.org/officeDocument/2006/relationships/image" Target="../media/image13.wmf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oleObject" Target="../embeddings/oleObject11.bin"/><Relationship Id="rId2" Type="http://schemas.openxmlformats.org/officeDocument/2006/relationships/slideLayout" Target="../slideLayouts/slideLayout2.xml"/><Relationship Id="rId1" Type="http://schemas.openxmlformats.org/officeDocument/2006/relationships/vmlDrawing" Target="../drawings/vmlDrawing9.vml"/><Relationship Id="rId6" Type="http://schemas.openxmlformats.org/officeDocument/2006/relationships/image" Target="../media/image16.wmf"/><Relationship Id="rId5" Type="http://schemas.openxmlformats.org/officeDocument/2006/relationships/oleObject" Target="../embeddings/oleObject12.bin"/><Relationship Id="rId4" Type="http://schemas.openxmlformats.org/officeDocument/2006/relationships/image" Target="../media/image15.wmf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oleObject" Target="../embeddings/oleObject13.bin"/><Relationship Id="rId2" Type="http://schemas.openxmlformats.org/officeDocument/2006/relationships/slideLayout" Target="../slideLayouts/slideLayout2.xml"/><Relationship Id="rId1" Type="http://schemas.openxmlformats.org/officeDocument/2006/relationships/vmlDrawing" Target="../drawings/vmlDrawing10.vml"/><Relationship Id="rId4" Type="http://schemas.openxmlformats.org/officeDocument/2006/relationships/image" Target="../media/image17.wmf"/></Relationships>
</file>

<file path=ppt/slides/_rels/slide20.xml.rels><?xml version="1.0" encoding="UTF-8" standalone="yes"?>
<Relationships xmlns="http://schemas.openxmlformats.org/package/2006/relationships"><Relationship Id="rId3" Type="http://schemas.openxmlformats.org/officeDocument/2006/relationships/oleObject" Target="../embeddings/oleObject14.bin"/><Relationship Id="rId2" Type="http://schemas.openxmlformats.org/officeDocument/2006/relationships/slideLayout" Target="../slideLayouts/slideLayout2.xml"/><Relationship Id="rId1" Type="http://schemas.openxmlformats.org/officeDocument/2006/relationships/vmlDrawing" Target="../drawings/vmlDrawing11.vml"/><Relationship Id="rId4" Type="http://schemas.openxmlformats.org/officeDocument/2006/relationships/image" Target="../media/image18.wmf"/></Relationships>
</file>

<file path=ppt/slides/_rels/slide2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3" Type="http://schemas.openxmlformats.org/officeDocument/2006/relationships/oleObject" Target="../embeddings/oleObject15.bin"/><Relationship Id="rId2" Type="http://schemas.openxmlformats.org/officeDocument/2006/relationships/slideLayout" Target="../slideLayouts/slideLayout2.xml"/><Relationship Id="rId1" Type="http://schemas.openxmlformats.org/officeDocument/2006/relationships/vmlDrawing" Target="../drawings/vmlDrawing12.vml"/><Relationship Id="rId4" Type="http://schemas.openxmlformats.org/officeDocument/2006/relationships/image" Target="../media/image19.wmf"/></Relationships>
</file>

<file path=ppt/slides/_rels/slide2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0.emf"/><Relationship Id="rId1" Type="http://schemas.openxmlformats.org/officeDocument/2006/relationships/slideLayout" Target="../slideLayouts/slideLayout2.xml"/></Relationships>
</file>

<file path=ppt/slides/_rels/slide2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5.xml.rels><?xml version="1.0" encoding="UTF-8" standalone="yes"?>
<Relationships xmlns="http://schemas.openxmlformats.org/package/2006/relationships"><Relationship Id="rId2" Type="http://schemas.openxmlformats.org/officeDocument/2006/relationships/image" Target="../media/image21.emf"/><Relationship Id="rId1" Type="http://schemas.openxmlformats.org/officeDocument/2006/relationships/slideLayout" Target="../slideLayouts/slideLayout2.xml"/></Relationships>
</file>

<file path=ppt/slides/_rels/slide26.xml.rels><?xml version="1.0" encoding="UTF-8" standalone="yes"?>
<Relationships xmlns="http://schemas.openxmlformats.org/package/2006/relationships"><Relationship Id="rId3" Type="http://schemas.openxmlformats.org/officeDocument/2006/relationships/oleObject" Target="../embeddings/oleObject16.bin"/><Relationship Id="rId2" Type="http://schemas.openxmlformats.org/officeDocument/2006/relationships/slideLayout" Target="../slideLayouts/slideLayout2.xml"/><Relationship Id="rId1" Type="http://schemas.openxmlformats.org/officeDocument/2006/relationships/vmlDrawing" Target="../drawings/vmlDrawing13.vml"/><Relationship Id="rId5" Type="http://schemas.openxmlformats.org/officeDocument/2006/relationships/image" Target="../media/image23.emf"/><Relationship Id="rId4" Type="http://schemas.openxmlformats.org/officeDocument/2006/relationships/image" Target="../media/image22.wmf"/></Relationships>
</file>

<file path=ppt/slides/_rels/slide27.xml.rels><?xml version="1.0" encoding="UTF-8" standalone="yes"?>
<Relationships xmlns="http://schemas.openxmlformats.org/package/2006/relationships"><Relationship Id="rId8" Type="http://schemas.openxmlformats.org/officeDocument/2006/relationships/image" Target="../media/image25.wmf"/><Relationship Id="rId3" Type="http://schemas.openxmlformats.org/officeDocument/2006/relationships/oleObject" Target="../embeddings/oleObject17.bin"/><Relationship Id="rId7" Type="http://schemas.openxmlformats.org/officeDocument/2006/relationships/oleObject" Target="../embeddings/oleObject18.bin"/><Relationship Id="rId2" Type="http://schemas.openxmlformats.org/officeDocument/2006/relationships/slideLayout" Target="../slideLayouts/slideLayout2.xml"/><Relationship Id="rId1" Type="http://schemas.openxmlformats.org/officeDocument/2006/relationships/vmlDrawing" Target="../drawings/vmlDrawing14.vml"/><Relationship Id="rId6" Type="http://schemas.openxmlformats.org/officeDocument/2006/relationships/image" Target="../media/image27.emf"/><Relationship Id="rId5" Type="http://schemas.openxmlformats.org/officeDocument/2006/relationships/image" Target="../media/image26.emf"/><Relationship Id="rId4" Type="http://schemas.openxmlformats.org/officeDocument/2006/relationships/image" Target="../media/image24.wmf"/></Relationships>
</file>

<file path=ppt/slides/_rels/slide28.xml.rels><?xml version="1.0" encoding="UTF-8" standalone="yes"?>
<Relationships xmlns="http://schemas.openxmlformats.org/package/2006/relationships"><Relationship Id="rId3" Type="http://schemas.openxmlformats.org/officeDocument/2006/relationships/image" Target="../media/image29.emf"/><Relationship Id="rId2" Type="http://schemas.openxmlformats.org/officeDocument/2006/relationships/slideLayout" Target="../slideLayouts/slideLayout2.xml"/><Relationship Id="rId1" Type="http://schemas.openxmlformats.org/officeDocument/2006/relationships/vmlDrawing" Target="../drawings/vmlDrawing15.vml"/><Relationship Id="rId5" Type="http://schemas.openxmlformats.org/officeDocument/2006/relationships/image" Target="../media/image28.wmf"/><Relationship Id="rId4" Type="http://schemas.openxmlformats.org/officeDocument/2006/relationships/oleObject" Target="../embeddings/oleObject19.bin"/></Relationships>
</file>

<file path=ppt/slides/_rels/slide29.xml.rels><?xml version="1.0" encoding="UTF-8" standalone="yes"?>
<Relationships xmlns="http://schemas.openxmlformats.org/package/2006/relationships"><Relationship Id="rId3" Type="http://schemas.openxmlformats.org/officeDocument/2006/relationships/oleObject" Target="../embeddings/oleObject20.bin"/><Relationship Id="rId2" Type="http://schemas.openxmlformats.org/officeDocument/2006/relationships/slideLayout" Target="../slideLayouts/slideLayout2.xml"/><Relationship Id="rId1" Type="http://schemas.openxmlformats.org/officeDocument/2006/relationships/vmlDrawing" Target="../drawings/vmlDrawing16.vml"/><Relationship Id="rId5" Type="http://schemas.openxmlformats.org/officeDocument/2006/relationships/image" Target="../media/image31.emf"/><Relationship Id="rId4" Type="http://schemas.openxmlformats.org/officeDocument/2006/relationships/image" Target="../media/image30.wmf"/></Relationships>
</file>

<file path=ppt/slides/_rels/slide30.xml.rels><?xml version="1.0" encoding="UTF-8" standalone="yes"?>
<Relationships xmlns="http://schemas.openxmlformats.org/package/2006/relationships"><Relationship Id="rId8" Type="http://schemas.openxmlformats.org/officeDocument/2006/relationships/image" Target="../media/image34.wmf"/><Relationship Id="rId3" Type="http://schemas.openxmlformats.org/officeDocument/2006/relationships/oleObject" Target="../embeddings/oleObject21.bin"/><Relationship Id="rId7" Type="http://schemas.openxmlformats.org/officeDocument/2006/relationships/oleObject" Target="../embeddings/oleObject23.bin"/><Relationship Id="rId2" Type="http://schemas.openxmlformats.org/officeDocument/2006/relationships/slideLayout" Target="../slideLayouts/slideLayout2.xml"/><Relationship Id="rId1" Type="http://schemas.openxmlformats.org/officeDocument/2006/relationships/vmlDrawing" Target="../drawings/vmlDrawing17.vml"/><Relationship Id="rId6" Type="http://schemas.openxmlformats.org/officeDocument/2006/relationships/image" Target="../media/image33.wmf"/><Relationship Id="rId5" Type="http://schemas.openxmlformats.org/officeDocument/2006/relationships/oleObject" Target="../embeddings/oleObject22.bin"/><Relationship Id="rId10" Type="http://schemas.openxmlformats.org/officeDocument/2006/relationships/image" Target="../media/image35.wmf"/><Relationship Id="rId4" Type="http://schemas.openxmlformats.org/officeDocument/2006/relationships/image" Target="../media/image32.wmf"/><Relationship Id="rId9" Type="http://schemas.openxmlformats.org/officeDocument/2006/relationships/oleObject" Target="../embeddings/oleObject24.bin"/></Relationships>
</file>

<file path=ppt/slides/_rels/slide31.xml.rels><?xml version="1.0" encoding="UTF-8" standalone="yes"?>
<Relationships xmlns="http://schemas.openxmlformats.org/package/2006/relationships"><Relationship Id="rId2" Type="http://schemas.openxmlformats.org/officeDocument/2006/relationships/image" Target="../media/image36.emf"/><Relationship Id="rId1" Type="http://schemas.openxmlformats.org/officeDocument/2006/relationships/slideLayout" Target="../slideLayouts/slideLayout2.xml"/></Relationships>
</file>

<file path=ppt/slides/_rels/slide3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7.emf"/><Relationship Id="rId1" Type="http://schemas.openxmlformats.org/officeDocument/2006/relationships/slideLayout" Target="../slideLayouts/slideLayout2.xml"/></Relationships>
</file>

<file path=ppt/slides/_rels/slide33.xml.rels><?xml version="1.0" encoding="UTF-8" standalone="yes"?>
<Relationships xmlns="http://schemas.openxmlformats.org/package/2006/relationships"><Relationship Id="rId8" Type="http://schemas.openxmlformats.org/officeDocument/2006/relationships/image" Target="../media/image40.wmf"/><Relationship Id="rId3" Type="http://schemas.openxmlformats.org/officeDocument/2006/relationships/oleObject" Target="../embeddings/oleObject25.bin"/><Relationship Id="rId7" Type="http://schemas.openxmlformats.org/officeDocument/2006/relationships/oleObject" Target="../embeddings/oleObject27.bin"/><Relationship Id="rId2" Type="http://schemas.openxmlformats.org/officeDocument/2006/relationships/slideLayout" Target="../slideLayouts/slideLayout2.xml"/><Relationship Id="rId1" Type="http://schemas.openxmlformats.org/officeDocument/2006/relationships/vmlDrawing" Target="../drawings/vmlDrawing18.vml"/><Relationship Id="rId6" Type="http://schemas.openxmlformats.org/officeDocument/2006/relationships/image" Target="../media/image39.wmf"/><Relationship Id="rId5" Type="http://schemas.openxmlformats.org/officeDocument/2006/relationships/oleObject" Target="../embeddings/oleObject26.bin"/><Relationship Id="rId4" Type="http://schemas.openxmlformats.org/officeDocument/2006/relationships/image" Target="../media/image38.wmf"/></Relationships>
</file>

<file path=ppt/slides/_rels/slide34.xml.rels><?xml version="1.0" encoding="UTF-8" standalone="yes"?>
<Relationships xmlns="http://schemas.openxmlformats.org/package/2006/relationships"><Relationship Id="rId3" Type="http://schemas.openxmlformats.org/officeDocument/2006/relationships/oleObject" Target="../embeddings/oleObject28.bin"/><Relationship Id="rId2" Type="http://schemas.openxmlformats.org/officeDocument/2006/relationships/slideLayout" Target="../slideLayouts/slideLayout2.xml"/><Relationship Id="rId1" Type="http://schemas.openxmlformats.org/officeDocument/2006/relationships/vmlDrawing" Target="../drawings/vmlDrawing19.vml"/><Relationship Id="rId6" Type="http://schemas.openxmlformats.org/officeDocument/2006/relationships/image" Target="../media/image42.wmf"/><Relationship Id="rId5" Type="http://schemas.openxmlformats.org/officeDocument/2006/relationships/oleObject" Target="../embeddings/oleObject29.bin"/><Relationship Id="rId4" Type="http://schemas.openxmlformats.org/officeDocument/2006/relationships/image" Target="../media/image41.wmf"/></Relationships>
</file>

<file path=ppt/slides/_rels/slide3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3568" y="1916832"/>
            <a:ext cx="7772400" cy="1470025"/>
          </a:xfrm>
        </p:spPr>
        <p:txBody>
          <a:bodyPr>
            <a:normAutofit/>
          </a:bodyPr>
          <a:lstStyle/>
          <a:p>
            <a:r>
              <a:rPr lang="en-GB" dirty="0" smtClean="0">
                <a:solidFill>
                  <a:schemeClr val="bg1"/>
                </a:solidFill>
              </a:rPr>
              <a:t>Signals &amp; Sequences</a:t>
            </a:r>
            <a:endParaRPr lang="en-GB" dirty="0">
              <a:solidFill>
                <a:schemeClr val="bg1"/>
              </a:solidFill>
            </a:endParaRP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en-GB" dirty="0" smtClean="0"/>
              <a:t>Steve Mosey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408955283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46" name="Rectangle 2"/>
          <p:cNvSpPr>
            <a:spLocks noGrp="1" noChangeArrowheads="1"/>
          </p:cNvSpPr>
          <p:nvPr>
            <p:ph type="title"/>
          </p:nvPr>
        </p:nvSpPr>
        <p:spPr>
          <a:xfrm>
            <a:off x="827584" y="361157"/>
            <a:ext cx="7772400" cy="762000"/>
          </a:xfrm>
        </p:spPr>
        <p:txBody>
          <a:bodyPr/>
          <a:lstStyle/>
          <a:p>
            <a:pPr eaLnBrk="1" hangingPunct="1">
              <a:defRPr/>
            </a:pPr>
            <a:r>
              <a:rPr lang="en-GB" dirty="0" smtClean="0">
                <a:cs typeface="Arial" charset="0"/>
              </a:rPr>
              <a:t>What is DSP?</a:t>
            </a:r>
          </a:p>
        </p:txBody>
      </p:sp>
      <p:sp>
        <p:nvSpPr>
          <p:cNvPr id="6147" name="Rectangle 3"/>
          <p:cNvSpPr>
            <a:spLocks noGrp="1" noChangeArrowheads="1"/>
          </p:cNvSpPr>
          <p:nvPr>
            <p:ph idx="1"/>
          </p:nvPr>
        </p:nvSpPr>
        <p:spPr>
          <a:xfrm>
            <a:off x="838200" y="1340768"/>
            <a:ext cx="7848600" cy="4114800"/>
          </a:xfrm>
        </p:spPr>
        <p:txBody>
          <a:bodyPr/>
          <a:lstStyle/>
          <a:p>
            <a:pPr eaLnBrk="1" hangingPunct="1">
              <a:lnSpc>
                <a:spcPct val="90000"/>
              </a:lnSpc>
              <a:defRPr/>
            </a:pPr>
            <a:r>
              <a:rPr lang="en-GB" sz="2800" dirty="0" smtClean="0">
                <a:cs typeface="Times New Roman" pitchFamily="18" charset="0"/>
              </a:rPr>
              <a:t>For most applications, DSP means the replacement of analogue elements such as amplifiers, modulators and filters by the subsystem shown below:</a:t>
            </a:r>
          </a:p>
          <a:p>
            <a:pPr eaLnBrk="1" hangingPunct="1">
              <a:lnSpc>
                <a:spcPct val="90000"/>
              </a:lnSpc>
              <a:defRPr/>
            </a:pPr>
            <a:endParaRPr lang="en-GB" sz="2800" dirty="0" smtClean="0">
              <a:cs typeface="Times New Roman" pitchFamily="18" charset="0"/>
            </a:endParaRPr>
          </a:p>
          <a:p>
            <a:pPr eaLnBrk="1" hangingPunct="1">
              <a:lnSpc>
                <a:spcPct val="90000"/>
              </a:lnSpc>
              <a:defRPr/>
            </a:pPr>
            <a:endParaRPr lang="en-GB" sz="2800" dirty="0" smtClean="0">
              <a:cs typeface="Times New Roman" pitchFamily="18" charset="0"/>
            </a:endParaRPr>
          </a:p>
          <a:p>
            <a:pPr eaLnBrk="1" hangingPunct="1">
              <a:lnSpc>
                <a:spcPct val="90000"/>
              </a:lnSpc>
              <a:defRPr/>
            </a:pPr>
            <a:endParaRPr lang="en-GB" sz="2800" dirty="0" smtClean="0">
              <a:cs typeface="Times New Roman" pitchFamily="18" charset="0"/>
            </a:endParaRPr>
          </a:p>
          <a:p>
            <a:pPr eaLnBrk="1" hangingPunct="1">
              <a:lnSpc>
                <a:spcPct val="90000"/>
              </a:lnSpc>
              <a:defRPr/>
            </a:pPr>
            <a:endParaRPr lang="en-GB" sz="2800" dirty="0" smtClean="0">
              <a:cs typeface="Times New Roman" pitchFamily="18" charset="0"/>
            </a:endParaRPr>
          </a:p>
          <a:p>
            <a:pPr eaLnBrk="1" hangingPunct="1">
              <a:lnSpc>
                <a:spcPct val="90000"/>
              </a:lnSpc>
              <a:defRPr/>
            </a:pPr>
            <a:r>
              <a:rPr lang="en-GB" sz="2800" b="1" i="1" dirty="0" smtClean="0">
                <a:latin typeface="Arial" charset="0"/>
                <a:cs typeface="Arial" charset="0"/>
              </a:rPr>
              <a:t>Figure 1.1 Typical DSP System</a:t>
            </a:r>
            <a:endParaRPr lang="en-GB" sz="2800" dirty="0" smtClean="0">
              <a:cs typeface="Times New Roman" pitchFamily="18" charset="0"/>
            </a:endParaRPr>
          </a:p>
        </p:txBody>
      </p:sp>
      <p:sp>
        <p:nvSpPr>
          <p:cNvPr id="100355" name="Slide Number Placeholder 5"/>
          <p:cNvSpPr>
            <a:spLocks noGrp="1"/>
          </p:cNvSpPr>
          <p:nvPr>
            <p:ph type="sldNum" sz="quarter" idx="12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eaLnBrk="0" hangingPunct="0">
              <a:defRPr sz="36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 eaLnBrk="0" hangingPunct="0">
              <a:defRPr sz="36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 eaLnBrk="0" hangingPunct="0">
              <a:defRPr sz="36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 eaLnBrk="0" hangingPunct="0">
              <a:defRPr sz="36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 eaLnBrk="0" hangingPunct="0">
              <a:defRPr sz="36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pPr eaLnBrk="1" hangingPunct="1"/>
            <a:fld id="{90844641-7D31-4E76-9DB3-E69238AB3108}" type="slidenum">
              <a:rPr lang="en-GB" altLang="en-US" sz="1400"/>
              <a:pPr eaLnBrk="1" hangingPunct="1"/>
              <a:t>2</a:t>
            </a:fld>
            <a:endParaRPr lang="en-GB" altLang="en-US" sz="1400"/>
          </a:p>
        </p:txBody>
      </p:sp>
      <p:grpSp>
        <p:nvGrpSpPr>
          <p:cNvPr id="8" name="Group 7"/>
          <p:cNvGrpSpPr/>
          <p:nvPr/>
        </p:nvGrpSpPr>
        <p:grpSpPr>
          <a:xfrm>
            <a:off x="1973263" y="3878263"/>
            <a:ext cx="5376863" cy="754063"/>
            <a:chOff x="1973263" y="3878263"/>
            <a:chExt cx="5376863" cy="754063"/>
          </a:xfrm>
        </p:grpSpPr>
        <p:grpSp>
          <p:nvGrpSpPr>
            <p:cNvPr id="2" name="Group 30"/>
            <p:cNvGrpSpPr>
              <a:grpSpLocks/>
            </p:cNvGrpSpPr>
            <p:nvPr/>
          </p:nvGrpSpPr>
          <p:grpSpPr bwMode="auto">
            <a:xfrm>
              <a:off x="1973263" y="3878263"/>
              <a:ext cx="974725" cy="617538"/>
              <a:chOff x="1056" y="2736"/>
              <a:chExt cx="614" cy="389"/>
            </a:xfrm>
          </p:grpSpPr>
          <p:sp>
            <p:nvSpPr>
              <p:cNvPr id="100384" name="Rectangle 5"/>
              <p:cNvSpPr>
                <a:spLocks noChangeArrowheads="1"/>
              </p:cNvSpPr>
              <p:nvPr/>
            </p:nvSpPr>
            <p:spPr bwMode="auto">
              <a:xfrm>
                <a:off x="1205" y="2741"/>
                <a:ext cx="405" cy="384"/>
              </a:xfrm>
              <a:prstGeom prst="rect">
                <a:avLst/>
              </a:prstGeom>
              <a:solidFill>
                <a:srgbClr val="C0C0C0"/>
              </a:solidFill>
              <a:ln w="9525">
                <a:solidFill>
                  <a:srgbClr val="000000"/>
                </a:solidFill>
                <a:miter lim="800000"/>
                <a:headEnd/>
                <a:tailEnd/>
              </a:ln>
            </p:spPr>
            <p:txBody>
              <a:bodyPr/>
              <a:lstStyle>
                <a:lvl1pPr eaLnBrk="0" hangingPunct="0">
                  <a:defRPr sz="3600">
                    <a:solidFill>
                      <a:schemeClr val="tx1"/>
                    </a:solidFill>
                    <a:latin typeface="Times New Roman" panose="02020603050405020304" pitchFamily="18" charset="0"/>
                  </a:defRPr>
                </a:lvl1pPr>
                <a:lvl2pPr marL="742950" indent="-285750" eaLnBrk="0" hangingPunct="0">
                  <a:defRPr sz="3600">
                    <a:solidFill>
                      <a:schemeClr val="tx1"/>
                    </a:solidFill>
                    <a:latin typeface="Times New Roman" panose="02020603050405020304" pitchFamily="18" charset="0"/>
                  </a:defRPr>
                </a:lvl2pPr>
                <a:lvl3pPr marL="1143000" indent="-228600" eaLnBrk="0" hangingPunct="0">
                  <a:defRPr sz="3600">
                    <a:solidFill>
                      <a:schemeClr val="tx1"/>
                    </a:solidFill>
                    <a:latin typeface="Times New Roman" panose="02020603050405020304" pitchFamily="18" charset="0"/>
                  </a:defRPr>
                </a:lvl3pPr>
                <a:lvl4pPr marL="1600200" indent="-228600" eaLnBrk="0" hangingPunct="0">
                  <a:defRPr sz="3600">
                    <a:solidFill>
                      <a:schemeClr val="tx1"/>
                    </a:solidFill>
                    <a:latin typeface="Times New Roman" panose="02020603050405020304" pitchFamily="18" charset="0"/>
                  </a:defRPr>
                </a:lvl4pPr>
                <a:lvl5pPr marL="2057400" indent="-228600" eaLnBrk="0" hangingPunct="0">
                  <a:defRPr sz="3600">
                    <a:solidFill>
                      <a:schemeClr val="tx1"/>
                    </a:solidFill>
                    <a:latin typeface="Times New Roman" panose="02020603050405020304" pitchFamily="18" charset="0"/>
                  </a:defRPr>
                </a:lvl5pPr>
                <a:lvl6pPr marL="25146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 sz="3600">
                    <a:solidFill>
                      <a:schemeClr val="tx1"/>
                    </a:solidFill>
                    <a:latin typeface="Times New Roman" panose="02020603050405020304" pitchFamily="18" charset="0"/>
                  </a:defRPr>
                </a:lvl6pPr>
                <a:lvl7pPr marL="29718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 sz="3600">
                    <a:solidFill>
                      <a:schemeClr val="tx1"/>
                    </a:solidFill>
                    <a:latin typeface="Times New Roman" panose="02020603050405020304" pitchFamily="18" charset="0"/>
                  </a:defRPr>
                </a:lvl7pPr>
                <a:lvl8pPr marL="34290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 sz="3600">
                    <a:solidFill>
                      <a:schemeClr val="tx1"/>
                    </a:solidFill>
                    <a:latin typeface="Times New Roman" panose="02020603050405020304" pitchFamily="18" charset="0"/>
                  </a:defRPr>
                </a:lvl8pPr>
                <a:lvl9pPr marL="38862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 sz="3600">
                    <a:solidFill>
                      <a:schemeClr val="tx1"/>
                    </a:solidFill>
                    <a:latin typeface="Times New Roman" panose="02020603050405020304" pitchFamily="18" charset="0"/>
                  </a:defRPr>
                </a:lvl9pPr>
              </a:lstStyle>
              <a:p>
                <a:pPr eaLnBrk="1" hangingPunct="1"/>
                <a:endParaRPr lang="en-US" altLang="en-US"/>
              </a:p>
            </p:txBody>
          </p:sp>
          <p:sp>
            <p:nvSpPr>
              <p:cNvPr id="100385" name="Line 11"/>
              <p:cNvSpPr>
                <a:spLocks noChangeShapeType="1"/>
              </p:cNvSpPr>
              <p:nvPr/>
            </p:nvSpPr>
            <p:spPr bwMode="auto">
              <a:xfrm>
                <a:off x="1056" y="3019"/>
                <a:ext cx="149" cy="0"/>
              </a:xfrm>
              <a:prstGeom prst="line">
                <a:avLst/>
              </a:prstGeom>
              <a:noFill/>
              <a:ln w="9525">
                <a:solidFill>
                  <a:srgbClr val="000000"/>
                </a:solidFill>
                <a:round/>
                <a:headEnd/>
                <a:tailEnd type="triangle" w="med" len="med"/>
              </a:ln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100386" name="Text Box 18"/>
              <p:cNvSpPr txBox="1">
                <a:spLocks noChangeArrowheads="1"/>
              </p:cNvSpPr>
              <p:nvPr/>
            </p:nvSpPr>
            <p:spPr bwMode="auto">
              <a:xfrm>
                <a:off x="1243" y="2736"/>
                <a:ext cx="427" cy="379"/>
              </a:xfrm>
              <a:prstGeom prst="rect">
                <a:avLst/>
              </a:prstGeom>
              <a:noFill/>
              <a:ln>
                <a:noFill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/>
              <a:lstStyle>
                <a:lvl1pPr eaLnBrk="0" hangingPunct="0">
                  <a:defRPr sz="3600">
                    <a:solidFill>
                      <a:schemeClr val="tx1"/>
                    </a:solidFill>
                    <a:latin typeface="Times New Roman" panose="02020603050405020304" pitchFamily="18" charset="0"/>
                  </a:defRPr>
                </a:lvl1pPr>
                <a:lvl2pPr marL="742950" indent="-285750" eaLnBrk="0" hangingPunct="0">
                  <a:defRPr sz="3600">
                    <a:solidFill>
                      <a:schemeClr val="tx1"/>
                    </a:solidFill>
                    <a:latin typeface="Times New Roman" panose="02020603050405020304" pitchFamily="18" charset="0"/>
                  </a:defRPr>
                </a:lvl2pPr>
                <a:lvl3pPr marL="1143000" indent="-228600" eaLnBrk="0" hangingPunct="0">
                  <a:defRPr sz="3600">
                    <a:solidFill>
                      <a:schemeClr val="tx1"/>
                    </a:solidFill>
                    <a:latin typeface="Times New Roman" panose="02020603050405020304" pitchFamily="18" charset="0"/>
                  </a:defRPr>
                </a:lvl3pPr>
                <a:lvl4pPr marL="1600200" indent="-228600" eaLnBrk="0" hangingPunct="0">
                  <a:defRPr sz="3600">
                    <a:solidFill>
                      <a:schemeClr val="tx1"/>
                    </a:solidFill>
                    <a:latin typeface="Times New Roman" panose="02020603050405020304" pitchFamily="18" charset="0"/>
                  </a:defRPr>
                </a:lvl4pPr>
                <a:lvl5pPr marL="2057400" indent="-228600" eaLnBrk="0" hangingPunct="0">
                  <a:defRPr sz="3600">
                    <a:solidFill>
                      <a:schemeClr val="tx1"/>
                    </a:solidFill>
                    <a:latin typeface="Times New Roman" panose="02020603050405020304" pitchFamily="18" charset="0"/>
                  </a:defRPr>
                </a:lvl5pPr>
                <a:lvl6pPr marL="25146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 sz="3600">
                    <a:solidFill>
                      <a:schemeClr val="tx1"/>
                    </a:solidFill>
                    <a:latin typeface="Times New Roman" panose="02020603050405020304" pitchFamily="18" charset="0"/>
                  </a:defRPr>
                </a:lvl6pPr>
                <a:lvl7pPr marL="29718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 sz="3600">
                    <a:solidFill>
                      <a:schemeClr val="tx1"/>
                    </a:solidFill>
                    <a:latin typeface="Times New Roman" panose="02020603050405020304" pitchFamily="18" charset="0"/>
                  </a:defRPr>
                </a:lvl7pPr>
                <a:lvl8pPr marL="34290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 sz="3600">
                    <a:solidFill>
                      <a:schemeClr val="tx1"/>
                    </a:solidFill>
                    <a:latin typeface="Times New Roman" panose="02020603050405020304" pitchFamily="18" charset="0"/>
                  </a:defRPr>
                </a:lvl8pPr>
                <a:lvl9pPr marL="38862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 sz="3600">
                    <a:solidFill>
                      <a:schemeClr val="tx1"/>
                    </a:solidFill>
                    <a:latin typeface="Times New Roman" panose="02020603050405020304" pitchFamily="18" charset="0"/>
                  </a:defRPr>
                </a:lvl9pPr>
              </a:lstStyle>
              <a:p>
                <a:r>
                  <a:rPr lang="en-US" altLang="en-US" sz="1000" dirty="0"/>
                  <a:t>Anti-Aliasing Filter</a:t>
                </a:r>
              </a:p>
            </p:txBody>
          </p:sp>
        </p:grpSp>
        <p:grpSp>
          <p:nvGrpSpPr>
            <p:cNvPr id="3" name="Group 25"/>
            <p:cNvGrpSpPr>
              <a:grpSpLocks/>
            </p:cNvGrpSpPr>
            <p:nvPr/>
          </p:nvGrpSpPr>
          <p:grpSpPr bwMode="auto">
            <a:xfrm>
              <a:off x="2854326" y="3884613"/>
              <a:ext cx="863600" cy="687388"/>
              <a:chOff x="1611" y="2740"/>
              <a:chExt cx="544" cy="433"/>
            </a:xfrm>
          </p:grpSpPr>
          <p:sp>
            <p:nvSpPr>
              <p:cNvPr id="100381" name="Rectangle 6"/>
              <p:cNvSpPr>
                <a:spLocks noChangeArrowheads="1"/>
              </p:cNvSpPr>
              <p:nvPr/>
            </p:nvSpPr>
            <p:spPr bwMode="auto">
              <a:xfrm>
                <a:off x="1723" y="2740"/>
                <a:ext cx="405" cy="385"/>
              </a:xfrm>
              <a:prstGeom prst="rect">
                <a:avLst/>
              </a:prstGeom>
              <a:solidFill>
                <a:srgbClr val="C0C0C0"/>
              </a:solidFill>
              <a:ln w="9525">
                <a:solidFill>
                  <a:srgbClr val="000000"/>
                </a:solidFill>
                <a:miter lim="800000"/>
                <a:headEnd/>
                <a:tailEnd/>
              </a:ln>
            </p:spPr>
            <p:txBody>
              <a:bodyPr/>
              <a:lstStyle>
                <a:lvl1pPr eaLnBrk="0" hangingPunct="0">
                  <a:defRPr sz="3600">
                    <a:solidFill>
                      <a:schemeClr val="tx1"/>
                    </a:solidFill>
                    <a:latin typeface="Times New Roman" panose="02020603050405020304" pitchFamily="18" charset="0"/>
                  </a:defRPr>
                </a:lvl1pPr>
                <a:lvl2pPr marL="742950" indent="-285750" eaLnBrk="0" hangingPunct="0">
                  <a:defRPr sz="3600">
                    <a:solidFill>
                      <a:schemeClr val="tx1"/>
                    </a:solidFill>
                    <a:latin typeface="Times New Roman" panose="02020603050405020304" pitchFamily="18" charset="0"/>
                  </a:defRPr>
                </a:lvl2pPr>
                <a:lvl3pPr marL="1143000" indent="-228600" eaLnBrk="0" hangingPunct="0">
                  <a:defRPr sz="3600">
                    <a:solidFill>
                      <a:schemeClr val="tx1"/>
                    </a:solidFill>
                    <a:latin typeface="Times New Roman" panose="02020603050405020304" pitchFamily="18" charset="0"/>
                  </a:defRPr>
                </a:lvl3pPr>
                <a:lvl4pPr marL="1600200" indent="-228600" eaLnBrk="0" hangingPunct="0">
                  <a:defRPr sz="3600">
                    <a:solidFill>
                      <a:schemeClr val="tx1"/>
                    </a:solidFill>
                    <a:latin typeface="Times New Roman" panose="02020603050405020304" pitchFamily="18" charset="0"/>
                  </a:defRPr>
                </a:lvl4pPr>
                <a:lvl5pPr marL="2057400" indent="-228600" eaLnBrk="0" hangingPunct="0">
                  <a:defRPr sz="3600">
                    <a:solidFill>
                      <a:schemeClr val="tx1"/>
                    </a:solidFill>
                    <a:latin typeface="Times New Roman" panose="02020603050405020304" pitchFamily="18" charset="0"/>
                  </a:defRPr>
                </a:lvl5pPr>
                <a:lvl6pPr marL="25146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 sz="3600">
                    <a:solidFill>
                      <a:schemeClr val="tx1"/>
                    </a:solidFill>
                    <a:latin typeface="Times New Roman" panose="02020603050405020304" pitchFamily="18" charset="0"/>
                  </a:defRPr>
                </a:lvl6pPr>
                <a:lvl7pPr marL="29718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 sz="3600">
                    <a:solidFill>
                      <a:schemeClr val="tx1"/>
                    </a:solidFill>
                    <a:latin typeface="Times New Roman" panose="02020603050405020304" pitchFamily="18" charset="0"/>
                  </a:defRPr>
                </a:lvl7pPr>
                <a:lvl8pPr marL="34290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 sz="3600">
                    <a:solidFill>
                      <a:schemeClr val="tx1"/>
                    </a:solidFill>
                    <a:latin typeface="Times New Roman" panose="02020603050405020304" pitchFamily="18" charset="0"/>
                  </a:defRPr>
                </a:lvl8pPr>
                <a:lvl9pPr marL="38862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 sz="3600">
                    <a:solidFill>
                      <a:schemeClr val="tx1"/>
                    </a:solidFill>
                    <a:latin typeface="Times New Roman" panose="02020603050405020304" pitchFamily="18" charset="0"/>
                  </a:defRPr>
                </a:lvl9pPr>
              </a:lstStyle>
              <a:p>
                <a:pPr eaLnBrk="1" hangingPunct="1"/>
                <a:endParaRPr lang="en-US" altLang="en-US"/>
              </a:p>
            </p:txBody>
          </p:sp>
          <p:sp>
            <p:nvSpPr>
              <p:cNvPr id="100382" name="Line 12"/>
              <p:cNvSpPr>
                <a:spLocks noChangeShapeType="1"/>
              </p:cNvSpPr>
              <p:nvPr/>
            </p:nvSpPr>
            <p:spPr bwMode="auto">
              <a:xfrm>
                <a:off x="1611" y="3025"/>
                <a:ext cx="112" cy="0"/>
              </a:xfrm>
              <a:prstGeom prst="line">
                <a:avLst/>
              </a:prstGeom>
              <a:noFill/>
              <a:ln w="9525">
                <a:solidFill>
                  <a:srgbClr val="000000"/>
                </a:solidFill>
                <a:round/>
                <a:headEnd/>
                <a:tailEnd type="triangle" w="med" len="med"/>
              </a:ln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100383" name="Text Box 19"/>
              <p:cNvSpPr txBox="1">
                <a:spLocks noChangeArrowheads="1"/>
              </p:cNvSpPr>
              <p:nvPr/>
            </p:nvSpPr>
            <p:spPr bwMode="auto">
              <a:xfrm>
                <a:off x="1728" y="2794"/>
                <a:ext cx="427" cy="379"/>
              </a:xfrm>
              <a:prstGeom prst="rect">
                <a:avLst/>
              </a:prstGeom>
              <a:noFill/>
              <a:ln>
                <a:noFill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/>
              <a:lstStyle>
                <a:lvl1pPr eaLnBrk="0" hangingPunct="0">
                  <a:defRPr sz="3600">
                    <a:solidFill>
                      <a:schemeClr val="tx1"/>
                    </a:solidFill>
                    <a:latin typeface="Times New Roman" panose="02020603050405020304" pitchFamily="18" charset="0"/>
                  </a:defRPr>
                </a:lvl1pPr>
                <a:lvl2pPr marL="742950" indent="-285750" eaLnBrk="0" hangingPunct="0">
                  <a:defRPr sz="3600">
                    <a:solidFill>
                      <a:schemeClr val="tx1"/>
                    </a:solidFill>
                    <a:latin typeface="Times New Roman" panose="02020603050405020304" pitchFamily="18" charset="0"/>
                  </a:defRPr>
                </a:lvl2pPr>
                <a:lvl3pPr marL="1143000" indent="-228600" eaLnBrk="0" hangingPunct="0">
                  <a:defRPr sz="3600">
                    <a:solidFill>
                      <a:schemeClr val="tx1"/>
                    </a:solidFill>
                    <a:latin typeface="Times New Roman" panose="02020603050405020304" pitchFamily="18" charset="0"/>
                  </a:defRPr>
                </a:lvl3pPr>
                <a:lvl4pPr marL="1600200" indent="-228600" eaLnBrk="0" hangingPunct="0">
                  <a:defRPr sz="3600">
                    <a:solidFill>
                      <a:schemeClr val="tx1"/>
                    </a:solidFill>
                    <a:latin typeface="Times New Roman" panose="02020603050405020304" pitchFamily="18" charset="0"/>
                  </a:defRPr>
                </a:lvl4pPr>
                <a:lvl5pPr marL="2057400" indent="-228600" eaLnBrk="0" hangingPunct="0">
                  <a:defRPr sz="3600">
                    <a:solidFill>
                      <a:schemeClr val="tx1"/>
                    </a:solidFill>
                    <a:latin typeface="Times New Roman" panose="02020603050405020304" pitchFamily="18" charset="0"/>
                  </a:defRPr>
                </a:lvl5pPr>
                <a:lvl6pPr marL="25146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 sz="3600">
                    <a:solidFill>
                      <a:schemeClr val="tx1"/>
                    </a:solidFill>
                    <a:latin typeface="Times New Roman" panose="02020603050405020304" pitchFamily="18" charset="0"/>
                  </a:defRPr>
                </a:lvl6pPr>
                <a:lvl7pPr marL="29718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 sz="3600">
                    <a:solidFill>
                      <a:schemeClr val="tx1"/>
                    </a:solidFill>
                    <a:latin typeface="Times New Roman" panose="02020603050405020304" pitchFamily="18" charset="0"/>
                  </a:defRPr>
                </a:lvl7pPr>
                <a:lvl8pPr marL="34290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 sz="3600">
                    <a:solidFill>
                      <a:schemeClr val="tx1"/>
                    </a:solidFill>
                    <a:latin typeface="Times New Roman" panose="02020603050405020304" pitchFamily="18" charset="0"/>
                  </a:defRPr>
                </a:lvl8pPr>
                <a:lvl9pPr marL="38862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 sz="3600">
                    <a:solidFill>
                      <a:schemeClr val="tx1"/>
                    </a:solidFill>
                    <a:latin typeface="Times New Roman" panose="02020603050405020304" pitchFamily="18" charset="0"/>
                  </a:defRPr>
                </a:lvl9pPr>
              </a:lstStyle>
              <a:p>
                <a:r>
                  <a:rPr lang="en-US" altLang="en-US" sz="1000" dirty="0"/>
                  <a:t>Sample and Hold</a:t>
                </a:r>
              </a:p>
            </p:txBody>
          </p:sp>
        </p:grpSp>
        <p:grpSp>
          <p:nvGrpSpPr>
            <p:cNvPr id="4" name="Group 31"/>
            <p:cNvGrpSpPr>
              <a:grpSpLocks/>
            </p:cNvGrpSpPr>
            <p:nvPr/>
          </p:nvGrpSpPr>
          <p:grpSpPr bwMode="auto">
            <a:xfrm>
              <a:off x="3675063" y="3886201"/>
              <a:ext cx="982663" cy="652462"/>
              <a:chOff x="2128" y="2741"/>
              <a:chExt cx="619" cy="411"/>
            </a:xfrm>
          </p:grpSpPr>
          <p:sp>
            <p:nvSpPr>
              <p:cNvPr id="100378" name="Rectangle 7"/>
              <p:cNvSpPr>
                <a:spLocks noChangeArrowheads="1"/>
              </p:cNvSpPr>
              <p:nvPr/>
            </p:nvSpPr>
            <p:spPr bwMode="auto">
              <a:xfrm>
                <a:off x="2283" y="2741"/>
                <a:ext cx="405" cy="384"/>
              </a:xfrm>
              <a:prstGeom prst="rect">
                <a:avLst/>
              </a:prstGeom>
              <a:solidFill>
                <a:srgbClr val="C0C0C0"/>
              </a:solidFill>
              <a:ln w="9525">
                <a:solidFill>
                  <a:srgbClr val="000000"/>
                </a:solidFill>
                <a:miter lim="800000"/>
                <a:headEnd/>
                <a:tailEnd/>
              </a:ln>
            </p:spPr>
            <p:txBody>
              <a:bodyPr/>
              <a:lstStyle>
                <a:lvl1pPr eaLnBrk="0" hangingPunct="0">
                  <a:defRPr sz="3600">
                    <a:solidFill>
                      <a:schemeClr val="tx1"/>
                    </a:solidFill>
                    <a:latin typeface="Times New Roman" panose="02020603050405020304" pitchFamily="18" charset="0"/>
                  </a:defRPr>
                </a:lvl1pPr>
                <a:lvl2pPr marL="742950" indent="-285750" eaLnBrk="0" hangingPunct="0">
                  <a:defRPr sz="3600">
                    <a:solidFill>
                      <a:schemeClr val="tx1"/>
                    </a:solidFill>
                    <a:latin typeface="Times New Roman" panose="02020603050405020304" pitchFamily="18" charset="0"/>
                  </a:defRPr>
                </a:lvl2pPr>
                <a:lvl3pPr marL="1143000" indent="-228600" eaLnBrk="0" hangingPunct="0">
                  <a:defRPr sz="3600">
                    <a:solidFill>
                      <a:schemeClr val="tx1"/>
                    </a:solidFill>
                    <a:latin typeface="Times New Roman" panose="02020603050405020304" pitchFamily="18" charset="0"/>
                  </a:defRPr>
                </a:lvl3pPr>
                <a:lvl4pPr marL="1600200" indent="-228600" eaLnBrk="0" hangingPunct="0">
                  <a:defRPr sz="3600">
                    <a:solidFill>
                      <a:schemeClr val="tx1"/>
                    </a:solidFill>
                    <a:latin typeface="Times New Roman" panose="02020603050405020304" pitchFamily="18" charset="0"/>
                  </a:defRPr>
                </a:lvl4pPr>
                <a:lvl5pPr marL="2057400" indent="-228600" eaLnBrk="0" hangingPunct="0">
                  <a:defRPr sz="3600">
                    <a:solidFill>
                      <a:schemeClr val="tx1"/>
                    </a:solidFill>
                    <a:latin typeface="Times New Roman" panose="02020603050405020304" pitchFamily="18" charset="0"/>
                  </a:defRPr>
                </a:lvl5pPr>
                <a:lvl6pPr marL="25146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 sz="3600">
                    <a:solidFill>
                      <a:schemeClr val="tx1"/>
                    </a:solidFill>
                    <a:latin typeface="Times New Roman" panose="02020603050405020304" pitchFamily="18" charset="0"/>
                  </a:defRPr>
                </a:lvl6pPr>
                <a:lvl7pPr marL="29718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 sz="3600">
                    <a:solidFill>
                      <a:schemeClr val="tx1"/>
                    </a:solidFill>
                    <a:latin typeface="Times New Roman" panose="02020603050405020304" pitchFamily="18" charset="0"/>
                  </a:defRPr>
                </a:lvl7pPr>
                <a:lvl8pPr marL="34290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 sz="3600">
                    <a:solidFill>
                      <a:schemeClr val="tx1"/>
                    </a:solidFill>
                    <a:latin typeface="Times New Roman" panose="02020603050405020304" pitchFamily="18" charset="0"/>
                  </a:defRPr>
                </a:lvl8pPr>
                <a:lvl9pPr marL="38862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 sz="3600">
                    <a:solidFill>
                      <a:schemeClr val="tx1"/>
                    </a:solidFill>
                    <a:latin typeface="Times New Roman" panose="02020603050405020304" pitchFamily="18" charset="0"/>
                  </a:defRPr>
                </a:lvl9pPr>
              </a:lstStyle>
              <a:p>
                <a:pPr eaLnBrk="1" hangingPunct="1"/>
                <a:endParaRPr lang="en-US" altLang="en-US"/>
              </a:p>
            </p:txBody>
          </p:sp>
          <p:sp>
            <p:nvSpPr>
              <p:cNvPr id="100379" name="Line 13"/>
              <p:cNvSpPr>
                <a:spLocks noChangeShapeType="1"/>
              </p:cNvSpPr>
              <p:nvPr/>
            </p:nvSpPr>
            <p:spPr bwMode="auto">
              <a:xfrm>
                <a:off x="2128" y="3019"/>
                <a:ext cx="155" cy="0"/>
              </a:xfrm>
              <a:prstGeom prst="line">
                <a:avLst/>
              </a:prstGeom>
              <a:noFill/>
              <a:ln w="9525">
                <a:solidFill>
                  <a:srgbClr val="000000"/>
                </a:solidFill>
                <a:round/>
                <a:headEnd/>
                <a:tailEnd type="triangle" w="med" len="med"/>
              </a:ln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100380" name="Text Box 20"/>
              <p:cNvSpPr txBox="1">
                <a:spLocks noChangeArrowheads="1"/>
              </p:cNvSpPr>
              <p:nvPr/>
            </p:nvSpPr>
            <p:spPr bwMode="auto">
              <a:xfrm>
                <a:off x="2267" y="2773"/>
                <a:ext cx="480" cy="379"/>
              </a:xfrm>
              <a:prstGeom prst="rect">
                <a:avLst/>
              </a:prstGeom>
              <a:noFill/>
              <a:ln>
                <a:noFill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/>
              <a:lstStyle>
                <a:lvl1pPr eaLnBrk="0" hangingPunct="0">
                  <a:defRPr sz="3600">
                    <a:solidFill>
                      <a:schemeClr val="tx1"/>
                    </a:solidFill>
                    <a:latin typeface="Times New Roman" panose="02020603050405020304" pitchFamily="18" charset="0"/>
                  </a:defRPr>
                </a:lvl1pPr>
                <a:lvl2pPr marL="742950" indent="-285750" eaLnBrk="0" hangingPunct="0">
                  <a:defRPr sz="3600">
                    <a:solidFill>
                      <a:schemeClr val="tx1"/>
                    </a:solidFill>
                    <a:latin typeface="Times New Roman" panose="02020603050405020304" pitchFamily="18" charset="0"/>
                  </a:defRPr>
                </a:lvl2pPr>
                <a:lvl3pPr marL="1143000" indent="-228600" eaLnBrk="0" hangingPunct="0">
                  <a:defRPr sz="3600">
                    <a:solidFill>
                      <a:schemeClr val="tx1"/>
                    </a:solidFill>
                    <a:latin typeface="Times New Roman" panose="02020603050405020304" pitchFamily="18" charset="0"/>
                  </a:defRPr>
                </a:lvl3pPr>
                <a:lvl4pPr marL="1600200" indent="-228600" eaLnBrk="0" hangingPunct="0">
                  <a:defRPr sz="3600">
                    <a:solidFill>
                      <a:schemeClr val="tx1"/>
                    </a:solidFill>
                    <a:latin typeface="Times New Roman" panose="02020603050405020304" pitchFamily="18" charset="0"/>
                  </a:defRPr>
                </a:lvl4pPr>
                <a:lvl5pPr marL="2057400" indent="-228600" eaLnBrk="0" hangingPunct="0">
                  <a:defRPr sz="3600">
                    <a:solidFill>
                      <a:schemeClr val="tx1"/>
                    </a:solidFill>
                    <a:latin typeface="Times New Roman" panose="02020603050405020304" pitchFamily="18" charset="0"/>
                  </a:defRPr>
                </a:lvl5pPr>
                <a:lvl6pPr marL="25146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 sz="3600">
                    <a:solidFill>
                      <a:schemeClr val="tx1"/>
                    </a:solidFill>
                    <a:latin typeface="Times New Roman" panose="02020603050405020304" pitchFamily="18" charset="0"/>
                  </a:defRPr>
                </a:lvl6pPr>
                <a:lvl7pPr marL="29718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 sz="3600">
                    <a:solidFill>
                      <a:schemeClr val="tx1"/>
                    </a:solidFill>
                    <a:latin typeface="Times New Roman" panose="02020603050405020304" pitchFamily="18" charset="0"/>
                  </a:defRPr>
                </a:lvl7pPr>
                <a:lvl8pPr marL="34290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 sz="3600">
                    <a:solidFill>
                      <a:schemeClr val="tx1"/>
                    </a:solidFill>
                    <a:latin typeface="Times New Roman" panose="02020603050405020304" pitchFamily="18" charset="0"/>
                  </a:defRPr>
                </a:lvl8pPr>
                <a:lvl9pPr marL="38862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 sz="3600">
                    <a:solidFill>
                      <a:schemeClr val="tx1"/>
                    </a:solidFill>
                    <a:latin typeface="Times New Roman" panose="02020603050405020304" pitchFamily="18" charset="0"/>
                  </a:defRPr>
                </a:lvl9pPr>
              </a:lstStyle>
              <a:p>
                <a:r>
                  <a:rPr lang="en-US" altLang="en-US" sz="1000" dirty="0"/>
                  <a:t>A/D Converter</a:t>
                </a:r>
              </a:p>
            </p:txBody>
          </p:sp>
        </p:grpSp>
        <p:grpSp>
          <p:nvGrpSpPr>
            <p:cNvPr id="5" name="Group 32"/>
            <p:cNvGrpSpPr>
              <a:grpSpLocks/>
            </p:cNvGrpSpPr>
            <p:nvPr/>
          </p:nvGrpSpPr>
          <p:grpSpPr bwMode="auto">
            <a:xfrm>
              <a:off x="5427663" y="3894138"/>
              <a:ext cx="966788" cy="661988"/>
              <a:chOff x="3232" y="2746"/>
              <a:chExt cx="609" cy="417"/>
            </a:xfrm>
          </p:grpSpPr>
          <p:sp>
            <p:nvSpPr>
              <p:cNvPr id="100375" name="Rectangle 9"/>
              <p:cNvSpPr>
                <a:spLocks noChangeArrowheads="1"/>
              </p:cNvSpPr>
              <p:nvPr/>
            </p:nvSpPr>
            <p:spPr bwMode="auto">
              <a:xfrm>
                <a:off x="3387" y="2746"/>
                <a:ext cx="405" cy="384"/>
              </a:xfrm>
              <a:prstGeom prst="rect">
                <a:avLst/>
              </a:prstGeom>
              <a:solidFill>
                <a:srgbClr val="C0C0C0"/>
              </a:solidFill>
              <a:ln w="9525">
                <a:solidFill>
                  <a:srgbClr val="000000"/>
                </a:solidFill>
                <a:miter lim="800000"/>
                <a:headEnd/>
                <a:tailEnd/>
              </a:ln>
            </p:spPr>
            <p:txBody>
              <a:bodyPr/>
              <a:lstStyle>
                <a:lvl1pPr eaLnBrk="0" hangingPunct="0">
                  <a:defRPr sz="3600">
                    <a:solidFill>
                      <a:schemeClr val="tx1"/>
                    </a:solidFill>
                    <a:latin typeface="Times New Roman" panose="02020603050405020304" pitchFamily="18" charset="0"/>
                  </a:defRPr>
                </a:lvl1pPr>
                <a:lvl2pPr marL="742950" indent="-285750" eaLnBrk="0" hangingPunct="0">
                  <a:defRPr sz="3600">
                    <a:solidFill>
                      <a:schemeClr val="tx1"/>
                    </a:solidFill>
                    <a:latin typeface="Times New Roman" panose="02020603050405020304" pitchFamily="18" charset="0"/>
                  </a:defRPr>
                </a:lvl2pPr>
                <a:lvl3pPr marL="1143000" indent="-228600" eaLnBrk="0" hangingPunct="0">
                  <a:defRPr sz="3600">
                    <a:solidFill>
                      <a:schemeClr val="tx1"/>
                    </a:solidFill>
                    <a:latin typeface="Times New Roman" panose="02020603050405020304" pitchFamily="18" charset="0"/>
                  </a:defRPr>
                </a:lvl3pPr>
                <a:lvl4pPr marL="1600200" indent="-228600" eaLnBrk="0" hangingPunct="0">
                  <a:defRPr sz="3600">
                    <a:solidFill>
                      <a:schemeClr val="tx1"/>
                    </a:solidFill>
                    <a:latin typeface="Times New Roman" panose="02020603050405020304" pitchFamily="18" charset="0"/>
                  </a:defRPr>
                </a:lvl4pPr>
                <a:lvl5pPr marL="2057400" indent="-228600" eaLnBrk="0" hangingPunct="0">
                  <a:defRPr sz="3600">
                    <a:solidFill>
                      <a:schemeClr val="tx1"/>
                    </a:solidFill>
                    <a:latin typeface="Times New Roman" panose="02020603050405020304" pitchFamily="18" charset="0"/>
                  </a:defRPr>
                </a:lvl5pPr>
                <a:lvl6pPr marL="25146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 sz="3600">
                    <a:solidFill>
                      <a:schemeClr val="tx1"/>
                    </a:solidFill>
                    <a:latin typeface="Times New Roman" panose="02020603050405020304" pitchFamily="18" charset="0"/>
                  </a:defRPr>
                </a:lvl6pPr>
                <a:lvl7pPr marL="29718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 sz="3600">
                    <a:solidFill>
                      <a:schemeClr val="tx1"/>
                    </a:solidFill>
                    <a:latin typeface="Times New Roman" panose="02020603050405020304" pitchFamily="18" charset="0"/>
                  </a:defRPr>
                </a:lvl7pPr>
                <a:lvl8pPr marL="34290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 sz="3600">
                    <a:solidFill>
                      <a:schemeClr val="tx1"/>
                    </a:solidFill>
                    <a:latin typeface="Times New Roman" panose="02020603050405020304" pitchFamily="18" charset="0"/>
                  </a:defRPr>
                </a:lvl8pPr>
                <a:lvl9pPr marL="38862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 sz="3600">
                    <a:solidFill>
                      <a:schemeClr val="tx1"/>
                    </a:solidFill>
                    <a:latin typeface="Times New Roman" panose="02020603050405020304" pitchFamily="18" charset="0"/>
                  </a:defRPr>
                </a:lvl9pPr>
              </a:lstStyle>
              <a:p>
                <a:pPr eaLnBrk="1" hangingPunct="1"/>
                <a:endParaRPr lang="en-US" altLang="en-US"/>
              </a:p>
            </p:txBody>
          </p:sp>
          <p:sp>
            <p:nvSpPr>
              <p:cNvPr id="100376" name="Line 15"/>
              <p:cNvSpPr>
                <a:spLocks noChangeShapeType="1"/>
              </p:cNvSpPr>
              <p:nvPr/>
            </p:nvSpPr>
            <p:spPr bwMode="auto">
              <a:xfrm>
                <a:off x="3232" y="3030"/>
                <a:ext cx="149" cy="0"/>
              </a:xfrm>
              <a:prstGeom prst="line">
                <a:avLst/>
              </a:prstGeom>
              <a:noFill/>
              <a:ln w="9525">
                <a:solidFill>
                  <a:srgbClr val="000000"/>
                </a:solidFill>
                <a:round/>
                <a:headEnd/>
                <a:tailEnd type="triangle" w="med" len="med"/>
              </a:ln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100377" name="Text Box 21"/>
              <p:cNvSpPr txBox="1">
                <a:spLocks noChangeArrowheads="1"/>
              </p:cNvSpPr>
              <p:nvPr/>
            </p:nvSpPr>
            <p:spPr bwMode="auto">
              <a:xfrm>
                <a:off x="3371" y="2784"/>
                <a:ext cx="470" cy="379"/>
              </a:xfrm>
              <a:prstGeom prst="rect">
                <a:avLst/>
              </a:prstGeom>
              <a:noFill/>
              <a:ln>
                <a:noFill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/>
              <a:lstStyle>
                <a:lvl1pPr eaLnBrk="0" hangingPunct="0">
                  <a:defRPr sz="3600">
                    <a:solidFill>
                      <a:schemeClr val="tx1"/>
                    </a:solidFill>
                    <a:latin typeface="Times New Roman" panose="02020603050405020304" pitchFamily="18" charset="0"/>
                  </a:defRPr>
                </a:lvl1pPr>
                <a:lvl2pPr marL="742950" indent="-285750" eaLnBrk="0" hangingPunct="0">
                  <a:defRPr sz="3600">
                    <a:solidFill>
                      <a:schemeClr val="tx1"/>
                    </a:solidFill>
                    <a:latin typeface="Times New Roman" panose="02020603050405020304" pitchFamily="18" charset="0"/>
                  </a:defRPr>
                </a:lvl2pPr>
                <a:lvl3pPr marL="1143000" indent="-228600" eaLnBrk="0" hangingPunct="0">
                  <a:defRPr sz="3600">
                    <a:solidFill>
                      <a:schemeClr val="tx1"/>
                    </a:solidFill>
                    <a:latin typeface="Times New Roman" panose="02020603050405020304" pitchFamily="18" charset="0"/>
                  </a:defRPr>
                </a:lvl3pPr>
                <a:lvl4pPr marL="1600200" indent="-228600" eaLnBrk="0" hangingPunct="0">
                  <a:defRPr sz="3600">
                    <a:solidFill>
                      <a:schemeClr val="tx1"/>
                    </a:solidFill>
                    <a:latin typeface="Times New Roman" panose="02020603050405020304" pitchFamily="18" charset="0"/>
                  </a:defRPr>
                </a:lvl4pPr>
                <a:lvl5pPr marL="2057400" indent="-228600" eaLnBrk="0" hangingPunct="0">
                  <a:defRPr sz="3600">
                    <a:solidFill>
                      <a:schemeClr val="tx1"/>
                    </a:solidFill>
                    <a:latin typeface="Times New Roman" panose="02020603050405020304" pitchFamily="18" charset="0"/>
                  </a:defRPr>
                </a:lvl5pPr>
                <a:lvl6pPr marL="25146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 sz="3600">
                    <a:solidFill>
                      <a:schemeClr val="tx1"/>
                    </a:solidFill>
                    <a:latin typeface="Times New Roman" panose="02020603050405020304" pitchFamily="18" charset="0"/>
                  </a:defRPr>
                </a:lvl6pPr>
                <a:lvl7pPr marL="29718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 sz="3600">
                    <a:solidFill>
                      <a:schemeClr val="tx1"/>
                    </a:solidFill>
                    <a:latin typeface="Times New Roman" panose="02020603050405020304" pitchFamily="18" charset="0"/>
                  </a:defRPr>
                </a:lvl7pPr>
                <a:lvl8pPr marL="34290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 sz="3600">
                    <a:solidFill>
                      <a:schemeClr val="tx1"/>
                    </a:solidFill>
                    <a:latin typeface="Times New Roman" panose="02020603050405020304" pitchFamily="18" charset="0"/>
                  </a:defRPr>
                </a:lvl8pPr>
                <a:lvl9pPr marL="38862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 sz="3600">
                    <a:solidFill>
                      <a:schemeClr val="tx1"/>
                    </a:solidFill>
                    <a:latin typeface="Times New Roman" panose="02020603050405020304" pitchFamily="18" charset="0"/>
                  </a:defRPr>
                </a:lvl9pPr>
              </a:lstStyle>
              <a:p>
                <a:r>
                  <a:rPr lang="en-US" altLang="en-US" sz="1000" dirty="0"/>
                  <a:t>D/A Converter</a:t>
                </a:r>
              </a:p>
            </p:txBody>
          </p:sp>
        </p:grpSp>
        <p:grpSp>
          <p:nvGrpSpPr>
            <p:cNvPr id="6" name="Group 29"/>
            <p:cNvGrpSpPr>
              <a:grpSpLocks/>
            </p:cNvGrpSpPr>
            <p:nvPr/>
          </p:nvGrpSpPr>
          <p:grpSpPr bwMode="auto">
            <a:xfrm>
              <a:off x="6308726" y="3886201"/>
              <a:ext cx="1041400" cy="609600"/>
              <a:chOff x="3787" y="2741"/>
              <a:chExt cx="656" cy="384"/>
            </a:xfrm>
          </p:grpSpPr>
          <p:sp>
            <p:nvSpPr>
              <p:cNvPr id="100371" name="Rectangle 10"/>
              <p:cNvSpPr>
                <a:spLocks noChangeArrowheads="1"/>
              </p:cNvSpPr>
              <p:nvPr/>
            </p:nvSpPr>
            <p:spPr bwMode="auto">
              <a:xfrm>
                <a:off x="3959" y="2741"/>
                <a:ext cx="405" cy="384"/>
              </a:xfrm>
              <a:prstGeom prst="rect">
                <a:avLst/>
              </a:prstGeom>
              <a:solidFill>
                <a:srgbClr val="C0C0C0"/>
              </a:solidFill>
              <a:ln w="9525">
                <a:solidFill>
                  <a:srgbClr val="000000"/>
                </a:solidFill>
                <a:miter lim="800000"/>
                <a:headEnd/>
                <a:tailEnd/>
              </a:ln>
            </p:spPr>
            <p:txBody>
              <a:bodyPr/>
              <a:lstStyle>
                <a:lvl1pPr eaLnBrk="0" hangingPunct="0">
                  <a:defRPr sz="3600">
                    <a:solidFill>
                      <a:schemeClr val="tx1"/>
                    </a:solidFill>
                    <a:latin typeface="Times New Roman" panose="02020603050405020304" pitchFamily="18" charset="0"/>
                  </a:defRPr>
                </a:lvl1pPr>
                <a:lvl2pPr marL="742950" indent="-285750" eaLnBrk="0" hangingPunct="0">
                  <a:defRPr sz="3600">
                    <a:solidFill>
                      <a:schemeClr val="tx1"/>
                    </a:solidFill>
                    <a:latin typeface="Times New Roman" panose="02020603050405020304" pitchFamily="18" charset="0"/>
                  </a:defRPr>
                </a:lvl2pPr>
                <a:lvl3pPr marL="1143000" indent="-228600" eaLnBrk="0" hangingPunct="0">
                  <a:defRPr sz="3600">
                    <a:solidFill>
                      <a:schemeClr val="tx1"/>
                    </a:solidFill>
                    <a:latin typeface="Times New Roman" panose="02020603050405020304" pitchFamily="18" charset="0"/>
                  </a:defRPr>
                </a:lvl3pPr>
                <a:lvl4pPr marL="1600200" indent="-228600" eaLnBrk="0" hangingPunct="0">
                  <a:defRPr sz="3600">
                    <a:solidFill>
                      <a:schemeClr val="tx1"/>
                    </a:solidFill>
                    <a:latin typeface="Times New Roman" panose="02020603050405020304" pitchFamily="18" charset="0"/>
                  </a:defRPr>
                </a:lvl4pPr>
                <a:lvl5pPr marL="2057400" indent="-228600" eaLnBrk="0" hangingPunct="0">
                  <a:defRPr sz="3600">
                    <a:solidFill>
                      <a:schemeClr val="tx1"/>
                    </a:solidFill>
                    <a:latin typeface="Times New Roman" panose="02020603050405020304" pitchFamily="18" charset="0"/>
                  </a:defRPr>
                </a:lvl5pPr>
                <a:lvl6pPr marL="25146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 sz="3600">
                    <a:solidFill>
                      <a:schemeClr val="tx1"/>
                    </a:solidFill>
                    <a:latin typeface="Times New Roman" panose="02020603050405020304" pitchFamily="18" charset="0"/>
                  </a:defRPr>
                </a:lvl6pPr>
                <a:lvl7pPr marL="29718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 sz="3600">
                    <a:solidFill>
                      <a:schemeClr val="tx1"/>
                    </a:solidFill>
                    <a:latin typeface="Times New Roman" panose="02020603050405020304" pitchFamily="18" charset="0"/>
                  </a:defRPr>
                </a:lvl7pPr>
                <a:lvl8pPr marL="34290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 sz="3600">
                    <a:solidFill>
                      <a:schemeClr val="tx1"/>
                    </a:solidFill>
                    <a:latin typeface="Times New Roman" panose="02020603050405020304" pitchFamily="18" charset="0"/>
                  </a:defRPr>
                </a:lvl8pPr>
                <a:lvl9pPr marL="38862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 sz="3600">
                    <a:solidFill>
                      <a:schemeClr val="tx1"/>
                    </a:solidFill>
                    <a:latin typeface="Times New Roman" panose="02020603050405020304" pitchFamily="18" charset="0"/>
                  </a:defRPr>
                </a:lvl9pPr>
              </a:lstStyle>
              <a:p>
                <a:pPr eaLnBrk="1" hangingPunct="1"/>
                <a:endParaRPr lang="en-US" altLang="en-US"/>
              </a:p>
            </p:txBody>
          </p:sp>
          <p:sp>
            <p:nvSpPr>
              <p:cNvPr id="100372" name="Line 16"/>
              <p:cNvSpPr>
                <a:spLocks noChangeShapeType="1"/>
              </p:cNvSpPr>
              <p:nvPr/>
            </p:nvSpPr>
            <p:spPr bwMode="auto">
              <a:xfrm>
                <a:off x="3787" y="3035"/>
                <a:ext cx="170" cy="0"/>
              </a:xfrm>
              <a:prstGeom prst="line">
                <a:avLst/>
              </a:prstGeom>
              <a:noFill/>
              <a:ln w="9525">
                <a:solidFill>
                  <a:srgbClr val="000000"/>
                </a:solidFill>
                <a:round/>
                <a:headEnd/>
                <a:tailEnd type="triangle" w="med" len="med"/>
              </a:ln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100373" name="Line 17"/>
              <p:cNvSpPr>
                <a:spLocks noChangeShapeType="1"/>
              </p:cNvSpPr>
              <p:nvPr/>
            </p:nvSpPr>
            <p:spPr bwMode="auto">
              <a:xfrm>
                <a:off x="4363" y="3035"/>
                <a:ext cx="80" cy="0"/>
              </a:xfrm>
              <a:prstGeom prst="line">
                <a:avLst/>
              </a:prstGeom>
              <a:noFill/>
              <a:ln w="9525">
                <a:solidFill>
                  <a:srgbClr val="000000"/>
                </a:solidFill>
                <a:round/>
                <a:headEnd/>
                <a:tailEnd type="triangle" w="med" len="med"/>
              </a:ln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100374" name="Text Box 22"/>
              <p:cNvSpPr txBox="1">
                <a:spLocks noChangeArrowheads="1"/>
              </p:cNvSpPr>
              <p:nvPr/>
            </p:nvSpPr>
            <p:spPr bwMode="auto">
              <a:xfrm>
                <a:off x="3958" y="2741"/>
                <a:ext cx="405" cy="379"/>
              </a:xfrm>
              <a:prstGeom prst="rect">
                <a:avLst/>
              </a:prstGeom>
              <a:noFill/>
              <a:ln>
                <a:noFill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/>
              <a:lstStyle>
                <a:lvl1pPr eaLnBrk="0" hangingPunct="0">
                  <a:defRPr sz="3600">
                    <a:solidFill>
                      <a:schemeClr val="tx1"/>
                    </a:solidFill>
                    <a:latin typeface="Times New Roman" panose="02020603050405020304" pitchFamily="18" charset="0"/>
                  </a:defRPr>
                </a:lvl1pPr>
                <a:lvl2pPr marL="742950" indent="-285750" eaLnBrk="0" hangingPunct="0">
                  <a:defRPr sz="3600">
                    <a:solidFill>
                      <a:schemeClr val="tx1"/>
                    </a:solidFill>
                    <a:latin typeface="Times New Roman" panose="02020603050405020304" pitchFamily="18" charset="0"/>
                  </a:defRPr>
                </a:lvl2pPr>
                <a:lvl3pPr marL="1143000" indent="-228600" eaLnBrk="0" hangingPunct="0">
                  <a:defRPr sz="3600">
                    <a:solidFill>
                      <a:schemeClr val="tx1"/>
                    </a:solidFill>
                    <a:latin typeface="Times New Roman" panose="02020603050405020304" pitchFamily="18" charset="0"/>
                  </a:defRPr>
                </a:lvl3pPr>
                <a:lvl4pPr marL="1600200" indent="-228600" eaLnBrk="0" hangingPunct="0">
                  <a:defRPr sz="3600">
                    <a:solidFill>
                      <a:schemeClr val="tx1"/>
                    </a:solidFill>
                    <a:latin typeface="Times New Roman" panose="02020603050405020304" pitchFamily="18" charset="0"/>
                  </a:defRPr>
                </a:lvl4pPr>
                <a:lvl5pPr marL="2057400" indent="-228600" eaLnBrk="0" hangingPunct="0">
                  <a:defRPr sz="3600">
                    <a:solidFill>
                      <a:schemeClr val="tx1"/>
                    </a:solidFill>
                    <a:latin typeface="Times New Roman" panose="02020603050405020304" pitchFamily="18" charset="0"/>
                  </a:defRPr>
                </a:lvl5pPr>
                <a:lvl6pPr marL="25146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 sz="3600">
                    <a:solidFill>
                      <a:schemeClr val="tx1"/>
                    </a:solidFill>
                    <a:latin typeface="Times New Roman" panose="02020603050405020304" pitchFamily="18" charset="0"/>
                  </a:defRPr>
                </a:lvl6pPr>
                <a:lvl7pPr marL="29718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 sz="3600">
                    <a:solidFill>
                      <a:schemeClr val="tx1"/>
                    </a:solidFill>
                    <a:latin typeface="Times New Roman" panose="02020603050405020304" pitchFamily="18" charset="0"/>
                  </a:defRPr>
                </a:lvl7pPr>
                <a:lvl8pPr marL="34290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 sz="3600">
                    <a:solidFill>
                      <a:schemeClr val="tx1"/>
                    </a:solidFill>
                    <a:latin typeface="Times New Roman" panose="02020603050405020304" pitchFamily="18" charset="0"/>
                  </a:defRPr>
                </a:lvl8pPr>
                <a:lvl9pPr marL="38862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 sz="3600">
                    <a:solidFill>
                      <a:schemeClr val="tx1"/>
                    </a:solidFill>
                    <a:latin typeface="Times New Roman" panose="02020603050405020304" pitchFamily="18" charset="0"/>
                  </a:defRPr>
                </a:lvl9pPr>
              </a:lstStyle>
              <a:p>
                <a:r>
                  <a:rPr lang="en-US" altLang="en-US" sz="1000" dirty="0"/>
                  <a:t>Reconstruction Filter</a:t>
                </a:r>
              </a:p>
            </p:txBody>
          </p:sp>
        </p:grpSp>
        <p:grpSp>
          <p:nvGrpSpPr>
            <p:cNvPr id="7" name="Group 27"/>
            <p:cNvGrpSpPr>
              <a:grpSpLocks/>
            </p:cNvGrpSpPr>
            <p:nvPr/>
          </p:nvGrpSpPr>
          <p:grpSpPr bwMode="auto">
            <a:xfrm>
              <a:off x="4564063" y="3886201"/>
              <a:ext cx="906463" cy="746125"/>
              <a:chOff x="2688" y="2741"/>
              <a:chExt cx="571" cy="470"/>
            </a:xfrm>
          </p:grpSpPr>
          <p:sp>
            <p:nvSpPr>
              <p:cNvPr id="100368" name="Rectangle 8"/>
              <p:cNvSpPr>
                <a:spLocks noChangeArrowheads="1"/>
              </p:cNvSpPr>
              <p:nvPr/>
            </p:nvSpPr>
            <p:spPr bwMode="auto">
              <a:xfrm>
                <a:off x="2827" y="2741"/>
                <a:ext cx="405" cy="384"/>
              </a:xfrm>
              <a:prstGeom prst="rect">
                <a:avLst/>
              </a:prstGeom>
              <a:solidFill>
                <a:srgbClr val="C0C0C0"/>
              </a:solidFill>
              <a:ln w="9525">
                <a:solidFill>
                  <a:srgbClr val="000000"/>
                </a:solidFill>
                <a:miter lim="800000"/>
                <a:headEnd/>
                <a:tailEnd/>
              </a:ln>
            </p:spPr>
            <p:txBody>
              <a:bodyPr/>
              <a:lstStyle>
                <a:lvl1pPr eaLnBrk="0" hangingPunct="0">
                  <a:defRPr sz="3600">
                    <a:solidFill>
                      <a:schemeClr val="tx1"/>
                    </a:solidFill>
                    <a:latin typeface="Times New Roman" panose="02020603050405020304" pitchFamily="18" charset="0"/>
                  </a:defRPr>
                </a:lvl1pPr>
                <a:lvl2pPr marL="742950" indent="-285750" eaLnBrk="0" hangingPunct="0">
                  <a:defRPr sz="3600">
                    <a:solidFill>
                      <a:schemeClr val="tx1"/>
                    </a:solidFill>
                    <a:latin typeface="Times New Roman" panose="02020603050405020304" pitchFamily="18" charset="0"/>
                  </a:defRPr>
                </a:lvl2pPr>
                <a:lvl3pPr marL="1143000" indent="-228600" eaLnBrk="0" hangingPunct="0">
                  <a:defRPr sz="3600">
                    <a:solidFill>
                      <a:schemeClr val="tx1"/>
                    </a:solidFill>
                    <a:latin typeface="Times New Roman" panose="02020603050405020304" pitchFamily="18" charset="0"/>
                  </a:defRPr>
                </a:lvl3pPr>
                <a:lvl4pPr marL="1600200" indent="-228600" eaLnBrk="0" hangingPunct="0">
                  <a:defRPr sz="3600">
                    <a:solidFill>
                      <a:schemeClr val="tx1"/>
                    </a:solidFill>
                    <a:latin typeface="Times New Roman" panose="02020603050405020304" pitchFamily="18" charset="0"/>
                  </a:defRPr>
                </a:lvl4pPr>
                <a:lvl5pPr marL="2057400" indent="-228600" eaLnBrk="0" hangingPunct="0">
                  <a:defRPr sz="3600">
                    <a:solidFill>
                      <a:schemeClr val="tx1"/>
                    </a:solidFill>
                    <a:latin typeface="Times New Roman" panose="02020603050405020304" pitchFamily="18" charset="0"/>
                  </a:defRPr>
                </a:lvl5pPr>
                <a:lvl6pPr marL="25146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 sz="3600">
                    <a:solidFill>
                      <a:schemeClr val="tx1"/>
                    </a:solidFill>
                    <a:latin typeface="Times New Roman" panose="02020603050405020304" pitchFamily="18" charset="0"/>
                  </a:defRPr>
                </a:lvl6pPr>
                <a:lvl7pPr marL="29718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 sz="3600">
                    <a:solidFill>
                      <a:schemeClr val="tx1"/>
                    </a:solidFill>
                    <a:latin typeface="Times New Roman" panose="02020603050405020304" pitchFamily="18" charset="0"/>
                  </a:defRPr>
                </a:lvl7pPr>
                <a:lvl8pPr marL="34290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 sz="3600">
                    <a:solidFill>
                      <a:schemeClr val="tx1"/>
                    </a:solidFill>
                    <a:latin typeface="Times New Roman" panose="02020603050405020304" pitchFamily="18" charset="0"/>
                  </a:defRPr>
                </a:lvl8pPr>
                <a:lvl9pPr marL="38862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 sz="3600">
                    <a:solidFill>
                      <a:schemeClr val="tx1"/>
                    </a:solidFill>
                    <a:latin typeface="Times New Roman" panose="02020603050405020304" pitchFamily="18" charset="0"/>
                  </a:defRPr>
                </a:lvl9pPr>
              </a:lstStyle>
              <a:p>
                <a:pPr eaLnBrk="1" hangingPunct="1"/>
                <a:endParaRPr lang="en-US" altLang="en-US"/>
              </a:p>
            </p:txBody>
          </p:sp>
          <p:sp>
            <p:nvSpPr>
              <p:cNvPr id="100369" name="Line 14"/>
              <p:cNvSpPr>
                <a:spLocks noChangeShapeType="1"/>
              </p:cNvSpPr>
              <p:nvPr/>
            </p:nvSpPr>
            <p:spPr bwMode="auto">
              <a:xfrm>
                <a:off x="2688" y="3030"/>
                <a:ext cx="139" cy="0"/>
              </a:xfrm>
              <a:prstGeom prst="line">
                <a:avLst/>
              </a:prstGeom>
              <a:noFill/>
              <a:ln w="9525">
                <a:solidFill>
                  <a:srgbClr val="000000"/>
                </a:solidFill>
                <a:round/>
                <a:headEnd/>
                <a:tailEnd type="triangle" w="med" len="med"/>
              </a:ln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100370" name="Text Box 23"/>
              <p:cNvSpPr txBox="1">
                <a:spLocks noChangeArrowheads="1"/>
              </p:cNvSpPr>
              <p:nvPr/>
            </p:nvSpPr>
            <p:spPr bwMode="auto">
              <a:xfrm>
                <a:off x="2832" y="2832"/>
                <a:ext cx="427" cy="379"/>
              </a:xfrm>
              <a:prstGeom prst="rect">
                <a:avLst/>
              </a:prstGeom>
              <a:noFill/>
              <a:ln>
                <a:noFill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/>
              <a:lstStyle>
                <a:lvl1pPr eaLnBrk="0" hangingPunct="0">
                  <a:defRPr sz="3600">
                    <a:solidFill>
                      <a:schemeClr val="tx1"/>
                    </a:solidFill>
                    <a:latin typeface="Times New Roman" panose="02020603050405020304" pitchFamily="18" charset="0"/>
                  </a:defRPr>
                </a:lvl1pPr>
                <a:lvl2pPr marL="742950" indent="-285750" eaLnBrk="0" hangingPunct="0">
                  <a:defRPr sz="3600">
                    <a:solidFill>
                      <a:schemeClr val="tx1"/>
                    </a:solidFill>
                    <a:latin typeface="Times New Roman" panose="02020603050405020304" pitchFamily="18" charset="0"/>
                  </a:defRPr>
                </a:lvl2pPr>
                <a:lvl3pPr marL="1143000" indent="-228600" eaLnBrk="0" hangingPunct="0">
                  <a:defRPr sz="3600">
                    <a:solidFill>
                      <a:schemeClr val="tx1"/>
                    </a:solidFill>
                    <a:latin typeface="Times New Roman" panose="02020603050405020304" pitchFamily="18" charset="0"/>
                  </a:defRPr>
                </a:lvl3pPr>
                <a:lvl4pPr marL="1600200" indent="-228600" eaLnBrk="0" hangingPunct="0">
                  <a:defRPr sz="3600">
                    <a:solidFill>
                      <a:schemeClr val="tx1"/>
                    </a:solidFill>
                    <a:latin typeface="Times New Roman" panose="02020603050405020304" pitchFamily="18" charset="0"/>
                  </a:defRPr>
                </a:lvl4pPr>
                <a:lvl5pPr marL="2057400" indent="-228600" eaLnBrk="0" hangingPunct="0">
                  <a:defRPr sz="3600">
                    <a:solidFill>
                      <a:schemeClr val="tx1"/>
                    </a:solidFill>
                    <a:latin typeface="Times New Roman" panose="02020603050405020304" pitchFamily="18" charset="0"/>
                  </a:defRPr>
                </a:lvl5pPr>
                <a:lvl6pPr marL="25146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 sz="3600">
                    <a:solidFill>
                      <a:schemeClr val="tx1"/>
                    </a:solidFill>
                    <a:latin typeface="Times New Roman" panose="02020603050405020304" pitchFamily="18" charset="0"/>
                  </a:defRPr>
                </a:lvl6pPr>
                <a:lvl7pPr marL="29718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 sz="3600">
                    <a:solidFill>
                      <a:schemeClr val="tx1"/>
                    </a:solidFill>
                    <a:latin typeface="Times New Roman" panose="02020603050405020304" pitchFamily="18" charset="0"/>
                  </a:defRPr>
                </a:lvl7pPr>
                <a:lvl8pPr marL="34290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 sz="3600">
                    <a:solidFill>
                      <a:schemeClr val="tx1"/>
                    </a:solidFill>
                    <a:latin typeface="Times New Roman" panose="02020603050405020304" pitchFamily="18" charset="0"/>
                  </a:defRPr>
                </a:lvl8pPr>
                <a:lvl9pPr marL="38862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 sz="3600">
                    <a:solidFill>
                      <a:schemeClr val="tx1"/>
                    </a:solidFill>
                    <a:latin typeface="Times New Roman" panose="02020603050405020304" pitchFamily="18" charset="0"/>
                  </a:defRPr>
                </a:lvl9pPr>
              </a:lstStyle>
              <a:p>
                <a:r>
                  <a:rPr lang="en-US" altLang="en-US" sz="1200" dirty="0"/>
                  <a:t>DSP</a:t>
                </a:r>
              </a:p>
            </p:txBody>
          </p:sp>
        </p:grpSp>
      </p:grpSp>
    </p:spTree>
    <p:extLst>
      <p:ext uri="{BB962C8B-B14F-4D97-AF65-F5344CB8AC3E}">
        <p14:creationId xmlns:p14="http://schemas.microsoft.com/office/powerpoint/2010/main" val="269665849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Rectangle 2"/>
          <p:cNvSpPr>
            <a:spLocks noGrp="1" noChangeArrowheads="1"/>
          </p:cNvSpPr>
          <p:nvPr>
            <p:ph type="title"/>
          </p:nvPr>
        </p:nvSpPr>
        <p:spPr>
          <a:xfrm>
            <a:off x="1143000" y="814388"/>
            <a:ext cx="7772400" cy="762000"/>
          </a:xfrm>
        </p:spPr>
        <p:txBody>
          <a:bodyPr/>
          <a:lstStyle/>
          <a:p>
            <a:pPr eaLnBrk="1" hangingPunct="1">
              <a:defRPr/>
            </a:pPr>
            <a:r>
              <a:rPr lang="en-GB" b="1" dirty="0" smtClean="0">
                <a:latin typeface="Arial" charset="0"/>
                <a:cs typeface="Arial" charset="0"/>
              </a:rPr>
              <a:t>What is DSP?</a:t>
            </a:r>
          </a:p>
        </p:txBody>
      </p:sp>
      <p:sp>
        <p:nvSpPr>
          <p:cNvPr id="1027" name="Rectangle 3"/>
          <p:cNvSpPr>
            <a:spLocks noGrp="1" noChangeArrowheads="1"/>
          </p:cNvSpPr>
          <p:nvPr>
            <p:ph idx="1"/>
          </p:nvPr>
        </p:nvSpPr>
        <p:spPr/>
        <p:txBody>
          <a:bodyPr/>
          <a:lstStyle/>
          <a:p>
            <a:pPr eaLnBrk="1" hangingPunct="1">
              <a:defRPr/>
            </a:pPr>
            <a:r>
              <a:rPr lang="en-GB" dirty="0" smtClean="0">
                <a:cs typeface="Times New Roman" pitchFamily="18" charset="0"/>
              </a:rPr>
              <a:t>The waveform to be processed is:</a:t>
            </a:r>
          </a:p>
          <a:p>
            <a:pPr lvl="1" eaLnBrk="1" hangingPunct="1">
              <a:defRPr/>
            </a:pPr>
            <a:r>
              <a:rPr lang="en-GB" dirty="0" smtClean="0">
                <a:cs typeface="Times New Roman" pitchFamily="18" charset="0"/>
              </a:rPr>
              <a:t>Filtered</a:t>
            </a:r>
          </a:p>
          <a:p>
            <a:pPr lvl="1" eaLnBrk="1" hangingPunct="1">
              <a:defRPr/>
            </a:pPr>
            <a:r>
              <a:rPr lang="en-GB" dirty="0" smtClean="0">
                <a:cs typeface="Times New Roman" pitchFamily="18" charset="0"/>
              </a:rPr>
              <a:t>Sampled</a:t>
            </a:r>
          </a:p>
          <a:p>
            <a:pPr lvl="1" eaLnBrk="1" hangingPunct="1">
              <a:defRPr/>
            </a:pPr>
            <a:r>
              <a:rPr lang="en-GB" dirty="0" smtClean="0">
                <a:cs typeface="Times New Roman" pitchFamily="18" charset="0"/>
              </a:rPr>
              <a:t>converted to digital representation</a:t>
            </a:r>
          </a:p>
          <a:p>
            <a:pPr lvl="1" eaLnBrk="1" hangingPunct="1">
              <a:defRPr/>
            </a:pPr>
            <a:r>
              <a:rPr lang="en-GB" dirty="0" smtClean="0">
                <a:cs typeface="Times New Roman" pitchFamily="18" charset="0"/>
              </a:rPr>
              <a:t>input to the signal processor</a:t>
            </a:r>
            <a:r>
              <a:rPr lang="en-GB" dirty="0" smtClean="0"/>
              <a:t> </a:t>
            </a:r>
          </a:p>
        </p:txBody>
      </p:sp>
      <p:sp>
        <p:nvSpPr>
          <p:cNvPr id="101379" name="Slide Number Placeholder 5"/>
          <p:cNvSpPr>
            <a:spLocks noGrp="1"/>
          </p:cNvSpPr>
          <p:nvPr>
            <p:ph type="sldNum" sz="quarter" idx="12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eaLnBrk="0" hangingPunct="0">
              <a:defRPr sz="36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 eaLnBrk="0" hangingPunct="0">
              <a:defRPr sz="36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 eaLnBrk="0" hangingPunct="0">
              <a:defRPr sz="36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 eaLnBrk="0" hangingPunct="0">
              <a:defRPr sz="36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 eaLnBrk="0" hangingPunct="0">
              <a:defRPr sz="36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pPr eaLnBrk="1" hangingPunct="1"/>
            <a:fld id="{41574A0D-6316-4D24-BFCC-C9CAA20E5DC9}" type="slidenum">
              <a:rPr lang="en-GB" altLang="en-US" sz="1400"/>
              <a:pPr eaLnBrk="1" hangingPunct="1"/>
              <a:t>3</a:t>
            </a:fld>
            <a:endParaRPr lang="en-GB" altLang="en-US" sz="1400"/>
          </a:p>
        </p:txBody>
      </p:sp>
    </p:spTree>
    <p:extLst>
      <p:ext uri="{BB962C8B-B14F-4D97-AF65-F5344CB8AC3E}">
        <p14:creationId xmlns:p14="http://schemas.microsoft.com/office/powerpoint/2010/main" val="109752925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02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02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 nodeType="clickPar">
                      <p:stCondLst>
                        <p:cond delay="indefinite"/>
                      </p:stCondLst>
                      <p:childTnLst>
                        <p:par>
                          <p:cTn id="10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102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102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 nodeType="clickPar">
                      <p:stCondLst>
                        <p:cond delay="indefinite"/>
                      </p:stCondLst>
                      <p:childTnLst>
                        <p:par>
                          <p:cTn id="16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102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102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 nodeType="clickPar">
                      <p:stCondLst>
                        <p:cond delay="indefinite"/>
                      </p:stCondLst>
                      <p:childTnLst>
                        <p:par>
                          <p:cTn id="22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102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102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 nodeType="clickPar">
                      <p:stCondLst>
                        <p:cond delay="indefinite"/>
                      </p:stCondLst>
                      <p:childTnLst>
                        <p:par>
                          <p:cTn id="28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102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102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027" grpId="0" build="p" bldLvl="2" autoUpdateAnimBg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70" name="Rectangle 2"/>
          <p:cNvSpPr>
            <a:spLocks noGrp="1" noChangeArrowheads="1"/>
          </p:cNvSpPr>
          <p:nvPr>
            <p:ph type="title"/>
          </p:nvPr>
        </p:nvSpPr>
        <p:spPr>
          <a:xfrm>
            <a:off x="755576" y="476672"/>
            <a:ext cx="7772400" cy="762000"/>
          </a:xfrm>
        </p:spPr>
        <p:txBody>
          <a:bodyPr/>
          <a:lstStyle/>
          <a:p>
            <a:pPr eaLnBrk="1" hangingPunct="1">
              <a:defRPr/>
            </a:pPr>
            <a:r>
              <a:rPr lang="en-GB" b="1" i="1" dirty="0" smtClean="0">
                <a:latin typeface="Arial" charset="0"/>
                <a:cs typeface="Times New Roman" pitchFamily="18" charset="0"/>
              </a:rPr>
              <a:t>ADVANTAGES OF DSP</a:t>
            </a:r>
            <a:r>
              <a:rPr lang="en-GB" dirty="0" smtClean="0"/>
              <a:t> </a:t>
            </a:r>
          </a:p>
        </p:txBody>
      </p:sp>
      <p:sp>
        <p:nvSpPr>
          <p:cNvPr id="7171" name="Rectangle 3"/>
          <p:cNvSpPr>
            <a:spLocks noGrp="1" noChangeArrowheads="1"/>
          </p:cNvSpPr>
          <p:nvPr>
            <p:ph idx="1"/>
          </p:nvPr>
        </p:nvSpPr>
        <p:spPr/>
        <p:txBody>
          <a:bodyPr/>
          <a:lstStyle/>
          <a:p>
            <a:pPr marL="533400" indent="-533400" eaLnBrk="1" hangingPunct="1">
              <a:buFontTx/>
              <a:buNone/>
              <a:defRPr/>
            </a:pPr>
            <a:r>
              <a:rPr lang="en-GB" sz="2000" smtClean="0">
                <a:cs typeface="Times New Roman" pitchFamily="18" charset="0"/>
              </a:rPr>
              <a:t>1.</a:t>
            </a:r>
            <a:r>
              <a:rPr lang="en-GB" sz="2000" smtClean="0">
                <a:latin typeface="Times New Roman" pitchFamily="18" charset="0"/>
                <a:cs typeface="Times New Roman" pitchFamily="18" charset="0"/>
              </a:rPr>
              <a:t>  </a:t>
            </a:r>
            <a:r>
              <a:rPr lang="en-GB" sz="2000" smtClean="0">
                <a:cs typeface="Times New Roman" pitchFamily="18" charset="0"/>
              </a:rPr>
              <a:t>Precision, hence predictability</a:t>
            </a:r>
          </a:p>
          <a:p>
            <a:pPr marL="533400" indent="-533400" eaLnBrk="1" hangingPunct="1">
              <a:buFontTx/>
              <a:buNone/>
              <a:defRPr/>
            </a:pPr>
            <a:r>
              <a:rPr lang="en-GB" sz="2000" smtClean="0">
                <a:cs typeface="Times New Roman" pitchFamily="18" charset="0"/>
              </a:rPr>
              <a:t>2.</a:t>
            </a:r>
            <a:r>
              <a:rPr lang="en-GB" sz="2000" smtClean="0">
                <a:latin typeface="Times New Roman" pitchFamily="18" charset="0"/>
                <a:cs typeface="Times New Roman" pitchFamily="18" charset="0"/>
              </a:rPr>
              <a:t>  </a:t>
            </a:r>
            <a:r>
              <a:rPr lang="en-GB" sz="2000" smtClean="0">
                <a:cs typeface="Times New Roman" pitchFamily="18" charset="0"/>
              </a:rPr>
              <a:t>Stability i.e. no drifting with temperature or age</a:t>
            </a:r>
          </a:p>
          <a:p>
            <a:pPr marL="533400" indent="-533400" eaLnBrk="1" hangingPunct="1">
              <a:buFontTx/>
              <a:buNone/>
              <a:defRPr/>
            </a:pPr>
            <a:r>
              <a:rPr lang="en-GB" sz="2000" smtClean="0">
                <a:cs typeface="Times New Roman" pitchFamily="18" charset="0"/>
              </a:rPr>
              <a:t>3.</a:t>
            </a:r>
            <a:r>
              <a:rPr lang="en-GB" sz="2000" smtClean="0">
                <a:latin typeface="Times New Roman" pitchFamily="18" charset="0"/>
                <a:cs typeface="Times New Roman" pitchFamily="18" charset="0"/>
              </a:rPr>
              <a:t>  </a:t>
            </a:r>
            <a:r>
              <a:rPr lang="en-GB" sz="2000" smtClean="0">
                <a:cs typeface="Times New Roman" pitchFamily="18" charset="0"/>
              </a:rPr>
              <a:t>Controlled accumulation of noise</a:t>
            </a:r>
          </a:p>
          <a:p>
            <a:pPr marL="533400" indent="-533400" eaLnBrk="1" hangingPunct="1">
              <a:buFontTx/>
              <a:buNone/>
              <a:defRPr/>
            </a:pPr>
            <a:r>
              <a:rPr lang="en-GB" sz="2000" smtClean="0">
                <a:cs typeface="Times New Roman" pitchFamily="18" charset="0"/>
              </a:rPr>
              <a:t>4.</a:t>
            </a:r>
            <a:r>
              <a:rPr lang="en-GB" sz="2000" smtClean="0">
                <a:latin typeface="Times New Roman" pitchFamily="18" charset="0"/>
                <a:cs typeface="Times New Roman" pitchFamily="18" charset="0"/>
              </a:rPr>
              <a:t>  </a:t>
            </a:r>
            <a:r>
              <a:rPr lang="en-GB" sz="2000" smtClean="0">
                <a:cs typeface="Times New Roman" pitchFamily="18" charset="0"/>
              </a:rPr>
              <a:t>Hardware cost independent of complexity</a:t>
            </a:r>
          </a:p>
          <a:p>
            <a:pPr marL="533400" indent="-533400" eaLnBrk="1" hangingPunct="1">
              <a:buFontTx/>
              <a:buNone/>
              <a:defRPr/>
            </a:pPr>
            <a:r>
              <a:rPr lang="en-GB" sz="2000" smtClean="0">
                <a:cs typeface="Times New Roman" pitchFamily="18" charset="0"/>
              </a:rPr>
              <a:t>5.</a:t>
            </a:r>
            <a:r>
              <a:rPr lang="en-GB" sz="2000" smtClean="0">
                <a:latin typeface="Times New Roman" pitchFamily="18" charset="0"/>
                <a:cs typeface="Times New Roman" pitchFamily="18" charset="0"/>
              </a:rPr>
              <a:t>  </a:t>
            </a:r>
            <a:r>
              <a:rPr lang="en-GB" sz="2000" smtClean="0">
                <a:cs typeface="Times New Roman" pitchFamily="18" charset="0"/>
              </a:rPr>
              <a:t>Easily modified</a:t>
            </a:r>
          </a:p>
          <a:p>
            <a:pPr marL="533400" indent="-533400" eaLnBrk="1" hangingPunct="1">
              <a:buFontTx/>
              <a:buNone/>
              <a:defRPr/>
            </a:pPr>
            <a:r>
              <a:rPr lang="en-GB" sz="2000" smtClean="0">
                <a:cs typeface="Times New Roman" pitchFamily="18" charset="0"/>
              </a:rPr>
              <a:t>6.</a:t>
            </a:r>
            <a:r>
              <a:rPr lang="en-GB" sz="2000" smtClean="0">
                <a:latin typeface="Times New Roman" pitchFamily="18" charset="0"/>
                <a:cs typeface="Times New Roman" pitchFamily="18" charset="0"/>
              </a:rPr>
              <a:t>  </a:t>
            </a:r>
            <a:r>
              <a:rPr lang="en-GB" sz="2000" smtClean="0">
                <a:cs typeface="Times New Roman" pitchFamily="18" charset="0"/>
              </a:rPr>
              <a:t>Simulated Easily</a:t>
            </a:r>
          </a:p>
          <a:p>
            <a:pPr marL="533400" indent="-533400" eaLnBrk="1" hangingPunct="1">
              <a:buFontTx/>
              <a:buNone/>
              <a:defRPr/>
            </a:pPr>
            <a:r>
              <a:rPr lang="en-GB" sz="2000" smtClean="0">
                <a:cs typeface="Times New Roman" pitchFamily="18" charset="0"/>
              </a:rPr>
              <a:t>7.</a:t>
            </a:r>
            <a:r>
              <a:rPr lang="en-GB" sz="2000" smtClean="0">
                <a:latin typeface="Times New Roman" pitchFamily="18" charset="0"/>
                <a:cs typeface="Times New Roman" pitchFamily="18" charset="0"/>
              </a:rPr>
              <a:t>  </a:t>
            </a:r>
            <a:r>
              <a:rPr lang="en-GB" sz="2000" smtClean="0">
                <a:cs typeface="Times New Roman" pitchFamily="18" charset="0"/>
              </a:rPr>
              <a:t>Easy to debug, hence short development time </a:t>
            </a:r>
          </a:p>
          <a:p>
            <a:pPr marL="533400" indent="-533400" eaLnBrk="1" hangingPunct="1">
              <a:buFontTx/>
              <a:buNone/>
              <a:defRPr/>
            </a:pPr>
            <a:r>
              <a:rPr lang="en-GB" sz="2000" smtClean="0">
                <a:cs typeface="Times New Roman" pitchFamily="18" charset="0"/>
              </a:rPr>
              <a:t>8.</a:t>
            </a:r>
            <a:r>
              <a:rPr lang="en-GB" sz="2000" smtClean="0">
                <a:latin typeface="Times New Roman" pitchFamily="18" charset="0"/>
                <a:cs typeface="Times New Roman" pitchFamily="18" charset="0"/>
              </a:rPr>
              <a:t>  </a:t>
            </a:r>
            <a:r>
              <a:rPr lang="en-GB" sz="2000" smtClean="0">
                <a:cs typeface="Times New Roman" pitchFamily="18" charset="0"/>
              </a:rPr>
              <a:t>Simpler hardware, hence lower cost and greater reliability</a:t>
            </a:r>
          </a:p>
          <a:p>
            <a:pPr marL="533400" indent="-533400" eaLnBrk="1" hangingPunct="1">
              <a:buFontTx/>
              <a:buNone/>
              <a:defRPr/>
            </a:pPr>
            <a:r>
              <a:rPr lang="en-GB" sz="2000" smtClean="0">
                <a:cs typeface="Times New Roman" pitchFamily="18" charset="0"/>
              </a:rPr>
              <a:t>9.  Can implement functions impossible with analogue</a:t>
            </a:r>
            <a:r>
              <a:rPr lang="en-GB" sz="2000" smtClean="0"/>
              <a:t> </a:t>
            </a:r>
          </a:p>
        </p:txBody>
      </p:sp>
      <p:sp>
        <p:nvSpPr>
          <p:cNvPr id="102403" name="Slide Number Placeholder 5"/>
          <p:cNvSpPr>
            <a:spLocks noGrp="1"/>
          </p:cNvSpPr>
          <p:nvPr>
            <p:ph type="sldNum" sz="quarter" idx="12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eaLnBrk="0" hangingPunct="0">
              <a:defRPr sz="36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 eaLnBrk="0" hangingPunct="0">
              <a:defRPr sz="36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 eaLnBrk="0" hangingPunct="0">
              <a:defRPr sz="36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 eaLnBrk="0" hangingPunct="0">
              <a:defRPr sz="36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 eaLnBrk="0" hangingPunct="0">
              <a:defRPr sz="36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pPr eaLnBrk="1" hangingPunct="1"/>
            <a:fld id="{FC8451BD-521C-44E0-9393-8993EFC110A7}" type="slidenum">
              <a:rPr lang="en-GB" altLang="en-US" sz="1400"/>
              <a:pPr eaLnBrk="1" hangingPunct="1"/>
              <a:t>4</a:t>
            </a:fld>
            <a:endParaRPr lang="en-GB" altLang="en-US" sz="1400"/>
          </a:p>
        </p:txBody>
      </p:sp>
    </p:spTree>
    <p:extLst>
      <p:ext uri="{BB962C8B-B14F-4D97-AF65-F5344CB8AC3E}">
        <p14:creationId xmlns:p14="http://schemas.microsoft.com/office/powerpoint/2010/main" val="411556493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717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717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 nodeType="clickPar">
                      <p:stCondLst>
                        <p:cond delay="indefinite"/>
                      </p:stCondLst>
                      <p:childTnLst>
                        <p:par>
                          <p:cTn id="10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1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7171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7171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 nodeType="clickPar">
                      <p:stCondLst>
                        <p:cond delay="indefinite"/>
                      </p:stCondLst>
                      <p:childTnLst>
                        <p:par>
                          <p:cTn id="16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1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7171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7171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 nodeType="clickPar">
                      <p:stCondLst>
                        <p:cond delay="indefinite"/>
                      </p:stCondLst>
                      <p:childTnLst>
                        <p:par>
                          <p:cTn id="22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1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7171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7171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 nodeType="clickPar">
                      <p:stCondLst>
                        <p:cond delay="indefinite"/>
                      </p:stCondLst>
                      <p:childTnLst>
                        <p:par>
                          <p:cTn id="28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1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7171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7171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 nodeType="clickPar">
                      <p:stCondLst>
                        <p:cond delay="indefinite"/>
                      </p:stCondLst>
                      <p:childTnLst>
                        <p:par>
                          <p:cTn id="3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1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7171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7171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 nodeType="clickPar">
                      <p:stCondLst>
                        <p:cond delay="indefinite"/>
                      </p:stCondLst>
                      <p:childTnLst>
                        <p:par>
                          <p:cTn id="40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1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7171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7171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 nodeType="clickPar">
                      <p:stCondLst>
                        <p:cond delay="indefinite"/>
                      </p:stCondLst>
                      <p:childTnLst>
                        <p:par>
                          <p:cTn id="46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1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7171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7171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 nodeType="clickPar">
                      <p:stCondLst>
                        <p:cond delay="indefinite"/>
                      </p:stCondLst>
                      <p:childTnLst>
                        <p:par>
                          <p:cTn id="52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3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1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5" dur="500" fill="hold"/>
                                        <p:tgtEl>
                                          <p:spTgt spid="7171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6" dur="500" fill="hold"/>
                                        <p:tgtEl>
                                          <p:spTgt spid="7171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171" grpId="0" build="p" autoUpdateAnimBg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94" name="Rectangle 2"/>
          <p:cNvSpPr>
            <a:spLocks noGrp="1" noChangeArrowheads="1"/>
          </p:cNvSpPr>
          <p:nvPr>
            <p:ph type="title"/>
          </p:nvPr>
        </p:nvSpPr>
        <p:spPr>
          <a:xfrm>
            <a:off x="1143000" y="814388"/>
            <a:ext cx="7772400" cy="762000"/>
          </a:xfrm>
        </p:spPr>
        <p:txBody>
          <a:bodyPr/>
          <a:lstStyle/>
          <a:p>
            <a:pPr eaLnBrk="1" hangingPunct="1">
              <a:defRPr/>
            </a:pPr>
            <a:r>
              <a:rPr lang="en-GB" b="1" i="1" smtClean="0">
                <a:latin typeface="Arial" charset="0"/>
                <a:cs typeface="Times New Roman" pitchFamily="18" charset="0"/>
              </a:rPr>
              <a:t>LIMITATIONS OF DSP</a:t>
            </a:r>
            <a:r>
              <a:rPr lang="en-GB" smtClean="0"/>
              <a:t> </a:t>
            </a:r>
          </a:p>
        </p:txBody>
      </p:sp>
      <p:sp>
        <p:nvSpPr>
          <p:cNvPr id="8195" name="Rectangle 3"/>
          <p:cNvSpPr>
            <a:spLocks noGrp="1" noChangeArrowheads="1"/>
          </p:cNvSpPr>
          <p:nvPr>
            <p:ph idx="1"/>
          </p:nvPr>
        </p:nvSpPr>
        <p:spPr/>
        <p:txBody>
          <a:bodyPr/>
          <a:lstStyle/>
          <a:p>
            <a:pPr marL="609600" indent="-609600" eaLnBrk="1" hangingPunct="1">
              <a:buFontTx/>
              <a:buAutoNum type="arabicPeriod"/>
              <a:defRPr/>
            </a:pPr>
            <a:r>
              <a:rPr lang="en-GB" smtClean="0">
                <a:cs typeface="Times New Roman" pitchFamily="18" charset="0"/>
              </a:rPr>
              <a:t>Bandwidth limited by sample rate</a:t>
            </a:r>
          </a:p>
          <a:p>
            <a:pPr marL="609600" indent="-609600" eaLnBrk="1" hangingPunct="1">
              <a:buFontTx/>
              <a:buAutoNum type="arabicPeriod"/>
              <a:defRPr/>
            </a:pPr>
            <a:r>
              <a:rPr lang="en-GB" smtClean="0">
                <a:cs typeface="Times New Roman" pitchFamily="18" charset="0"/>
              </a:rPr>
              <a:t>Limited Dynamic Range</a:t>
            </a:r>
          </a:p>
          <a:p>
            <a:pPr marL="609600" indent="-609600" eaLnBrk="1" hangingPunct="1">
              <a:buFontTx/>
              <a:buAutoNum type="arabicPeriod"/>
              <a:defRPr/>
            </a:pPr>
            <a:r>
              <a:rPr lang="en-GB" smtClean="0">
                <a:cs typeface="Times New Roman" pitchFamily="18" charset="0"/>
              </a:rPr>
              <a:t>Quantisation Noise</a:t>
            </a:r>
          </a:p>
          <a:p>
            <a:pPr marL="609600" indent="-609600" eaLnBrk="1" hangingPunct="1">
              <a:buFontTx/>
              <a:buAutoNum type="arabicPeriod"/>
              <a:defRPr/>
            </a:pPr>
            <a:r>
              <a:rPr lang="en-GB" smtClean="0">
                <a:cs typeface="Times New Roman" pitchFamily="18" charset="0"/>
              </a:rPr>
              <a:t>Round‑off errors</a:t>
            </a:r>
            <a:r>
              <a:rPr lang="en-GB" smtClean="0"/>
              <a:t> </a:t>
            </a:r>
          </a:p>
        </p:txBody>
      </p:sp>
      <p:sp>
        <p:nvSpPr>
          <p:cNvPr id="103427" name="Slide Number Placeholder 5"/>
          <p:cNvSpPr>
            <a:spLocks noGrp="1"/>
          </p:cNvSpPr>
          <p:nvPr>
            <p:ph type="sldNum" sz="quarter" idx="12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eaLnBrk="0" hangingPunct="0">
              <a:defRPr sz="36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 eaLnBrk="0" hangingPunct="0">
              <a:defRPr sz="36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 eaLnBrk="0" hangingPunct="0">
              <a:defRPr sz="36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 eaLnBrk="0" hangingPunct="0">
              <a:defRPr sz="36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 eaLnBrk="0" hangingPunct="0">
              <a:defRPr sz="36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pPr eaLnBrk="1" hangingPunct="1"/>
            <a:fld id="{201BCE7D-08C7-4822-B146-34978DE37836}" type="slidenum">
              <a:rPr lang="en-GB" altLang="en-US" sz="1400"/>
              <a:pPr eaLnBrk="1" hangingPunct="1"/>
              <a:t>5</a:t>
            </a:fld>
            <a:endParaRPr lang="en-GB" altLang="en-US" sz="1400"/>
          </a:p>
        </p:txBody>
      </p:sp>
    </p:spTree>
    <p:extLst>
      <p:ext uri="{BB962C8B-B14F-4D97-AF65-F5344CB8AC3E}">
        <p14:creationId xmlns:p14="http://schemas.microsoft.com/office/powerpoint/2010/main" val="360910124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9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819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819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 nodeType="clickPar">
                      <p:stCondLst>
                        <p:cond delay="indefinite"/>
                      </p:stCondLst>
                      <p:childTnLst>
                        <p:par>
                          <p:cTn id="10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9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819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819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 nodeType="clickPar">
                      <p:stCondLst>
                        <p:cond delay="indefinite"/>
                      </p:stCondLst>
                      <p:childTnLst>
                        <p:par>
                          <p:cTn id="16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9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819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819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 nodeType="clickPar">
                      <p:stCondLst>
                        <p:cond delay="indefinite"/>
                      </p:stCondLst>
                      <p:childTnLst>
                        <p:par>
                          <p:cTn id="22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9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819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819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195" grpId="0" build="p" autoUpdateAnimBg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218" name="Rectangle 2"/>
          <p:cNvSpPr>
            <a:spLocks noGrp="1" noChangeArrowheads="1"/>
          </p:cNvSpPr>
          <p:nvPr>
            <p:ph type="title"/>
          </p:nvPr>
        </p:nvSpPr>
        <p:spPr>
          <a:xfrm>
            <a:off x="940269" y="260648"/>
            <a:ext cx="7772400" cy="762000"/>
          </a:xfrm>
        </p:spPr>
        <p:txBody>
          <a:bodyPr/>
          <a:lstStyle/>
          <a:p>
            <a:pPr eaLnBrk="1" hangingPunct="1">
              <a:defRPr/>
            </a:pPr>
            <a:r>
              <a:rPr lang="en-GB" b="1" i="1" dirty="0" smtClean="0">
                <a:latin typeface="Arial" charset="0"/>
                <a:cs typeface="Times New Roman" pitchFamily="18" charset="0"/>
              </a:rPr>
              <a:t>Types of Signal</a:t>
            </a:r>
            <a:r>
              <a:rPr lang="en-GB" dirty="0" smtClean="0"/>
              <a:t> </a:t>
            </a:r>
          </a:p>
        </p:txBody>
      </p:sp>
      <p:sp>
        <p:nvSpPr>
          <p:cNvPr id="9219" name="Rectangle 3"/>
          <p:cNvSpPr>
            <a:spLocks noGrp="1" noChangeArrowheads="1"/>
          </p:cNvSpPr>
          <p:nvPr>
            <p:ph idx="1"/>
          </p:nvPr>
        </p:nvSpPr>
        <p:spPr>
          <a:xfrm>
            <a:off x="483069" y="1620617"/>
            <a:ext cx="8229600" cy="3917032"/>
          </a:xfrm>
        </p:spPr>
        <p:txBody>
          <a:bodyPr>
            <a:normAutofit fontScale="85000" lnSpcReduction="20000"/>
          </a:bodyPr>
          <a:lstStyle/>
          <a:p>
            <a:pPr eaLnBrk="1" hangingPunct="1">
              <a:defRPr/>
            </a:pPr>
            <a:r>
              <a:rPr lang="en-GB" b="1" i="1" dirty="0" smtClean="0">
                <a:latin typeface="Arial" charset="0"/>
                <a:cs typeface="Times New Roman" pitchFamily="18" charset="0"/>
              </a:rPr>
              <a:t>a) Continuous Time and Continuous </a:t>
            </a:r>
            <a:r>
              <a:rPr lang="en-GB" b="1" i="1" dirty="0" smtClean="0">
                <a:latin typeface="Arial" charset="0"/>
                <a:cs typeface="Times New Roman" pitchFamily="18" charset="0"/>
              </a:rPr>
              <a:t>Amplitude</a:t>
            </a:r>
          </a:p>
          <a:p>
            <a:pPr eaLnBrk="1" hangingPunct="1">
              <a:defRPr/>
            </a:pPr>
            <a:endParaRPr lang="en-GB" b="1" i="1" dirty="0">
              <a:latin typeface="Arial" charset="0"/>
              <a:cs typeface="Times New Roman" pitchFamily="18" charset="0"/>
            </a:endParaRPr>
          </a:p>
          <a:p>
            <a:pPr eaLnBrk="1" hangingPunct="1">
              <a:defRPr/>
            </a:pPr>
            <a:endParaRPr lang="en-GB" dirty="0" smtClean="0">
              <a:cs typeface="Times New Roman" pitchFamily="18" charset="0"/>
            </a:endParaRPr>
          </a:p>
          <a:p>
            <a:pPr algn="ctr" eaLnBrk="1" hangingPunct="1">
              <a:buFontTx/>
              <a:buNone/>
              <a:defRPr/>
            </a:pPr>
            <a:r>
              <a:rPr lang="en-GB" dirty="0" smtClean="0">
                <a:cs typeface="Times New Roman" pitchFamily="18" charset="0"/>
              </a:rPr>
              <a:t> </a:t>
            </a:r>
          </a:p>
          <a:p>
            <a:pPr algn="ctr" eaLnBrk="1" hangingPunct="1">
              <a:defRPr/>
            </a:pPr>
            <a:endParaRPr lang="en-GB" dirty="0" smtClean="0">
              <a:cs typeface="Times New Roman" pitchFamily="18" charset="0"/>
            </a:endParaRPr>
          </a:p>
          <a:p>
            <a:pPr algn="ctr" eaLnBrk="1" hangingPunct="1">
              <a:defRPr/>
            </a:pPr>
            <a:endParaRPr lang="en-GB" dirty="0" smtClean="0">
              <a:cs typeface="Times New Roman" pitchFamily="18" charset="0"/>
            </a:endParaRPr>
          </a:p>
          <a:p>
            <a:pPr algn="ctr" eaLnBrk="1" hangingPunct="1">
              <a:defRPr/>
            </a:pPr>
            <a:endParaRPr lang="en-GB" dirty="0" smtClean="0">
              <a:cs typeface="Times New Roman" pitchFamily="18" charset="0"/>
            </a:endParaRPr>
          </a:p>
          <a:p>
            <a:pPr eaLnBrk="1" hangingPunct="1">
              <a:defRPr/>
            </a:pPr>
            <a:endParaRPr lang="en-GB" b="1" i="1" dirty="0" smtClean="0">
              <a:latin typeface="Arial" charset="0"/>
              <a:cs typeface="Arial" charset="0"/>
            </a:endParaRPr>
          </a:p>
          <a:p>
            <a:pPr eaLnBrk="1" hangingPunct="1">
              <a:defRPr/>
            </a:pPr>
            <a:r>
              <a:rPr lang="en-GB" b="1" i="1" dirty="0" smtClean="0">
                <a:latin typeface="Arial" charset="0"/>
                <a:cs typeface="Arial" charset="0"/>
              </a:rPr>
              <a:t>Figure 1.2: Analogue Signal</a:t>
            </a:r>
            <a:endParaRPr lang="en-GB" dirty="0" smtClean="0"/>
          </a:p>
        </p:txBody>
      </p:sp>
      <p:sp>
        <p:nvSpPr>
          <p:cNvPr id="1028" name="Slide Number Placeholder 5"/>
          <p:cNvSpPr>
            <a:spLocks noGrp="1"/>
          </p:cNvSpPr>
          <p:nvPr>
            <p:ph type="sldNum" sz="quarter" idx="12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eaLnBrk="0" hangingPunct="0">
              <a:defRPr sz="36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 eaLnBrk="0" hangingPunct="0">
              <a:defRPr sz="36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 eaLnBrk="0" hangingPunct="0">
              <a:defRPr sz="36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 eaLnBrk="0" hangingPunct="0">
              <a:defRPr sz="36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 eaLnBrk="0" hangingPunct="0">
              <a:defRPr sz="36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pPr eaLnBrk="1" hangingPunct="1"/>
            <a:fld id="{97CD42DF-0E6C-4251-8C7A-643D074EE488}" type="slidenum">
              <a:rPr lang="en-GB" altLang="en-US" sz="1400"/>
              <a:pPr eaLnBrk="1" hangingPunct="1"/>
              <a:t>6</a:t>
            </a:fld>
            <a:endParaRPr lang="en-GB" altLang="en-US" sz="1400"/>
          </a:p>
        </p:txBody>
      </p:sp>
      <p:sp>
        <p:nvSpPr>
          <p:cNvPr id="1031" name="Rectangle 5"/>
          <p:cNvSpPr>
            <a:spLocks noChangeArrowheads="1"/>
          </p:cNvSpPr>
          <p:nvPr/>
        </p:nvSpPr>
        <p:spPr bwMode="auto">
          <a:xfrm>
            <a:off x="2476500" y="920750"/>
            <a:ext cx="2492375" cy="13366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 sz="36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 eaLnBrk="0" hangingPunct="0">
              <a:defRPr sz="36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 eaLnBrk="0" hangingPunct="0">
              <a:defRPr sz="36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 eaLnBrk="0" hangingPunct="0">
              <a:defRPr sz="36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 eaLnBrk="0" hangingPunct="0">
              <a:defRPr sz="36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pPr eaLnBrk="1" hangingPunct="1"/>
            <a:endParaRPr lang="en-US" altLang="en-US"/>
          </a:p>
        </p:txBody>
      </p:sp>
      <p:graphicFrame>
        <p:nvGraphicFramePr>
          <p:cNvPr id="1026" name="Object 4"/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218923259"/>
              </p:ext>
            </p:extLst>
          </p:nvPr>
        </p:nvGraphicFramePr>
        <p:xfrm>
          <a:off x="2616669" y="2348880"/>
          <a:ext cx="4419600" cy="2343150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1027" r:id="rId3" imgW="606066" imgH="321279" progId="CDraw">
                  <p:embed/>
                </p:oleObj>
              </mc:Choice>
              <mc:Fallback>
                <p:oleObj r:id="rId3" imgW="606066" imgH="321279" progId="CDraw">
                  <p:embed/>
                  <p:pic>
                    <p:nvPicPr>
                      <p:cNvPr id="1026" name="Object 4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4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2616669" y="2348880"/>
                        <a:ext cx="4419600" cy="2343150"/>
                      </a:xfrm>
                      <a:prstGeom prst="rect">
                        <a:avLst/>
                      </a:prstGeom>
                      <a:noFill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</p:spTree>
    <p:extLst>
      <p:ext uri="{BB962C8B-B14F-4D97-AF65-F5344CB8AC3E}">
        <p14:creationId xmlns:p14="http://schemas.microsoft.com/office/powerpoint/2010/main" val="411262992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42" name="Rectangle 2"/>
          <p:cNvSpPr>
            <a:spLocks noGrp="1" noChangeArrowheads="1"/>
          </p:cNvSpPr>
          <p:nvPr>
            <p:ph type="title"/>
          </p:nvPr>
        </p:nvSpPr>
        <p:spPr>
          <a:xfrm>
            <a:off x="1143000" y="814388"/>
            <a:ext cx="7772400" cy="762000"/>
          </a:xfrm>
        </p:spPr>
        <p:txBody>
          <a:bodyPr/>
          <a:lstStyle/>
          <a:p>
            <a:pPr eaLnBrk="1" hangingPunct="1">
              <a:defRPr/>
            </a:pPr>
            <a:r>
              <a:rPr lang="en-GB" smtClean="0">
                <a:cs typeface="Times New Roman" pitchFamily="18" charset="0"/>
              </a:rPr>
              <a:t>Matlab Code:</a:t>
            </a:r>
            <a:r>
              <a:rPr lang="en-GB" b="1" i="1" smtClean="0">
                <a:latin typeface="Arial" charset="0"/>
                <a:cs typeface="Times New Roman" pitchFamily="18" charset="0"/>
              </a:rPr>
              <a:t> </a:t>
            </a:r>
          </a:p>
        </p:txBody>
      </p:sp>
      <p:sp>
        <p:nvSpPr>
          <p:cNvPr id="10243" name="Rectangle 3"/>
          <p:cNvSpPr>
            <a:spLocks noGrp="1" noChangeArrowheads="1"/>
          </p:cNvSpPr>
          <p:nvPr>
            <p:ph idx="1"/>
          </p:nvPr>
        </p:nvSpPr>
        <p:spPr/>
        <p:txBody>
          <a:bodyPr/>
          <a:lstStyle/>
          <a:p>
            <a:pPr eaLnBrk="1" hangingPunct="1">
              <a:buFontTx/>
              <a:buNone/>
              <a:defRPr/>
            </a:pPr>
            <a:r>
              <a:rPr lang="en-GB" sz="2400" i="1" smtClean="0">
                <a:cs typeface="Times New Roman" pitchFamily="18" charset="0"/>
              </a:rPr>
              <a:t>t=[0:0.001:0.1];</a:t>
            </a:r>
          </a:p>
          <a:p>
            <a:pPr eaLnBrk="1" hangingPunct="1">
              <a:buFontTx/>
              <a:buNone/>
              <a:defRPr/>
            </a:pPr>
            <a:r>
              <a:rPr lang="en-GB" sz="2400" i="1" smtClean="0">
                <a:cs typeface="Times New Roman" pitchFamily="18" charset="0"/>
              </a:rPr>
              <a:t>y=sin(2*pi*t*20);</a:t>
            </a:r>
          </a:p>
          <a:p>
            <a:pPr eaLnBrk="1" hangingPunct="1">
              <a:buFontTx/>
              <a:buNone/>
              <a:defRPr/>
            </a:pPr>
            <a:r>
              <a:rPr lang="en-GB" sz="2400" i="1" smtClean="0">
                <a:cs typeface="Times New Roman" pitchFamily="18" charset="0"/>
              </a:rPr>
              <a:t>plot(t,y)</a:t>
            </a:r>
          </a:p>
          <a:p>
            <a:pPr eaLnBrk="1" hangingPunct="1">
              <a:buFontTx/>
              <a:buNone/>
              <a:defRPr/>
            </a:pPr>
            <a:r>
              <a:rPr lang="en-GB" sz="2400" i="1" smtClean="0">
                <a:cs typeface="Times New Roman" pitchFamily="18" charset="0"/>
              </a:rPr>
              <a:t>title('Continuous Time Waveform')</a:t>
            </a:r>
          </a:p>
          <a:p>
            <a:pPr eaLnBrk="1" hangingPunct="1">
              <a:buFontTx/>
              <a:buNone/>
              <a:defRPr/>
            </a:pPr>
            <a:r>
              <a:rPr lang="en-GB" sz="2400" i="1" smtClean="0">
                <a:cs typeface="Times New Roman" pitchFamily="18" charset="0"/>
              </a:rPr>
              <a:t>xlabel('Time')</a:t>
            </a:r>
          </a:p>
          <a:p>
            <a:pPr eaLnBrk="1" hangingPunct="1">
              <a:buFontTx/>
              <a:buNone/>
              <a:defRPr/>
            </a:pPr>
            <a:r>
              <a:rPr lang="en-GB" sz="2400" i="1" smtClean="0">
                <a:cs typeface="Times New Roman" pitchFamily="18" charset="0"/>
              </a:rPr>
              <a:t>ylabel('Magnitude')</a:t>
            </a:r>
          </a:p>
          <a:p>
            <a:pPr eaLnBrk="1" hangingPunct="1">
              <a:defRPr/>
            </a:pPr>
            <a:endParaRPr lang="en-GB" sz="2400" smtClean="0"/>
          </a:p>
        </p:txBody>
      </p:sp>
      <p:sp>
        <p:nvSpPr>
          <p:cNvPr id="104451" name="Slide Number Placeholder 5"/>
          <p:cNvSpPr>
            <a:spLocks noGrp="1"/>
          </p:cNvSpPr>
          <p:nvPr>
            <p:ph type="sldNum" sz="quarter" idx="12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eaLnBrk="0" hangingPunct="0">
              <a:defRPr sz="36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 eaLnBrk="0" hangingPunct="0">
              <a:defRPr sz="36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 eaLnBrk="0" hangingPunct="0">
              <a:defRPr sz="36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 eaLnBrk="0" hangingPunct="0">
              <a:defRPr sz="36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 eaLnBrk="0" hangingPunct="0">
              <a:defRPr sz="36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pPr eaLnBrk="1" hangingPunct="1"/>
            <a:fld id="{C64E7512-78DB-405A-9FD0-BDADF53A2F8E}" type="slidenum">
              <a:rPr lang="en-GB" altLang="en-US" sz="1400"/>
              <a:pPr eaLnBrk="1" hangingPunct="1"/>
              <a:t>7</a:t>
            </a:fld>
            <a:endParaRPr lang="en-GB" altLang="en-US" sz="1400"/>
          </a:p>
        </p:txBody>
      </p:sp>
      <p:pic>
        <p:nvPicPr>
          <p:cNvPr id="104454" name="Picture 4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788024" y="2157748"/>
            <a:ext cx="3733800" cy="280193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217241310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266" name="Rectangle 2"/>
          <p:cNvSpPr>
            <a:spLocks noGrp="1" noChangeArrowheads="1"/>
          </p:cNvSpPr>
          <p:nvPr>
            <p:ph type="title"/>
          </p:nvPr>
        </p:nvSpPr>
        <p:spPr>
          <a:xfrm>
            <a:off x="1143000" y="814388"/>
            <a:ext cx="7772400" cy="762000"/>
          </a:xfrm>
        </p:spPr>
        <p:txBody>
          <a:bodyPr/>
          <a:lstStyle/>
          <a:p>
            <a:pPr eaLnBrk="1" hangingPunct="1">
              <a:defRPr/>
            </a:pPr>
            <a:r>
              <a:rPr lang="en-GB" b="1" i="1" smtClean="0">
                <a:latin typeface="Arial" charset="0"/>
                <a:cs typeface="Times New Roman" pitchFamily="18" charset="0"/>
              </a:rPr>
              <a:t>Types of Signal</a:t>
            </a:r>
          </a:p>
        </p:txBody>
      </p:sp>
      <p:sp>
        <p:nvSpPr>
          <p:cNvPr id="11267" name="Rectangle 3"/>
          <p:cNvSpPr>
            <a:spLocks noGrp="1" noChangeArrowheads="1"/>
          </p:cNvSpPr>
          <p:nvPr>
            <p:ph idx="1"/>
          </p:nvPr>
        </p:nvSpPr>
        <p:spPr/>
        <p:txBody>
          <a:bodyPr/>
          <a:lstStyle/>
          <a:p>
            <a:pPr eaLnBrk="1" hangingPunct="1">
              <a:defRPr/>
            </a:pPr>
            <a:r>
              <a:rPr lang="en-GB" sz="2800" i="1" dirty="0" smtClean="0">
                <a:latin typeface="Arial" charset="0"/>
                <a:cs typeface="Times New Roman" pitchFamily="18" charset="0"/>
              </a:rPr>
              <a:t>b) Discrete Time and Continuous Amplitude</a:t>
            </a:r>
            <a:endParaRPr lang="en-GB" sz="2800" dirty="0" smtClean="0">
              <a:cs typeface="Times New Roman" pitchFamily="18" charset="0"/>
            </a:endParaRPr>
          </a:p>
          <a:p>
            <a:pPr eaLnBrk="1" hangingPunct="1">
              <a:defRPr/>
            </a:pPr>
            <a:r>
              <a:rPr lang="en-GB" sz="2000" dirty="0" smtClean="0">
                <a:cs typeface="Times New Roman" pitchFamily="18" charset="0"/>
              </a:rPr>
              <a:t>This is a discrete time continuous amplitude signal with time steps spaced by the sampling interval T seconds as in figure 1.4. where the dotted line represents the original analogue signal</a:t>
            </a:r>
          </a:p>
        </p:txBody>
      </p:sp>
      <p:sp>
        <p:nvSpPr>
          <p:cNvPr id="2052" name="Slide Number Placeholder 5"/>
          <p:cNvSpPr>
            <a:spLocks noGrp="1"/>
          </p:cNvSpPr>
          <p:nvPr>
            <p:ph type="sldNum" sz="quarter" idx="12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eaLnBrk="0" hangingPunct="0">
              <a:defRPr sz="36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 eaLnBrk="0" hangingPunct="0">
              <a:defRPr sz="36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 eaLnBrk="0" hangingPunct="0">
              <a:defRPr sz="36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 eaLnBrk="0" hangingPunct="0">
              <a:defRPr sz="36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 eaLnBrk="0" hangingPunct="0">
              <a:defRPr sz="36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pPr eaLnBrk="1" hangingPunct="1"/>
            <a:fld id="{BC48D5DE-39EE-4D02-A65A-79E85AF18AE7}" type="slidenum">
              <a:rPr lang="en-GB" altLang="en-US" sz="1400"/>
              <a:pPr eaLnBrk="1" hangingPunct="1"/>
              <a:t>8</a:t>
            </a:fld>
            <a:endParaRPr lang="en-GB" altLang="en-US" sz="1400"/>
          </a:p>
        </p:txBody>
      </p:sp>
      <p:sp>
        <p:nvSpPr>
          <p:cNvPr id="2055" name="Rectangle 5"/>
          <p:cNvSpPr>
            <a:spLocks noChangeArrowheads="1"/>
          </p:cNvSpPr>
          <p:nvPr/>
        </p:nvSpPr>
        <p:spPr bwMode="auto">
          <a:xfrm>
            <a:off x="2595563" y="2352675"/>
            <a:ext cx="9144000" cy="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 sz="36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 eaLnBrk="0" hangingPunct="0">
              <a:defRPr sz="36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 eaLnBrk="0" hangingPunct="0">
              <a:defRPr sz="36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 eaLnBrk="0" hangingPunct="0">
              <a:defRPr sz="36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 eaLnBrk="0" hangingPunct="0">
              <a:defRPr sz="36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pPr eaLnBrk="1" hangingPunct="1"/>
            <a:endParaRPr lang="en-US" altLang="en-US"/>
          </a:p>
        </p:txBody>
      </p:sp>
      <p:graphicFrame>
        <p:nvGraphicFramePr>
          <p:cNvPr id="2050" name="Object 4"/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4194516187"/>
              </p:ext>
            </p:extLst>
          </p:nvPr>
        </p:nvGraphicFramePr>
        <p:xfrm>
          <a:off x="2051720" y="3105150"/>
          <a:ext cx="3952875" cy="2152650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2051" r:id="rId3" imgW="593527" imgH="323984" progId="CDraw">
                  <p:embed/>
                </p:oleObj>
              </mc:Choice>
              <mc:Fallback>
                <p:oleObj r:id="rId3" imgW="593527" imgH="323984" progId="CDraw">
                  <p:embed/>
                  <p:pic>
                    <p:nvPicPr>
                      <p:cNvPr id="2050" name="Object 4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4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2051720" y="3105150"/>
                        <a:ext cx="3952875" cy="2152650"/>
                      </a:xfrm>
                      <a:prstGeom prst="rect">
                        <a:avLst/>
                      </a:prstGeom>
                      <a:noFill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sp>
        <p:nvSpPr>
          <p:cNvPr id="2056" name="Text Box 6"/>
          <p:cNvSpPr txBox="1">
            <a:spLocks noChangeArrowheads="1"/>
          </p:cNvSpPr>
          <p:nvPr/>
        </p:nvSpPr>
        <p:spPr bwMode="auto">
          <a:xfrm>
            <a:off x="4724400" y="5105400"/>
            <a:ext cx="3103563" cy="6413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 eaLnBrk="0" hangingPunct="0">
              <a:defRPr sz="36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 eaLnBrk="0" hangingPunct="0">
              <a:defRPr sz="36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 eaLnBrk="0" hangingPunct="0">
              <a:defRPr sz="36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 eaLnBrk="0" hangingPunct="0">
              <a:defRPr sz="36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 eaLnBrk="0" hangingPunct="0">
              <a:defRPr sz="36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pPr eaLnBrk="1" hangingPunct="1"/>
            <a:r>
              <a:rPr lang="en-GB" altLang="en-US" sz="2000" i="1">
                <a:cs typeface="Times New Roman" panose="02020603050405020304" pitchFamily="18" charset="0"/>
              </a:rPr>
              <a:t>Figure 1.4: Sampled Signal</a:t>
            </a:r>
            <a:r>
              <a:rPr lang="en-GB" altLang="en-US"/>
              <a:t> </a:t>
            </a:r>
          </a:p>
        </p:txBody>
      </p:sp>
    </p:spTree>
    <p:extLst>
      <p:ext uri="{BB962C8B-B14F-4D97-AF65-F5344CB8AC3E}">
        <p14:creationId xmlns:p14="http://schemas.microsoft.com/office/powerpoint/2010/main" val="148663982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290" name="Rectangle 2"/>
          <p:cNvSpPr>
            <a:spLocks noGrp="1" noChangeArrowheads="1"/>
          </p:cNvSpPr>
          <p:nvPr>
            <p:ph type="title"/>
          </p:nvPr>
        </p:nvSpPr>
        <p:spPr>
          <a:xfrm>
            <a:off x="1143000" y="814388"/>
            <a:ext cx="7772400" cy="762000"/>
          </a:xfrm>
        </p:spPr>
        <p:txBody>
          <a:bodyPr/>
          <a:lstStyle/>
          <a:p>
            <a:pPr eaLnBrk="1" hangingPunct="1">
              <a:defRPr/>
            </a:pPr>
            <a:r>
              <a:rPr lang="en-GB" smtClean="0">
                <a:cs typeface="Times New Roman" pitchFamily="18" charset="0"/>
              </a:rPr>
              <a:t>Matlab Code:</a:t>
            </a:r>
          </a:p>
        </p:txBody>
      </p:sp>
      <p:sp>
        <p:nvSpPr>
          <p:cNvPr id="12291" name="Rectangle 3"/>
          <p:cNvSpPr>
            <a:spLocks noGrp="1" noChangeArrowheads="1"/>
          </p:cNvSpPr>
          <p:nvPr>
            <p:ph idx="1"/>
          </p:nvPr>
        </p:nvSpPr>
        <p:spPr/>
        <p:txBody>
          <a:bodyPr/>
          <a:lstStyle/>
          <a:p>
            <a:pPr eaLnBrk="1" hangingPunct="1">
              <a:buFontTx/>
              <a:buNone/>
              <a:defRPr/>
            </a:pPr>
            <a:r>
              <a:rPr lang="en-GB" sz="2000" i="1" smtClean="0">
                <a:cs typeface="Times New Roman" pitchFamily="18" charset="0"/>
              </a:rPr>
              <a:t>t=[0:0.001:0.1];</a:t>
            </a:r>
          </a:p>
          <a:p>
            <a:pPr eaLnBrk="1" hangingPunct="1">
              <a:buFontTx/>
              <a:buNone/>
              <a:defRPr/>
            </a:pPr>
            <a:r>
              <a:rPr lang="en-GB" sz="2000" i="1" smtClean="0">
                <a:cs typeface="Times New Roman" pitchFamily="18" charset="0"/>
              </a:rPr>
              <a:t>y=sin(2*pi*t*20);</a:t>
            </a:r>
          </a:p>
          <a:p>
            <a:pPr eaLnBrk="1" hangingPunct="1">
              <a:buFontTx/>
              <a:buNone/>
              <a:defRPr/>
            </a:pPr>
            <a:r>
              <a:rPr lang="en-GB" sz="2000" i="1" smtClean="0">
                <a:cs typeface="Times New Roman" pitchFamily="18" charset="0"/>
              </a:rPr>
              <a:t>stem(t,y)</a:t>
            </a:r>
          </a:p>
          <a:p>
            <a:pPr eaLnBrk="1" hangingPunct="1">
              <a:buFontTx/>
              <a:buNone/>
              <a:defRPr/>
            </a:pPr>
            <a:r>
              <a:rPr lang="en-GB" sz="2000" i="1" smtClean="0">
                <a:cs typeface="Times New Roman" pitchFamily="18" charset="0"/>
              </a:rPr>
              <a:t>title('Sampled Waveform')</a:t>
            </a:r>
          </a:p>
          <a:p>
            <a:pPr eaLnBrk="1" hangingPunct="1">
              <a:buFontTx/>
              <a:buNone/>
              <a:defRPr/>
            </a:pPr>
            <a:r>
              <a:rPr lang="en-GB" sz="2000" i="1" smtClean="0">
                <a:cs typeface="Times New Roman" pitchFamily="18" charset="0"/>
              </a:rPr>
              <a:t>xlabel('Time')</a:t>
            </a:r>
          </a:p>
          <a:p>
            <a:pPr eaLnBrk="1" hangingPunct="1">
              <a:buFontTx/>
              <a:buNone/>
              <a:defRPr/>
            </a:pPr>
            <a:r>
              <a:rPr lang="en-GB" sz="2000" smtClean="0">
                <a:cs typeface="Times New Roman" pitchFamily="18" charset="0"/>
              </a:rPr>
              <a:t>ylabel('Magnitude'</a:t>
            </a:r>
            <a:r>
              <a:rPr lang="en-GB" smtClean="0">
                <a:cs typeface="Times New Roman" pitchFamily="18" charset="0"/>
              </a:rPr>
              <a:t>)</a:t>
            </a:r>
            <a:r>
              <a:rPr lang="en-GB" smtClean="0"/>
              <a:t> </a:t>
            </a:r>
          </a:p>
        </p:txBody>
      </p:sp>
      <p:sp>
        <p:nvSpPr>
          <p:cNvPr id="105475" name="Slide Number Placeholder 5"/>
          <p:cNvSpPr>
            <a:spLocks noGrp="1"/>
          </p:cNvSpPr>
          <p:nvPr>
            <p:ph type="sldNum" sz="quarter" idx="12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eaLnBrk="0" hangingPunct="0">
              <a:defRPr sz="36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 eaLnBrk="0" hangingPunct="0">
              <a:defRPr sz="36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 eaLnBrk="0" hangingPunct="0">
              <a:defRPr sz="36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 eaLnBrk="0" hangingPunct="0">
              <a:defRPr sz="36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 eaLnBrk="0" hangingPunct="0">
              <a:defRPr sz="36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pPr eaLnBrk="1" hangingPunct="1"/>
            <a:fld id="{39560D25-78C1-4894-B70D-09EF0AF96D25}" type="slidenum">
              <a:rPr lang="en-GB" altLang="en-US" sz="1400"/>
              <a:pPr eaLnBrk="1" hangingPunct="1"/>
              <a:t>9</a:t>
            </a:fld>
            <a:endParaRPr lang="en-GB" altLang="en-US" sz="1400"/>
          </a:p>
        </p:txBody>
      </p:sp>
      <p:pic>
        <p:nvPicPr>
          <p:cNvPr id="105478" name="Picture 4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499992" y="1700808"/>
            <a:ext cx="4038600" cy="303053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105479" name="Text Box 5"/>
          <p:cNvSpPr txBox="1">
            <a:spLocks noChangeArrowheads="1"/>
          </p:cNvSpPr>
          <p:nvPr/>
        </p:nvSpPr>
        <p:spPr bwMode="auto">
          <a:xfrm>
            <a:off x="1066800" y="4953000"/>
            <a:ext cx="3103563" cy="6413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 eaLnBrk="0" hangingPunct="0">
              <a:defRPr sz="36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 eaLnBrk="0" hangingPunct="0">
              <a:defRPr sz="36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 eaLnBrk="0" hangingPunct="0">
              <a:defRPr sz="36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 eaLnBrk="0" hangingPunct="0">
              <a:defRPr sz="36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 eaLnBrk="0" hangingPunct="0">
              <a:defRPr sz="36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pPr eaLnBrk="1" hangingPunct="1"/>
            <a:r>
              <a:rPr lang="en-GB" altLang="en-US" sz="2000" i="1">
                <a:cs typeface="Times New Roman" panose="02020603050405020304" pitchFamily="18" charset="0"/>
              </a:rPr>
              <a:t>Figure 1.5: Sampled Signal</a:t>
            </a:r>
            <a:r>
              <a:rPr lang="en-GB" altLang="en-US"/>
              <a:t> </a:t>
            </a:r>
          </a:p>
        </p:txBody>
      </p:sp>
    </p:spTree>
    <p:extLst>
      <p:ext uri="{BB962C8B-B14F-4D97-AF65-F5344CB8AC3E}">
        <p14:creationId xmlns:p14="http://schemas.microsoft.com/office/powerpoint/2010/main" val="81942342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314" name="Rectangle 2"/>
          <p:cNvSpPr>
            <a:spLocks noGrp="1" noChangeArrowheads="1"/>
          </p:cNvSpPr>
          <p:nvPr>
            <p:ph type="title"/>
          </p:nvPr>
        </p:nvSpPr>
        <p:spPr>
          <a:xfrm>
            <a:off x="755576" y="264222"/>
            <a:ext cx="7772400" cy="762000"/>
          </a:xfrm>
        </p:spPr>
        <p:txBody>
          <a:bodyPr/>
          <a:lstStyle/>
          <a:p>
            <a:pPr eaLnBrk="1" hangingPunct="1">
              <a:defRPr/>
            </a:pPr>
            <a:r>
              <a:rPr lang="en-GB" b="1" i="1" dirty="0" smtClean="0">
                <a:latin typeface="Arial" charset="0"/>
                <a:cs typeface="Times New Roman" pitchFamily="18" charset="0"/>
              </a:rPr>
              <a:t>Types of Signal</a:t>
            </a:r>
          </a:p>
        </p:txBody>
      </p:sp>
      <p:sp>
        <p:nvSpPr>
          <p:cNvPr id="13315" name="Rectangle 3"/>
          <p:cNvSpPr>
            <a:spLocks noGrp="1" noChangeArrowheads="1"/>
          </p:cNvSpPr>
          <p:nvPr>
            <p:ph idx="1"/>
          </p:nvPr>
        </p:nvSpPr>
        <p:spPr>
          <a:xfrm>
            <a:off x="457200" y="1268760"/>
            <a:ext cx="8229600" cy="3917032"/>
          </a:xfrm>
        </p:spPr>
        <p:txBody>
          <a:bodyPr/>
          <a:lstStyle/>
          <a:p>
            <a:pPr eaLnBrk="1" hangingPunct="1">
              <a:defRPr/>
            </a:pPr>
            <a:r>
              <a:rPr lang="en-GB" sz="2800" i="1" dirty="0" smtClean="0">
                <a:latin typeface="Arial" charset="0"/>
                <a:cs typeface="Times New Roman" pitchFamily="18" charset="0"/>
              </a:rPr>
              <a:t>(iii) Digital Signal:</a:t>
            </a:r>
            <a:r>
              <a:rPr lang="en-GB" sz="2800" dirty="0" smtClean="0"/>
              <a:t> </a:t>
            </a:r>
          </a:p>
          <a:p>
            <a:pPr eaLnBrk="1" hangingPunct="1">
              <a:defRPr/>
            </a:pPr>
            <a:r>
              <a:rPr lang="en-GB" sz="2000" dirty="0" smtClean="0">
                <a:cs typeface="Times New Roman" pitchFamily="18" charset="0"/>
              </a:rPr>
              <a:t>Here the signal has discrete time and discrete amplitude i.e. it is quantised. This type of signal is generated by an analogue to digital (A/D) converter and is shown in figure 1.6.</a:t>
            </a:r>
            <a:r>
              <a:rPr lang="en-GB" sz="2000" dirty="0" smtClean="0"/>
              <a:t> </a:t>
            </a:r>
          </a:p>
        </p:txBody>
      </p:sp>
      <p:sp>
        <p:nvSpPr>
          <p:cNvPr id="3076" name="Slide Number Placeholder 5"/>
          <p:cNvSpPr>
            <a:spLocks noGrp="1"/>
          </p:cNvSpPr>
          <p:nvPr>
            <p:ph type="sldNum" sz="quarter" idx="12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eaLnBrk="0" hangingPunct="0">
              <a:defRPr sz="36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 eaLnBrk="0" hangingPunct="0">
              <a:defRPr sz="36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 eaLnBrk="0" hangingPunct="0">
              <a:defRPr sz="36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 eaLnBrk="0" hangingPunct="0">
              <a:defRPr sz="36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 eaLnBrk="0" hangingPunct="0">
              <a:defRPr sz="36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pPr eaLnBrk="1" hangingPunct="1"/>
            <a:fld id="{F37F87AD-747C-427F-BD02-F20BD608807D}" type="slidenum">
              <a:rPr lang="en-GB" altLang="en-US" sz="1400"/>
              <a:pPr eaLnBrk="1" hangingPunct="1"/>
              <a:t>10</a:t>
            </a:fld>
            <a:endParaRPr lang="en-GB" altLang="en-US" sz="1400"/>
          </a:p>
        </p:txBody>
      </p:sp>
      <p:sp>
        <p:nvSpPr>
          <p:cNvPr id="3079" name="Rectangle 5"/>
          <p:cNvSpPr>
            <a:spLocks noChangeArrowheads="1"/>
          </p:cNvSpPr>
          <p:nvPr/>
        </p:nvSpPr>
        <p:spPr bwMode="auto">
          <a:xfrm>
            <a:off x="2257425" y="2185988"/>
            <a:ext cx="9144000" cy="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 sz="36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 eaLnBrk="0" hangingPunct="0">
              <a:defRPr sz="36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 eaLnBrk="0" hangingPunct="0">
              <a:defRPr sz="36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 eaLnBrk="0" hangingPunct="0">
              <a:defRPr sz="36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 eaLnBrk="0" hangingPunct="0">
              <a:defRPr sz="36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pPr eaLnBrk="1" hangingPunct="1"/>
            <a:endParaRPr lang="en-US" altLang="en-US"/>
          </a:p>
        </p:txBody>
      </p:sp>
      <p:graphicFrame>
        <p:nvGraphicFramePr>
          <p:cNvPr id="3074" name="Object 4"/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4274854199"/>
              </p:ext>
            </p:extLst>
          </p:nvPr>
        </p:nvGraphicFramePr>
        <p:xfrm>
          <a:off x="1359652" y="2976682"/>
          <a:ext cx="4629150" cy="2486025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3075" r:id="rId3" imgW="644252" imgH="345407" progId="CDraw">
                  <p:embed/>
                </p:oleObj>
              </mc:Choice>
              <mc:Fallback>
                <p:oleObj r:id="rId3" imgW="644252" imgH="345407" progId="CDraw">
                  <p:embed/>
                  <p:pic>
                    <p:nvPicPr>
                      <p:cNvPr id="3074" name="Object 4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4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1359652" y="2976682"/>
                        <a:ext cx="4629150" cy="2486025"/>
                      </a:xfrm>
                      <a:prstGeom prst="rect">
                        <a:avLst/>
                      </a:prstGeom>
                      <a:noFill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sp>
        <p:nvSpPr>
          <p:cNvPr id="3080" name="Text Box 6"/>
          <p:cNvSpPr txBox="1">
            <a:spLocks noChangeArrowheads="1"/>
          </p:cNvSpPr>
          <p:nvPr/>
        </p:nvSpPr>
        <p:spPr bwMode="auto">
          <a:xfrm>
            <a:off x="6012160" y="4821357"/>
            <a:ext cx="2946400" cy="6413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 eaLnBrk="0" hangingPunct="0">
              <a:defRPr sz="36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 eaLnBrk="0" hangingPunct="0">
              <a:defRPr sz="36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 eaLnBrk="0" hangingPunct="0">
              <a:defRPr sz="36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 eaLnBrk="0" hangingPunct="0">
              <a:defRPr sz="36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 eaLnBrk="0" hangingPunct="0">
              <a:defRPr sz="36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pPr eaLnBrk="1" hangingPunct="1"/>
            <a:r>
              <a:rPr lang="en-GB" altLang="en-US" sz="2000" i="1" dirty="0">
                <a:cs typeface="Times New Roman" panose="02020603050405020304" pitchFamily="18" charset="0"/>
              </a:rPr>
              <a:t>Figure 1.6: Digital Signal</a:t>
            </a:r>
            <a:r>
              <a:rPr lang="en-GB" altLang="en-US" dirty="0"/>
              <a:t> </a:t>
            </a:r>
          </a:p>
        </p:txBody>
      </p:sp>
    </p:spTree>
    <p:extLst>
      <p:ext uri="{BB962C8B-B14F-4D97-AF65-F5344CB8AC3E}">
        <p14:creationId xmlns:p14="http://schemas.microsoft.com/office/powerpoint/2010/main" val="92060222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338" name="Rectangle 2"/>
          <p:cNvSpPr>
            <a:spLocks noGrp="1" noChangeArrowheads="1"/>
          </p:cNvSpPr>
          <p:nvPr>
            <p:ph type="title"/>
          </p:nvPr>
        </p:nvSpPr>
        <p:spPr>
          <a:xfrm>
            <a:off x="827584" y="251259"/>
            <a:ext cx="7772400" cy="762000"/>
          </a:xfrm>
        </p:spPr>
        <p:txBody>
          <a:bodyPr/>
          <a:lstStyle/>
          <a:p>
            <a:pPr eaLnBrk="1" hangingPunct="1">
              <a:defRPr/>
            </a:pPr>
            <a:r>
              <a:rPr lang="en-GB" b="1" i="1" dirty="0" smtClean="0">
                <a:latin typeface="Arial" charset="0"/>
                <a:cs typeface="Times New Roman" pitchFamily="18" charset="0"/>
              </a:rPr>
              <a:t>Types of Signal</a:t>
            </a:r>
          </a:p>
        </p:txBody>
      </p:sp>
      <p:sp>
        <p:nvSpPr>
          <p:cNvPr id="14339" name="Rectangle 3"/>
          <p:cNvSpPr>
            <a:spLocks noGrp="1" noChangeArrowheads="1"/>
          </p:cNvSpPr>
          <p:nvPr>
            <p:ph idx="1"/>
          </p:nvPr>
        </p:nvSpPr>
        <p:spPr>
          <a:xfrm>
            <a:off x="457200" y="1196752"/>
            <a:ext cx="8229600" cy="3917032"/>
          </a:xfrm>
        </p:spPr>
        <p:txBody>
          <a:bodyPr/>
          <a:lstStyle/>
          <a:p>
            <a:pPr eaLnBrk="1" hangingPunct="1">
              <a:defRPr/>
            </a:pPr>
            <a:r>
              <a:rPr lang="en-GB" sz="2400" i="1" dirty="0" smtClean="0">
                <a:latin typeface="Arial" charset="0"/>
                <a:cs typeface="Times New Roman" pitchFamily="18" charset="0"/>
              </a:rPr>
              <a:t>(iv) Sampled Data Signal:</a:t>
            </a:r>
            <a:r>
              <a:rPr lang="en-GB" sz="2400" dirty="0" smtClean="0"/>
              <a:t> </a:t>
            </a:r>
          </a:p>
          <a:p>
            <a:pPr eaLnBrk="1" hangingPunct="1">
              <a:defRPr/>
            </a:pPr>
            <a:r>
              <a:rPr lang="en-GB" sz="2000" dirty="0" smtClean="0">
                <a:cs typeface="Times New Roman" pitchFamily="18" charset="0"/>
              </a:rPr>
              <a:t>This is produced at the output of a sample and hold (S/H) device and is continuous time and continuous amplitude but with uniform time steps as in figure 1.4.</a:t>
            </a:r>
          </a:p>
          <a:p>
            <a:pPr eaLnBrk="1" hangingPunct="1">
              <a:defRPr/>
            </a:pPr>
            <a:endParaRPr lang="en-GB" sz="2000" dirty="0" smtClean="0"/>
          </a:p>
        </p:txBody>
      </p:sp>
      <p:sp>
        <p:nvSpPr>
          <p:cNvPr id="4100" name="Slide Number Placeholder 5"/>
          <p:cNvSpPr>
            <a:spLocks noGrp="1"/>
          </p:cNvSpPr>
          <p:nvPr>
            <p:ph type="sldNum" sz="quarter" idx="12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eaLnBrk="0" hangingPunct="0">
              <a:defRPr sz="36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 eaLnBrk="0" hangingPunct="0">
              <a:defRPr sz="36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 eaLnBrk="0" hangingPunct="0">
              <a:defRPr sz="36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 eaLnBrk="0" hangingPunct="0">
              <a:defRPr sz="36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 eaLnBrk="0" hangingPunct="0">
              <a:defRPr sz="36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pPr eaLnBrk="1" hangingPunct="1"/>
            <a:fld id="{41269839-96A1-473E-A561-0F87902FA3E6}" type="slidenum">
              <a:rPr lang="en-GB" altLang="en-US" sz="1400"/>
              <a:pPr eaLnBrk="1" hangingPunct="1"/>
              <a:t>11</a:t>
            </a:fld>
            <a:endParaRPr lang="en-GB" altLang="en-US" sz="1400"/>
          </a:p>
        </p:txBody>
      </p:sp>
      <p:sp>
        <p:nvSpPr>
          <p:cNvPr id="4103" name="Rectangle 5"/>
          <p:cNvSpPr>
            <a:spLocks noChangeArrowheads="1"/>
          </p:cNvSpPr>
          <p:nvPr/>
        </p:nvSpPr>
        <p:spPr bwMode="auto">
          <a:xfrm>
            <a:off x="2524125" y="2352675"/>
            <a:ext cx="9144000" cy="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 sz="36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 eaLnBrk="0" hangingPunct="0">
              <a:defRPr sz="36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 eaLnBrk="0" hangingPunct="0">
              <a:defRPr sz="36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 eaLnBrk="0" hangingPunct="0">
              <a:defRPr sz="36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 eaLnBrk="0" hangingPunct="0">
              <a:defRPr sz="36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pPr eaLnBrk="1" hangingPunct="1"/>
            <a:endParaRPr lang="en-US" altLang="en-US"/>
          </a:p>
        </p:txBody>
      </p:sp>
      <p:graphicFrame>
        <p:nvGraphicFramePr>
          <p:cNvPr id="4098" name="Object 4"/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2866808021"/>
              </p:ext>
            </p:extLst>
          </p:nvPr>
        </p:nvGraphicFramePr>
        <p:xfrm>
          <a:off x="1259632" y="2777331"/>
          <a:ext cx="5029200" cy="2643188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4099" r:id="rId3" imgW="599180" imgH="357053" progId="CDraw">
                  <p:embed/>
                </p:oleObj>
              </mc:Choice>
              <mc:Fallback>
                <p:oleObj r:id="rId3" imgW="599180" imgH="357053" progId="CDraw">
                  <p:embed/>
                  <p:pic>
                    <p:nvPicPr>
                      <p:cNvPr id="4098" name="Object 4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4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1259632" y="2777331"/>
                        <a:ext cx="5029200" cy="2643188"/>
                      </a:xfrm>
                      <a:prstGeom prst="rect">
                        <a:avLst/>
                      </a:prstGeom>
                      <a:noFill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sp>
        <p:nvSpPr>
          <p:cNvPr id="4104" name="Text Box 6"/>
          <p:cNvSpPr txBox="1">
            <a:spLocks noChangeArrowheads="1"/>
          </p:cNvSpPr>
          <p:nvPr/>
        </p:nvSpPr>
        <p:spPr bwMode="auto">
          <a:xfrm>
            <a:off x="4889445" y="3861048"/>
            <a:ext cx="3675063" cy="6413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 eaLnBrk="0" hangingPunct="0">
              <a:defRPr sz="36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 eaLnBrk="0" hangingPunct="0">
              <a:defRPr sz="36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 eaLnBrk="0" hangingPunct="0">
              <a:defRPr sz="36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 eaLnBrk="0" hangingPunct="0">
              <a:defRPr sz="36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 eaLnBrk="0" hangingPunct="0">
              <a:defRPr sz="36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pPr eaLnBrk="1" hangingPunct="1"/>
            <a:r>
              <a:rPr lang="en-GB" altLang="en-US" sz="2000" i="1" dirty="0">
                <a:cs typeface="Times New Roman" panose="02020603050405020304" pitchFamily="18" charset="0"/>
              </a:rPr>
              <a:t>Figure 1.4: Sampled Data Signal</a:t>
            </a:r>
            <a:r>
              <a:rPr lang="en-GB" altLang="en-US" dirty="0"/>
              <a:t> </a:t>
            </a:r>
          </a:p>
        </p:txBody>
      </p:sp>
    </p:spTree>
    <p:extLst>
      <p:ext uri="{BB962C8B-B14F-4D97-AF65-F5344CB8AC3E}">
        <p14:creationId xmlns:p14="http://schemas.microsoft.com/office/powerpoint/2010/main" val="196354233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362" name="Rectangle 2"/>
          <p:cNvSpPr>
            <a:spLocks noGrp="1" noChangeArrowheads="1"/>
          </p:cNvSpPr>
          <p:nvPr>
            <p:ph type="title"/>
          </p:nvPr>
        </p:nvSpPr>
        <p:spPr>
          <a:xfrm>
            <a:off x="827584" y="260169"/>
            <a:ext cx="7772400" cy="762000"/>
          </a:xfrm>
        </p:spPr>
        <p:txBody>
          <a:bodyPr/>
          <a:lstStyle/>
          <a:p>
            <a:pPr eaLnBrk="1" hangingPunct="1">
              <a:defRPr/>
            </a:pPr>
            <a:r>
              <a:rPr lang="en-GB" b="1" i="1" dirty="0" smtClean="0">
                <a:latin typeface="Arial" charset="0"/>
                <a:cs typeface="Times New Roman" pitchFamily="18" charset="0"/>
              </a:rPr>
              <a:t>Types of Signal</a:t>
            </a:r>
          </a:p>
        </p:txBody>
      </p:sp>
      <p:sp>
        <p:nvSpPr>
          <p:cNvPr id="15363" name="Rectangle 3"/>
          <p:cNvSpPr>
            <a:spLocks noGrp="1" noChangeArrowheads="1"/>
          </p:cNvSpPr>
          <p:nvPr>
            <p:ph idx="1"/>
          </p:nvPr>
        </p:nvSpPr>
        <p:spPr>
          <a:xfrm>
            <a:off x="376961" y="1196752"/>
            <a:ext cx="8229600" cy="3917032"/>
          </a:xfrm>
        </p:spPr>
        <p:txBody>
          <a:bodyPr/>
          <a:lstStyle/>
          <a:p>
            <a:pPr eaLnBrk="1" hangingPunct="1">
              <a:defRPr/>
            </a:pPr>
            <a:r>
              <a:rPr lang="en-GB" sz="2400" i="1" dirty="0" smtClean="0">
                <a:latin typeface="Arial" charset="0"/>
                <a:cs typeface="Times New Roman" pitchFamily="18" charset="0"/>
              </a:rPr>
              <a:t>(v)	Digital to Analogue Output:</a:t>
            </a:r>
            <a:endParaRPr lang="en-GB" sz="2400" dirty="0" smtClean="0">
              <a:cs typeface="Times New Roman" pitchFamily="18" charset="0"/>
            </a:endParaRPr>
          </a:p>
          <a:p>
            <a:pPr eaLnBrk="1" hangingPunct="1">
              <a:defRPr/>
            </a:pPr>
            <a:r>
              <a:rPr lang="en-GB" sz="2000" dirty="0" smtClean="0">
                <a:cs typeface="Times New Roman" pitchFamily="18" charset="0"/>
              </a:rPr>
              <a:t>This signal has continuous time and discrete amplitude with uniform time steps and is produced at the output of a digital to analogue (A/D) converter as in figure 1.5.</a:t>
            </a:r>
          </a:p>
          <a:p>
            <a:pPr eaLnBrk="1" hangingPunct="1">
              <a:defRPr/>
            </a:pPr>
            <a:endParaRPr lang="en-GB" dirty="0" smtClean="0"/>
          </a:p>
        </p:txBody>
      </p:sp>
      <p:sp>
        <p:nvSpPr>
          <p:cNvPr id="5124" name="Slide Number Placeholder 5"/>
          <p:cNvSpPr>
            <a:spLocks noGrp="1"/>
          </p:cNvSpPr>
          <p:nvPr>
            <p:ph type="sldNum" sz="quarter" idx="12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eaLnBrk="0" hangingPunct="0">
              <a:defRPr sz="36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 eaLnBrk="0" hangingPunct="0">
              <a:defRPr sz="36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 eaLnBrk="0" hangingPunct="0">
              <a:defRPr sz="36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 eaLnBrk="0" hangingPunct="0">
              <a:defRPr sz="36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 eaLnBrk="0" hangingPunct="0">
              <a:defRPr sz="36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pPr eaLnBrk="1" hangingPunct="1"/>
            <a:fld id="{6E7AAC71-DE50-426B-868F-204B5FFEC682}" type="slidenum">
              <a:rPr lang="en-GB" altLang="en-US" sz="1400"/>
              <a:pPr eaLnBrk="1" hangingPunct="1"/>
              <a:t>12</a:t>
            </a:fld>
            <a:endParaRPr lang="en-GB" altLang="en-US" sz="1400"/>
          </a:p>
        </p:txBody>
      </p:sp>
      <p:sp>
        <p:nvSpPr>
          <p:cNvPr id="5127" name="Rectangle 5"/>
          <p:cNvSpPr>
            <a:spLocks noChangeArrowheads="1"/>
          </p:cNvSpPr>
          <p:nvPr/>
        </p:nvSpPr>
        <p:spPr bwMode="auto">
          <a:xfrm>
            <a:off x="2614613" y="2171700"/>
            <a:ext cx="9144000" cy="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 sz="36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 eaLnBrk="0" hangingPunct="0">
              <a:defRPr sz="36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 eaLnBrk="0" hangingPunct="0">
              <a:defRPr sz="36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 eaLnBrk="0" hangingPunct="0">
              <a:defRPr sz="36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 eaLnBrk="0" hangingPunct="0">
              <a:defRPr sz="36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pPr eaLnBrk="1" hangingPunct="1"/>
            <a:endParaRPr lang="en-US" altLang="en-US"/>
          </a:p>
        </p:txBody>
      </p:sp>
      <p:graphicFrame>
        <p:nvGraphicFramePr>
          <p:cNvPr id="5122" name="Object 4"/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2548518703"/>
              </p:ext>
            </p:extLst>
          </p:nvPr>
        </p:nvGraphicFramePr>
        <p:xfrm>
          <a:off x="683568" y="2714173"/>
          <a:ext cx="4343400" cy="2789238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5123" r:id="rId3" imgW="575880" imgH="371294" progId="CDraw">
                  <p:embed/>
                </p:oleObj>
              </mc:Choice>
              <mc:Fallback>
                <p:oleObj r:id="rId3" imgW="575880" imgH="371294" progId="CDraw">
                  <p:embed/>
                  <p:pic>
                    <p:nvPicPr>
                      <p:cNvPr id="5122" name="Object 4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4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683568" y="2714173"/>
                        <a:ext cx="4343400" cy="2789238"/>
                      </a:xfrm>
                      <a:prstGeom prst="rect">
                        <a:avLst/>
                      </a:prstGeom>
                      <a:noFill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sp>
        <p:nvSpPr>
          <p:cNvPr id="5128" name="Text Box 6"/>
          <p:cNvSpPr txBox="1">
            <a:spLocks noChangeArrowheads="1"/>
          </p:cNvSpPr>
          <p:nvPr/>
        </p:nvSpPr>
        <p:spPr bwMode="auto">
          <a:xfrm>
            <a:off x="4843462" y="5113784"/>
            <a:ext cx="4300538" cy="6413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 eaLnBrk="0" hangingPunct="0">
              <a:defRPr sz="36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 eaLnBrk="0" hangingPunct="0">
              <a:defRPr sz="36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 eaLnBrk="0" hangingPunct="0">
              <a:defRPr sz="36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 eaLnBrk="0" hangingPunct="0">
              <a:defRPr sz="36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 eaLnBrk="0" hangingPunct="0">
              <a:defRPr sz="36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pPr eaLnBrk="1" hangingPunct="1"/>
            <a:r>
              <a:rPr lang="en-GB" altLang="en-US" sz="2000" i="1" dirty="0">
                <a:cs typeface="Times New Roman" panose="02020603050405020304" pitchFamily="18" charset="0"/>
              </a:rPr>
              <a:t>Figure 1.5: Digital to Analogue Output</a:t>
            </a:r>
            <a:r>
              <a:rPr lang="en-GB" altLang="en-US" dirty="0"/>
              <a:t> </a:t>
            </a:r>
          </a:p>
        </p:txBody>
      </p:sp>
    </p:spTree>
    <p:extLst>
      <p:ext uri="{BB962C8B-B14F-4D97-AF65-F5344CB8AC3E}">
        <p14:creationId xmlns:p14="http://schemas.microsoft.com/office/powerpoint/2010/main" val="213011368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386" name="Rectangle 2"/>
          <p:cNvSpPr>
            <a:spLocks noGrp="1" noChangeArrowheads="1"/>
          </p:cNvSpPr>
          <p:nvPr>
            <p:ph type="title"/>
          </p:nvPr>
        </p:nvSpPr>
        <p:spPr>
          <a:xfrm>
            <a:off x="1143000" y="814388"/>
            <a:ext cx="7772400" cy="762000"/>
          </a:xfrm>
        </p:spPr>
        <p:txBody>
          <a:bodyPr/>
          <a:lstStyle/>
          <a:p>
            <a:pPr eaLnBrk="1" hangingPunct="1">
              <a:defRPr/>
            </a:pPr>
            <a:r>
              <a:rPr lang="en-GB" b="1" i="1" smtClean="0">
                <a:latin typeface="Arial" charset="0"/>
                <a:cs typeface="Times New Roman" pitchFamily="18" charset="0"/>
              </a:rPr>
              <a:t>Sequences</a:t>
            </a:r>
            <a:r>
              <a:rPr lang="en-GB" smtClean="0"/>
              <a:t> </a:t>
            </a:r>
          </a:p>
        </p:txBody>
      </p:sp>
      <p:sp>
        <p:nvSpPr>
          <p:cNvPr id="16387" name="Rectangle 3"/>
          <p:cNvSpPr>
            <a:spLocks noGrp="1" noChangeArrowheads="1"/>
          </p:cNvSpPr>
          <p:nvPr>
            <p:ph idx="1"/>
          </p:nvPr>
        </p:nvSpPr>
        <p:spPr/>
        <p:txBody>
          <a:bodyPr/>
          <a:lstStyle/>
          <a:p>
            <a:pPr eaLnBrk="1" hangingPunct="1">
              <a:lnSpc>
                <a:spcPct val="90000"/>
              </a:lnSpc>
              <a:defRPr/>
            </a:pPr>
            <a:r>
              <a:rPr lang="en-GB" sz="2800" smtClean="0">
                <a:cs typeface="Times New Roman" pitchFamily="18" charset="0"/>
              </a:rPr>
              <a:t>Signals  defined in terms of the continuous variable of time t</a:t>
            </a:r>
          </a:p>
          <a:p>
            <a:pPr eaLnBrk="1" hangingPunct="1">
              <a:lnSpc>
                <a:spcPct val="90000"/>
              </a:lnSpc>
              <a:defRPr/>
            </a:pPr>
            <a:r>
              <a:rPr lang="en-GB" sz="2800" smtClean="0">
                <a:cs typeface="Times New Roman" pitchFamily="18" charset="0"/>
              </a:rPr>
              <a:t>Sequences are defined at discrete time values t=kT (or nT)</a:t>
            </a:r>
          </a:p>
          <a:p>
            <a:pPr eaLnBrk="1" hangingPunct="1">
              <a:lnSpc>
                <a:spcPct val="90000"/>
              </a:lnSpc>
              <a:defRPr/>
            </a:pPr>
            <a:r>
              <a:rPr lang="en-GB" sz="2800" smtClean="0">
                <a:cs typeface="Times New Roman" pitchFamily="18" charset="0"/>
              </a:rPr>
              <a:t>T is the time interval between individual samples of the signal waveform and k is an integer.</a:t>
            </a:r>
          </a:p>
          <a:p>
            <a:pPr eaLnBrk="1" hangingPunct="1">
              <a:lnSpc>
                <a:spcPct val="90000"/>
              </a:lnSpc>
              <a:defRPr/>
            </a:pPr>
            <a:r>
              <a:rPr lang="en-GB" sz="2800" smtClean="0">
                <a:cs typeface="Times New Roman" pitchFamily="18" charset="0"/>
              </a:rPr>
              <a:t>A sequence is obtained from a signal by sampling it at equally spaced time intervals T.</a:t>
            </a:r>
            <a:r>
              <a:rPr lang="en-GB" sz="2800" smtClean="0"/>
              <a:t> </a:t>
            </a:r>
          </a:p>
        </p:txBody>
      </p:sp>
      <p:sp>
        <p:nvSpPr>
          <p:cNvPr id="106499" name="Slide Number Placeholder 5"/>
          <p:cNvSpPr>
            <a:spLocks noGrp="1"/>
          </p:cNvSpPr>
          <p:nvPr>
            <p:ph type="sldNum" sz="quarter" idx="12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eaLnBrk="0" hangingPunct="0">
              <a:defRPr sz="36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 eaLnBrk="0" hangingPunct="0">
              <a:defRPr sz="36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 eaLnBrk="0" hangingPunct="0">
              <a:defRPr sz="36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 eaLnBrk="0" hangingPunct="0">
              <a:defRPr sz="36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 eaLnBrk="0" hangingPunct="0">
              <a:defRPr sz="36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pPr eaLnBrk="1" hangingPunct="1"/>
            <a:fld id="{CB9996AA-98E7-49A6-B377-54BD727766AC}" type="slidenum">
              <a:rPr lang="en-GB" altLang="en-US" sz="1400"/>
              <a:pPr eaLnBrk="1" hangingPunct="1"/>
              <a:t>13</a:t>
            </a:fld>
            <a:endParaRPr lang="en-GB" altLang="en-US" sz="1400"/>
          </a:p>
        </p:txBody>
      </p:sp>
    </p:spTree>
    <p:extLst>
      <p:ext uri="{BB962C8B-B14F-4D97-AF65-F5344CB8AC3E}">
        <p14:creationId xmlns:p14="http://schemas.microsoft.com/office/powerpoint/2010/main" val="174548486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410" name="Rectangle 2"/>
          <p:cNvSpPr>
            <a:spLocks noGrp="1" noChangeArrowheads="1"/>
          </p:cNvSpPr>
          <p:nvPr>
            <p:ph type="title"/>
          </p:nvPr>
        </p:nvSpPr>
        <p:spPr>
          <a:xfrm>
            <a:off x="670872" y="352401"/>
            <a:ext cx="7772400" cy="762000"/>
          </a:xfrm>
        </p:spPr>
        <p:txBody>
          <a:bodyPr/>
          <a:lstStyle/>
          <a:p>
            <a:pPr eaLnBrk="1" hangingPunct="1">
              <a:defRPr/>
            </a:pPr>
            <a:r>
              <a:rPr lang="en-GB" b="1" i="1" dirty="0" smtClean="0">
                <a:latin typeface="Arial" charset="0"/>
                <a:cs typeface="Times New Roman" pitchFamily="18" charset="0"/>
              </a:rPr>
              <a:t>Sequences</a:t>
            </a:r>
          </a:p>
        </p:txBody>
      </p:sp>
      <p:sp>
        <p:nvSpPr>
          <p:cNvPr id="17411" name="Rectangle 3"/>
          <p:cNvSpPr>
            <a:spLocks noGrp="1" noChangeArrowheads="1"/>
          </p:cNvSpPr>
          <p:nvPr>
            <p:ph idx="1"/>
          </p:nvPr>
        </p:nvSpPr>
        <p:spPr>
          <a:xfrm>
            <a:off x="670872" y="1480840"/>
            <a:ext cx="7848600" cy="4114800"/>
          </a:xfrm>
        </p:spPr>
        <p:txBody>
          <a:bodyPr/>
          <a:lstStyle/>
          <a:p>
            <a:pPr eaLnBrk="1" hangingPunct="1">
              <a:defRPr/>
            </a:pPr>
            <a:r>
              <a:rPr lang="en-GB" sz="2800" dirty="0" smtClean="0">
                <a:cs typeface="Times New Roman" pitchFamily="18" charset="0"/>
              </a:rPr>
              <a:t>The sequence is simply a series of numbers representing the amplitude values of the original signal. Such a sequence is shown in figure 1.6.</a:t>
            </a:r>
          </a:p>
          <a:p>
            <a:pPr eaLnBrk="1" hangingPunct="1">
              <a:defRPr/>
            </a:pPr>
            <a:r>
              <a:rPr lang="en-GB" sz="2800" dirty="0" smtClean="0">
                <a:cs typeface="Times New Roman" pitchFamily="18" charset="0"/>
              </a:rPr>
              <a:t>This sequence could be expressed mathematically as:</a:t>
            </a:r>
          </a:p>
          <a:p>
            <a:pPr eaLnBrk="1" hangingPunct="1">
              <a:defRPr/>
            </a:pPr>
            <a:endParaRPr lang="en-GB" sz="2800" dirty="0" smtClean="0">
              <a:cs typeface="Times New Roman" pitchFamily="18" charset="0"/>
            </a:endParaRPr>
          </a:p>
        </p:txBody>
      </p:sp>
      <p:sp>
        <p:nvSpPr>
          <p:cNvPr id="6148" name="Slide Number Placeholder 5"/>
          <p:cNvSpPr>
            <a:spLocks noGrp="1"/>
          </p:cNvSpPr>
          <p:nvPr>
            <p:ph type="sldNum" sz="quarter" idx="12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eaLnBrk="0" hangingPunct="0">
              <a:defRPr sz="36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 eaLnBrk="0" hangingPunct="0">
              <a:defRPr sz="36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 eaLnBrk="0" hangingPunct="0">
              <a:defRPr sz="36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 eaLnBrk="0" hangingPunct="0">
              <a:defRPr sz="36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 eaLnBrk="0" hangingPunct="0">
              <a:defRPr sz="36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pPr eaLnBrk="1" hangingPunct="1"/>
            <a:fld id="{83421983-B0AF-42F6-9A8C-31F14BE42392}" type="slidenum">
              <a:rPr lang="en-GB" altLang="en-US" sz="1400"/>
              <a:pPr eaLnBrk="1" hangingPunct="1"/>
              <a:t>14</a:t>
            </a:fld>
            <a:endParaRPr lang="en-GB" altLang="en-US" sz="1400"/>
          </a:p>
        </p:txBody>
      </p:sp>
      <p:sp>
        <p:nvSpPr>
          <p:cNvPr id="6151" name="Rectangle 5"/>
          <p:cNvSpPr>
            <a:spLocks noChangeArrowheads="1"/>
          </p:cNvSpPr>
          <p:nvPr/>
        </p:nvSpPr>
        <p:spPr bwMode="auto">
          <a:xfrm>
            <a:off x="1809750" y="3238500"/>
            <a:ext cx="9144000" cy="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 sz="36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 eaLnBrk="0" hangingPunct="0">
              <a:defRPr sz="36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 eaLnBrk="0" hangingPunct="0">
              <a:defRPr sz="36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 eaLnBrk="0" hangingPunct="0">
              <a:defRPr sz="36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 eaLnBrk="0" hangingPunct="0">
              <a:defRPr sz="36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pPr eaLnBrk="1" hangingPunct="1"/>
            <a:endParaRPr lang="en-US" altLang="en-US"/>
          </a:p>
        </p:txBody>
      </p:sp>
      <p:graphicFrame>
        <p:nvGraphicFramePr>
          <p:cNvPr id="6146" name="Object 4"/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374611449"/>
              </p:ext>
            </p:extLst>
          </p:nvPr>
        </p:nvGraphicFramePr>
        <p:xfrm>
          <a:off x="1907704" y="3933056"/>
          <a:ext cx="5524500" cy="381000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6148" r:id="rId3" imgW="5524500" imgH="381000" progId="Equation.3">
                  <p:embed/>
                </p:oleObj>
              </mc:Choice>
              <mc:Fallback>
                <p:oleObj r:id="rId3" imgW="5524500" imgH="381000" progId="Equation.3">
                  <p:embed/>
                  <p:pic>
                    <p:nvPicPr>
                      <p:cNvPr id="6146" name="Object 4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4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1907704" y="3933056"/>
                        <a:ext cx="5524500" cy="381000"/>
                      </a:xfrm>
                      <a:prstGeom prst="rect">
                        <a:avLst/>
                      </a:prstGeom>
                      <a:noFill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</p:spTree>
    <p:extLst>
      <p:ext uri="{BB962C8B-B14F-4D97-AF65-F5344CB8AC3E}">
        <p14:creationId xmlns:p14="http://schemas.microsoft.com/office/powerpoint/2010/main" val="412026286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434" name="Rectangle 2"/>
          <p:cNvSpPr>
            <a:spLocks noGrp="1" noChangeArrowheads="1"/>
          </p:cNvSpPr>
          <p:nvPr>
            <p:ph type="title"/>
          </p:nvPr>
        </p:nvSpPr>
        <p:spPr>
          <a:xfrm>
            <a:off x="611560" y="171862"/>
            <a:ext cx="7772400" cy="762000"/>
          </a:xfrm>
        </p:spPr>
        <p:txBody>
          <a:bodyPr/>
          <a:lstStyle/>
          <a:p>
            <a:pPr eaLnBrk="1" hangingPunct="1">
              <a:defRPr/>
            </a:pPr>
            <a:r>
              <a:rPr lang="en-GB" b="1" i="1" dirty="0" smtClean="0">
                <a:latin typeface="Arial" charset="0"/>
                <a:cs typeface="Times New Roman" pitchFamily="18" charset="0"/>
              </a:rPr>
              <a:t>Sequences</a:t>
            </a:r>
          </a:p>
        </p:txBody>
      </p:sp>
      <p:sp>
        <p:nvSpPr>
          <p:cNvPr id="7173" name="Slide Number Placeholder 5"/>
          <p:cNvSpPr>
            <a:spLocks noGrp="1"/>
          </p:cNvSpPr>
          <p:nvPr>
            <p:ph type="sldNum" sz="quarter" idx="12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eaLnBrk="0" hangingPunct="0">
              <a:defRPr sz="36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 eaLnBrk="0" hangingPunct="0">
              <a:defRPr sz="36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 eaLnBrk="0" hangingPunct="0">
              <a:defRPr sz="36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 eaLnBrk="0" hangingPunct="0">
              <a:defRPr sz="36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 eaLnBrk="0" hangingPunct="0">
              <a:defRPr sz="36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pPr eaLnBrk="1" hangingPunct="1"/>
            <a:fld id="{FAB72E91-9B6C-41D3-A084-EEF4970EEC03}" type="slidenum">
              <a:rPr lang="en-GB" altLang="en-US" sz="1400"/>
              <a:pPr eaLnBrk="1" hangingPunct="1"/>
              <a:t>15</a:t>
            </a:fld>
            <a:endParaRPr lang="en-GB" altLang="en-US" sz="1400"/>
          </a:p>
        </p:txBody>
      </p:sp>
      <p:sp>
        <p:nvSpPr>
          <p:cNvPr id="7175" name="Rectangle 5"/>
          <p:cNvSpPr>
            <a:spLocks noChangeArrowheads="1"/>
          </p:cNvSpPr>
          <p:nvPr/>
        </p:nvSpPr>
        <p:spPr bwMode="auto">
          <a:xfrm>
            <a:off x="2362200" y="2100263"/>
            <a:ext cx="9144000" cy="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 sz="36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 eaLnBrk="0" hangingPunct="0">
              <a:defRPr sz="36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 eaLnBrk="0" hangingPunct="0">
              <a:defRPr sz="36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 eaLnBrk="0" hangingPunct="0">
              <a:defRPr sz="36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 eaLnBrk="0" hangingPunct="0">
              <a:defRPr sz="36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pPr eaLnBrk="1" hangingPunct="1"/>
            <a:endParaRPr lang="en-US" altLang="en-US"/>
          </a:p>
        </p:txBody>
      </p:sp>
      <p:graphicFrame>
        <p:nvGraphicFramePr>
          <p:cNvPr id="7170" name="Object 4"/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3466400933"/>
              </p:ext>
            </p:extLst>
          </p:nvPr>
        </p:nvGraphicFramePr>
        <p:xfrm>
          <a:off x="1792660" y="1340768"/>
          <a:ext cx="5410200" cy="3402806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7174" r:id="rId3" imgW="514561" imgH="308990" progId="CDraw">
                  <p:embed/>
                </p:oleObj>
              </mc:Choice>
              <mc:Fallback>
                <p:oleObj r:id="rId3" imgW="514561" imgH="308990" progId="CDraw">
                  <p:embed/>
                  <p:pic>
                    <p:nvPicPr>
                      <p:cNvPr id="7170" name="Object 4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4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1792660" y="1340768"/>
                        <a:ext cx="5410200" cy="3402806"/>
                      </a:xfrm>
                      <a:prstGeom prst="rect">
                        <a:avLst/>
                      </a:prstGeom>
                      <a:noFill/>
                      <a:extLst/>
                    </p:spPr>
                  </p:pic>
                </p:oleObj>
              </mc:Fallback>
            </mc:AlternateContent>
          </a:graphicData>
        </a:graphic>
      </p:graphicFrame>
      <p:sp>
        <p:nvSpPr>
          <p:cNvPr id="7176" name="Text Box 6"/>
          <p:cNvSpPr txBox="1">
            <a:spLocks noChangeArrowheads="1"/>
          </p:cNvSpPr>
          <p:nvPr/>
        </p:nvSpPr>
        <p:spPr bwMode="auto">
          <a:xfrm>
            <a:off x="5380831" y="2446529"/>
            <a:ext cx="3106738" cy="6413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 eaLnBrk="0" hangingPunct="0">
              <a:defRPr sz="36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 eaLnBrk="0" hangingPunct="0">
              <a:defRPr sz="36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 eaLnBrk="0" hangingPunct="0">
              <a:defRPr sz="36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 eaLnBrk="0" hangingPunct="0">
              <a:defRPr sz="36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 eaLnBrk="0" hangingPunct="0">
              <a:defRPr sz="36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pPr eaLnBrk="1" hangingPunct="1"/>
            <a:r>
              <a:rPr lang="en-GB" altLang="en-US" sz="2000" b="1" i="1" dirty="0">
                <a:latin typeface="Arial" panose="020B0604020202020204" pitchFamily="34" charset="0"/>
                <a:cs typeface="Arial" panose="020B0604020202020204" pitchFamily="34" charset="0"/>
              </a:rPr>
              <a:t>Figure 1.6: A Sequence</a:t>
            </a:r>
            <a:r>
              <a:rPr lang="en-GB" altLang="en-US" dirty="0"/>
              <a:t> </a:t>
            </a:r>
          </a:p>
        </p:txBody>
      </p:sp>
      <p:graphicFrame>
        <p:nvGraphicFramePr>
          <p:cNvPr id="7171" name="Object 7"/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2843889017"/>
              </p:ext>
            </p:extLst>
          </p:nvPr>
        </p:nvGraphicFramePr>
        <p:xfrm>
          <a:off x="1835696" y="4981546"/>
          <a:ext cx="5524500" cy="381000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7175" r:id="rId5" imgW="5524500" imgH="381000" progId="Equation.3">
                  <p:embed/>
                </p:oleObj>
              </mc:Choice>
              <mc:Fallback>
                <p:oleObj r:id="rId5" imgW="5524500" imgH="381000" progId="Equation.3">
                  <p:embed/>
                  <p:pic>
                    <p:nvPicPr>
                      <p:cNvPr id="7171" name="Object 7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6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1835696" y="4981546"/>
                        <a:ext cx="5524500" cy="381000"/>
                      </a:xfrm>
                      <a:prstGeom prst="rect">
                        <a:avLst/>
                      </a:prstGeom>
                      <a:noFill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</p:spTree>
    <p:extLst>
      <p:ext uri="{BB962C8B-B14F-4D97-AF65-F5344CB8AC3E}">
        <p14:creationId xmlns:p14="http://schemas.microsoft.com/office/powerpoint/2010/main" val="197749817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458" name="Rectangle 2"/>
          <p:cNvSpPr>
            <a:spLocks noGrp="1" noChangeArrowheads="1"/>
          </p:cNvSpPr>
          <p:nvPr>
            <p:ph type="title"/>
          </p:nvPr>
        </p:nvSpPr>
        <p:spPr>
          <a:xfrm>
            <a:off x="827584" y="236884"/>
            <a:ext cx="7772400" cy="762000"/>
          </a:xfrm>
        </p:spPr>
        <p:txBody>
          <a:bodyPr/>
          <a:lstStyle/>
          <a:p>
            <a:pPr eaLnBrk="1" hangingPunct="1">
              <a:defRPr/>
            </a:pPr>
            <a:r>
              <a:rPr lang="en-GB" b="1" i="1" dirty="0" err="1" smtClean="0">
                <a:latin typeface="Arial" charset="0"/>
                <a:cs typeface="Times New Roman" pitchFamily="18" charset="0"/>
              </a:rPr>
              <a:t>Matlab</a:t>
            </a:r>
            <a:r>
              <a:rPr lang="en-GB" b="1" i="1" dirty="0" smtClean="0">
                <a:latin typeface="Arial" charset="0"/>
                <a:cs typeface="Times New Roman" pitchFamily="18" charset="0"/>
              </a:rPr>
              <a:t> Code:</a:t>
            </a:r>
            <a:r>
              <a:rPr lang="en-GB" dirty="0" smtClean="0"/>
              <a:t> </a:t>
            </a:r>
          </a:p>
        </p:txBody>
      </p:sp>
      <p:sp>
        <p:nvSpPr>
          <p:cNvPr id="19459" name="Rectangle 3"/>
          <p:cNvSpPr>
            <a:spLocks noGrp="1" noChangeArrowheads="1"/>
          </p:cNvSpPr>
          <p:nvPr>
            <p:ph idx="1"/>
          </p:nvPr>
        </p:nvSpPr>
        <p:spPr>
          <a:xfrm>
            <a:off x="751384" y="1241614"/>
            <a:ext cx="7848600" cy="4114800"/>
          </a:xfrm>
        </p:spPr>
        <p:txBody>
          <a:bodyPr/>
          <a:lstStyle/>
          <a:p>
            <a:pPr eaLnBrk="1" hangingPunct="1">
              <a:buFontTx/>
              <a:buNone/>
              <a:defRPr/>
            </a:pPr>
            <a:r>
              <a:rPr lang="en-GB" sz="2000" i="1" dirty="0" smtClean="0">
                <a:cs typeface="Times New Roman" pitchFamily="18" charset="0"/>
              </a:rPr>
              <a:t>x=[7,6.5,6,4,2,0.2,-0.3,-0.4,-0.3,0.2];</a:t>
            </a:r>
          </a:p>
          <a:p>
            <a:pPr eaLnBrk="1" hangingPunct="1">
              <a:buFontTx/>
              <a:buNone/>
              <a:defRPr/>
            </a:pPr>
            <a:r>
              <a:rPr lang="en-GB" sz="2000" i="1" dirty="0" smtClean="0">
                <a:cs typeface="Times New Roman" pitchFamily="18" charset="0"/>
              </a:rPr>
              <a:t>stem(x)</a:t>
            </a:r>
          </a:p>
          <a:p>
            <a:pPr eaLnBrk="1" hangingPunct="1">
              <a:defRPr/>
            </a:pPr>
            <a:endParaRPr lang="en-GB" sz="2000" dirty="0" smtClean="0"/>
          </a:p>
        </p:txBody>
      </p:sp>
      <p:sp>
        <p:nvSpPr>
          <p:cNvPr id="107523" name="Slide Number Placeholder 5"/>
          <p:cNvSpPr>
            <a:spLocks noGrp="1"/>
          </p:cNvSpPr>
          <p:nvPr>
            <p:ph type="sldNum" sz="quarter" idx="12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eaLnBrk="0" hangingPunct="0">
              <a:defRPr sz="36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 eaLnBrk="0" hangingPunct="0">
              <a:defRPr sz="36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 eaLnBrk="0" hangingPunct="0">
              <a:defRPr sz="36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 eaLnBrk="0" hangingPunct="0">
              <a:defRPr sz="36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 eaLnBrk="0" hangingPunct="0">
              <a:defRPr sz="36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pPr eaLnBrk="1" hangingPunct="1"/>
            <a:fld id="{0C823F61-100A-48A8-A1DB-906E6FB25E26}" type="slidenum">
              <a:rPr lang="en-GB" altLang="en-US" sz="1400"/>
              <a:pPr eaLnBrk="1" hangingPunct="1"/>
              <a:t>16</a:t>
            </a:fld>
            <a:endParaRPr lang="en-GB" altLang="en-US" sz="1400"/>
          </a:p>
        </p:txBody>
      </p:sp>
      <p:pic>
        <p:nvPicPr>
          <p:cNvPr id="107526" name="Picture 6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71600" y="1988840"/>
            <a:ext cx="4648200" cy="34861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107527" name="Text Box 7"/>
          <p:cNvSpPr txBox="1">
            <a:spLocks noChangeArrowheads="1"/>
          </p:cNvSpPr>
          <p:nvPr/>
        </p:nvSpPr>
        <p:spPr bwMode="auto">
          <a:xfrm>
            <a:off x="6037263" y="3810000"/>
            <a:ext cx="3106737" cy="6413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 eaLnBrk="0" hangingPunct="0">
              <a:defRPr sz="36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 eaLnBrk="0" hangingPunct="0">
              <a:defRPr sz="36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 eaLnBrk="0" hangingPunct="0">
              <a:defRPr sz="36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 eaLnBrk="0" hangingPunct="0">
              <a:defRPr sz="36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 eaLnBrk="0" hangingPunct="0">
              <a:defRPr sz="36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pPr eaLnBrk="1" hangingPunct="1"/>
            <a:r>
              <a:rPr lang="en-GB" altLang="en-US" sz="2000" b="1" i="1">
                <a:latin typeface="Arial" panose="020B0604020202020204" pitchFamily="34" charset="0"/>
                <a:cs typeface="Arial" panose="020B0604020202020204" pitchFamily="34" charset="0"/>
              </a:rPr>
              <a:t>Figure 1.7: A Sequence</a:t>
            </a:r>
            <a:r>
              <a:rPr lang="en-GB" altLang="en-US"/>
              <a:t> </a:t>
            </a:r>
          </a:p>
        </p:txBody>
      </p:sp>
    </p:spTree>
    <p:extLst>
      <p:ext uri="{BB962C8B-B14F-4D97-AF65-F5344CB8AC3E}">
        <p14:creationId xmlns:p14="http://schemas.microsoft.com/office/powerpoint/2010/main" val="196690499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482" name="Rectangle 2"/>
          <p:cNvSpPr>
            <a:spLocks noGrp="1" noChangeArrowheads="1"/>
          </p:cNvSpPr>
          <p:nvPr>
            <p:ph type="title"/>
          </p:nvPr>
        </p:nvSpPr>
        <p:spPr>
          <a:xfrm>
            <a:off x="755576" y="195264"/>
            <a:ext cx="7772400" cy="762000"/>
          </a:xfrm>
        </p:spPr>
        <p:txBody>
          <a:bodyPr/>
          <a:lstStyle/>
          <a:p>
            <a:pPr eaLnBrk="1" hangingPunct="1">
              <a:defRPr/>
            </a:pPr>
            <a:r>
              <a:rPr lang="en-GB" dirty="0" smtClean="0">
                <a:cs typeface="Times New Roman" pitchFamily="18" charset="0"/>
              </a:rPr>
              <a:t>Delta (</a:t>
            </a:r>
            <a:r>
              <a:rPr lang="en-GB" dirty="0" smtClean="0">
                <a:latin typeface="Times New Roman" pitchFamily="18" charset="0"/>
                <a:cs typeface="Times New Roman" pitchFamily="18" charset="0"/>
                <a:sym typeface="Symbol" pitchFamily="18" charset="2"/>
              </a:rPr>
              <a:t></a:t>
            </a:r>
            <a:r>
              <a:rPr lang="en-GB" dirty="0" smtClean="0">
                <a:cs typeface="Times New Roman" pitchFamily="18" charset="0"/>
              </a:rPr>
              <a:t>) Functions</a:t>
            </a:r>
          </a:p>
        </p:txBody>
      </p:sp>
      <p:sp>
        <p:nvSpPr>
          <p:cNvPr id="20483" name="Rectangle 3"/>
          <p:cNvSpPr>
            <a:spLocks noGrp="1" noChangeArrowheads="1"/>
          </p:cNvSpPr>
          <p:nvPr>
            <p:ph idx="1"/>
          </p:nvPr>
        </p:nvSpPr>
        <p:spPr>
          <a:xfrm>
            <a:off x="526976" y="1043313"/>
            <a:ext cx="8229600" cy="3917032"/>
          </a:xfrm>
        </p:spPr>
        <p:txBody>
          <a:bodyPr/>
          <a:lstStyle/>
          <a:p>
            <a:pPr eaLnBrk="1" hangingPunct="1">
              <a:defRPr/>
            </a:pPr>
            <a:r>
              <a:rPr lang="en-GB" sz="2000" dirty="0" smtClean="0">
                <a:cs typeface="Times New Roman" pitchFamily="18" charset="0"/>
              </a:rPr>
              <a:t>It is sometimes convenient to express sequences as a summation of a series of shifted scaled delta (</a:t>
            </a:r>
            <a:r>
              <a:rPr lang="en-GB" sz="2000" dirty="0" smtClean="0">
                <a:latin typeface="Times New Roman" pitchFamily="18" charset="0"/>
                <a:cs typeface="Times New Roman" pitchFamily="18" charset="0"/>
                <a:sym typeface="Symbol" pitchFamily="18" charset="2"/>
              </a:rPr>
              <a:t></a:t>
            </a:r>
            <a:r>
              <a:rPr lang="en-GB" sz="2000" dirty="0" smtClean="0">
                <a:cs typeface="Times New Roman" pitchFamily="18" charset="0"/>
              </a:rPr>
              <a:t>) functions where a delta function is defined below and figure 1.7.</a:t>
            </a:r>
          </a:p>
          <a:p>
            <a:pPr eaLnBrk="1" hangingPunct="1">
              <a:defRPr/>
            </a:pPr>
            <a:endParaRPr lang="en-GB" sz="2000" dirty="0" smtClean="0"/>
          </a:p>
        </p:txBody>
      </p:sp>
      <p:sp>
        <p:nvSpPr>
          <p:cNvPr id="8197" name="Slide Number Placeholder 5"/>
          <p:cNvSpPr>
            <a:spLocks noGrp="1"/>
          </p:cNvSpPr>
          <p:nvPr>
            <p:ph type="sldNum" sz="quarter" idx="12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eaLnBrk="0" hangingPunct="0">
              <a:defRPr sz="36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 eaLnBrk="0" hangingPunct="0">
              <a:defRPr sz="36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 eaLnBrk="0" hangingPunct="0">
              <a:defRPr sz="36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 eaLnBrk="0" hangingPunct="0">
              <a:defRPr sz="36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 eaLnBrk="0" hangingPunct="0">
              <a:defRPr sz="36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pPr eaLnBrk="1" hangingPunct="1"/>
            <a:fld id="{4419041F-DC79-4CFD-9236-E1FD3766AF60}" type="slidenum">
              <a:rPr lang="en-GB" altLang="en-US" sz="1400"/>
              <a:pPr eaLnBrk="1" hangingPunct="1"/>
              <a:t>17</a:t>
            </a:fld>
            <a:endParaRPr lang="en-GB" altLang="en-US" sz="1400"/>
          </a:p>
        </p:txBody>
      </p:sp>
      <p:sp>
        <p:nvSpPr>
          <p:cNvPr id="8200" name="Rectangle 5"/>
          <p:cNvSpPr>
            <a:spLocks noChangeArrowheads="1"/>
          </p:cNvSpPr>
          <p:nvPr/>
        </p:nvSpPr>
        <p:spPr bwMode="auto">
          <a:xfrm>
            <a:off x="3538538" y="2976563"/>
            <a:ext cx="9144000" cy="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 sz="36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 eaLnBrk="0" hangingPunct="0">
              <a:defRPr sz="36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 eaLnBrk="0" hangingPunct="0">
              <a:defRPr sz="36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 eaLnBrk="0" hangingPunct="0">
              <a:defRPr sz="36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 eaLnBrk="0" hangingPunct="0">
              <a:defRPr sz="36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pPr eaLnBrk="1" hangingPunct="1"/>
            <a:endParaRPr lang="en-US" altLang="en-US"/>
          </a:p>
        </p:txBody>
      </p:sp>
      <p:graphicFrame>
        <p:nvGraphicFramePr>
          <p:cNvPr id="8194" name="Object 4"/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1644147963"/>
              </p:ext>
            </p:extLst>
          </p:nvPr>
        </p:nvGraphicFramePr>
        <p:xfrm>
          <a:off x="3171825" y="3053784"/>
          <a:ext cx="2066925" cy="904875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8198" r:id="rId3" imgW="2070100" imgH="901700" progId="Equation.3">
                  <p:embed/>
                </p:oleObj>
              </mc:Choice>
              <mc:Fallback>
                <p:oleObj r:id="rId3" imgW="2070100" imgH="901700" progId="Equation.3">
                  <p:embed/>
                  <p:pic>
                    <p:nvPicPr>
                      <p:cNvPr id="8194" name="Object 4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4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3171825" y="3053784"/>
                        <a:ext cx="2066925" cy="904875"/>
                      </a:xfrm>
                      <a:prstGeom prst="rect">
                        <a:avLst/>
                      </a:prstGeom>
                      <a:noFill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sp>
        <p:nvSpPr>
          <p:cNvPr id="8201" name="Rectangle 7"/>
          <p:cNvSpPr>
            <a:spLocks noChangeArrowheads="1"/>
          </p:cNvSpPr>
          <p:nvPr/>
        </p:nvSpPr>
        <p:spPr bwMode="auto">
          <a:xfrm>
            <a:off x="3171825" y="2124075"/>
            <a:ext cx="9144000" cy="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 sz="36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 eaLnBrk="0" hangingPunct="0">
              <a:defRPr sz="36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 eaLnBrk="0" hangingPunct="0">
              <a:defRPr sz="36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 eaLnBrk="0" hangingPunct="0">
              <a:defRPr sz="36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 eaLnBrk="0" hangingPunct="0">
              <a:defRPr sz="36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pPr eaLnBrk="1" hangingPunct="1"/>
            <a:endParaRPr lang="en-US" altLang="en-US"/>
          </a:p>
        </p:txBody>
      </p:sp>
      <p:graphicFrame>
        <p:nvGraphicFramePr>
          <p:cNvPr id="8195" name="Object 6"/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3314551715"/>
              </p:ext>
            </p:extLst>
          </p:nvPr>
        </p:nvGraphicFramePr>
        <p:xfrm>
          <a:off x="1115616" y="2270268"/>
          <a:ext cx="3429000" cy="3195638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8199" r:id="rId5" imgW="2802636" imgH="2606040" progId="CDraw">
                  <p:embed/>
                </p:oleObj>
              </mc:Choice>
              <mc:Fallback>
                <p:oleObj r:id="rId5" imgW="2802636" imgH="2606040" progId="CDraw">
                  <p:embed/>
                  <p:pic>
                    <p:nvPicPr>
                      <p:cNvPr id="8195" name="Object 6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6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1115616" y="2270268"/>
                        <a:ext cx="3429000" cy="3195638"/>
                      </a:xfrm>
                      <a:prstGeom prst="rect">
                        <a:avLst/>
                      </a:prstGeom>
                      <a:noFill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sp>
        <p:nvSpPr>
          <p:cNvPr id="8202" name="Text Box 8"/>
          <p:cNvSpPr txBox="1">
            <a:spLocks noChangeArrowheads="1"/>
          </p:cNvSpPr>
          <p:nvPr/>
        </p:nvSpPr>
        <p:spPr bwMode="auto">
          <a:xfrm>
            <a:off x="5010708" y="4839201"/>
            <a:ext cx="3279775" cy="6413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 eaLnBrk="0" hangingPunct="0">
              <a:defRPr sz="36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 eaLnBrk="0" hangingPunct="0">
              <a:defRPr sz="36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 eaLnBrk="0" hangingPunct="0">
              <a:defRPr sz="36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 eaLnBrk="0" hangingPunct="0">
              <a:defRPr sz="36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 eaLnBrk="0" hangingPunct="0">
              <a:defRPr sz="36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pPr eaLnBrk="1" hangingPunct="1"/>
            <a:r>
              <a:rPr lang="en-GB" altLang="en-US" sz="2000" i="1" dirty="0">
                <a:cs typeface="Times New Roman" panose="02020603050405020304" pitchFamily="18" charset="0"/>
              </a:rPr>
              <a:t>Figure 1.8: A Delta Function</a:t>
            </a:r>
            <a:r>
              <a:rPr lang="en-GB" altLang="en-US" dirty="0"/>
              <a:t> </a:t>
            </a:r>
          </a:p>
        </p:txBody>
      </p:sp>
    </p:spTree>
    <p:extLst>
      <p:ext uri="{BB962C8B-B14F-4D97-AF65-F5344CB8AC3E}">
        <p14:creationId xmlns:p14="http://schemas.microsoft.com/office/powerpoint/2010/main" val="419457503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506" name="Rectangle 2"/>
          <p:cNvSpPr>
            <a:spLocks noGrp="1" noChangeArrowheads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pPr eaLnBrk="1" hangingPunct="1">
              <a:defRPr/>
            </a:pPr>
            <a:r>
              <a:rPr lang="en-GB" smtClean="0">
                <a:cs typeface="Times New Roman" pitchFamily="18" charset="0"/>
              </a:rPr>
              <a:t>Scaled and shifted delta (</a:t>
            </a:r>
            <a:r>
              <a:rPr lang="en-GB" smtClean="0">
                <a:latin typeface="Times New Roman" pitchFamily="18" charset="0"/>
                <a:cs typeface="Times New Roman" pitchFamily="18" charset="0"/>
                <a:sym typeface="Symbol" pitchFamily="18" charset="2"/>
              </a:rPr>
              <a:t></a:t>
            </a:r>
            <a:r>
              <a:rPr lang="en-GB" smtClean="0">
                <a:cs typeface="Times New Roman" pitchFamily="18" charset="0"/>
              </a:rPr>
              <a:t>) function</a:t>
            </a:r>
            <a:r>
              <a:rPr lang="en-GB" smtClean="0"/>
              <a:t> </a:t>
            </a:r>
          </a:p>
        </p:txBody>
      </p:sp>
      <p:sp>
        <p:nvSpPr>
          <p:cNvPr id="9221" name="Slide Number Placeholder 5"/>
          <p:cNvSpPr>
            <a:spLocks noGrp="1"/>
          </p:cNvSpPr>
          <p:nvPr>
            <p:ph type="sldNum" sz="quarter" idx="12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eaLnBrk="0" hangingPunct="0">
              <a:defRPr sz="36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 eaLnBrk="0" hangingPunct="0">
              <a:defRPr sz="36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 eaLnBrk="0" hangingPunct="0">
              <a:defRPr sz="36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 eaLnBrk="0" hangingPunct="0">
              <a:defRPr sz="36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 eaLnBrk="0" hangingPunct="0">
              <a:defRPr sz="36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pPr eaLnBrk="1" hangingPunct="1"/>
            <a:fld id="{1E9152BA-C1FC-4554-B7C8-D1AF8B70DD3B}" type="slidenum">
              <a:rPr lang="en-GB" altLang="en-US" sz="1400"/>
              <a:pPr eaLnBrk="1" hangingPunct="1"/>
              <a:t>18</a:t>
            </a:fld>
            <a:endParaRPr lang="en-GB" altLang="en-US" sz="1400"/>
          </a:p>
        </p:txBody>
      </p:sp>
      <p:sp>
        <p:nvSpPr>
          <p:cNvPr id="9223" name="Rectangle 5"/>
          <p:cNvSpPr>
            <a:spLocks noChangeArrowheads="1"/>
          </p:cNvSpPr>
          <p:nvPr/>
        </p:nvSpPr>
        <p:spPr bwMode="auto">
          <a:xfrm>
            <a:off x="3224213" y="2243138"/>
            <a:ext cx="9144000" cy="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 sz="36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 eaLnBrk="0" hangingPunct="0">
              <a:defRPr sz="36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 eaLnBrk="0" hangingPunct="0">
              <a:defRPr sz="36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 eaLnBrk="0" hangingPunct="0">
              <a:defRPr sz="36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 eaLnBrk="0" hangingPunct="0">
              <a:defRPr sz="36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pPr eaLnBrk="1" hangingPunct="1"/>
            <a:endParaRPr lang="en-US" altLang="en-US"/>
          </a:p>
        </p:txBody>
      </p:sp>
      <p:graphicFrame>
        <p:nvGraphicFramePr>
          <p:cNvPr id="9218" name="Object 4"/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89058470"/>
              </p:ext>
            </p:extLst>
          </p:nvPr>
        </p:nvGraphicFramePr>
        <p:xfrm>
          <a:off x="683568" y="1700808"/>
          <a:ext cx="4191000" cy="3686175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9222" r:id="rId3" imgW="807889" imgH="712391" progId="CDraw">
                  <p:embed/>
                </p:oleObj>
              </mc:Choice>
              <mc:Fallback>
                <p:oleObj r:id="rId3" imgW="807889" imgH="712391" progId="CDraw">
                  <p:embed/>
                  <p:pic>
                    <p:nvPicPr>
                      <p:cNvPr id="9218" name="Object 4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4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683568" y="1700808"/>
                        <a:ext cx="4191000" cy="3686175"/>
                      </a:xfrm>
                      <a:prstGeom prst="rect">
                        <a:avLst/>
                      </a:prstGeom>
                      <a:noFill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sp>
        <p:nvSpPr>
          <p:cNvPr id="9224" name="Rectangle 7"/>
          <p:cNvSpPr>
            <a:spLocks noChangeArrowheads="1"/>
          </p:cNvSpPr>
          <p:nvPr/>
        </p:nvSpPr>
        <p:spPr bwMode="auto">
          <a:xfrm>
            <a:off x="1962150" y="2495550"/>
            <a:ext cx="9144000" cy="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 sz="36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 eaLnBrk="0" hangingPunct="0">
              <a:defRPr sz="36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 eaLnBrk="0" hangingPunct="0">
              <a:defRPr sz="36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 eaLnBrk="0" hangingPunct="0">
              <a:defRPr sz="36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 eaLnBrk="0" hangingPunct="0">
              <a:defRPr sz="36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pPr eaLnBrk="1" hangingPunct="1"/>
            <a:endParaRPr lang="en-US" altLang="en-US"/>
          </a:p>
        </p:txBody>
      </p:sp>
      <p:graphicFrame>
        <p:nvGraphicFramePr>
          <p:cNvPr id="9219" name="Object 6"/>
          <p:cNvGraphicFramePr>
            <a:graphicFrameLocks noChangeAspect="1"/>
          </p:cNvGraphicFramePr>
          <p:nvPr/>
        </p:nvGraphicFramePr>
        <p:xfrm>
          <a:off x="4191000" y="2819400"/>
          <a:ext cx="4610100" cy="1649413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9223" r:id="rId5" imgW="5219700" imgH="1866900" progId="Equation.3">
                  <p:embed/>
                </p:oleObj>
              </mc:Choice>
              <mc:Fallback>
                <p:oleObj r:id="rId5" imgW="5219700" imgH="1866900" progId="Equation.3">
                  <p:embed/>
                  <p:pic>
                    <p:nvPicPr>
                      <p:cNvPr id="9219" name="Object 6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6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4191000" y="2819400"/>
                        <a:ext cx="4610100" cy="1649413"/>
                      </a:xfrm>
                      <a:prstGeom prst="rect">
                        <a:avLst/>
                      </a:prstGeom>
                      <a:noFill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</p:spTree>
    <p:extLst>
      <p:ext uri="{BB962C8B-B14F-4D97-AF65-F5344CB8AC3E}">
        <p14:creationId xmlns:p14="http://schemas.microsoft.com/office/powerpoint/2010/main" val="92448779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530" name="Rectangle 2"/>
          <p:cNvSpPr>
            <a:spLocks noGrp="1" noChangeArrowheads="1"/>
          </p:cNvSpPr>
          <p:nvPr>
            <p:ph type="title"/>
          </p:nvPr>
        </p:nvSpPr>
        <p:spPr>
          <a:xfrm>
            <a:off x="827584" y="260648"/>
            <a:ext cx="7772400" cy="762000"/>
          </a:xfrm>
        </p:spPr>
        <p:txBody>
          <a:bodyPr/>
          <a:lstStyle/>
          <a:p>
            <a:pPr eaLnBrk="1" hangingPunct="1">
              <a:defRPr/>
            </a:pPr>
            <a:r>
              <a:rPr lang="en-GB" dirty="0" smtClean="0">
                <a:cs typeface="Times New Roman" pitchFamily="18" charset="0"/>
              </a:rPr>
              <a:t>General sequence </a:t>
            </a:r>
          </a:p>
        </p:txBody>
      </p:sp>
      <p:sp>
        <p:nvSpPr>
          <p:cNvPr id="22531" name="Rectangle 3"/>
          <p:cNvSpPr>
            <a:spLocks noGrp="1" noChangeArrowheads="1"/>
          </p:cNvSpPr>
          <p:nvPr>
            <p:ph idx="1"/>
          </p:nvPr>
        </p:nvSpPr>
        <p:spPr>
          <a:xfrm>
            <a:off x="481216" y="1268760"/>
            <a:ext cx="8229600" cy="3917032"/>
          </a:xfrm>
        </p:spPr>
        <p:txBody>
          <a:bodyPr/>
          <a:lstStyle/>
          <a:p>
            <a:pPr eaLnBrk="1" hangingPunct="1">
              <a:defRPr/>
            </a:pPr>
            <a:r>
              <a:rPr lang="en-GB" dirty="0" smtClean="0">
                <a:cs typeface="Times New Roman" pitchFamily="18" charset="0"/>
              </a:rPr>
              <a:t>Any general sequence in fact can be described by a summation of all its scaled delta (</a:t>
            </a:r>
            <a:r>
              <a:rPr lang="en-GB" dirty="0" smtClean="0">
                <a:latin typeface="Times New Roman" pitchFamily="18" charset="0"/>
                <a:cs typeface="Times New Roman" pitchFamily="18" charset="0"/>
                <a:sym typeface="Symbol" pitchFamily="18" charset="2"/>
              </a:rPr>
              <a:t></a:t>
            </a:r>
            <a:r>
              <a:rPr lang="en-GB" dirty="0" smtClean="0">
                <a:cs typeface="Times New Roman" pitchFamily="18" charset="0"/>
              </a:rPr>
              <a:t>) functions as:</a:t>
            </a:r>
            <a:r>
              <a:rPr lang="en-GB" dirty="0" smtClean="0"/>
              <a:t> </a:t>
            </a:r>
          </a:p>
        </p:txBody>
      </p:sp>
      <p:sp>
        <p:nvSpPr>
          <p:cNvPr id="10244" name="Slide Number Placeholder 5"/>
          <p:cNvSpPr>
            <a:spLocks noGrp="1"/>
          </p:cNvSpPr>
          <p:nvPr>
            <p:ph type="sldNum" sz="quarter" idx="12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eaLnBrk="0" hangingPunct="0">
              <a:defRPr sz="36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 eaLnBrk="0" hangingPunct="0">
              <a:defRPr sz="36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 eaLnBrk="0" hangingPunct="0">
              <a:defRPr sz="36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 eaLnBrk="0" hangingPunct="0">
              <a:defRPr sz="36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 eaLnBrk="0" hangingPunct="0">
              <a:defRPr sz="36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pPr eaLnBrk="1" hangingPunct="1"/>
            <a:fld id="{10F596FF-47AD-4040-86C0-C09C5871482A}" type="slidenum">
              <a:rPr lang="en-GB" altLang="en-US" sz="1400"/>
              <a:pPr eaLnBrk="1" hangingPunct="1"/>
              <a:t>19</a:t>
            </a:fld>
            <a:endParaRPr lang="en-GB" altLang="en-US" sz="1400"/>
          </a:p>
        </p:txBody>
      </p:sp>
      <p:sp>
        <p:nvSpPr>
          <p:cNvPr id="10247" name="Rectangle 5"/>
          <p:cNvSpPr>
            <a:spLocks noChangeArrowheads="1"/>
          </p:cNvSpPr>
          <p:nvPr/>
        </p:nvSpPr>
        <p:spPr bwMode="auto">
          <a:xfrm>
            <a:off x="3071813" y="3119438"/>
            <a:ext cx="9144000" cy="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 sz="36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 eaLnBrk="0" hangingPunct="0">
              <a:defRPr sz="36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 eaLnBrk="0" hangingPunct="0">
              <a:defRPr sz="36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 eaLnBrk="0" hangingPunct="0">
              <a:defRPr sz="36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 eaLnBrk="0" hangingPunct="0">
              <a:defRPr sz="36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pPr eaLnBrk="1" hangingPunct="1"/>
            <a:endParaRPr lang="en-US" altLang="en-US"/>
          </a:p>
        </p:txBody>
      </p:sp>
      <p:graphicFrame>
        <p:nvGraphicFramePr>
          <p:cNvPr id="10242" name="Object 4"/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1091544732"/>
              </p:ext>
            </p:extLst>
          </p:nvPr>
        </p:nvGraphicFramePr>
        <p:xfrm>
          <a:off x="2051720" y="3966284"/>
          <a:ext cx="5791200" cy="1195388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10244" r:id="rId3" imgW="2997200" imgH="622300" progId="Equation.3">
                  <p:embed/>
                </p:oleObj>
              </mc:Choice>
              <mc:Fallback>
                <p:oleObj r:id="rId3" imgW="2997200" imgH="622300" progId="Equation.3">
                  <p:embed/>
                  <p:pic>
                    <p:nvPicPr>
                      <p:cNvPr id="10242" name="Object 4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4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2051720" y="3966284"/>
                        <a:ext cx="5791200" cy="1195388"/>
                      </a:xfrm>
                      <a:prstGeom prst="rect">
                        <a:avLst/>
                      </a:prstGeom>
                      <a:noFill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</p:spTree>
    <p:extLst>
      <p:ext uri="{BB962C8B-B14F-4D97-AF65-F5344CB8AC3E}">
        <p14:creationId xmlns:p14="http://schemas.microsoft.com/office/powerpoint/2010/main" val="224925379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3554" name="Rectangle 2"/>
          <p:cNvSpPr>
            <a:spLocks noGrp="1" noChangeArrowheads="1"/>
          </p:cNvSpPr>
          <p:nvPr>
            <p:ph type="title"/>
          </p:nvPr>
        </p:nvSpPr>
        <p:spPr>
          <a:xfrm>
            <a:off x="1143000" y="814388"/>
            <a:ext cx="7772400" cy="762000"/>
          </a:xfrm>
        </p:spPr>
        <p:txBody>
          <a:bodyPr/>
          <a:lstStyle/>
          <a:p>
            <a:pPr eaLnBrk="1" hangingPunct="1">
              <a:defRPr/>
            </a:pPr>
            <a:r>
              <a:rPr lang="en-GB" smtClean="0">
                <a:cs typeface="Times New Roman" pitchFamily="18" charset="0"/>
              </a:rPr>
              <a:t>Note on Notation</a:t>
            </a:r>
            <a:r>
              <a:rPr lang="en-GB" smtClean="0"/>
              <a:t> </a:t>
            </a:r>
          </a:p>
        </p:txBody>
      </p:sp>
      <p:sp>
        <p:nvSpPr>
          <p:cNvPr id="23555" name="Rectangle 3"/>
          <p:cNvSpPr>
            <a:spLocks noGrp="1" noChangeArrowheads="1"/>
          </p:cNvSpPr>
          <p:nvPr>
            <p:ph idx="1"/>
          </p:nvPr>
        </p:nvSpPr>
        <p:spPr/>
        <p:txBody>
          <a:bodyPr/>
          <a:lstStyle/>
          <a:p>
            <a:pPr eaLnBrk="1" hangingPunct="1">
              <a:lnSpc>
                <a:spcPct val="90000"/>
              </a:lnSpc>
              <a:defRPr/>
            </a:pPr>
            <a:r>
              <a:rPr lang="en-GB" sz="2800" dirty="0" smtClean="0">
                <a:cs typeface="Times New Roman" pitchFamily="18" charset="0"/>
              </a:rPr>
              <a:t>g(k) is usually complex valued:</a:t>
            </a:r>
          </a:p>
          <a:p>
            <a:pPr eaLnBrk="1" hangingPunct="1">
              <a:lnSpc>
                <a:spcPct val="90000"/>
              </a:lnSpc>
              <a:defRPr/>
            </a:pPr>
            <a:endParaRPr lang="en-GB" sz="2800" dirty="0" smtClean="0">
              <a:cs typeface="Times New Roman" pitchFamily="18" charset="0"/>
            </a:endParaRPr>
          </a:p>
          <a:p>
            <a:pPr eaLnBrk="1" hangingPunct="1">
              <a:lnSpc>
                <a:spcPct val="90000"/>
              </a:lnSpc>
              <a:defRPr/>
            </a:pPr>
            <a:endParaRPr lang="en-GB" sz="2800" dirty="0" smtClean="0">
              <a:cs typeface="Times New Roman" pitchFamily="18" charset="0"/>
            </a:endParaRPr>
          </a:p>
          <a:p>
            <a:pPr algn="ctr" eaLnBrk="1" hangingPunct="1">
              <a:lnSpc>
                <a:spcPct val="90000"/>
              </a:lnSpc>
              <a:defRPr/>
            </a:pPr>
            <a:r>
              <a:rPr lang="en-GB" sz="2800" dirty="0" smtClean="0">
                <a:cs typeface="Times New Roman" pitchFamily="18" charset="0"/>
              </a:rPr>
              <a:t>real		 imaginary</a:t>
            </a:r>
          </a:p>
          <a:p>
            <a:pPr eaLnBrk="1" hangingPunct="1">
              <a:lnSpc>
                <a:spcPct val="90000"/>
              </a:lnSpc>
              <a:defRPr/>
            </a:pPr>
            <a:endParaRPr lang="en-GB" sz="2800" dirty="0" smtClean="0">
              <a:cs typeface="Times New Roman" pitchFamily="18" charset="0"/>
            </a:endParaRPr>
          </a:p>
          <a:p>
            <a:pPr eaLnBrk="1" hangingPunct="1">
              <a:lnSpc>
                <a:spcPct val="90000"/>
              </a:lnSpc>
              <a:defRPr/>
            </a:pPr>
            <a:r>
              <a:rPr lang="en-GB" sz="2800" dirty="0" smtClean="0">
                <a:cs typeface="Times New Roman" pitchFamily="18" charset="0"/>
              </a:rPr>
              <a:t>The k index is an integer value and g(0) can take any value. g(k) is 'non-causal' in general (i.e. -&lt;k&lt;+ and integer causal g(k) is zero for k&lt;0).</a:t>
            </a:r>
          </a:p>
          <a:p>
            <a:pPr eaLnBrk="1" hangingPunct="1">
              <a:lnSpc>
                <a:spcPct val="90000"/>
              </a:lnSpc>
              <a:defRPr/>
            </a:pPr>
            <a:endParaRPr lang="en-GB" sz="2800" dirty="0" smtClean="0"/>
          </a:p>
        </p:txBody>
      </p:sp>
      <p:sp>
        <p:nvSpPr>
          <p:cNvPr id="11268" name="Slide Number Placeholder 5"/>
          <p:cNvSpPr>
            <a:spLocks noGrp="1"/>
          </p:cNvSpPr>
          <p:nvPr>
            <p:ph type="sldNum" sz="quarter" idx="12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eaLnBrk="0" hangingPunct="0">
              <a:defRPr sz="36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 eaLnBrk="0" hangingPunct="0">
              <a:defRPr sz="36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 eaLnBrk="0" hangingPunct="0">
              <a:defRPr sz="36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 eaLnBrk="0" hangingPunct="0">
              <a:defRPr sz="36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 eaLnBrk="0" hangingPunct="0">
              <a:defRPr sz="36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pPr eaLnBrk="1" hangingPunct="1"/>
            <a:fld id="{61DB6E9B-4CA9-46B6-8A27-AC455AE42055}" type="slidenum">
              <a:rPr lang="en-GB" altLang="en-US" sz="1400"/>
              <a:pPr eaLnBrk="1" hangingPunct="1"/>
              <a:t>20</a:t>
            </a:fld>
            <a:endParaRPr lang="en-GB" altLang="en-US" sz="1400"/>
          </a:p>
        </p:txBody>
      </p:sp>
      <p:sp>
        <p:nvSpPr>
          <p:cNvPr id="11271" name="Rectangle 5"/>
          <p:cNvSpPr>
            <a:spLocks noChangeArrowheads="1"/>
          </p:cNvSpPr>
          <p:nvPr/>
        </p:nvSpPr>
        <p:spPr bwMode="auto">
          <a:xfrm>
            <a:off x="3162300" y="3233738"/>
            <a:ext cx="9144000" cy="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 sz="36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 eaLnBrk="0" hangingPunct="0">
              <a:defRPr sz="36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 eaLnBrk="0" hangingPunct="0">
              <a:defRPr sz="36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 eaLnBrk="0" hangingPunct="0">
              <a:defRPr sz="36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 eaLnBrk="0" hangingPunct="0">
              <a:defRPr sz="36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pPr eaLnBrk="1" hangingPunct="1"/>
            <a:endParaRPr lang="en-US" altLang="en-US"/>
          </a:p>
        </p:txBody>
      </p:sp>
      <p:graphicFrame>
        <p:nvGraphicFramePr>
          <p:cNvPr id="11266" name="Object 4"/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3767163403"/>
              </p:ext>
            </p:extLst>
          </p:nvPr>
        </p:nvGraphicFramePr>
        <p:xfrm>
          <a:off x="1331640" y="2348880"/>
          <a:ext cx="4953000" cy="685800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11268" r:id="rId3" imgW="2819400" imgH="393700" progId="Equation.3">
                  <p:embed/>
                </p:oleObj>
              </mc:Choice>
              <mc:Fallback>
                <p:oleObj r:id="rId3" imgW="2819400" imgH="393700" progId="Equation.3">
                  <p:embed/>
                  <p:pic>
                    <p:nvPicPr>
                      <p:cNvPr id="11266" name="Object 4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4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1331640" y="2348880"/>
                        <a:ext cx="4953000" cy="685800"/>
                      </a:xfrm>
                      <a:prstGeom prst="rect">
                        <a:avLst/>
                      </a:prstGeom>
                      <a:noFill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</p:spTree>
    <p:extLst>
      <p:ext uri="{BB962C8B-B14F-4D97-AF65-F5344CB8AC3E}">
        <p14:creationId xmlns:p14="http://schemas.microsoft.com/office/powerpoint/2010/main" val="184210078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4578" name="Rectangle 2"/>
          <p:cNvSpPr>
            <a:spLocks noGrp="1" noChangeArrowheads="1"/>
          </p:cNvSpPr>
          <p:nvPr>
            <p:ph type="title"/>
          </p:nvPr>
        </p:nvSpPr>
        <p:spPr>
          <a:xfrm>
            <a:off x="1143000" y="814388"/>
            <a:ext cx="7772400" cy="762000"/>
          </a:xfrm>
        </p:spPr>
        <p:txBody>
          <a:bodyPr/>
          <a:lstStyle/>
          <a:p>
            <a:pPr eaLnBrk="1" hangingPunct="1">
              <a:defRPr/>
            </a:pPr>
            <a:r>
              <a:rPr lang="en-GB" smtClean="0">
                <a:cs typeface="Times New Roman" pitchFamily="18" charset="0"/>
              </a:rPr>
              <a:t>Note on Notation</a:t>
            </a:r>
          </a:p>
        </p:txBody>
      </p:sp>
      <p:sp>
        <p:nvSpPr>
          <p:cNvPr id="24579" name="Rectangle 3"/>
          <p:cNvSpPr>
            <a:spLocks noGrp="1" noChangeArrowheads="1"/>
          </p:cNvSpPr>
          <p:nvPr>
            <p:ph idx="1"/>
          </p:nvPr>
        </p:nvSpPr>
        <p:spPr/>
        <p:txBody>
          <a:bodyPr/>
          <a:lstStyle/>
          <a:p>
            <a:pPr eaLnBrk="1" hangingPunct="1">
              <a:lnSpc>
                <a:spcPct val="90000"/>
              </a:lnSpc>
              <a:defRPr/>
            </a:pPr>
            <a:r>
              <a:rPr lang="en-GB" sz="2000" dirty="0" smtClean="0">
                <a:cs typeface="Times New Roman" pitchFamily="18" charset="0"/>
              </a:rPr>
              <a:t>So g(k) can be thought of as a collection of numbers in a sequence.</a:t>
            </a:r>
          </a:p>
          <a:p>
            <a:pPr eaLnBrk="1" hangingPunct="1">
              <a:lnSpc>
                <a:spcPct val="90000"/>
              </a:lnSpc>
              <a:defRPr/>
            </a:pPr>
            <a:r>
              <a:rPr lang="en-GB" sz="2000" dirty="0" smtClean="0">
                <a:cs typeface="Times New Roman" pitchFamily="18" charset="0"/>
              </a:rPr>
              <a:t>A finite length sequence could look like this:</a:t>
            </a:r>
          </a:p>
          <a:p>
            <a:pPr algn="ctr" eaLnBrk="1" hangingPunct="1">
              <a:lnSpc>
                <a:spcPct val="90000"/>
              </a:lnSpc>
              <a:buFontTx/>
              <a:buNone/>
              <a:defRPr/>
            </a:pPr>
            <a:r>
              <a:rPr lang="en-GB" sz="2000" i="1" dirty="0" smtClean="0">
                <a:latin typeface="Times New Roman" pitchFamily="18" charset="0"/>
                <a:cs typeface="Times New Roman" pitchFamily="18" charset="0"/>
              </a:rPr>
              <a:t>g(k) = {3,-1,4,4,7}</a:t>
            </a:r>
          </a:p>
          <a:p>
            <a:pPr eaLnBrk="1" hangingPunct="1">
              <a:lnSpc>
                <a:spcPct val="90000"/>
              </a:lnSpc>
              <a:defRPr/>
            </a:pPr>
            <a:r>
              <a:rPr lang="en-GB" sz="2000" dirty="0" smtClean="0">
                <a:cs typeface="Times New Roman" pitchFamily="18" charset="0"/>
              </a:rPr>
              <a:t>We have no indication where the indexing should start.</a:t>
            </a:r>
          </a:p>
          <a:p>
            <a:pPr eaLnBrk="1" hangingPunct="1">
              <a:lnSpc>
                <a:spcPct val="90000"/>
              </a:lnSpc>
              <a:defRPr/>
            </a:pPr>
            <a:r>
              <a:rPr lang="en-GB" sz="2000" dirty="0" smtClean="0">
                <a:cs typeface="Times New Roman" pitchFamily="18" charset="0"/>
              </a:rPr>
              <a:t>Normally, we assume the following:</a:t>
            </a:r>
          </a:p>
          <a:p>
            <a:pPr lvl="2" eaLnBrk="1" hangingPunct="1">
              <a:lnSpc>
                <a:spcPct val="90000"/>
              </a:lnSpc>
              <a:buFontTx/>
              <a:buNone/>
              <a:defRPr/>
            </a:pPr>
            <a:r>
              <a:rPr lang="en-GB" sz="2000" i="1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g(0) = 3</a:t>
            </a:r>
          </a:p>
          <a:p>
            <a:pPr lvl="2" eaLnBrk="1" hangingPunct="1">
              <a:lnSpc>
                <a:spcPct val="90000"/>
              </a:lnSpc>
              <a:buFontTx/>
              <a:buNone/>
              <a:defRPr/>
            </a:pPr>
            <a:r>
              <a:rPr lang="en-GB" sz="2000" i="1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g(1) = -1 </a:t>
            </a:r>
          </a:p>
          <a:p>
            <a:pPr lvl="2" eaLnBrk="1" hangingPunct="1">
              <a:lnSpc>
                <a:spcPct val="90000"/>
              </a:lnSpc>
              <a:buFontTx/>
              <a:buNone/>
              <a:defRPr/>
            </a:pPr>
            <a:r>
              <a:rPr lang="en-GB" sz="2000" i="1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g(2) = 4 </a:t>
            </a:r>
          </a:p>
          <a:p>
            <a:pPr lvl="2" eaLnBrk="1" hangingPunct="1">
              <a:lnSpc>
                <a:spcPct val="90000"/>
              </a:lnSpc>
              <a:buFontTx/>
              <a:buNone/>
              <a:defRPr/>
            </a:pPr>
            <a:r>
              <a:rPr lang="en-GB" sz="2000" i="1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g(3) = 4 </a:t>
            </a:r>
          </a:p>
          <a:p>
            <a:pPr lvl="2" eaLnBrk="1" hangingPunct="1">
              <a:lnSpc>
                <a:spcPct val="90000"/>
              </a:lnSpc>
              <a:buFontTx/>
              <a:buNone/>
              <a:defRPr/>
            </a:pPr>
            <a:r>
              <a:rPr lang="en-GB" sz="2000" i="1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g(4) = 7 </a:t>
            </a:r>
          </a:p>
          <a:p>
            <a:pPr eaLnBrk="1" hangingPunct="1">
              <a:lnSpc>
                <a:spcPct val="90000"/>
              </a:lnSpc>
              <a:defRPr/>
            </a:pPr>
            <a:r>
              <a:rPr lang="en-GB" sz="2000" dirty="0" smtClean="0">
                <a:cs typeface="Times New Roman" pitchFamily="18" charset="0"/>
              </a:rPr>
              <a:t>all other </a:t>
            </a:r>
            <a:r>
              <a:rPr lang="en-GB" sz="2000" i="1" dirty="0" smtClean="0">
                <a:latin typeface="Times New Roman" pitchFamily="18" charset="0"/>
                <a:cs typeface="Times New Roman" pitchFamily="18" charset="0"/>
              </a:rPr>
              <a:t>g(k) = 0</a:t>
            </a:r>
          </a:p>
          <a:p>
            <a:pPr eaLnBrk="1" hangingPunct="1">
              <a:lnSpc>
                <a:spcPct val="90000"/>
              </a:lnSpc>
              <a:defRPr/>
            </a:pPr>
            <a:endParaRPr lang="en-GB" sz="2000" dirty="0" smtClean="0"/>
          </a:p>
        </p:txBody>
      </p:sp>
      <p:sp>
        <p:nvSpPr>
          <p:cNvPr id="108547" name="Slide Number Placeholder 5"/>
          <p:cNvSpPr>
            <a:spLocks noGrp="1"/>
          </p:cNvSpPr>
          <p:nvPr>
            <p:ph type="sldNum" sz="quarter" idx="12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eaLnBrk="0" hangingPunct="0">
              <a:defRPr sz="36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 eaLnBrk="0" hangingPunct="0">
              <a:defRPr sz="36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 eaLnBrk="0" hangingPunct="0">
              <a:defRPr sz="36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 eaLnBrk="0" hangingPunct="0">
              <a:defRPr sz="36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 eaLnBrk="0" hangingPunct="0">
              <a:defRPr sz="36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pPr eaLnBrk="1" hangingPunct="1"/>
            <a:fld id="{4BB25D61-ADDF-42DD-AB20-483F6CB6A10D}" type="slidenum">
              <a:rPr lang="en-GB" altLang="en-US" sz="1400"/>
              <a:pPr eaLnBrk="1" hangingPunct="1"/>
              <a:t>21</a:t>
            </a:fld>
            <a:endParaRPr lang="en-GB" altLang="en-US" sz="1400"/>
          </a:p>
        </p:txBody>
      </p:sp>
    </p:spTree>
    <p:extLst>
      <p:ext uri="{BB962C8B-B14F-4D97-AF65-F5344CB8AC3E}">
        <p14:creationId xmlns:p14="http://schemas.microsoft.com/office/powerpoint/2010/main" val="414217887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602" name="Rectangle 2"/>
          <p:cNvSpPr>
            <a:spLocks noGrp="1" noChangeArrowheads="1"/>
          </p:cNvSpPr>
          <p:nvPr>
            <p:ph type="title"/>
          </p:nvPr>
        </p:nvSpPr>
        <p:spPr>
          <a:xfrm>
            <a:off x="1143000" y="814388"/>
            <a:ext cx="7772400" cy="762000"/>
          </a:xfrm>
        </p:spPr>
        <p:txBody>
          <a:bodyPr/>
          <a:lstStyle/>
          <a:p>
            <a:pPr eaLnBrk="1" hangingPunct="1">
              <a:defRPr/>
            </a:pPr>
            <a:r>
              <a:rPr lang="en-GB" smtClean="0"/>
              <a:t>Example</a:t>
            </a:r>
          </a:p>
        </p:txBody>
      </p:sp>
      <p:sp>
        <p:nvSpPr>
          <p:cNvPr id="25603" name="Rectangle 3"/>
          <p:cNvSpPr>
            <a:spLocks noGrp="1" noChangeArrowheads="1"/>
          </p:cNvSpPr>
          <p:nvPr>
            <p:ph idx="1"/>
          </p:nvPr>
        </p:nvSpPr>
        <p:spPr/>
        <p:txBody>
          <a:bodyPr/>
          <a:lstStyle/>
          <a:p>
            <a:pPr eaLnBrk="1" hangingPunct="1">
              <a:defRPr/>
            </a:pPr>
            <a:r>
              <a:rPr lang="en-GB" sz="2400" dirty="0" smtClean="0">
                <a:cs typeface="Times New Roman" pitchFamily="18" charset="0"/>
              </a:rPr>
              <a:t>A single sided infinite length sequence:</a:t>
            </a:r>
          </a:p>
          <a:p>
            <a:pPr algn="ctr" eaLnBrk="1" hangingPunct="1">
              <a:buFontTx/>
              <a:buNone/>
              <a:defRPr/>
            </a:pPr>
            <a:r>
              <a:rPr lang="en-GB" sz="2000" i="1" dirty="0" smtClean="0">
                <a:latin typeface="Times New Roman" pitchFamily="18" charset="0"/>
                <a:cs typeface="Times New Roman" pitchFamily="18" charset="0"/>
              </a:rPr>
              <a:t>g(k) = {3,-1,4,4,7,6,2,....}</a:t>
            </a:r>
          </a:p>
          <a:p>
            <a:pPr eaLnBrk="1" hangingPunct="1">
              <a:defRPr/>
            </a:pPr>
            <a:r>
              <a:rPr lang="en-GB" sz="2400" dirty="0" smtClean="0">
                <a:cs typeface="Times New Roman" pitchFamily="18" charset="0"/>
              </a:rPr>
              <a:t>we usually assume g(0) = 3 etc.</a:t>
            </a:r>
          </a:p>
          <a:p>
            <a:pPr eaLnBrk="1" hangingPunct="1">
              <a:defRPr/>
            </a:pPr>
            <a:r>
              <a:rPr lang="en-GB" sz="2400" dirty="0" smtClean="0">
                <a:cs typeface="Times New Roman" pitchFamily="18" charset="0"/>
              </a:rPr>
              <a:t>A doubly infinite sequence:</a:t>
            </a:r>
          </a:p>
          <a:p>
            <a:pPr algn="ctr" eaLnBrk="1" hangingPunct="1">
              <a:buFontTx/>
              <a:buNone/>
              <a:defRPr/>
            </a:pPr>
            <a:r>
              <a:rPr lang="en-GB" sz="2000" i="1" dirty="0" smtClean="0">
                <a:latin typeface="Times New Roman" pitchFamily="18" charset="0"/>
                <a:cs typeface="Times New Roman" pitchFamily="18" charset="0"/>
              </a:rPr>
              <a:t>g(k) = {....,6,3,-1,4,4,7,6,2,...)</a:t>
            </a:r>
          </a:p>
          <a:p>
            <a:pPr eaLnBrk="1" hangingPunct="1">
              <a:defRPr/>
            </a:pPr>
            <a:r>
              <a:rPr lang="en-GB" sz="2400" dirty="0" smtClean="0">
                <a:cs typeface="Times New Roman" pitchFamily="18" charset="0"/>
              </a:rPr>
              <a:t>there are no guidelines where g(0) should be.</a:t>
            </a:r>
          </a:p>
          <a:p>
            <a:pPr eaLnBrk="1" hangingPunct="1">
              <a:defRPr/>
            </a:pPr>
            <a:r>
              <a:rPr lang="en-GB" sz="2400" dirty="0" smtClean="0">
                <a:cs typeface="Times New Roman" pitchFamily="18" charset="0"/>
              </a:rPr>
              <a:t> Often we impose structure on a closed loop form expression (singly infinite):</a:t>
            </a:r>
          </a:p>
          <a:p>
            <a:pPr eaLnBrk="1" hangingPunct="1">
              <a:defRPr/>
            </a:pPr>
            <a:endParaRPr lang="en-GB" sz="2400" dirty="0" smtClean="0"/>
          </a:p>
        </p:txBody>
      </p:sp>
      <p:sp>
        <p:nvSpPr>
          <p:cNvPr id="12292" name="Slide Number Placeholder 5"/>
          <p:cNvSpPr>
            <a:spLocks noGrp="1"/>
          </p:cNvSpPr>
          <p:nvPr>
            <p:ph type="sldNum" sz="quarter" idx="12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eaLnBrk="0" hangingPunct="0">
              <a:defRPr sz="36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 eaLnBrk="0" hangingPunct="0">
              <a:defRPr sz="36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 eaLnBrk="0" hangingPunct="0">
              <a:defRPr sz="36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 eaLnBrk="0" hangingPunct="0">
              <a:defRPr sz="36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 eaLnBrk="0" hangingPunct="0">
              <a:defRPr sz="36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pPr eaLnBrk="1" hangingPunct="1"/>
            <a:fld id="{6B37E48C-225E-45D0-9B4F-39C33372AA90}" type="slidenum">
              <a:rPr lang="en-GB" altLang="en-US" sz="1400"/>
              <a:pPr eaLnBrk="1" hangingPunct="1"/>
              <a:t>22</a:t>
            </a:fld>
            <a:endParaRPr lang="en-GB" altLang="en-US" sz="1400"/>
          </a:p>
        </p:txBody>
      </p:sp>
      <p:sp>
        <p:nvSpPr>
          <p:cNvPr id="12295" name="Rectangle 5"/>
          <p:cNvSpPr>
            <a:spLocks noChangeArrowheads="1"/>
          </p:cNvSpPr>
          <p:nvPr/>
        </p:nvSpPr>
        <p:spPr bwMode="auto">
          <a:xfrm>
            <a:off x="2876550" y="3233738"/>
            <a:ext cx="9144000" cy="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 sz="36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 eaLnBrk="0" hangingPunct="0">
              <a:defRPr sz="36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 eaLnBrk="0" hangingPunct="0">
              <a:defRPr sz="36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 eaLnBrk="0" hangingPunct="0">
              <a:defRPr sz="36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 eaLnBrk="0" hangingPunct="0">
              <a:defRPr sz="36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pPr eaLnBrk="1" hangingPunct="1"/>
            <a:endParaRPr lang="en-US" altLang="en-US"/>
          </a:p>
        </p:txBody>
      </p:sp>
      <p:graphicFrame>
        <p:nvGraphicFramePr>
          <p:cNvPr id="12290" name="Object 4"/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1132061267"/>
              </p:ext>
            </p:extLst>
          </p:nvPr>
        </p:nvGraphicFramePr>
        <p:xfrm>
          <a:off x="3059832" y="4941168"/>
          <a:ext cx="2820987" cy="412750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12292" name="Equation" r:id="rId3" imgW="1549080" imgH="228600" progId="Equation.3">
                  <p:embed/>
                </p:oleObj>
              </mc:Choice>
              <mc:Fallback>
                <p:oleObj name="Equation" r:id="rId3" imgW="1549080" imgH="228600" progId="Equation.3">
                  <p:embed/>
                  <p:pic>
                    <p:nvPicPr>
                      <p:cNvPr id="12290" name="Object 4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4"/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3059832" y="4941168"/>
                        <a:ext cx="2820987" cy="412750"/>
                      </a:xfrm>
                      <a:prstGeom prst="rect">
                        <a:avLst/>
                      </a:prstGeom>
                      <a:noFill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</p:spTree>
    <p:extLst>
      <p:ext uri="{BB962C8B-B14F-4D97-AF65-F5344CB8AC3E}">
        <p14:creationId xmlns:p14="http://schemas.microsoft.com/office/powerpoint/2010/main" val="307673117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6626" name="Rectangle 2"/>
          <p:cNvSpPr>
            <a:spLocks noGrp="1" noChangeArrowheads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pPr eaLnBrk="1" hangingPunct="1">
              <a:defRPr/>
            </a:pPr>
            <a:r>
              <a:rPr lang="en-GB" smtClean="0">
                <a:cs typeface="Times New Roman" pitchFamily="18" charset="0"/>
              </a:rPr>
              <a:t>Sketching of Sequences with Matlab</a:t>
            </a:r>
            <a:r>
              <a:rPr lang="en-GB" smtClean="0"/>
              <a:t> </a:t>
            </a:r>
          </a:p>
        </p:txBody>
      </p:sp>
      <p:sp>
        <p:nvSpPr>
          <p:cNvPr id="26627" name="Rectangle 3"/>
          <p:cNvSpPr>
            <a:spLocks noGrp="1" noChangeArrowheads="1"/>
          </p:cNvSpPr>
          <p:nvPr>
            <p:ph idx="1"/>
          </p:nvPr>
        </p:nvSpPr>
        <p:spPr/>
        <p:txBody>
          <a:bodyPr/>
          <a:lstStyle/>
          <a:p>
            <a:pPr eaLnBrk="1" hangingPunct="1">
              <a:defRPr/>
            </a:pPr>
            <a:r>
              <a:rPr lang="en-GB" sz="2000" dirty="0" smtClean="0">
                <a:cs typeface="Times New Roman" pitchFamily="18" charset="0"/>
              </a:rPr>
              <a:t>The following </a:t>
            </a:r>
            <a:r>
              <a:rPr lang="en-GB" sz="2000" dirty="0" err="1" smtClean="0">
                <a:cs typeface="Times New Roman" pitchFamily="18" charset="0"/>
              </a:rPr>
              <a:t>Matlab</a:t>
            </a:r>
            <a:r>
              <a:rPr lang="en-GB" sz="2000" dirty="0" smtClean="0">
                <a:cs typeface="Times New Roman" pitchFamily="18" charset="0"/>
              </a:rPr>
              <a:t> code shows easy it is to visualise even the most tricky functions such as the complex exponential:</a:t>
            </a:r>
          </a:p>
          <a:p>
            <a:pPr algn="ctr" eaLnBrk="1" hangingPunct="1">
              <a:buFontTx/>
              <a:buNone/>
              <a:defRPr/>
            </a:pPr>
            <a:r>
              <a:rPr lang="en-GB" sz="2000" i="1" dirty="0" smtClean="0">
                <a:latin typeface="Times New Roman" pitchFamily="18" charset="0"/>
                <a:cs typeface="Times New Roman" pitchFamily="18" charset="0"/>
              </a:rPr>
              <a:t>g(k)=e </a:t>
            </a:r>
            <a:r>
              <a:rPr lang="en-GB" sz="2000" i="1" baseline="30000" dirty="0" err="1" smtClean="0">
                <a:latin typeface="Times New Roman" pitchFamily="18" charset="0"/>
                <a:cs typeface="Times New Roman" pitchFamily="18" charset="0"/>
              </a:rPr>
              <a:t>j</a:t>
            </a:r>
            <a:r>
              <a:rPr lang="en-GB" sz="2000" i="1" baseline="30000" dirty="0" err="1" smtClean="0">
                <a:latin typeface="Times New Roman" pitchFamily="18" charset="0"/>
                <a:cs typeface="Times New Roman" pitchFamily="18" charset="0"/>
                <a:sym typeface="Symbol" pitchFamily="18" charset="2"/>
              </a:rPr>
              <a:t></a:t>
            </a:r>
            <a:r>
              <a:rPr lang="en-GB" sz="2000" i="1" baseline="30000" dirty="0" err="1" smtClean="0">
                <a:latin typeface="Times New Roman" pitchFamily="18" charset="0"/>
                <a:cs typeface="Times New Roman" pitchFamily="18" charset="0"/>
              </a:rPr>
              <a:t>k</a:t>
            </a:r>
            <a:r>
              <a:rPr lang="en-GB" sz="2000" dirty="0" smtClean="0"/>
              <a:t> </a:t>
            </a:r>
          </a:p>
          <a:p>
            <a:pPr algn="ctr" eaLnBrk="1" hangingPunct="1">
              <a:buFontTx/>
              <a:buNone/>
              <a:defRPr/>
            </a:pPr>
            <a:endParaRPr lang="en-GB" sz="2000" dirty="0" smtClean="0"/>
          </a:p>
        </p:txBody>
      </p:sp>
      <p:sp>
        <p:nvSpPr>
          <p:cNvPr id="109571" name="Slide Number Placeholder 5"/>
          <p:cNvSpPr>
            <a:spLocks noGrp="1"/>
          </p:cNvSpPr>
          <p:nvPr>
            <p:ph type="sldNum" sz="quarter" idx="12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eaLnBrk="0" hangingPunct="0">
              <a:defRPr sz="36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 eaLnBrk="0" hangingPunct="0">
              <a:defRPr sz="36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 eaLnBrk="0" hangingPunct="0">
              <a:defRPr sz="36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 eaLnBrk="0" hangingPunct="0">
              <a:defRPr sz="36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 eaLnBrk="0" hangingPunct="0">
              <a:defRPr sz="36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pPr eaLnBrk="1" hangingPunct="1"/>
            <a:fld id="{E8ADF80F-2320-4538-A76F-475369B984BF}" type="slidenum">
              <a:rPr lang="en-GB" altLang="en-US" sz="1400"/>
              <a:pPr eaLnBrk="1" hangingPunct="1"/>
              <a:t>23</a:t>
            </a:fld>
            <a:endParaRPr lang="en-GB" altLang="en-US" sz="1400"/>
          </a:p>
        </p:txBody>
      </p:sp>
      <p:sp>
        <p:nvSpPr>
          <p:cNvPr id="109574" name="Text Box 4"/>
          <p:cNvSpPr txBox="1">
            <a:spLocks noChangeArrowheads="1"/>
          </p:cNvSpPr>
          <p:nvPr/>
        </p:nvSpPr>
        <p:spPr bwMode="auto">
          <a:xfrm>
            <a:off x="380170" y="2789030"/>
            <a:ext cx="4156075" cy="22256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 eaLnBrk="0" hangingPunct="0">
              <a:defRPr sz="36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 eaLnBrk="0" hangingPunct="0">
              <a:defRPr sz="36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 eaLnBrk="0" hangingPunct="0">
              <a:defRPr sz="36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 eaLnBrk="0" hangingPunct="0">
              <a:defRPr sz="36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 eaLnBrk="0" hangingPunct="0">
              <a:defRPr sz="36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pPr eaLnBrk="1" hangingPunct="1"/>
            <a:r>
              <a:rPr lang="en-GB" altLang="en-US" sz="2000" i="1" dirty="0">
                <a:cs typeface="Times New Roman" panose="02020603050405020304" pitchFamily="18" charset="0"/>
              </a:rPr>
              <a:t>k=[0:0.1:10];</a:t>
            </a:r>
          </a:p>
          <a:p>
            <a:pPr eaLnBrk="1" hangingPunct="1"/>
            <a:r>
              <a:rPr lang="en-GB" altLang="en-US" sz="2000" i="1" dirty="0">
                <a:cs typeface="Times New Roman" panose="02020603050405020304" pitchFamily="18" charset="0"/>
              </a:rPr>
              <a:t>g=</a:t>
            </a:r>
            <a:r>
              <a:rPr lang="en-GB" altLang="en-US" sz="2000" i="1" dirty="0" err="1">
                <a:cs typeface="Times New Roman" panose="02020603050405020304" pitchFamily="18" charset="0"/>
              </a:rPr>
              <a:t>exp</a:t>
            </a:r>
            <a:r>
              <a:rPr lang="en-GB" altLang="en-US" sz="2000" i="1" dirty="0">
                <a:cs typeface="Times New Roman" panose="02020603050405020304" pitchFamily="18" charset="0"/>
              </a:rPr>
              <a:t>(j*pi*k);</a:t>
            </a:r>
          </a:p>
          <a:p>
            <a:pPr eaLnBrk="1" hangingPunct="1"/>
            <a:r>
              <a:rPr lang="en-GB" altLang="en-US" sz="2000" i="1" dirty="0">
                <a:cs typeface="Times New Roman" panose="02020603050405020304" pitchFamily="18" charset="0"/>
              </a:rPr>
              <a:t>plot3(</a:t>
            </a:r>
            <a:r>
              <a:rPr lang="en-GB" altLang="en-US" sz="2000" i="1" dirty="0" err="1">
                <a:cs typeface="Times New Roman" panose="02020603050405020304" pitchFamily="18" charset="0"/>
              </a:rPr>
              <a:t>k,real</a:t>
            </a:r>
            <a:r>
              <a:rPr lang="en-GB" altLang="en-US" sz="2000" i="1" dirty="0">
                <a:cs typeface="Times New Roman" panose="02020603050405020304" pitchFamily="18" charset="0"/>
              </a:rPr>
              <a:t>(g),</a:t>
            </a:r>
            <a:r>
              <a:rPr lang="en-GB" altLang="en-US" sz="2000" i="1" dirty="0" err="1">
                <a:cs typeface="Times New Roman" panose="02020603050405020304" pitchFamily="18" charset="0"/>
              </a:rPr>
              <a:t>imag</a:t>
            </a:r>
            <a:r>
              <a:rPr lang="en-GB" altLang="en-US" sz="2000" i="1" dirty="0">
                <a:cs typeface="Times New Roman" panose="02020603050405020304" pitchFamily="18" charset="0"/>
              </a:rPr>
              <a:t>(g))</a:t>
            </a:r>
          </a:p>
          <a:p>
            <a:pPr eaLnBrk="1" hangingPunct="1"/>
            <a:r>
              <a:rPr lang="en-GB" altLang="en-US" sz="2000" i="1" dirty="0" err="1">
                <a:cs typeface="Times New Roman" panose="02020603050405020304" pitchFamily="18" charset="0"/>
              </a:rPr>
              <a:t>xlabel</a:t>
            </a:r>
            <a:r>
              <a:rPr lang="en-GB" altLang="en-US" sz="2000" i="1" dirty="0">
                <a:cs typeface="Times New Roman" panose="02020603050405020304" pitchFamily="18" charset="0"/>
              </a:rPr>
              <a:t>('k');</a:t>
            </a:r>
          </a:p>
          <a:p>
            <a:pPr eaLnBrk="1" hangingPunct="1"/>
            <a:r>
              <a:rPr lang="en-GB" altLang="en-US" sz="2000" i="1" dirty="0" err="1">
                <a:cs typeface="Times New Roman" panose="02020603050405020304" pitchFamily="18" charset="0"/>
              </a:rPr>
              <a:t>ylabel</a:t>
            </a:r>
            <a:r>
              <a:rPr lang="en-GB" altLang="en-US" sz="2000" i="1" dirty="0">
                <a:cs typeface="Times New Roman" panose="02020603050405020304" pitchFamily="18" charset="0"/>
              </a:rPr>
              <a:t>('Real')</a:t>
            </a:r>
          </a:p>
          <a:p>
            <a:pPr eaLnBrk="1" hangingPunct="1"/>
            <a:r>
              <a:rPr lang="en-GB" altLang="en-US" sz="2000" i="1" dirty="0" err="1">
                <a:cs typeface="Times New Roman" panose="02020603050405020304" pitchFamily="18" charset="0"/>
              </a:rPr>
              <a:t>zlabel</a:t>
            </a:r>
            <a:r>
              <a:rPr lang="en-GB" altLang="en-US" sz="2000" i="1" dirty="0">
                <a:cs typeface="Times New Roman" panose="02020603050405020304" pitchFamily="18" charset="0"/>
              </a:rPr>
              <a:t>('Imaginary')</a:t>
            </a:r>
          </a:p>
          <a:p>
            <a:pPr eaLnBrk="1" hangingPunct="1"/>
            <a:r>
              <a:rPr lang="en-GB" altLang="en-US" sz="2000" dirty="0">
                <a:cs typeface="Times New Roman" panose="02020603050405020304" pitchFamily="18" charset="0"/>
              </a:rPr>
              <a:t>title('Complex Exponential Sequence')</a:t>
            </a:r>
            <a:r>
              <a:rPr lang="en-GB" altLang="en-US" sz="2000" dirty="0"/>
              <a:t> </a:t>
            </a:r>
          </a:p>
        </p:txBody>
      </p:sp>
      <p:pic>
        <p:nvPicPr>
          <p:cNvPr id="109575" name="Picture 5"/>
          <p:cNvPicPr>
            <a:picLocks noChangeAspect="1" noChangeArrowheads="1"/>
          </p:cNvPicPr>
          <p:nvPr/>
        </p:nvPicPr>
        <p:blipFill>
          <a:blip r:embed="rId2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716016" y="2415258"/>
            <a:ext cx="4137025" cy="31019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283171346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7650" name="Rectangle 2"/>
          <p:cNvSpPr>
            <a:spLocks noGrp="1" noChangeArrowheads="1"/>
          </p:cNvSpPr>
          <p:nvPr>
            <p:ph type="title"/>
          </p:nvPr>
        </p:nvSpPr>
        <p:spPr>
          <a:xfrm>
            <a:off x="949078" y="620688"/>
            <a:ext cx="7772400" cy="762000"/>
          </a:xfrm>
        </p:spPr>
        <p:txBody>
          <a:bodyPr/>
          <a:lstStyle/>
          <a:p>
            <a:pPr eaLnBrk="1" hangingPunct="1">
              <a:defRPr/>
            </a:pPr>
            <a:r>
              <a:rPr lang="en-GB" dirty="0" smtClean="0">
                <a:cs typeface="Times New Roman" pitchFamily="18" charset="0"/>
              </a:rPr>
              <a:t>Complex Exponential</a:t>
            </a:r>
            <a:r>
              <a:rPr lang="en-GB" dirty="0" smtClean="0"/>
              <a:t> </a:t>
            </a:r>
          </a:p>
        </p:txBody>
      </p:sp>
      <p:sp>
        <p:nvSpPr>
          <p:cNvPr id="27651" name="Rectangle 3"/>
          <p:cNvSpPr>
            <a:spLocks noGrp="1" noChangeArrowheads="1"/>
          </p:cNvSpPr>
          <p:nvPr>
            <p:ph idx="1"/>
          </p:nvPr>
        </p:nvSpPr>
        <p:spPr/>
        <p:txBody>
          <a:bodyPr/>
          <a:lstStyle/>
          <a:p>
            <a:pPr eaLnBrk="1" hangingPunct="1">
              <a:defRPr/>
            </a:pPr>
            <a:r>
              <a:rPr lang="en-GB" sz="2000" dirty="0" smtClean="0">
                <a:cs typeface="Times New Roman" pitchFamily="18" charset="0"/>
              </a:rPr>
              <a:t>This is not strictly a discrete waveform since the command plot3 was used if the individual delta functions want to be observed then the command stem3 can be used instead (although it looks a bit of a mess in this case).</a:t>
            </a:r>
          </a:p>
          <a:p>
            <a:pPr eaLnBrk="1" hangingPunct="1">
              <a:defRPr/>
            </a:pPr>
            <a:r>
              <a:rPr lang="en-GB" sz="2000" dirty="0" smtClean="0">
                <a:cs typeface="Times New Roman" pitchFamily="18" charset="0"/>
              </a:rPr>
              <a:t>This plot could also be split into two 2-D subplots with the following code:</a:t>
            </a:r>
            <a:r>
              <a:rPr lang="en-GB" sz="2000" dirty="0" smtClean="0"/>
              <a:t> </a:t>
            </a:r>
          </a:p>
        </p:txBody>
      </p:sp>
      <p:sp>
        <p:nvSpPr>
          <p:cNvPr id="110595" name="Slide Number Placeholder 5"/>
          <p:cNvSpPr>
            <a:spLocks noGrp="1"/>
          </p:cNvSpPr>
          <p:nvPr>
            <p:ph type="sldNum" sz="quarter" idx="12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eaLnBrk="0" hangingPunct="0">
              <a:defRPr sz="36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 eaLnBrk="0" hangingPunct="0">
              <a:defRPr sz="36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 eaLnBrk="0" hangingPunct="0">
              <a:defRPr sz="36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 eaLnBrk="0" hangingPunct="0">
              <a:defRPr sz="36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 eaLnBrk="0" hangingPunct="0">
              <a:defRPr sz="36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pPr eaLnBrk="1" hangingPunct="1"/>
            <a:fld id="{92BF4C16-682B-4C2F-9134-23793ADE0DD8}" type="slidenum">
              <a:rPr lang="en-GB" altLang="en-US" sz="1400"/>
              <a:pPr eaLnBrk="1" hangingPunct="1"/>
              <a:t>24</a:t>
            </a:fld>
            <a:endParaRPr lang="en-GB" altLang="en-US" sz="1400"/>
          </a:p>
        </p:txBody>
      </p:sp>
    </p:spTree>
    <p:extLst>
      <p:ext uri="{BB962C8B-B14F-4D97-AF65-F5344CB8AC3E}">
        <p14:creationId xmlns:p14="http://schemas.microsoft.com/office/powerpoint/2010/main" val="62881288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8674" name="Rectangle 2"/>
          <p:cNvSpPr>
            <a:spLocks noGrp="1" noChangeArrowheads="1"/>
          </p:cNvSpPr>
          <p:nvPr>
            <p:ph type="title"/>
          </p:nvPr>
        </p:nvSpPr>
        <p:spPr>
          <a:xfrm>
            <a:off x="762000" y="332656"/>
            <a:ext cx="7772400" cy="762000"/>
          </a:xfrm>
        </p:spPr>
        <p:txBody>
          <a:bodyPr/>
          <a:lstStyle/>
          <a:p>
            <a:pPr eaLnBrk="1" hangingPunct="1">
              <a:defRPr/>
            </a:pPr>
            <a:r>
              <a:rPr lang="en-GB" dirty="0" smtClean="0">
                <a:cs typeface="Times New Roman" pitchFamily="18" charset="0"/>
              </a:rPr>
              <a:t>Complex Exponential</a:t>
            </a:r>
          </a:p>
        </p:txBody>
      </p:sp>
      <p:sp>
        <p:nvSpPr>
          <p:cNvPr id="111621" name="Text Box 5"/>
          <p:cNvSpPr>
            <a:spLocks noGrp="1" noChangeArrowheads="1"/>
          </p:cNvSpPr>
          <p:nvPr>
            <p:ph idx="1"/>
          </p:nvPr>
        </p:nvSpPr>
        <p:spPr>
          <a:xfrm>
            <a:off x="323528" y="1772816"/>
            <a:ext cx="5334000" cy="4114800"/>
          </a:xfr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 eaLnBrk="1" hangingPunct="1">
              <a:spcBef>
                <a:spcPct val="0"/>
              </a:spcBef>
              <a:buFontTx/>
              <a:buNone/>
            </a:pPr>
            <a:r>
              <a:rPr lang="en-GB" altLang="en-US" sz="2000" i="1" dirty="0" smtClean="0"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k=[0:0.1:2];</a:t>
            </a:r>
          </a:p>
          <a:p>
            <a:pPr eaLnBrk="1" hangingPunct="1">
              <a:spcBef>
                <a:spcPct val="0"/>
              </a:spcBef>
              <a:buFontTx/>
              <a:buNone/>
            </a:pPr>
            <a:r>
              <a:rPr lang="en-GB" altLang="en-US" sz="2000" i="1" dirty="0" smtClean="0"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g=</a:t>
            </a:r>
            <a:r>
              <a:rPr lang="en-GB" altLang="en-US" sz="2000" i="1" dirty="0" err="1" smtClean="0"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exp</a:t>
            </a:r>
            <a:r>
              <a:rPr lang="en-GB" altLang="en-US" sz="2000" i="1" dirty="0" smtClean="0"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(j*pi*k);</a:t>
            </a:r>
          </a:p>
          <a:p>
            <a:pPr eaLnBrk="1" hangingPunct="1">
              <a:spcBef>
                <a:spcPct val="0"/>
              </a:spcBef>
              <a:buFontTx/>
              <a:buNone/>
            </a:pPr>
            <a:r>
              <a:rPr lang="en-GB" altLang="en-US" sz="2000" i="1" dirty="0" smtClean="0"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subplot(2,1,1), stem(</a:t>
            </a:r>
            <a:r>
              <a:rPr lang="en-GB" altLang="en-US" sz="2000" i="1" dirty="0" err="1" smtClean="0"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k,real</a:t>
            </a:r>
            <a:r>
              <a:rPr lang="en-GB" altLang="en-US" sz="2000" i="1" dirty="0" smtClean="0"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(g))</a:t>
            </a:r>
          </a:p>
          <a:p>
            <a:pPr eaLnBrk="1" hangingPunct="1">
              <a:spcBef>
                <a:spcPct val="0"/>
              </a:spcBef>
              <a:buFontTx/>
              <a:buNone/>
            </a:pPr>
            <a:r>
              <a:rPr lang="en-GB" altLang="en-US" sz="2000" i="1" dirty="0" err="1" smtClean="0"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xlabel</a:t>
            </a:r>
            <a:r>
              <a:rPr lang="en-GB" altLang="en-US" sz="2000" i="1" dirty="0" smtClean="0"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(</a:t>
            </a:r>
            <a:r>
              <a:rPr lang="en-GB" altLang="en-US" sz="2000" i="1" dirty="0" smtClean="0">
                <a:solidFill>
                  <a:srgbClr val="800000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'k'</a:t>
            </a:r>
            <a:r>
              <a:rPr lang="en-GB" altLang="en-US" sz="2000" i="1" dirty="0" smtClean="0"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);</a:t>
            </a:r>
          </a:p>
          <a:p>
            <a:pPr eaLnBrk="1" hangingPunct="1">
              <a:spcBef>
                <a:spcPct val="0"/>
              </a:spcBef>
              <a:buFontTx/>
              <a:buNone/>
            </a:pPr>
            <a:r>
              <a:rPr lang="en-GB" altLang="en-US" sz="2000" i="1" dirty="0" err="1" smtClean="0"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ylabel</a:t>
            </a:r>
            <a:r>
              <a:rPr lang="en-GB" altLang="en-US" sz="2000" i="1" dirty="0" smtClean="0"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(</a:t>
            </a:r>
            <a:r>
              <a:rPr lang="en-GB" altLang="en-US" sz="2000" i="1" dirty="0" smtClean="0">
                <a:solidFill>
                  <a:srgbClr val="800000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'Real(g)'</a:t>
            </a:r>
            <a:r>
              <a:rPr lang="en-GB" altLang="en-US" sz="2000" i="1" dirty="0" smtClean="0"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)</a:t>
            </a:r>
          </a:p>
          <a:p>
            <a:pPr eaLnBrk="1" hangingPunct="1">
              <a:spcBef>
                <a:spcPct val="0"/>
              </a:spcBef>
              <a:buFontTx/>
              <a:buNone/>
            </a:pPr>
            <a:r>
              <a:rPr lang="en-GB" altLang="en-US" sz="2000" i="1" dirty="0" smtClean="0"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title(</a:t>
            </a:r>
            <a:r>
              <a:rPr lang="en-GB" altLang="en-US" sz="2000" i="1" dirty="0" smtClean="0">
                <a:solidFill>
                  <a:srgbClr val="800000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'Real Part of Exponential Sequence'</a:t>
            </a:r>
            <a:r>
              <a:rPr lang="en-GB" altLang="en-US" sz="2000" i="1" dirty="0" smtClean="0"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)</a:t>
            </a:r>
          </a:p>
          <a:p>
            <a:pPr eaLnBrk="1" hangingPunct="1">
              <a:spcBef>
                <a:spcPct val="0"/>
              </a:spcBef>
              <a:buFontTx/>
              <a:buNone/>
            </a:pPr>
            <a:r>
              <a:rPr lang="en-GB" altLang="en-US" sz="2000" i="1" dirty="0" smtClean="0"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subplot(2,1,2), stem(</a:t>
            </a:r>
            <a:r>
              <a:rPr lang="en-GB" altLang="en-US" sz="2000" i="1" dirty="0" err="1" smtClean="0"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k,imag</a:t>
            </a:r>
            <a:r>
              <a:rPr lang="en-GB" altLang="en-US" sz="2000" i="1" dirty="0" smtClean="0"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(g))</a:t>
            </a:r>
          </a:p>
          <a:p>
            <a:pPr eaLnBrk="1" hangingPunct="1">
              <a:spcBef>
                <a:spcPct val="0"/>
              </a:spcBef>
              <a:buFontTx/>
              <a:buNone/>
            </a:pPr>
            <a:r>
              <a:rPr lang="en-GB" altLang="en-US" sz="2000" i="1" dirty="0" err="1" smtClean="0"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xlabel</a:t>
            </a:r>
            <a:r>
              <a:rPr lang="en-GB" altLang="en-US" sz="2000" i="1" dirty="0" smtClean="0"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(</a:t>
            </a:r>
            <a:r>
              <a:rPr lang="en-GB" altLang="en-US" sz="2000" i="1" dirty="0" smtClean="0">
                <a:solidFill>
                  <a:srgbClr val="800000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'k'</a:t>
            </a:r>
            <a:r>
              <a:rPr lang="en-GB" altLang="en-US" sz="2000" i="1" dirty="0" smtClean="0"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);</a:t>
            </a:r>
          </a:p>
          <a:p>
            <a:pPr eaLnBrk="1" hangingPunct="1">
              <a:spcBef>
                <a:spcPct val="0"/>
              </a:spcBef>
              <a:buFontTx/>
              <a:buNone/>
            </a:pPr>
            <a:r>
              <a:rPr lang="en-GB" altLang="en-US" sz="2000" i="1" dirty="0" err="1" smtClean="0"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ylabel</a:t>
            </a:r>
            <a:r>
              <a:rPr lang="en-GB" altLang="en-US" sz="2000" i="1" dirty="0" smtClean="0"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(</a:t>
            </a:r>
            <a:r>
              <a:rPr lang="en-GB" altLang="en-US" sz="2000" i="1" dirty="0" smtClean="0">
                <a:solidFill>
                  <a:srgbClr val="800000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'Imaginary(g)'</a:t>
            </a:r>
            <a:r>
              <a:rPr lang="en-GB" altLang="en-US" sz="2000" i="1" dirty="0" smtClean="0"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)</a:t>
            </a:r>
          </a:p>
          <a:p>
            <a:pPr eaLnBrk="1" hangingPunct="1">
              <a:spcBef>
                <a:spcPct val="0"/>
              </a:spcBef>
              <a:buFontTx/>
              <a:buNone/>
            </a:pPr>
            <a:r>
              <a:rPr lang="en-GB" altLang="en-US" sz="2000" i="1" dirty="0" smtClean="0"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title(</a:t>
            </a:r>
            <a:r>
              <a:rPr lang="en-GB" altLang="en-US" sz="2000" i="1" dirty="0" smtClean="0">
                <a:solidFill>
                  <a:srgbClr val="800000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'Imaginary Part of Exponential Sequence'</a:t>
            </a:r>
            <a:r>
              <a:rPr lang="en-GB" altLang="en-US" sz="2000" i="1" dirty="0" smtClean="0"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)</a:t>
            </a:r>
          </a:p>
          <a:p>
            <a:pPr eaLnBrk="1" hangingPunct="1">
              <a:spcBef>
                <a:spcPct val="0"/>
              </a:spcBef>
              <a:buFontTx/>
              <a:buNone/>
            </a:pPr>
            <a:endParaRPr lang="en-GB" altLang="en-US" sz="2000" dirty="0" smtClean="0">
              <a:effectLst/>
              <a:latin typeface="Times New Roman" panose="02020603050405020304" pitchFamily="18" charset="0"/>
            </a:endParaRPr>
          </a:p>
        </p:txBody>
      </p:sp>
      <p:sp>
        <p:nvSpPr>
          <p:cNvPr id="111619" name="Slide Number Placeholder 5"/>
          <p:cNvSpPr>
            <a:spLocks noGrp="1"/>
          </p:cNvSpPr>
          <p:nvPr>
            <p:ph type="sldNum" sz="quarter" idx="12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eaLnBrk="0" hangingPunct="0">
              <a:defRPr sz="36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 eaLnBrk="0" hangingPunct="0">
              <a:defRPr sz="36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 eaLnBrk="0" hangingPunct="0">
              <a:defRPr sz="36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 eaLnBrk="0" hangingPunct="0">
              <a:defRPr sz="36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 eaLnBrk="0" hangingPunct="0">
              <a:defRPr sz="36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pPr eaLnBrk="1" hangingPunct="1"/>
            <a:fld id="{9F48DAFE-258D-46D7-94B7-755510FECEC3}" type="slidenum">
              <a:rPr lang="en-GB" altLang="en-US" sz="1400"/>
              <a:pPr eaLnBrk="1" hangingPunct="1"/>
              <a:t>25</a:t>
            </a:fld>
            <a:endParaRPr lang="en-GB" altLang="en-US" sz="1400"/>
          </a:p>
        </p:txBody>
      </p:sp>
      <p:pic>
        <p:nvPicPr>
          <p:cNvPr id="111622" name="Picture 6"/>
          <p:cNvPicPr>
            <a:picLocks noChangeAspect="1" noChangeArrowheads="1"/>
          </p:cNvPicPr>
          <p:nvPr/>
        </p:nvPicPr>
        <p:blipFill>
          <a:blip r:embed="rId2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48200" y="1412776"/>
            <a:ext cx="4343400" cy="32575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359883150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698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>
              <a:defRPr/>
            </a:pPr>
            <a:r>
              <a:rPr lang="en-GB" smtClean="0">
                <a:cs typeface="Times New Roman" pitchFamily="18" charset="0"/>
              </a:rPr>
              <a:t>Discrete Delta(</a:t>
            </a:r>
            <a:r>
              <a:rPr lang="en-GB" smtClean="0">
                <a:latin typeface="Times New Roman" pitchFamily="18" charset="0"/>
                <a:cs typeface="Times New Roman" pitchFamily="18" charset="0"/>
                <a:sym typeface="Symbol" pitchFamily="18" charset="2"/>
              </a:rPr>
              <a:t></a:t>
            </a:r>
            <a:r>
              <a:rPr lang="en-GB" smtClean="0">
                <a:cs typeface="Times New Roman" pitchFamily="18" charset="0"/>
              </a:rPr>
              <a:t>) Sequences</a:t>
            </a:r>
            <a:r>
              <a:rPr lang="en-GB" smtClean="0"/>
              <a:t> </a:t>
            </a:r>
          </a:p>
        </p:txBody>
      </p:sp>
      <p:sp>
        <p:nvSpPr>
          <p:cNvPr id="13316" name="Slide Number Placeholder 5"/>
          <p:cNvSpPr>
            <a:spLocks noGrp="1"/>
          </p:cNvSpPr>
          <p:nvPr>
            <p:ph type="sldNum" sz="quarter" idx="12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eaLnBrk="0" hangingPunct="0">
              <a:defRPr sz="36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 eaLnBrk="0" hangingPunct="0">
              <a:defRPr sz="36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 eaLnBrk="0" hangingPunct="0">
              <a:defRPr sz="36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 eaLnBrk="0" hangingPunct="0">
              <a:defRPr sz="36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 eaLnBrk="0" hangingPunct="0">
              <a:defRPr sz="36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pPr eaLnBrk="1" hangingPunct="1"/>
            <a:fld id="{EB33A7C7-18D6-475D-8839-9E5171FF9E72}" type="slidenum">
              <a:rPr lang="en-GB" altLang="en-US" sz="1400"/>
              <a:pPr eaLnBrk="1" hangingPunct="1"/>
              <a:t>26</a:t>
            </a:fld>
            <a:endParaRPr lang="en-GB" altLang="en-US" sz="1400"/>
          </a:p>
        </p:txBody>
      </p:sp>
      <p:sp>
        <p:nvSpPr>
          <p:cNvPr id="13318" name="Rectangle 5"/>
          <p:cNvSpPr>
            <a:spLocks noChangeArrowheads="1"/>
          </p:cNvSpPr>
          <p:nvPr/>
        </p:nvSpPr>
        <p:spPr bwMode="auto">
          <a:xfrm>
            <a:off x="4448175" y="3281363"/>
            <a:ext cx="9144000" cy="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 sz="36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 eaLnBrk="0" hangingPunct="0">
              <a:defRPr sz="36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 eaLnBrk="0" hangingPunct="0">
              <a:defRPr sz="36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 eaLnBrk="0" hangingPunct="0">
              <a:defRPr sz="36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 eaLnBrk="0" hangingPunct="0">
              <a:defRPr sz="36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pPr eaLnBrk="1" hangingPunct="1"/>
            <a:endParaRPr lang="en-US" altLang="en-US"/>
          </a:p>
        </p:txBody>
      </p:sp>
      <p:sp>
        <p:nvSpPr>
          <p:cNvPr id="13319" name="Rectangle 7"/>
          <p:cNvSpPr>
            <a:spLocks noChangeArrowheads="1"/>
          </p:cNvSpPr>
          <p:nvPr/>
        </p:nvSpPr>
        <p:spPr bwMode="auto">
          <a:xfrm>
            <a:off x="3128963" y="2967038"/>
            <a:ext cx="9144000" cy="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 sz="36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 eaLnBrk="0" hangingPunct="0">
              <a:defRPr sz="36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 eaLnBrk="0" hangingPunct="0">
              <a:defRPr sz="36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 eaLnBrk="0" hangingPunct="0">
              <a:defRPr sz="36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 eaLnBrk="0" hangingPunct="0">
              <a:defRPr sz="36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pPr eaLnBrk="1" hangingPunct="1"/>
            <a:endParaRPr lang="en-US" altLang="en-US"/>
          </a:p>
        </p:txBody>
      </p:sp>
      <p:graphicFrame>
        <p:nvGraphicFramePr>
          <p:cNvPr id="13314" name="Object 6"/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2034256756"/>
              </p:ext>
            </p:extLst>
          </p:nvPr>
        </p:nvGraphicFramePr>
        <p:xfrm>
          <a:off x="5652120" y="2967038"/>
          <a:ext cx="2886075" cy="923925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13316" r:id="rId3" imgW="2882900" imgH="927100" progId="Equation.3">
                  <p:embed/>
                </p:oleObj>
              </mc:Choice>
              <mc:Fallback>
                <p:oleObj r:id="rId3" imgW="2882900" imgH="927100" progId="Equation.3">
                  <p:embed/>
                  <p:pic>
                    <p:nvPicPr>
                      <p:cNvPr id="13314" name="Object 6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4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5652120" y="2967038"/>
                        <a:ext cx="2886075" cy="923925"/>
                      </a:xfrm>
                      <a:prstGeom prst="rect">
                        <a:avLst/>
                      </a:prstGeom>
                      <a:noFill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pic>
        <p:nvPicPr>
          <p:cNvPr id="13320" name="Picture 8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51520" y="1844824"/>
            <a:ext cx="4800600" cy="36004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148381982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22" name="Rectangle 2"/>
          <p:cNvSpPr>
            <a:spLocks noGrp="1" noChangeArrowheads="1"/>
          </p:cNvSpPr>
          <p:nvPr>
            <p:ph type="title"/>
          </p:nvPr>
        </p:nvSpPr>
        <p:spPr>
          <a:xfrm>
            <a:off x="893752" y="404141"/>
            <a:ext cx="7772400" cy="762000"/>
          </a:xfrm>
        </p:spPr>
        <p:txBody>
          <a:bodyPr/>
          <a:lstStyle/>
          <a:p>
            <a:pPr eaLnBrk="1" hangingPunct="1">
              <a:defRPr/>
            </a:pPr>
            <a:r>
              <a:rPr lang="en-GB" dirty="0" smtClean="0"/>
              <a:t>Example</a:t>
            </a:r>
          </a:p>
        </p:txBody>
      </p:sp>
      <p:sp>
        <p:nvSpPr>
          <p:cNvPr id="14341" name="Slide Number Placeholder 5"/>
          <p:cNvSpPr>
            <a:spLocks noGrp="1"/>
          </p:cNvSpPr>
          <p:nvPr>
            <p:ph type="sldNum" sz="quarter" idx="12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eaLnBrk="0" hangingPunct="0">
              <a:defRPr sz="36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 eaLnBrk="0" hangingPunct="0">
              <a:defRPr sz="36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 eaLnBrk="0" hangingPunct="0">
              <a:defRPr sz="36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 eaLnBrk="0" hangingPunct="0">
              <a:defRPr sz="36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 eaLnBrk="0" hangingPunct="0">
              <a:defRPr sz="36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pPr eaLnBrk="1" hangingPunct="1"/>
            <a:fld id="{1854ACE3-418E-4872-842E-AD79725EC3BC}" type="slidenum">
              <a:rPr lang="en-GB" altLang="en-US" sz="1400"/>
              <a:pPr eaLnBrk="1" hangingPunct="1"/>
              <a:t>27</a:t>
            </a:fld>
            <a:endParaRPr lang="en-GB" altLang="en-US" sz="1400"/>
          </a:p>
        </p:txBody>
      </p:sp>
      <p:sp>
        <p:nvSpPr>
          <p:cNvPr id="14343" name="Rectangle 5"/>
          <p:cNvSpPr>
            <a:spLocks noChangeArrowheads="1"/>
          </p:cNvSpPr>
          <p:nvPr/>
        </p:nvSpPr>
        <p:spPr bwMode="auto">
          <a:xfrm>
            <a:off x="3333750" y="3238500"/>
            <a:ext cx="9144000" cy="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 sz="36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 eaLnBrk="0" hangingPunct="0">
              <a:defRPr sz="36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 eaLnBrk="0" hangingPunct="0">
              <a:defRPr sz="36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 eaLnBrk="0" hangingPunct="0">
              <a:defRPr sz="36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 eaLnBrk="0" hangingPunct="0">
              <a:defRPr sz="36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pPr eaLnBrk="1" hangingPunct="1"/>
            <a:endParaRPr lang="en-US" altLang="en-US"/>
          </a:p>
        </p:txBody>
      </p:sp>
      <p:graphicFrame>
        <p:nvGraphicFramePr>
          <p:cNvPr id="14338" name="Object 4"/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485266715"/>
              </p:ext>
            </p:extLst>
          </p:nvPr>
        </p:nvGraphicFramePr>
        <p:xfrm>
          <a:off x="3080845" y="1299537"/>
          <a:ext cx="2476500" cy="381000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14342" r:id="rId3" imgW="2476500" imgH="381000" progId="Equation.3">
                  <p:embed/>
                </p:oleObj>
              </mc:Choice>
              <mc:Fallback>
                <p:oleObj r:id="rId3" imgW="2476500" imgH="381000" progId="Equation.3">
                  <p:embed/>
                  <p:pic>
                    <p:nvPicPr>
                      <p:cNvPr id="14338" name="Object 4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4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3080845" y="1299537"/>
                        <a:ext cx="2476500" cy="381000"/>
                      </a:xfrm>
                      <a:prstGeom prst="rect">
                        <a:avLst/>
                      </a:prstGeom>
                      <a:noFill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sp>
        <p:nvSpPr>
          <p:cNvPr id="14344" name="Text Box 6"/>
          <p:cNvSpPr txBox="1">
            <a:spLocks noChangeArrowheads="1"/>
          </p:cNvSpPr>
          <p:nvPr/>
        </p:nvSpPr>
        <p:spPr bwMode="auto">
          <a:xfrm>
            <a:off x="1252045" y="1604337"/>
            <a:ext cx="6049963" cy="6413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 eaLnBrk="0" hangingPunct="0">
              <a:defRPr sz="36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 eaLnBrk="0" hangingPunct="0">
              <a:defRPr sz="36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 eaLnBrk="0" hangingPunct="0">
              <a:defRPr sz="36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 eaLnBrk="0" hangingPunct="0">
              <a:defRPr sz="36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 eaLnBrk="0" hangingPunct="0">
              <a:defRPr sz="36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pPr eaLnBrk="1" hangingPunct="1"/>
            <a:r>
              <a:rPr lang="en-GB" altLang="en-US" sz="2400">
                <a:cs typeface="Times New Roman" panose="02020603050405020304" pitchFamily="18" charset="0"/>
              </a:rPr>
              <a:t>this is identical to the sum of the individual </a:t>
            </a:r>
            <a:r>
              <a:rPr lang="en-GB" altLang="en-US" sz="2400">
                <a:cs typeface="Times New Roman" panose="02020603050405020304" pitchFamily="18" charset="0"/>
                <a:sym typeface="Symbol" panose="05050102010706020507" pitchFamily="18" charset="2"/>
              </a:rPr>
              <a:t></a:t>
            </a:r>
            <a:r>
              <a:rPr lang="en-GB" altLang="en-US" sz="2400">
                <a:cs typeface="Times New Roman" panose="02020603050405020304" pitchFamily="18" charset="0"/>
              </a:rPr>
              <a:t> 's</a:t>
            </a:r>
            <a:r>
              <a:rPr lang="en-GB" altLang="en-US">
                <a:cs typeface="Times New Roman" panose="02020603050405020304" pitchFamily="18" charset="0"/>
              </a:rPr>
              <a:t> </a:t>
            </a:r>
          </a:p>
        </p:txBody>
      </p:sp>
      <p:pic>
        <p:nvPicPr>
          <p:cNvPr id="14345" name="Picture 7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39552" y="2715587"/>
            <a:ext cx="3514725" cy="26352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4346" name="Picture 8"/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440832" y="2480657"/>
            <a:ext cx="4284663" cy="32131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14347" name="Rectangle 10"/>
          <p:cNvSpPr>
            <a:spLocks noChangeArrowheads="1"/>
          </p:cNvSpPr>
          <p:nvPr/>
        </p:nvSpPr>
        <p:spPr bwMode="auto">
          <a:xfrm>
            <a:off x="804863" y="3238500"/>
            <a:ext cx="9144000" cy="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 sz="36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 eaLnBrk="0" hangingPunct="0">
              <a:defRPr sz="36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 eaLnBrk="0" hangingPunct="0">
              <a:defRPr sz="36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 eaLnBrk="0" hangingPunct="0">
              <a:defRPr sz="36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 eaLnBrk="0" hangingPunct="0">
              <a:defRPr sz="36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pPr eaLnBrk="1" hangingPunct="1"/>
            <a:endParaRPr lang="en-US" altLang="en-US"/>
          </a:p>
        </p:txBody>
      </p:sp>
      <p:graphicFrame>
        <p:nvGraphicFramePr>
          <p:cNvPr id="14339" name="Object 9"/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595825207"/>
              </p:ext>
            </p:extLst>
          </p:nvPr>
        </p:nvGraphicFramePr>
        <p:xfrm>
          <a:off x="1099645" y="2290137"/>
          <a:ext cx="7534275" cy="381000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14343" r:id="rId7" imgW="7531100" imgH="381000" progId="Equation.3">
                  <p:embed/>
                </p:oleObj>
              </mc:Choice>
              <mc:Fallback>
                <p:oleObj r:id="rId7" imgW="7531100" imgH="381000" progId="Equation.3">
                  <p:embed/>
                  <p:pic>
                    <p:nvPicPr>
                      <p:cNvPr id="14339" name="Object 9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8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1099645" y="2290137"/>
                        <a:ext cx="7534275" cy="381000"/>
                      </a:xfrm>
                      <a:prstGeom prst="rect">
                        <a:avLst/>
                      </a:prstGeom>
                      <a:noFill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</p:spTree>
    <p:extLst>
      <p:ext uri="{BB962C8B-B14F-4D97-AF65-F5344CB8AC3E}">
        <p14:creationId xmlns:p14="http://schemas.microsoft.com/office/powerpoint/2010/main" val="53848825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1746" name="Rectangle 2"/>
          <p:cNvSpPr>
            <a:spLocks noGrp="1" noChangeArrowheads="1"/>
          </p:cNvSpPr>
          <p:nvPr>
            <p:ph type="title"/>
          </p:nvPr>
        </p:nvSpPr>
        <p:spPr>
          <a:xfrm>
            <a:off x="971600" y="355462"/>
            <a:ext cx="7772400" cy="762000"/>
          </a:xfrm>
        </p:spPr>
        <p:txBody>
          <a:bodyPr/>
          <a:lstStyle/>
          <a:p>
            <a:pPr eaLnBrk="1" hangingPunct="1">
              <a:defRPr/>
            </a:pPr>
            <a:r>
              <a:rPr lang="en-GB" dirty="0" smtClean="0">
                <a:cs typeface="Times New Roman" pitchFamily="18" charset="0"/>
              </a:rPr>
              <a:t>Symmetry</a:t>
            </a:r>
            <a:r>
              <a:rPr lang="en-GB" dirty="0" smtClean="0"/>
              <a:t> </a:t>
            </a:r>
          </a:p>
        </p:txBody>
      </p:sp>
      <p:sp>
        <p:nvSpPr>
          <p:cNvPr id="31747" name="Rectangle 3"/>
          <p:cNvSpPr>
            <a:spLocks noGrp="1" noChangeArrowheads="1"/>
          </p:cNvSpPr>
          <p:nvPr>
            <p:ph idx="1"/>
          </p:nvPr>
        </p:nvSpPr>
        <p:spPr>
          <a:xfrm>
            <a:off x="457200" y="1117462"/>
            <a:ext cx="8229600" cy="3917032"/>
          </a:xfrm>
        </p:spPr>
        <p:txBody>
          <a:bodyPr/>
          <a:lstStyle/>
          <a:p>
            <a:pPr eaLnBrk="1" hangingPunct="1">
              <a:defRPr/>
            </a:pPr>
            <a:r>
              <a:rPr lang="en-GB" b="1" dirty="0" smtClean="0">
                <a:latin typeface="Arial" charset="0"/>
                <a:cs typeface="Arial" charset="0"/>
              </a:rPr>
              <a:t>Even Symmetry</a:t>
            </a:r>
            <a:endParaRPr lang="en-GB" dirty="0" smtClean="0">
              <a:cs typeface="Times New Roman" pitchFamily="18" charset="0"/>
            </a:endParaRPr>
          </a:p>
          <a:p>
            <a:pPr eaLnBrk="1" hangingPunct="1">
              <a:defRPr/>
            </a:pPr>
            <a:r>
              <a:rPr lang="en-GB" dirty="0" smtClean="0">
                <a:cs typeface="Times New Roman" pitchFamily="18" charset="0"/>
              </a:rPr>
              <a:t>Example N=3</a:t>
            </a:r>
            <a:r>
              <a:rPr lang="en-GB" dirty="0" smtClean="0"/>
              <a:t> </a:t>
            </a:r>
          </a:p>
        </p:txBody>
      </p:sp>
      <p:sp>
        <p:nvSpPr>
          <p:cNvPr id="15364" name="Slide Number Placeholder 5"/>
          <p:cNvSpPr>
            <a:spLocks noGrp="1"/>
          </p:cNvSpPr>
          <p:nvPr>
            <p:ph type="sldNum" sz="quarter" idx="12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eaLnBrk="0" hangingPunct="0">
              <a:defRPr sz="36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 eaLnBrk="0" hangingPunct="0">
              <a:defRPr sz="36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 eaLnBrk="0" hangingPunct="0">
              <a:defRPr sz="36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 eaLnBrk="0" hangingPunct="0">
              <a:defRPr sz="36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 eaLnBrk="0" hangingPunct="0">
              <a:defRPr sz="36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pPr eaLnBrk="1" hangingPunct="1"/>
            <a:fld id="{E12B284D-5613-4C9A-AAE3-4B61C667A677}" type="slidenum">
              <a:rPr lang="en-GB" altLang="en-US" sz="1400"/>
              <a:pPr eaLnBrk="1" hangingPunct="1"/>
              <a:t>28</a:t>
            </a:fld>
            <a:endParaRPr lang="en-GB" altLang="en-US" sz="1400"/>
          </a:p>
        </p:txBody>
      </p:sp>
      <p:pic>
        <p:nvPicPr>
          <p:cNvPr id="15367" name="Picture 4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115616" y="2204864"/>
            <a:ext cx="4385741" cy="329007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graphicFrame>
        <p:nvGraphicFramePr>
          <p:cNvPr id="15362" name="Object 5"/>
          <p:cNvGraphicFramePr>
            <a:graphicFrameLocks noChangeAspect="1"/>
          </p:cNvGraphicFramePr>
          <p:nvPr/>
        </p:nvGraphicFramePr>
        <p:xfrm>
          <a:off x="6324600" y="4572000"/>
          <a:ext cx="1800225" cy="381000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15364" r:id="rId4" imgW="1803400" imgH="381000" progId="Equation.3">
                  <p:embed/>
                </p:oleObj>
              </mc:Choice>
              <mc:Fallback>
                <p:oleObj r:id="rId4" imgW="1803400" imgH="381000" progId="Equation.3">
                  <p:embed/>
                  <p:pic>
                    <p:nvPicPr>
                      <p:cNvPr id="15362" name="Object 5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5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6324600" y="4572000"/>
                        <a:ext cx="1800225" cy="381000"/>
                      </a:xfrm>
                      <a:prstGeom prst="rect">
                        <a:avLst/>
                      </a:prstGeom>
                      <a:noFill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</p:spTree>
    <p:extLst>
      <p:ext uri="{BB962C8B-B14F-4D97-AF65-F5344CB8AC3E}">
        <p14:creationId xmlns:p14="http://schemas.microsoft.com/office/powerpoint/2010/main" val="56656013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2770" name="Rectangle 2"/>
          <p:cNvSpPr>
            <a:spLocks noGrp="1" noChangeArrowheads="1"/>
          </p:cNvSpPr>
          <p:nvPr>
            <p:ph type="title"/>
          </p:nvPr>
        </p:nvSpPr>
        <p:spPr>
          <a:xfrm>
            <a:off x="827584" y="277974"/>
            <a:ext cx="7772400" cy="762000"/>
          </a:xfrm>
        </p:spPr>
        <p:txBody>
          <a:bodyPr/>
          <a:lstStyle/>
          <a:p>
            <a:pPr eaLnBrk="1" hangingPunct="1">
              <a:defRPr/>
            </a:pPr>
            <a:r>
              <a:rPr lang="en-GB" dirty="0" smtClean="0">
                <a:cs typeface="Times New Roman" pitchFamily="18" charset="0"/>
              </a:rPr>
              <a:t>Symmetry</a:t>
            </a:r>
          </a:p>
        </p:txBody>
      </p:sp>
      <p:sp>
        <p:nvSpPr>
          <p:cNvPr id="32771" name="Rectangle 3"/>
          <p:cNvSpPr>
            <a:spLocks noGrp="1" noChangeArrowheads="1"/>
          </p:cNvSpPr>
          <p:nvPr>
            <p:ph idx="1"/>
          </p:nvPr>
        </p:nvSpPr>
        <p:spPr/>
        <p:txBody>
          <a:bodyPr/>
          <a:lstStyle/>
          <a:p>
            <a:pPr eaLnBrk="1" hangingPunct="1">
              <a:defRPr/>
            </a:pPr>
            <a:r>
              <a:rPr lang="en-GB" sz="2400" b="1" dirty="0" smtClean="0">
                <a:latin typeface="Arial" charset="0"/>
                <a:cs typeface="Arial" charset="0"/>
              </a:rPr>
              <a:t>Odd Symmetry</a:t>
            </a:r>
          </a:p>
          <a:p>
            <a:pPr eaLnBrk="1" hangingPunct="1">
              <a:defRPr/>
            </a:pPr>
            <a:endParaRPr lang="en-GB" sz="2400" b="1" dirty="0" smtClean="0">
              <a:latin typeface="Arial" charset="0"/>
              <a:cs typeface="Arial" charset="0"/>
            </a:endParaRPr>
          </a:p>
          <a:p>
            <a:pPr eaLnBrk="1" hangingPunct="1">
              <a:defRPr/>
            </a:pPr>
            <a:r>
              <a:rPr lang="en-GB" sz="2400" dirty="0" smtClean="0">
                <a:cs typeface="Times New Roman" pitchFamily="18" charset="0"/>
              </a:rPr>
              <a:t>(g(0)=0)</a:t>
            </a:r>
          </a:p>
          <a:p>
            <a:pPr eaLnBrk="1" hangingPunct="1">
              <a:defRPr/>
            </a:pPr>
            <a:r>
              <a:rPr lang="en-GB" sz="2400" dirty="0" smtClean="0">
                <a:cs typeface="Times New Roman" pitchFamily="18" charset="0"/>
              </a:rPr>
              <a:t>Example N=5</a:t>
            </a:r>
          </a:p>
          <a:p>
            <a:pPr eaLnBrk="1" hangingPunct="1">
              <a:defRPr/>
            </a:pPr>
            <a:endParaRPr lang="en-GB" sz="2400" dirty="0" smtClean="0"/>
          </a:p>
        </p:txBody>
      </p:sp>
      <p:sp>
        <p:nvSpPr>
          <p:cNvPr id="16388" name="Slide Number Placeholder 5"/>
          <p:cNvSpPr>
            <a:spLocks noGrp="1"/>
          </p:cNvSpPr>
          <p:nvPr>
            <p:ph type="sldNum" sz="quarter" idx="12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eaLnBrk="0" hangingPunct="0">
              <a:defRPr sz="36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 eaLnBrk="0" hangingPunct="0">
              <a:defRPr sz="36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 eaLnBrk="0" hangingPunct="0">
              <a:defRPr sz="36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 eaLnBrk="0" hangingPunct="0">
              <a:defRPr sz="36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 eaLnBrk="0" hangingPunct="0">
              <a:defRPr sz="36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pPr eaLnBrk="1" hangingPunct="1"/>
            <a:fld id="{1920135F-D5A2-4698-9683-EE66C62467E0}" type="slidenum">
              <a:rPr lang="en-GB" altLang="en-US" sz="1400"/>
              <a:pPr eaLnBrk="1" hangingPunct="1"/>
              <a:t>29</a:t>
            </a:fld>
            <a:endParaRPr lang="en-GB" altLang="en-US" sz="1400"/>
          </a:p>
        </p:txBody>
      </p:sp>
      <p:sp>
        <p:nvSpPr>
          <p:cNvPr id="16391" name="Rectangle 5"/>
          <p:cNvSpPr>
            <a:spLocks noChangeArrowheads="1"/>
          </p:cNvSpPr>
          <p:nvPr/>
        </p:nvSpPr>
        <p:spPr bwMode="auto">
          <a:xfrm>
            <a:off x="3576638" y="3238500"/>
            <a:ext cx="9144000" cy="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 sz="36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 eaLnBrk="0" hangingPunct="0">
              <a:defRPr sz="36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 eaLnBrk="0" hangingPunct="0">
              <a:defRPr sz="36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 eaLnBrk="0" hangingPunct="0">
              <a:defRPr sz="36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 eaLnBrk="0" hangingPunct="0">
              <a:defRPr sz="36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pPr eaLnBrk="1" hangingPunct="1"/>
            <a:endParaRPr lang="en-US" altLang="en-US"/>
          </a:p>
        </p:txBody>
      </p:sp>
      <p:graphicFrame>
        <p:nvGraphicFramePr>
          <p:cNvPr id="16386" name="Object 4"/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3131923465"/>
              </p:ext>
            </p:extLst>
          </p:nvPr>
        </p:nvGraphicFramePr>
        <p:xfrm>
          <a:off x="1187624" y="4293096"/>
          <a:ext cx="1524000" cy="355600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16387" name="Equation" r:id="rId3" imgW="927000" imgH="215640" progId="Equation.3">
                  <p:embed/>
                </p:oleObj>
              </mc:Choice>
              <mc:Fallback>
                <p:oleObj name="Equation" r:id="rId3" imgW="927000" imgH="215640" progId="Equation.3">
                  <p:embed/>
                  <p:pic>
                    <p:nvPicPr>
                      <p:cNvPr id="16386" name="Object 4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4"/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1187624" y="4293096"/>
                        <a:ext cx="1524000" cy="355600"/>
                      </a:xfrm>
                      <a:prstGeom prst="rect">
                        <a:avLst/>
                      </a:prstGeom>
                      <a:noFill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pic>
        <p:nvPicPr>
          <p:cNvPr id="16392" name="Picture 6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606800" y="1772816"/>
            <a:ext cx="4541838" cy="34067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166301712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3794" name="Rectangle 2"/>
          <p:cNvSpPr>
            <a:spLocks noGrp="1" noChangeArrowheads="1"/>
          </p:cNvSpPr>
          <p:nvPr>
            <p:ph type="title"/>
          </p:nvPr>
        </p:nvSpPr>
        <p:spPr>
          <a:xfrm>
            <a:off x="1143000" y="814388"/>
            <a:ext cx="7772400" cy="762000"/>
          </a:xfrm>
        </p:spPr>
        <p:txBody>
          <a:bodyPr/>
          <a:lstStyle/>
          <a:p>
            <a:pPr eaLnBrk="1" hangingPunct="1">
              <a:defRPr/>
            </a:pPr>
            <a:r>
              <a:rPr lang="en-GB" smtClean="0">
                <a:cs typeface="Times New Roman" pitchFamily="18" charset="0"/>
              </a:rPr>
              <a:t>Symmetry</a:t>
            </a:r>
          </a:p>
        </p:txBody>
      </p:sp>
      <p:sp>
        <p:nvSpPr>
          <p:cNvPr id="33795" name="Rectangle 3"/>
          <p:cNvSpPr>
            <a:spLocks noGrp="1" noChangeArrowheads="1"/>
          </p:cNvSpPr>
          <p:nvPr>
            <p:ph idx="1"/>
          </p:nvPr>
        </p:nvSpPr>
        <p:spPr/>
        <p:txBody>
          <a:bodyPr/>
          <a:lstStyle/>
          <a:p>
            <a:pPr eaLnBrk="1" hangingPunct="1">
              <a:defRPr/>
            </a:pPr>
            <a:r>
              <a:rPr lang="en-GB" b="1" dirty="0" smtClean="0">
                <a:latin typeface="Arial" charset="0"/>
                <a:cs typeface="Arial" charset="0"/>
              </a:rPr>
              <a:t>Hermitian Symmetry</a:t>
            </a:r>
            <a:endParaRPr lang="en-GB" dirty="0" smtClean="0">
              <a:cs typeface="Times New Roman" pitchFamily="18" charset="0"/>
            </a:endParaRPr>
          </a:p>
          <a:p>
            <a:pPr eaLnBrk="1" hangingPunct="1">
              <a:defRPr/>
            </a:pPr>
            <a:r>
              <a:rPr lang="en-GB" dirty="0" smtClean="0">
                <a:cs typeface="Times New Roman" pitchFamily="18" charset="0"/>
              </a:rPr>
              <a:t>If                 (</a:t>
            </a:r>
            <a:r>
              <a:rPr lang="en-GB" dirty="0" smtClean="0">
                <a:cs typeface="Times New Roman" pitchFamily="18" charset="0"/>
              </a:rPr>
              <a:t>so       </a:t>
            </a:r>
            <a:r>
              <a:rPr lang="en-GB" dirty="0" smtClean="0">
                <a:cs typeface="Times New Roman" pitchFamily="18" charset="0"/>
              </a:rPr>
              <a:t>is even symmetric and        is odd symmetric)</a:t>
            </a:r>
          </a:p>
          <a:p>
            <a:pPr eaLnBrk="1" hangingPunct="1">
              <a:defRPr/>
            </a:pPr>
            <a:r>
              <a:rPr lang="en-GB" sz="2800" dirty="0" smtClean="0">
                <a:cs typeface="Times New Roman" pitchFamily="18" charset="0"/>
              </a:rPr>
              <a:t>Example N=5</a:t>
            </a:r>
          </a:p>
          <a:p>
            <a:pPr eaLnBrk="1" hangingPunct="1">
              <a:defRPr/>
            </a:pPr>
            <a:endParaRPr lang="en-GB" sz="2800" dirty="0" smtClean="0">
              <a:cs typeface="Times New Roman" pitchFamily="18" charset="0"/>
            </a:endParaRPr>
          </a:p>
          <a:p>
            <a:pPr eaLnBrk="1" hangingPunct="1">
              <a:defRPr/>
            </a:pPr>
            <a:r>
              <a:rPr lang="en-GB" sz="2800" dirty="0" smtClean="0">
                <a:cs typeface="Times New Roman" pitchFamily="18" charset="0"/>
              </a:rPr>
              <a:t>where the indexing of k in the equation starts at -2.</a:t>
            </a:r>
            <a:endParaRPr lang="en-GB" sz="2800" dirty="0" smtClean="0"/>
          </a:p>
        </p:txBody>
      </p:sp>
      <p:sp>
        <p:nvSpPr>
          <p:cNvPr id="17415" name="Slide Number Placeholder 5"/>
          <p:cNvSpPr>
            <a:spLocks noGrp="1"/>
          </p:cNvSpPr>
          <p:nvPr>
            <p:ph type="sldNum" sz="quarter" idx="12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eaLnBrk="0" hangingPunct="0">
              <a:defRPr sz="36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 eaLnBrk="0" hangingPunct="0">
              <a:defRPr sz="36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 eaLnBrk="0" hangingPunct="0">
              <a:defRPr sz="36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 eaLnBrk="0" hangingPunct="0">
              <a:defRPr sz="36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 eaLnBrk="0" hangingPunct="0">
              <a:defRPr sz="36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pPr eaLnBrk="1" hangingPunct="1"/>
            <a:fld id="{5ACB494E-04B3-402A-AD97-EBFFD4C97E0A}" type="slidenum">
              <a:rPr lang="en-GB" altLang="en-US" sz="1400"/>
              <a:pPr eaLnBrk="1" hangingPunct="1"/>
              <a:t>30</a:t>
            </a:fld>
            <a:endParaRPr lang="en-GB" altLang="en-US" sz="1400"/>
          </a:p>
        </p:txBody>
      </p:sp>
      <p:sp>
        <p:nvSpPr>
          <p:cNvPr id="17418" name="Rectangle 5"/>
          <p:cNvSpPr>
            <a:spLocks noChangeArrowheads="1"/>
          </p:cNvSpPr>
          <p:nvPr/>
        </p:nvSpPr>
        <p:spPr bwMode="auto">
          <a:xfrm>
            <a:off x="3586163" y="3219450"/>
            <a:ext cx="9144000" cy="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 sz="36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 eaLnBrk="0" hangingPunct="0">
              <a:defRPr sz="36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 eaLnBrk="0" hangingPunct="0">
              <a:defRPr sz="36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 eaLnBrk="0" hangingPunct="0">
              <a:defRPr sz="36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 eaLnBrk="0" hangingPunct="0">
              <a:defRPr sz="36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pPr eaLnBrk="1" hangingPunct="1"/>
            <a:endParaRPr lang="en-US" altLang="en-US"/>
          </a:p>
        </p:txBody>
      </p:sp>
      <p:graphicFrame>
        <p:nvGraphicFramePr>
          <p:cNvPr id="17410" name="Object 4"/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3685284266"/>
              </p:ext>
            </p:extLst>
          </p:nvPr>
        </p:nvGraphicFramePr>
        <p:xfrm>
          <a:off x="1259632" y="2348880"/>
          <a:ext cx="1305512" cy="331154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17414" name="Equation" r:id="rId3" imgW="901440" imgH="228600" progId="Equation.3">
                  <p:embed/>
                </p:oleObj>
              </mc:Choice>
              <mc:Fallback>
                <p:oleObj name="Equation" r:id="rId3" imgW="901440" imgH="228600" progId="Equation.3">
                  <p:embed/>
                  <p:pic>
                    <p:nvPicPr>
                      <p:cNvPr id="17410" name="Object 4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4"/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1259632" y="2348880"/>
                        <a:ext cx="1305512" cy="331154"/>
                      </a:xfrm>
                      <a:prstGeom prst="rect">
                        <a:avLst/>
                      </a:prstGeom>
                      <a:noFill/>
                      <a:extLst/>
                    </p:spPr>
                  </p:pic>
                </p:oleObj>
              </mc:Fallback>
            </mc:AlternateContent>
          </a:graphicData>
        </a:graphic>
      </p:graphicFrame>
      <p:sp>
        <p:nvSpPr>
          <p:cNvPr id="17419" name="Rectangle 7"/>
          <p:cNvSpPr>
            <a:spLocks noChangeArrowheads="1"/>
          </p:cNvSpPr>
          <p:nvPr/>
        </p:nvSpPr>
        <p:spPr bwMode="auto">
          <a:xfrm>
            <a:off x="4186238" y="3233738"/>
            <a:ext cx="9144000" cy="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 sz="36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 eaLnBrk="0" hangingPunct="0">
              <a:defRPr sz="36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 eaLnBrk="0" hangingPunct="0">
              <a:defRPr sz="36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 eaLnBrk="0" hangingPunct="0">
              <a:defRPr sz="36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 eaLnBrk="0" hangingPunct="0">
              <a:defRPr sz="36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pPr eaLnBrk="1" hangingPunct="1"/>
            <a:endParaRPr lang="en-US" altLang="en-US"/>
          </a:p>
        </p:txBody>
      </p:sp>
      <p:graphicFrame>
        <p:nvGraphicFramePr>
          <p:cNvPr id="17411" name="Object 6"/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34321597"/>
              </p:ext>
            </p:extLst>
          </p:nvPr>
        </p:nvGraphicFramePr>
        <p:xfrm>
          <a:off x="3131840" y="2385977"/>
          <a:ext cx="514347" cy="299296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17415" name="Equation" r:id="rId5" imgW="368280" imgH="215640" progId="Equation.3">
                  <p:embed/>
                </p:oleObj>
              </mc:Choice>
              <mc:Fallback>
                <p:oleObj name="Equation" r:id="rId5" imgW="368280" imgH="215640" progId="Equation.3">
                  <p:embed/>
                  <p:pic>
                    <p:nvPicPr>
                      <p:cNvPr id="17411" name="Object 6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6"/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3131840" y="2385977"/>
                        <a:ext cx="514347" cy="299296"/>
                      </a:xfrm>
                      <a:prstGeom prst="rect">
                        <a:avLst/>
                      </a:prstGeom>
                      <a:noFill/>
                      <a:extLst/>
                    </p:spPr>
                  </p:pic>
                </p:oleObj>
              </mc:Fallback>
            </mc:AlternateContent>
          </a:graphicData>
        </a:graphic>
      </p:graphicFrame>
      <p:sp>
        <p:nvSpPr>
          <p:cNvPr id="17420" name="Rectangle 9"/>
          <p:cNvSpPr>
            <a:spLocks noChangeArrowheads="1"/>
          </p:cNvSpPr>
          <p:nvPr/>
        </p:nvSpPr>
        <p:spPr bwMode="auto">
          <a:xfrm>
            <a:off x="4195763" y="3233738"/>
            <a:ext cx="9144000" cy="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 sz="36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 eaLnBrk="0" hangingPunct="0">
              <a:defRPr sz="36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 eaLnBrk="0" hangingPunct="0">
              <a:defRPr sz="36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 eaLnBrk="0" hangingPunct="0">
              <a:defRPr sz="36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 eaLnBrk="0" hangingPunct="0">
              <a:defRPr sz="36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pPr eaLnBrk="1" hangingPunct="1"/>
            <a:endParaRPr lang="en-US" altLang="en-US"/>
          </a:p>
        </p:txBody>
      </p:sp>
      <p:graphicFrame>
        <p:nvGraphicFramePr>
          <p:cNvPr id="17412" name="Object 8"/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2613904736"/>
              </p:ext>
            </p:extLst>
          </p:nvPr>
        </p:nvGraphicFramePr>
        <p:xfrm>
          <a:off x="7452320" y="2342644"/>
          <a:ext cx="530860" cy="337390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17416" name="Equation" r:id="rId7" imgW="355320" imgH="228600" progId="Equation.3">
                  <p:embed/>
                </p:oleObj>
              </mc:Choice>
              <mc:Fallback>
                <p:oleObj name="Equation" r:id="rId7" imgW="355320" imgH="228600" progId="Equation.3">
                  <p:embed/>
                  <p:pic>
                    <p:nvPicPr>
                      <p:cNvPr id="17412" name="Object 8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8"/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7452320" y="2342644"/>
                        <a:ext cx="530860" cy="337390"/>
                      </a:xfrm>
                      <a:prstGeom prst="rect">
                        <a:avLst/>
                      </a:prstGeom>
                      <a:noFill/>
                      <a:extLst/>
                    </p:spPr>
                  </p:pic>
                </p:oleObj>
              </mc:Fallback>
            </mc:AlternateContent>
          </a:graphicData>
        </a:graphic>
      </p:graphicFrame>
      <p:sp>
        <p:nvSpPr>
          <p:cNvPr id="17421" name="Rectangle 11"/>
          <p:cNvSpPr>
            <a:spLocks noChangeArrowheads="1"/>
          </p:cNvSpPr>
          <p:nvPr/>
        </p:nvSpPr>
        <p:spPr bwMode="auto">
          <a:xfrm>
            <a:off x="2357438" y="3238500"/>
            <a:ext cx="9144000" cy="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 sz="36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 eaLnBrk="0" hangingPunct="0">
              <a:defRPr sz="36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 eaLnBrk="0" hangingPunct="0">
              <a:defRPr sz="36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 eaLnBrk="0" hangingPunct="0">
              <a:defRPr sz="36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 eaLnBrk="0" hangingPunct="0">
              <a:defRPr sz="36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pPr eaLnBrk="1" hangingPunct="1"/>
            <a:endParaRPr lang="en-US" altLang="en-US"/>
          </a:p>
        </p:txBody>
      </p:sp>
      <p:graphicFrame>
        <p:nvGraphicFramePr>
          <p:cNvPr id="17413" name="Object 10"/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3842129029"/>
              </p:ext>
            </p:extLst>
          </p:nvPr>
        </p:nvGraphicFramePr>
        <p:xfrm>
          <a:off x="2843808" y="3736836"/>
          <a:ext cx="4014105" cy="424179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17417" name="Equation" r:id="rId9" imgW="2044440" imgH="215640" progId="Equation.3">
                  <p:embed/>
                </p:oleObj>
              </mc:Choice>
              <mc:Fallback>
                <p:oleObj name="Equation" r:id="rId9" imgW="2044440" imgH="215640" progId="Equation.3">
                  <p:embed/>
                  <p:pic>
                    <p:nvPicPr>
                      <p:cNvPr id="17413" name="Object 10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10"/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2843808" y="3736836"/>
                        <a:ext cx="4014105" cy="424179"/>
                      </a:xfrm>
                      <a:prstGeom prst="rect">
                        <a:avLst/>
                      </a:prstGeom>
                      <a:noFill/>
                      <a:extLst/>
                    </p:spPr>
                  </p:pic>
                </p:oleObj>
              </mc:Fallback>
            </mc:AlternateContent>
          </a:graphicData>
        </a:graphic>
      </p:graphicFrame>
    </p:spTree>
    <p:extLst>
      <p:ext uri="{BB962C8B-B14F-4D97-AF65-F5344CB8AC3E}">
        <p14:creationId xmlns:p14="http://schemas.microsoft.com/office/powerpoint/2010/main" val="117504818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4818" name="Rectangle 2"/>
          <p:cNvSpPr>
            <a:spLocks noGrp="1" noChangeArrowheads="1"/>
          </p:cNvSpPr>
          <p:nvPr>
            <p:ph type="title"/>
          </p:nvPr>
        </p:nvSpPr>
        <p:spPr>
          <a:xfrm>
            <a:off x="611560" y="260648"/>
            <a:ext cx="7772400" cy="762000"/>
          </a:xfrm>
        </p:spPr>
        <p:txBody>
          <a:bodyPr/>
          <a:lstStyle/>
          <a:p>
            <a:pPr eaLnBrk="1" hangingPunct="1">
              <a:defRPr/>
            </a:pPr>
            <a:r>
              <a:rPr lang="en-GB" dirty="0" err="1" smtClean="0"/>
              <a:t>Matlab</a:t>
            </a:r>
            <a:r>
              <a:rPr lang="en-GB" dirty="0" smtClean="0"/>
              <a:t>:</a:t>
            </a:r>
          </a:p>
        </p:txBody>
      </p:sp>
      <p:sp>
        <p:nvSpPr>
          <p:cNvPr id="34819" name="Rectangle 3"/>
          <p:cNvSpPr>
            <a:spLocks noGrp="1" noChangeArrowheads="1"/>
          </p:cNvSpPr>
          <p:nvPr>
            <p:ph idx="1"/>
          </p:nvPr>
        </p:nvSpPr>
        <p:spPr>
          <a:xfrm>
            <a:off x="457200" y="1124744"/>
            <a:ext cx="8229600" cy="3917032"/>
          </a:xfrm>
        </p:spPr>
        <p:txBody>
          <a:bodyPr/>
          <a:lstStyle/>
          <a:p>
            <a:pPr eaLnBrk="1" hangingPunct="1">
              <a:defRPr/>
            </a:pPr>
            <a:r>
              <a:rPr lang="en-GB" sz="2400" dirty="0" smtClean="0">
                <a:cs typeface="Times New Roman" pitchFamily="18" charset="0"/>
              </a:rPr>
              <a:t>The 3-D complex plot is not that clear in this case.</a:t>
            </a:r>
            <a:r>
              <a:rPr lang="en-GB" dirty="0" smtClean="0">
                <a:cs typeface="Times New Roman" pitchFamily="18" charset="0"/>
              </a:rPr>
              <a:t> </a:t>
            </a:r>
          </a:p>
        </p:txBody>
      </p:sp>
      <p:sp>
        <p:nvSpPr>
          <p:cNvPr id="112643" name="Slide Number Placeholder 5"/>
          <p:cNvSpPr>
            <a:spLocks noGrp="1"/>
          </p:cNvSpPr>
          <p:nvPr>
            <p:ph type="sldNum" sz="quarter" idx="12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eaLnBrk="0" hangingPunct="0">
              <a:defRPr sz="36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 eaLnBrk="0" hangingPunct="0">
              <a:defRPr sz="36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 eaLnBrk="0" hangingPunct="0">
              <a:defRPr sz="36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 eaLnBrk="0" hangingPunct="0">
              <a:defRPr sz="36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 eaLnBrk="0" hangingPunct="0">
              <a:defRPr sz="36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pPr eaLnBrk="1" hangingPunct="1"/>
            <a:fld id="{278BD7C2-0D67-4D36-A54C-551E580F49CB}" type="slidenum">
              <a:rPr lang="en-GB" altLang="en-US" sz="1400"/>
              <a:pPr eaLnBrk="1" hangingPunct="1"/>
              <a:t>31</a:t>
            </a:fld>
            <a:endParaRPr lang="en-GB" altLang="en-US" sz="1400"/>
          </a:p>
        </p:txBody>
      </p:sp>
      <p:pic>
        <p:nvPicPr>
          <p:cNvPr id="112646" name="Picture 4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90091" y="2113334"/>
            <a:ext cx="4038600" cy="303053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112647" name="Text Box 5"/>
          <p:cNvSpPr txBox="1">
            <a:spLocks noChangeArrowheads="1"/>
          </p:cNvSpPr>
          <p:nvPr/>
        </p:nvSpPr>
        <p:spPr bwMode="auto">
          <a:xfrm>
            <a:off x="4603202" y="1772816"/>
            <a:ext cx="8550275" cy="40544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 sz="36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 eaLnBrk="0" hangingPunct="0">
              <a:defRPr sz="36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 eaLnBrk="0" hangingPunct="0">
              <a:defRPr sz="36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 eaLnBrk="0" hangingPunct="0">
              <a:defRPr sz="36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 eaLnBrk="0" hangingPunct="0">
              <a:defRPr sz="36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pPr eaLnBrk="1" hangingPunct="1"/>
            <a:r>
              <a:rPr lang="en-GB" altLang="en-US" sz="2000" i="1" dirty="0">
                <a:cs typeface="Times New Roman" panose="02020603050405020304" pitchFamily="18" charset="0"/>
              </a:rPr>
              <a:t>g=[2-2*j,1+j,0,1-j,2+2*j];</a:t>
            </a:r>
          </a:p>
          <a:p>
            <a:pPr eaLnBrk="1" hangingPunct="1"/>
            <a:r>
              <a:rPr lang="en-GB" altLang="en-US" sz="2000" i="1" dirty="0">
                <a:cs typeface="Times New Roman" panose="02020603050405020304" pitchFamily="18" charset="0"/>
              </a:rPr>
              <a:t>k=[-2,-1,0,1,2];</a:t>
            </a:r>
          </a:p>
          <a:p>
            <a:pPr eaLnBrk="1" hangingPunct="1"/>
            <a:r>
              <a:rPr lang="en-GB" altLang="en-US" sz="2000" i="1" dirty="0">
                <a:cs typeface="Times New Roman" panose="02020603050405020304" pitchFamily="18" charset="0"/>
              </a:rPr>
              <a:t>subplot(3,1,1), stem(</a:t>
            </a:r>
            <a:r>
              <a:rPr lang="en-GB" altLang="en-US" sz="2000" i="1" dirty="0" err="1">
                <a:cs typeface="Times New Roman" panose="02020603050405020304" pitchFamily="18" charset="0"/>
              </a:rPr>
              <a:t>k,real</a:t>
            </a:r>
            <a:r>
              <a:rPr lang="en-GB" altLang="en-US" sz="2000" i="1" dirty="0">
                <a:cs typeface="Times New Roman" panose="02020603050405020304" pitchFamily="18" charset="0"/>
              </a:rPr>
              <a:t>(g));</a:t>
            </a:r>
          </a:p>
          <a:p>
            <a:pPr eaLnBrk="1" hangingPunct="1"/>
            <a:r>
              <a:rPr lang="en-GB" altLang="en-US" sz="2000" i="1" dirty="0">
                <a:cs typeface="Times New Roman" panose="02020603050405020304" pitchFamily="18" charset="0"/>
              </a:rPr>
              <a:t>title(</a:t>
            </a:r>
            <a:r>
              <a:rPr lang="en-GB" altLang="en-US" sz="2000" i="1" dirty="0">
                <a:solidFill>
                  <a:srgbClr val="800000"/>
                </a:solidFill>
                <a:cs typeface="Times New Roman" panose="02020603050405020304" pitchFamily="18" charset="0"/>
              </a:rPr>
              <a:t>'Real Part of g'</a:t>
            </a:r>
            <a:r>
              <a:rPr lang="en-GB" altLang="en-US" sz="2000" i="1" dirty="0">
                <a:cs typeface="Times New Roman" panose="02020603050405020304" pitchFamily="18" charset="0"/>
              </a:rPr>
              <a:t>);</a:t>
            </a:r>
          </a:p>
          <a:p>
            <a:pPr eaLnBrk="1" hangingPunct="1"/>
            <a:r>
              <a:rPr lang="en-GB" altLang="en-US" sz="2000" i="1" dirty="0">
                <a:cs typeface="Times New Roman" panose="02020603050405020304" pitchFamily="18" charset="0"/>
              </a:rPr>
              <a:t>subplot(3,1,2), stem(</a:t>
            </a:r>
            <a:r>
              <a:rPr lang="en-GB" altLang="en-US" sz="2000" i="1" dirty="0" err="1">
                <a:cs typeface="Times New Roman" panose="02020603050405020304" pitchFamily="18" charset="0"/>
              </a:rPr>
              <a:t>k,imag</a:t>
            </a:r>
            <a:r>
              <a:rPr lang="en-GB" altLang="en-US" sz="2000" i="1" dirty="0">
                <a:cs typeface="Times New Roman" panose="02020603050405020304" pitchFamily="18" charset="0"/>
              </a:rPr>
              <a:t>(g));</a:t>
            </a:r>
          </a:p>
          <a:p>
            <a:pPr eaLnBrk="1" hangingPunct="1"/>
            <a:r>
              <a:rPr lang="en-GB" altLang="en-US" sz="2000" i="1" dirty="0">
                <a:cs typeface="Times New Roman" panose="02020603050405020304" pitchFamily="18" charset="0"/>
              </a:rPr>
              <a:t>title(</a:t>
            </a:r>
            <a:r>
              <a:rPr lang="en-GB" altLang="en-US" sz="2000" i="1" dirty="0">
                <a:solidFill>
                  <a:srgbClr val="800000"/>
                </a:solidFill>
                <a:cs typeface="Times New Roman" panose="02020603050405020304" pitchFamily="18" charset="0"/>
              </a:rPr>
              <a:t>'Imaginary Part of g'</a:t>
            </a:r>
            <a:r>
              <a:rPr lang="en-GB" altLang="en-US" sz="2000" i="1" dirty="0">
                <a:cs typeface="Times New Roman" panose="02020603050405020304" pitchFamily="18" charset="0"/>
              </a:rPr>
              <a:t>);</a:t>
            </a:r>
          </a:p>
          <a:p>
            <a:pPr eaLnBrk="1" hangingPunct="1"/>
            <a:r>
              <a:rPr lang="en-GB" altLang="en-US" sz="2000" i="1" dirty="0">
                <a:cs typeface="Times New Roman" panose="02020603050405020304" pitchFamily="18" charset="0"/>
              </a:rPr>
              <a:t>subplot(3,1,3), </a:t>
            </a:r>
          </a:p>
          <a:p>
            <a:pPr eaLnBrk="1" hangingPunct="1"/>
            <a:r>
              <a:rPr lang="en-GB" altLang="en-US" sz="2000" i="1" dirty="0">
                <a:cs typeface="Times New Roman" panose="02020603050405020304" pitchFamily="18" charset="0"/>
              </a:rPr>
              <a:t>                     stem3(</a:t>
            </a:r>
            <a:r>
              <a:rPr lang="en-GB" altLang="en-US" sz="2000" i="1" dirty="0" err="1">
                <a:cs typeface="Times New Roman" panose="02020603050405020304" pitchFamily="18" charset="0"/>
              </a:rPr>
              <a:t>k,real</a:t>
            </a:r>
            <a:r>
              <a:rPr lang="en-GB" altLang="en-US" sz="2000" i="1" dirty="0">
                <a:cs typeface="Times New Roman" panose="02020603050405020304" pitchFamily="18" charset="0"/>
              </a:rPr>
              <a:t>(g),</a:t>
            </a:r>
            <a:r>
              <a:rPr lang="en-GB" altLang="en-US" sz="2000" i="1" dirty="0" err="1">
                <a:cs typeface="Times New Roman" panose="02020603050405020304" pitchFamily="18" charset="0"/>
              </a:rPr>
              <a:t>imag</a:t>
            </a:r>
            <a:r>
              <a:rPr lang="en-GB" altLang="en-US" sz="2000" i="1" dirty="0">
                <a:cs typeface="Times New Roman" panose="02020603050405020304" pitchFamily="18" charset="0"/>
              </a:rPr>
              <a:t>(g));</a:t>
            </a:r>
          </a:p>
          <a:p>
            <a:pPr eaLnBrk="1" hangingPunct="1"/>
            <a:r>
              <a:rPr lang="en-GB" altLang="en-US" sz="2000" i="1" dirty="0" err="1">
                <a:cs typeface="Times New Roman" panose="02020603050405020304" pitchFamily="18" charset="0"/>
              </a:rPr>
              <a:t>xlabel</a:t>
            </a:r>
            <a:r>
              <a:rPr lang="en-GB" altLang="en-US" sz="2000" i="1" dirty="0">
                <a:cs typeface="Times New Roman" panose="02020603050405020304" pitchFamily="18" charset="0"/>
              </a:rPr>
              <a:t>(</a:t>
            </a:r>
            <a:r>
              <a:rPr lang="en-GB" altLang="en-US" sz="2000" i="1" dirty="0">
                <a:solidFill>
                  <a:srgbClr val="800000"/>
                </a:solidFill>
                <a:cs typeface="Times New Roman" panose="02020603050405020304" pitchFamily="18" charset="0"/>
              </a:rPr>
              <a:t>'k'</a:t>
            </a:r>
            <a:r>
              <a:rPr lang="en-GB" altLang="en-US" sz="2000" i="1" dirty="0">
                <a:cs typeface="Times New Roman" panose="02020603050405020304" pitchFamily="18" charset="0"/>
              </a:rPr>
              <a:t>);</a:t>
            </a:r>
          </a:p>
          <a:p>
            <a:pPr eaLnBrk="1" hangingPunct="1"/>
            <a:r>
              <a:rPr lang="en-GB" altLang="en-US" sz="2000" i="1" dirty="0" err="1">
                <a:cs typeface="Times New Roman" panose="02020603050405020304" pitchFamily="18" charset="0"/>
              </a:rPr>
              <a:t>ylabel</a:t>
            </a:r>
            <a:r>
              <a:rPr lang="en-GB" altLang="en-US" sz="2000" i="1" dirty="0">
                <a:cs typeface="Times New Roman" panose="02020603050405020304" pitchFamily="18" charset="0"/>
              </a:rPr>
              <a:t>(</a:t>
            </a:r>
            <a:r>
              <a:rPr lang="en-GB" altLang="en-US" sz="2000" i="1" dirty="0">
                <a:solidFill>
                  <a:srgbClr val="800000"/>
                </a:solidFill>
                <a:cs typeface="Times New Roman" panose="02020603050405020304" pitchFamily="18" charset="0"/>
              </a:rPr>
              <a:t>'Real'</a:t>
            </a:r>
            <a:r>
              <a:rPr lang="en-GB" altLang="en-US" sz="2000" i="1" dirty="0">
                <a:cs typeface="Times New Roman" panose="02020603050405020304" pitchFamily="18" charset="0"/>
              </a:rPr>
              <a:t>);</a:t>
            </a:r>
          </a:p>
          <a:p>
            <a:pPr eaLnBrk="1" hangingPunct="1"/>
            <a:r>
              <a:rPr lang="en-GB" altLang="en-US" sz="2000" i="1" dirty="0" err="1">
                <a:cs typeface="Times New Roman" panose="02020603050405020304" pitchFamily="18" charset="0"/>
              </a:rPr>
              <a:t>zlabel</a:t>
            </a:r>
            <a:r>
              <a:rPr lang="en-GB" altLang="en-US" sz="2000" i="1" dirty="0">
                <a:cs typeface="Times New Roman" panose="02020603050405020304" pitchFamily="18" charset="0"/>
              </a:rPr>
              <a:t>(</a:t>
            </a:r>
            <a:r>
              <a:rPr lang="en-GB" altLang="en-US" sz="2000" i="1" dirty="0">
                <a:solidFill>
                  <a:srgbClr val="800000"/>
                </a:solidFill>
                <a:cs typeface="Times New Roman" panose="02020603050405020304" pitchFamily="18" charset="0"/>
              </a:rPr>
              <a:t>'Imaginary'</a:t>
            </a:r>
            <a:r>
              <a:rPr lang="en-GB" altLang="en-US" sz="2000" i="1" dirty="0">
                <a:cs typeface="Times New Roman" panose="02020603050405020304" pitchFamily="18" charset="0"/>
              </a:rPr>
              <a:t>);</a:t>
            </a:r>
          </a:p>
          <a:p>
            <a:pPr eaLnBrk="1" hangingPunct="1"/>
            <a:r>
              <a:rPr lang="en-GB" altLang="en-US" sz="2000" i="1" dirty="0">
                <a:cs typeface="Times New Roman" panose="02020603050405020304" pitchFamily="18" charset="0"/>
              </a:rPr>
              <a:t>title(</a:t>
            </a:r>
            <a:r>
              <a:rPr lang="en-GB" altLang="en-US" sz="2000" i="1" dirty="0">
                <a:solidFill>
                  <a:srgbClr val="800000"/>
                </a:solidFill>
                <a:cs typeface="Times New Roman" panose="02020603050405020304" pitchFamily="18" charset="0"/>
              </a:rPr>
              <a:t>'Complex Plot of g'</a:t>
            </a:r>
            <a:r>
              <a:rPr lang="en-GB" altLang="en-US" sz="2000" i="1" dirty="0">
                <a:cs typeface="Times New Roman" panose="02020603050405020304" pitchFamily="18" charset="0"/>
              </a:rPr>
              <a:t>);</a:t>
            </a:r>
          </a:p>
          <a:p>
            <a:pPr eaLnBrk="1" hangingPunct="1"/>
            <a:endParaRPr lang="en-GB" altLang="en-US" sz="2000" dirty="0"/>
          </a:p>
        </p:txBody>
      </p:sp>
    </p:spTree>
    <p:extLst>
      <p:ext uri="{BB962C8B-B14F-4D97-AF65-F5344CB8AC3E}">
        <p14:creationId xmlns:p14="http://schemas.microsoft.com/office/powerpoint/2010/main" val="179788295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5842" name="Rectangle 2"/>
          <p:cNvSpPr>
            <a:spLocks noGrp="1" noChangeArrowheads="1"/>
          </p:cNvSpPr>
          <p:nvPr>
            <p:ph type="title"/>
          </p:nvPr>
        </p:nvSpPr>
        <p:spPr>
          <a:xfrm>
            <a:off x="1143000" y="814388"/>
            <a:ext cx="7772400" cy="762000"/>
          </a:xfrm>
        </p:spPr>
        <p:txBody>
          <a:bodyPr/>
          <a:lstStyle/>
          <a:p>
            <a:pPr eaLnBrk="1" hangingPunct="1">
              <a:defRPr/>
            </a:pPr>
            <a:r>
              <a:rPr lang="en-GB" smtClean="0">
                <a:cs typeface="Times New Roman" pitchFamily="18" charset="0"/>
              </a:rPr>
              <a:t>Asymmetric Signals</a:t>
            </a:r>
            <a:r>
              <a:rPr lang="en-GB" smtClean="0"/>
              <a:t> </a:t>
            </a:r>
          </a:p>
        </p:txBody>
      </p:sp>
      <p:sp>
        <p:nvSpPr>
          <p:cNvPr id="35843" name="Rectangle 3"/>
          <p:cNvSpPr>
            <a:spLocks noGrp="1" noChangeArrowheads="1"/>
          </p:cNvSpPr>
          <p:nvPr>
            <p:ph idx="1"/>
          </p:nvPr>
        </p:nvSpPr>
        <p:spPr/>
        <p:txBody>
          <a:bodyPr/>
          <a:lstStyle/>
          <a:p>
            <a:pPr eaLnBrk="1" hangingPunct="1">
              <a:defRPr/>
            </a:pPr>
            <a:r>
              <a:rPr lang="en-GB" sz="2000" smtClean="0">
                <a:cs typeface="Times New Roman" pitchFamily="18" charset="0"/>
              </a:rPr>
              <a:t>All other signal types will be asymmetric.</a:t>
            </a:r>
          </a:p>
          <a:p>
            <a:pPr eaLnBrk="1" hangingPunct="1">
              <a:defRPr/>
            </a:pPr>
            <a:r>
              <a:rPr lang="en-GB" sz="2000" smtClean="0">
                <a:cs typeface="Times New Roman" pitchFamily="18" charset="0"/>
              </a:rPr>
              <a:t>Example N=4</a:t>
            </a:r>
          </a:p>
          <a:p>
            <a:pPr eaLnBrk="1" hangingPunct="1">
              <a:defRPr/>
            </a:pPr>
            <a:endParaRPr lang="en-GB" smtClean="0"/>
          </a:p>
        </p:txBody>
      </p:sp>
      <p:sp>
        <p:nvSpPr>
          <p:cNvPr id="113667" name="Slide Number Placeholder 5"/>
          <p:cNvSpPr>
            <a:spLocks noGrp="1"/>
          </p:cNvSpPr>
          <p:nvPr>
            <p:ph type="sldNum" sz="quarter" idx="12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eaLnBrk="0" hangingPunct="0">
              <a:defRPr sz="36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 eaLnBrk="0" hangingPunct="0">
              <a:defRPr sz="36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 eaLnBrk="0" hangingPunct="0">
              <a:defRPr sz="36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 eaLnBrk="0" hangingPunct="0">
              <a:defRPr sz="36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 eaLnBrk="0" hangingPunct="0">
              <a:defRPr sz="36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pPr eaLnBrk="1" hangingPunct="1"/>
            <a:fld id="{90C982AD-B480-41DB-B656-3E12F8A377C5}" type="slidenum">
              <a:rPr lang="en-GB" altLang="en-US" sz="1400"/>
              <a:pPr eaLnBrk="1" hangingPunct="1"/>
              <a:t>32</a:t>
            </a:fld>
            <a:endParaRPr lang="en-GB" altLang="en-US" sz="1400"/>
          </a:p>
        </p:txBody>
      </p:sp>
      <p:pic>
        <p:nvPicPr>
          <p:cNvPr id="113670" name="Picture 4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411760" y="1988840"/>
            <a:ext cx="4868863" cy="365283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289962736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6866" name="Rectangle 2"/>
          <p:cNvSpPr>
            <a:spLocks noGrp="1" noChangeArrowheads="1"/>
          </p:cNvSpPr>
          <p:nvPr>
            <p:ph type="title"/>
          </p:nvPr>
        </p:nvSpPr>
        <p:spPr>
          <a:xfrm>
            <a:off x="1143000" y="814388"/>
            <a:ext cx="7772400" cy="762000"/>
          </a:xfrm>
        </p:spPr>
        <p:txBody>
          <a:bodyPr/>
          <a:lstStyle/>
          <a:p>
            <a:pPr eaLnBrk="1" hangingPunct="1">
              <a:defRPr/>
            </a:pPr>
            <a:r>
              <a:rPr lang="en-GB" smtClean="0">
                <a:cs typeface="Times New Roman" pitchFamily="18" charset="0"/>
              </a:rPr>
              <a:t>Energy of a Sequence</a:t>
            </a:r>
            <a:r>
              <a:rPr lang="en-GB" smtClean="0"/>
              <a:t> </a:t>
            </a:r>
          </a:p>
        </p:txBody>
      </p:sp>
      <p:sp>
        <p:nvSpPr>
          <p:cNvPr id="36867" name="Rectangle 3"/>
          <p:cNvSpPr>
            <a:spLocks noGrp="1" noChangeArrowheads="1"/>
          </p:cNvSpPr>
          <p:nvPr>
            <p:ph idx="1"/>
          </p:nvPr>
        </p:nvSpPr>
        <p:spPr/>
        <p:txBody>
          <a:bodyPr/>
          <a:lstStyle/>
          <a:p>
            <a:pPr eaLnBrk="1" hangingPunct="1">
              <a:defRPr/>
            </a:pPr>
            <a:r>
              <a:rPr lang="en-GB" sz="2400" smtClean="0">
                <a:cs typeface="Times New Roman" pitchFamily="18" charset="0"/>
              </a:rPr>
              <a:t>A sequence g(k) possesses energy  (hopefully a finite number):</a:t>
            </a:r>
            <a:r>
              <a:rPr lang="en-GB" sz="2400" smtClean="0"/>
              <a:t> </a:t>
            </a:r>
          </a:p>
          <a:p>
            <a:pPr eaLnBrk="1" hangingPunct="1">
              <a:defRPr/>
            </a:pPr>
            <a:endParaRPr lang="en-GB" sz="2400" smtClean="0"/>
          </a:p>
          <a:p>
            <a:pPr eaLnBrk="1" hangingPunct="1">
              <a:defRPr/>
            </a:pPr>
            <a:endParaRPr lang="en-GB" sz="2400" smtClean="0"/>
          </a:p>
          <a:p>
            <a:pPr eaLnBrk="1" hangingPunct="1">
              <a:defRPr/>
            </a:pPr>
            <a:endParaRPr lang="en-GB" sz="2400" smtClean="0"/>
          </a:p>
          <a:p>
            <a:pPr eaLnBrk="1" hangingPunct="1">
              <a:defRPr/>
            </a:pPr>
            <a:r>
              <a:rPr lang="en-GB" sz="2400" b="1" smtClean="0">
                <a:latin typeface="Arial" charset="0"/>
                <a:cs typeface="Arial" charset="0"/>
              </a:rPr>
              <a:t>Example </a:t>
            </a:r>
          </a:p>
          <a:p>
            <a:pPr eaLnBrk="1" hangingPunct="1">
              <a:defRPr/>
            </a:pPr>
            <a:r>
              <a:rPr lang="en-GB" sz="2400" smtClean="0">
                <a:cs typeface="Times New Roman" pitchFamily="18" charset="0"/>
              </a:rPr>
              <a:t>Find the energy of g(k)</a:t>
            </a:r>
            <a:r>
              <a:rPr lang="en-GB" sz="2400" smtClean="0"/>
              <a:t> </a:t>
            </a:r>
          </a:p>
        </p:txBody>
      </p:sp>
      <p:sp>
        <p:nvSpPr>
          <p:cNvPr id="18438" name="Slide Number Placeholder 5"/>
          <p:cNvSpPr>
            <a:spLocks noGrp="1"/>
          </p:cNvSpPr>
          <p:nvPr>
            <p:ph type="sldNum" sz="quarter" idx="12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eaLnBrk="0" hangingPunct="0">
              <a:defRPr sz="36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 eaLnBrk="0" hangingPunct="0">
              <a:defRPr sz="36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 eaLnBrk="0" hangingPunct="0">
              <a:defRPr sz="36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 eaLnBrk="0" hangingPunct="0">
              <a:defRPr sz="36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 eaLnBrk="0" hangingPunct="0">
              <a:defRPr sz="36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pPr eaLnBrk="1" hangingPunct="1"/>
            <a:fld id="{A5F0AB54-19C1-4ECB-82AB-A28B904463BB}" type="slidenum">
              <a:rPr lang="en-GB" altLang="en-US" sz="1400"/>
              <a:pPr eaLnBrk="1" hangingPunct="1"/>
              <a:t>33</a:t>
            </a:fld>
            <a:endParaRPr lang="en-GB" altLang="en-US" sz="1400"/>
          </a:p>
        </p:txBody>
      </p:sp>
      <p:sp>
        <p:nvSpPr>
          <p:cNvPr id="18441" name="Rectangle 5"/>
          <p:cNvSpPr>
            <a:spLocks noChangeArrowheads="1"/>
          </p:cNvSpPr>
          <p:nvPr/>
        </p:nvSpPr>
        <p:spPr bwMode="auto">
          <a:xfrm>
            <a:off x="3548063" y="3090863"/>
            <a:ext cx="9144000" cy="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 sz="36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 eaLnBrk="0" hangingPunct="0">
              <a:defRPr sz="36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 eaLnBrk="0" hangingPunct="0">
              <a:defRPr sz="36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 eaLnBrk="0" hangingPunct="0">
              <a:defRPr sz="36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 eaLnBrk="0" hangingPunct="0">
              <a:defRPr sz="36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pPr eaLnBrk="1" hangingPunct="1"/>
            <a:endParaRPr lang="en-US" altLang="en-US"/>
          </a:p>
        </p:txBody>
      </p:sp>
      <p:graphicFrame>
        <p:nvGraphicFramePr>
          <p:cNvPr id="18434" name="Object 4"/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1185429242"/>
              </p:ext>
            </p:extLst>
          </p:nvPr>
        </p:nvGraphicFramePr>
        <p:xfrm>
          <a:off x="3143250" y="2232025"/>
          <a:ext cx="3048000" cy="1006475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18437" r:id="rId3" imgW="2044700" imgH="673100" progId="Equation.3">
                  <p:embed/>
                </p:oleObj>
              </mc:Choice>
              <mc:Fallback>
                <p:oleObj r:id="rId3" imgW="2044700" imgH="673100" progId="Equation.3">
                  <p:embed/>
                  <p:pic>
                    <p:nvPicPr>
                      <p:cNvPr id="18434" name="Object 4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4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3143250" y="2232025"/>
                        <a:ext cx="3048000" cy="1006475"/>
                      </a:xfrm>
                      <a:prstGeom prst="rect">
                        <a:avLst/>
                      </a:prstGeom>
                      <a:noFill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sp>
        <p:nvSpPr>
          <p:cNvPr id="18442" name="Rectangle 7"/>
          <p:cNvSpPr>
            <a:spLocks noChangeArrowheads="1"/>
          </p:cNvSpPr>
          <p:nvPr/>
        </p:nvSpPr>
        <p:spPr bwMode="auto">
          <a:xfrm>
            <a:off x="3443288" y="3238500"/>
            <a:ext cx="9144000" cy="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 sz="36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 eaLnBrk="0" hangingPunct="0">
              <a:defRPr sz="36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 eaLnBrk="0" hangingPunct="0">
              <a:defRPr sz="36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 eaLnBrk="0" hangingPunct="0">
              <a:defRPr sz="36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 eaLnBrk="0" hangingPunct="0">
              <a:defRPr sz="36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pPr eaLnBrk="1" hangingPunct="1"/>
            <a:endParaRPr lang="en-US" altLang="en-US"/>
          </a:p>
        </p:txBody>
      </p:sp>
      <p:graphicFrame>
        <p:nvGraphicFramePr>
          <p:cNvPr id="18435" name="Object 6"/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3459369667"/>
              </p:ext>
            </p:extLst>
          </p:nvPr>
        </p:nvGraphicFramePr>
        <p:xfrm>
          <a:off x="4283968" y="4154820"/>
          <a:ext cx="2257425" cy="381000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18438" r:id="rId5" imgW="2260600" imgH="381000" progId="Equation.3">
                  <p:embed/>
                </p:oleObj>
              </mc:Choice>
              <mc:Fallback>
                <p:oleObj r:id="rId5" imgW="2260600" imgH="381000" progId="Equation.3">
                  <p:embed/>
                  <p:pic>
                    <p:nvPicPr>
                      <p:cNvPr id="18435" name="Object 6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6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4283968" y="4154820"/>
                        <a:ext cx="2257425" cy="381000"/>
                      </a:xfrm>
                      <a:prstGeom prst="rect">
                        <a:avLst/>
                      </a:prstGeom>
                      <a:noFill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sp>
        <p:nvSpPr>
          <p:cNvPr id="18443" name="Rectangle 9"/>
          <p:cNvSpPr>
            <a:spLocks noChangeArrowheads="1"/>
          </p:cNvSpPr>
          <p:nvPr/>
        </p:nvSpPr>
        <p:spPr bwMode="auto">
          <a:xfrm>
            <a:off x="1619250" y="3090863"/>
            <a:ext cx="9144000" cy="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 sz="36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 eaLnBrk="0" hangingPunct="0">
              <a:defRPr sz="36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 eaLnBrk="0" hangingPunct="0">
              <a:defRPr sz="36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 eaLnBrk="0" hangingPunct="0">
              <a:defRPr sz="36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 eaLnBrk="0" hangingPunct="0">
              <a:defRPr sz="36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pPr eaLnBrk="1" hangingPunct="1"/>
            <a:endParaRPr lang="en-US" altLang="en-US"/>
          </a:p>
        </p:txBody>
      </p:sp>
      <p:graphicFrame>
        <p:nvGraphicFramePr>
          <p:cNvPr id="18436" name="Object 8"/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1165629782"/>
              </p:ext>
            </p:extLst>
          </p:nvPr>
        </p:nvGraphicFramePr>
        <p:xfrm>
          <a:off x="1619250" y="4688389"/>
          <a:ext cx="5905500" cy="676275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18439" r:id="rId7" imgW="5905500" imgH="673100" progId="Equation.3">
                  <p:embed/>
                </p:oleObj>
              </mc:Choice>
              <mc:Fallback>
                <p:oleObj r:id="rId7" imgW="5905500" imgH="673100" progId="Equation.3">
                  <p:embed/>
                  <p:pic>
                    <p:nvPicPr>
                      <p:cNvPr id="18436" name="Object 8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8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1619250" y="4688389"/>
                        <a:ext cx="5905500" cy="676275"/>
                      </a:xfrm>
                      <a:prstGeom prst="rect">
                        <a:avLst/>
                      </a:prstGeom>
                      <a:noFill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</p:spTree>
    <p:extLst>
      <p:ext uri="{BB962C8B-B14F-4D97-AF65-F5344CB8AC3E}">
        <p14:creationId xmlns:p14="http://schemas.microsoft.com/office/powerpoint/2010/main" val="70485323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7890" name="Rectangle 2"/>
          <p:cNvSpPr>
            <a:spLocks noGrp="1" noChangeArrowheads="1"/>
          </p:cNvSpPr>
          <p:nvPr>
            <p:ph type="title"/>
          </p:nvPr>
        </p:nvSpPr>
        <p:spPr>
          <a:xfrm>
            <a:off x="1143000" y="814388"/>
            <a:ext cx="7772400" cy="762000"/>
          </a:xfrm>
        </p:spPr>
        <p:txBody>
          <a:bodyPr/>
          <a:lstStyle/>
          <a:p>
            <a:pPr eaLnBrk="1" hangingPunct="1">
              <a:defRPr/>
            </a:pPr>
            <a:r>
              <a:rPr lang="en-GB" smtClean="0">
                <a:cs typeface="Times New Roman" pitchFamily="18" charset="0"/>
              </a:rPr>
              <a:t>Total Average Power</a:t>
            </a:r>
            <a:r>
              <a:rPr lang="en-GB" smtClean="0"/>
              <a:t> </a:t>
            </a:r>
          </a:p>
        </p:txBody>
      </p:sp>
      <p:sp>
        <p:nvSpPr>
          <p:cNvPr id="37891" name="Rectangle 3"/>
          <p:cNvSpPr>
            <a:spLocks noGrp="1" noChangeArrowheads="1"/>
          </p:cNvSpPr>
          <p:nvPr>
            <p:ph idx="1"/>
          </p:nvPr>
        </p:nvSpPr>
        <p:spPr/>
        <p:txBody>
          <a:bodyPr/>
          <a:lstStyle/>
          <a:p>
            <a:pPr eaLnBrk="1" hangingPunct="1">
              <a:defRPr/>
            </a:pPr>
            <a:r>
              <a:rPr lang="en-GB" sz="2400" smtClean="0">
                <a:cs typeface="Times New Roman" pitchFamily="18" charset="0"/>
              </a:rPr>
              <a:t>The average power of a sequence over a 2M+1 sample window is given be:</a:t>
            </a:r>
            <a:r>
              <a:rPr lang="en-GB" sz="2400" smtClean="0"/>
              <a:t> </a:t>
            </a:r>
          </a:p>
          <a:p>
            <a:pPr eaLnBrk="1" hangingPunct="1">
              <a:defRPr/>
            </a:pPr>
            <a:endParaRPr lang="en-GB" sz="2400" smtClean="0"/>
          </a:p>
          <a:p>
            <a:pPr eaLnBrk="1" hangingPunct="1">
              <a:defRPr/>
            </a:pPr>
            <a:endParaRPr lang="en-GB" sz="2400" smtClean="0"/>
          </a:p>
          <a:p>
            <a:pPr eaLnBrk="1" hangingPunct="1">
              <a:defRPr/>
            </a:pPr>
            <a:r>
              <a:rPr lang="en-GB" sz="2400" smtClean="0">
                <a:cs typeface="Times New Roman" pitchFamily="18" charset="0"/>
              </a:rPr>
              <a:t>If the window encompasses the whole life of the sequence, then we get the total average power of the sequence:</a:t>
            </a:r>
            <a:r>
              <a:rPr lang="en-GB" sz="2400" smtClean="0"/>
              <a:t> </a:t>
            </a:r>
          </a:p>
        </p:txBody>
      </p:sp>
      <p:sp>
        <p:nvSpPr>
          <p:cNvPr id="19461" name="Slide Number Placeholder 5"/>
          <p:cNvSpPr>
            <a:spLocks noGrp="1"/>
          </p:cNvSpPr>
          <p:nvPr>
            <p:ph type="sldNum" sz="quarter" idx="12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eaLnBrk="0" hangingPunct="0">
              <a:defRPr sz="36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 eaLnBrk="0" hangingPunct="0">
              <a:defRPr sz="36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 eaLnBrk="0" hangingPunct="0">
              <a:defRPr sz="36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 eaLnBrk="0" hangingPunct="0">
              <a:defRPr sz="36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 eaLnBrk="0" hangingPunct="0">
              <a:defRPr sz="36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pPr eaLnBrk="1" hangingPunct="1"/>
            <a:fld id="{C9291E30-55E2-41D8-9D6F-B2EC5591D4BC}" type="slidenum">
              <a:rPr lang="en-GB" altLang="en-US" sz="1400"/>
              <a:pPr eaLnBrk="1" hangingPunct="1"/>
              <a:t>34</a:t>
            </a:fld>
            <a:endParaRPr lang="en-GB" altLang="en-US" sz="1400"/>
          </a:p>
        </p:txBody>
      </p:sp>
      <p:sp>
        <p:nvSpPr>
          <p:cNvPr id="19464" name="Rectangle 5"/>
          <p:cNvSpPr>
            <a:spLocks noChangeArrowheads="1"/>
          </p:cNvSpPr>
          <p:nvPr/>
        </p:nvSpPr>
        <p:spPr bwMode="auto">
          <a:xfrm>
            <a:off x="2971800" y="3033713"/>
            <a:ext cx="9144000" cy="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 sz="36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 eaLnBrk="0" hangingPunct="0">
              <a:defRPr sz="36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 eaLnBrk="0" hangingPunct="0">
              <a:defRPr sz="36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 eaLnBrk="0" hangingPunct="0">
              <a:defRPr sz="36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 eaLnBrk="0" hangingPunct="0">
              <a:defRPr sz="36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pPr eaLnBrk="1" hangingPunct="1"/>
            <a:endParaRPr lang="en-US" altLang="en-US"/>
          </a:p>
        </p:txBody>
      </p:sp>
      <p:graphicFrame>
        <p:nvGraphicFramePr>
          <p:cNvPr id="19458" name="Object 4"/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4043659818"/>
              </p:ext>
            </p:extLst>
          </p:nvPr>
        </p:nvGraphicFramePr>
        <p:xfrm>
          <a:off x="2987824" y="2420888"/>
          <a:ext cx="3200400" cy="790575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19460" r:id="rId3" imgW="3200400" imgH="787400" progId="Equation.3">
                  <p:embed/>
                </p:oleObj>
              </mc:Choice>
              <mc:Fallback>
                <p:oleObj r:id="rId3" imgW="3200400" imgH="787400" progId="Equation.3">
                  <p:embed/>
                  <p:pic>
                    <p:nvPicPr>
                      <p:cNvPr id="19458" name="Object 4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4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2987824" y="2420888"/>
                        <a:ext cx="3200400" cy="790575"/>
                      </a:xfrm>
                      <a:prstGeom prst="rect">
                        <a:avLst/>
                      </a:prstGeom>
                      <a:noFill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sp>
        <p:nvSpPr>
          <p:cNvPr id="19465" name="Rectangle 7"/>
          <p:cNvSpPr>
            <a:spLocks noChangeArrowheads="1"/>
          </p:cNvSpPr>
          <p:nvPr/>
        </p:nvSpPr>
        <p:spPr bwMode="auto">
          <a:xfrm>
            <a:off x="2457450" y="2990850"/>
            <a:ext cx="9144000" cy="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 sz="36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 eaLnBrk="0" hangingPunct="0">
              <a:defRPr sz="36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 eaLnBrk="0" hangingPunct="0">
              <a:defRPr sz="36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 eaLnBrk="0" hangingPunct="0">
              <a:defRPr sz="36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 eaLnBrk="0" hangingPunct="0">
              <a:defRPr sz="36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pPr eaLnBrk="1" hangingPunct="1"/>
            <a:endParaRPr lang="en-US" altLang="en-US"/>
          </a:p>
        </p:txBody>
      </p:sp>
      <p:graphicFrame>
        <p:nvGraphicFramePr>
          <p:cNvPr id="19459" name="Object 6"/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3340715093"/>
              </p:ext>
            </p:extLst>
          </p:nvPr>
        </p:nvGraphicFramePr>
        <p:xfrm>
          <a:off x="2555776" y="4291658"/>
          <a:ext cx="4229100" cy="876300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19461" r:id="rId5" imgW="4229100" imgH="876300" progId="Equation.3">
                  <p:embed/>
                </p:oleObj>
              </mc:Choice>
              <mc:Fallback>
                <p:oleObj r:id="rId5" imgW="4229100" imgH="876300" progId="Equation.3">
                  <p:embed/>
                  <p:pic>
                    <p:nvPicPr>
                      <p:cNvPr id="19459" name="Object 6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6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2555776" y="4291658"/>
                        <a:ext cx="4229100" cy="876300"/>
                      </a:xfrm>
                      <a:prstGeom prst="rect">
                        <a:avLst/>
                      </a:prstGeom>
                      <a:noFill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</p:spTree>
    <p:extLst>
      <p:ext uri="{BB962C8B-B14F-4D97-AF65-F5344CB8AC3E}">
        <p14:creationId xmlns:p14="http://schemas.microsoft.com/office/powerpoint/2010/main" val="12934781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8914" name="Rectangle 2"/>
          <p:cNvSpPr>
            <a:spLocks noGrp="1" noChangeArrowheads="1"/>
          </p:cNvSpPr>
          <p:nvPr>
            <p:ph type="title"/>
          </p:nvPr>
        </p:nvSpPr>
        <p:spPr>
          <a:xfrm>
            <a:off x="1143000" y="814388"/>
            <a:ext cx="7772400" cy="762000"/>
          </a:xfrm>
        </p:spPr>
        <p:txBody>
          <a:bodyPr/>
          <a:lstStyle/>
          <a:p>
            <a:pPr eaLnBrk="1" hangingPunct="1">
              <a:defRPr/>
            </a:pPr>
            <a:r>
              <a:rPr lang="en-GB" smtClean="0">
                <a:cs typeface="Times New Roman" pitchFamily="18" charset="0"/>
              </a:rPr>
              <a:t>Consequences</a:t>
            </a:r>
            <a:r>
              <a:rPr lang="en-GB" smtClean="0"/>
              <a:t> </a:t>
            </a:r>
          </a:p>
        </p:txBody>
      </p:sp>
      <p:sp>
        <p:nvSpPr>
          <p:cNvPr id="38915" name="Rectangle 3"/>
          <p:cNvSpPr>
            <a:spLocks noGrp="1" noChangeArrowheads="1"/>
          </p:cNvSpPr>
          <p:nvPr>
            <p:ph idx="1"/>
          </p:nvPr>
        </p:nvSpPr>
        <p:spPr/>
        <p:txBody>
          <a:bodyPr/>
          <a:lstStyle/>
          <a:p>
            <a:pPr eaLnBrk="1" hangingPunct="1">
              <a:defRPr/>
            </a:pPr>
            <a:r>
              <a:rPr lang="en-GB" sz="2800" smtClean="0">
                <a:cs typeface="Times New Roman" pitchFamily="18" charset="0"/>
              </a:rPr>
              <a:t>A finite energy value for a sequence implies zero power, this is called </a:t>
            </a:r>
            <a:r>
              <a:rPr lang="en-GB" sz="2800" b="1" smtClean="0">
                <a:cs typeface="Times New Roman" pitchFamily="18" charset="0"/>
              </a:rPr>
              <a:t>an energy sequence</a:t>
            </a:r>
            <a:r>
              <a:rPr lang="en-GB" sz="2800" smtClean="0">
                <a:cs typeface="Times New Roman" pitchFamily="18" charset="0"/>
              </a:rPr>
              <a:t>.</a:t>
            </a:r>
          </a:p>
          <a:p>
            <a:pPr eaLnBrk="1" hangingPunct="1">
              <a:defRPr/>
            </a:pPr>
            <a:r>
              <a:rPr lang="en-GB" sz="2800" smtClean="0">
                <a:cs typeface="Times New Roman" pitchFamily="18" charset="0"/>
              </a:rPr>
              <a:t>A finite power value for a sequence implies infinite energy, this is called </a:t>
            </a:r>
            <a:r>
              <a:rPr lang="en-GB" sz="2800" b="1" smtClean="0">
                <a:cs typeface="Times New Roman" pitchFamily="18" charset="0"/>
              </a:rPr>
              <a:t>a power sequence</a:t>
            </a:r>
            <a:r>
              <a:rPr lang="en-GB" sz="2800" smtClean="0">
                <a:cs typeface="Times New Roman" pitchFamily="18" charset="0"/>
              </a:rPr>
              <a:t>.</a:t>
            </a:r>
          </a:p>
          <a:p>
            <a:pPr eaLnBrk="1" hangingPunct="1">
              <a:defRPr/>
            </a:pPr>
            <a:r>
              <a:rPr lang="en-GB" sz="2800" smtClean="0">
                <a:cs typeface="Times New Roman" pitchFamily="18" charset="0"/>
              </a:rPr>
              <a:t>If power and energy are both infinite this is an undefined sequence.</a:t>
            </a:r>
            <a:r>
              <a:rPr lang="en-GB" sz="2800" smtClean="0"/>
              <a:t> </a:t>
            </a:r>
          </a:p>
        </p:txBody>
      </p:sp>
      <p:sp>
        <p:nvSpPr>
          <p:cNvPr id="114691" name="Slide Number Placeholder 5"/>
          <p:cNvSpPr>
            <a:spLocks noGrp="1"/>
          </p:cNvSpPr>
          <p:nvPr>
            <p:ph type="sldNum" sz="quarter" idx="12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eaLnBrk="0" hangingPunct="0">
              <a:defRPr sz="36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 eaLnBrk="0" hangingPunct="0">
              <a:defRPr sz="36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 eaLnBrk="0" hangingPunct="0">
              <a:defRPr sz="36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 eaLnBrk="0" hangingPunct="0">
              <a:defRPr sz="36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 eaLnBrk="0" hangingPunct="0">
              <a:defRPr sz="36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pPr eaLnBrk="1" hangingPunct="1"/>
            <a:fld id="{1882F52A-6D75-4D0E-AE89-24DFF735F0EA}" type="slidenum">
              <a:rPr lang="en-GB" altLang="en-US" sz="1400"/>
              <a:pPr eaLnBrk="1" hangingPunct="1"/>
              <a:t>35</a:t>
            </a:fld>
            <a:endParaRPr lang="en-GB" altLang="en-US" sz="1400"/>
          </a:p>
        </p:txBody>
      </p:sp>
    </p:spTree>
    <p:extLst>
      <p:ext uri="{BB962C8B-B14F-4D97-AF65-F5344CB8AC3E}">
        <p14:creationId xmlns:p14="http://schemas.microsoft.com/office/powerpoint/2010/main" val="359668993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20140311PresentationUWTSDTemplate">
  <a:themeElements>
    <a:clrScheme name="Custom 1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00B0F0"/>
      </a:accent1>
      <a:accent2>
        <a:srgbClr val="FFFF00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UWTSD">
      <a:majorFont>
        <a:latin typeface="Myriad Pro"/>
        <a:ea typeface=""/>
        <a:cs typeface=""/>
      </a:majorFont>
      <a:minorFont>
        <a:latin typeface="Myriad Pr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UWTSD PowerPoint Presentation Template.potx" id="{013D1B17-E047-448B-BB2D-EF6591305638}" vid="{271D05B8-AE56-469F-BB9F-571E53852BA7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2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SharedWithUsers xmlns="a12fe08c-d961-42b5-8243-a968499d8e5e">
      <UserInfo>
        <DisplayName>Alison Harding</DisplayName>
        <AccountId>352</AccountId>
        <AccountType/>
      </UserInfo>
      <UserInfo>
        <DisplayName>Rachel Bendall</DisplayName>
        <AccountId>2520</AccountId>
        <AccountType/>
      </UserInfo>
      <UserInfo>
        <DisplayName>Ruth Groff</DisplayName>
        <AccountId>2266</AccountId>
        <AccountType/>
      </UserInfo>
    </SharedWithUsers>
  </documentManagement>
</p:properties>
</file>

<file path=customXml/item3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A0084126275C0F4EA2B226E682B7A175" ma:contentTypeVersion="13" ma:contentTypeDescription="Create a new document." ma:contentTypeScope="" ma:versionID="b0a6fffb61f5c99aae3b629f52a62cf0">
  <xsd:schema xmlns:xsd="http://www.w3.org/2001/XMLSchema" xmlns:xs="http://www.w3.org/2001/XMLSchema" xmlns:p="http://schemas.microsoft.com/office/2006/metadata/properties" xmlns:ns3="a12fe08c-d961-42b5-8243-a968499d8e5e" xmlns:ns4="bc2bc07b-b850-40fa-bc7b-300a8ce20a14" targetNamespace="http://schemas.microsoft.com/office/2006/metadata/properties" ma:root="true" ma:fieldsID="adcb3cfce0f75f129f6b94236a68a7f8" ns3:_="" ns4:_="">
    <xsd:import namespace="a12fe08c-d961-42b5-8243-a968499d8e5e"/>
    <xsd:import namespace="bc2bc07b-b850-40fa-bc7b-300a8ce20a14"/>
    <xsd:element name="properties">
      <xsd:complexType>
        <xsd:sequence>
          <xsd:element name="documentManagement">
            <xsd:complexType>
              <xsd:all>
                <xsd:element ref="ns3:SharedWithUsers" minOccurs="0"/>
                <xsd:element ref="ns3:SharedWithDetails" minOccurs="0"/>
                <xsd:element ref="ns3:SharingHintHash" minOccurs="0"/>
                <xsd:element ref="ns4:MediaServiceMetadata" minOccurs="0"/>
                <xsd:element ref="ns4:MediaServiceFastMetadata" minOccurs="0"/>
                <xsd:element ref="ns4:MediaServiceAutoTags" minOccurs="0"/>
                <xsd:element ref="ns4:MediaServiceOCR" minOccurs="0"/>
                <xsd:element ref="ns4:MediaServiceDateTaken" minOccurs="0"/>
                <xsd:element ref="ns4:MediaServiceLocation" minOccurs="0"/>
                <xsd:element ref="ns4:MediaServiceGenerationTime" minOccurs="0"/>
                <xsd:element ref="ns4:MediaServiceEventHashCode" minOccurs="0"/>
                <xsd:element ref="ns4:MediaServiceAutoKeyPoints" minOccurs="0"/>
                <xsd:element ref="ns4:MediaServiceKeyPoints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a12fe08c-d961-42b5-8243-a968499d8e5e" elementFormDefault="qualified">
    <xsd:import namespace="http://schemas.microsoft.com/office/2006/documentManagement/types"/>
    <xsd:import namespace="http://schemas.microsoft.com/office/infopath/2007/PartnerControls"/>
    <xsd:element name="SharedWithUsers" ma:index="8" nillable="true" ma:displayName="Shared With" ma:description="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9" nillable="true" ma:displayName="Shared With Details" ma:description="" ma:internalName="SharedWithDetails" ma:readOnly="true">
      <xsd:simpleType>
        <xsd:restriction base="dms:Note">
          <xsd:maxLength value="255"/>
        </xsd:restriction>
      </xsd:simpleType>
    </xsd:element>
    <xsd:element name="SharingHintHash" ma:index="10" nillable="true" ma:displayName="Sharing Hint Hash" ma:description="" ma:hidden="true" ma:internalName="SharingHintHash" ma:readOnly="true">
      <xsd:simpleType>
        <xsd:restriction base="dms:Text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bc2bc07b-b850-40fa-bc7b-300a8ce20a14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11" nillable="true" ma:displayName="MediaServiceMetadata" ma:description="" ma:hidden="true" ma:internalName="MediaServiceMetadata" ma:readOnly="true">
      <xsd:simpleType>
        <xsd:restriction base="dms:Note"/>
      </xsd:simpleType>
    </xsd:element>
    <xsd:element name="MediaServiceFastMetadata" ma:index="12" nillable="true" ma:displayName="MediaServiceFastMetadata" ma:description="" ma:hidden="true" ma:internalName="MediaServiceFastMetadata" ma:readOnly="true">
      <xsd:simpleType>
        <xsd:restriction base="dms:Note"/>
      </xsd:simpleType>
    </xsd:element>
    <xsd:element name="MediaServiceAutoTags" ma:index="13" nillable="true" ma:displayName="MediaServiceAutoTags" ma:internalName="MediaServiceAutoTags" ma:readOnly="true">
      <xsd:simpleType>
        <xsd:restriction base="dms:Text"/>
      </xsd:simpleType>
    </xsd:element>
    <xsd:element name="MediaServiceOCR" ma:index="14" nillable="true" ma:displayName="MediaServiceOCR" ma:internalName="MediaServiceOCR" ma:readOnly="true">
      <xsd:simpleType>
        <xsd:restriction base="dms:Note">
          <xsd:maxLength value="255"/>
        </xsd:restriction>
      </xsd:simpleType>
    </xsd:element>
    <xsd:element name="MediaServiceDateTaken" ma:index="15" nillable="true" ma:displayName="MediaServiceDateTaken" ma:hidden="true" ma:internalName="MediaServiceDateTaken" ma:readOnly="true">
      <xsd:simpleType>
        <xsd:restriction base="dms:Text"/>
      </xsd:simpleType>
    </xsd:element>
    <xsd:element name="MediaServiceLocation" ma:index="16" nillable="true" ma:displayName="MediaServiceLocation" ma:internalName="MediaServiceLocation" ma:readOnly="true">
      <xsd:simpleType>
        <xsd:restriction base="dms:Text"/>
      </xsd:simpleType>
    </xsd:element>
    <xsd:element name="MediaServiceGenerationTime" ma:index="17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EventHashCode" ma:index="18" nillable="true" ma:displayName="MediaServiceEventHashCode" ma:hidden="true" ma:internalName="MediaServiceEventHashCode" ma:readOnly="true">
      <xsd:simpleType>
        <xsd:restriction base="dms:Text"/>
      </xsd:simpleType>
    </xsd:element>
    <xsd:element name="MediaServiceAutoKeyPoints" ma:index="19" nillable="true" ma:displayName="MediaServiceAutoKeyPoints" ma:hidden="true" ma:internalName="MediaServiceAutoKeyPoints" ma:readOnly="true">
      <xsd:simpleType>
        <xsd:restriction base="dms:Note"/>
      </xsd:simpleType>
    </xsd:element>
    <xsd:element name="MediaServiceKeyPoints" ma:index="20" nillable="true" ma:displayName="KeyPoints" ma:internalName="MediaServiceKeyPoints" ma:readOnly="true">
      <xsd:simpleType>
        <xsd:restriction base="dms:Note">
          <xsd:maxLength value="255"/>
        </xsd:restriction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Props1.xml><?xml version="1.0" encoding="utf-8"?>
<ds:datastoreItem xmlns:ds="http://schemas.openxmlformats.org/officeDocument/2006/customXml" ds:itemID="{D081439C-114A-4151-B03A-0408F1ADA968}">
  <ds:schemaRefs>
    <ds:schemaRef ds:uri="http://schemas.microsoft.com/sharepoint/v3/contenttype/forms"/>
  </ds:schemaRefs>
</ds:datastoreItem>
</file>

<file path=customXml/itemProps2.xml><?xml version="1.0" encoding="utf-8"?>
<ds:datastoreItem xmlns:ds="http://schemas.openxmlformats.org/officeDocument/2006/customXml" ds:itemID="{65FC5585-51CA-4C4C-9028-AEC8FAD67B8B}">
  <ds:schemaRefs>
    <ds:schemaRef ds:uri="http://schemas.microsoft.com/office/2006/documentManagement/types"/>
    <ds:schemaRef ds:uri="http://purl.org/dc/terms/"/>
    <ds:schemaRef ds:uri="http://schemas.openxmlformats.org/package/2006/metadata/core-properties"/>
    <ds:schemaRef ds:uri="http://purl.org/dc/dcmitype/"/>
    <ds:schemaRef ds:uri="http://schemas.microsoft.com/office/infopath/2007/PartnerControls"/>
    <ds:schemaRef ds:uri="http://purl.org/dc/elements/1.1/"/>
    <ds:schemaRef ds:uri="http://schemas.microsoft.com/office/2006/metadata/properties"/>
    <ds:schemaRef ds:uri="a12fe08c-d961-42b5-8243-a968499d8e5e"/>
    <ds:schemaRef ds:uri="bc2bc07b-b850-40fa-bc7b-300a8ce20a14"/>
    <ds:schemaRef ds:uri="http://www.w3.org/XML/1998/namespace"/>
  </ds:schemaRefs>
</ds:datastoreItem>
</file>

<file path=customXml/itemProps3.xml><?xml version="1.0" encoding="utf-8"?>
<ds:datastoreItem xmlns:ds="http://schemas.openxmlformats.org/officeDocument/2006/customXml" ds:itemID="{161905EC-22D5-418E-9C3B-6EF144BF6826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a12fe08c-d961-42b5-8243-a968499d8e5e"/>
    <ds:schemaRef ds:uri="bc2bc07b-b850-40fa-bc7b-300a8ce20a14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UWTSD PowerPoint Presentation Template</Template>
  <TotalTime>28</TotalTime>
  <Words>1293</Words>
  <Application>Microsoft Office PowerPoint</Application>
  <PresentationFormat>On-screen Show (4:3)</PresentationFormat>
  <Paragraphs>233</Paragraphs>
  <Slides>35</Slides>
  <Notes>1</Notes>
  <HiddenSlides>0</HiddenSlides>
  <MMClips>0</MMClips>
  <ScaleCrop>false</ScaleCrop>
  <HeadingPairs>
    <vt:vector size="8" baseType="variant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Embedded OLE Servers</vt:lpstr>
      </vt:variant>
      <vt:variant>
        <vt:i4>3</vt:i4>
      </vt:variant>
      <vt:variant>
        <vt:lpstr>Slide Titles</vt:lpstr>
      </vt:variant>
      <vt:variant>
        <vt:i4>35</vt:i4>
      </vt:variant>
    </vt:vector>
  </HeadingPairs>
  <TitlesOfParts>
    <vt:vector size="44" baseType="lpstr">
      <vt:lpstr>Arial</vt:lpstr>
      <vt:lpstr>Calibri</vt:lpstr>
      <vt:lpstr>Myriad Pro</vt:lpstr>
      <vt:lpstr>Symbol</vt:lpstr>
      <vt:lpstr>Times New Roman</vt:lpstr>
      <vt:lpstr>20140311PresentationUWTSDTemplate</vt:lpstr>
      <vt:lpstr>CDraw</vt:lpstr>
      <vt:lpstr>Equation.3</vt:lpstr>
      <vt:lpstr>Equation</vt:lpstr>
      <vt:lpstr>Signals &amp; Sequences</vt:lpstr>
      <vt:lpstr>What is DSP?</vt:lpstr>
      <vt:lpstr>What is DSP?</vt:lpstr>
      <vt:lpstr>ADVANTAGES OF DSP </vt:lpstr>
      <vt:lpstr>LIMITATIONS OF DSP </vt:lpstr>
      <vt:lpstr>Types of Signal </vt:lpstr>
      <vt:lpstr>Matlab Code: </vt:lpstr>
      <vt:lpstr>Types of Signal</vt:lpstr>
      <vt:lpstr>Matlab Code:</vt:lpstr>
      <vt:lpstr>Types of Signal</vt:lpstr>
      <vt:lpstr>Types of Signal</vt:lpstr>
      <vt:lpstr>Types of Signal</vt:lpstr>
      <vt:lpstr>Sequences </vt:lpstr>
      <vt:lpstr>Sequences</vt:lpstr>
      <vt:lpstr>Sequences</vt:lpstr>
      <vt:lpstr>Matlab Code: </vt:lpstr>
      <vt:lpstr>Delta () Functions</vt:lpstr>
      <vt:lpstr>Scaled and shifted delta () function </vt:lpstr>
      <vt:lpstr>General sequence </vt:lpstr>
      <vt:lpstr>Note on Notation </vt:lpstr>
      <vt:lpstr>Note on Notation</vt:lpstr>
      <vt:lpstr>Example</vt:lpstr>
      <vt:lpstr>Sketching of Sequences with Matlab </vt:lpstr>
      <vt:lpstr>Complex Exponential </vt:lpstr>
      <vt:lpstr>Complex Exponential</vt:lpstr>
      <vt:lpstr>Discrete Delta() Sequences </vt:lpstr>
      <vt:lpstr>Example</vt:lpstr>
      <vt:lpstr>Symmetry </vt:lpstr>
      <vt:lpstr>Symmetry</vt:lpstr>
      <vt:lpstr>Symmetry</vt:lpstr>
      <vt:lpstr>Matlab:</vt:lpstr>
      <vt:lpstr>Asymmetric Signals </vt:lpstr>
      <vt:lpstr>Energy of a Sequence </vt:lpstr>
      <vt:lpstr>Total Average Power </vt:lpstr>
      <vt:lpstr>Consequences </vt:lpstr>
    </vt:vector>
  </TitlesOfParts>
  <Company>University of Wales Trinity Saint David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Signals &amp; Sequences</dc:title>
  <dc:creator>Stephen Mosey</dc:creator>
  <cp:lastModifiedBy>Stephen Mosey</cp:lastModifiedBy>
  <cp:revision>3</cp:revision>
  <dcterms:created xsi:type="dcterms:W3CDTF">2020-10-12T11:27:04Z</dcterms:created>
  <dcterms:modified xsi:type="dcterms:W3CDTF">2020-10-12T11:55:19Z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0x010100A0084126275C0F4EA2B226E682B7A175</vt:lpwstr>
  </property>
</Properties>
</file>