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notesMasterIdLst>
    <p:notesMasterId r:id="rId27"/>
  </p:notesMasterIdLst>
  <p:sldIdLst>
    <p:sldId id="256" r:id="rId5"/>
    <p:sldId id="258" r:id="rId6"/>
    <p:sldId id="257" r:id="rId7"/>
    <p:sldId id="272" r:id="rId8"/>
    <p:sldId id="259" r:id="rId9"/>
    <p:sldId id="268" r:id="rId10"/>
    <p:sldId id="262" r:id="rId11"/>
    <p:sldId id="263" r:id="rId12"/>
    <p:sldId id="260" r:id="rId13"/>
    <p:sldId id="261" r:id="rId14"/>
    <p:sldId id="273" r:id="rId15"/>
    <p:sldId id="264" r:id="rId16"/>
    <p:sldId id="265" r:id="rId17"/>
    <p:sldId id="267" r:id="rId18"/>
    <p:sldId id="270" r:id="rId19"/>
    <p:sldId id="274" r:id="rId20"/>
    <p:sldId id="275" r:id="rId21"/>
    <p:sldId id="277" r:id="rId22"/>
    <p:sldId id="276" r:id="rId23"/>
    <p:sldId id="279" r:id="rId24"/>
    <p:sldId id="278" r:id="rId25"/>
    <p:sldId id="271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3B93BD-510A-4FB5-8312-27A99ADFA0C0}" v="188" dt="2020-11-26T15:51:30.7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29" autoAdjust="0"/>
    <p:restoredTop sz="64172" autoAdjust="0"/>
  </p:normalViewPr>
  <p:slideViewPr>
    <p:cSldViewPr>
      <p:cViewPr varScale="1">
        <p:scale>
          <a:sx n="60" d="100"/>
          <a:sy n="60" d="100"/>
        </p:scale>
        <p:origin x="1746" y="2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15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129A5B-AADF-4C64-9952-284FD48DCC9B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60C89E-D454-4C6A-9E44-7A4028C612D5}">
      <dgm:prSet/>
      <dgm:spPr/>
      <dgm:t>
        <a:bodyPr/>
        <a:lstStyle/>
        <a:p>
          <a:r>
            <a:rPr lang="en-GB"/>
            <a:t>Reflect on the formation and development of own identity; </a:t>
          </a:r>
          <a:endParaRPr lang="en-US"/>
        </a:p>
      </dgm:t>
    </dgm:pt>
    <dgm:pt modelId="{59AE91B7-EC30-4366-B171-98376C26C602}" type="parTrans" cxnId="{1F9EE9C7-AABA-48F8-B4AE-DDAE5DCFCE03}">
      <dgm:prSet/>
      <dgm:spPr/>
      <dgm:t>
        <a:bodyPr/>
        <a:lstStyle/>
        <a:p>
          <a:endParaRPr lang="en-US"/>
        </a:p>
      </dgm:t>
    </dgm:pt>
    <dgm:pt modelId="{28D6814E-CB89-49E0-88C7-DE5BC3EEAF41}" type="sibTrans" cxnId="{1F9EE9C7-AABA-48F8-B4AE-DDAE5DCFCE03}">
      <dgm:prSet/>
      <dgm:spPr/>
      <dgm:t>
        <a:bodyPr/>
        <a:lstStyle/>
        <a:p>
          <a:endParaRPr lang="en-US"/>
        </a:p>
      </dgm:t>
    </dgm:pt>
    <dgm:pt modelId="{38162891-F805-449B-81FE-81269798764A}">
      <dgm:prSet/>
      <dgm:spPr/>
      <dgm:t>
        <a:bodyPr/>
        <a:lstStyle/>
        <a:p>
          <a:r>
            <a:rPr lang="en-GB" dirty="0"/>
            <a:t>Evaluate the factors that impact the formation of identity</a:t>
          </a:r>
          <a:endParaRPr lang="en-US" dirty="0"/>
        </a:p>
      </dgm:t>
    </dgm:pt>
    <dgm:pt modelId="{7C18B5AF-7E1A-4876-B232-BAD86B2C4C89}" type="parTrans" cxnId="{78C3649F-117A-4DBC-90B7-346112B9D8BE}">
      <dgm:prSet/>
      <dgm:spPr/>
      <dgm:t>
        <a:bodyPr/>
        <a:lstStyle/>
        <a:p>
          <a:endParaRPr lang="en-US"/>
        </a:p>
      </dgm:t>
    </dgm:pt>
    <dgm:pt modelId="{848B7AAD-C10D-4EFB-98F6-1A7A4A70BBC5}" type="sibTrans" cxnId="{78C3649F-117A-4DBC-90B7-346112B9D8BE}">
      <dgm:prSet/>
      <dgm:spPr/>
      <dgm:t>
        <a:bodyPr/>
        <a:lstStyle/>
        <a:p>
          <a:endParaRPr lang="en-US"/>
        </a:p>
      </dgm:t>
    </dgm:pt>
    <dgm:pt modelId="{905BD0CC-F7D0-4010-996C-72FC5FB6DF27}" type="pres">
      <dgm:prSet presAssocID="{23129A5B-AADF-4C64-9952-284FD48DCC9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FD68847-B9C8-4281-BC64-DF14DAF66C6C}" type="pres">
      <dgm:prSet presAssocID="{2060C89E-D454-4C6A-9E44-7A4028C612D5}" presName="hierRoot1" presStyleCnt="0"/>
      <dgm:spPr/>
    </dgm:pt>
    <dgm:pt modelId="{841FA900-CA14-4223-B702-AEC6B3F390F9}" type="pres">
      <dgm:prSet presAssocID="{2060C89E-D454-4C6A-9E44-7A4028C612D5}" presName="composite" presStyleCnt="0"/>
      <dgm:spPr/>
    </dgm:pt>
    <dgm:pt modelId="{1E3E587F-C5CE-4EA2-A7AE-3824DCD54FAD}" type="pres">
      <dgm:prSet presAssocID="{2060C89E-D454-4C6A-9E44-7A4028C612D5}" presName="background" presStyleLbl="node0" presStyleIdx="0" presStyleCnt="2"/>
      <dgm:spPr/>
    </dgm:pt>
    <dgm:pt modelId="{A204F448-93BD-4D4A-92F1-3ABDC7459205}" type="pres">
      <dgm:prSet presAssocID="{2060C89E-D454-4C6A-9E44-7A4028C612D5}" presName="text" presStyleLbl="fgAcc0" presStyleIdx="0" presStyleCnt="2">
        <dgm:presLayoutVars>
          <dgm:chPref val="3"/>
        </dgm:presLayoutVars>
      </dgm:prSet>
      <dgm:spPr/>
    </dgm:pt>
    <dgm:pt modelId="{0EC8CD60-D73E-4BEB-92B0-DF33CCFA9F2A}" type="pres">
      <dgm:prSet presAssocID="{2060C89E-D454-4C6A-9E44-7A4028C612D5}" presName="hierChild2" presStyleCnt="0"/>
      <dgm:spPr/>
    </dgm:pt>
    <dgm:pt modelId="{C9623318-0D12-4628-BF56-22C1BF721570}" type="pres">
      <dgm:prSet presAssocID="{38162891-F805-449B-81FE-81269798764A}" presName="hierRoot1" presStyleCnt="0"/>
      <dgm:spPr/>
    </dgm:pt>
    <dgm:pt modelId="{F1976ED6-CB74-423A-A2C3-97FD62B351DA}" type="pres">
      <dgm:prSet presAssocID="{38162891-F805-449B-81FE-81269798764A}" presName="composite" presStyleCnt="0"/>
      <dgm:spPr/>
    </dgm:pt>
    <dgm:pt modelId="{31611EF8-053C-4192-87BD-E62440B80FDE}" type="pres">
      <dgm:prSet presAssocID="{38162891-F805-449B-81FE-81269798764A}" presName="background" presStyleLbl="node0" presStyleIdx="1" presStyleCnt="2"/>
      <dgm:spPr/>
    </dgm:pt>
    <dgm:pt modelId="{138C7820-B4A1-475A-A6D2-6C608ABC3148}" type="pres">
      <dgm:prSet presAssocID="{38162891-F805-449B-81FE-81269798764A}" presName="text" presStyleLbl="fgAcc0" presStyleIdx="1" presStyleCnt="2">
        <dgm:presLayoutVars>
          <dgm:chPref val="3"/>
        </dgm:presLayoutVars>
      </dgm:prSet>
      <dgm:spPr/>
    </dgm:pt>
    <dgm:pt modelId="{BAF20845-2A24-406F-AA4D-9A462A729AD7}" type="pres">
      <dgm:prSet presAssocID="{38162891-F805-449B-81FE-81269798764A}" presName="hierChild2" presStyleCnt="0"/>
      <dgm:spPr/>
    </dgm:pt>
  </dgm:ptLst>
  <dgm:cxnLst>
    <dgm:cxn modelId="{250BD501-F07C-4806-A685-CD7AEF6241BA}" type="presOf" srcId="{23129A5B-AADF-4C64-9952-284FD48DCC9B}" destId="{905BD0CC-F7D0-4010-996C-72FC5FB6DF27}" srcOrd="0" destOrd="0" presId="urn:microsoft.com/office/officeart/2005/8/layout/hierarchy1"/>
    <dgm:cxn modelId="{E49F8C40-21BC-48B7-89F1-7BFC3C7B3F63}" type="presOf" srcId="{38162891-F805-449B-81FE-81269798764A}" destId="{138C7820-B4A1-475A-A6D2-6C608ABC3148}" srcOrd="0" destOrd="0" presId="urn:microsoft.com/office/officeart/2005/8/layout/hierarchy1"/>
    <dgm:cxn modelId="{CB327E9A-A0F8-4048-8567-2B411E7BF709}" type="presOf" srcId="{2060C89E-D454-4C6A-9E44-7A4028C612D5}" destId="{A204F448-93BD-4D4A-92F1-3ABDC7459205}" srcOrd="0" destOrd="0" presId="urn:microsoft.com/office/officeart/2005/8/layout/hierarchy1"/>
    <dgm:cxn modelId="{78C3649F-117A-4DBC-90B7-346112B9D8BE}" srcId="{23129A5B-AADF-4C64-9952-284FD48DCC9B}" destId="{38162891-F805-449B-81FE-81269798764A}" srcOrd="1" destOrd="0" parTransId="{7C18B5AF-7E1A-4876-B232-BAD86B2C4C89}" sibTransId="{848B7AAD-C10D-4EFB-98F6-1A7A4A70BBC5}"/>
    <dgm:cxn modelId="{1F9EE9C7-AABA-48F8-B4AE-DDAE5DCFCE03}" srcId="{23129A5B-AADF-4C64-9952-284FD48DCC9B}" destId="{2060C89E-D454-4C6A-9E44-7A4028C612D5}" srcOrd="0" destOrd="0" parTransId="{59AE91B7-EC30-4366-B171-98376C26C602}" sibTransId="{28D6814E-CB89-49E0-88C7-DE5BC3EEAF41}"/>
    <dgm:cxn modelId="{A2E153E0-B71A-4187-81D1-25B19A1C2D49}" type="presParOf" srcId="{905BD0CC-F7D0-4010-996C-72FC5FB6DF27}" destId="{5FD68847-B9C8-4281-BC64-DF14DAF66C6C}" srcOrd="0" destOrd="0" presId="urn:microsoft.com/office/officeart/2005/8/layout/hierarchy1"/>
    <dgm:cxn modelId="{6AA96182-8F6C-443E-AF69-61F049BEB196}" type="presParOf" srcId="{5FD68847-B9C8-4281-BC64-DF14DAF66C6C}" destId="{841FA900-CA14-4223-B702-AEC6B3F390F9}" srcOrd="0" destOrd="0" presId="urn:microsoft.com/office/officeart/2005/8/layout/hierarchy1"/>
    <dgm:cxn modelId="{6C32AE95-3E5A-4037-A866-A1180E9C8AD3}" type="presParOf" srcId="{841FA900-CA14-4223-B702-AEC6B3F390F9}" destId="{1E3E587F-C5CE-4EA2-A7AE-3824DCD54FAD}" srcOrd="0" destOrd="0" presId="urn:microsoft.com/office/officeart/2005/8/layout/hierarchy1"/>
    <dgm:cxn modelId="{EB17BA63-E35B-4D64-9972-AC4329D374FF}" type="presParOf" srcId="{841FA900-CA14-4223-B702-AEC6B3F390F9}" destId="{A204F448-93BD-4D4A-92F1-3ABDC7459205}" srcOrd="1" destOrd="0" presId="urn:microsoft.com/office/officeart/2005/8/layout/hierarchy1"/>
    <dgm:cxn modelId="{21B9F30D-FEA4-4AD1-A8DC-03AFC517DD9C}" type="presParOf" srcId="{5FD68847-B9C8-4281-BC64-DF14DAF66C6C}" destId="{0EC8CD60-D73E-4BEB-92B0-DF33CCFA9F2A}" srcOrd="1" destOrd="0" presId="urn:microsoft.com/office/officeart/2005/8/layout/hierarchy1"/>
    <dgm:cxn modelId="{25EBCC96-49D0-4E2E-8E1C-D14CC241CB7C}" type="presParOf" srcId="{905BD0CC-F7D0-4010-996C-72FC5FB6DF27}" destId="{C9623318-0D12-4628-BF56-22C1BF721570}" srcOrd="1" destOrd="0" presId="urn:microsoft.com/office/officeart/2005/8/layout/hierarchy1"/>
    <dgm:cxn modelId="{FA790735-C93A-473E-A240-4795F734FA45}" type="presParOf" srcId="{C9623318-0D12-4628-BF56-22C1BF721570}" destId="{F1976ED6-CB74-423A-A2C3-97FD62B351DA}" srcOrd="0" destOrd="0" presId="urn:microsoft.com/office/officeart/2005/8/layout/hierarchy1"/>
    <dgm:cxn modelId="{6E50ACCC-12F2-492B-AB8F-6EB0700B8E39}" type="presParOf" srcId="{F1976ED6-CB74-423A-A2C3-97FD62B351DA}" destId="{31611EF8-053C-4192-87BD-E62440B80FDE}" srcOrd="0" destOrd="0" presId="urn:microsoft.com/office/officeart/2005/8/layout/hierarchy1"/>
    <dgm:cxn modelId="{59F9804D-FC93-4DDD-9C0B-49ABA0D5D586}" type="presParOf" srcId="{F1976ED6-CB74-423A-A2C3-97FD62B351DA}" destId="{138C7820-B4A1-475A-A6D2-6C608ABC3148}" srcOrd="1" destOrd="0" presId="urn:microsoft.com/office/officeart/2005/8/layout/hierarchy1"/>
    <dgm:cxn modelId="{8BCD6D06-A29B-497C-BFB4-4DC89CFF9F66}" type="presParOf" srcId="{C9623318-0D12-4628-BF56-22C1BF721570}" destId="{BAF20845-2A24-406F-AA4D-9A462A729AD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625A8C-05D1-4F61-A448-18FA7BB9A8A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EAFD5B7B-B89A-48CA-AC83-C7606BC2C6CA}">
      <dgm:prSet/>
      <dgm:spPr/>
      <dgm:t>
        <a:bodyPr/>
        <a:lstStyle/>
        <a:p>
          <a:pPr>
            <a:defRPr cap="all"/>
          </a:pPr>
          <a:r>
            <a:rPr lang="en-GB"/>
            <a:t>Video</a:t>
          </a:r>
          <a:endParaRPr lang="en-US"/>
        </a:p>
      </dgm:t>
    </dgm:pt>
    <dgm:pt modelId="{0275792B-2E0C-457D-9D22-37F738E665C3}" type="parTrans" cxnId="{FD0AB8D5-2D04-43E6-935B-2A009432EE7A}">
      <dgm:prSet/>
      <dgm:spPr/>
      <dgm:t>
        <a:bodyPr/>
        <a:lstStyle/>
        <a:p>
          <a:endParaRPr lang="en-US"/>
        </a:p>
      </dgm:t>
    </dgm:pt>
    <dgm:pt modelId="{8163D7F8-9C94-4633-A02F-1D019E3F2EC3}" type="sibTrans" cxnId="{FD0AB8D5-2D04-43E6-935B-2A009432EE7A}">
      <dgm:prSet/>
      <dgm:spPr/>
      <dgm:t>
        <a:bodyPr/>
        <a:lstStyle/>
        <a:p>
          <a:endParaRPr lang="en-US"/>
        </a:p>
      </dgm:t>
    </dgm:pt>
    <dgm:pt modelId="{36EBD437-E259-42F7-8E71-D6AA6C9BA084}">
      <dgm:prSet/>
      <dgm:spPr/>
      <dgm:t>
        <a:bodyPr/>
        <a:lstStyle/>
        <a:p>
          <a:pPr>
            <a:defRPr cap="all"/>
          </a:pPr>
          <a:r>
            <a:rPr lang="en-GB"/>
            <a:t>Reading </a:t>
          </a:r>
          <a:endParaRPr lang="en-US"/>
        </a:p>
      </dgm:t>
    </dgm:pt>
    <dgm:pt modelId="{EF105BFF-13FA-4589-9052-E29452432E93}" type="parTrans" cxnId="{19385AF7-AF89-40F0-910B-FCE330D63FE4}">
      <dgm:prSet/>
      <dgm:spPr/>
      <dgm:t>
        <a:bodyPr/>
        <a:lstStyle/>
        <a:p>
          <a:endParaRPr lang="en-US"/>
        </a:p>
      </dgm:t>
    </dgm:pt>
    <dgm:pt modelId="{3BEC75DA-2E50-4C5A-9130-B62438EDC4EC}" type="sibTrans" cxnId="{19385AF7-AF89-40F0-910B-FCE330D63FE4}">
      <dgm:prSet/>
      <dgm:spPr/>
      <dgm:t>
        <a:bodyPr/>
        <a:lstStyle/>
        <a:p>
          <a:endParaRPr lang="en-US"/>
        </a:p>
      </dgm:t>
    </dgm:pt>
    <dgm:pt modelId="{5249135D-5C73-4DD8-8EA0-B5B087E9FFBD}" type="pres">
      <dgm:prSet presAssocID="{29625A8C-05D1-4F61-A448-18FA7BB9A8A0}" presName="root" presStyleCnt="0">
        <dgm:presLayoutVars>
          <dgm:dir/>
          <dgm:resizeHandles val="exact"/>
        </dgm:presLayoutVars>
      </dgm:prSet>
      <dgm:spPr/>
    </dgm:pt>
    <dgm:pt modelId="{21BD3FF6-B2B0-468F-BB00-574D3F63935A}" type="pres">
      <dgm:prSet presAssocID="{EAFD5B7B-B89A-48CA-AC83-C7606BC2C6CA}" presName="compNode" presStyleCnt="0"/>
      <dgm:spPr/>
    </dgm:pt>
    <dgm:pt modelId="{BF55BC22-D5E3-41CD-A2C7-C71637448AB6}" type="pres">
      <dgm:prSet presAssocID="{EAFD5B7B-B89A-48CA-AC83-C7606BC2C6CA}" presName="iconBgRect" presStyleLbl="bgShp" presStyleIdx="0" presStyleCnt="2"/>
      <dgm:spPr/>
    </dgm:pt>
    <dgm:pt modelId="{8A11C561-9B7A-4932-A92A-B828081D56B1}" type="pres">
      <dgm:prSet presAssocID="{EAFD5B7B-B89A-48CA-AC83-C7606BC2C6C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257CB391-2AD6-4632-B0D3-F306DDFD2234}" type="pres">
      <dgm:prSet presAssocID="{EAFD5B7B-B89A-48CA-AC83-C7606BC2C6CA}" presName="spaceRect" presStyleCnt="0"/>
      <dgm:spPr/>
    </dgm:pt>
    <dgm:pt modelId="{BF70CFEB-496B-4388-BD65-06D9739506F3}" type="pres">
      <dgm:prSet presAssocID="{EAFD5B7B-B89A-48CA-AC83-C7606BC2C6CA}" presName="textRect" presStyleLbl="revTx" presStyleIdx="0" presStyleCnt="2">
        <dgm:presLayoutVars>
          <dgm:chMax val="1"/>
          <dgm:chPref val="1"/>
        </dgm:presLayoutVars>
      </dgm:prSet>
      <dgm:spPr/>
    </dgm:pt>
    <dgm:pt modelId="{AAF71D3E-A226-4C3D-9763-25199E775A5A}" type="pres">
      <dgm:prSet presAssocID="{8163D7F8-9C94-4633-A02F-1D019E3F2EC3}" presName="sibTrans" presStyleCnt="0"/>
      <dgm:spPr/>
    </dgm:pt>
    <dgm:pt modelId="{2FDAFA7B-A473-4BDB-91FD-D9677D5C1B9E}" type="pres">
      <dgm:prSet presAssocID="{36EBD437-E259-42F7-8E71-D6AA6C9BA084}" presName="compNode" presStyleCnt="0"/>
      <dgm:spPr/>
    </dgm:pt>
    <dgm:pt modelId="{B245C630-C6CC-4292-852B-0FC2278BBE86}" type="pres">
      <dgm:prSet presAssocID="{36EBD437-E259-42F7-8E71-D6AA6C9BA084}" presName="iconBgRect" presStyleLbl="bgShp" presStyleIdx="1" presStyleCnt="2"/>
      <dgm:spPr/>
    </dgm:pt>
    <dgm:pt modelId="{2BAF22A1-D28B-4477-AA62-0AAC081E339C}" type="pres">
      <dgm:prSet presAssocID="{36EBD437-E259-42F7-8E71-D6AA6C9BA08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4AD30D3E-FBE0-4824-8FED-BD2EF1C48025}" type="pres">
      <dgm:prSet presAssocID="{36EBD437-E259-42F7-8E71-D6AA6C9BA084}" presName="spaceRect" presStyleCnt="0"/>
      <dgm:spPr/>
    </dgm:pt>
    <dgm:pt modelId="{B849489F-B980-425A-A3B3-D1EA277C9871}" type="pres">
      <dgm:prSet presAssocID="{36EBD437-E259-42F7-8E71-D6AA6C9BA08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3077B2B-6F74-43BF-8D89-83D4A19D7655}" type="presOf" srcId="{29625A8C-05D1-4F61-A448-18FA7BB9A8A0}" destId="{5249135D-5C73-4DD8-8EA0-B5B087E9FFBD}" srcOrd="0" destOrd="0" presId="urn:microsoft.com/office/officeart/2018/5/layout/IconCircleLabelList"/>
    <dgm:cxn modelId="{959EA633-B531-41F3-A004-05B510324DBC}" type="presOf" srcId="{EAFD5B7B-B89A-48CA-AC83-C7606BC2C6CA}" destId="{BF70CFEB-496B-4388-BD65-06D9739506F3}" srcOrd="0" destOrd="0" presId="urn:microsoft.com/office/officeart/2018/5/layout/IconCircleLabelList"/>
    <dgm:cxn modelId="{995CF554-7300-414E-AF34-757143BA950B}" type="presOf" srcId="{36EBD437-E259-42F7-8E71-D6AA6C9BA084}" destId="{B849489F-B980-425A-A3B3-D1EA277C9871}" srcOrd="0" destOrd="0" presId="urn:microsoft.com/office/officeart/2018/5/layout/IconCircleLabelList"/>
    <dgm:cxn modelId="{FD0AB8D5-2D04-43E6-935B-2A009432EE7A}" srcId="{29625A8C-05D1-4F61-A448-18FA7BB9A8A0}" destId="{EAFD5B7B-B89A-48CA-AC83-C7606BC2C6CA}" srcOrd="0" destOrd="0" parTransId="{0275792B-2E0C-457D-9D22-37F738E665C3}" sibTransId="{8163D7F8-9C94-4633-A02F-1D019E3F2EC3}"/>
    <dgm:cxn modelId="{19385AF7-AF89-40F0-910B-FCE330D63FE4}" srcId="{29625A8C-05D1-4F61-A448-18FA7BB9A8A0}" destId="{36EBD437-E259-42F7-8E71-D6AA6C9BA084}" srcOrd="1" destOrd="0" parTransId="{EF105BFF-13FA-4589-9052-E29452432E93}" sibTransId="{3BEC75DA-2E50-4C5A-9130-B62438EDC4EC}"/>
    <dgm:cxn modelId="{57BBC1DA-BF0C-4690-B50B-3B79D6DDBFB9}" type="presParOf" srcId="{5249135D-5C73-4DD8-8EA0-B5B087E9FFBD}" destId="{21BD3FF6-B2B0-468F-BB00-574D3F63935A}" srcOrd="0" destOrd="0" presId="urn:microsoft.com/office/officeart/2018/5/layout/IconCircleLabelList"/>
    <dgm:cxn modelId="{297CDF8D-F2E6-4D36-9A1F-D157C089FA39}" type="presParOf" srcId="{21BD3FF6-B2B0-468F-BB00-574D3F63935A}" destId="{BF55BC22-D5E3-41CD-A2C7-C71637448AB6}" srcOrd="0" destOrd="0" presId="urn:microsoft.com/office/officeart/2018/5/layout/IconCircleLabelList"/>
    <dgm:cxn modelId="{7D3A352E-B6A1-4D33-A965-630F604AC46A}" type="presParOf" srcId="{21BD3FF6-B2B0-468F-BB00-574D3F63935A}" destId="{8A11C561-9B7A-4932-A92A-B828081D56B1}" srcOrd="1" destOrd="0" presId="urn:microsoft.com/office/officeart/2018/5/layout/IconCircleLabelList"/>
    <dgm:cxn modelId="{304320D7-1D9B-4561-9E72-D6D78EF94794}" type="presParOf" srcId="{21BD3FF6-B2B0-468F-BB00-574D3F63935A}" destId="{257CB391-2AD6-4632-B0D3-F306DDFD2234}" srcOrd="2" destOrd="0" presId="urn:microsoft.com/office/officeart/2018/5/layout/IconCircleLabelList"/>
    <dgm:cxn modelId="{A50EF94C-3427-4445-AD3F-0DB95417980B}" type="presParOf" srcId="{21BD3FF6-B2B0-468F-BB00-574D3F63935A}" destId="{BF70CFEB-496B-4388-BD65-06D9739506F3}" srcOrd="3" destOrd="0" presId="urn:microsoft.com/office/officeart/2018/5/layout/IconCircleLabelList"/>
    <dgm:cxn modelId="{B05E1085-7CFB-4B4D-BAE4-97EFE2FEFAEE}" type="presParOf" srcId="{5249135D-5C73-4DD8-8EA0-B5B087E9FFBD}" destId="{AAF71D3E-A226-4C3D-9763-25199E775A5A}" srcOrd="1" destOrd="0" presId="urn:microsoft.com/office/officeart/2018/5/layout/IconCircleLabelList"/>
    <dgm:cxn modelId="{EE043ECC-1825-4421-983C-9A84DA084095}" type="presParOf" srcId="{5249135D-5C73-4DD8-8EA0-B5B087E9FFBD}" destId="{2FDAFA7B-A473-4BDB-91FD-D9677D5C1B9E}" srcOrd="2" destOrd="0" presId="urn:microsoft.com/office/officeart/2018/5/layout/IconCircleLabelList"/>
    <dgm:cxn modelId="{80404430-2234-4070-A743-FF099B461212}" type="presParOf" srcId="{2FDAFA7B-A473-4BDB-91FD-D9677D5C1B9E}" destId="{B245C630-C6CC-4292-852B-0FC2278BBE86}" srcOrd="0" destOrd="0" presId="urn:microsoft.com/office/officeart/2018/5/layout/IconCircleLabelList"/>
    <dgm:cxn modelId="{9FD51D41-CEB4-41E6-B789-D3BD160F4D4B}" type="presParOf" srcId="{2FDAFA7B-A473-4BDB-91FD-D9677D5C1B9E}" destId="{2BAF22A1-D28B-4477-AA62-0AAC081E339C}" srcOrd="1" destOrd="0" presId="urn:microsoft.com/office/officeart/2018/5/layout/IconCircleLabelList"/>
    <dgm:cxn modelId="{F476D963-E3B9-4F7F-BDF9-6416EF4DAB9D}" type="presParOf" srcId="{2FDAFA7B-A473-4BDB-91FD-D9677D5C1B9E}" destId="{4AD30D3E-FBE0-4824-8FED-BD2EF1C48025}" srcOrd="2" destOrd="0" presId="urn:microsoft.com/office/officeart/2018/5/layout/IconCircleLabelList"/>
    <dgm:cxn modelId="{E07962E9-5B4F-4DD3-BED6-F1DA97AAA18E}" type="presParOf" srcId="{2FDAFA7B-A473-4BDB-91FD-D9677D5C1B9E}" destId="{B849489F-B980-425A-A3B3-D1EA277C987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3E587F-C5CE-4EA2-A7AE-3824DCD54FAD}">
      <dsp:nvSpPr>
        <dsp:cNvPr id="0" name=""/>
        <dsp:cNvSpPr/>
      </dsp:nvSpPr>
      <dsp:spPr>
        <a:xfrm>
          <a:off x="919" y="524487"/>
          <a:ext cx="3226185" cy="20486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04F448-93BD-4D4A-92F1-3ABDC7459205}">
      <dsp:nvSpPr>
        <dsp:cNvPr id="0" name=""/>
        <dsp:cNvSpPr/>
      </dsp:nvSpPr>
      <dsp:spPr>
        <a:xfrm>
          <a:off x="359384" y="865029"/>
          <a:ext cx="3226185" cy="204862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Reflect on the formation and development of own identity; </a:t>
          </a:r>
          <a:endParaRPr lang="en-US" sz="2900" kern="1200"/>
        </a:p>
      </dsp:txBody>
      <dsp:txXfrm>
        <a:off x="419386" y="925031"/>
        <a:ext cx="3106181" cy="1928623"/>
      </dsp:txXfrm>
    </dsp:sp>
    <dsp:sp modelId="{31611EF8-053C-4192-87BD-E62440B80FDE}">
      <dsp:nvSpPr>
        <dsp:cNvPr id="0" name=""/>
        <dsp:cNvSpPr/>
      </dsp:nvSpPr>
      <dsp:spPr>
        <a:xfrm>
          <a:off x="3944034" y="524487"/>
          <a:ext cx="3226185" cy="20486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C7820-B4A1-475A-A6D2-6C608ABC3148}">
      <dsp:nvSpPr>
        <dsp:cNvPr id="0" name=""/>
        <dsp:cNvSpPr/>
      </dsp:nvSpPr>
      <dsp:spPr>
        <a:xfrm>
          <a:off x="4302499" y="865029"/>
          <a:ext cx="3226185" cy="204862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Evaluate the factors that impact the formation of identity</a:t>
          </a:r>
          <a:endParaRPr lang="en-US" sz="2900" kern="1200" dirty="0"/>
        </a:p>
      </dsp:txBody>
      <dsp:txXfrm>
        <a:off x="4362501" y="925031"/>
        <a:ext cx="3106181" cy="19286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55BC22-D5E3-41CD-A2C7-C71637448AB6}">
      <dsp:nvSpPr>
        <dsp:cNvPr id="0" name=""/>
        <dsp:cNvSpPr/>
      </dsp:nvSpPr>
      <dsp:spPr>
        <a:xfrm>
          <a:off x="730349" y="375668"/>
          <a:ext cx="2196000" cy="2196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11C561-9B7A-4932-A92A-B828081D56B1}">
      <dsp:nvSpPr>
        <dsp:cNvPr id="0" name=""/>
        <dsp:cNvSpPr/>
      </dsp:nvSpPr>
      <dsp:spPr>
        <a:xfrm>
          <a:off x="1198349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0CFEB-496B-4388-BD65-06D9739506F3}">
      <dsp:nvSpPr>
        <dsp:cNvPr id="0" name=""/>
        <dsp:cNvSpPr/>
      </dsp:nvSpPr>
      <dsp:spPr>
        <a:xfrm>
          <a:off x="28349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400" kern="1200"/>
            <a:t>Video</a:t>
          </a:r>
          <a:endParaRPr lang="en-US" sz="4400" kern="1200"/>
        </a:p>
      </dsp:txBody>
      <dsp:txXfrm>
        <a:off x="28349" y="3255669"/>
        <a:ext cx="3600000" cy="720000"/>
      </dsp:txXfrm>
    </dsp:sp>
    <dsp:sp modelId="{B245C630-C6CC-4292-852B-0FC2278BBE86}">
      <dsp:nvSpPr>
        <dsp:cNvPr id="0" name=""/>
        <dsp:cNvSpPr/>
      </dsp:nvSpPr>
      <dsp:spPr>
        <a:xfrm>
          <a:off x="4960350" y="375668"/>
          <a:ext cx="2196000" cy="2196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AF22A1-D28B-4477-AA62-0AAC081E339C}">
      <dsp:nvSpPr>
        <dsp:cNvPr id="0" name=""/>
        <dsp:cNvSpPr/>
      </dsp:nvSpPr>
      <dsp:spPr>
        <a:xfrm>
          <a:off x="542835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49489F-B980-425A-A3B3-D1EA277C9871}">
      <dsp:nvSpPr>
        <dsp:cNvPr id="0" name=""/>
        <dsp:cNvSpPr/>
      </dsp:nvSpPr>
      <dsp:spPr>
        <a:xfrm>
          <a:off x="425835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400" kern="1200"/>
            <a:t>Reading </a:t>
          </a:r>
          <a:endParaRPr lang="en-US" sz="4400" kern="1200"/>
        </a:p>
      </dsp:txBody>
      <dsp:txXfrm>
        <a:off x="4258350" y="3255669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D188F7-F5B8-4F60-BF57-496A00400149}" type="datetimeFigureOut">
              <a:rPr lang="en-GB" smtClean="0"/>
              <a:pPr/>
              <a:t>09/12/2020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1C2455-70B0-49E7-8434-242DFECA61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C8017E06-932D-4CEE-9B2C-6C7B37773F3F}" type="slidenum">
              <a:rPr lang="en-GB"/>
              <a:pPr/>
              <a:t>2</a:t>
            </a:fld>
            <a:endParaRPr lang="en-GB"/>
          </a:p>
        </p:txBody>
      </p:sp>
      <p:sp>
        <p:nvSpPr>
          <p:cNvPr id="4096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4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</p:spPr>
        <p:txBody>
          <a:bodyPr wrap="none" anchor="ctr"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800" b="1" dirty="0"/>
              <a:t>Gender-</a:t>
            </a:r>
            <a:r>
              <a:rPr lang="en-GB" sz="1800" b="1" baseline="0" dirty="0"/>
              <a:t> on a cognitive side the child has to learn the nature of gender category e.g. </a:t>
            </a:r>
            <a:r>
              <a:rPr lang="en-GB" sz="1800" b="1" baseline="0" dirty="0" err="1"/>
              <a:t>boyness</a:t>
            </a:r>
            <a:r>
              <a:rPr lang="en-GB" sz="1800" b="1" baseline="0" dirty="0"/>
              <a:t> or </a:t>
            </a:r>
            <a:r>
              <a:rPr lang="en-GB" sz="1800" b="1" baseline="0" dirty="0" err="1"/>
              <a:t>girlness</a:t>
            </a:r>
            <a:r>
              <a:rPr lang="en-GB" sz="1800" b="1" baseline="0" dirty="0"/>
              <a:t> is permanent and unchanged by such things as modification in clothing and hair length.</a:t>
            </a:r>
          </a:p>
          <a:p>
            <a:endParaRPr lang="en-GB" sz="1800" b="1" baseline="0" dirty="0"/>
          </a:p>
          <a:p>
            <a:r>
              <a:rPr lang="en-GB" sz="1800" b="1" baseline="0" dirty="0"/>
              <a:t>Sex role- On the social side of this, she/he has to learn what behaviours go with being a boy or a girl </a:t>
            </a:r>
            <a:r>
              <a:rPr lang="en-GB" sz="1800" b="1" baseline="0" dirty="0" err="1"/>
              <a:t>e.g</a:t>
            </a:r>
            <a:r>
              <a:rPr lang="en-GB" sz="1800" b="1" baseline="0" dirty="0"/>
              <a:t> she must learn sex role appropriate for their gender. Women wear certain clothes hair in certain way. </a:t>
            </a:r>
            <a:endParaRPr lang="en-GB" sz="18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0880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800" b="1" dirty="0"/>
              <a:t>Sex role concept- behaviour</a:t>
            </a:r>
            <a:r>
              <a:rPr lang="en-GB" sz="1800" b="1" baseline="0" dirty="0"/>
              <a:t> expected for males and females in a given culture. </a:t>
            </a:r>
            <a:endParaRPr lang="en-GB" sz="18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For</a:t>
            </a:r>
            <a:r>
              <a:rPr lang="en-GB" baseline="0" dirty="0"/>
              <a:t> example, many 18 month olds accurately label themselves as boys or girls and likewise sex type behaviour appears long before age four or five when psychoanalytic theories claim identification occurs.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A7CDDA32-0CD6-4A16-BF1D-A3C8ED3E74DA}" type="slidenum">
              <a:rPr lang="en-GB"/>
              <a:pPr/>
              <a:t>9</a:t>
            </a:fld>
            <a:endParaRPr lang="en-GB"/>
          </a:p>
        </p:txBody>
      </p:sp>
      <p:sp>
        <p:nvSpPr>
          <p:cNvPr id="4198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8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</p:spPr>
        <p:txBody>
          <a:bodyPr wrap="none" anchor="ctr"/>
          <a:lstStyle/>
          <a:p>
            <a:pPr eaLnBrk="1" hangingPunct="1"/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0016D676-5D19-4F98-B808-E2AA03099D51}" type="slidenum">
              <a:rPr lang="en-GB"/>
              <a:pPr/>
              <a:t>10</a:t>
            </a:fld>
            <a:endParaRPr lang="en-GB"/>
          </a:p>
        </p:txBody>
      </p:sp>
      <p:sp>
        <p:nvSpPr>
          <p:cNvPr id="43011" name="Text Box 2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2" name="Rectangle 3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</p:spPr>
        <p:txBody>
          <a:bodyPr wrap="none" anchor="ctr"/>
          <a:lstStyle/>
          <a:p>
            <a:pPr eaLnBrk="1" hangingPunct="1"/>
            <a:r>
              <a:rPr lang="en-US" sz="1800" b="1" dirty="0"/>
              <a:t>Kohlberg-</a:t>
            </a:r>
            <a:r>
              <a:rPr lang="en-US" sz="1800" b="1" baseline="0" dirty="0"/>
              <a:t> asserted that children must understand that gender is a permanent characteristic before they can adopt appropriate sex roles </a:t>
            </a:r>
            <a:endParaRPr lang="en-US" sz="1800" b="1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9BB9B09F-7278-4F9D-ABE0-5E008C954681}" type="slidenum">
              <a:rPr lang="en-GB"/>
              <a:pPr/>
              <a:t>12</a:t>
            </a:fld>
            <a:endParaRPr lang="en-GB"/>
          </a:p>
        </p:txBody>
      </p:sp>
      <p:sp>
        <p:nvSpPr>
          <p:cNvPr id="44035" name="Text Box 2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4036" name="Rectangle 3"/>
          <p:cNvSpPr>
            <a:spLocks noGrp="1" noChangeArrowheads="1"/>
          </p:cNvSpPr>
          <p:nvPr>
            <p:ph type="body"/>
          </p:nvPr>
        </p:nvSpPr>
        <p:spPr>
          <a:xfrm>
            <a:off x="914400" y="4343400"/>
            <a:ext cx="5027613" cy="4114800"/>
          </a:xfrm>
          <a:noFill/>
          <a:ln/>
        </p:spPr>
        <p:txBody>
          <a:bodyPr wrap="none" anchor="ctr"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Gender stereotypes- The process of developing gender linked beliefs, gender roles, and a gender role identity</a:t>
            </a:r>
          </a:p>
          <a:p>
            <a:endParaRPr lang="en-GB" dirty="0"/>
          </a:p>
          <a:p>
            <a:r>
              <a:rPr lang="en-GB" dirty="0"/>
              <a:t> Gender roles-  The process of developing gender linked beliefs, gender roles, and a gender role identity</a:t>
            </a:r>
          </a:p>
          <a:p>
            <a:endParaRPr lang="en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Gender identity - The perception of ones self as relatively masculine or feminine in characteristics</a:t>
            </a:r>
          </a:p>
          <a:p>
            <a:endParaRPr lang="en-GB" dirty="0"/>
          </a:p>
          <a:p>
            <a:r>
              <a:rPr lang="en-GB" dirty="0"/>
              <a:t>Gender typing- The reflection of gender serotypes in everyday behaviour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1F6FE86-233F-46D0-9DF1-DC61381E4E34}" type="slidenum">
              <a:rPr lang="en-GB"/>
              <a:pPr/>
              <a:t>15</a:t>
            </a:fld>
            <a:endParaRPr lang="en-GB"/>
          </a:p>
        </p:txBody>
      </p:sp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Char char="•"/>
            </a:pPr>
            <a:endParaRPr lang="en-GB" sz="1000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39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0A78E-00F9-4AF7-8D0A-EBA5D9780B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AC9094-B748-4621-ADAB-8BF87EB110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310A38-90B7-47E6-A4E5-57C097CA6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0A18DC-1FCC-4218-A8B8-271B0B8D9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9E357F-8514-4B6F-AE2A-0E3DA6ABA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399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C64AB-E151-4CDC-87A6-3E63CAA0D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2B4A8-1202-4DAB-B3E1-7D7CAEFF5F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A8ECD-B6A2-4782-B3DA-590C5A88A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1EA437-80E1-416E-B109-A4F11C5EA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8FCE2-19BC-4A16-A32E-5A03295A0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936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A3564-85D5-4757-99D8-205640C68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F8986-F7BD-4C46-89B7-7E7B199AE6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62471-5C02-4CBB-BA64-121DB9C4E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0D767-422F-4829-B020-68645F2BF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FA504-C153-4B08-8F6C-0109FCC43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499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CEC8E-97B8-4A7A-A00C-556FBD940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7EE21-2913-470C-92BB-39A8306DA6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E378F7-325E-4B33-B418-F036FF1762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46D762-FDD1-4F08-85F6-6C635A3F5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09/12/2020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97AA82-9E5E-488C-9160-F8AC357AE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74DFE3-3877-4B33-9992-00010BD4B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774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80FB7-65D4-47AE-8318-D92B87BDD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F33E76-E71B-451E-B07A-DB3E8189AA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A1962C-4E02-4FC4-9003-C9FCEB700E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882A3B-4919-49D2-9E6A-399C280141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6C929B-1D61-4362-AD74-498D519D1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930D19-3149-4A07-8F01-9691DB44C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09/12/2020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59240B-62C6-4723-A5FC-C3BC10ABB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0B3037-311B-4204-B14B-5354F6A3F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200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B5E5F-7F80-48D0-B396-10238AC2D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D9E1BB-F7B4-40C0-B4ED-5B0BD2843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09/12/2020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437F94-8A61-49D6-8FDB-09150DC40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A64536-CB25-4BB9-A495-C7E33D5A9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764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EB0C40-1E5F-4A5E-82F7-A873E7411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09/12/2020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2972A7-A3A3-4186-8610-5E0DF42B1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098FAC-6668-49BC-BC0D-53185A54B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413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895B4-5A96-49FC-A520-02504A35C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4245B-8205-43F6-BE9F-D93E3911B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17290D-DCD8-490D-96D0-8EFB90CBE7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8E4CE0-044F-4F70-A7B4-F6CFC6A01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09/12/2020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870C03-F249-4AA8-A497-D8C049E06B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FEE7B5-5919-4277-81A3-77BDF2249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399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0709C-B1A1-4CE1-B88F-2CD14E36E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54FCFC-0839-4693-9B4A-D717CBAB7B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866CBF-CB34-465C-8955-2449CF62D1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9DC92B-86AB-457C-BC07-AF131D779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09/12/2020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6A18D-3200-434D-BA75-AEDC409B9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A29E74-93CC-4077-B1B6-7B54D57E1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67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EA767-ABEF-4F7A-A233-FB6FAEEFA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4BA1CC-1081-44A6-ADDD-C0C825B197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F9E893-4B0E-4F9A-A379-3C4B5D84A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376183-C645-40EE-A150-C578B0BB4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FBDD2A-E96F-4909-8D84-4CEE73764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360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9939EB-243E-4F0E-8D64-4AFBC5879F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1DB478-43DB-43EA-9E83-A3B2695A1D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81635-BE3B-4507-96FF-56E1C2D5B7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29CF41-5CBE-410E-8984-78D253851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73838E-0600-40E8-A876-CB5785389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7869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152400"/>
            <a:ext cx="7162800" cy="685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066800" y="990600"/>
            <a:ext cx="377190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91100" y="990600"/>
            <a:ext cx="377190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0BFA5C-3AAD-4B5E-AC7D-76A38A130F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011039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7602DA-3F87-49D8-97EF-E5E8B7558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591CA9-F589-4F98-9499-679F062C7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37F9CF-A7BE-4D1B-B6AC-73FF7750ED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61DAAF-1AB6-4DFB-AC89-AD1DD0FAC209}" type="datetimeFigureOut">
              <a:rPr lang="en-GB" smtClean="0"/>
              <a:pPr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E43F5-AD8C-4D36-A390-EB0903EBD8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49E0AB-A61E-4983-A21A-5250618CB9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622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BFDgO_y9cc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videos/search?q=david+reimer+bbc&amp;&amp;view=detail&amp;mid=07C651F3D1F2582DF6D207C651F3D1F2582DF6D2&amp;&amp;FORM=VRDGAR&amp;ru=%2Fvideos%2Fsearch%3Fq%3Ddavid%2Breimer%2Bbbc%26FORM%3DHDRSC4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2B3ea7IGwLA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nmaahc.si.edu/sites/default/files/downloads/resources/children_are_not_colorblind.pdf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psycnet.apa.org/doi/10.1037/0033-295X.88.4.35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7895A40-19A4-42D6-9D30-DBC1E8002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F429C4-ABC9-46FC-818A-B5429CDE4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352794" y="3388321"/>
            <a:ext cx="3200400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CEF98E4-3709-4952-8F42-2305CCE34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923606" y="1637601"/>
            <a:ext cx="6858003" cy="358278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10BCCF5-D685-47FF-B675-647EAEB72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0935" y="857786"/>
            <a:ext cx="8300268" cy="5208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0766" y="3071183"/>
            <a:ext cx="7432722" cy="2590027"/>
          </a:xfrm>
        </p:spPr>
        <p:txBody>
          <a:bodyPr anchor="t">
            <a:normAutofit/>
          </a:bodyPr>
          <a:lstStyle/>
          <a:p>
            <a:pPr algn="l"/>
            <a:r>
              <a:rPr lang="en-GB" sz="4400"/>
              <a:t>Gender identity and development</a:t>
            </a:r>
            <a:br>
              <a:rPr lang="en-GB" sz="4400"/>
            </a:br>
            <a:br>
              <a:rPr lang="en-GB" sz="4400"/>
            </a:br>
            <a:endParaRPr lang="en-GB" sz="4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0766" y="1553518"/>
            <a:ext cx="7432721" cy="1281733"/>
          </a:xfrm>
        </p:spPr>
        <p:txBody>
          <a:bodyPr anchor="b">
            <a:normAutofit/>
          </a:bodyPr>
          <a:lstStyle/>
          <a:p>
            <a:pPr algn="l"/>
            <a:r>
              <a:rPr lang="en-GB" dirty="0"/>
              <a:t>Session 5 </a:t>
            </a:r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0EE8A42-107A-4D4C-8D56-BBAE95C7F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543057" y="3385173"/>
            <a:ext cx="3200400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9D8233B0-41B5-4D9A-AEEC-13DB66A8C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lIns="90000" tIns="46800" rIns="90000" bIns="46800" anchor="b">
            <a:normAutofit/>
          </a:bodyPr>
          <a:lstStyle/>
          <a:p>
            <a:pPr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sz="4700"/>
              <a:t>Learning outcomes</a:t>
            </a: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9" name="Rectangle 7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149" name="Rectangle 2">
            <a:extLst>
              <a:ext uri="{FF2B5EF4-FFF2-40B4-BE49-F238E27FC236}">
                <a16:creationId xmlns:a16="http://schemas.microsoft.com/office/drawing/2014/main" id="{25754374-3B1A-49DE-B7C7-8EAD9F8E4C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0026859"/>
              </p:ext>
            </p:extLst>
          </p:nvPr>
        </p:nvGraphicFramePr>
        <p:xfrm>
          <a:off x="618948" y="2598710"/>
          <a:ext cx="7529604" cy="343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+mn-lt"/>
              </a:rPr>
              <a:t>Understanding the terminology</a:t>
            </a:r>
            <a:r>
              <a:rPr lang="en-GB" sz="4000" dirty="0"/>
              <a:t>..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000" b="1" dirty="0"/>
              <a:t>Think about the question below:</a:t>
            </a:r>
          </a:p>
          <a:p>
            <a:r>
              <a:rPr lang="en-GB" sz="2000" b="1" dirty="0"/>
              <a:t>What is the difference between the terms sex and gender?</a:t>
            </a:r>
          </a:p>
          <a:p>
            <a:pPr>
              <a:buNone/>
            </a:pPr>
            <a:endParaRPr lang="en-GB" sz="2000" b="1" dirty="0"/>
          </a:p>
          <a:p>
            <a:r>
              <a:rPr lang="en-GB" sz="2000" b="1" dirty="0"/>
              <a:t>Sex = “male” and “female” </a:t>
            </a:r>
          </a:p>
          <a:p>
            <a:r>
              <a:rPr lang="en-GB" sz="2000" dirty="0"/>
              <a:t>Biologically determined</a:t>
            </a:r>
          </a:p>
          <a:p>
            <a:pPr>
              <a:buNone/>
            </a:pPr>
            <a:endParaRPr lang="en-GB" sz="2000" b="1" dirty="0"/>
          </a:p>
          <a:p>
            <a:r>
              <a:rPr lang="en-GB" sz="2000" b="1" dirty="0"/>
              <a:t>Gender =  “masculine” and “feminine” </a:t>
            </a:r>
          </a:p>
          <a:p>
            <a:r>
              <a:rPr lang="en-GB" sz="2000" dirty="0"/>
              <a:t>Personal perception</a:t>
            </a:r>
          </a:p>
          <a:p>
            <a:pPr marL="0" indent="0">
              <a:buNone/>
            </a:pPr>
            <a:endParaRPr lang="en-GB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3781D7-AF62-4A4A-BE20-2552BFA34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+mn-lt"/>
              </a:rPr>
              <a:t>Gender identity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92FD5-BC0A-45FA-BF88-89A6AEBC0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/>
              <a:t>Gender identity is a personal internal perception of oneself and, as such, the gender category with which a person identifies may not match the sex they were registered at birth.</a:t>
            </a:r>
            <a:endParaRPr lang="en-GB" b="1"/>
          </a:p>
          <a:p>
            <a:r>
              <a:rPr lang="en-GB" dirty="0"/>
              <a:t>While many people identify with the gender they were assigned at birth, for others gender is more of a spectrum, with lots of different possible identities. </a:t>
            </a:r>
          </a:p>
          <a:p>
            <a:r>
              <a:rPr lang="en-GB" dirty="0"/>
              <a:t>Gender expression is how someone chooses to express their gender identity. This could be through the way they dress, speak or act.</a:t>
            </a:r>
          </a:p>
        </p:txBody>
      </p:sp>
    </p:spTree>
    <p:extLst>
      <p:ext uri="{BB962C8B-B14F-4D97-AF65-F5344CB8AC3E}">
        <p14:creationId xmlns:p14="http://schemas.microsoft.com/office/powerpoint/2010/main" val="3905367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sz="4700" dirty="0"/>
              <a:t>Gender in the early years</a:t>
            </a: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8" name="Rectangle 7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b="0"/>
              <a:t>Attitudes towards gender and gender appropriate behaviour are formed in the early years</a:t>
            </a:r>
          </a:p>
          <a:p>
            <a:pPr eaLnBrk="1" hangingPunct="1"/>
            <a:endParaRPr lang="en-GB" b="0"/>
          </a:p>
          <a:p>
            <a:pPr eaLnBrk="1" hangingPunct="1"/>
            <a:r>
              <a:rPr lang="en-GB" b="0"/>
              <a:t>Children gain information from a variety of sources:</a:t>
            </a:r>
          </a:p>
          <a:p>
            <a:pPr lvl="1" eaLnBrk="1" hangingPunct="1"/>
            <a:r>
              <a:rPr lang="en-GB" sz="2100" b="0"/>
              <a:t>Parents</a:t>
            </a:r>
          </a:p>
          <a:p>
            <a:pPr lvl="1" eaLnBrk="1" hangingPunct="1"/>
            <a:r>
              <a:rPr lang="en-GB" sz="2100" b="0"/>
              <a:t>Local community</a:t>
            </a:r>
          </a:p>
          <a:p>
            <a:pPr lvl="1" eaLnBrk="1" hangingPunct="1"/>
            <a:r>
              <a:rPr lang="en-GB" sz="2100" b="0"/>
              <a:t>Peer groups</a:t>
            </a:r>
          </a:p>
          <a:p>
            <a:pPr lvl="1" eaLnBrk="1" hangingPunct="1"/>
            <a:r>
              <a:rPr lang="en-GB" sz="2100" b="0"/>
              <a:t>Early years professionals</a:t>
            </a:r>
          </a:p>
          <a:p>
            <a:pPr lvl="1" eaLnBrk="1" hangingPunct="1"/>
            <a:r>
              <a:rPr lang="en-GB" sz="2100" b="0"/>
              <a:t>Media</a:t>
            </a:r>
          </a:p>
          <a:p>
            <a:pPr lvl="1" eaLnBrk="1" hangingPunct="1">
              <a:buFontTx/>
              <a:buNone/>
            </a:pPr>
            <a:endParaRPr lang="en-GB" sz="2100" b="0">
              <a:latin typeface="Arial" pitchFamily="34" charset="0"/>
            </a:endParaRP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+mn-lt"/>
              </a:rPr>
              <a:t>Gender schema (</a:t>
            </a:r>
            <a:r>
              <a:rPr lang="en-GB" sz="4000" dirty="0" err="1">
                <a:latin typeface="+mn-lt"/>
              </a:rPr>
              <a:t>Bem</a:t>
            </a:r>
            <a:r>
              <a:rPr lang="en-GB" sz="4000" dirty="0">
                <a:latin typeface="+mn-lt"/>
              </a:rPr>
              <a:t>, 1981)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Knowledge about characteristics associated with being male and female. </a:t>
            </a:r>
          </a:p>
          <a:p>
            <a:r>
              <a:rPr lang="en-GB"/>
              <a:t>Gender is a product of the norms of one’s culture</a:t>
            </a:r>
          </a:p>
          <a:p>
            <a:r>
              <a:rPr lang="en-GB"/>
              <a:t>Gender schema theory proposes that children create cognitive schema of gender that they derive from the norms of their culture.</a:t>
            </a:r>
          </a:p>
          <a:p>
            <a:r>
              <a:rPr lang="en-GB"/>
              <a:t>Children learn whatever gender schemas are available in their culture, including whatever divisions exist between the two sexes. </a:t>
            </a:r>
            <a:endParaRPr lang="en-GB" dirty="0"/>
          </a:p>
        </p:txBody>
      </p:sp>
      <p:pic>
        <p:nvPicPr>
          <p:cNvPr id="6" name="Content Placeholder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3DC4F9C9-DABB-4970-8E9D-9CE7681A1B0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9150" y="2564344"/>
            <a:ext cx="3886200" cy="287390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42170" y="856180"/>
            <a:ext cx="3420438" cy="1128068"/>
          </a:xfrm>
        </p:spPr>
        <p:txBody>
          <a:bodyPr anchor="ctr">
            <a:normAutofit/>
          </a:bodyPr>
          <a:lstStyle/>
          <a:p>
            <a:r>
              <a:rPr lang="en-US" sz="3500" dirty="0">
                <a:latin typeface="+mn-lt"/>
              </a:rPr>
              <a:t>The development of gender identity</a:t>
            </a:r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266396" cy="673460"/>
            <a:chOff x="0" y="823811"/>
            <a:chExt cx="355196" cy="673460"/>
          </a:xfrm>
        </p:grpSpPr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1" name="Rectangle 80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8813" y="2090569"/>
            <a:ext cx="32232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43039" y="2330505"/>
            <a:ext cx="3419569" cy="3979585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800" u="sng" dirty="0">
                <a:latin typeface="Arial" pitchFamily="34" charset="0"/>
                <a:cs typeface="Arial" pitchFamily="34" charset="0"/>
              </a:rPr>
              <a:t>Psychoanalytic theory</a:t>
            </a:r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eaLnBrk="1" hangingPunct="1"/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en-GB" sz="1800" dirty="0">
                <a:cs typeface="Arial" pitchFamily="34" charset="0"/>
              </a:rPr>
              <a:t>Freud(1905) suggested that 3-6 year olds overcome the anxiety they feel about their desires for the opposite sex parent.</a:t>
            </a:r>
          </a:p>
          <a:p>
            <a:pPr eaLnBrk="1" hangingPunct="1"/>
            <a:r>
              <a:rPr lang="en-GB" sz="1800" dirty="0">
                <a:cs typeface="Arial" pitchFamily="34" charset="0"/>
              </a:rPr>
              <a:t>These are know as:</a:t>
            </a:r>
          </a:p>
          <a:p>
            <a:pPr lvl="1"/>
            <a:r>
              <a:rPr lang="en-GB" dirty="0">
                <a:cs typeface="Arial" pitchFamily="34" charset="0"/>
              </a:rPr>
              <a:t>Oedipus conflict- boys and their mothers</a:t>
            </a:r>
          </a:p>
          <a:p>
            <a:pPr lvl="1"/>
            <a:r>
              <a:rPr lang="en-GB" dirty="0">
                <a:cs typeface="Arial" pitchFamily="34" charset="0"/>
              </a:rPr>
              <a:t>Electra conflict- girls and their fathers</a:t>
            </a:r>
          </a:p>
          <a:p>
            <a:pPr lvl="1">
              <a:buNone/>
            </a:pPr>
            <a:endParaRPr lang="en-GB" dirty="0">
              <a:cs typeface="Arial" pitchFamily="34" charset="0"/>
            </a:endParaRPr>
          </a:p>
          <a:p>
            <a:pPr eaLnBrk="1" hangingPunct="1">
              <a:buFontTx/>
              <a:buNone/>
            </a:pPr>
            <a:r>
              <a:rPr lang="en-GB" sz="1800" b="0" dirty="0">
                <a:cs typeface="Arial" pitchFamily="34" charset="0"/>
              </a:rPr>
              <a:t>	In order  to identify with the parent the child must learn his or her sex role concepts </a:t>
            </a:r>
          </a:p>
          <a:p>
            <a:pPr eaLnBrk="1" hangingPunct="1"/>
            <a:endParaRPr lang="en-GB" sz="1400" dirty="0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64357" y="513853"/>
            <a:ext cx="4507025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50" name="Picture 6" descr="http://blog.syracuse.com/shelflife/2008/05/freud.jpg"/>
          <p:cNvPicPr>
            <a:picLocks noChangeAspect="1" noChangeArrowheads="1"/>
          </p:cNvPicPr>
          <p:nvPr/>
        </p:nvPicPr>
        <p:blipFill rotWithShape="1">
          <a:blip r:embed="rId3" cstate="print"/>
          <a:srcRect l="22857" r="20856" b="-1"/>
          <a:stretch/>
        </p:blipFill>
        <p:spPr bwMode="auto">
          <a:xfrm>
            <a:off x="4483341" y="799352"/>
            <a:ext cx="4069057" cy="5259296"/>
          </a:xfrm>
          <a:prstGeom prst="rect">
            <a:avLst/>
          </a:prstGeom>
          <a:noFill/>
        </p:spPr>
      </p:pic>
      <p:sp>
        <p:nvSpPr>
          <p:cNvPr id="6146" name="AutoShape 2" descr="data:image/jpg;base64,/9j/4AAQSkZJRgABAQAAAQABAAD/2wCEAAkGBhQSERUUEhQWFRUWGBcXFRgXFBQXGBcUFBYXFRQYFxcXHCYeGBojGRQUHy8gIycpLCwsFR4xNTAqNSYrLCkBCQoKDQwNDw0NDSkYFBgpKSkpKSkpKSkpKSkpKSkpKSkpKSkpKSkpKSkpKSkpKSkpKSkpKSkpKSkpKSkpKSkpKf/AABEIAL8BBwMBIgACEQEDEQH/xAAcAAABBQEBAQAAAAAAAAAAAAAGAgMEBQcBAAj/xABSEAABAwEFBAUEDQkECQUAAAABAgMRAAQFEiExBgdBURMiYXGBMpGx0RcjNUJSU1RylKGywdIUJWJzk6Oz0/CCksLhFTM0Q2ODhKLxFiREZMP/xAAWAQEBAQAAAAAAAAAAAAAAAAAAAQL/xAAVEQEBAAAAAAAAAAAAAAAAAAAAAf/aAAwDAQACEQMRAD8AY3lbxrfZbzfZYtBQ2jo8KcDRAlpCjmpBOpJ140Ney9enys/smP5dc3w+7Nq72v4DdBtFGfsv3p8rP7Jj+XXDvgvX5Uf2TH8ug6vEUBkN8V6/Kv3LH8uljfFenyr9yx+CgkCnBQGw3wXp8p/csfgro3w3p8pH7Gz/AIKCq9NFGvsx3n8oH7Bj8FJO+O8/j0/sGPwUEk0hSqIOPZhvL49P7Bj8Fc9l+8fjkfR2PwUDBVdKqA39mC8fjW/o7H4K8d7t4fGNfR2Pw0DzXZoDQ727f8Nn6Mx+GvDezbvhMfRWPw0H2WyrdWENpK1KMBKRJNaDce5t5wBVocDQ+CkY1efQHz0EIb1Lb/wPorP4a77KNs/+v9FY/DRzZd09jTqHHDzUuB5kgVNG7Sx8WE+dfrqKzf2ULX8GzfRGfVSfZOtXFFl+iM+qju8N1FjUOqFtnmlRI8ypoA2l3dP2aVI9tbHEDrAdqfvFEOjeZafi7J9EZ9Ve9kq0fFWP6Gz6qDzlXMdUGfsiP/E2M/8ARs+qkHeI98RYvoTPqoOLudK6SgLvZFe+T2L6Gz6q8N4z/wATYx/0bHqoPx17HQF53jP/ABNi+hM+qk+yO/8AEWL6Ez6qEsdcCqAv9kN74iw/QmfVSV7xHvk9h+hM+qhNS4ppTk0BcN4z3yew/QWfVTo3iOfJrB9CZoLBpYVQa3u4v8W63IYesliKFJWThsbKTKUyM4r1U25L3Va+Y79g16grt8Huzau9r+A3QfFGG9/3YtXe3/BboQoPCumuJrqhQcmlJpunBQKrtIr1BxRplZpSqaXQKSaWaabpyg9T1ksxcWlCQVKUQABxJpijDdpZUm0lxWfRp6vLErKfNNBpOwexzdkSJAU6ry1x/wBqeSfTRuc8qpbqfk1ctGopxKKWUV1o0pxdBGcRVfarMCDNWa6r7Q7QAG1e75t5ClsJCXQCYGQV4c6yF5opUUqEEGCDqCK+kmjKiKyzelsuEK/KGxqfbI58FURniq8DXJrlUdNKmkTXpoPE0pJpIE6UQ7MNONOYzZulQQUkKTIzzkTxyoB55VNCtd3wXQzZrJYWG20pcAUtZSM8wJBI1lRP92ssva6XbM50b6C2uAcJiYUJByoIwVSkqpApaRQaNuRP51a+Y79g16kbkD+dmvmO/wAM16iIO933YtXzm/4LdCVFu9w/ne1fOR/BboRBopSRXl11NeXQM04mm6cFB6vV6vUDSqaXTqqZXQdbpw002adNB6i7d6ZcWjMEweGiczJ7qEkJkgc8vPW4XXYW02Z6xrbCOgSFtOYQkuACVLJ54gZ7CKlF5crUARRC1lQcm+EstNIawuPLEpQDw4qWR5KR/lT1pvZ0IATa7Ol0ZkHCAf0YKpiijJMUg99BNwbe9I70DqQHQSOqQUqjMkEcIomdv1tHlkJ7yBQSnyaqnlnOajubVMKBPTtEThyVx8PTpXbS6CjECCNZGYPjQRFW8JV2kxVXtT7aw4g5yk+fUeiqZu1F20KOLJH15+mnrVa5kE5Cc+yoMgWIJFcmn7xWC6sjTEY7pqMTWkdxV2aRNXmytwG0uifITmo/dQXmw+zmL21Y18mfTWj2ezhKctKRYrGEAACAMgO6ppTUVVXvZkuJhwYsozzyGQz4Vle27aunxrWpcgAFRJICRAEnhEVrtsRIyrNdu7Nli4g5+NEBop0UylVPtJkHsz+uKo0Dcj7rNfMd+wa9XtyHuq18x37Br1EVm9r3Ytfz0fwW6FBRXvYP54tfz0fwm6FBRS015ddArzgoGBTqabAp1NByvGvGuUDSzTCzTyqaXQdap2m2qcNB4GvoxCFLSzKQUKaxOKPagQO2Sfqr5zAr6Sue0hdgYzk9C3w5oBFSgeurZOzJSHj7WlQW25hUUgFKzGY0y9FUd6bLWd1RFmYWUDPpErIx9gCwfPUu7tmnX1uLxwkOyG1yWzBzJE86MBZXW0jHacPvUpabbSSTokKUCR4VFBlxbv3xaEqYUuzQj2xTgQ4cyCEoTAzIGZMZHtqt25uC2m0JZKxaSUlaSlAQrCCJSUgxl99a/dgwpg8NcyST2k5k9tBO3TLbrqMl9ImSMJKZT75M8CYy7qoBbovNuxLwWqzrC4zOOdf0dBUq8dqQgFDBhtySByPEDsousWzlmdano1HIiCkkz3c6F07tCpasaujSJKUqzKk/2T1e6gHWb1U2VEanh955Cobl+OFLoJzVpAyic6tbdZkISW2wEga9vMyapVWopy0Gc5cO2gpVqpE11ZzpMVWUiw2NTq0oQJKjFbPs7cCbOylAiffHiTxoe2B2W6NHSrHXVpPBNHbLfbUU403FKNOBukqRRUC0UDbW2bGhfd9Yzo9tLeVCt9sSlX9ZUGRxT7Qrj7eFahyJFKQaqND3JD86tfMd+wa7StyY/OjXzHfsGuUKp963uva/1if4SKFkiirer7r2v9YP4aKF00Ck15yvJrzlFMinBSBTraCSAASTkABmSdABRCa4RWmbM7qkqb6S2qUmcw2kwQP01Qc+wVYW/dRZliWi42O/FM94yqDHV00utJtu6BeXRPSTwWiPrBM+ah62buLagx0WPtQQr6taoGWqcNEjG7+2RP5M5yzwj6iaSdkbSAf/AGy8tYEx5qAdFbjutvM2myJRhgshKCo6EDySO4RWTu3MtPlMrHehQ+6tU3LSlh9MRLgOhHvY146VAVNsw4UNJ1M+smpX/p6MS1KxuRCVEZN/MHDv1pVvfdZRiYaDjhPFQTl3mq3/AEzeESqytkckvZ/WAKKGrw2ptNiUW7QAoZlK0pMLHdnB7KprLvBcddwdEU4ljvPq/wA6Nn9p7OoBNsZU0ZgdKjKeYWJTHbNW13XfZVJlpLZBMApg6cooKG2XWhaMbai0s54kkjPtGlBd4bTvH2pX+sSqMQ1I0nxrSrzsQbyHkmSOznQftBc6D7aMlDUjkM6gzi+pKYPlE+JM51U244QAfKIz7BV5bHIxrI5wrkOztoYfcxEk1UMGpNgyWDyzz7KjGlJVFVBQvaW0H/eEDkMuymRfb8z0q5+ce311Us2scaeccETUaWti2qtSTIeVAiATI6unpq3su8S0ojFhWAAMxyM8OzKhZhMClkUB9Zd5Da8nWyntGY19UVItN4NPJltQPp83jWbGkoeKTKTHdQIv5nC+rtzqG3Um8LUXCCrUCJ50wjjVRou5L3Ub+Y79g16ubkVfnVv5jv2DXqFVO9I/na1/rB9hFCwoo3on862v9Z/gTQsmgcSa65SUVa3BcqrXaG2UnDiOZ1wpAlRjjkKKp4rTd1eysg2t1OQkMyOIyUsejz0Q3bsHYmkYehDxw9ZbmZJmJTBhPhV9YGUNoCAAlCISEjQRwqB10ZpTPEachJpa3yBJEJmO+eVRWSS4skQlAAEkGcWZMV1QxLBT5I82YzIoJaTKZiJzk+mojitIP9d9S1OSMIHnSeGWlRwxCeffz7AOdBHVaM8gCfNqOHM06uykgE9XPiOPLtp9DvMAxoe7hXiJ1z7yABQR+iUSASeQjPs9FTLtfDcZQnXwB+s8+A0p662RiVkMh2GO41FtdiUl1xc6oSlAOicGInzlX1UBCEhQBGldUgRVdcN/N2hsKQdMiNIIyIjhnU154DKgjKs4UkhScjw1oH2h2W6BwOWJZZWZJSmcBnWU6Cj/AF0ph9hJ8qOfmFAIXZtK7aEdG6iFpEkjIGMpHHOhrb++Ogs/RpV13JEck8T93jRnfl5MsAuLISEpMnnyEcT66wraW/VWt9ThyGiByTwoK961rUkJUokDQTlUY0o0k1UINerpFcig4KUFVyK7QSUW0il/6R7KhUk0Fgm2pNJVaRUFJpxNAtS5pY403SwdaDQtx/uq38x37Fer24/3Wb/Vu/Yr1EVG8/3Vtn63/CmhlIom3ne6tr/Wn7KaGEminEVom6y5XA8bSUkIwqSg5dYkjERPAAULbH7NKtj4QJCE9ZxXJPIdp0rcLDdwbbCUpATkED4IiPRUV5xEHFwTxHLU599NNEkFQE6k6Z9vn9FSnm5SRJBGWQERy7eVCbu0hTZ3ciFomIgickg4RprUFzdrpU1iAkrJM8hMJEa8KsmkYEGTmdezgIpq7k4UpBBySAnuga1KJk5/XM/+KCJYbX0gzyUkkKjgUmJ8cj404htQJJVinOcsqbst3Bt11QUfbIxCREpHlCOJEDwqThRmRlxB4eqgTJAz8JyyFIBEQY/rtpx50eTxnMyD3Z1EtF5JaSpZ0SMRy4D0nsoLi6EiFECMwPMP86k2tjEnupm4WVBlOMQpUrI+DjOIJ7wCB4UjaDaJixN9JaF4ZyQgZrWeSU8e/QcTVGJf6afsVteDasJDhlJ8kgmdKNLDvPYMdKrArjkVDzis8222iTbLV0iGuhyg5ypUaFXCY5fXQ2oxoZoPoFO8ayBE9MifH0a0MX1vdZA9pCnVZiYwpHnzPmrIiedcNEWl/bSvWpUuqkDRIEATyHrqmmrC6rletS8DDanFcYGg5qOgHaaOrr3I2hRBfdQ2PfBMrUOyck/WaozaKTWx27cu3hht5aT+klKge+Iigy/92Vqs4xIHTp5tpViHejWO6aAOiuilOtlJIUCCNQRBHgaRNB4ivV6a9QeIpCxTlJoGUmn0KpkprwNVEinG+PYPvqODTrataitG3Gj86I/Vu/Zr1d3Fe6if1TvoFeoiq3hWVTt8WlDYKlrfwpA1KiEgCuXJu3tTzqkOILIQYWpfZqEfDMcsu2ivaTZtStoVFheim33FkZNnIlPboI+d2VoVts8pIBPeOfee2oqk2a2XbsaChoqIJkqJElQAGcZeFWtpdUlOICY1z0HPtpuzsKQO0ADWT2nt0pNqtSQk4o83DWZqKT+VhaSR1SdDIgwJg8x3VRWS623rT0yVe1zCkx1S8g+VJ1SPSK5e1sCEFSFAoUDooeWYSmP64Vc3LZA2ylKRISMI45jUnvOfjQWSJVEnjBgcOHnrzizEdsZ11Az7eNd6YcI7J9NBGDWWGdcieIFIQiE+UTHbOh1jnnT71p04gHhEkxxpLjRHqnMyNKBlzLuB1HbzqivZZftlnsiSSlag68P+E2oHX9JQAq5ttq6FClqyAGZkds+OlUuwNllL9tdISXpUk/FstghB8VGfAVQQ7bbbtXciBDloX/qmgefvlx5KfTw5jGrxtL1pexuqLz7kZjOBwQ2B5Kc9BV+ndfalrNoffQVqM4VlSlqBMSsjyTBmJPKjG57gasieoApwjNzKT2DkOweNAKXNu2RGO1EyRk2kgAT8JXE9gyoM2u2f/JXilM4DJQdcuROhNbHaLTh4Zkxrp29udCu2Vxm1x0eZQBBnieGWlBlFTbouhy0vIZaErWYHIcSSeAABJ7qkW/Zp9lULbV4ZjzitO3L7KlHSWtxMEgttSM4n2xXnAHgaqDbYzY5qwWfo0dZas3FkZrVEeCRwFEKW4psGBTJf4VFKfFDl62lSD1IJnTlXdor96MGNf6+qg1/bXqkGJURnrhHGgG9q7vNutSwFJQ42kSCkgKk5SrnQPbrtWyopcSQefA9x41plySzaX3FHGHilSFZEkAKyz5Zeamdpr0aeT0awJ04d8zwM0RmEV6nXmilRB4U0ao7NJNIJroFEJNdiu4aVVCQKWikxUhiBmRI0jtiorRtxI/Og/Uu/4a9S9xHun/yXfSivUGn2u7kNWh5QEqddxrJz0ACR3ADSpKnOcZ8NfH/Knr5AKlaeV3Hz1AW5hju78z6ailAEgkcInTSapdoXAW1IEypMnI5cB3ioe0+2As6QBmpUcPe8YHcKArRtXabUtDbZVK1dVIMAnQacgJJPKgsFAu2qz2VHWSIUrqwIT1lcJ4RNanY2oTIznhocsiYoZ2a2TFnUFuK6R8iCoThT+igeGp5cKKkIKVDUAgkmeNAlSc+X19lNOZnIDl4DhUlCYISCCP65155AGYz+s98VBCLYJB0TGY7eBry2uyOMHs1zp5ydQOMfVNUW0N7izsqWVARJHMmIAHOqKa+ptz6LG1ISrrumdGmzn4kwPGrt8KfKGWQE2dpQLqsJAWWjDbSPhJBGInTICo2wN2EMKtLoh20HEZGaUQcCc+EGfGiNvMxnwHIT6KgQ6Ae/jn9ZqM+scchwy/qKlrVEhOY+4ak1HQJ1IA7u/wC+qIDzUkQDzEiRHCaSzZ1CY4x3EfdVhhM9XPlmDpzpxpgSM8zA8SdKCN0AUUAAFSjh7ss8uEUV2WyhDYQMgkRVbdV3hKyo5HQeHr+4VdRQMrNV1pegE8qsHUzQDvM2jNlsxCcnFnCjsnU+A+6gAduNt8bxaRmlJ6yp1I4dw41Qt2oOZyJPCaHlnOlZ1UHDLRKUh7FhJ6pSesnhIqhvezrYdKXJIOaFcFJ4KFM2O/nm8grEOAV1oojuixrt60hTSXFAaDElLYnVZJjPlUUi6bmTaWulUnEZIJ4wnITVXe92NJUpCE5pzUZ0nh2mtZs2yimkYUqR4JgSeysqvS63Q+9IWTjVJCFEHPLhQDq0CctKvLBcLbzeJKlBQyUNYNQGrKtsqlJSClQlSTp2ZanTxq/2AsTq1u4RICRI0zJy18aIGLzu4sqwnw7qiCi3bK6Hi6FdEvCE6gSO3MaUJqFUcp1qm4pSRQavuII/0gRH+5cz/tN+uvVG3C+6Z/UOfabrtCtBvnaBAfeCoGF0oBVkCcj5hzrjVrSQo4uqOM5TE60NbzbvdVaVFpl0wpRkCUnPUR4eYUPXHeLjiSwrECTgKTqJnEYOZVFRTO2W0jTi8CEhwwEhWZ7wkDiTxoi3fbHKYSbS+kBwiEIJzQk6z+kfqHfULdps+2MdocSFKCyhrEPJwankFdvCO2tNabChA/o0EeynEeX3mpWHWTEf1l403+TAaSO2my4qYmPTl6ZqB1xzIRBjnrTD1qhUgRlMxw0EVW33bkMpxlWEjICcyVECAOM1IvC1pAOLu8I0oFvXqlCMzMZ92WdUN3XB+XuptL6ClhObTajPSGfLUPg8hx9M1J6VWJTSi0ClEJTOJRVGLLVtPHOijDllOXIRVEN5BJjgNOX+Vc07fu7akO2cmCrJIOZJ4UO3ntdYrOTjeStXBKOuqOXV0zmoLcxGSZJ8wA5imXMh1yEpGZKiI+vShZnbS1WtZTYbMG0DIuPEwMtSO7hnURzYx19eO3Wku6QhEhHdwjLkPGqLW37dWVtXRtqVaHCYCUAEFR0lekeerexLLq2iYTgWVLSDkZaKRB4wTVHY7js7TmJppCFCQCmfJ098dfXXbXeIbUrCdOPL16UBw3fTQ8ogHtyiTAk8CdYphjbdhbqmm8SyjyikSB41lydulPPJZNnbfWVQkkEd5KTxjj2UnavbvqllhCW+C1JEExqBGgoNRte07CZxuJbPJRAOXZNYfvLvLpn0FLyXUwYCQqE58zqT2cqp+nUo5yZ48c+2oFuPXI5ZUETBS0tmklVdS4RVQ+wmJJ4ad9aDusvxpgvdOvBjwYSR8HFPpFZ+za1DT0TRPc2zTlsiFoBHvSoT/d1qDZrNeTLvkPJV3EVJ/JQeIoKunYg2aC4J7UoJA8ZyopbUwBBWRHPEM6KkrsAOqR5qQm7UjRIHcAKWFtEdVzxk+uk2OytEdZ0r5Qsie+gbcsmUQCOVDt/s2OzN43LO1KjhT7UnNR5mMh20Y4Wk8T/eNDm3ljS9ZFIbBUrECAMz4cs+NAPWO6rIVqShDKi87DfUQrCEtjGQOUpVHDOpN17P2d1oF2ztSFLTIbwhQQopCo7QKE79uJyyOsGzLJeISFBBkJdWmMKTxGtHFn2ZfabAYtpUsZqDqUuIKj5QEZpEzQXOw+zNnZtgcZb6NQbWkwTBBKdQeOVeqRsbb3k2lLVpabClIWUuNLJSrBhxSlQlJ6wr1VKTtPtEizqeWSleBWaMaQc+QPGhZG0lnvApDDSvyuCceGOiGhJc+CJ8SaCNrrudtF8WppkFSlPuQJyAxZkngBzrU9itjk2Boicbi4Lio1I0A5JH31FP3Zs8hllLSZhIjtUo5qUe0mrKyMlANSQvXn9VIUtWnLgB6KBtSpjmeFU183yhsdY6aHTOdCRoKcvi8+j1EDnyz+ug6zuG3P4AhfRHJREgCNDiOnfUD9gus21/pXpDaM0yYnDy5DIVf3MPypxzL2tBwqVqVniPNUOw2pGMWKysqCEKV07igryx5OFZ7TMVPv8A2js90WfAlIU6ZKETmpR1Ws8p4+FUXFuvFqypCnVpbScKECQmSSAABwHboKzfaLfM+FrbsqG0JSopCz1yqDGIaD00AX5fj1reU68rEo6DgkcEpHAVbbLbDPWtQKgW2pEqIzUNeoDrlx0ojjFvt95OBrpXHMREgqIbHaqOqBWj7M7Ds2NIKgHH+KyMk8DgB079atbnuZqzILTAIAIJnVStJJqb+UayQe3tOZJoppcAHPNUd3LTupkvgpVlkk5wYE9o7uFUtuvUrWhpCvbFngctc+7L0VbJZwJw5568Z7aCHbSfKgDif8xQbtHeyQmUmeeWQPCOFFV8udUiSnq+CuyeHCgHaZvA2gScSjMcIGWdBSWO8C0FrEFbgUgGTKAYxKHadPPUJHM1y1OgqgaDIeHHxOdIRNVFtZlBKcUTPCq5hkvvBIISVqgE6DEcpp1x+G4qfsJdRftrQiUoUFr5BKc8+8wKgMbp3cNNgl0hapy1CYHH/wA1Gv1LDKVJSy3I44YMcc+/0US7Z7SosoDaOs66YQJgJTMAk6RPopux7r1WiV220DrAHAytIA+copOLworOWLOu0rKWUIBGQ96DqeUE99SLNsZasYCsKOOIqMd+Qmtdc3eslhNnTaH0ISZSlLqMj3xnx151XK3StnS3Wr+8g0ELZu5FMR0l5r+YgKKe6XJ9FF67dZFCFOJPacvuoeG6gDS8LQP7KPXSzutV7y3vf2kA+hQoLNbVmPk2kD+0n76bUizx/tLZ71p4d2lVru7e1AEJtyCP07OFR3EqMVDVu7t/vbVZlfOZKfQk0FwHG0AxaWnDOXSP4YHKQDXLLeSCT0j1nAjLA/iM9uJKRHdVKnd3eKjBtFlT3NT6W6ac3b3j8os37OP/AM6C2ecs/SpWLQAsA4T0icgRBg4ssjVddVmZszy3G7S2Qvy0qWjMzM4sUzTdi2EtyQQfyNZ5qLvoSkAVLVs/amgMdnuzWJUt5MnxGtBd7PXoHb0YSlSVAMvnqrCtS2M4JjSu1E2Ts7qL2ZDrVmamzvR+TrUrEMSM1T9XjXKRKshdTTFotC0AF111a1KIE9ZRITPwQKs7OoqGfjE1YWi6FF1asIzPMZ0xarC8AShoqPILbE+dVBGtTwTmSABVHet/Jb8k4jqInPuy0p9V0290nHZwhMnLpGlZcJ6/fTV07vHg6VuqMGYSFCI5HM0VSsYrcsRMJOQJywnXTifqo1s9ibs7eEAISBKjIAy1J81Tmri6FJ6NvQaApk+JMUE3rcF5218Jfs5asaZUptL7JW9hzShRCspMdgzoJd/7aNWaz9OYJVlZ0Tm5+n2JOs8o51h17Xs5anlOvKxLUc+QHAAcAKOb/wB3F72t5Tq7MBOSEh9iEIHkpT19AKRc25u39Knp2MLYMqh1kkxwyUaBWw2wCClL9rTiSfIbzEzmCqPRWndKkjycMAYREQkdX0VwbO2hIOFGojy0CAco1ziK6u4rTMYFERE42x/imgr7SpLfWVxOEHvPpqgvq/UMoVORg8c89PQTVve2yduOENIJAOZ6RvFrMjEqOyg6+92V5uqkWcnveY8dV0Ct3tmLi3bSodVPUTPwjmpXfmPPRTeiyNDMa/13+mp2zexD1nsjbRR1x1lwtHlkyc500HhT9p2VtCtUSDOi0ad00AU4pS8lCAOslJOg89Al+LWSZww31R2lU8OMD7q2VexL6ZKWwTylvP8A7oigG9N2d4LdUoWUAEk4Q6xGfe5QZyU11KoozXusvE//ABv3zH8ykp3V3jxs372z/wAyqgQGdajsdYEXfY12hwgLWJIJ0SMwkT746+aqm5919u/KG+ks8ICgVe2snIZ6Bc1Z7YbI3laVBCLOeiToOlYEnnBcqKz22X6t15bjnXCzorOB70A8IHKptlv5xr/VuLT2YqsRumvL5N++s/8AMpwbpbz+TfvrP/MqoSxt1aBqsnvg0+Nv3tJSeeUUlG6a9Pk376z/AMyur3S3nP8As376z/zKipR24WsYcKTw4+uvIvJZzTjHYFKqKndLenyb99Z/5lSmN2V6pMizkdz7H8yg4/aXFTKlZjipX3001eL7ZJQ64kkZwtXDnV2nYe9iIU1i+c6xl+8p1G7q8FCFMAf81n8dAPt3u+2UlVpcbSSTOJZiciogHSpLNx262rxJWtxHxqnSlEcMyr6qMmd1KlspFpbJUMiEOIBI971iYEdlF10bIJbszbTjaFYUgRCeHPgT20GS2qxIsLhb/KbQ8uJWLOvAgcwpxSvuqttO1SnvaGbOJMpCluLtCxi8opJOEHtArabTu9sq/KsyPDL0Gq1W6OyhWNsOtK5tukeugF909mUi2tpWM0MOJTkBkVBR7VZnU16jjZ7Yc2a1B4vuuBKFICXMB8qM8Qz4V6qj/9k="/>
          <p:cNvSpPr>
            <a:spLocks noChangeAspect="1" noChangeArrowheads="1"/>
          </p:cNvSpPr>
          <p:nvPr/>
        </p:nvSpPr>
        <p:spPr bwMode="auto">
          <a:xfrm>
            <a:off x="155575" y="-868363"/>
            <a:ext cx="2505075" cy="18192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148" name="AutoShape 4" descr="data:image/jpg;base64,/9j/4AAQSkZJRgABAQAAAQABAAD/2wCEAAkGBhQSERUUEhQWFRUWGBcXFRgXFBQXGBcUFBYXFRQYFxcXHCYeGBojGRQUHy8gIycpLCwsFR4xNTAqNSYrLCkBCQoKDQwNDw0NDSkYFBgpKSkpKSkpKSkpKSkpKSkpKSkpKSkpKSkpKSkpKSkpKSkpKSkpKSkpKSkpKSkpKSkpKf/AABEIAL8BBwMBIgACEQEDEQH/xAAcAAABBQEBAQAAAAAAAAAAAAAGAgMEBQcBAAj/xABSEAABAwEFBAUEDQkECQUAAAABAgMRAAQFEiExBgdBURMiYXGBMpGx0RcjNUJSU1RylKGywdIUJWJzk6Oz0/CCksLhFTM0Q2ODhKLxFiREZMP/xAAWAQEBAQAAAAAAAAAAAAAAAAAAAQL/xAAVEQEBAAAAAAAAAAAAAAAAAAAAAf/aAAwDAQACEQMRAD8AY3lbxrfZbzfZYtBQ2jo8KcDRAlpCjmpBOpJ140Ney9enys/smP5dc3w+7Nq72v4DdBtFGfsv3p8rP7Jj+XXDvgvX5Uf2TH8ug6vEUBkN8V6/Kv3LH8uljfFenyr9yx+CgkCnBQGw3wXp8p/csfgro3w3p8pH7Gz/AIKCq9NFGvsx3n8oH7Bj8FJO+O8/j0/sGPwUEk0hSqIOPZhvL49P7Bj8Fc9l+8fjkfR2PwUDBVdKqA39mC8fjW/o7H4K8d7t4fGNfR2Pw0DzXZoDQ727f8Nn6Mx+GvDezbvhMfRWPw0H2WyrdWENpK1KMBKRJNaDce5t5wBVocDQ+CkY1efQHz0EIb1Lb/wPorP4a77KNs/+v9FY/DRzZd09jTqHHDzUuB5kgVNG7Sx8WE+dfrqKzf2ULX8GzfRGfVSfZOtXFFl+iM+qju8N1FjUOqFtnmlRI8ypoA2l3dP2aVI9tbHEDrAdqfvFEOjeZafi7J9EZ9Ve9kq0fFWP6Gz6qDzlXMdUGfsiP/E2M/8ARs+qkHeI98RYvoTPqoOLudK6SgLvZFe+T2L6Gz6q8N4z/wATYx/0bHqoPx17HQF53jP/ABNi+hM+qk+yO/8AEWL6Ez6qEsdcCqAv9kN74iw/QmfVSV7xHvk9h+hM+qhNS4ppTk0BcN4z3yew/QWfVTo3iOfJrB9CZoLBpYVQa3u4v8W63IYesliKFJWThsbKTKUyM4r1U25L3Va+Y79g16grt8Huzau9r+A3QfFGG9/3YtXe3/BboQoPCumuJrqhQcmlJpunBQKrtIr1BxRplZpSqaXQKSaWaabpyg9T1ksxcWlCQVKUQABxJpijDdpZUm0lxWfRp6vLErKfNNBpOwexzdkSJAU6ry1x/wBqeSfTRuc8qpbqfk1ctGopxKKWUV1o0pxdBGcRVfarMCDNWa6r7Q7QAG1e75t5ClsJCXQCYGQV4c6yF5opUUqEEGCDqCK+kmjKiKyzelsuEK/KGxqfbI58FURniq8DXJrlUdNKmkTXpoPE0pJpIE6UQ7MNONOYzZulQQUkKTIzzkTxyoB55VNCtd3wXQzZrJYWG20pcAUtZSM8wJBI1lRP92ssva6XbM50b6C2uAcJiYUJByoIwVSkqpApaRQaNuRP51a+Y79g16kbkD+dmvmO/wAM16iIO933YtXzm/4LdCVFu9w/ne1fOR/BboRBopSRXl11NeXQM04mm6cFB6vV6vUDSqaXTqqZXQdbpw002adNB6i7d6ZcWjMEweGiczJ7qEkJkgc8vPW4XXYW02Z6xrbCOgSFtOYQkuACVLJ54gZ7CKlF5crUARRC1lQcm+EstNIawuPLEpQDw4qWR5KR/lT1pvZ0IATa7Ol0ZkHCAf0YKpiijJMUg99BNwbe9I70DqQHQSOqQUqjMkEcIomdv1tHlkJ7yBQSnyaqnlnOajubVMKBPTtEThyVx8PTpXbS6CjECCNZGYPjQRFW8JV2kxVXtT7aw4g5yk+fUeiqZu1F20KOLJH15+mnrVa5kE5Cc+yoMgWIJFcmn7xWC6sjTEY7pqMTWkdxV2aRNXmytwG0uifITmo/dQXmw+zmL21Y18mfTWj2ezhKctKRYrGEAACAMgO6ppTUVVXvZkuJhwYsozzyGQz4Vle27aunxrWpcgAFRJICRAEnhEVrtsRIyrNdu7Nli4g5+NEBop0UylVPtJkHsz+uKo0Dcj7rNfMd+wa9XtyHuq18x37Br1EVm9r3Ytfz0fwW6FBRXvYP54tfz0fwm6FBRS015ddArzgoGBTqabAp1NByvGvGuUDSzTCzTyqaXQdap2m2qcNB4GvoxCFLSzKQUKaxOKPagQO2Sfqr5zAr6Sue0hdgYzk9C3w5oBFSgeurZOzJSHj7WlQW25hUUgFKzGY0y9FUd6bLWd1RFmYWUDPpErIx9gCwfPUu7tmnX1uLxwkOyG1yWzBzJE86MBZXW0jHacPvUpabbSSTokKUCR4VFBlxbv3xaEqYUuzQj2xTgQ4cyCEoTAzIGZMZHtqt25uC2m0JZKxaSUlaSlAQrCCJSUgxl99a/dgwpg8NcyST2k5k9tBO3TLbrqMl9ImSMJKZT75M8CYy7qoBbovNuxLwWqzrC4zOOdf0dBUq8dqQgFDBhtySByPEDsousWzlmdano1HIiCkkz3c6F07tCpasaujSJKUqzKk/2T1e6gHWb1U2VEanh955Cobl+OFLoJzVpAyic6tbdZkISW2wEga9vMyapVWopy0Gc5cO2gpVqpE11ZzpMVWUiw2NTq0oQJKjFbPs7cCbOylAiffHiTxoe2B2W6NHSrHXVpPBNHbLfbUU403FKNOBukqRRUC0UDbW2bGhfd9Yzo9tLeVCt9sSlX9ZUGRxT7Qrj7eFahyJFKQaqND3JD86tfMd+wa7StyY/OjXzHfsGuUKp963uva/1if4SKFkiirer7r2v9YP4aKF00Ck15yvJrzlFMinBSBTraCSAASTkABmSdABRCa4RWmbM7qkqb6S2qUmcw2kwQP01Qc+wVYW/dRZliWi42O/FM94yqDHV00utJtu6BeXRPSTwWiPrBM+ah62buLagx0WPtQQr6taoGWqcNEjG7+2RP5M5yzwj6iaSdkbSAf/AGy8tYEx5qAdFbjutvM2myJRhgshKCo6EDySO4RWTu3MtPlMrHehQ+6tU3LSlh9MRLgOhHvY146VAVNsw4UNJ1M+smpX/p6MS1KxuRCVEZN/MHDv1pVvfdZRiYaDjhPFQTl3mq3/AEzeESqytkckvZ/WAKKGrw2ptNiUW7QAoZlK0pMLHdnB7KprLvBcddwdEU4ljvPq/wA6Nn9p7OoBNsZU0ZgdKjKeYWJTHbNW13XfZVJlpLZBMApg6cooKG2XWhaMbai0s54kkjPtGlBd4bTvH2pX+sSqMQ1I0nxrSrzsQbyHkmSOznQftBc6D7aMlDUjkM6gzi+pKYPlE+JM51U244QAfKIz7BV5bHIxrI5wrkOztoYfcxEk1UMGpNgyWDyzz7KjGlJVFVBQvaW0H/eEDkMuymRfb8z0q5+ce311Us2scaeccETUaWti2qtSTIeVAiATI6unpq3su8S0ojFhWAAMxyM8OzKhZhMClkUB9Zd5Da8nWyntGY19UVItN4NPJltQPp83jWbGkoeKTKTHdQIv5nC+rtzqG3Um8LUXCCrUCJ50wjjVRou5L3Ub+Y79g16ubkVfnVv5jv2DXqFVO9I/na1/rB9hFCwoo3on862v9Z/gTQsmgcSa65SUVa3BcqrXaG2UnDiOZ1wpAlRjjkKKp4rTd1eysg2t1OQkMyOIyUsejz0Q3bsHYmkYehDxw9ZbmZJmJTBhPhV9YGUNoCAAlCISEjQRwqB10ZpTPEachJpa3yBJEJmO+eVRWSS4skQlAAEkGcWZMV1QxLBT5I82YzIoJaTKZiJzk+mojitIP9d9S1OSMIHnSeGWlRwxCeffz7AOdBHVaM8gCfNqOHM06uykgE9XPiOPLtp9DvMAxoe7hXiJ1z7yABQR+iUSASeQjPs9FTLtfDcZQnXwB+s8+A0p662RiVkMh2GO41FtdiUl1xc6oSlAOicGInzlX1UBCEhQBGldUgRVdcN/N2hsKQdMiNIIyIjhnU154DKgjKs4UkhScjw1oH2h2W6BwOWJZZWZJSmcBnWU6Cj/AF0ph9hJ8qOfmFAIXZtK7aEdG6iFpEkjIGMpHHOhrb++Ogs/RpV13JEck8T93jRnfl5MsAuLISEpMnnyEcT66wraW/VWt9ThyGiByTwoK961rUkJUokDQTlUY0o0k1UINerpFcig4KUFVyK7QSUW0il/6R7KhUk0Fgm2pNJVaRUFJpxNAtS5pY403SwdaDQtx/uq38x37Fer24/3Wb/Vu/Yr1EVG8/3Vtn63/CmhlIom3ne6tr/Wn7KaGEminEVom6y5XA8bSUkIwqSg5dYkjERPAAULbH7NKtj4QJCE9ZxXJPIdp0rcLDdwbbCUpATkED4IiPRUV5xEHFwTxHLU599NNEkFQE6k6Z9vn9FSnm5SRJBGWQERy7eVCbu0hTZ3ciFomIgickg4RprUFzdrpU1iAkrJM8hMJEa8KsmkYEGTmdezgIpq7k4UpBBySAnuga1KJk5/XM/+KCJYbX0gzyUkkKjgUmJ8cj404htQJJVinOcsqbst3Bt11QUfbIxCREpHlCOJEDwqThRmRlxB4eqgTJAz8JyyFIBEQY/rtpx50eTxnMyD3Z1EtF5JaSpZ0SMRy4D0nsoLi6EiFECMwPMP86k2tjEnupm4WVBlOMQpUrI+DjOIJ7wCB4UjaDaJixN9JaF4ZyQgZrWeSU8e/QcTVGJf6afsVteDasJDhlJ8kgmdKNLDvPYMdKrArjkVDzis8222iTbLV0iGuhyg5ypUaFXCY5fXQ2oxoZoPoFO8ayBE9MifH0a0MX1vdZA9pCnVZiYwpHnzPmrIiedcNEWl/bSvWpUuqkDRIEATyHrqmmrC6rletS8DDanFcYGg5qOgHaaOrr3I2hRBfdQ2PfBMrUOyck/WaozaKTWx27cu3hht5aT+klKge+Iigy/92Vqs4xIHTp5tpViHejWO6aAOiuilOtlJIUCCNQRBHgaRNB4ivV6a9QeIpCxTlJoGUmn0KpkprwNVEinG+PYPvqODTrataitG3Gj86I/Vu/Zr1d3Fe6if1TvoFeoiq3hWVTt8WlDYKlrfwpA1KiEgCuXJu3tTzqkOILIQYWpfZqEfDMcsu2ivaTZtStoVFheim33FkZNnIlPboI+d2VoVts8pIBPeOfee2oqk2a2XbsaChoqIJkqJElQAGcZeFWtpdUlOICY1z0HPtpuzsKQO0ADWT2nt0pNqtSQk4o83DWZqKT+VhaSR1SdDIgwJg8x3VRWS623rT0yVe1zCkx1S8g+VJ1SPSK5e1sCEFSFAoUDooeWYSmP64Vc3LZA2ylKRISMI45jUnvOfjQWSJVEnjBgcOHnrzizEdsZ11Az7eNd6YcI7J9NBGDWWGdcieIFIQiE+UTHbOh1jnnT71p04gHhEkxxpLjRHqnMyNKBlzLuB1HbzqivZZftlnsiSSlag68P+E2oHX9JQAq5ttq6FClqyAGZkds+OlUuwNllL9tdISXpUk/FstghB8VGfAVQQ7bbbtXciBDloX/qmgefvlx5KfTw5jGrxtL1pexuqLz7kZjOBwQ2B5Kc9BV+ndfalrNoffQVqM4VlSlqBMSsjyTBmJPKjG57gasieoApwjNzKT2DkOweNAKXNu2RGO1EyRk2kgAT8JXE9gyoM2u2f/JXilM4DJQdcuROhNbHaLTh4Zkxrp29udCu2Vxm1x0eZQBBnieGWlBlFTbouhy0vIZaErWYHIcSSeAABJ7qkW/Zp9lULbV4ZjzitO3L7KlHSWtxMEgttSM4n2xXnAHgaqDbYzY5qwWfo0dZas3FkZrVEeCRwFEKW4psGBTJf4VFKfFDl62lSD1IJnTlXdor96MGNf6+qg1/bXqkGJURnrhHGgG9q7vNutSwFJQ42kSCkgKk5SrnQPbrtWyopcSQefA9x41plySzaX3FHGHilSFZEkAKyz5Zeamdpr0aeT0awJ04d8zwM0RmEV6nXmilRB4U0ao7NJNIJroFEJNdiu4aVVCQKWikxUhiBmRI0jtiorRtxI/Og/Uu/4a9S9xHun/yXfSivUGn2u7kNWh5QEqddxrJz0ACR3ADSpKnOcZ8NfH/Knr5AKlaeV3Hz1AW5hju78z6ailAEgkcInTSapdoXAW1IEypMnI5cB3ioe0+2As6QBmpUcPe8YHcKArRtXabUtDbZVK1dVIMAnQacgJJPKgsFAu2qz2VHWSIUrqwIT1lcJ4RNanY2oTIznhocsiYoZ2a2TFnUFuK6R8iCoThT+igeGp5cKKkIKVDUAgkmeNAlSc+X19lNOZnIDl4DhUlCYISCCP65155AGYz+s98VBCLYJB0TGY7eBry2uyOMHs1zp5ydQOMfVNUW0N7izsqWVARJHMmIAHOqKa+ptz6LG1ISrrumdGmzn4kwPGrt8KfKGWQE2dpQLqsJAWWjDbSPhJBGInTICo2wN2EMKtLoh20HEZGaUQcCc+EGfGiNvMxnwHIT6KgQ6Ae/jn9ZqM+scchwy/qKlrVEhOY+4ak1HQJ1IA7u/wC+qIDzUkQDzEiRHCaSzZ1CY4x3EfdVhhM9XPlmDpzpxpgSM8zA8SdKCN0AUUAAFSjh7ss8uEUV2WyhDYQMgkRVbdV3hKyo5HQeHr+4VdRQMrNV1pegE8qsHUzQDvM2jNlsxCcnFnCjsnU+A+6gAduNt8bxaRmlJ6yp1I4dw41Qt2oOZyJPCaHlnOlZ1UHDLRKUh7FhJ6pSesnhIqhvezrYdKXJIOaFcFJ4KFM2O/nm8grEOAV1oojuixrt60hTSXFAaDElLYnVZJjPlUUi6bmTaWulUnEZIJ4wnITVXe92NJUpCE5pzUZ0nh2mtZs2yimkYUqR4JgSeysqvS63Q+9IWTjVJCFEHPLhQDq0CctKvLBcLbzeJKlBQyUNYNQGrKtsqlJSClQlSTp2ZanTxq/2AsTq1u4RICRI0zJy18aIGLzu4sqwnw7qiCi3bK6Hi6FdEvCE6gSO3MaUJqFUcp1qm4pSRQavuII/0gRH+5cz/tN+uvVG3C+6Z/UOfabrtCtBvnaBAfeCoGF0oBVkCcj5hzrjVrSQo4uqOM5TE60NbzbvdVaVFpl0wpRkCUnPUR4eYUPXHeLjiSwrECTgKTqJnEYOZVFRTO2W0jTi8CEhwwEhWZ7wkDiTxoi3fbHKYSbS+kBwiEIJzQk6z+kfqHfULdps+2MdocSFKCyhrEPJwankFdvCO2tNabChA/o0EeynEeX3mpWHWTEf1l403+TAaSO2my4qYmPTl6ZqB1xzIRBjnrTD1qhUgRlMxw0EVW33bkMpxlWEjICcyVECAOM1IvC1pAOLu8I0oFvXqlCMzMZ92WdUN3XB+XuptL6ClhObTajPSGfLUPg8hx9M1J6VWJTSi0ClEJTOJRVGLLVtPHOijDllOXIRVEN5BJjgNOX+Vc07fu7akO2cmCrJIOZJ4UO3ntdYrOTjeStXBKOuqOXV0zmoLcxGSZJ8wA5imXMh1yEpGZKiI+vShZnbS1WtZTYbMG0DIuPEwMtSO7hnURzYx19eO3Wku6QhEhHdwjLkPGqLW37dWVtXRtqVaHCYCUAEFR0lekeerexLLq2iYTgWVLSDkZaKRB4wTVHY7js7TmJppCFCQCmfJ098dfXXbXeIbUrCdOPL16UBw3fTQ8ogHtyiTAk8CdYphjbdhbqmm8SyjyikSB41lydulPPJZNnbfWVQkkEd5KTxjj2UnavbvqllhCW+C1JEExqBGgoNRte07CZxuJbPJRAOXZNYfvLvLpn0FLyXUwYCQqE58zqT2cqp+nUo5yZ48c+2oFuPXI5ZUETBS0tmklVdS4RVQ+wmJJ4ad9aDusvxpgvdOvBjwYSR8HFPpFZ+za1DT0TRPc2zTlsiFoBHvSoT/d1qDZrNeTLvkPJV3EVJ/JQeIoKunYg2aC4J7UoJA8ZyopbUwBBWRHPEM6KkrsAOqR5qQm7UjRIHcAKWFtEdVzxk+uk2OytEdZ0r5Qsie+gbcsmUQCOVDt/s2OzN43LO1KjhT7UnNR5mMh20Y4Wk8T/eNDm3ljS9ZFIbBUrECAMz4cs+NAPWO6rIVqShDKi87DfUQrCEtjGQOUpVHDOpN17P2d1oF2ztSFLTIbwhQQopCo7QKE79uJyyOsGzLJeISFBBkJdWmMKTxGtHFn2ZfabAYtpUsZqDqUuIKj5QEZpEzQXOw+zNnZtgcZb6NQbWkwTBBKdQeOVeqRsbb3k2lLVpabClIWUuNLJSrBhxSlQlJ6wr1VKTtPtEizqeWSleBWaMaQc+QPGhZG0lnvApDDSvyuCceGOiGhJc+CJ8SaCNrrudtF8WppkFSlPuQJyAxZkngBzrU9itjk2Boicbi4Lio1I0A5JH31FP3Zs8hllLSZhIjtUo5qUe0mrKyMlANSQvXn9VIUtWnLgB6KBtSpjmeFU183yhsdY6aHTOdCRoKcvi8+j1EDnyz+ug6zuG3P4AhfRHJREgCNDiOnfUD9gus21/pXpDaM0yYnDy5DIVf3MPypxzL2tBwqVqVniPNUOw2pGMWKysqCEKV07igryx5OFZ7TMVPv8A2js90WfAlIU6ZKETmpR1Ws8p4+FUXFuvFqypCnVpbScKECQmSSAABwHboKzfaLfM+FrbsqG0JSopCz1yqDGIaD00AX5fj1reU68rEo6DgkcEpHAVbbLbDPWtQKgW2pEqIzUNeoDrlx0ojjFvt95OBrpXHMREgqIbHaqOqBWj7M7Ds2NIKgHH+KyMk8DgB079atbnuZqzILTAIAIJnVStJJqb+UayQe3tOZJoppcAHPNUd3LTupkvgpVlkk5wYE9o7uFUtuvUrWhpCvbFngctc+7L0VbJZwJw5568Z7aCHbSfKgDif8xQbtHeyQmUmeeWQPCOFFV8udUiSnq+CuyeHCgHaZvA2gScSjMcIGWdBSWO8C0FrEFbgUgGTKAYxKHadPPUJHM1y1OgqgaDIeHHxOdIRNVFtZlBKcUTPCq5hkvvBIISVqgE6DEcpp1x+G4qfsJdRftrQiUoUFr5BKc8+8wKgMbp3cNNgl0hapy1CYHH/wA1Gv1LDKVJSy3I44YMcc+/0US7Z7SosoDaOs66YQJgJTMAk6RPopux7r1WiV220DrAHAytIA+copOLworOWLOu0rKWUIBGQ96DqeUE99SLNsZasYCsKOOIqMd+Qmtdc3eslhNnTaH0ISZSlLqMj3xnx151XK3StnS3Wr+8g0ELZu5FMR0l5r+YgKKe6XJ9FF67dZFCFOJPacvuoeG6gDS8LQP7KPXSzutV7y3vf2kA+hQoLNbVmPk2kD+0n76bUizx/tLZ71p4d2lVru7e1AEJtyCP07OFR3EqMVDVu7t/vbVZlfOZKfQk0FwHG0AxaWnDOXSP4YHKQDXLLeSCT0j1nAjLA/iM9uJKRHdVKnd3eKjBtFlT3NT6W6ac3b3j8os37OP/AM6C2ecs/SpWLQAsA4T0icgRBg4ssjVddVmZszy3G7S2Qvy0qWjMzM4sUzTdi2EtyQQfyNZ5qLvoSkAVLVs/amgMdnuzWJUt5MnxGtBd7PXoHb0YSlSVAMvnqrCtS2M4JjSu1E2Ts7qL2ZDrVmamzvR+TrUrEMSM1T9XjXKRKshdTTFotC0AF111a1KIE9ZRITPwQKs7OoqGfjE1YWi6FF1asIzPMZ0xarC8AShoqPILbE+dVBGtTwTmSABVHet/Jb8k4jqInPuy0p9V0290nHZwhMnLpGlZcJ6/fTV07vHg6VuqMGYSFCI5HM0VSsYrcsRMJOQJywnXTifqo1s9ibs7eEAISBKjIAy1J81Tmri6FJ6NvQaApk+JMUE3rcF5218Jfs5asaZUptL7JW9hzShRCspMdgzoJd/7aNWaz9OYJVlZ0Tm5+n2JOs8o51h17Xs5anlOvKxLUc+QHAAcAKOb/wB3F72t5Tq7MBOSEh9iEIHkpT19AKRc25u39Knp2MLYMqh1kkxwyUaBWw2wCClL9rTiSfIbzEzmCqPRWndKkjycMAYREQkdX0VwbO2hIOFGojy0CAco1ziK6u4rTMYFERE42x/imgr7SpLfWVxOEHvPpqgvq/UMoVORg8c89PQTVve2yduOENIJAOZ6RvFrMjEqOyg6+92V5uqkWcnveY8dV0Ct3tmLi3bSodVPUTPwjmpXfmPPRTeiyNDMa/13+mp2zexD1nsjbRR1x1lwtHlkyc500HhT9p2VtCtUSDOi0ad00AU4pS8lCAOslJOg89Al+LWSZww31R2lU8OMD7q2VexL6ZKWwTylvP8A7oigG9N2d4LdUoWUAEk4Q6xGfe5QZyU11KoozXusvE//ABv3zH8ykp3V3jxs372z/wAyqgQGdajsdYEXfY12hwgLWJIJ0SMwkT746+aqm5919u/KG+ks8ICgVe2snIZ6Bc1Z7YbI3laVBCLOeiToOlYEnnBcqKz22X6t15bjnXCzorOB70A8IHKptlv5xr/VuLT2YqsRumvL5N++s/8AMpwbpbz+TfvrP/MqoSxt1aBqsnvg0+Nv3tJSeeUUlG6a9Pk376z/AMyur3S3nP8As376z/zKipR24WsYcKTw4+uvIvJZzTjHYFKqKndLenyb99Z/5lSmN2V6pMizkdz7H8yg4/aXFTKlZjipX3001eL7ZJQ64kkZwtXDnV2nYe9iIU1i+c6xl+8p1G7q8FCFMAf81n8dAPt3u+2UlVpcbSSTOJZiciogHSpLNx262rxJWtxHxqnSlEcMyr6qMmd1KlspFpbJUMiEOIBI971iYEdlF10bIJbszbTjaFYUgRCeHPgT20GS2qxIsLhb/KbQ8uJWLOvAgcwpxSvuqttO1SnvaGbOJMpCluLtCxi8opJOEHtArabTu9sq/KsyPDL0Gq1W6OyhWNsOtK5tukeugF909mUi2tpWM0MOJTkBkVBR7VZnU16jjZ7Yc2a1B4vuuBKFICXMB8qM8Qz4V6qj/9k="/>
          <p:cNvSpPr>
            <a:spLocks noChangeAspect="1" noChangeArrowheads="1"/>
          </p:cNvSpPr>
          <p:nvPr/>
        </p:nvSpPr>
        <p:spPr bwMode="auto">
          <a:xfrm>
            <a:off x="155575" y="-868363"/>
            <a:ext cx="2505075" cy="18192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+mn-lt"/>
              </a:rPr>
              <a:t>Discussion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Freud stated that gender concepts were formulated between 3-6 years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Do you think toddlers have an understanding about gender concept and sex roles before the age of three?  </a:t>
            </a:r>
          </a:p>
          <a:p>
            <a:r>
              <a:rPr lang="en-GB" dirty="0"/>
              <a:t>Discuss in your groups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1"/>
          <p:cNvSpPr>
            <a:spLocks noGrp="1" noChangeArrowheads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lIns="90000" tIns="46800" rIns="90000" bIns="46800" anchor="b">
            <a:normAutofit/>
          </a:bodyPr>
          <a:lstStyle/>
          <a:p>
            <a:pPr>
              <a:buClr>
                <a:srgbClr val="FF0080"/>
              </a:buCl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sz="4000" b="0" dirty="0">
                <a:latin typeface="+mn-lt"/>
                <a:cs typeface="Arial" pitchFamily="34" charset="0"/>
              </a:rPr>
              <a:t>Biological Theory</a:t>
            </a:r>
            <a:endParaRPr lang="en-GB" sz="4000" dirty="0">
              <a:latin typeface="+mn-lt"/>
            </a:endParaRP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8" name="Rectangle 7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5" name="Rectangle 2"/>
          <p:cNvSpPr>
            <a:spLocks noGrp="1" noChangeArrowheads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lIns="90000" tIns="46800" rIns="90000" bIns="46800" anchor="ctr">
            <a:normAutofit lnSpcReduction="10000"/>
          </a:bodyPr>
          <a:lstStyle/>
          <a:p>
            <a:pPr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en-GB" sz="2000" b="0" dirty="0">
                <a:cs typeface="Arial" pitchFamily="34" charset="0"/>
              </a:rPr>
              <a:t>Emphasises influence of genes and hormones for gender differences</a:t>
            </a:r>
          </a:p>
          <a:p>
            <a:pPr eaLnBrk="1" hangingPunct="1"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endParaRPr lang="en-GB" sz="2000" b="0" dirty="0">
              <a:cs typeface="Arial" pitchFamily="34" charset="0"/>
            </a:endParaRPr>
          </a:p>
          <a:p>
            <a:pPr eaLnBrk="1" hangingPunct="1"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en-GB" sz="2000" b="0" dirty="0">
                <a:cs typeface="Arial" pitchFamily="34" charset="0"/>
              </a:rPr>
              <a:t>Sex differences are ‘innate’ – males and females are programmed for different kinds of activities</a:t>
            </a:r>
          </a:p>
          <a:p>
            <a:pPr eaLnBrk="1" hangingPunct="1"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endParaRPr lang="en-GB" sz="2000" b="0" dirty="0">
              <a:cs typeface="Arial" pitchFamily="34" charset="0"/>
            </a:endParaRPr>
          </a:p>
          <a:p>
            <a:pPr eaLnBrk="1" hangingPunct="1"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en-GB" sz="2000" dirty="0">
                <a:cs typeface="Arial" pitchFamily="34" charset="0"/>
              </a:rPr>
              <a:t>Discussion: Do you think the statement above is true? Explain your answer by giving examples</a:t>
            </a:r>
          </a:p>
          <a:p>
            <a:pPr eaLnBrk="1" hangingPunct="1"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en-GB" sz="2000" b="0" dirty="0">
                <a:cs typeface="Arial" pitchFamily="34" charset="0"/>
              </a:rPr>
              <a:t>What gender stereotypes exist regarding children’s behaviours?</a:t>
            </a:r>
          </a:p>
          <a:p>
            <a:pPr eaLnBrk="1" hangingPunct="1">
              <a:buFontTx/>
              <a:buNone/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en-GB" sz="2000" b="0" dirty="0">
                <a:cs typeface="Arial" pitchFamily="34" charset="0"/>
              </a:rPr>
              <a:t>	</a:t>
            </a:r>
          </a:p>
          <a:p>
            <a:pPr eaLnBrk="1" hangingPunct="1">
              <a:buFontTx/>
              <a:buNone/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en-GB" sz="1300" b="0" dirty="0">
                <a:cs typeface="Arial" pitchFamily="34" charset="0"/>
              </a:rPr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sz="4000" b="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Cognitive Developmental Theory</a:t>
            </a:r>
            <a:endParaRPr lang="en-US" sz="4000" b="1" kern="1200" dirty="0">
              <a:solidFill>
                <a:schemeClr val="tx1"/>
              </a:solidFill>
              <a:latin typeface="+mn-lt"/>
              <a:ea typeface="+mj-ea"/>
              <a:cs typeface="+mj-cs"/>
            </a:endParaRP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8" name="Rectangle 7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95245" y="2599509"/>
            <a:ext cx="7607751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en-US" b="0" dirty="0"/>
              <a:t>Understanding of gender</a:t>
            </a:r>
          </a:p>
          <a:p>
            <a:pPr defTabSz="914400"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en-US" dirty="0"/>
              <a:t>Linked to gender related </a:t>
            </a:r>
            <a:r>
              <a:rPr lang="en-US" dirty="0" err="1"/>
              <a:t>behaviour</a:t>
            </a:r>
            <a:r>
              <a:rPr lang="en-US" dirty="0"/>
              <a:t> </a:t>
            </a:r>
          </a:p>
          <a:p>
            <a:pPr defTabSz="914400"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en-US" b="0" dirty="0"/>
              <a:t>Gender identity develops in stages and reflects the child’s general cognitive development</a:t>
            </a:r>
          </a:p>
          <a:p>
            <a:pPr defTabSz="914400"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en-US" b="0" dirty="0"/>
              <a:t>Kohlberg (1966) states that the child actively constructs its own conception of gender based on physical and social information.</a:t>
            </a:r>
          </a:p>
          <a:p>
            <a:pPr defTabSz="914400">
              <a:tabLst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en-GB" dirty="0">
                <a:hlinkClick r:id="rId3"/>
              </a:rPr>
              <a:t>https://www.youtube.com/watch?v=_BFDgO_y9cc</a:t>
            </a:r>
            <a:endParaRPr lang="en-US" b="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184B72-B998-4465-B9E5-F0E6961C9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+mn-lt"/>
              </a:rPr>
              <a:t>Kohlberg’s Theory of Gender Development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F2926-C1A7-411B-BD4F-1B2D19536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b="1"/>
              <a:t>Find out what is meant by the following terms according to Kohlberg (1966)</a:t>
            </a:r>
          </a:p>
          <a:p>
            <a:endParaRPr lang="en-GB" sz="1900" b="1"/>
          </a:p>
          <a:p>
            <a:r>
              <a:rPr lang="en-GB" sz="1900" b="1"/>
              <a:t>gender identity</a:t>
            </a:r>
            <a:r>
              <a:rPr lang="en-GB" sz="1900"/>
              <a:t> </a:t>
            </a:r>
          </a:p>
          <a:p>
            <a:r>
              <a:rPr lang="en-GB" sz="1900" b="1"/>
              <a:t>gender stability</a:t>
            </a:r>
          </a:p>
          <a:p>
            <a:r>
              <a:rPr lang="en-GB" sz="1900" b="1"/>
              <a:t>gender constancy</a:t>
            </a:r>
          </a:p>
          <a:p>
            <a:endParaRPr lang="en-GB" sz="1900" b="1"/>
          </a:p>
          <a:p>
            <a:pPr marL="0" indent="0">
              <a:buNone/>
            </a:pPr>
            <a:r>
              <a:rPr lang="en-GB" sz="1900" b="1"/>
              <a:t>You have 10 minutes to research and 5 minutes to write a definition for each of these terms.</a:t>
            </a:r>
          </a:p>
          <a:p>
            <a:pPr marL="0" indent="0">
              <a:buNone/>
            </a:pPr>
            <a:r>
              <a:rPr lang="en-GB" sz="1900" b="1"/>
              <a:t>Be prepared to come back in 15 minutes and share with the group</a:t>
            </a:r>
          </a:p>
        </p:txBody>
      </p:sp>
    </p:spTree>
    <p:extLst>
      <p:ext uri="{BB962C8B-B14F-4D97-AF65-F5344CB8AC3E}">
        <p14:creationId xmlns:p14="http://schemas.microsoft.com/office/powerpoint/2010/main" val="21199434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lIns="0" tIns="0" rIns="0" bIns="0" anchor="b">
            <a:normAutofit/>
          </a:bodyPr>
          <a:lstStyle/>
          <a:p>
            <a:r>
              <a:rPr lang="en-GB" sz="4000" b="0" dirty="0">
                <a:latin typeface="+mn-lt"/>
                <a:cs typeface="Arial" charset="0"/>
              </a:rPr>
              <a:t>Socialisation or Social-Learning theory</a:t>
            </a:r>
            <a:endParaRPr lang="en-US" sz="4000" b="1" dirty="0">
              <a:latin typeface="+mn-lt"/>
            </a:endParaRP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8" name="Rectangle 7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lIns="90000" tIns="46800" rIns="90000" bIns="46800" anchor="ctr">
            <a:normAutofit/>
          </a:bodyPr>
          <a:lstStyle/>
          <a:p>
            <a:pPr eaLnBrk="1" hangingPunct="1">
              <a:spcBef>
                <a:spcPts val="700"/>
              </a:spcBef>
              <a:buFontTx/>
              <a:buNone/>
            </a:pPr>
            <a:r>
              <a:rPr lang="en-GB" sz="1800" b="0" dirty="0">
                <a:latin typeface="Arial" charset="0"/>
                <a:cs typeface="Arial" charset="0"/>
              </a:rPr>
              <a:t>	</a:t>
            </a:r>
            <a:endParaRPr lang="en-GB" sz="1800" b="0" u="sng" dirty="0">
              <a:latin typeface="Arial" charset="0"/>
              <a:cs typeface="Arial" charset="0"/>
            </a:endParaRPr>
          </a:p>
          <a:p>
            <a:pPr eaLnBrk="1" hangingPunct="1">
              <a:spcBef>
                <a:spcPts val="700"/>
              </a:spcBef>
            </a:pPr>
            <a:r>
              <a:rPr lang="en-GB" sz="1800" dirty="0">
                <a:cs typeface="Arial" charset="0"/>
              </a:rPr>
              <a:t>Role of parents in shaping children's sex role behaviour</a:t>
            </a:r>
          </a:p>
          <a:p>
            <a:pPr eaLnBrk="1" hangingPunct="1">
              <a:spcBef>
                <a:spcPts val="700"/>
              </a:spcBef>
            </a:pPr>
            <a:r>
              <a:rPr lang="en-GB" sz="1800" dirty="0">
                <a:cs typeface="Arial" charset="0"/>
              </a:rPr>
              <a:t>E</a:t>
            </a:r>
            <a:r>
              <a:rPr lang="en-GB" sz="1800" b="0" dirty="0">
                <a:cs typeface="Arial" charset="0"/>
              </a:rPr>
              <a:t>mphasizes influence of differing “learning environments” </a:t>
            </a:r>
          </a:p>
          <a:p>
            <a:pPr lvl="1" eaLnBrk="1" hangingPunct="1"/>
            <a:r>
              <a:rPr lang="en-GB" b="0" dirty="0">
                <a:cs typeface="Arial" charset="0"/>
              </a:rPr>
              <a:t>Children imitate gender ‘models’ and examples they see in society</a:t>
            </a:r>
          </a:p>
          <a:p>
            <a:pPr lvl="1" eaLnBrk="1" hangingPunct="1"/>
            <a:r>
              <a:rPr lang="en-GB" b="0" dirty="0">
                <a:cs typeface="Arial" charset="0"/>
              </a:rPr>
              <a:t>Can be rewarded for gender-appropriate behaviour </a:t>
            </a:r>
          </a:p>
          <a:p>
            <a:pPr lvl="1" eaLnBrk="1" hangingPunct="1"/>
            <a:r>
              <a:rPr lang="en-GB" b="0" dirty="0">
                <a:cs typeface="Arial" charset="0"/>
              </a:rPr>
              <a:t>Criticised or punished for gender-inappropriate behaviour (from peers as well as adults) </a:t>
            </a:r>
          </a:p>
          <a:p>
            <a:pPr eaLnBrk="1" hangingPunct="1"/>
            <a:r>
              <a:rPr lang="en-GB" sz="1800" b="0" dirty="0">
                <a:cs typeface="Arial" charset="0"/>
              </a:rPr>
              <a:t>Bandura (1977)- boys more likely to imitate aggressive male models compared to girls</a:t>
            </a:r>
          </a:p>
          <a:p>
            <a:pPr eaLnBrk="1" hangingPunct="1"/>
            <a:r>
              <a:rPr lang="en-GB" sz="1800" b="0" dirty="0">
                <a:cs typeface="Arial" charset="0"/>
              </a:rPr>
              <a:t>However, Maccoby &amp; Jacklin (1974) state that research is inconclusive as to whether children are more likely to imitate same sex models</a:t>
            </a:r>
          </a:p>
          <a:p>
            <a:pPr eaLnBrk="1" hangingPunct="1">
              <a:spcBef>
                <a:spcPts val="700"/>
              </a:spcBef>
              <a:buFontTx/>
              <a:buNone/>
            </a:pPr>
            <a:endParaRPr lang="en-GB" sz="1800" b="0" dirty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https://www.bing.com/videos/search?q=david+reimer+bbc&amp;&amp;view=detail&amp;mid=07C651F3D1F2582DF6D207C651F3D1F2582DF6D2&amp;&amp;FORM=VRDGAR&amp;ru=%2Fvideos%2Fsearch%3Fq%3Ddavid%2Breimer%2Bbbc%26FORM%3DHDRSC4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Watch the clip and answer the related questions.</a:t>
            </a:r>
          </a:p>
          <a:p>
            <a:pPr>
              <a:buNone/>
            </a:pPr>
            <a:r>
              <a:rPr lang="en-GB" dirty="0"/>
              <a:t>What does the video tell you about our definitions of gender?</a:t>
            </a:r>
          </a:p>
          <a:p>
            <a:pPr>
              <a:buNone/>
            </a:pPr>
            <a:r>
              <a:rPr lang="en-GB" dirty="0"/>
              <a:t>How did gender impact on identity development in this case?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7"/>
            <a:ext cx="7886700" cy="903634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+mn-lt"/>
              </a:rPr>
              <a:t>Definitions- sort them out!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-4789040" y="4221088"/>
            <a:ext cx="4040188" cy="7620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899592" y="1556792"/>
            <a:ext cx="2664296" cy="4248472"/>
          </a:xfrm>
        </p:spPr>
        <p:txBody>
          <a:bodyPr>
            <a:normAutofit/>
          </a:bodyPr>
          <a:lstStyle/>
          <a:p>
            <a:r>
              <a:rPr lang="en-GB" dirty="0"/>
              <a:t>Gender stereotypes</a:t>
            </a:r>
          </a:p>
          <a:p>
            <a:endParaRPr lang="en-GB" dirty="0"/>
          </a:p>
          <a:p>
            <a:r>
              <a:rPr lang="en-GB" dirty="0"/>
              <a:t> Gender roles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Gender identity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Gender typing</a:t>
            </a:r>
          </a:p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3"/>
          </p:nvPr>
        </p:nvSpPr>
        <p:spPr>
          <a:xfrm>
            <a:off x="10260632" y="4941168"/>
            <a:ext cx="4041775" cy="7620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27983" y="1484784"/>
            <a:ext cx="4258817" cy="4968552"/>
          </a:xfrm>
        </p:spPr>
        <p:txBody>
          <a:bodyPr>
            <a:normAutofit/>
          </a:bodyPr>
          <a:lstStyle/>
          <a:p>
            <a:r>
              <a:rPr lang="en-GB" dirty="0"/>
              <a:t>The perception of ones self as relatively masculine or feminine in characteristics</a:t>
            </a:r>
          </a:p>
          <a:p>
            <a:endParaRPr lang="en-GB" dirty="0"/>
          </a:p>
          <a:p>
            <a:r>
              <a:rPr lang="en-GB" dirty="0"/>
              <a:t>The process of developing gender linked beliefs, gender roles, and a gender role identity. </a:t>
            </a:r>
          </a:p>
          <a:p>
            <a:endParaRPr lang="en-GB" dirty="0"/>
          </a:p>
          <a:p>
            <a:r>
              <a:rPr lang="en-GB" dirty="0"/>
              <a:t>Widely held beliefs about character tics deemed appropriate for males and females </a:t>
            </a:r>
          </a:p>
          <a:p>
            <a:endParaRPr lang="en-GB" dirty="0"/>
          </a:p>
          <a:p>
            <a:r>
              <a:rPr lang="en-GB" dirty="0"/>
              <a:t>The reflection of gender serotypes in everyday behaviour.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8" name="Group 77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266396" cy="673460"/>
            <a:chOff x="0" y="823811"/>
            <a:chExt cx="355196" cy="673460"/>
          </a:xfrm>
        </p:grpSpPr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7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2" name="Rectangle 81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8813" y="2090569"/>
            <a:ext cx="32232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443039" y="2330505"/>
            <a:ext cx="3419569" cy="3979585"/>
          </a:xfrm>
        </p:spPr>
        <p:txBody>
          <a:bodyPr anchor="ctr">
            <a:normAutofit/>
          </a:bodyPr>
          <a:lstStyle/>
          <a:p>
            <a:r>
              <a:rPr lang="en-GB" sz="1700"/>
              <a:t>Study the photo</a:t>
            </a:r>
          </a:p>
          <a:p>
            <a:pPr>
              <a:buFont typeface="Wingdings" pitchFamily="2" charset="2"/>
              <a:buNone/>
            </a:pPr>
            <a:endParaRPr lang="en-GB" sz="1700"/>
          </a:p>
          <a:p>
            <a:r>
              <a:rPr lang="en-GB" sz="1700"/>
              <a:t>What information is the baby receiving from the environment?</a:t>
            </a:r>
          </a:p>
          <a:p>
            <a:pPr>
              <a:buFont typeface="Wingdings" pitchFamily="2" charset="2"/>
              <a:buNone/>
            </a:pPr>
            <a:endParaRPr lang="en-GB" sz="1700"/>
          </a:p>
          <a:p>
            <a:r>
              <a:rPr lang="en-GB" sz="1700"/>
              <a:t>Categorise this information in terms of identity development</a:t>
            </a:r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64357" y="513853"/>
            <a:ext cx="4507025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4279" name="Picture 7" descr="j0178530"/>
          <p:cNvPicPr>
            <a:picLocks noChangeAspect="1" noChangeArrowheads="1"/>
          </p:cNvPicPr>
          <p:nvPr/>
        </p:nvPicPr>
        <p:blipFill rotWithShape="1">
          <a:blip r:embed="rId3" cstate="print"/>
          <a:srcRect t="13725" r="1" b="1"/>
          <a:stretch/>
        </p:blipFill>
        <p:spPr bwMode="auto">
          <a:xfrm>
            <a:off x="4483341" y="799352"/>
            <a:ext cx="4069057" cy="5259296"/>
          </a:xfrm>
          <a:prstGeom prst="rect">
            <a:avLst/>
          </a:prstGeom>
          <a:noFill/>
        </p:spPr>
      </p:pic>
      <p:pic>
        <p:nvPicPr>
          <p:cNvPr id="54276" name="Picture 4" descr="j017853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303888" y="105732263"/>
            <a:ext cx="5942012" cy="88915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54277" name="Picture 5" descr="j017853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19788" y="105948163"/>
            <a:ext cx="5942012" cy="88915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54278" name="Picture 6" descr="j017853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735688" y="106164063"/>
            <a:ext cx="5942012" cy="88915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99BF79-4116-483B-AA3C-8E3141A69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+mn-lt"/>
              </a:rPr>
              <a:t>Children’s views on gender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F8A1-25E3-44E7-B211-912B04023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dirty="0">
                <a:hlinkClick r:id="rId2"/>
              </a:rPr>
              <a:t>https://www.youtube.com/watch?v=2B3ea7IGwLA</a:t>
            </a:r>
            <a:endParaRPr lang="en-GB" dirty="0"/>
          </a:p>
          <a:p>
            <a:r>
              <a:rPr lang="en-GB" dirty="0"/>
              <a:t>Watch the video and discuss the views being expressed</a:t>
            </a:r>
          </a:p>
          <a:p>
            <a:r>
              <a:rPr lang="en-GB" dirty="0"/>
              <a:t>In your groups discuss the following: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sz="2100"/>
              <a:t>What are the views being portrayed regarding gender identity?</a:t>
            </a:r>
          </a:p>
          <a:p>
            <a:pPr lvl="1"/>
            <a:r>
              <a:rPr lang="en-GB" sz="2100"/>
              <a:t>Are there any cultural differences in the responses?</a:t>
            </a:r>
          </a:p>
        </p:txBody>
      </p:sp>
    </p:spTree>
    <p:extLst>
      <p:ext uri="{BB962C8B-B14F-4D97-AF65-F5344CB8AC3E}">
        <p14:creationId xmlns:p14="http://schemas.microsoft.com/office/powerpoint/2010/main" val="40321972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A608CC-A841-4FBC-8D5F-ED1240A10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+mn-lt"/>
              </a:rPr>
              <a:t>Race and Ethnicity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D1250-11DA-4C00-B61A-9951CA77C5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/>
              <a:t>What do we mean by these terms?</a:t>
            </a:r>
          </a:p>
          <a:p>
            <a:endParaRPr lang="en-GB" dirty="0"/>
          </a:p>
          <a:p>
            <a:r>
              <a:rPr lang="en-GB" dirty="0"/>
              <a:t>Race is…</a:t>
            </a:r>
          </a:p>
          <a:p>
            <a:r>
              <a:rPr lang="en-GB" dirty="0"/>
              <a:t>Ethnicity is …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Write down your definition</a:t>
            </a:r>
          </a:p>
        </p:txBody>
      </p:sp>
    </p:spTree>
    <p:extLst>
      <p:ext uri="{BB962C8B-B14F-4D97-AF65-F5344CB8AC3E}">
        <p14:creationId xmlns:p14="http://schemas.microsoft.com/office/powerpoint/2010/main" val="2996514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DA135C07-28F2-466B-B974-7DCCB8E04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246" y="386930"/>
            <a:ext cx="754959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000" dirty="0">
                <a:latin typeface="+mn-lt"/>
              </a:rPr>
              <a:t>Definitions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1" y="1998845"/>
            <a:ext cx="859094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B8639-F9F7-46FA-949B-879E812650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5245" y="2599509"/>
            <a:ext cx="3398174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-228600" defTabSz="914400"/>
            <a:r>
              <a:rPr lang="en-US" sz="1700"/>
              <a:t>Race – Genetic determinants, physical characteristics</a:t>
            </a:r>
          </a:p>
          <a:p>
            <a:pPr marL="0" indent="-228600" defTabSz="914400"/>
            <a:r>
              <a:rPr lang="en-US" sz="1700"/>
              <a:t>Is race just all about biological determinants? Is there a socially constructed element to race?</a:t>
            </a:r>
          </a:p>
          <a:p>
            <a:pPr marL="0" indent="-228600" defTabSz="914400"/>
            <a:endParaRPr lang="en-US" sz="1700"/>
          </a:p>
          <a:p>
            <a:pPr marL="0" indent="-228600" defTabSz="914400"/>
            <a:r>
              <a:rPr lang="en-US" sz="1700"/>
              <a:t>Ethnicity – individual affiliation with a particular group based on common, language, customs, heritage or other cultural factors</a:t>
            </a:r>
          </a:p>
        </p:txBody>
      </p:sp>
      <p:pic>
        <p:nvPicPr>
          <p:cNvPr id="12" name="Content Placeholder 11" descr="A close up of a womans face&#10;&#10;Description automatically generated">
            <a:extLst>
              <a:ext uri="{FF2B5EF4-FFF2-40B4-BE49-F238E27FC236}">
                <a16:creationId xmlns:a16="http://schemas.microsoft.com/office/drawing/2014/main" id="{86770E90-7CBC-4330-8A6A-10313706F38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26" r="32877" b="2"/>
          <a:stretch/>
        </p:blipFill>
        <p:spPr bwMode="auto">
          <a:xfrm>
            <a:off x="4433649" y="2484255"/>
            <a:ext cx="3862707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23318" y="2332075"/>
            <a:ext cx="781700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88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836235-E5B6-4E15-BFC6-C9709CBF2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/>
              <a:t>Reading Task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BD9AD-DF76-4231-8898-5098A0506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dirty="0">
                <a:hlinkClick r:id="rId2"/>
              </a:rPr>
              <a:t>https://nmaahc.si.edu/sites/default/files/downloads/resources/children_are_not_colorblind.pdf</a:t>
            </a:r>
            <a:endParaRPr lang="en-GB" dirty="0"/>
          </a:p>
          <a:p>
            <a:r>
              <a:rPr lang="en-GB" dirty="0"/>
              <a:t>Read the article which discusses how children learn about race and identity</a:t>
            </a:r>
          </a:p>
          <a:p>
            <a:r>
              <a:rPr lang="en-GB" dirty="0"/>
              <a:t>Note the main points from the article</a:t>
            </a:r>
          </a:p>
          <a:p>
            <a:r>
              <a:rPr lang="en-GB" dirty="0"/>
              <a:t>Feedback </a:t>
            </a:r>
          </a:p>
        </p:txBody>
      </p:sp>
    </p:spTree>
    <p:extLst>
      <p:ext uri="{BB962C8B-B14F-4D97-AF65-F5344CB8AC3E}">
        <p14:creationId xmlns:p14="http://schemas.microsoft.com/office/powerpoint/2010/main" val="10627249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3813-3A2E-41D6-B960-4EB7D36E9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6DA07-A339-4F26-BCF0-BC37DA893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Article available via Moodle</a:t>
            </a:r>
          </a:p>
          <a:p>
            <a:r>
              <a:rPr lang="en-GB" dirty="0"/>
              <a:t>Martin, D. (2014) Good education for all? Student race and identity development in the multicultural classroom. </a:t>
            </a:r>
            <a:r>
              <a:rPr lang="en-GB" i="1" dirty="0"/>
              <a:t>International Journal of Intercultural Relations </a:t>
            </a:r>
            <a:r>
              <a:rPr lang="en-GB" dirty="0"/>
              <a:t>39 pp110–12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2881120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198E836-5EFF-410D-A21C-C1E63C4F0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56995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>
                <a:latin typeface="+mn-lt"/>
              </a:rPr>
              <a:t>Asynchronous activity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B94509FB-84F9-4DA8-B675-6E654EB739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7422908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769238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F2235-02DC-49A5-8D7E-3DAAC2FB6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0F7FB-D9ED-4715-804D-D093E6EA0B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Bandura, A. (1977).</a:t>
            </a:r>
            <a:r>
              <a:rPr lang="en-GB" i="1" dirty="0"/>
              <a:t> Social learning theory</a:t>
            </a:r>
            <a:r>
              <a:rPr lang="en-GB" dirty="0"/>
              <a:t>. Englewood Cliffs, NJ: Prentice Hall.</a:t>
            </a:r>
          </a:p>
          <a:p>
            <a:r>
              <a:rPr lang="en-GB" dirty="0" err="1"/>
              <a:t>Bem</a:t>
            </a:r>
            <a:r>
              <a:rPr lang="en-GB" dirty="0"/>
              <a:t>, S. Gender Schema Theory: A Cognitive Account of Sex Typing. </a:t>
            </a:r>
            <a:r>
              <a:rPr lang="en-GB" i="1" dirty="0"/>
              <a:t>Psychological Review</a:t>
            </a:r>
            <a:r>
              <a:rPr lang="en-GB" dirty="0"/>
              <a:t>, vol. 88, no. 4, 1981, pp. 354-364. </a:t>
            </a:r>
            <a:r>
              <a:rPr lang="en-GB" dirty="0">
                <a:hlinkClick r:id="rId2"/>
              </a:rPr>
              <a:t>http://dx.doi.org/10.1037/0033-295X.88.4.354</a:t>
            </a:r>
            <a:endParaRPr lang="en-GB" dirty="0"/>
          </a:p>
          <a:p>
            <a:r>
              <a:rPr lang="en-GB" dirty="0"/>
              <a:t>Freud, S. (1905). Three essays on the theory of sexuality. </a:t>
            </a:r>
            <a:r>
              <a:rPr lang="en-GB" i="1" dirty="0"/>
              <a:t>Standard Edition 7</a:t>
            </a:r>
            <a:r>
              <a:rPr lang="en-GB" dirty="0"/>
              <a:t>: 123- 246.</a:t>
            </a:r>
          </a:p>
          <a:p>
            <a:r>
              <a:rPr lang="en-GB" dirty="0"/>
              <a:t>Kohlberg, L. (1966). A cognitive-developmental analysis of children’s sex-role concepts and attitudes. In E. E. Maccoby (Ed.), </a:t>
            </a:r>
            <a:r>
              <a:rPr lang="en-GB" i="1" dirty="0"/>
              <a:t>The development of sex differences</a:t>
            </a:r>
            <a:r>
              <a:rPr lang="en-GB" dirty="0"/>
              <a:t> (pp. 82–173). Stanford: Stanford University Press.</a:t>
            </a:r>
          </a:p>
          <a:p>
            <a:r>
              <a:rPr lang="en-GB" dirty="0"/>
              <a:t>Maccoby, E. E., &amp; Jacklin, C. N. (1974). </a:t>
            </a:r>
            <a:r>
              <a:rPr lang="en-GB" i="1" dirty="0"/>
              <a:t>The psychology of sex differences.</a:t>
            </a:r>
            <a:r>
              <a:rPr lang="en-GB" dirty="0"/>
              <a:t> Stanford University Press.</a:t>
            </a:r>
          </a:p>
          <a:p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2512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7" ma:contentTypeDescription="Create a new document." ma:contentTypeScope="" ma:versionID="7adcb4638a542ca19a62bceab5490bd9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6516c1c5c15cc56ef3a680daf9ca887d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AF4E492-98DD-453E-8078-1B02A44A8289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19B7CC79-3D63-427D-ACA3-981DC20E0E5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7431BA6-5EA3-4215-B62A-2C80024A9D4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1381</Words>
  <Application>Microsoft Office PowerPoint</Application>
  <PresentationFormat>On-screen Show (4:3)</PresentationFormat>
  <Paragraphs>170</Paragraphs>
  <Slides>22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Calibri Light</vt:lpstr>
      <vt:lpstr>Wingdings</vt:lpstr>
      <vt:lpstr>Office Theme</vt:lpstr>
      <vt:lpstr>Gender identity and development  </vt:lpstr>
      <vt:lpstr>Learning outcomes</vt:lpstr>
      <vt:lpstr>Understanding the terminology..</vt:lpstr>
      <vt:lpstr>Gender identity</vt:lpstr>
      <vt:lpstr>Gender in the early years</vt:lpstr>
      <vt:lpstr>Gender schema (Bem, 1981) </vt:lpstr>
      <vt:lpstr>The development of gender identity</vt:lpstr>
      <vt:lpstr>Discussion</vt:lpstr>
      <vt:lpstr>Biological Theory</vt:lpstr>
      <vt:lpstr>Cognitive Developmental Theory</vt:lpstr>
      <vt:lpstr>Kohlberg’s Theory of Gender Development</vt:lpstr>
      <vt:lpstr>Socialisation or Social-Learning theory</vt:lpstr>
      <vt:lpstr>PowerPoint Presentation</vt:lpstr>
      <vt:lpstr>Definitions- sort them out!</vt:lpstr>
      <vt:lpstr>PowerPoint Presentation</vt:lpstr>
      <vt:lpstr>Children’s views on gender</vt:lpstr>
      <vt:lpstr>Race and Ethnicity</vt:lpstr>
      <vt:lpstr>Definitions</vt:lpstr>
      <vt:lpstr>Reading Task</vt:lpstr>
      <vt:lpstr>Further reading </vt:lpstr>
      <vt:lpstr>Asynchronous activity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Gender identity and development  </dc:title>
  <dc:creator>Alison Murphy</dc:creator>
  <cp:lastModifiedBy>Alison Murphy</cp:lastModifiedBy>
  <cp:revision>2</cp:revision>
  <dcterms:created xsi:type="dcterms:W3CDTF">2020-11-26T15:44:24Z</dcterms:created>
  <dcterms:modified xsi:type="dcterms:W3CDTF">2020-12-09T12:00:10Z</dcterms:modified>
</cp:coreProperties>
</file>