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4"/>
  </p:notesMasterIdLst>
  <p:sldIdLst>
    <p:sldId id="256" r:id="rId2"/>
    <p:sldId id="257" r:id="rId3"/>
    <p:sldId id="258" r:id="rId4"/>
    <p:sldId id="264" r:id="rId5"/>
    <p:sldId id="265" r:id="rId6"/>
    <p:sldId id="266" r:id="rId7"/>
    <p:sldId id="267" r:id="rId8"/>
    <p:sldId id="259" r:id="rId9"/>
    <p:sldId id="260" r:id="rId10"/>
    <p:sldId id="261" r:id="rId11"/>
    <p:sldId id="263" r:id="rId12"/>
    <p:sldId id="262"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9096461-9E28-4E1A-8978-A49D82751BA7}" type="datetimeFigureOut">
              <a:rPr lang="en-GB" smtClean="0"/>
              <a:t>10/10/2013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386080-12CC-4B58-8653-E01D7DF72279}" type="slidenum">
              <a:rPr lang="en-GB" smtClean="0"/>
              <a:t>‹#›</a:t>
            </a:fld>
            <a:endParaRPr lang="en-GB"/>
          </a:p>
        </p:txBody>
      </p:sp>
    </p:spTree>
    <p:extLst>
      <p:ext uri="{BB962C8B-B14F-4D97-AF65-F5344CB8AC3E}">
        <p14:creationId xmlns:p14="http://schemas.microsoft.com/office/powerpoint/2010/main" val="30490593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FF386080-12CC-4B58-8653-E01D7DF72279}" type="slidenum">
              <a:rPr lang="en-GB" smtClean="0"/>
              <a:t>2</a:t>
            </a:fld>
            <a:endParaRPr lang="en-GB"/>
          </a:p>
        </p:txBody>
      </p:sp>
    </p:spTree>
    <p:extLst>
      <p:ext uri="{BB962C8B-B14F-4D97-AF65-F5344CB8AC3E}">
        <p14:creationId xmlns:p14="http://schemas.microsoft.com/office/powerpoint/2010/main" val="34821086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ectangle 10"/>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 name="Subtitle 2"/>
          <p:cNvSpPr>
            <a:spLocks noGrp="1"/>
          </p:cNvSpPr>
          <p:nvPr>
            <p:ph type="subTitle" idx="1"/>
          </p:nvPr>
        </p:nvSpPr>
        <p:spPr>
          <a:xfrm>
            <a:off x="3743323" y="3721473"/>
            <a:ext cx="5120640" cy="1581150"/>
          </a:xfrm>
        </p:spPr>
        <p:txBody>
          <a:bodyPr>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bg2"/>
                </a:solidFill>
              </a:defRPr>
            </a:lvl1pPr>
          </a:lstStyle>
          <a:p>
            <a:fld id="{CDC74F4C-BD41-45EF-96D0-3B2B18CC611E}" type="datetimeFigureOut">
              <a:rPr lang="en-GB" smtClean="0"/>
              <a:t>10/10/2013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91475" y="6429375"/>
            <a:ext cx="876300" cy="292100"/>
          </a:xfrm>
        </p:spPr>
        <p:txBody>
          <a:bodyPr/>
          <a:lstStyle/>
          <a:p>
            <a:fld id="{D1286C84-AB08-4F70-A59C-39A3086F15CC}" type="slidenum">
              <a:rPr lang="en-GB" smtClean="0"/>
              <a:t>‹#›</a:t>
            </a:fld>
            <a:endParaRPr lang="en-GB"/>
          </a:p>
        </p:txBody>
      </p:sp>
      <p:sp>
        <p:nvSpPr>
          <p:cNvPr id="9"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Title 9"/>
          <p:cNvSpPr>
            <a:spLocks noGrp="1"/>
          </p:cNvSpPr>
          <p:nvPr>
            <p:ph type="title"/>
          </p:nvPr>
        </p:nvSpPr>
        <p:spPr>
          <a:xfrm>
            <a:off x="3739896" y="1417320"/>
            <a:ext cx="5120640" cy="2304288"/>
          </a:xfrm>
        </p:spPr>
        <p:txBody>
          <a:bodyPr>
            <a:normAutofit/>
          </a:bodyPr>
          <a:lstStyle>
            <a:lvl1pPr>
              <a:defRPr sz="4000" cap="all" baseline="0"/>
            </a:lvl1pPr>
          </a:lstStyle>
          <a:p>
            <a:r>
              <a:rPr lang="en-US" smtClean="0"/>
              <a:t>Click to edit Master title style</a:t>
            </a:r>
            <a:endParaRPr lang="en-US" dirty="0"/>
          </a:p>
        </p:txBody>
      </p:sp>
      <p:sp>
        <p:nvSpPr>
          <p:cNvPr id="13"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Freeform 8"/>
          <p:cNvSpPr>
            <a:spLocks noChangeAspect="1" noEditPoints="1"/>
          </p:cNvSpPr>
          <p:nvPr/>
        </p:nvSpPr>
        <p:spPr bwMode="auto">
          <a:xfrm>
            <a:off x="5489634" y="0"/>
            <a:ext cx="3393768" cy="6858000"/>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 name="Date Placeholder 3"/>
          <p:cNvSpPr>
            <a:spLocks noGrp="1"/>
          </p:cNvSpPr>
          <p:nvPr>
            <p:ph type="dt" sz="half" idx="10"/>
          </p:nvPr>
        </p:nvSpPr>
        <p:spPr/>
        <p:txBody>
          <a:bodyPr/>
          <a:lstStyle/>
          <a:p>
            <a:fld id="{CDC74F4C-BD41-45EF-96D0-3B2B18CC611E}" type="datetimeFigureOut">
              <a:rPr lang="en-GB" smtClean="0"/>
              <a:t>10/10/2013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286C84-AB08-4F70-A59C-39A3086F15CC}" type="slidenum">
              <a:rPr lang="en-GB" smtClean="0"/>
              <a:t>‹#›</a:t>
            </a:fld>
            <a:endParaRPr lang="en-GB"/>
          </a:p>
        </p:txBody>
      </p:sp>
      <p:sp>
        <p:nvSpPr>
          <p:cNvPr id="25" name="Title Placeholder 1"/>
          <p:cNvSpPr>
            <a:spLocks noGrp="1"/>
          </p:cNvSpPr>
          <p:nvPr>
            <p:ph type="title"/>
          </p:nvPr>
        </p:nvSpPr>
        <p:spPr>
          <a:xfrm>
            <a:off x="276225" y="228600"/>
            <a:ext cx="8591550" cy="1066801"/>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1" name="Content Placeholder 30"/>
          <p:cNvSpPr>
            <a:spLocks noGrp="1"/>
          </p:cNvSpPr>
          <p:nvPr>
            <p:ph sz="quarter" idx="13"/>
          </p:nvPr>
        </p:nvSpPr>
        <p:spPr>
          <a:xfrm>
            <a:off x="274320" y="1298448"/>
            <a:ext cx="8595360"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lvl1pPr>
              <a:defRPr>
                <a:solidFill>
                  <a:schemeClr val="bg2"/>
                </a:solidFill>
              </a:defRPr>
            </a:lvl1pPr>
          </a:lstStyle>
          <a:p>
            <a:fld id="{CDC74F4C-BD41-45EF-96D0-3B2B18CC611E}" type="datetimeFigureOut">
              <a:rPr lang="en-GB" smtClean="0"/>
              <a:t>10/10/2013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286C84-AB08-4F70-A59C-39A3086F15CC}" type="slidenum">
              <a:rPr lang="en-GB" smtClean="0"/>
              <a:t>‹#›</a:t>
            </a:fld>
            <a:endParaRPr lang="en-GB"/>
          </a:p>
        </p:txBody>
      </p:sp>
      <p:sp>
        <p:nvSpPr>
          <p:cNvPr id="15" name="Subtitle 2"/>
          <p:cNvSpPr>
            <a:spLocks noGrp="1"/>
          </p:cNvSpPr>
          <p:nvPr>
            <p:ph type="subTitle" idx="1"/>
          </p:nvPr>
        </p:nvSpPr>
        <p:spPr>
          <a:xfrm>
            <a:off x="3743324" y="1400174"/>
            <a:ext cx="5120640" cy="1476375"/>
          </a:xfrm>
        </p:spPr>
        <p:txBody>
          <a:bodyPr anchor="b" anchorCtr="0">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Freeform 7"/>
          <p:cNvSpPr>
            <a:spLocks noChangeAspect="1" noEditPoints="1"/>
          </p:cNvSpPr>
          <p:nvPr/>
        </p:nvSpPr>
        <p:spPr bwMode="auto">
          <a:xfrm>
            <a:off x="34289" y="136641"/>
            <a:ext cx="3326149" cy="6721359"/>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Title 11"/>
          <p:cNvSpPr>
            <a:spLocks noGrp="1"/>
          </p:cNvSpPr>
          <p:nvPr>
            <p:ph type="title"/>
          </p:nvPr>
        </p:nvSpPr>
        <p:spPr>
          <a:xfrm>
            <a:off x="3733800" y="2895599"/>
            <a:ext cx="5129543" cy="2667001"/>
          </a:xfrm>
        </p:spPr>
        <p:txBody>
          <a:bodyPr anchor="t">
            <a:normAutofit/>
          </a:bodyPr>
          <a:lstStyle>
            <a:lvl1pPr>
              <a:defRPr kumimoji="0" lang="en-US" sz="4000" b="0" i="0" u="none" strike="noStrike" kern="1200" cap="all" spc="0" normalizeH="0" baseline="0" noProof="0" dirty="0" smtClean="0">
                <a:ln>
                  <a:noFill/>
                </a:ln>
                <a:solidFill>
                  <a:schemeClr val="tx2"/>
                </a:solidFill>
                <a:effectLst/>
                <a:uLnTx/>
                <a:uFillTx/>
                <a:latin typeface="+mj-lt"/>
                <a:ea typeface="+mj-ea"/>
                <a:cs typeface="Tunga" pitchFamily="2"/>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DC74F4C-BD41-45EF-96D0-3B2B18CC611E}" type="datetimeFigureOut">
              <a:rPr lang="en-GB" smtClean="0"/>
              <a:t>10/10/2013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286C84-AB08-4F70-A59C-39A3086F15CC}" type="slidenum">
              <a:rPr lang="en-GB" smtClean="0"/>
              <a:t>‹#›</a:t>
            </a:fld>
            <a:endParaRPr lang="en-GB"/>
          </a:p>
        </p:txBody>
      </p:sp>
      <p:sp>
        <p:nvSpPr>
          <p:cNvPr id="9"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12" name="Content Placeholder 11"/>
          <p:cNvSpPr>
            <a:spLocks noGrp="1"/>
          </p:cNvSpPr>
          <p:nvPr>
            <p:ph sz="quarter" idx="13"/>
          </p:nvPr>
        </p:nvSpPr>
        <p:spPr>
          <a:xfrm>
            <a:off x="27622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1"/>
          <p:cNvSpPr>
            <a:spLocks noGrp="1"/>
          </p:cNvSpPr>
          <p:nvPr>
            <p:ph sz="quarter" idx="14"/>
          </p:nvPr>
        </p:nvSpPr>
        <p:spPr>
          <a:xfrm>
            <a:off x="461581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CDC74F4C-BD41-45EF-96D0-3B2B18CC611E}" type="datetimeFigureOut">
              <a:rPr lang="en-GB" smtClean="0"/>
              <a:t>10/10/2013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1286C84-AB08-4F70-A59C-39A3086F15CC}" type="slidenum">
              <a:rPr lang="en-GB" smtClean="0"/>
              <a:t>‹#›</a:t>
            </a:fld>
            <a:endParaRPr lang="en-GB"/>
          </a:p>
        </p:txBody>
      </p:sp>
      <p:sp>
        <p:nvSpPr>
          <p:cNvPr id="1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14" name="Content Placeholder 11"/>
          <p:cNvSpPr>
            <a:spLocks noGrp="1"/>
          </p:cNvSpPr>
          <p:nvPr>
            <p:ph sz="quarter" idx="13"/>
          </p:nvPr>
        </p:nvSpPr>
        <p:spPr>
          <a:xfrm>
            <a:off x="27622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Content Placeholder 11"/>
          <p:cNvSpPr>
            <a:spLocks noGrp="1"/>
          </p:cNvSpPr>
          <p:nvPr>
            <p:ph sz="quarter" idx="14"/>
          </p:nvPr>
        </p:nvSpPr>
        <p:spPr>
          <a:xfrm>
            <a:off x="461581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0" name="Text Placeholder 3"/>
          <p:cNvSpPr>
            <a:spLocks noGrp="1"/>
          </p:cNvSpPr>
          <p:nvPr>
            <p:ph type="body" sz="half" idx="2"/>
          </p:nvPr>
        </p:nvSpPr>
        <p:spPr>
          <a:xfrm>
            <a:off x="276225" y="1298448"/>
            <a:ext cx="4248150" cy="509587"/>
          </a:xfrm>
        </p:spPr>
        <p:txBody>
          <a:bodyPr anchor="ctr">
            <a:normAutofit/>
          </a:bodyPr>
          <a:lstStyle>
            <a:lvl1pPr marL="0" indent="0" algn="l">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1" name="Text Placeholder 3"/>
          <p:cNvSpPr>
            <a:spLocks noGrp="1"/>
          </p:cNvSpPr>
          <p:nvPr>
            <p:ph type="body" sz="half" idx="15"/>
          </p:nvPr>
        </p:nvSpPr>
        <p:spPr>
          <a:xfrm>
            <a:off x="4615815" y="1298448"/>
            <a:ext cx="4248150" cy="509587"/>
          </a:xfrm>
        </p:spPr>
        <p:txBody>
          <a:bodyPr anchor="ctr">
            <a:normAutofit/>
          </a:bodyPr>
          <a:lstStyle>
            <a:lvl1pPr marL="0" indent="0">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tx2"/>
                </a:solidFill>
              </a:defRPr>
            </a:lvl1pPr>
          </a:lstStyle>
          <a:p>
            <a:fld id="{CDC74F4C-BD41-45EF-96D0-3B2B18CC611E}" type="datetimeFigureOut">
              <a:rPr lang="en-GB" smtClean="0"/>
              <a:t>10/10/2013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1286C84-AB08-4F70-A59C-39A3086F15CC}" type="slidenum">
              <a:rPr lang="en-GB" smtClean="0"/>
              <a:t>‹#›</a:t>
            </a:fld>
            <a:endParaRPr lang="en-GB"/>
          </a:p>
        </p:txBody>
      </p:sp>
      <p:sp>
        <p:nvSpPr>
          <p:cNvPr id="17"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C74F4C-BD41-45EF-96D0-3B2B18CC611E}" type="datetimeFigureOut">
              <a:rPr lang="en-GB" smtClean="0"/>
              <a:t>10/10/2013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1286C84-AB08-4F70-A59C-39A3086F15CC}"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lvl1pPr>
              <a:defRPr>
                <a:solidFill>
                  <a:schemeClr val="bg2"/>
                </a:solidFill>
              </a:defRPr>
            </a:lvl1pPr>
          </a:lstStyle>
          <a:p>
            <a:fld id="{CDC74F4C-BD41-45EF-96D0-3B2B18CC611E}" type="datetimeFigureOut">
              <a:rPr lang="en-GB" smtClean="0"/>
              <a:t>10/10/2013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286C84-AB08-4F70-A59C-39A3086F15CC}" type="slidenum">
              <a:rPr lang="en-GB" smtClean="0"/>
              <a:t>‹#›</a:t>
            </a:fld>
            <a:endParaRPr lang="en-GB"/>
          </a:p>
        </p:txBody>
      </p:sp>
      <p:sp>
        <p:nvSpPr>
          <p:cNvPr id="9" name="Title Placeholder 1"/>
          <p:cNvSpPr>
            <a:spLocks noGrp="1"/>
          </p:cNvSpPr>
          <p:nvPr>
            <p:ph type="title"/>
          </p:nvPr>
        </p:nvSpPr>
        <p:spPr>
          <a:xfrm>
            <a:off x="276225" y="228601"/>
            <a:ext cx="2834640" cy="1298448"/>
          </a:xfrm>
          <a:prstGeom prst="rect">
            <a:avLst/>
          </a:prstGeom>
        </p:spPr>
        <p:txBody>
          <a:bodyPr vert="horz" lIns="91440" tIns="45720" rIns="91440" bIns="45720" rtlCol="0" anchor="b" anchorCtr="0">
            <a:normAutofit/>
          </a:bodyPr>
          <a:lstStyle>
            <a:lvl1pPr>
              <a:defRPr sz="2400">
                <a:solidFill>
                  <a:schemeClr val="bg2"/>
                </a:solidFill>
              </a:defRPr>
            </a:lvl1pPr>
          </a:lstStyle>
          <a:p>
            <a:r>
              <a:rPr lang="en-US" smtClean="0"/>
              <a:t>Click to edit Master title style</a:t>
            </a:r>
            <a:endParaRPr lang="en-US" dirty="0"/>
          </a:p>
        </p:txBody>
      </p:sp>
      <p:sp>
        <p:nvSpPr>
          <p:cNvPr id="10" name="Content Placeholder 11"/>
          <p:cNvSpPr>
            <a:spLocks noGrp="1"/>
          </p:cNvSpPr>
          <p:nvPr>
            <p:ph sz="quarter" idx="14"/>
          </p:nvPr>
        </p:nvSpPr>
        <p:spPr>
          <a:xfrm>
            <a:off x="3775935" y="533400"/>
            <a:ext cx="5063266" cy="5702808"/>
          </a:xfrm>
        </p:spPr>
        <p:txBody>
          <a:bodyPr>
            <a:normAutofit/>
          </a:bodyPr>
          <a:lstStyle>
            <a:lvl1pPr>
              <a:defRPr sz="2000"/>
            </a:lvl1pPr>
            <a:lvl2pPr>
              <a:defRPr sz="18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3"/>
          <p:cNvSpPr>
            <a:spLocks noGrp="1"/>
          </p:cNvSpPr>
          <p:nvPr>
            <p:ph type="body" sz="half" idx="2"/>
          </p:nvPr>
        </p:nvSpPr>
        <p:spPr>
          <a:xfrm>
            <a:off x="276224" y="1539240"/>
            <a:ext cx="2834640" cy="4709160"/>
          </a:xfrm>
        </p:spPr>
        <p:txBody>
          <a:bodyPr>
            <a:normAutofit/>
          </a:bodyPr>
          <a:lstStyle>
            <a:lvl1pPr marL="0" indent="0">
              <a:buNone/>
              <a:defRPr lang="en-US" sz="1600" b="0" i="0" kern="1200" cap="none" spc="30" baseline="0" dirty="0" smtClean="0">
                <a:solidFill>
                  <a:schemeClr val="bg2"/>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600"/>
              </a:spcBef>
              <a:spcAft>
                <a:spcPts val="0"/>
              </a:spcAft>
              <a:buClr>
                <a:schemeClr val="accent1"/>
              </a:buClr>
              <a:buFont typeface="Arial" pitchFamily="34" charset="0"/>
              <a:buNone/>
            </a:pPr>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Rectangle 12"/>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3409950" y="0"/>
            <a:ext cx="5734050" cy="6858000"/>
          </a:xfrm>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lvl1pPr>
              <a:defRPr>
                <a:solidFill>
                  <a:schemeClr val="bg2"/>
                </a:solidFill>
              </a:defRPr>
            </a:lvl1pPr>
          </a:lstStyle>
          <a:p>
            <a:fld id="{CDC74F4C-BD41-45EF-96D0-3B2B18CC611E}" type="datetimeFigureOut">
              <a:rPr lang="en-GB" smtClean="0"/>
              <a:t>10/10/2013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286C84-AB08-4F70-A59C-39A3086F15CC}" type="slidenum">
              <a:rPr lang="en-GB" smtClean="0"/>
              <a:t>‹#›</a:t>
            </a:fld>
            <a:endParaRPr lang="en-GB"/>
          </a:p>
        </p:txBody>
      </p:sp>
      <p:sp>
        <p:nvSpPr>
          <p:cNvPr id="21" name="Title Placeholder 1"/>
          <p:cNvSpPr>
            <a:spLocks noGrp="1"/>
          </p:cNvSpPr>
          <p:nvPr>
            <p:ph type="title"/>
          </p:nvPr>
        </p:nvSpPr>
        <p:spPr>
          <a:xfrm>
            <a:off x="276224" y="228600"/>
            <a:ext cx="2834640" cy="1295399"/>
          </a:xfrm>
          <a:prstGeom prst="rect">
            <a:avLst/>
          </a:prstGeom>
        </p:spPr>
        <p:txBody>
          <a:bodyPr vert="horz" lIns="91440" tIns="45720" rIns="91440" bIns="45720" rtlCol="0" anchor="b" anchorCtr="0">
            <a:normAutofit/>
          </a:bodyPr>
          <a:lstStyle>
            <a:lvl1pPr>
              <a:defRPr sz="2400">
                <a:solidFill>
                  <a:schemeClr val="bg2"/>
                </a:solidFill>
              </a:defRPr>
            </a:lvl1pPr>
          </a:lstStyle>
          <a:p>
            <a:r>
              <a:rPr lang="en-US" smtClean="0"/>
              <a:t>Click to edit Master title style</a:t>
            </a:r>
            <a:endParaRPr lang="en-US" dirty="0"/>
          </a:p>
        </p:txBody>
      </p:sp>
      <p:sp>
        <p:nvSpPr>
          <p:cNvPr id="25" name="Text Placeholder 24"/>
          <p:cNvSpPr>
            <a:spLocks noGrp="1"/>
          </p:cNvSpPr>
          <p:nvPr>
            <p:ph type="body" sz="quarter" idx="13"/>
          </p:nvPr>
        </p:nvSpPr>
        <p:spPr>
          <a:xfrm>
            <a:off x="274320" y="1536192"/>
            <a:ext cx="2834640" cy="4712208"/>
          </a:xfrm>
        </p:spPr>
        <p:txBody>
          <a:bodyPr>
            <a:normAutofit/>
          </a:bodyPr>
          <a:lstStyle>
            <a:lvl1pPr marL="0" indent="0">
              <a:buNone/>
              <a:defRPr sz="1600">
                <a:solidFill>
                  <a:schemeClr val="bg2"/>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C74F4C-BD41-45EF-96D0-3B2B18CC611E}" type="datetimeFigureOut">
              <a:rPr lang="en-GB" smtClean="0"/>
              <a:t>10/10/2013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286C84-AB08-4F70-A59C-39A3086F15CC}"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C74F4C-BD41-45EF-96D0-3B2B18CC611E}" type="datetimeFigureOut">
              <a:rPr lang="en-GB" smtClean="0"/>
              <a:t>10/10/2013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286C84-AB08-4F70-A59C-39A3086F15CC}"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76225" y="1295400"/>
            <a:ext cx="8591550" cy="49339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6225" y="6429375"/>
            <a:ext cx="2133600" cy="292100"/>
          </a:xfrm>
          <a:prstGeom prst="rect">
            <a:avLst/>
          </a:prstGeom>
        </p:spPr>
        <p:txBody>
          <a:bodyPr vert="horz" lIns="91440" tIns="45720" rIns="91440" bIns="45720" rtlCol="0" anchor="ctr">
            <a:normAutofit/>
          </a:bodyPr>
          <a:lstStyle>
            <a:lvl1pPr algn="l">
              <a:defRPr sz="1050" b="1">
                <a:solidFill>
                  <a:schemeClr val="tx2"/>
                </a:solidFill>
              </a:defRPr>
            </a:lvl1pPr>
          </a:lstStyle>
          <a:p>
            <a:fld id="{CDC74F4C-BD41-45EF-96D0-3B2B18CC611E}" type="datetimeFigureOut">
              <a:rPr lang="en-GB" smtClean="0"/>
              <a:t>10/10/2013</a:t>
            </a:fld>
            <a:endParaRPr lang="en-GB"/>
          </a:p>
        </p:txBody>
      </p:sp>
      <p:sp>
        <p:nvSpPr>
          <p:cNvPr id="5" name="Footer Placeholder 4"/>
          <p:cNvSpPr>
            <a:spLocks noGrp="1"/>
          </p:cNvSpPr>
          <p:nvPr>
            <p:ph type="ftr" sz="quarter" idx="3"/>
          </p:nvPr>
        </p:nvSpPr>
        <p:spPr>
          <a:xfrm>
            <a:off x="3743324" y="6429375"/>
            <a:ext cx="4086225" cy="292100"/>
          </a:xfrm>
          <a:prstGeom prst="rect">
            <a:avLst/>
          </a:prstGeom>
        </p:spPr>
        <p:txBody>
          <a:bodyPr vert="horz" lIns="91440" tIns="45720" rIns="91440" bIns="45720" rtlCol="0" anchor="ctr">
            <a:normAutofit/>
          </a:bodyPr>
          <a:lstStyle>
            <a:lvl1pPr algn="l">
              <a:defRPr sz="1050" b="1">
                <a:solidFill>
                  <a:schemeClr val="tx2"/>
                </a:solidFill>
              </a:defRPr>
            </a:lvl1pPr>
          </a:lstStyle>
          <a:p>
            <a:endParaRPr lang="en-GB"/>
          </a:p>
        </p:txBody>
      </p:sp>
      <p:sp>
        <p:nvSpPr>
          <p:cNvPr id="6" name="Slide Number Placeholder 5"/>
          <p:cNvSpPr>
            <a:spLocks noGrp="1"/>
          </p:cNvSpPr>
          <p:nvPr>
            <p:ph type="sldNum" sz="quarter" idx="4"/>
          </p:nvPr>
        </p:nvSpPr>
        <p:spPr>
          <a:xfrm>
            <a:off x="7991475" y="6429375"/>
            <a:ext cx="876300" cy="292100"/>
          </a:xfrm>
          <a:prstGeom prst="rect">
            <a:avLst/>
          </a:prstGeom>
        </p:spPr>
        <p:txBody>
          <a:bodyPr vert="horz" lIns="91440" tIns="45720" rIns="91440" bIns="45720" rtlCol="0" anchor="ctr">
            <a:normAutofit/>
          </a:bodyPr>
          <a:lstStyle>
            <a:lvl1pPr algn="r">
              <a:defRPr sz="1600" b="1">
                <a:solidFill>
                  <a:schemeClr val="tx2"/>
                </a:solidFill>
              </a:defRPr>
            </a:lvl1pPr>
          </a:lstStyle>
          <a:p>
            <a:fld id="{D1286C84-AB08-4F70-A59C-39A3086F15CC}"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ts val="400"/>
        </a:spcBef>
        <a:buNone/>
        <a:defRPr sz="3600" b="0" kern="1200" cap="none" spc="0" baseline="0">
          <a:solidFill>
            <a:schemeClr val="tx2"/>
          </a:solidFill>
          <a:latin typeface="+mj-lt"/>
          <a:ea typeface="+mj-ea"/>
          <a:cs typeface="Tunga" pitchFamily="2"/>
        </a:defRPr>
      </a:lvl1pPr>
    </p:titleStyle>
    <p:bodyStyle>
      <a:lvl1pPr marL="171450" indent="-173736" algn="l" defTabSz="914400" rtl="0" eaLnBrk="1" latinLnBrk="0" hangingPunct="1">
        <a:spcBef>
          <a:spcPts val="600"/>
        </a:spcBef>
        <a:spcAft>
          <a:spcPts val="0"/>
        </a:spcAft>
        <a:buClr>
          <a:schemeClr val="accent1"/>
        </a:buClr>
        <a:buFont typeface="Arial" pitchFamily="34" charset="0"/>
        <a:buChar char="•"/>
        <a:defRPr sz="2200" b="0" i="0" kern="1200" cap="none" spc="30" baseline="0">
          <a:solidFill>
            <a:schemeClr val="tx2"/>
          </a:solidFill>
          <a:latin typeface="+mn-lt"/>
          <a:ea typeface="+mn-ea"/>
          <a:cs typeface="Tahoma" pitchFamily="34" charset="0"/>
        </a:defRPr>
      </a:lvl1pPr>
      <a:lvl2pPr marL="344488" indent="-173736" algn="l" defTabSz="914400" rtl="0" eaLnBrk="1" latinLnBrk="0" hangingPunct="1">
        <a:spcBef>
          <a:spcPts val="600"/>
        </a:spcBef>
        <a:buClr>
          <a:schemeClr val="accent1"/>
        </a:buClr>
        <a:buFont typeface="Arial" pitchFamily="34" charset="0"/>
        <a:buChar char="•"/>
        <a:defRPr sz="2000" kern="1200">
          <a:solidFill>
            <a:schemeClr val="tx2"/>
          </a:solidFill>
          <a:latin typeface="+mn-lt"/>
          <a:ea typeface="+mn-ea"/>
          <a:cs typeface="Tahoma" pitchFamily="34" charset="0"/>
        </a:defRPr>
      </a:lvl2pPr>
      <a:lvl3pPr marL="515938" indent="-173736" algn="l" defTabSz="914400" rtl="0" eaLnBrk="1" latinLnBrk="0" hangingPunct="1">
        <a:spcBef>
          <a:spcPts val="600"/>
        </a:spcBef>
        <a:buClr>
          <a:schemeClr val="accent1"/>
        </a:buClr>
        <a:buFont typeface="Arial" pitchFamily="34" charset="0"/>
        <a:buChar char="•"/>
        <a:defRPr sz="1800" kern="1200">
          <a:solidFill>
            <a:schemeClr val="tx2"/>
          </a:solidFill>
          <a:latin typeface="+mn-lt"/>
          <a:ea typeface="+mn-ea"/>
          <a:cs typeface="Tahoma" pitchFamily="34" charset="0"/>
        </a:defRPr>
      </a:lvl3pPr>
      <a:lvl4pPr marL="688975" indent="-173736" algn="l" defTabSz="914400" rtl="0" eaLnBrk="1" latinLnBrk="0" hangingPunct="1">
        <a:spcBef>
          <a:spcPts val="600"/>
        </a:spcBef>
        <a:buClr>
          <a:schemeClr val="accent1"/>
        </a:buClr>
        <a:buFont typeface="Arial" pitchFamily="34" charset="0"/>
        <a:buChar char="•"/>
        <a:defRPr sz="1600" kern="1200">
          <a:solidFill>
            <a:schemeClr val="tx2"/>
          </a:solidFill>
          <a:latin typeface="+mn-lt"/>
          <a:ea typeface="+mn-ea"/>
          <a:cs typeface="Tahoma" pitchFamily="34" charset="0"/>
        </a:defRPr>
      </a:lvl4pPr>
      <a:lvl5pPr marL="860425" indent="-173736" algn="l" defTabSz="914400" rtl="0" eaLnBrk="1" latinLnBrk="0" hangingPunct="1">
        <a:spcBef>
          <a:spcPts val="600"/>
        </a:spcBef>
        <a:buClr>
          <a:schemeClr val="accent1"/>
        </a:buClr>
        <a:buFont typeface="Arial" pitchFamily="34" charset="0"/>
        <a:buChar char="•"/>
        <a:defRPr sz="1600" kern="1200" baseline="0">
          <a:solidFill>
            <a:schemeClr val="tx2"/>
          </a:solidFill>
          <a:latin typeface="+mn-lt"/>
          <a:ea typeface="+mn-ea"/>
          <a:cs typeface="Tahoma" pitchFamily="34" charset="0"/>
        </a:defRPr>
      </a:lvl5pPr>
      <a:lvl6pPr marL="105156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123444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7pPr>
      <a:lvl8pPr marL="141732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8pPr>
      <a:lvl9pPr marL="160020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47664" y="1916832"/>
            <a:ext cx="6400800" cy="4536504"/>
          </a:xfrm>
        </p:spPr>
        <p:txBody>
          <a:bodyPr>
            <a:noAutofit/>
          </a:bodyPr>
          <a:lstStyle/>
          <a:p>
            <a:pPr algn="ctr"/>
            <a:r>
              <a:rPr lang="en-GB" sz="4000" dirty="0" smtClean="0"/>
              <a:t>Advantages and disadvantages of waterfall and V lifecycle</a:t>
            </a:r>
          </a:p>
          <a:p>
            <a:pPr algn="ctr"/>
            <a:endParaRPr lang="en-GB" sz="4000" dirty="0"/>
          </a:p>
          <a:p>
            <a:pPr algn="r"/>
            <a:r>
              <a:rPr lang="en-GB" sz="4000" dirty="0" smtClean="0"/>
              <a:t>Aisha (CNETS)</a:t>
            </a:r>
          </a:p>
          <a:p>
            <a:pPr algn="r"/>
            <a:r>
              <a:rPr lang="en-GB" sz="4000" dirty="0" smtClean="0"/>
              <a:t>Phillip(CNETS)</a:t>
            </a:r>
          </a:p>
          <a:p>
            <a:pPr algn="r"/>
            <a:r>
              <a:rPr lang="en-GB" sz="4000" dirty="0" smtClean="0"/>
              <a:t>Daniel (CNETS)</a:t>
            </a:r>
            <a:r>
              <a:rPr lang="en-GB" sz="4000" dirty="0" smtClean="0"/>
              <a:t/>
            </a:r>
            <a:br>
              <a:rPr lang="en-GB" sz="4000" dirty="0" smtClean="0"/>
            </a:br>
            <a:endParaRPr lang="en-GB" sz="4000" dirty="0"/>
          </a:p>
        </p:txBody>
      </p:sp>
      <p:sp>
        <p:nvSpPr>
          <p:cNvPr id="2" name="Title 1"/>
          <p:cNvSpPr>
            <a:spLocks noGrp="1"/>
          </p:cNvSpPr>
          <p:nvPr>
            <p:ph type="title"/>
          </p:nvPr>
        </p:nvSpPr>
        <p:spPr>
          <a:xfrm>
            <a:off x="755576" y="404664"/>
            <a:ext cx="7772400" cy="1470025"/>
          </a:xfrm>
        </p:spPr>
        <p:txBody>
          <a:bodyPr>
            <a:normAutofit/>
          </a:bodyPr>
          <a:lstStyle/>
          <a:p>
            <a:r>
              <a:rPr lang="en-GB" dirty="0"/>
              <a:t> </a:t>
            </a:r>
            <a:r>
              <a:rPr lang="en-GB" dirty="0" smtClean="0"/>
              <a:t/>
            </a:r>
            <a:br>
              <a:rPr lang="en-GB" dirty="0" smtClean="0"/>
            </a:b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764704"/>
            <a:ext cx="2238375" cy="93345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9139" y="565371"/>
            <a:ext cx="3347864" cy="1204173"/>
          </a:xfrm>
          <a:prstGeom prst="rect">
            <a:avLst/>
          </a:prstGeom>
        </p:spPr>
      </p:pic>
    </p:spTree>
    <p:extLst>
      <p:ext uri="{BB962C8B-B14F-4D97-AF65-F5344CB8AC3E}">
        <p14:creationId xmlns:p14="http://schemas.microsoft.com/office/powerpoint/2010/main" val="34373405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Waterfall systems</a:t>
            </a:r>
            <a:br>
              <a:rPr lang="en-GB" dirty="0" smtClean="0"/>
            </a:br>
            <a:endParaRPr lang="en-GB" dirty="0"/>
          </a:p>
        </p:txBody>
      </p:sp>
      <p:sp>
        <p:nvSpPr>
          <p:cNvPr id="3" name="Content Placeholder 2"/>
          <p:cNvSpPr>
            <a:spLocks noGrp="1"/>
          </p:cNvSpPr>
          <p:nvPr>
            <p:ph sz="quarter" idx="13"/>
          </p:nvPr>
        </p:nvSpPr>
        <p:spPr/>
        <p:txBody>
          <a:bodyPr>
            <a:normAutofit/>
          </a:bodyPr>
          <a:lstStyle/>
          <a:p>
            <a:r>
              <a:rPr lang="en-GB" dirty="0"/>
              <a:t>The waterfall model in software engineering was originally designed in 1970 by Winston W. Royce. </a:t>
            </a:r>
          </a:p>
          <a:p>
            <a:r>
              <a:rPr lang="en-GB" dirty="0"/>
              <a:t>The waterfall model, also referred to as a linear-sequential model is very easy to use and understand</a:t>
            </a:r>
            <a:r>
              <a:rPr lang="en-GB" dirty="0" smtClean="0"/>
              <a:t>.</a:t>
            </a:r>
            <a:endParaRPr lang="en-GB" dirty="0"/>
          </a:p>
          <a:p>
            <a:r>
              <a:rPr lang="en-GB" dirty="0"/>
              <a:t>In a waterfall model, each phase must be completed fully before the next phase can begin.</a:t>
            </a:r>
          </a:p>
          <a:p>
            <a:pPr marL="0" indent="0">
              <a:buNone/>
            </a:pPr>
            <a:endParaRPr lang="en-GB" dirty="0"/>
          </a:p>
          <a:p>
            <a:endParaRPr lang="en-GB" dirty="0"/>
          </a:p>
        </p:txBody>
      </p:sp>
      <p:pic>
        <p:nvPicPr>
          <p:cNvPr id="5" name="Picture 4" descr="http://cd.executivebrief.com/img/a509-waterfall-model.gif"/>
          <p:cNvPicPr/>
          <p:nvPr/>
        </p:nvPicPr>
        <p:blipFill>
          <a:blip r:embed="rId3">
            <a:extLst>
              <a:ext uri="{28A0092B-C50C-407E-A947-70E740481C1C}">
                <a14:useLocalDpi xmlns:a14="http://schemas.microsoft.com/office/drawing/2010/main" val="0"/>
              </a:ext>
            </a:extLst>
          </a:blip>
          <a:srcRect/>
          <a:stretch>
            <a:fillRect/>
          </a:stretch>
        </p:blipFill>
        <p:spPr bwMode="auto">
          <a:xfrm>
            <a:off x="2771800" y="3573016"/>
            <a:ext cx="3600400" cy="2952328"/>
          </a:xfrm>
          <a:prstGeom prst="rect">
            <a:avLst/>
          </a:prstGeom>
          <a:noFill/>
          <a:ln>
            <a:noFill/>
          </a:ln>
        </p:spPr>
      </p:pic>
    </p:spTree>
    <p:extLst>
      <p:ext uri="{BB962C8B-B14F-4D97-AF65-F5344CB8AC3E}">
        <p14:creationId xmlns:p14="http://schemas.microsoft.com/office/powerpoint/2010/main" val="22137163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225" y="228600"/>
            <a:ext cx="8591550" cy="1328192"/>
          </a:xfrm>
        </p:spPr>
        <p:txBody>
          <a:bodyPr>
            <a:normAutofit fontScale="90000"/>
          </a:bodyPr>
          <a:lstStyle/>
          <a:p>
            <a:pPr algn="ctr"/>
            <a:r>
              <a:rPr lang="en-GB" dirty="0"/>
              <a:t>The sequential phases in a Waterfall model are: </a:t>
            </a:r>
            <a:r>
              <a:rPr lang="en-GB" dirty="0" smtClean="0"/>
              <a:t>  Part 1</a:t>
            </a:r>
            <a:r>
              <a:rPr lang="en-GB" dirty="0"/>
              <a:t/>
            </a:r>
            <a:br>
              <a:rPr lang="en-GB" dirty="0"/>
            </a:br>
            <a:endParaRPr lang="en-GB" dirty="0"/>
          </a:p>
        </p:txBody>
      </p:sp>
      <p:sp>
        <p:nvSpPr>
          <p:cNvPr id="3" name="Content Placeholder 2"/>
          <p:cNvSpPr>
            <a:spLocks noGrp="1"/>
          </p:cNvSpPr>
          <p:nvPr>
            <p:ph sz="quarter" idx="13"/>
          </p:nvPr>
        </p:nvSpPr>
        <p:spPr>
          <a:xfrm>
            <a:off x="274320" y="1556792"/>
            <a:ext cx="8595360" cy="5112568"/>
          </a:xfrm>
        </p:spPr>
        <p:txBody>
          <a:bodyPr>
            <a:normAutofit fontScale="92500" lnSpcReduction="20000"/>
          </a:bodyPr>
          <a:lstStyle/>
          <a:p>
            <a:pPr lvl="0"/>
            <a:r>
              <a:rPr lang="en-GB" b="1" dirty="0" smtClean="0"/>
              <a:t>Requirement </a:t>
            </a:r>
            <a:r>
              <a:rPr lang="en-GB" b="1" dirty="0"/>
              <a:t>Gathering and analysis:</a:t>
            </a:r>
            <a:r>
              <a:rPr lang="en-GB" dirty="0"/>
              <a:t> All possible requirements of the system to be developed are captured in this phase and documented in a requirement specification doc</a:t>
            </a:r>
            <a:r>
              <a:rPr lang="en-GB" dirty="0" smtClean="0"/>
              <a:t>.</a:t>
            </a:r>
          </a:p>
          <a:p>
            <a:pPr lvl="0"/>
            <a:endParaRPr lang="en-GB" dirty="0"/>
          </a:p>
          <a:p>
            <a:pPr lvl="0"/>
            <a:r>
              <a:rPr lang="en-GB" b="1" dirty="0"/>
              <a:t>System Design:</a:t>
            </a:r>
            <a:r>
              <a:rPr lang="en-GB" dirty="0"/>
              <a:t> The requirement specifications from first phase are studied in this phase and system design is prepared. System Design helps in specifying hardware and system requirements and also helps in defining overall system architecture</a:t>
            </a:r>
            <a:r>
              <a:rPr lang="en-GB" dirty="0" smtClean="0"/>
              <a:t>.</a:t>
            </a:r>
          </a:p>
          <a:p>
            <a:pPr lvl="0"/>
            <a:endParaRPr lang="en-GB" dirty="0"/>
          </a:p>
          <a:p>
            <a:pPr lvl="0"/>
            <a:r>
              <a:rPr lang="en-GB" b="1" dirty="0"/>
              <a:t>Implementation:</a:t>
            </a:r>
            <a:r>
              <a:rPr lang="en-GB" dirty="0"/>
              <a:t> With inputs from system design, the system is first developed in small programs called units, which are integrated in the next phase. Each unit is developed and tested for its functionality which is referred to as Unit Testing</a:t>
            </a:r>
            <a:r>
              <a:rPr lang="en-GB" dirty="0" smtClean="0"/>
              <a:t>.</a:t>
            </a:r>
          </a:p>
          <a:p>
            <a:pPr lvl="0"/>
            <a:endParaRPr lang="en-GB" dirty="0"/>
          </a:p>
          <a:p>
            <a:pPr lvl="0"/>
            <a:r>
              <a:rPr lang="en-GB" b="1" dirty="0"/>
              <a:t>Integration and Testing:</a:t>
            </a:r>
            <a:r>
              <a:rPr lang="en-GB" dirty="0"/>
              <a:t> All the units developed in the implementation phase are integrated into a system after testing of each unit. Post integration the entire system is tested for any faults and failures</a:t>
            </a:r>
            <a:r>
              <a:rPr lang="en-GB" dirty="0" smtClean="0"/>
              <a:t>.</a:t>
            </a:r>
          </a:p>
          <a:p>
            <a:pPr lvl="0"/>
            <a:endParaRPr lang="en-GB" dirty="0"/>
          </a:p>
          <a:p>
            <a:endParaRPr lang="en-GB" dirty="0"/>
          </a:p>
        </p:txBody>
      </p:sp>
    </p:spTree>
    <p:extLst>
      <p:ext uri="{BB962C8B-B14F-4D97-AF65-F5344CB8AC3E}">
        <p14:creationId xmlns:p14="http://schemas.microsoft.com/office/powerpoint/2010/main" val="11825379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225" y="228600"/>
            <a:ext cx="8591550" cy="1328192"/>
          </a:xfrm>
        </p:spPr>
        <p:txBody>
          <a:bodyPr>
            <a:normAutofit fontScale="90000"/>
          </a:bodyPr>
          <a:lstStyle/>
          <a:p>
            <a:pPr algn="ctr"/>
            <a:r>
              <a:rPr lang="en-GB" dirty="0"/>
              <a:t>The sequential phases in a Waterfall model are: </a:t>
            </a:r>
            <a:r>
              <a:rPr lang="en-GB" dirty="0" smtClean="0"/>
              <a:t>  Part 2</a:t>
            </a:r>
            <a:r>
              <a:rPr lang="en-GB" dirty="0"/>
              <a:t/>
            </a:r>
            <a:br>
              <a:rPr lang="en-GB" dirty="0"/>
            </a:br>
            <a:endParaRPr lang="en-GB" dirty="0"/>
          </a:p>
        </p:txBody>
      </p:sp>
      <p:sp>
        <p:nvSpPr>
          <p:cNvPr id="3" name="Content Placeholder 2"/>
          <p:cNvSpPr>
            <a:spLocks noGrp="1"/>
          </p:cNvSpPr>
          <p:nvPr>
            <p:ph sz="quarter" idx="13"/>
          </p:nvPr>
        </p:nvSpPr>
        <p:spPr>
          <a:xfrm>
            <a:off x="274320" y="1556792"/>
            <a:ext cx="8595360" cy="5112568"/>
          </a:xfrm>
        </p:spPr>
        <p:txBody>
          <a:bodyPr>
            <a:normAutofit/>
          </a:bodyPr>
          <a:lstStyle/>
          <a:p>
            <a:pPr lvl="0"/>
            <a:r>
              <a:rPr lang="en-GB" b="1" dirty="0"/>
              <a:t>Deployment of system:</a:t>
            </a:r>
            <a:r>
              <a:rPr lang="en-GB" dirty="0"/>
              <a:t> Once the functional and non functional testing is done, the product is deployed in the customer environment or released into the market. </a:t>
            </a:r>
          </a:p>
          <a:p>
            <a:pPr lvl="0"/>
            <a:endParaRPr lang="en-GB" dirty="0"/>
          </a:p>
          <a:p>
            <a:pPr lvl="0"/>
            <a:r>
              <a:rPr lang="en-GB" b="1" dirty="0"/>
              <a:t>Maintenance:</a:t>
            </a:r>
            <a:r>
              <a:rPr lang="en-GB" dirty="0"/>
              <a:t> There are some issues which come up in the client environment. To fix those issues patches are released. Also to enhance the product some better versions are released. Maintenance is done to deliver these changes in the customer environment. </a:t>
            </a:r>
          </a:p>
          <a:p>
            <a:endParaRPr lang="en-GB" dirty="0"/>
          </a:p>
          <a:p>
            <a:r>
              <a:rPr lang="en-GB" dirty="0"/>
              <a:t>At the end of each phase, a review takes place to determine if the project is on the right path and whether or not to continue or discard the project. </a:t>
            </a:r>
          </a:p>
          <a:p>
            <a:endParaRPr lang="en-GB" dirty="0"/>
          </a:p>
        </p:txBody>
      </p:sp>
    </p:spTree>
    <p:extLst>
      <p:ext uri="{BB962C8B-B14F-4D97-AF65-F5344CB8AC3E}">
        <p14:creationId xmlns:p14="http://schemas.microsoft.com/office/powerpoint/2010/main" val="34010219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V model Systems</a:t>
            </a:r>
            <a:endParaRPr lang="en-GB" dirty="0"/>
          </a:p>
        </p:txBody>
      </p:sp>
      <p:sp>
        <p:nvSpPr>
          <p:cNvPr id="3" name="Content Placeholder 2"/>
          <p:cNvSpPr>
            <a:spLocks noGrp="1"/>
          </p:cNvSpPr>
          <p:nvPr>
            <p:ph sz="quarter" idx="13"/>
          </p:nvPr>
        </p:nvSpPr>
        <p:spPr/>
        <p:txBody>
          <a:bodyPr/>
          <a:lstStyle/>
          <a:p>
            <a:r>
              <a:rPr lang="en-GB" dirty="0"/>
              <a:t>The V model is seen as an extension to the waterfall model without the linear approach to development, rather a V shape model to identify the key tasks involved in implementing an initial idea</a:t>
            </a:r>
            <a:r>
              <a:rPr lang="en-GB" dirty="0" smtClean="0"/>
              <a:t>.</a:t>
            </a:r>
            <a:endParaRPr lang="en-GB" dirty="0"/>
          </a:p>
          <a:p>
            <a:endParaRPr lang="en-GB" dirty="0"/>
          </a:p>
          <a:p>
            <a:endParaRPr lang="en-GB" dirty="0" smtClean="0"/>
          </a:p>
          <a:p>
            <a:endParaRPr lang="en-GB" dirty="0"/>
          </a:p>
          <a:p>
            <a:endParaRPr lang="en-GB" dirty="0" smtClean="0"/>
          </a:p>
          <a:p>
            <a:endParaRPr lang="en-GB" dirty="0"/>
          </a:p>
          <a:p>
            <a:endParaRPr lang="en-GB" dirty="0" smtClean="0"/>
          </a:p>
          <a:p>
            <a:endParaRPr lang="en-GB" dirty="0"/>
          </a:p>
          <a:p>
            <a:r>
              <a:rPr lang="en-GB" dirty="0"/>
              <a:t>The V model is solely concentrated on project orientated projects not all organizational issues are explanatory when using this model.</a:t>
            </a:r>
          </a:p>
          <a:p>
            <a:endParaRPr lang="en-GB" dirty="0"/>
          </a:p>
        </p:txBody>
      </p:sp>
      <p:pic>
        <p:nvPicPr>
          <p:cNvPr id="4" name="Picture 3" descr="v-model"/>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348880"/>
            <a:ext cx="3600400" cy="2952328"/>
          </a:xfrm>
          <a:prstGeom prst="rect">
            <a:avLst/>
          </a:prstGeom>
          <a:noFill/>
          <a:ln>
            <a:noFill/>
          </a:ln>
        </p:spPr>
      </p:pic>
    </p:spTree>
    <p:extLst>
      <p:ext uri="{BB962C8B-B14F-4D97-AF65-F5344CB8AC3E}">
        <p14:creationId xmlns:p14="http://schemas.microsoft.com/office/powerpoint/2010/main" val="1919774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The key stages for the V model are as follows</a:t>
            </a:r>
            <a:r>
              <a:rPr lang="en-GB" dirty="0" smtClean="0"/>
              <a:t>: Part 1</a:t>
            </a:r>
            <a:endParaRPr lang="en-GB" dirty="0"/>
          </a:p>
        </p:txBody>
      </p:sp>
      <p:sp>
        <p:nvSpPr>
          <p:cNvPr id="3" name="Content Placeholder 2"/>
          <p:cNvSpPr>
            <a:spLocks noGrp="1"/>
          </p:cNvSpPr>
          <p:nvPr>
            <p:ph sz="quarter" idx="13"/>
          </p:nvPr>
        </p:nvSpPr>
        <p:spPr/>
        <p:txBody>
          <a:bodyPr>
            <a:normAutofit lnSpcReduction="10000"/>
          </a:bodyPr>
          <a:lstStyle/>
          <a:p>
            <a:r>
              <a:rPr lang="en-GB" dirty="0" smtClean="0"/>
              <a:t>Requirements </a:t>
            </a:r>
            <a:r>
              <a:rPr lang="en-GB" dirty="0"/>
              <a:t>analysis: This is where the project proposal is determined . Brainstorming, and determining what functions are required are explained here, such as the security level, user-friendliness of what the program will be. This is a very basic stage in the development of the finalised product</a:t>
            </a:r>
            <a:r>
              <a:rPr lang="en-GB" dirty="0" smtClean="0"/>
              <a:t>.</a:t>
            </a:r>
          </a:p>
          <a:p>
            <a:endParaRPr lang="en-GB" dirty="0"/>
          </a:p>
          <a:p>
            <a:r>
              <a:rPr lang="en-GB" dirty="0"/>
              <a:t>System Design: The possibility of a design for a product/program is placed</a:t>
            </a:r>
            <a:r>
              <a:rPr lang="en-GB" dirty="0" smtClean="0"/>
              <a:t>.</a:t>
            </a:r>
          </a:p>
          <a:p>
            <a:pPr marL="0" indent="0">
              <a:buNone/>
            </a:pPr>
            <a:endParaRPr lang="en-GB" dirty="0"/>
          </a:p>
          <a:p>
            <a:r>
              <a:rPr lang="en-GB" dirty="0"/>
              <a:t>Architecture design: Recognises the modules to the initial requirement and the functionality to these </a:t>
            </a:r>
            <a:r>
              <a:rPr lang="en-GB" dirty="0" smtClean="0"/>
              <a:t>modules</a:t>
            </a:r>
          </a:p>
          <a:p>
            <a:endParaRPr lang="en-GB" dirty="0"/>
          </a:p>
          <a:p>
            <a:r>
              <a:rPr lang="en-GB" dirty="0"/>
              <a:t>Module design: This stage breaks up the units into modules which are then decoded by the programmer</a:t>
            </a:r>
          </a:p>
          <a:p>
            <a:pPr marL="0" indent="0">
              <a:buNone/>
            </a:pPr>
            <a:endParaRPr lang="en-GB" dirty="0"/>
          </a:p>
          <a:p>
            <a:endParaRPr lang="en-GB" dirty="0"/>
          </a:p>
        </p:txBody>
      </p:sp>
    </p:spTree>
    <p:extLst>
      <p:ext uri="{BB962C8B-B14F-4D97-AF65-F5344CB8AC3E}">
        <p14:creationId xmlns:p14="http://schemas.microsoft.com/office/powerpoint/2010/main" val="8347835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The key stages for the V model are as follows</a:t>
            </a:r>
            <a:r>
              <a:rPr lang="en-GB" dirty="0" smtClean="0"/>
              <a:t>: Part 2</a:t>
            </a:r>
            <a:endParaRPr lang="en-GB" dirty="0"/>
          </a:p>
        </p:txBody>
      </p:sp>
      <p:sp>
        <p:nvSpPr>
          <p:cNvPr id="3" name="Content Placeholder 2"/>
          <p:cNvSpPr>
            <a:spLocks noGrp="1"/>
          </p:cNvSpPr>
          <p:nvPr>
            <p:ph sz="quarter" idx="13"/>
          </p:nvPr>
        </p:nvSpPr>
        <p:spPr/>
        <p:txBody>
          <a:bodyPr>
            <a:normAutofit lnSpcReduction="10000"/>
          </a:bodyPr>
          <a:lstStyle/>
          <a:p>
            <a:pPr marL="342900" indent="-342900"/>
            <a:r>
              <a:rPr lang="en-GB" dirty="0" smtClean="0"/>
              <a:t>Unit </a:t>
            </a:r>
            <a:r>
              <a:rPr lang="en-GB" dirty="0"/>
              <a:t>testing: Breaks down the program into feasible units to be tested </a:t>
            </a:r>
            <a:r>
              <a:rPr lang="en-GB" dirty="0" smtClean="0"/>
              <a:t>upon</a:t>
            </a:r>
          </a:p>
          <a:p>
            <a:endParaRPr lang="en-GB" dirty="0"/>
          </a:p>
          <a:p>
            <a:r>
              <a:rPr lang="en-GB" dirty="0"/>
              <a:t>Integration testing: Tests separate entities against each other and identifies flaws within the proposed </a:t>
            </a:r>
            <a:r>
              <a:rPr lang="en-GB" dirty="0" smtClean="0"/>
              <a:t>project</a:t>
            </a:r>
          </a:p>
          <a:p>
            <a:endParaRPr lang="en-GB" dirty="0"/>
          </a:p>
          <a:p>
            <a:r>
              <a:rPr lang="en-GB" dirty="0"/>
              <a:t>System testing: Tests the program to see if the requirements met for integration are </a:t>
            </a:r>
            <a:r>
              <a:rPr lang="en-GB" dirty="0" smtClean="0"/>
              <a:t>fulfilled</a:t>
            </a:r>
          </a:p>
          <a:p>
            <a:endParaRPr lang="en-GB" dirty="0"/>
          </a:p>
          <a:p>
            <a:r>
              <a:rPr lang="en-GB" dirty="0"/>
              <a:t>Acceptance testing: Puts the initial requirements against the product to see if all of the requirements are </a:t>
            </a:r>
            <a:r>
              <a:rPr lang="en-GB" dirty="0" smtClean="0"/>
              <a:t>fulfilled</a:t>
            </a:r>
          </a:p>
          <a:p>
            <a:endParaRPr lang="en-GB" dirty="0"/>
          </a:p>
          <a:p>
            <a:r>
              <a:rPr lang="en-GB" dirty="0"/>
              <a:t>Release testing: Here is where a decision is made as to whether or not to implement the product for the organisation</a:t>
            </a:r>
            <a:endParaRPr lang="en-GB" dirty="0"/>
          </a:p>
        </p:txBody>
      </p:sp>
    </p:spTree>
    <p:extLst>
      <p:ext uri="{BB962C8B-B14F-4D97-AF65-F5344CB8AC3E}">
        <p14:creationId xmlns:p14="http://schemas.microsoft.com/office/powerpoint/2010/main" val="16325903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000" b="1" dirty="0" smtClean="0"/>
              <a:t>Advantages and disadvantages of waterfall model</a:t>
            </a:r>
            <a:endParaRPr lang="en-GB" sz="4000" b="1" dirty="0"/>
          </a:p>
        </p:txBody>
      </p:sp>
      <p:sp>
        <p:nvSpPr>
          <p:cNvPr id="3" name="Content Placeholder 2"/>
          <p:cNvSpPr>
            <a:spLocks noGrp="1"/>
          </p:cNvSpPr>
          <p:nvPr>
            <p:ph sz="quarter" idx="13"/>
          </p:nvPr>
        </p:nvSpPr>
        <p:spPr/>
        <p:txBody>
          <a:bodyPr>
            <a:normAutofit/>
          </a:bodyPr>
          <a:lstStyle/>
          <a:p>
            <a:pPr marL="0" indent="0" algn="ctr">
              <a:buNone/>
            </a:pPr>
            <a:r>
              <a:rPr lang="en-GB" sz="3600" b="1" dirty="0" smtClean="0"/>
              <a:t>Advantages</a:t>
            </a:r>
          </a:p>
          <a:p>
            <a:pPr marL="0" indent="0">
              <a:buNone/>
            </a:pPr>
            <a:endParaRPr lang="en-GB" dirty="0"/>
          </a:p>
          <a:p>
            <a:r>
              <a:rPr lang="en-GB" dirty="0" smtClean="0"/>
              <a:t>Easy </a:t>
            </a:r>
            <a:r>
              <a:rPr lang="en-GB" dirty="0"/>
              <a:t>to explain to the user· Structures approach</a:t>
            </a:r>
            <a:r>
              <a:rPr lang="en-GB" dirty="0" smtClean="0"/>
              <a:t>. </a:t>
            </a:r>
          </a:p>
          <a:p>
            <a:r>
              <a:rPr lang="en-GB" dirty="0" smtClean="0"/>
              <a:t>Stages </a:t>
            </a:r>
            <a:r>
              <a:rPr lang="en-GB" dirty="0"/>
              <a:t>and activities are well defined· </a:t>
            </a:r>
            <a:endParaRPr lang="en-GB" dirty="0" smtClean="0"/>
          </a:p>
          <a:p>
            <a:r>
              <a:rPr lang="en-GB" dirty="0" smtClean="0"/>
              <a:t>Helps </a:t>
            </a:r>
            <a:r>
              <a:rPr lang="en-GB" dirty="0"/>
              <a:t>to plan and schedule the </a:t>
            </a:r>
            <a:r>
              <a:rPr lang="en-GB" dirty="0" smtClean="0"/>
              <a:t>project.</a:t>
            </a:r>
            <a:endParaRPr lang="en-GB" dirty="0"/>
          </a:p>
          <a:p>
            <a:r>
              <a:rPr lang="en-GB" dirty="0" smtClean="0"/>
              <a:t>Verification </a:t>
            </a:r>
            <a:r>
              <a:rPr lang="en-GB" dirty="0"/>
              <a:t>at each stage ensures early detection of </a:t>
            </a:r>
            <a:r>
              <a:rPr lang="en-GB" dirty="0" smtClean="0"/>
              <a:t>errors/ </a:t>
            </a:r>
            <a:r>
              <a:rPr lang="en-GB" dirty="0"/>
              <a:t>misunderstanding</a:t>
            </a:r>
          </a:p>
          <a:p>
            <a:r>
              <a:rPr lang="en-GB" dirty="0" smtClean="0"/>
              <a:t>Each </a:t>
            </a:r>
            <a:r>
              <a:rPr lang="en-GB" dirty="0"/>
              <a:t>phase has specific deliverables</a:t>
            </a:r>
          </a:p>
          <a:p>
            <a:endParaRPr lang="en-GB" dirty="0"/>
          </a:p>
        </p:txBody>
      </p:sp>
      <p:sp>
        <p:nvSpPr>
          <p:cNvPr id="4" name="Content Placeholder 3"/>
          <p:cNvSpPr>
            <a:spLocks noGrp="1"/>
          </p:cNvSpPr>
          <p:nvPr>
            <p:ph sz="quarter" idx="14"/>
          </p:nvPr>
        </p:nvSpPr>
        <p:spPr/>
        <p:txBody>
          <a:bodyPr/>
          <a:lstStyle/>
          <a:p>
            <a:pPr marL="0" indent="0" algn="ctr">
              <a:buNone/>
            </a:pPr>
            <a:r>
              <a:rPr lang="en-GB" sz="3600" b="1" dirty="0"/>
              <a:t>D</a:t>
            </a:r>
            <a:r>
              <a:rPr lang="en-GB" sz="3600" b="1" dirty="0" smtClean="0"/>
              <a:t>isadvantages</a:t>
            </a:r>
            <a:endParaRPr lang="en-GB" sz="3600" b="1" dirty="0"/>
          </a:p>
          <a:p>
            <a:endParaRPr lang="en-GB" dirty="0" smtClean="0"/>
          </a:p>
          <a:p>
            <a:r>
              <a:rPr lang="en-GB" dirty="0"/>
              <a:t>Assumes that the requirements of a system can be frozen· </a:t>
            </a:r>
            <a:endParaRPr lang="en-GB" dirty="0" smtClean="0"/>
          </a:p>
          <a:p>
            <a:r>
              <a:rPr lang="en-GB" dirty="0" smtClean="0"/>
              <a:t>Very </a:t>
            </a:r>
            <a:r>
              <a:rPr lang="en-GB" dirty="0"/>
              <a:t>difficult to go back to any stage after it finished</a:t>
            </a:r>
            <a:r>
              <a:rPr lang="en-GB" dirty="0" smtClean="0"/>
              <a:t>.</a:t>
            </a:r>
          </a:p>
          <a:p>
            <a:r>
              <a:rPr lang="en-GB" dirty="0" smtClean="0"/>
              <a:t> </a:t>
            </a:r>
            <a:r>
              <a:rPr lang="en-GB" dirty="0"/>
              <a:t>Little flexibility and adjusting scope is difficult and </a:t>
            </a:r>
            <a:r>
              <a:rPr lang="en-GB" dirty="0" smtClean="0"/>
              <a:t>expensive.</a:t>
            </a:r>
          </a:p>
          <a:p>
            <a:r>
              <a:rPr lang="en-GB" dirty="0" smtClean="0"/>
              <a:t>Costly </a:t>
            </a:r>
            <a:r>
              <a:rPr lang="en-GB" dirty="0"/>
              <a:t>and required more time, in addition to detailed plan</a:t>
            </a:r>
          </a:p>
        </p:txBody>
      </p:sp>
    </p:spTree>
    <p:extLst>
      <p:ext uri="{BB962C8B-B14F-4D97-AF65-F5344CB8AC3E}">
        <p14:creationId xmlns:p14="http://schemas.microsoft.com/office/powerpoint/2010/main" val="36255093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000" b="1" dirty="0" smtClean="0"/>
              <a:t>Advantages and disadvantages of V model</a:t>
            </a:r>
            <a:endParaRPr lang="en-GB" sz="4000" b="1" dirty="0"/>
          </a:p>
        </p:txBody>
      </p:sp>
      <p:sp>
        <p:nvSpPr>
          <p:cNvPr id="3" name="Content Placeholder 2"/>
          <p:cNvSpPr>
            <a:spLocks noGrp="1"/>
          </p:cNvSpPr>
          <p:nvPr>
            <p:ph sz="quarter" idx="13"/>
          </p:nvPr>
        </p:nvSpPr>
        <p:spPr/>
        <p:txBody>
          <a:bodyPr>
            <a:normAutofit/>
          </a:bodyPr>
          <a:lstStyle/>
          <a:p>
            <a:pPr marL="0" indent="0" algn="ctr">
              <a:buNone/>
            </a:pPr>
            <a:r>
              <a:rPr lang="en-GB" sz="3600" b="1" dirty="0" smtClean="0"/>
              <a:t>Advantages</a:t>
            </a:r>
          </a:p>
          <a:p>
            <a:pPr marL="0" indent="0">
              <a:buNone/>
            </a:pPr>
            <a:endParaRPr lang="en-GB" dirty="0"/>
          </a:p>
          <a:p>
            <a:r>
              <a:rPr lang="en-GB" dirty="0"/>
              <a:t>Simple and easy to use</a:t>
            </a:r>
            <a:r>
              <a:rPr lang="en-GB" dirty="0" smtClean="0"/>
              <a:t>.</a:t>
            </a:r>
          </a:p>
          <a:p>
            <a:r>
              <a:rPr lang="en-GB" dirty="0" smtClean="0"/>
              <a:t>Each </a:t>
            </a:r>
            <a:r>
              <a:rPr lang="en-GB" dirty="0"/>
              <a:t>phase has specific deliverables</a:t>
            </a:r>
            <a:r>
              <a:rPr lang="en-GB" dirty="0" smtClean="0"/>
              <a:t>.</a:t>
            </a:r>
          </a:p>
          <a:p>
            <a:r>
              <a:rPr lang="en-GB" dirty="0" smtClean="0"/>
              <a:t>Higher </a:t>
            </a:r>
            <a:r>
              <a:rPr lang="en-GB" dirty="0"/>
              <a:t>chance of success over the waterfall model due to the development of test plans early on during the life cycle</a:t>
            </a:r>
            <a:r>
              <a:rPr lang="en-GB" dirty="0" smtClean="0"/>
              <a:t>.</a:t>
            </a:r>
          </a:p>
          <a:p>
            <a:r>
              <a:rPr lang="en-GB" dirty="0" smtClean="0"/>
              <a:t>Works </a:t>
            </a:r>
            <a:r>
              <a:rPr lang="en-GB" dirty="0"/>
              <a:t>well for where requirements are easily understood.</a:t>
            </a:r>
          </a:p>
        </p:txBody>
      </p:sp>
      <p:sp>
        <p:nvSpPr>
          <p:cNvPr id="4" name="Content Placeholder 3"/>
          <p:cNvSpPr>
            <a:spLocks noGrp="1"/>
          </p:cNvSpPr>
          <p:nvPr>
            <p:ph sz="quarter" idx="14"/>
          </p:nvPr>
        </p:nvSpPr>
        <p:spPr/>
        <p:txBody>
          <a:bodyPr>
            <a:normAutofit lnSpcReduction="10000"/>
          </a:bodyPr>
          <a:lstStyle/>
          <a:p>
            <a:pPr marL="0" indent="0" algn="ctr">
              <a:buNone/>
            </a:pPr>
            <a:r>
              <a:rPr lang="en-GB" sz="3600" b="1" dirty="0"/>
              <a:t>D</a:t>
            </a:r>
            <a:r>
              <a:rPr lang="en-GB" sz="3600" b="1" dirty="0" smtClean="0"/>
              <a:t>isadvantages</a:t>
            </a:r>
            <a:endParaRPr lang="en-GB" sz="3600" b="1" dirty="0"/>
          </a:p>
          <a:p>
            <a:endParaRPr lang="en-GB" dirty="0" smtClean="0"/>
          </a:p>
          <a:p>
            <a:r>
              <a:rPr lang="en-GB" dirty="0"/>
              <a:t>Very inflexible, like the waterfall model</a:t>
            </a:r>
            <a:r>
              <a:rPr lang="en-GB" dirty="0" smtClean="0"/>
              <a:t>. </a:t>
            </a:r>
          </a:p>
          <a:p>
            <a:r>
              <a:rPr lang="en-GB" dirty="0" smtClean="0"/>
              <a:t>Little </a:t>
            </a:r>
            <a:r>
              <a:rPr lang="en-GB" dirty="0"/>
              <a:t>flexibility and adjusting scope is difficult and expensive</a:t>
            </a:r>
            <a:r>
              <a:rPr lang="en-GB" dirty="0" smtClean="0"/>
              <a:t>.</a:t>
            </a:r>
          </a:p>
          <a:p>
            <a:r>
              <a:rPr lang="en-GB" dirty="0" smtClean="0"/>
              <a:t> </a:t>
            </a:r>
            <a:r>
              <a:rPr lang="en-GB" dirty="0"/>
              <a:t>Software is developed during the implementation phase, so no early prototypes of the software are produced</a:t>
            </a:r>
            <a:r>
              <a:rPr lang="en-GB" dirty="0" smtClean="0"/>
              <a:t>.</a:t>
            </a:r>
          </a:p>
          <a:p>
            <a:r>
              <a:rPr lang="en-GB" dirty="0" smtClean="0"/>
              <a:t>Model </a:t>
            </a:r>
            <a:r>
              <a:rPr lang="en-GB" dirty="0"/>
              <a:t>doesn’t provide a clear path for problems found during testing phases.</a:t>
            </a:r>
          </a:p>
          <a:p>
            <a:r>
              <a:rPr lang="en-GB" dirty="0" smtClean="0"/>
              <a:t>Costly </a:t>
            </a:r>
            <a:r>
              <a:rPr lang="en-GB" dirty="0"/>
              <a:t>and required more time, in addition to detailed plan</a:t>
            </a:r>
          </a:p>
          <a:p>
            <a:endParaRPr lang="en-GB" dirty="0"/>
          </a:p>
        </p:txBody>
      </p:sp>
    </p:spTree>
    <p:extLst>
      <p:ext uri="{BB962C8B-B14F-4D97-AF65-F5344CB8AC3E}">
        <p14:creationId xmlns:p14="http://schemas.microsoft.com/office/powerpoint/2010/main" val="27300598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GB" dirty="0" smtClean="0"/>
              <a:t>Similarities between the two models</a:t>
            </a:r>
            <a:endParaRPr lang="en-GB" dirty="0"/>
          </a:p>
        </p:txBody>
      </p:sp>
      <p:sp>
        <p:nvSpPr>
          <p:cNvPr id="6" name="Content Placeholder 5"/>
          <p:cNvSpPr>
            <a:spLocks noGrp="1"/>
          </p:cNvSpPr>
          <p:nvPr>
            <p:ph sz="quarter" idx="13"/>
          </p:nvPr>
        </p:nvSpPr>
        <p:spPr/>
        <p:txBody>
          <a:bodyPr/>
          <a:lstStyle/>
          <a:p>
            <a:r>
              <a:rPr lang="en-GB" dirty="0"/>
              <a:t>The sequential models build on the assumption that </a:t>
            </a:r>
            <a:r>
              <a:rPr lang="en-GB" dirty="0" smtClean="0"/>
              <a:t>the problem </a:t>
            </a:r>
            <a:r>
              <a:rPr lang="en-GB" dirty="0"/>
              <a:t>to be solved can be completely understood </a:t>
            </a:r>
            <a:r>
              <a:rPr lang="en-GB" dirty="0" smtClean="0"/>
              <a:t>and described </a:t>
            </a:r>
            <a:r>
              <a:rPr lang="en-GB" dirty="0"/>
              <a:t>before a solution is designed. </a:t>
            </a:r>
            <a:endParaRPr lang="en-GB" dirty="0" smtClean="0"/>
          </a:p>
          <a:p>
            <a:endParaRPr lang="en-GB" dirty="0" smtClean="0"/>
          </a:p>
          <a:p>
            <a:r>
              <a:rPr lang="en-GB" dirty="0" smtClean="0"/>
              <a:t>A </a:t>
            </a:r>
            <a:r>
              <a:rPr lang="en-GB" dirty="0"/>
              <a:t>design </a:t>
            </a:r>
            <a:r>
              <a:rPr lang="en-GB" dirty="0" smtClean="0"/>
              <a:t>that satisfies </a:t>
            </a:r>
            <a:r>
              <a:rPr lang="en-GB" dirty="0"/>
              <a:t>all aspects of the problem can be specified </a:t>
            </a:r>
            <a:r>
              <a:rPr lang="en-GB" dirty="0" smtClean="0"/>
              <a:t>before implementation</a:t>
            </a:r>
            <a:r>
              <a:rPr lang="en-GB" dirty="0"/>
              <a:t>. </a:t>
            </a:r>
            <a:endParaRPr lang="en-GB" dirty="0" smtClean="0"/>
          </a:p>
          <a:p>
            <a:endParaRPr lang="en-GB" dirty="0" smtClean="0"/>
          </a:p>
          <a:p>
            <a:r>
              <a:rPr lang="en-GB" dirty="0" smtClean="0"/>
              <a:t>All </a:t>
            </a:r>
            <a:r>
              <a:rPr lang="en-GB" dirty="0"/>
              <a:t>implementation can be done </a:t>
            </a:r>
            <a:r>
              <a:rPr lang="en-GB" dirty="0" smtClean="0"/>
              <a:t>before validation </a:t>
            </a:r>
            <a:r>
              <a:rPr lang="en-GB" dirty="0"/>
              <a:t>and delivery. </a:t>
            </a:r>
            <a:endParaRPr lang="en-GB" dirty="0" smtClean="0"/>
          </a:p>
          <a:p>
            <a:endParaRPr lang="en-GB" dirty="0" smtClean="0"/>
          </a:p>
          <a:p>
            <a:r>
              <a:rPr lang="en-GB" dirty="0"/>
              <a:t>A</a:t>
            </a:r>
            <a:r>
              <a:rPr lang="en-GB" dirty="0" smtClean="0"/>
              <a:t>pplicable if experienced </a:t>
            </a:r>
            <a:r>
              <a:rPr lang="en-GB" dirty="0"/>
              <a:t>developers’ work in a well-known </a:t>
            </a:r>
            <a:r>
              <a:rPr lang="en-GB" dirty="0" smtClean="0"/>
              <a:t>problem domain</a:t>
            </a:r>
            <a:r>
              <a:rPr lang="en-GB" dirty="0"/>
              <a:t>, with well-known technology and with </a:t>
            </a:r>
            <a:r>
              <a:rPr lang="en-GB" dirty="0" smtClean="0"/>
              <a:t>short development </a:t>
            </a:r>
            <a:r>
              <a:rPr lang="en-GB" dirty="0"/>
              <a:t>times as for example in software maintenance.</a:t>
            </a:r>
            <a:endParaRPr lang="en-GB" dirty="0"/>
          </a:p>
        </p:txBody>
      </p:sp>
    </p:spTree>
    <p:extLst>
      <p:ext uri="{BB962C8B-B14F-4D97-AF65-F5344CB8AC3E}">
        <p14:creationId xmlns:p14="http://schemas.microsoft.com/office/powerpoint/2010/main" val="12131097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GB" dirty="0" smtClean="0"/>
              <a:t>Difference between the two models</a:t>
            </a:r>
            <a:endParaRPr lang="en-GB" dirty="0"/>
          </a:p>
        </p:txBody>
      </p:sp>
      <p:sp>
        <p:nvSpPr>
          <p:cNvPr id="3" name="Content Placeholder 2"/>
          <p:cNvSpPr>
            <a:spLocks noGrp="1"/>
          </p:cNvSpPr>
          <p:nvPr>
            <p:ph sz="quarter" idx="13"/>
          </p:nvPr>
        </p:nvSpPr>
        <p:spPr/>
        <p:txBody>
          <a:bodyPr>
            <a:normAutofit/>
          </a:bodyPr>
          <a:lstStyle/>
          <a:p>
            <a:r>
              <a:rPr lang="en-GB" dirty="0" smtClean="0"/>
              <a:t>testing </a:t>
            </a:r>
            <a:r>
              <a:rPr lang="en-GB" dirty="0"/>
              <a:t>activities are carried out after the development activities are </a:t>
            </a:r>
            <a:r>
              <a:rPr lang="en-GB" dirty="0" smtClean="0"/>
              <a:t>over</a:t>
            </a:r>
          </a:p>
          <a:p>
            <a:r>
              <a:rPr lang="en-GB" dirty="0"/>
              <a:t>is a continuous </a:t>
            </a:r>
            <a:r>
              <a:rPr lang="en-GB" dirty="0" smtClean="0"/>
              <a:t>process</a:t>
            </a:r>
          </a:p>
          <a:p>
            <a:r>
              <a:rPr lang="en-GB" dirty="0"/>
              <a:t>the number of defects in the software made using </a:t>
            </a:r>
            <a:r>
              <a:rPr lang="en-GB" dirty="0" smtClean="0"/>
              <a:t>waterfall </a:t>
            </a:r>
            <a:r>
              <a:rPr lang="en-GB" dirty="0"/>
              <a:t>model are </a:t>
            </a:r>
            <a:r>
              <a:rPr lang="en-GB" dirty="0" smtClean="0"/>
              <a:t>more</a:t>
            </a:r>
          </a:p>
          <a:p>
            <a:r>
              <a:rPr lang="en-GB" dirty="0"/>
              <a:t>the requirements of the user are </a:t>
            </a:r>
            <a:r>
              <a:rPr lang="en-GB" dirty="0" smtClean="0"/>
              <a:t>fixed</a:t>
            </a:r>
          </a:p>
          <a:p>
            <a:r>
              <a:rPr lang="en-GB" dirty="0"/>
              <a:t>changes in the software in waterfall model is a </a:t>
            </a:r>
            <a:r>
              <a:rPr lang="en-GB" dirty="0" smtClean="0"/>
              <a:t>difficult</a:t>
            </a:r>
          </a:p>
          <a:p>
            <a:r>
              <a:rPr lang="en-GB" dirty="0" smtClean="0"/>
              <a:t>proves </a:t>
            </a:r>
            <a:r>
              <a:rPr lang="en-GB" dirty="0"/>
              <a:t>to be a costly affair</a:t>
            </a:r>
          </a:p>
          <a:p>
            <a:endParaRPr lang="en-GB" dirty="0"/>
          </a:p>
          <a:p>
            <a:endParaRPr lang="en-GB" dirty="0"/>
          </a:p>
          <a:p>
            <a:endParaRPr lang="en-GB" dirty="0" smtClean="0"/>
          </a:p>
          <a:p>
            <a:endParaRPr lang="en-GB" dirty="0"/>
          </a:p>
          <a:p>
            <a:endParaRPr lang="en-GB" dirty="0"/>
          </a:p>
          <a:p>
            <a:endParaRPr lang="en-GB" dirty="0"/>
          </a:p>
        </p:txBody>
      </p:sp>
      <p:sp>
        <p:nvSpPr>
          <p:cNvPr id="4" name="Content Placeholder 3"/>
          <p:cNvSpPr>
            <a:spLocks noGrp="1"/>
          </p:cNvSpPr>
          <p:nvPr>
            <p:ph sz="quarter" idx="14"/>
          </p:nvPr>
        </p:nvSpPr>
        <p:spPr/>
        <p:txBody>
          <a:bodyPr>
            <a:normAutofit/>
          </a:bodyPr>
          <a:lstStyle/>
          <a:p>
            <a:r>
              <a:rPr lang="en-GB" dirty="0"/>
              <a:t>testing activities start with the first stage</a:t>
            </a:r>
          </a:p>
          <a:p>
            <a:r>
              <a:rPr lang="en-GB" dirty="0"/>
              <a:t>is a simultaneous process</a:t>
            </a:r>
          </a:p>
          <a:p>
            <a:r>
              <a:rPr lang="en-GB" dirty="0"/>
              <a:t>the number of defects in the software made using V model are </a:t>
            </a:r>
            <a:r>
              <a:rPr lang="en-GB" dirty="0" smtClean="0"/>
              <a:t>less</a:t>
            </a:r>
          </a:p>
          <a:p>
            <a:r>
              <a:rPr lang="en-GB" dirty="0"/>
              <a:t>the requirements of the user are uncertain and keep </a:t>
            </a:r>
            <a:r>
              <a:rPr lang="en-GB" dirty="0" smtClean="0"/>
              <a:t>changing</a:t>
            </a:r>
            <a:endParaRPr lang="en-GB" dirty="0"/>
          </a:p>
          <a:p>
            <a:r>
              <a:rPr lang="en-GB" dirty="0"/>
              <a:t>changes in the software in </a:t>
            </a:r>
            <a:r>
              <a:rPr lang="en-GB" dirty="0" smtClean="0"/>
              <a:t>V model isn't </a:t>
            </a:r>
            <a:r>
              <a:rPr lang="en-GB" dirty="0"/>
              <a:t>a difficult </a:t>
            </a:r>
            <a:r>
              <a:rPr lang="en-GB" dirty="0" smtClean="0"/>
              <a:t>task</a:t>
            </a:r>
          </a:p>
          <a:p>
            <a:r>
              <a:rPr lang="en-GB" dirty="0" smtClean="0"/>
              <a:t>proves </a:t>
            </a:r>
            <a:r>
              <a:rPr lang="en-GB" dirty="0"/>
              <a:t>to be </a:t>
            </a:r>
            <a:r>
              <a:rPr lang="en-GB" dirty="0" smtClean="0"/>
              <a:t>a non-costly </a:t>
            </a:r>
            <a:r>
              <a:rPr lang="en-GB" dirty="0"/>
              <a:t>affair</a:t>
            </a:r>
          </a:p>
          <a:p>
            <a:endParaRPr lang="en-GB" dirty="0"/>
          </a:p>
        </p:txBody>
      </p:sp>
      <p:sp>
        <p:nvSpPr>
          <p:cNvPr id="2" name="Text Placeholder 1"/>
          <p:cNvSpPr>
            <a:spLocks noGrp="1"/>
          </p:cNvSpPr>
          <p:nvPr>
            <p:ph type="body" sz="half" idx="2"/>
          </p:nvPr>
        </p:nvSpPr>
        <p:spPr/>
        <p:txBody>
          <a:bodyPr>
            <a:noAutofit/>
          </a:bodyPr>
          <a:lstStyle/>
          <a:p>
            <a:pPr algn="ctr"/>
            <a:r>
              <a:rPr lang="en-GB" sz="3600" dirty="0" smtClean="0"/>
              <a:t>Waterfall</a:t>
            </a:r>
            <a:endParaRPr lang="en-GB" sz="3600" dirty="0"/>
          </a:p>
        </p:txBody>
      </p:sp>
      <p:sp>
        <p:nvSpPr>
          <p:cNvPr id="7" name="Text Placeholder 6"/>
          <p:cNvSpPr>
            <a:spLocks noGrp="1"/>
          </p:cNvSpPr>
          <p:nvPr>
            <p:ph type="body" sz="half" idx="15"/>
          </p:nvPr>
        </p:nvSpPr>
        <p:spPr/>
        <p:txBody>
          <a:bodyPr>
            <a:noAutofit/>
          </a:bodyPr>
          <a:lstStyle/>
          <a:p>
            <a:pPr algn="ctr"/>
            <a:r>
              <a:rPr lang="en-GB" sz="3600" dirty="0" smtClean="0"/>
              <a:t>V Model</a:t>
            </a:r>
            <a:endParaRPr lang="en-GB" sz="3600" dirty="0"/>
          </a:p>
        </p:txBody>
      </p:sp>
    </p:spTree>
    <p:extLst>
      <p:ext uri="{BB962C8B-B14F-4D97-AF65-F5344CB8AC3E}">
        <p14:creationId xmlns:p14="http://schemas.microsoft.com/office/powerpoint/2010/main" val="19790854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Conclusion</a:t>
            </a:r>
            <a:endParaRPr lang="en-GB" b="1" dirty="0"/>
          </a:p>
        </p:txBody>
      </p:sp>
      <p:sp>
        <p:nvSpPr>
          <p:cNvPr id="3" name="Content Placeholder 2"/>
          <p:cNvSpPr>
            <a:spLocks noGrp="1"/>
          </p:cNvSpPr>
          <p:nvPr>
            <p:ph sz="quarter" idx="13"/>
          </p:nvPr>
        </p:nvSpPr>
        <p:spPr/>
        <p:txBody>
          <a:bodyPr/>
          <a:lstStyle/>
          <a:p>
            <a:r>
              <a:rPr lang="en-GB" dirty="0"/>
              <a:t>it is clear that each of the models can be used depending on the system they are being developed for. </a:t>
            </a:r>
            <a:endParaRPr lang="en-GB" dirty="0" smtClean="0"/>
          </a:p>
          <a:p>
            <a:r>
              <a:rPr lang="en-GB" dirty="0"/>
              <a:t>O</a:t>
            </a:r>
            <a:r>
              <a:rPr lang="en-GB" dirty="0" smtClean="0"/>
              <a:t>ne </a:t>
            </a:r>
            <a:r>
              <a:rPr lang="en-GB" dirty="0"/>
              <a:t>can choose either waterfall model or V model taking the software and the user requirements into consideration</a:t>
            </a:r>
            <a:r>
              <a:rPr lang="en-GB" dirty="0" smtClean="0"/>
              <a:t>.</a:t>
            </a:r>
          </a:p>
          <a:p>
            <a:r>
              <a:rPr lang="en-GB" dirty="0" smtClean="0"/>
              <a:t> </a:t>
            </a:r>
            <a:r>
              <a:rPr lang="en-GB" dirty="0"/>
              <a:t>Often, for smaller systems, it is recommended that one use the waterfall model and for the bigger systems use the V model.</a:t>
            </a:r>
            <a:br>
              <a:rPr lang="en-GB" dirty="0"/>
            </a:br>
            <a:endParaRPr lang="en-GB" dirty="0"/>
          </a:p>
        </p:txBody>
      </p:sp>
    </p:spTree>
    <p:extLst>
      <p:ext uri="{BB962C8B-B14F-4D97-AF65-F5344CB8AC3E}">
        <p14:creationId xmlns:p14="http://schemas.microsoft.com/office/powerpoint/2010/main" val="253055572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h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HO">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HO">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7000"/>
                <a:satMod val="150000"/>
              </a:schemeClr>
            </a:gs>
            <a:gs pos="30000">
              <a:schemeClr val="phClr">
                <a:shade val="94000"/>
                <a:satMod val="130000"/>
              </a:schemeClr>
            </a:gs>
            <a:gs pos="45000">
              <a:schemeClr val="phClr">
                <a:shade val="100000"/>
                <a:satMod val="120000"/>
              </a:schemeClr>
            </a:gs>
            <a:gs pos="55000">
              <a:schemeClr val="phClr">
                <a:shade val="100000"/>
                <a:satMod val="118000"/>
              </a:schemeClr>
            </a:gs>
            <a:gs pos="73000">
              <a:schemeClr val="phClr">
                <a:shade val="94000"/>
                <a:satMod val="130000"/>
              </a:schemeClr>
            </a:gs>
            <a:gs pos="100000">
              <a:schemeClr val="phClr">
                <a:shade val="67000"/>
                <a:satMod val="15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2700000" algn="br" rotWithShape="0">
              <a:srgbClr val="000000">
                <a:alpha val="40000"/>
              </a:srgbClr>
            </a:outerShdw>
          </a:effectLst>
        </a:effectStyle>
        <a:effectStyle>
          <a:effectLst>
            <a:outerShdw blurRad="50800" dist="38100" dir="2700000" algn="br" rotWithShape="0">
              <a:srgbClr val="000000">
                <a:alpha val="40000"/>
              </a:srgbClr>
            </a:outerShdw>
          </a:effectLst>
        </a:effectStyle>
        <a:effectStyle>
          <a:effectLst>
            <a:outerShdw blurRad="50800" dist="38100" dir="2700000" algn="br" rotWithShape="0">
              <a:srgbClr val="000000">
                <a:alpha val="40000"/>
              </a:srgbClr>
            </a:outerShdw>
          </a:effectLst>
          <a:scene3d>
            <a:camera prst="orthographicFront">
              <a:rot lat="0" lon="0" rev="0"/>
            </a:camera>
            <a:lightRig rig="threePt" dir="t">
              <a:rot lat="0" lon="0" rev="2700000"/>
            </a:lightRig>
          </a:scene3d>
          <a:sp3d contourW="19050">
            <a:bevelT w="31750" h="38100"/>
            <a:contourClr>
              <a:schemeClr val="phClr">
                <a:shade val="15000"/>
                <a:satMod val="110000"/>
              </a:schemeClr>
            </a:contourClr>
          </a:sp3d>
        </a:effectStyle>
      </a:effectStyleLst>
      <a:bgFillStyleLst>
        <a:solidFill>
          <a:schemeClr val="phClr"/>
        </a:solidFill>
        <a:gradFill rotWithShape="1">
          <a:gsLst>
            <a:gs pos="0">
              <a:schemeClr val="phClr">
                <a:tint val="64000"/>
                <a:satMod val="210000"/>
              </a:schemeClr>
            </a:gs>
            <a:gs pos="40000">
              <a:schemeClr val="phClr">
                <a:tint val="72000"/>
                <a:shade val="99000"/>
                <a:satMod val="200000"/>
              </a:schemeClr>
            </a:gs>
            <a:gs pos="100000">
              <a:schemeClr val="phClr">
                <a:tint val="100000"/>
                <a:shade val="30000"/>
                <a:alpha val="100000"/>
                <a:satMod val="175000"/>
                <a:lumMod val="100000"/>
              </a:schemeClr>
            </a:gs>
          </a:gsLst>
          <a:path path="circle">
            <a:fillToRect l="50000" t="-80000" r="50000" b="180000"/>
          </a:path>
        </a:gradFill>
        <a:blipFill rotWithShape="1">
          <a:blip xmlns:r="http://schemas.openxmlformats.org/officeDocument/2006/relationships" r:embed="rId1">
            <a:duotone>
              <a:schemeClr val="phClr">
                <a:tint val="86000"/>
                <a:alpha val="90000"/>
              </a:schemeClr>
              <a:schemeClr val="phClr">
                <a:shade val="49000"/>
                <a:sat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TC101790493[[fn=SOHO]]</Template>
  <TotalTime>63</TotalTime>
  <Words>1086</Words>
  <Application>Microsoft Office PowerPoint</Application>
  <PresentationFormat>On-screen Show (4:3)</PresentationFormat>
  <Paragraphs>113</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Soho</vt:lpstr>
      <vt:lpstr>  </vt:lpstr>
      <vt:lpstr>Waterfall systems </vt:lpstr>
      <vt:lpstr>The sequential phases in a Waterfall model are:   Part 1 </vt:lpstr>
      <vt:lpstr>The sequential phases in a Waterfall model are:   Part 2 </vt:lpstr>
      <vt:lpstr>V model Systems</vt:lpstr>
      <vt:lpstr>The key stages for the V model are as follows: Part 1</vt:lpstr>
      <vt:lpstr>The key stages for the V model are as follows: Part 2</vt:lpstr>
      <vt:lpstr>Advantages and disadvantages of waterfall model</vt:lpstr>
      <vt:lpstr>Advantages and disadvantages of V model</vt:lpstr>
      <vt:lpstr>Similarities between the two models</vt:lpstr>
      <vt:lpstr>Difference between the two models</vt:lpstr>
      <vt:lpstr>Conclusion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A Hussien</dc:creator>
  <cp:lastModifiedBy>A Hussien</cp:lastModifiedBy>
  <cp:revision>6</cp:revision>
  <dcterms:created xsi:type="dcterms:W3CDTF">2013-10-10T09:25:07Z</dcterms:created>
  <dcterms:modified xsi:type="dcterms:W3CDTF">2013-10-10T10:28:37Z</dcterms:modified>
</cp:coreProperties>
</file>