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60" r:id="rId2"/>
    <p:sldId id="256" r:id="rId3"/>
    <p:sldId id="257" r:id="rId4"/>
    <p:sldId id="262" r:id="rId5"/>
    <p:sldId id="258"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07"/>
  </p:normalViewPr>
  <p:slideViewPr>
    <p:cSldViewPr snapToGrid="0">
      <p:cViewPr varScale="1">
        <p:scale>
          <a:sx n="106" d="100"/>
          <a:sy n="106" d="100"/>
        </p:scale>
        <p:origin x="79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96B03B2-A6D9-8143-8944-5169A74BAAC8}" type="datetimeFigureOut">
              <a:rPr lang="en-US" smtClean="0"/>
              <a:t>10/19/22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800D81-BD60-D44B-B0A8-3558F4A10E7B}" type="slidenum">
              <a:rPr lang="en-US" smtClean="0"/>
              <a:t>‹#›</a:t>
            </a:fld>
            <a:endParaRPr lang="en-US"/>
          </a:p>
        </p:txBody>
      </p:sp>
    </p:spTree>
    <p:extLst>
      <p:ext uri="{BB962C8B-B14F-4D97-AF65-F5344CB8AC3E}">
        <p14:creationId xmlns:p14="http://schemas.microsoft.com/office/powerpoint/2010/main" val="35713031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96B03B2-A6D9-8143-8944-5169A74BAAC8}" type="datetimeFigureOut">
              <a:rPr lang="en-US" smtClean="0"/>
              <a:t>10/19/22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800D81-BD60-D44B-B0A8-3558F4A10E7B}" type="slidenum">
              <a:rPr lang="en-US" smtClean="0"/>
              <a:t>‹#›</a:t>
            </a:fld>
            <a:endParaRPr lang="en-US"/>
          </a:p>
        </p:txBody>
      </p:sp>
    </p:spTree>
    <p:extLst>
      <p:ext uri="{BB962C8B-B14F-4D97-AF65-F5344CB8AC3E}">
        <p14:creationId xmlns:p14="http://schemas.microsoft.com/office/powerpoint/2010/main" val="1791686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96B03B2-A6D9-8143-8944-5169A74BAAC8}" type="datetimeFigureOut">
              <a:rPr lang="en-US" smtClean="0"/>
              <a:t>10/19/22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800D81-BD60-D44B-B0A8-3558F4A10E7B}" type="slidenum">
              <a:rPr lang="en-US" smtClean="0"/>
              <a:t>‹#›</a:t>
            </a:fld>
            <a:endParaRPr lang="en-US"/>
          </a:p>
        </p:txBody>
      </p:sp>
    </p:spTree>
    <p:extLst>
      <p:ext uri="{BB962C8B-B14F-4D97-AF65-F5344CB8AC3E}">
        <p14:creationId xmlns:p14="http://schemas.microsoft.com/office/powerpoint/2010/main" val="3372096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96B03B2-A6D9-8143-8944-5169A74BAAC8}" type="datetimeFigureOut">
              <a:rPr lang="en-US" smtClean="0"/>
              <a:t>10/19/22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800D81-BD60-D44B-B0A8-3558F4A10E7B}" type="slidenum">
              <a:rPr lang="en-US" smtClean="0"/>
              <a:t>‹#›</a:t>
            </a:fld>
            <a:endParaRPr lang="en-US"/>
          </a:p>
        </p:txBody>
      </p:sp>
    </p:spTree>
    <p:extLst>
      <p:ext uri="{BB962C8B-B14F-4D97-AF65-F5344CB8AC3E}">
        <p14:creationId xmlns:p14="http://schemas.microsoft.com/office/powerpoint/2010/main" val="615633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96B03B2-A6D9-8143-8944-5169A74BAAC8}" type="datetimeFigureOut">
              <a:rPr lang="en-US" smtClean="0"/>
              <a:t>10/19/22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8800D81-BD60-D44B-B0A8-3558F4A10E7B}" type="slidenum">
              <a:rPr lang="en-US" smtClean="0"/>
              <a:t>‹#›</a:t>
            </a:fld>
            <a:endParaRPr lang="en-US"/>
          </a:p>
        </p:txBody>
      </p:sp>
    </p:spTree>
    <p:extLst>
      <p:ext uri="{BB962C8B-B14F-4D97-AF65-F5344CB8AC3E}">
        <p14:creationId xmlns:p14="http://schemas.microsoft.com/office/powerpoint/2010/main" val="40564892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96B03B2-A6D9-8143-8944-5169A74BAAC8}" type="datetimeFigureOut">
              <a:rPr lang="en-US" smtClean="0"/>
              <a:t>10/19/22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8800D81-BD60-D44B-B0A8-3558F4A10E7B}" type="slidenum">
              <a:rPr lang="en-US" smtClean="0"/>
              <a:t>‹#›</a:t>
            </a:fld>
            <a:endParaRPr lang="en-US"/>
          </a:p>
        </p:txBody>
      </p:sp>
    </p:spTree>
    <p:extLst>
      <p:ext uri="{BB962C8B-B14F-4D97-AF65-F5344CB8AC3E}">
        <p14:creationId xmlns:p14="http://schemas.microsoft.com/office/powerpoint/2010/main" val="1015839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6B03B2-A6D9-8143-8944-5169A74BAAC8}" type="datetimeFigureOut">
              <a:rPr lang="en-US" smtClean="0"/>
              <a:t>10/19/22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8800D81-BD60-D44B-B0A8-3558F4A10E7B}" type="slidenum">
              <a:rPr lang="en-US" smtClean="0"/>
              <a:t>‹#›</a:t>
            </a:fld>
            <a:endParaRPr lang="en-US"/>
          </a:p>
        </p:txBody>
      </p:sp>
    </p:spTree>
    <p:extLst>
      <p:ext uri="{BB962C8B-B14F-4D97-AF65-F5344CB8AC3E}">
        <p14:creationId xmlns:p14="http://schemas.microsoft.com/office/powerpoint/2010/main" val="1667283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96B03B2-A6D9-8143-8944-5169A74BAAC8}" type="datetimeFigureOut">
              <a:rPr lang="en-US" smtClean="0"/>
              <a:t>10/19/22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800D81-BD60-D44B-B0A8-3558F4A10E7B}" type="slidenum">
              <a:rPr lang="en-US" smtClean="0"/>
              <a:t>‹#›</a:t>
            </a:fld>
            <a:endParaRPr lang="en-US"/>
          </a:p>
        </p:txBody>
      </p:sp>
    </p:spTree>
    <p:extLst>
      <p:ext uri="{BB962C8B-B14F-4D97-AF65-F5344CB8AC3E}">
        <p14:creationId xmlns:p14="http://schemas.microsoft.com/office/powerpoint/2010/main" val="31801910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896B03B2-A6D9-8143-8944-5169A74BAAC8}" type="datetimeFigureOut">
              <a:rPr lang="en-US" smtClean="0"/>
              <a:t>10/19/22</a:t>
            </a:fld>
            <a:endParaRPr lang="en-US"/>
          </a:p>
        </p:txBody>
      </p:sp>
      <p:sp>
        <p:nvSpPr>
          <p:cNvPr id="6" name="Footer Placeholder 5"/>
          <p:cNvSpPr>
            <a:spLocks noGrp="1"/>
          </p:cNvSpPr>
          <p:nvPr>
            <p:ph type="ftr" sz="quarter" idx="11"/>
          </p:nvPr>
        </p:nvSpPr>
        <p:spPr>
          <a:xfrm>
            <a:off x="1141412" y="5883275"/>
            <a:ext cx="5105400" cy="365125"/>
          </a:xfrm>
        </p:spPr>
        <p:txBody>
          <a:bodyPr/>
          <a:lstStyle/>
          <a:p>
            <a:endParaRPr lang="en-US"/>
          </a:p>
        </p:txBody>
      </p:sp>
      <p:sp>
        <p:nvSpPr>
          <p:cNvPr id="7" name="Slide Number Placeholder 6"/>
          <p:cNvSpPr>
            <a:spLocks noGrp="1"/>
          </p:cNvSpPr>
          <p:nvPr>
            <p:ph type="sldNum" sz="quarter" idx="12"/>
          </p:nvPr>
        </p:nvSpPr>
        <p:spPr>
          <a:xfrm>
            <a:off x="10742612" y="5883275"/>
            <a:ext cx="322567" cy="365125"/>
          </a:xfrm>
        </p:spPr>
        <p:txBody>
          <a:bodyPr/>
          <a:lstStyle/>
          <a:p>
            <a:fld id="{98800D81-BD60-D44B-B0A8-3558F4A10E7B}" type="slidenum">
              <a:rPr lang="en-US" smtClean="0"/>
              <a:t>‹#›</a:t>
            </a:fld>
            <a:endParaRPr lang="en-US"/>
          </a:p>
        </p:txBody>
      </p:sp>
    </p:spTree>
    <p:extLst>
      <p:ext uri="{BB962C8B-B14F-4D97-AF65-F5344CB8AC3E}">
        <p14:creationId xmlns:p14="http://schemas.microsoft.com/office/powerpoint/2010/main" val="3095828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96B03B2-A6D9-8143-8944-5169A74BAAC8}" type="datetimeFigureOut">
              <a:rPr lang="en-US" smtClean="0"/>
              <a:t>10/19/22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800D81-BD60-D44B-B0A8-3558F4A10E7B}" type="slidenum">
              <a:rPr lang="en-US" smtClean="0"/>
              <a:t>‹#›</a:t>
            </a:fld>
            <a:endParaRPr lang="en-US"/>
          </a:p>
        </p:txBody>
      </p:sp>
    </p:spTree>
    <p:extLst>
      <p:ext uri="{BB962C8B-B14F-4D97-AF65-F5344CB8AC3E}">
        <p14:creationId xmlns:p14="http://schemas.microsoft.com/office/powerpoint/2010/main" val="23366164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96B03B2-A6D9-8143-8944-5169A74BAAC8}" type="datetimeFigureOut">
              <a:rPr lang="en-US" smtClean="0"/>
              <a:t>10/19/22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800D81-BD60-D44B-B0A8-3558F4A10E7B}" type="slidenum">
              <a:rPr lang="en-US" smtClean="0"/>
              <a:t>‹#›</a:t>
            </a:fld>
            <a:endParaRPr lang="en-US"/>
          </a:p>
        </p:txBody>
      </p:sp>
    </p:spTree>
    <p:extLst>
      <p:ext uri="{BB962C8B-B14F-4D97-AF65-F5344CB8AC3E}">
        <p14:creationId xmlns:p14="http://schemas.microsoft.com/office/powerpoint/2010/main" val="25114196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896B03B2-A6D9-8143-8944-5169A74BAAC8}" type="datetimeFigureOut">
              <a:rPr lang="en-US" smtClean="0"/>
              <a:t>10/19/22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800D81-BD60-D44B-B0A8-3558F4A10E7B}" type="slidenum">
              <a:rPr lang="en-US" smtClean="0"/>
              <a:t>‹#›</a:t>
            </a:fld>
            <a:endParaRPr lang="en-US"/>
          </a:p>
        </p:txBody>
      </p:sp>
    </p:spTree>
    <p:extLst>
      <p:ext uri="{BB962C8B-B14F-4D97-AF65-F5344CB8AC3E}">
        <p14:creationId xmlns:p14="http://schemas.microsoft.com/office/powerpoint/2010/main" val="36899212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896B03B2-A6D9-8143-8944-5169A74BAAC8}" type="datetimeFigureOut">
              <a:rPr lang="en-US" smtClean="0"/>
              <a:t>10/19/22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800D81-BD60-D44B-B0A8-3558F4A10E7B}" type="slidenum">
              <a:rPr lang="en-US" smtClean="0"/>
              <a:t>‹#›</a:t>
            </a:fld>
            <a:endParaRPr lang="en-US"/>
          </a:p>
        </p:txBody>
      </p:sp>
    </p:spTree>
    <p:extLst>
      <p:ext uri="{BB962C8B-B14F-4D97-AF65-F5344CB8AC3E}">
        <p14:creationId xmlns:p14="http://schemas.microsoft.com/office/powerpoint/2010/main" val="3027967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96B03B2-A6D9-8143-8944-5169A74BAAC8}" type="datetimeFigureOut">
              <a:rPr lang="en-US" smtClean="0"/>
              <a:t>10/19/22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800D81-BD60-D44B-B0A8-3558F4A10E7B}" type="slidenum">
              <a:rPr lang="en-US" smtClean="0"/>
              <a:t>‹#›</a:t>
            </a:fld>
            <a:endParaRPr lang="en-US"/>
          </a:p>
        </p:txBody>
      </p:sp>
    </p:spTree>
    <p:extLst>
      <p:ext uri="{BB962C8B-B14F-4D97-AF65-F5344CB8AC3E}">
        <p14:creationId xmlns:p14="http://schemas.microsoft.com/office/powerpoint/2010/main" val="4601731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96B03B2-A6D9-8143-8944-5169A74BAAC8}" type="datetimeFigureOut">
              <a:rPr lang="en-US" smtClean="0"/>
              <a:t>10/19/22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800D81-BD60-D44B-B0A8-3558F4A10E7B}" type="slidenum">
              <a:rPr lang="en-US" smtClean="0"/>
              <a:t>‹#›</a:t>
            </a:fld>
            <a:endParaRPr lang="en-US"/>
          </a:p>
        </p:txBody>
      </p:sp>
    </p:spTree>
    <p:extLst>
      <p:ext uri="{BB962C8B-B14F-4D97-AF65-F5344CB8AC3E}">
        <p14:creationId xmlns:p14="http://schemas.microsoft.com/office/powerpoint/2010/main" val="16569213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96B03B2-A6D9-8143-8944-5169A74BAAC8}" type="datetimeFigureOut">
              <a:rPr lang="en-US" smtClean="0"/>
              <a:t>10/19/22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800D81-BD60-D44B-B0A8-3558F4A10E7B}" type="slidenum">
              <a:rPr lang="en-US" smtClean="0"/>
              <a:t>‹#›</a:t>
            </a:fld>
            <a:endParaRPr lang="en-US"/>
          </a:p>
        </p:txBody>
      </p:sp>
    </p:spTree>
    <p:extLst>
      <p:ext uri="{BB962C8B-B14F-4D97-AF65-F5344CB8AC3E}">
        <p14:creationId xmlns:p14="http://schemas.microsoft.com/office/powerpoint/2010/main" val="18767382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96B03B2-A6D9-8143-8944-5169A74BAAC8}" type="datetimeFigureOut">
              <a:rPr lang="en-US" smtClean="0"/>
              <a:t>10/19/22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800D81-BD60-D44B-B0A8-3558F4A10E7B}" type="slidenum">
              <a:rPr lang="en-US" smtClean="0"/>
              <a:t>‹#›</a:t>
            </a:fld>
            <a:endParaRPr lang="en-US"/>
          </a:p>
        </p:txBody>
      </p:sp>
    </p:spTree>
    <p:extLst>
      <p:ext uri="{BB962C8B-B14F-4D97-AF65-F5344CB8AC3E}">
        <p14:creationId xmlns:p14="http://schemas.microsoft.com/office/powerpoint/2010/main" val="262831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896B03B2-A6D9-8143-8944-5169A74BAAC8}" type="datetimeFigureOut">
              <a:rPr lang="en-US" smtClean="0"/>
              <a:t>10/19/22</a:t>
            </a:fld>
            <a:endParaRPr lang="en-US"/>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98800D81-BD60-D44B-B0A8-3558F4A10E7B}" type="slidenum">
              <a:rPr lang="en-US" smtClean="0"/>
              <a:t>‹#›</a:t>
            </a:fld>
            <a:endParaRPr lang="en-US"/>
          </a:p>
        </p:txBody>
      </p:sp>
    </p:spTree>
    <p:extLst>
      <p:ext uri="{BB962C8B-B14F-4D97-AF65-F5344CB8AC3E}">
        <p14:creationId xmlns:p14="http://schemas.microsoft.com/office/powerpoint/2010/main" val="63365435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hyperlink" Target="https://www.cancer.gov/publications/dictionaries/cancer-terms/def/digestive-syste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96E9E-B907-429E-61A6-9C49E78F20C2}"/>
              </a:ext>
            </a:extLst>
          </p:cNvPr>
          <p:cNvSpPr>
            <a:spLocks noGrp="1"/>
          </p:cNvSpPr>
          <p:nvPr>
            <p:ph type="title"/>
          </p:nvPr>
        </p:nvSpPr>
        <p:spPr>
          <a:xfrm>
            <a:off x="371955" y="435935"/>
            <a:ext cx="3932237" cy="1600200"/>
          </a:xfrm>
        </p:spPr>
        <p:txBody>
          <a:bodyPr/>
          <a:lstStyle/>
          <a:p>
            <a:r>
              <a:rPr lang="en-US" sz="3200" b="1" i="0" kern="1200" dirty="0">
                <a:latin typeface="Arial" panose="020B0604020202020204" pitchFamily="34" charset="0"/>
                <a:cs typeface="Arial" panose="020B0604020202020204" pitchFamily="34" charset="0"/>
              </a:rPr>
              <a:t>INTRODUCTION TO PHYSIOLOGY </a:t>
            </a:r>
            <a:endParaRPr lang="en-US" b="1" dirty="0">
              <a:latin typeface="Arial" panose="020B0604020202020204" pitchFamily="34" charset="0"/>
              <a:cs typeface="Arial" panose="020B0604020202020204" pitchFamily="34" charset="0"/>
            </a:endParaRPr>
          </a:p>
        </p:txBody>
      </p:sp>
      <p:pic>
        <p:nvPicPr>
          <p:cNvPr id="5" name="Picture Placeholder 4" descr="Brain in head">
            <a:extLst>
              <a:ext uri="{FF2B5EF4-FFF2-40B4-BE49-F238E27FC236}">
                <a16:creationId xmlns:a16="http://schemas.microsoft.com/office/drawing/2014/main" id="{E74626C9-2545-9893-913C-022D021E7353}"/>
              </a:ext>
            </a:extLst>
          </p:cNvPr>
          <p:cNvPicPr>
            <a:picLocks noGrp="1" noChangeAspect="1"/>
          </p:cNvPicPr>
          <p:nvPr>
            <p:ph type="pic"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10520" b="10520"/>
          <a:stretch>
            <a:fillRect/>
          </a:stretch>
        </p:blipFill>
        <p:spPr>
          <a:xfrm>
            <a:off x="6019800" y="269173"/>
            <a:ext cx="6172200" cy="4873625"/>
          </a:xfrm>
          <a:prstGeom prst="rect">
            <a:avLst/>
          </a:prstGeom>
          <a:effectLst/>
        </p:spPr>
      </p:pic>
      <p:sp>
        <p:nvSpPr>
          <p:cNvPr id="4" name="Text Placeholder 3">
            <a:extLst>
              <a:ext uri="{FF2B5EF4-FFF2-40B4-BE49-F238E27FC236}">
                <a16:creationId xmlns:a16="http://schemas.microsoft.com/office/drawing/2014/main" id="{D959F5DA-A32B-6A8C-640A-3C269D32B570}"/>
              </a:ext>
            </a:extLst>
          </p:cNvPr>
          <p:cNvSpPr>
            <a:spLocks noGrp="1"/>
          </p:cNvSpPr>
          <p:nvPr>
            <p:ph type="body" sz="half" idx="2"/>
          </p:nvPr>
        </p:nvSpPr>
        <p:spPr>
          <a:xfrm>
            <a:off x="510179" y="2705986"/>
            <a:ext cx="4494958" cy="3811588"/>
          </a:xfrm>
        </p:spPr>
        <p:txBody>
          <a:bodyPr/>
          <a:lstStyle/>
          <a:p>
            <a:pPr>
              <a:buFont typeface="Wingdings 3" charset="2"/>
              <a:buChar char=""/>
            </a:pPr>
            <a:r>
              <a:rPr lang="en-US" dirty="0">
                <a:latin typeface="Arial" panose="020B0604020202020204" pitchFamily="34" charset="0"/>
                <a:cs typeface="Arial" panose="020B0604020202020204" pitchFamily="34" charset="0"/>
              </a:rPr>
              <a:t>Student Name: MILLER AVELINO </a:t>
            </a:r>
          </a:p>
          <a:p>
            <a:pPr>
              <a:buFont typeface="Wingdings 3" charset="2"/>
              <a:buChar char=""/>
            </a:pPr>
            <a:r>
              <a:rPr lang="en-US" dirty="0">
                <a:latin typeface="Arial" panose="020B0604020202020204" pitchFamily="34" charset="0"/>
                <a:cs typeface="Arial" panose="020B0604020202020204" pitchFamily="34" charset="0"/>
              </a:rPr>
              <a:t>Student ID: 2025206</a:t>
            </a:r>
          </a:p>
          <a:p>
            <a:pPr>
              <a:buFont typeface="Wingdings 3" charset="2"/>
              <a:buChar char=""/>
            </a:pPr>
            <a:r>
              <a:rPr lang="en-US" dirty="0">
                <a:latin typeface="Arial" panose="020B0604020202020204" pitchFamily="34" charset="0"/>
                <a:cs typeface="Arial" panose="020B0604020202020204" pitchFamily="34" charset="0"/>
              </a:rPr>
              <a:t>Module Code: BMHP5003_BIRM</a:t>
            </a:r>
          </a:p>
          <a:p>
            <a:pPr>
              <a:buFont typeface="Wingdings 3" charset="2"/>
              <a:buChar char=""/>
            </a:pPr>
            <a:r>
              <a:rPr lang="en-US" dirty="0">
                <a:latin typeface="Arial" panose="020B0604020202020204" pitchFamily="34" charset="0"/>
                <a:cs typeface="Arial" panose="020B0604020202020204" pitchFamily="34" charset="0"/>
              </a:rPr>
              <a:t>Assignment Section: Task 1 </a:t>
            </a:r>
          </a:p>
          <a:p>
            <a:pPr>
              <a:buFont typeface="Wingdings 3" charset="2"/>
              <a:buChar char=""/>
            </a:pPr>
            <a:r>
              <a:rPr lang="en-US" dirty="0">
                <a:latin typeface="Arial" panose="020B0604020202020204" pitchFamily="34" charset="0"/>
                <a:cs typeface="Arial" panose="020B0604020202020204" pitchFamily="34" charset="0"/>
              </a:rPr>
              <a:t>Lecture’s Name: RACHAEL RIVERS</a:t>
            </a:r>
          </a:p>
          <a:p>
            <a:endParaRPr lang="en-US" dirty="0"/>
          </a:p>
        </p:txBody>
      </p:sp>
      <p:sp>
        <p:nvSpPr>
          <p:cNvPr id="6" name="TextBox 5">
            <a:extLst>
              <a:ext uri="{FF2B5EF4-FFF2-40B4-BE49-F238E27FC236}">
                <a16:creationId xmlns:a16="http://schemas.microsoft.com/office/drawing/2014/main" id="{9CAC17E9-60A3-4B4D-D11D-8E9ADE40056D}"/>
              </a:ext>
            </a:extLst>
          </p:cNvPr>
          <p:cNvSpPr txBox="1"/>
          <p:nvPr/>
        </p:nvSpPr>
        <p:spPr>
          <a:xfrm>
            <a:off x="5372100" y="5693989"/>
            <a:ext cx="6281184" cy="612091"/>
          </a:xfrm>
          <a:prstGeom prst="rect">
            <a:avLst/>
          </a:prstGeom>
          <a:noFill/>
        </p:spPr>
        <p:txBody>
          <a:bodyPr wrap="square" rtlCol="0">
            <a:spAutoFit/>
          </a:bodyPr>
          <a:lstStyle/>
          <a:p>
            <a:pPr>
              <a:lnSpc>
                <a:spcPct val="150000"/>
              </a:lnSpc>
            </a:pPr>
            <a:r>
              <a:rPr lang="en-US" sz="1200" dirty="0">
                <a:latin typeface="Arial" panose="020B0604020202020204" pitchFamily="34" charset="0"/>
                <a:cs typeface="Arial" panose="020B0604020202020204" pitchFamily="34" charset="0"/>
              </a:rPr>
              <a:t>This poster is all about the Digestive System of the Human Body, and how it works every day in our life.  </a:t>
            </a:r>
          </a:p>
        </p:txBody>
      </p:sp>
    </p:spTree>
    <p:extLst>
      <p:ext uri="{BB962C8B-B14F-4D97-AF65-F5344CB8AC3E}">
        <p14:creationId xmlns:p14="http://schemas.microsoft.com/office/powerpoint/2010/main" val="29270084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uman digestive system | Human digestive system, Digestive system function, Digestive  system worksheet">
            <a:extLst>
              <a:ext uri="{FF2B5EF4-FFF2-40B4-BE49-F238E27FC236}">
                <a16:creationId xmlns:a16="http://schemas.microsoft.com/office/drawing/2014/main" id="{4E7B7FC5-2E25-96BC-4886-9D526DAC3B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22713" y="300038"/>
            <a:ext cx="4008289" cy="615791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57BCA17-A579-455E-CA39-7055BE56DD1F}"/>
              </a:ext>
            </a:extLst>
          </p:cNvPr>
          <p:cNvSpPr txBox="1"/>
          <p:nvPr/>
        </p:nvSpPr>
        <p:spPr>
          <a:xfrm>
            <a:off x="1743852" y="1351495"/>
            <a:ext cx="2636874" cy="461665"/>
          </a:xfrm>
          <a:prstGeom prst="rect">
            <a:avLst/>
          </a:prstGeom>
          <a:noFill/>
        </p:spPr>
        <p:txBody>
          <a:bodyPr wrap="square" rtlCol="0">
            <a:spAutoFit/>
          </a:bodyPr>
          <a:lstStyle/>
          <a:p>
            <a:pPr algn="just"/>
            <a:r>
              <a:rPr lang="en-US" sz="1200" dirty="0">
                <a:latin typeface="Arial" panose="020B0604020202020204" pitchFamily="34" charset="0"/>
                <a:cs typeface="Arial" panose="020B0604020202020204" pitchFamily="34" charset="0"/>
              </a:rPr>
              <a:t>Mouth where food is ingested.</a:t>
            </a:r>
          </a:p>
          <a:p>
            <a:pPr algn="just"/>
            <a:r>
              <a:rPr lang="en-US" sz="1200" dirty="0">
                <a:latin typeface="Arial" panose="020B0604020202020204" pitchFamily="34" charset="0"/>
                <a:cs typeface="Arial" panose="020B0604020202020204" pitchFamily="34" charset="0"/>
              </a:rPr>
              <a:t> (Saha, 2000).</a:t>
            </a:r>
          </a:p>
        </p:txBody>
      </p:sp>
      <p:sp>
        <p:nvSpPr>
          <p:cNvPr id="7" name="TextBox 6">
            <a:extLst>
              <a:ext uri="{FF2B5EF4-FFF2-40B4-BE49-F238E27FC236}">
                <a16:creationId xmlns:a16="http://schemas.microsoft.com/office/drawing/2014/main" id="{D68A2A88-8F86-F2F4-35DF-66DF13755525}"/>
              </a:ext>
            </a:extLst>
          </p:cNvPr>
          <p:cNvSpPr txBox="1"/>
          <p:nvPr/>
        </p:nvSpPr>
        <p:spPr>
          <a:xfrm>
            <a:off x="8531003" y="247263"/>
            <a:ext cx="3558216" cy="830997"/>
          </a:xfrm>
          <a:prstGeom prst="rect">
            <a:avLst/>
          </a:prstGeom>
          <a:noFill/>
        </p:spPr>
        <p:txBody>
          <a:bodyPr wrap="square" rtlCol="0">
            <a:spAutoFit/>
          </a:bodyPr>
          <a:lstStyle/>
          <a:p>
            <a:pPr algn="just"/>
            <a:r>
              <a:rPr lang="en-US" sz="1200" dirty="0">
                <a:latin typeface="Arial" panose="020B0604020202020204" pitchFamily="34" charset="0"/>
                <a:cs typeface="Arial" panose="020B0604020202020204" pitchFamily="34" charset="0"/>
              </a:rPr>
              <a:t>In the glands, there are two types of digestion: mechanical and chemical. The enzyme's primary function is to convert starches into sugar. (Saha, 2000).</a:t>
            </a:r>
          </a:p>
        </p:txBody>
      </p:sp>
      <p:sp>
        <p:nvSpPr>
          <p:cNvPr id="8" name="TextBox 7">
            <a:extLst>
              <a:ext uri="{FF2B5EF4-FFF2-40B4-BE49-F238E27FC236}">
                <a16:creationId xmlns:a16="http://schemas.microsoft.com/office/drawing/2014/main" id="{710FCC85-B97E-42CA-D39D-2CF4259F5067}"/>
              </a:ext>
            </a:extLst>
          </p:cNvPr>
          <p:cNvSpPr txBox="1"/>
          <p:nvPr/>
        </p:nvSpPr>
        <p:spPr>
          <a:xfrm>
            <a:off x="8563941" y="2005186"/>
            <a:ext cx="3660997" cy="1754326"/>
          </a:xfrm>
          <a:prstGeom prst="rect">
            <a:avLst/>
          </a:prstGeom>
          <a:noFill/>
        </p:spPr>
        <p:txBody>
          <a:bodyPr wrap="square" rtlCol="0">
            <a:spAutoFit/>
          </a:bodyPr>
          <a:lstStyle/>
          <a:p>
            <a:pPr algn="just"/>
            <a:r>
              <a:rPr lang="en-US" sz="1200" dirty="0">
                <a:latin typeface="Arial" panose="020B0604020202020204" pitchFamily="34" charset="0"/>
                <a:cs typeface="Arial" panose="020B0604020202020204" pitchFamily="34" charset="0"/>
              </a:rPr>
              <a:t>The food is digested in this location by the Smooth Muscle Mechanical, Acids, Chemicals, and Pepsin (enzyme), where proteins are broken down into amino acids.</a:t>
            </a:r>
          </a:p>
          <a:p>
            <a:pPr algn="just"/>
            <a:r>
              <a:rPr lang="en-US" sz="1200" dirty="0">
                <a:latin typeface="Arial" panose="020B0604020202020204" pitchFamily="34" charset="0"/>
                <a:cs typeface="Arial" panose="020B0604020202020204" pitchFamily="34" charset="0"/>
              </a:rPr>
              <a:t>Because HCL (acid) has the ability to kill all of the bad bacteria in our food. Certain mucus is found there to protect the stomach from acids. Because of this, bile is a digestive juice with the function of breaking down lipids. (Saha, 2000).</a:t>
            </a:r>
          </a:p>
        </p:txBody>
      </p:sp>
      <p:sp>
        <p:nvSpPr>
          <p:cNvPr id="9" name="TextBox 8">
            <a:extLst>
              <a:ext uri="{FF2B5EF4-FFF2-40B4-BE49-F238E27FC236}">
                <a16:creationId xmlns:a16="http://schemas.microsoft.com/office/drawing/2014/main" id="{88A80FBD-C1F6-C3FF-8ED2-AEE45B7F5D57}"/>
              </a:ext>
            </a:extLst>
          </p:cNvPr>
          <p:cNvSpPr txBox="1"/>
          <p:nvPr/>
        </p:nvSpPr>
        <p:spPr>
          <a:xfrm>
            <a:off x="8617946" y="1131035"/>
            <a:ext cx="3558216" cy="830997"/>
          </a:xfrm>
          <a:prstGeom prst="rect">
            <a:avLst/>
          </a:prstGeom>
          <a:noFill/>
        </p:spPr>
        <p:txBody>
          <a:bodyPr wrap="square" rtlCol="0">
            <a:spAutoFit/>
          </a:bodyPr>
          <a:lstStyle/>
          <a:p>
            <a:pPr algn="just"/>
            <a:r>
              <a:rPr lang="en-US" sz="1200" dirty="0">
                <a:latin typeface="Arial" panose="020B0604020202020204" pitchFamily="34" charset="0"/>
                <a:cs typeface="Arial" panose="020B0604020202020204" pitchFamily="34" charset="0"/>
              </a:rPr>
              <a:t>The turbo connects the pharynx and stomach, so the food bubble is moved down by a mechanical muscle contraction called peristalsis. (Saha, 2000).</a:t>
            </a:r>
          </a:p>
        </p:txBody>
      </p:sp>
      <p:sp>
        <p:nvSpPr>
          <p:cNvPr id="10" name="TextBox 9">
            <a:extLst>
              <a:ext uri="{FF2B5EF4-FFF2-40B4-BE49-F238E27FC236}">
                <a16:creationId xmlns:a16="http://schemas.microsoft.com/office/drawing/2014/main" id="{55D99CF7-6A38-29BD-033E-6F42F2BF5DA9}"/>
              </a:ext>
            </a:extLst>
          </p:cNvPr>
          <p:cNvSpPr txBox="1"/>
          <p:nvPr/>
        </p:nvSpPr>
        <p:spPr>
          <a:xfrm>
            <a:off x="567668" y="1951671"/>
            <a:ext cx="3196255" cy="1384995"/>
          </a:xfrm>
          <a:prstGeom prst="rect">
            <a:avLst/>
          </a:prstGeom>
          <a:noFill/>
        </p:spPr>
        <p:txBody>
          <a:bodyPr wrap="square" rtlCol="0">
            <a:spAutoFit/>
          </a:bodyPr>
          <a:lstStyle/>
          <a:p>
            <a:pPr algn="just"/>
            <a:r>
              <a:rPr lang="en-US" sz="1200" dirty="0">
                <a:latin typeface="Arial" panose="020B0604020202020204" pitchFamily="34" charset="0"/>
                <a:cs typeface="Arial" panose="020B0604020202020204" pitchFamily="34" charset="0"/>
              </a:rPr>
              <a:t>They produce bile, which stores in the gallbladder and filters into the blood, breaking down used red blood cells.</a:t>
            </a:r>
          </a:p>
          <a:p>
            <a:pPr algn="just"/>
            <a:endParaRPr lang="en-US" sz="1200" dirty="0">
              <a:latin typeface="Arial" panose="020B0604020202020204" pitchFamily="34" charset="0"/>
              <a:cs typeface="Arial" panose="020B0604020202020204" pitchFamily="34" charset="0"/>
            </a:endParaRPr>
          </a:p>
          <a:p>
            <a:pPr algn="just"/>
            <a:r>
              <a:rPr lang="en-US" sz="1200" dirty="0">
                <a:latin typeface="Arial" panose="020B0604020202020204" pitchFamily="34" charset="0"/>
                <a:cs typeface="Arial" panose="020B0604020202020204" pitchFamily="34" charset="0"/>
              </a:rPr>
              <a:t>This is because it regulates the amount of glycogen in the blood, which contains excess stored sugar. (Saha, 2000).</a:t>
            </a:r>
          </a:p>
        </p:txBody>
      </p:sp>
      <p:sp>
        <p:nvSpPr>
          <p:cNvPr id="11" name="TextBox 10">
            <a:extLst>
              <a:ext uri="{FF2B5EF4-FFF2-40B4-BE49-F238E27FC236}">
                <a16:creationId xmlns:a16="http://schemas.microsoft.com/office/drawing/2014/main" id="{BE3B19AD-4193-5DBB-0796-697274F17617}"/>
              </a:ext>
            </a:extLst>
          </p:cNvPr>
          <p:cNvSpPr txBox="1"/>
          <p:nvPr/>
        </p:nvSpPr>
        <p:spPr>
          <a:xfrm>
            <a:off x="567670" y="3452796"/>
            <a:ext cx="2711302" cy="830997"/>
          </a:xfrm>
          <a:prstGeom prst="rect">
            <a:avLst/>
          </a:prstGeom>
          <a:noFill/>
        </p:spPr>
        <p:txBody>
          <a:bodyPr wrap="square" rtlCol="0">
            <a:spAutoFit/>
          </a:bodyPr>
          <a:lstStyle/>
          <a:p>
            <a:pPr algn="just"/>
            <a:r>
              <a:rPr lang="en-US" sz="1200" dirty="0">
                <a:latin typeface="Arial" panose="020B0604020202020204" pitchFamily="34" charset="0"/>
                <a:cs typeface="Arial" panose="020B0604020202020204" pitchFamily="34" charset="0"/>
              </a:rPr>
              <a:t>Gallstones form and are stored as a result of an excess of cholesterol in the bile. Also, is where bile is stored and concentrated. (Saha, 2000).</a:t>
            </a:r>
          </a:p>
        </p:txBody>
      </p:sp>
      <p:sp>
        <p:nvSpPr>
          <p:cNvPr id="12" name="TextBox 11">
            <a:extLst>
              <a:ext uri="{FF2B5EF4-FFF2-40B4-BE49-F238E27FC236}">
                <a16:creationId xmlns:a16="http://schemas.microsoft.com/office/drawing/2014/main" id="{B852AE09-E7F2-16A7-6153-23F1117C3318}"/>
              </a:ext>
            </a:extLst>
          </p:cNvPr>
          <p:cNvSpPr txBox="1"/>
          <p:nvPr/>
        </p:nvSpPr>
        <p:spPr>
          <a:xfrm>
            <a:off x="8807450" y="3679597"/>
            <a:ext cx="3196856" cy="1015663"/>
          </a:xfrm>
          <a:prstGeom prst="rect">
            <a:avLst/>
          </a:prstGeom>
          <a:noFill/>
        </p:spPr>
        <p:txBody>
          <a:bodyPr wrap="square" rtlCol="0">
            <a:spAutoFit/>
          </a:bodyPr>
          <a:lstStyle/>
          <a:p>
            <a:pPr algn="just"/>
            <a:r>
              <a:rPr lang="en-US" sz="1200" dirty="0">
                <a:latin typeface="Arial" panose="020B0604020202020204" pitchFamily="34" charset="0"/>
                <a:cs typeface="Arial" panose="020B0604020202020204" pitchFamily="34" charset="0"/>
              </a:rPr>
              <a:t>Enzyme creation, location to produce NaHCO3 which neutralizes acids. It is a digestive enzyme that speeds up the breaking down of large nutrient molecules. (John, 2019).</a:t>
            </a:r>
          </a:p>
        </p:txBody>
      </p:sp>
      <p:sp>
        <p:nvSpPr>
          <p:cNvPr id="13" name="TextBox 12">
            <a:extLst>
              <a:ext uri="{FF2B5EF4-FFF2-40B4-BE49-F238E27FC236}">
                <a16:creationId xmlns:a16="http://schemas.microsoft.com/office/drawing/2014/main" id="{B2A03498-F020-0FFC-3C5B-099CBA1F0483}"/>
              </a:ext>
            </a:extLst>
          </p:cNvPr>
          <p:cNvSpPr txBox="1"/>
          <p:nvPr/>
        </p:nvSpPr>
        <p:spPr>
          <a:xfrm>
            <a:off x="671659" y="4341971"/>
            <a:ext cx="2711303" cy="1200329"/>
          </a:xfrm>
          <a:prstGeom prst="rect">
            <a:avLst/>
          </a:prstGeom>
          <a:noFill/>
        </p:spPr>
        <p:txBody>
          <a:bodyPr wrap="square" rtlCol="0">
            <a:spAutoFit/>
          </a:bodyPr>
          <a:lstStyle/>
          <a:p>
            <a:pPr algn="just"/>
            <a:r>
              <a:rPr lang="en-US" sz="1200" dirty="0">
                <a:latin typeface="Arial" panose="020B0604020202020204" pitchFamily="34" charset="0"/>
                <a:cs typeface="Arial" panose="020B0604020202020204" pitchFamily="34" charset="0"/>
              </a:rPr>
              <a:t>Where absorption occurs.</a:t>
            </a:r>
          </a:p>
          <a:p>
            <a:pPr algn="just"/>
            <a:r>
              <a:rPr lang="en-US" sz="1200" b="1" dirty="0">
                <a:latin typeface="Arial" panose="020B0604020202020204" pitchFamily="34" charset="0"/>
                <a:cs typeface="Arial" panose="020B0604020202020204" pitchFamily="34" charset="0"/>
              </a:rPr>
              <a:t>Trypsin</a:t>
            </a:r>
            <a:r>
              <a:rPr lang="en-US" sz="1200" dirty="0">
                <a:latin typeface="Arial" panose="020B0604020202020204" pitchFamily="34" charset="0"/>
                <a:cs typeface="Arial" panose="020B0604020202020204" pitchFamily="34" charset="0"/>
              </a:rPr>
              <a:t> (enzyme) catalyzes the hydrolysis of polypeptide bonds.</a:t>
            </a:r>
          </a:p>
          <a:p>
            <a:pPr algn="just"/>
            <a:r>
              <a:rPr lang="en-US" sz="1200" b="1" dirty="0">
                <a:latin typeface="Arial" panose="020B0604020202020204" pitchFamily="34" charset="0"/>
                <a:cs typeface="Arial" panose="020B0604020202020204" pitchFamily="34" charset="0"/>
              </a:rPr>
              <a:t>Ville</a:t>
            </a:r>
            <a:r>
              <a:rPr lang="en-US" sz="1200" dirty="0">
                <a:latin typeface="Arial" panose="020B0604020202020204" pitchFamily="34" charset="0"/>
                <a:cs typeface="Arial" panose="020B0604020202020204" pitchFamily="34" charset="0"/>
              </a:rPr>
              <a:t> and </a:t>
            </a:r>
            <a:r>
              <a:rPr lang="en-US" sz="1200" b="1" dirty="0">
                <a:latin typeface="Arial" panose="020B0604020202020204" pitchFamily="34" charset="0"/>
                <a:cs typeface="Arial" panose="020B0604020202020204" pitchFamily="34" charset="0"/>
              </a:rPr>
              <a:t>microvilli </a:t>
            </a:r>
            <a:r>
              <a:rPr lang="en-US" sz="1200" dirty="0">
                <a:latin typeface="Arial" panose="020B0604020202020204" pitchFamily="34" charset="0"/>
                <a:cs typeface="Arial" panose="020B0604020202020204" pitchFamily="34" charset="0"/>
              </a:rPr>
              <a:t>increase surface area in order to absorb max nutrients. (Ghani, 2005).</a:t>
            </a:r>
          </a:p>
        </p:txBody>
      </p:sp>
      <p:sp>
        <p:nvSpPr>
          <p:cNvPr id="15" name="TextBox 14">
            <a:extLst>
              <a:ext uri="{FF2B5EF4-FFF2-40B4-BE49-F238E27FC236}">
                <a16:creationId xmlns:a16="http://schemas.microsoft.com/office/drawing/2014/main" id="{D3359C46-7169-2B66-2852-83584A49AB4C}"/>
              </a:ext>
            </a:extLst>
          </p:cNvPr>
          <p:cNvSpPr txBox="1"/>
          <p:nvPr/>
        </p:nvSpPr>
        <p:spPr>
          <a:xfrm>
            <a:off x="9129010" y="4829844"/>
            <a:ext cx="2875296" cy="646331"/>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Where absorption elimination occur. Is compounded into two parts: Colon and Rectum. (Lennernäs, 2007).</a:t>
            </a:r>
          </a:p>
        </p:txBody>
      </p:sp>
      <p:sp>
        <p:nvSpPr>
          <p:cNvPr id="16" name="TextBox 15">
            <a:extLst>
              <a:ext uri="{FF2B5EF4-FFF2-40B4-BE49-F238E27FC236}">
                <a16:creationId xmlns:a16="http://schemas.microsoft.com/office/drawing/2014/main" id="{0FB43669-97DE-CFAA-5BCB-235D43C628BA}"/>
              </a:ext>
            </a:extLst>
          </p:cNvPr>
          <p:cNvSpPr txBox="1"/>
          <p:nvPr/>
        </p:nvSpPr>
        <p:spPr>
          <a:xfrm>
            <a:off x="8617946" y="5789318"/>
            <a:ext cx="3386360" cy="646331"/>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Both are where elimination occurs. Feces leave the alimentary canal through the anus. (Saha, 2000).</a:t>
            </a:r>
          </a:p>
        </p:txBody>
      </p:sp>
      <p:sp>
        <p:nvSpPr>
          <p:cNvPr id="17" name="TextBox 16">
            <a:extLst>
              <a:ext uri="{FF2B5EF4-FFF2-40B4-BE49-F238E27FC236}">
                <a16:creationId xmlns:a16="http://schemas.microsoft.com/office/drawing/2014/main" id="{4AFC6827-36A1-F68C-4F82-89779DBB80C1}"/>
              </a:ext>
            </a:extLst>
          </p:cNvPr>
          <p:cNvSpPr txBox="1"/>
          <p:nvPr/>
        </p:nvSpPr>
        <p:spPr>
          <a:xfrm>
            <a:off x="497976" y="5658430"/>
            <a:ext cx="2884986" cy="830997"/>
          </a:xfrm>
          <a:prstGeom prst="rect">
            <a:avLst/>
          </a:prstGeom>
          <a:noFill/>
        </p:spPr>
        <p:txBody>
          <a:bodyPr wrap="square" rtlCol="0">
            <a:spAutoFit/>
          </a:bodyPr>
          <a:lstStyle/>
          <a:p>
            <a:pPr algn="just"/>
            <a:r>
              <a:rPr lang="en-US" sz="1200" dirty="0">
                <a:latin typeface="Arial" panose="020B0604020202020204" pitchFamily="34" charset="0"/>
                <a:cs typeface="Arial" panose="020B0604020202020204" pitchFamily="34" charset="0"/>
              </a:rPr>
              <a:t>It is considered a not very useful filter, because if it gets blocked, bacteria multiply and can explode, causing infection.(Scientific American, 1999).</a:t>
            </a:r>
          </a:p>
        </p:txBody>
      </p:sp>
      <p:sp>
        <p:nvSpPr>
          <p:cNvPr id="19" name="TextBox 18">
            <a:extLst>
              <a:ext uri="{FF2B5EF4-FFF2-40B4-BE49-F238E27FC236}">
                <a16:creationId xmlns:a16="http://schemas.microsoft.com/office/drawing/2014/main" id="{7AF626A9-F5D2-024E-1D88-68A5A3D95B4B}"/>
              </a:ext>
            </a:extLst>
          </p:cNvPr>
          <p:cNvSpPr txBox="1"/>
          <p:nvPr/>
        </p:nvSpPr>
        <p:spPr>
          <a:xfrm>
            <a:off x="-35464" y="466604"/>
            <a:ext cx="4487184" cy="612091"/>
          </a:xfrm>
          <a:prstGeom prst="rect">
            <a:avLst/>
          </a:prstGeom>
          <a:noFill/>
        </p:spPr>
        <p:txBody>
          <a:bodyPr wrap="square" rtlCol="0">
            <a:spAutoFit/>
          </a:bodyPr>
          <a:lstStyle/>
          <a:p>
            <a:pPr>
              <a:lnSpc>
                <a:spcPct val="150000"/>
              </a:lnSpc>
            </a:pPr>
            <a:r>
              <a:rPr lang="en-US" sz="1200" dirty="0">
                <a:latin typeface="Arial" panose="020B0604020202020204" pitchFamily="34" charset="0"/>
                <a:cs typeface="Arial" panose="020B0604020202020204" pitchFamily="34" charset="0"/>
              </a:rPr>
              <a:t>According to Singh (2008), There are parts of the Digestive Systems:</a:t>
            </a:r>
          </a:p>
        </p:txBody>
      </p:sp>
      <p:sp>
        <p:nvSpPr>
          <p:cNvPr id="14" name="TextBox 13">
            <a:extLst>
              <a:ext uri="{FF2B5EF4-FFF2-40B4-BE49-F238E27FC236}">
                <a16:creationId xmlns:a16="http://schemas.microsoft.com/office/drawing/2014/main" id="{0A607690-9608-5A0D-6B41-13F41C0CB550}"/>
              </a:ext>
            </a:extLst>
          </p:cNvPr>
          <p:cNvSpPr txBox="1"/>
          <p:nvPr/>
        </p:nvSpPr>
        <p:spPr>
          <a:xfrm>
            <a:off x="4670106" y="6406839"/>
            <a:ext cx="1666874"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(Pinterest, n.d.) </a:t>
            </a:r>
          </a:p>
        </p:txBody>
      </p:sp>
      <p:sp>
        <p:nvSpPr>
          <p:cNvPr id="18" name="Right Arrow 17">
            <a:extLst>
              <a:ext uri="{FF2B5EF4-FFF2-40B4-BE49-F238E27FC236}">
                <a16:creationId xmlns:a16="http://schemas.microsoft.com/office/drawing/2014/main" id="{60C82A40-F5D2-D9D8-5CA1-19E9AC160E25}"/>
              </a:ext>
            </a:extLst>
          </p:cNvPr>
          <p:cNvSpPr/>
          <p:nvPr/>
        </p:nvSpPr>
        <p:spPr>
          <a:xfrm>
            <a:off x="3406589" y="3578956"/>
            <a:ext cx="977900" cy="48450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21" name="Right Arrow 20">
            <a:extLst>
              <a:ext uri="{FF2B5EF4-FFF2-40B4-BE49-F238E27FC236}">
                <a16:creationId xmlns:a16="http://schemas.microsoft.com/office/drawing/2014/main" id="{5D392EAE-73F8-B91B-2551-A61A4F22BF01}"/>
              </a:ext>
            </a:extLst>
          </p:cNvPr>
          <p:cNvSpPr/>
          <p:nvPr/>
        </p:nvSpPr>
        <p:spPr>
          <a:xfrm>
            <a:off x="3763925" y="2116966"/>
            <a:ext cx="758787" cy="48450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22" name="Right Arrow 21">
            <a:extLst>
              <a:ext uri="{FF2B5EF4-FFF2-40B4-BE49-F238E27FC236}">
                <a16:creationId xmlns:a16="http://schemas.microsoft.com/office/drawing/2014/main" id="{EA4D5FB5-8286-33E8-7283-6A6C12B8754F}"/>
              </a:ext>
            </a:extLst>
          </p:cNvPr>
          <p:cNvSpPr/>
          <p:nvPr/>
        </p:nvSpPr>
        <p:spPr>
          <a:xfrm>
            <a:off x="4384489" y="1321468"/>
            <a:ext cx="977900" cy="48450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23" name="Right Arrow 22">
            <a:extLst>
              <a:ext uri="{FF2B5EF4-FFF2-40B4-BE49-F238E27FC236}">
                <a16:creationId xmlns:a16="http://schemas.microsoft.com/office/drawing/2014/main" id="{DDA2ABA4-5101-E028-7DBD-86A564AC1B37}"/>
              </a:ext>
            </a:extLst>
          </p:cNvPr>
          <p:cNvSpPr/>
          <p:nvPr/>
        </p:nvSpPr>
        <p:spPr>
          <a:xfrm>
            <a:off x="3447936" y="4707858"/>
            <a:ext cx="1074775" cy="48450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24" name="Right Arrow 23">
            <a:extLst>
              <a:ext uri="{FF2B5EF4-FFF2-40B4-BE49-F238E27FC236}">
                <a16:creationId xmlns:a16="http://schemas.microsoft.com/office/drawing/2014/main" id="{52097BEF-D1F9-3562-EA6C-A0D76099384F}"/>
              </a:ext>
            </a:extLst>
          </p:cNvPr>
          <p:cNvSpPr/>
          <p:nvPr/>
        </p:nvSpPr>
        <p:spPr>
          <a:xfrm>
            <a:off x="3475701" y="5582904"/>
            <a:ext cx="1047010" cy="48450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25" name="Right Arrow 24">
            <a:extLst>
              <a:ext uri="{FF2B5EF4-FFF2-40B4-BE49-F238E27FC236}">
                <a16:creationId xmlns:a16="http://schemas.microsoft.com/office/drawing/2014/main" id="{27A92426-CC3D-E668-94EF-69154D729229}"/>
              </a:ext>
            </a:extLst>
          </p:cNvPr>
          <p:cNvSpPr/>
          <p:nvPr/>
        </p:nvSpPr>
        <p:spPr>
          <a:xfrm rot="10800000">
            <a:off x="8235600" y="505595"/>
            <a:ext cx="295401" cy="48450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26" name="Right Arrow 25">
            <a:extLst>
              <a:ext uri="{FF2B5EF4-FFF2-40B4-BE49-F238E27FC236}">
                <a16:creationId xmlns:a16="http://schemas.microsoft.com/office/drawing/2014/main" id="{974E14AB-900E-E72D-E3CD-B0B76E4E45B7}"/>
              </a:ext>
            </a:extLst>
          </p:cNvPr>
          <p:cNvSpPr/>
          <p:nvPr/>
        </p:nvSpPr>
        <p:spPr>
          <a:xfrm rot="10800000">
            <a:off x="8322545" y="1354696"/>
            <a:ext cx="295401" cy="48450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27" name="Right Arrow 26">
            <a:extLst>
              <a:ext uri="{FF2B5EF4-FFF2-40B4-BE49-F238E27FC236}">
                <a16:creationId xmlns:a16="http://schemas.microsoft.com/office/drawing/2014/main" id="{000764BC-0763-73EF-16A2-20D267A7E3EF}"/>
              </a:ext>
            </a:extLst>
          </p:cNvPr>
          <p:cNvSpPr/>
          <p:nvPr/>
        </p:nvSpPr>
        <p:spPr>
          <a:xfrm rot="10800000">
            <a:off x="8226125" y="2291586"/>
            <a:ext cx="295401" cy="48450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28" name="Right Arrow 27">
            <a:extLst>
              <a:ext uri="{FF2B5EF4-FFF2-40B4-BE49-F238E27FC236}">
                <a16:creationId xmlns:a16="http://schemas.microsoft.com/office/drawing/2014/main" id="{9739C698-548A-C840-3CBD-C96EBF0F4F26}"/>
              </a:ext>
            </a:extLst>
          </p:cNvPr>
          <p:cNvSpPr/>
          <p:nvPr/>
        </p:nvSpPr>
        <p:spPr>
          <a:xfrm rot="10800000">
            <a:off x="8497083" y="3602234"/>
            <a:ext cx="295401" cy="48450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29" name="Right Arrow 28">
            <a:extLst>
              <a:ext uri="{FF2B5EF4-FFF2-40B4-BE49-F238E27FC236}">
                <a16:creationId xmlns:a16="http://schemas.microsoft.com/office/drawing/2014/main" id="{A6910A63-1867-8EAF-EB6D-4D95F63904C3}"/>
              </a:ext>
            </a:extLst>
          </p:cNvPr>
          <p:cNvSpPr/>
          <p:nvPr/>
        </p:nvSpPr>
        <p:spPr>
          <a:xfrm rot="10800000">
            <a:off x="8521526" y="4898444"/>
            <a:ext cx="598008" cy="48450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30" name="Right Arrow 29">
            <a:extLst>
              <a:ext uri="{FF2B5EF4-FFF2-40B4-BE49-F238E27FC236}">
                <a16:creationId xmlns:a16="http://schemas.microsoft.com/office/drawing/2014/main" id="{8B9E8D07-EE93-184A-2487-2AA5C7CEA16B}"/>
              </a:ext>
            </a:extLst>
          </p:cNvPr>
          <p:cNvSpPr/>
          <p:nvPr/>
        </p:nvSpPr>
        <p:spPr>
          <a:xfrm rot="10800000">
            <a:off x="7960779" y="5934464"/>
            <a:ext cx="660856" cy="48450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3" name="Right Arrow 2">
            <a:extLst>
              <a:ext uri="{FF2B5EF4-FFF2-40B4-BE49-F238E27FC236}">
                <a16:creationId xmlns:a16="http://schemas.microsoft.com/office/drawing/2014/main" id="{32B86026-8127-140A-A772-B7647EB36DFF}"/>
              </a:ext>
            </a:extLst>
          </p:cNvPr>
          <p:cNvSpPr/>
          <p:nvPr/>
        </p:nvSpPr>
        <p:spPr>
          <a:xfrm rot="5400000">
            <a:off x="-1996030" y="4151457"/>
            <a:ext cx="4693399" cy="29438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solidFill>
                <a:srgbClr val="FF0000"/>
              </a:solidFill>
              <a:latin typeface="Arial" panose="020B0604020202020204" pitchFamily="34" charset="0"/>
              <a:cs typeface="Arial" panose="020B0604020202020204" pitchFamily="34" charset="0"/>
            </a:endParaRPr>
          </a:p>
        </p:txBody>
      </p:sp>
      <p:sp>
        <p:nvSpPr>
          <p:cNvPr id="4" name="Right Arrow 3">
            <a:extLst>
              <a:ext uri="{FF2B5EF4-FFF2-40B4-BE49-F238E27FC236}">
                <a16:creationId xmlns:a16="http://schemas.microsoft.com/office/drawing/2014/main" id="{3752AB38-FE67-D87A-EE39-C5C857DD9D38}"/>
              </a:ext>
            </a:extLst>
          </p:cNvPr>
          <p:cNvSpPr/>
          <p:nvPr/>
        </p:nvSpPr>
        <p:spPr>
          <a:xfrm>
            <a:off x="470622" y="6552817"/>
            <a:ext cx="9715369" cy="29438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solidFill>
                <a:srgbClr val="FF0000"/>
              </a:solidFill>
              <a:latin typeface="Arial" panose="020B0604020202020204" pitchFamily="34" charset="0"/>
              <a:cs typeface="Arial" panose="020B0604020202020204" pitchFamily="34" charset="0"/>
            </a:endParaRPr>
          </a:p>
        </p:txBody>
      </p:sp>
      <p:sp>
        <p:nvSpPr>
          <p:cNvPr id="5" name="Right Arrow 4">
            <a:extLst>
              <a:ext uri="{FF2B5EF4-FFF2-40B4-BE49-F238E27FC236}">
                <a16:creationId xmlns:a16="http://schemas.microsoft.com/office/drawing/2014/main" id="{2D8B9197-DB8E-4955-972A-22B9374E111F}"/>
              </a:ext>
            </a:extLst>
          </p:cNvPr>
          <p:cNvSpPr/>
          <p:nvPr/>
        </p:nvSpPr>
        <p:spPr>
          <a:xfrm rot="16200000">
            <a:off x="10142154" y="6317407"/>
            <a:ext cx="509799" cy="48450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Tree>
    <p:extLst>
      <p:ext uri="{BB962C8B-B14F-4D97-AF65-F5344CB8AC3E}">
        <p14:creationId xmlns:p14="http://schemas.microsoft.com/office/powerpoint/2010/main" val="412465477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9D00C-A3A5-B568-13C6-19A2708E3997}"/>
              </a:ext>
            </a:extLst>
          </p:cNvPr>
          <p:cNvSpPr>
            <a:spLocks noGrp="1"/>
          </p:cNvSpPr>
          <p:nvPr>
            <p:ph type="title"/>
          </p:nvPr>
        </p:nvSpPr>
        <p:spPr>
          <a:xfrm>
            <a:off x="0" y="1"/>
            <a:ext cx="4061639" cy="616688"/>
          </a:xfrm>
        </p:spPr>
        <p:txBody>
          <a:bodyPr>
            <a:normAutofit/>
          </a:bodyPr>
          <a:lstStyle/>
          <a:p>
            <a:r>
              <a:rPr lang="en-US" sz="2800" b="1" dirty="0">
                <a:solidFill>
                  <a:srgbClr val="FF0000"/>
                </a:solidFill>
                <a:latin typeface="Arial" panose="020B0604020202020204" pitchFamily="34" charset="0"/>
                <a:cs typeface="Arial" panose="020B0604020202020204" pitchFamily="34" charset="0"/>
              </a:rPr>
              <a:t>Arguments </a:t>
            </a:r>
          </a:p>
        </p:txBody>
      </p:sp>
      <p:sp>
        <p:nvSpPr>
          <p:cNvPr id="4" name="TextBox 3">
            <a:extLst>
              <a:ext uri="{FF2B5EF4-FFF2-40B4-BE49-F238E27FC236}">
                <a16:creationId xmlns:a16="http://schemas.microsoft.com/office/drawing/2014/main" id="{C2A1D8BC-BAED-FAE5-B7EC-CB53870DACB8}"/>
              </a:ext>
            </a:extLst>
          </p:cNvPr>
          <p:cNvSpPr txBox="1"/>
          <p:nvPr/>
        </p:nvSpPr>
        <p:spPr>
          <a:xfrm>
            <a:off x="15945" y="536654"/>
            <a:ext cx="12045853" cy="612091"/>
          </a:xfrm>
          <a:prstGeom prst="rect">
            <a:avLst/>
          </a:prstGeom>
          <a:noFill/>
        </p:spPr>
        <p:txBody>
          <a:bodyPr wrap="square" rtlCol="0">
            <a:spAutoFit/>
          </a:bodyPr>
          <a:lstStyle/>
          <a:p>
            <a:pPr algn="just">
              <a:lnSpc>
                <a:spcPct val="150000"/>
              </a:lnSpc>
            </a:pPr>
            <a:r>
              <a:rPr lang="en-US" sz="1200" dirty="0">
                <a:latin typeface="Arial" panose="020B0604020202020204" pitchFamily="34" charset="0"/>
                <a:cs typeface="Arial" panose="020B0604020202020204" pitchFamily="34" charset="0"/>
              </a:rPr>
              <a:t>The digestive system breaks food down into nutrients in the case of carbohydrates, fats and proteins. These foods are absorbed into the bloodstream and used by our bodies for energy, repair, and growth. As a result, unutilized materials are discarded as poop. (Singh, 2008).</a:t>
            </a:r>
          </a:p>
        </p:txBody>
      </p:sp>
      <p:sp>
        <p:nvSpPr>
          <p:cNvPr id="5" name="TextBox 4">
            <a:extLst>
              <a:ext uri="{FF2B5EF4-FFF2-40B4-BE49-F238E27FC236}">
                <a16:creationId xmlns:a16="http://schemas.microsoft.com/office/drawing/2014/main" id="{BF4A98D5-8C02-922B-AA6A-8438B03C6988}"/>
              </a:ext>
            </a:extLst>
          </p:cNvPr>
          <p:cNvSpPr txBox="1"/>
          <p:nvPr/>
        </p:nvSpPr>
        <p:spPr>
          <a:xfrm>
            <a:off x="15945" y="1417808"/>
            <a:ext cx="11678750" cy="612091"/>
          </a:xfrm>
          <a:prstGeom prst="rect">
            <a:avLst/>
          </a:prstGeom>
          <a:noFill/>
        </p:spPr>
        <p:txBody>
          <a:bodyPr wrap="square" rtlCol="0">
            <a:spAutoFit/>
          </a:bodyPr>
          <a:lstStyle/>
          <a:p>
            <a:pPr>
              <a:lnSpc>
                <a:spcPct val="150000"/>
              </a:lnSpc>
            </a:pPr>
            <a:r>
              <a:rPr lang="en-US" sz="1200" dirty="0">
                <a:latin typeface="Arial" panose="020B0604020202020204" pitchFamily="34" charset="0"/>
                <a:cs typeface="Arial" panose="020B0604020202020204" pitchFamily="34" charset="0"/>
              </a:rPr>
              <a:t>Digestion is crucial because our bodies depend on food, nutrients and fluids to keep our healthy functioning. The body can use these foods, which have been broken down into small pieces, in order to absorb and use energy as a form of repair and cell growth. (Wild, 2011)</a:t>
            </a:r>
          </a:p>
        </p:txBody>
      </p:sp>
      <p:sp>
        <p:nvSpPr>
          <p:cNvPr id="6" name="TextBox 5">
            <a:extLst>
              <a:ext uri="{FF2B5EF4-FFF2-40B4-BE49-F238E27FC236}">
                <a16:creationId xmlns:a16="http://schemas.microsoft.com/office/drawing/2014/main" id="{3B3A5D73-815C-D55B-C6ED-117D08E76F2C}"/>
              </a:ext>
            </a:extLst>
          </p:cNvPr>
          <p:cNvSpPr txBox="1"/>
          <p:nvPr/>
        </p:nvSpPr>
        <p:spPr>
          <a:xfrm>
            <a:off x="15945" y="2382946"/>
            <a:ext cx="11847192" cy="612091"/>
          </a:xfrm>
          <a:prstGeom prst="rect">
            <a:avLst/>
          </a:prstGeom>
          <a:noFill/>
        </p:spPr>
        <p:txBody>
          <a:bodyPr wrap="square" rtlCol="0">
            <a:spAutoFit/>
          </a:bodyPr>
          <a:lstStyle/>
          <a:p>
            <a:pPr algn="just">
              <a:lnSpc>
                <a:spcPct val="150000"/>
              </a:lnSpc>
            </a:pPr>
            <a:r>
              <a:rPr lang="en-US" sz="1200" dirty="0">
                <a:latin typeface="Arial" panose="020B0604020202020204" pitchFamily="34" charset="0"/>
                <a:cs typeface="Arial" panose="020B0604020202020204" pitchFamily="34" charset="0"/>
              </a:rPr>
              <a:t>Organs break down food as it passes through the GI tract using: Digestive juices, in the case of stomach acid, bile and enzymes, which are mixed together through movements such as chewing, squeezing and moving. (NIDDKD 2019).</a:t>
            </a:r>
          </a:p>
        </p:txBody>
      </p:sp>
      <p:sp>
        <p:nvSpPr>
          <p:cNvPr id="7" name="TextBox 6">
            <a:extLst>
              <a:ext uri="{FF2B5EF4-FFF2-40B4-BE49-F238E27FC236}">
                <a16:creationId xmlns:a16="http://schemas.microsoft.com/office/drawing/2014/main" id="{D26676A2-FC71-56A0-E10F-23F9CF0B752C}"/>
              </a:ext>
            </a:extLst>
          </p:cNvPr>
          <p:cNvSpPr txBox="1"/>
          <p:nvPr/>
        </p:nvSpPr>
        <p:spPr>
          <a:xfrm>
            <a:off x="15943" y="3264100"/>
            <a:ext cx="12045853" cy="1166088"/>
          </a:xfrm>
          <a:prstGeom prst="rect">
            <a:avLst/>
          </a:prstGeom>
          <a:noFill/>
        </p:spPr>
        <p:txBody>
          <a:bodyPr wrap="square" rtlCol="0">
            <a:spAutoFit/>
          </a:bodyPr>
          <a:lstStyle/>
          <a:p>
            <a:pPr algn="just">
              <a:lnSpc>
                <a:spcPct val="150000"/>
              </a:lnSpc>
            </a:pPr>
            <a:r>
              <a:rPr lang="en-US" sz="1200" dirty="0">
                <a:latin typeface="Arial" panose="020B0604020202020204" pitchFamily="34" charset="0"/>
                <a:cs typeface="Arial" panose="020B0604020202020204" pitchFamily="34" charset="0"/>
              </a:rPr>
              <a:t>The body absorbs and transports nutrients to the areas of our body that need these nutrients. So, the food we eat moves through the GI tract through a process called peristalsis.</a:t>
            </a:r>
          </a:p>
          <a:p>
            <a:pPr algn="just">
              <a:lnSpc>
                <a:spcPct val="150000"/>
              </a:lnSpc>
            </a:pPr>
            <a:r>
              <a:rPr lang="en-US" sz="1200" dirty="0">
                <a:latin typeface="Arial" panose="020B0604020202020204" pitchFamily="34" charset="0"/>
                <a:cs typeface="Arial" panose="020B0604020202020204" pitchFamily="34" charset="0"/>
              </a:rPr>
              <a:t>The large, hollow organs of the GI tract contain a layer of muscle allowing their walls to move, so they push food and fluid through the GI tract and mix the contents of each organ. (NIDDK, 2019).</a:t>
            </a:r>
          </a:p>
        </p:txBody>
      </p:sp>
      <p:sp>
        <p:nvSpPr>
          <p:cNvPr id="8" name="TextBox 7">
            <a:extLst>
              <a:ext uri="{FF2B5EF4-FFF2-40B4-BE49-F238E27FC236}">
                <a16:creationId xmlns:a16="http://schemas.microsoft.com/office/drawing/2014/main" id="{F0837764-D69E-599E-B427-558FBAC9BF99}"/>
              </a:ext>
            </a:extLst>
          </p:cNvPr>
          <p:cNvSpPr txBox="1"/>
          <p:nvPr/>
        </p:nvSpPr>
        <p:spPr>
          <a:xfrm>
            <a:off x="0" y="4654808"/>
            <a:ext cx="11661935" cy="861774"/>
          </a:xfrm>
          <a:prstGeom prst="rect">
            <a:avLst/>
          </a:prstGeom>
          <a:noFill/>
        </p:spPr>
        <p:txBody>
          <a:bodyPr wrap="square" rtlCol="0">
            <a:spAutoFit/>
          </a:bodyPr>
          <a:lstStyle/>
          <a:p>
            <a:pPr algn="just">
              <a:lnSpc>
                <a:spcPct val="150000"/>
              </a:lnSpc>
            </a:pPr>
            <a:r>
              <a:rPr lang="en-US" sz="1200" dirty="0">
                <a:latin typeface="Arial" panose="020B0604020202020204" pitchFamily="34" charset="0"/>
                <a:cs typeface="Arial" panose="020B0604020202020204" pitchFamily="34" charset="0"/>
              </a:rPr>
              <a:t>Digestion is the conversion of large and complex dietary molecules into small, absorbable forms. This procedure occurs in the intestinal system. (Singh, 2008)</a:t>
            </a:r>
          </a:p>
          <a:p>
            <a:pPr algn="just">
              <a:lnSpc>
                <a:spcPct val="150000"/>
              </a:lnSpc>
            </a:pPr>
            <a:r>
              <a:rPr lang="en-US" sz="1200" dirty="0">
                <a:latin typeface="Arial" panose="020B0604020202020204" pitchFamily="34" charset="0"/>
                <a:cs typeface="Arial" panose="020B0604020202020204" pitchFamily="34" charset="0"/>
              </a:rPr>
              <a:t>There are 7 steps of digestion:  Ingestion, propulsion, mechanical digestion, chemical digestion, absorption, and defecation. </a:t>
            </a:r>
          </a:p>
          <a:p>
            <a:endParaRPr lang="en-US" sz="14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2FDA0BCB-B162-3815-E5B2-6768FB03CA3B}"/>
              </a:ext>
            </a:extLst>
          </p:cNvPr>
          <p:cNvSpPr txBox="1"/>
          <p:nvPr/>
        </p:nvSpPr>
        <p:spPr>
          <a:xfrm>
            <a:off x="15943" y="5909983"/>
            <a:ext cx="12045853" cy="568810"/>
          </a:xfrm>
          <a:prstGeom prst="rect">
            <a:avLst/>
          </a:prstGeom>
          <a:noFill/>
        </p:spPr>
        <p:txBody>
          <a:bodyPr wrap="square" rtlCol="0">
            <a:spAutoFit/>
          </a:bodyPr>
          <a:lstStyle/>
          <a:p>
            <a:pPr algn="just">
              <a:lnSpc>
                <a:spcPct val="150000"/>
              </a:lnSpc>
            </a:pPr>
            <a:r>
              <a:rPr lang="en-US" sz="1100" dirty="0">
                <a:latin typeface="Arial" panose="020B0604020202020204" pitchFamily="34" charset="0"/>
                <a:cs typeface="Arial" panose="020B0604020202020204" pitchFamily="34" charset="0"/>
              </a:rPr>
              <a:t>The enzyme is a protein that accelerates chemical reactions by converting nutrients into substances which can be absorbed by the digestive tract. That is why some important digestive enzymes occur in saliva and organs such as the stomach and small intestine. (Muto, 1988).</a:t>
            </a:r>
          </a:p>
        </p:txBody>
      </p:sp>
    </p:spTree>
    <p:extLst>
      <p:ext uri="{BB962C8B-B14F-4D97-AF65-F5344CB8AC3E}">
        <p14:creationId xmlns:p14="http://schemas.microsoft.com/office/powerpoint/2010/main" val="3667350088"/>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0709346-8773-7F36-2428-9351B7287316}"/>
              </a:ext>
            </a:extLst>
          </p:cNvPr>
          <p:cNvSpPr txBox="1"/>
          <p:nvPr/>
        </p:nvSpPr>
        <p:spPr>
          <a:xfrm>
            <a:off x="0" y="756221"/>
            <a:ext cx="5051685" cy="2274084"/>
          </a:xfrm>
          <a:prstGeom prst="rect">
            <a:avLst/>
          </a:prstGeom>
          <a:noFill/>
        </p:spPr>
        <p:txBody>
          <a:bodyPr wrap="square" rtlCol="0">
            <a:spAutoFit/>
          </a:bodyPr>
          <a:lstStyle/>
          <a:p>
            <a:pPr algn="just">
              <a:lnSpc>
                <a:spcPct val="150000"/>
              </a:lnSpc>
            </a:pPr>
            <a:r>
              <a:rPr lang="en-US" sz="1200" b="1" dirty="0">
                <a:solidFill>
                  <a:srgbClr val="FF0000"/>
                </a:solidFill>
                <a:latin typeface="Arial" panose="020B0604020202020204" pitchFamily="34" charset="0"/>
                <a:cs typeface="Arial" panose="020B0604020202020204" pitchFamily="34" charset="0"/>
              </a:rPr>
              <a:t>Gallstones </a:t>
            </a:r>
            <a:r>
              <a:rPr lang="en-US" sz="1200" b="1" dirty="0">
                <a:latin typeface="Arial" panose="020B0604020202020204" pitchFamily="34" charset="0"/>
                <a:cs typeface="Arial" panose="020B0604020202020204" pitchFamily="34" charset="0"/>
              </a:rPr>
              <a:t>are small, cholesterol-containing stones that form in the gallbladder.</a:t>
            </a:r>
            <a:r>
              <a:rPr lang="en-US" sz="1200" dirty="0">
                <a:latin typeface="Arial" panose="020B0604020202020204" pitchFamily="34" charset="0"/>
                <a:cs typeface="Arial" panose="020B0604020202020204" pitchFamily="34" charset="0"/>
              </a:rPr>
              <a:t> They usually do not develop pain and do not require treatment.</a:t>
            </a:r>
          </a:p>
          <a:p>
            <a:pPr algn="just">
              <a:lnSpc>
                <a:spcPct val="150000"/>
              </a:lnSpc>
            </a:pPr>
            <a:r>
              <a:rPr lang="en-US" sz="1200" dirty="0">
                <a:latin typeface="Arial" panose="020B0604020202020204" pitchFamily="34" charset="0"/>
                <a:cs typeface="Arial" panose="020B0604020202020204" pitchFamily="34" charset="0"/>
              </a:rPr>
              <a:t>If a gallstone becomes lodged inside the gallbladder, it can cause severe abdominal pain that lasts </a:t>
            </a:r>
            <a:r>
              <a:rPr lang="en-US" sz="1200" dirty="0">
                <a:highlight>
                  <a:srgbClr val="FF0000"/>
                </a:highlight>
                <a:latin typeface="Arial" panose="020B0604020202020204" pitchFamily="34" charset="0"/>
                <a:cs typeface="Arial" panose="020B0604020202020204" pitchFamily="34" charset="0"/>
              </a:rPr>
              <a:t>1 to 5 hours</a:t>
            </a:r>
            <a:r>
              <a:rPr lang="en-US" sz="1200" dirty="0">
                <a:latin typeface="Arial" panose="020B0604020202020204" pitchFamily="34" charset="0"/>
                <a:cs typeface="Arial" panose="020B0604020202020204" pitchFamily="34" charset="0"/>
              </a:rPr>
              <a:t>. These abdominal pains are usually referred to as biliary colic.</a:t>
            </a:r>
          </a:p>
          <a:p>
            <a:pPr algn="just">
              <a:lnSpc>
                <a:spcPct val="150000"/>
              </a:lnSpc>
            </a:pPr>
            <a:r>
              <a:rPr lang="en-US" sz="1200" dirty="0">
                <a:latin typeface="Arial" panose="020B0604020202020204" pitchFamily="34" charset="0"/>
                <a:cs typeface="Arial" panose="020B0604020202020204" pitchFamily="34" charset="0"/>
              </a:rPr>
              <a:t>Consequently, problems from gallstones, like gallbladder inflammation, may occur in some people (cholecystitis).</a:t>
            </a:r>
          </a:p>
        </p:txBody>
      </p:sp>
      <p:sp>
        <p:nvSpPr>
          <p:cNvPr id="3" name="TextBox 2">
            <a:extLst>
              <a:ext uri="{FF2B5EF4-FFF2-40B4-BE49-F238E27FC236}">
                <a16:creationId xmlns:a16="http://schemas.microsoft.com/office/drawing/2014/main" id="{1C7485D5-C372-2B9E-A2A3-2D339845F75B}"/>
              </a:ext>
            </a:extLst>
          </p:cNvPr>
          <p:cNvSpPr txBox="1"/>
          <p:nvPr/>
        </p:nvSpPr>
        <p:spPr>
          <a:xfrm>
            <a:off x="-1" y="3560354"/>
            <a:ext cx="4104167" cy="1508105"/>
          </a:xfrm>
          <a:prstGeom prst="rect">
            <a:avLst/>
          </a:prstGeom>
          <a:noFill/>
        </p:spPr>
        <p:txBody>
          <a:bodyPr wrap="square" rtlCol="0">
            <a:spAutoFit/>
          </a:bodyPr>
          <a:lstStyle/>
          <a:p>
            <a:r>
              <a:rPr lang="en-US" sz="1400" b="1" dirty="0">
                <a:solidFill>
                  <a:srgbClr val="FF0000"/>
                </a:solidFill>
                <a:latin typeface="Arial" panose="020B0604020202020204" pitchFamily="34" charset="0"/>
                <a:cs typeface="Arial" panose="020B0604020202020204" pitchFamily="34" charset="0"/>
              </a:rPr>
              <a:t>However, this can result in:</a:t>
            </a:r>
          </a:p>
          <a:p>
            <a:endParaRPr lang="en-US" sz="1200" b="1" dirty="0">
              <a:latin typeface="Arial" panose="020B0604020202020204" pitchFamily="34" charset="0"/>
              <a:cs typeface="Arial" panose="020B0604020202020204" pitchFamily="34" charset="0"/>
            </a:endParaRPr>
          </a:p>
          <a:p>
            <a:pPr marL="171450" indent="-171450">
              <a:lnSpc>
                <a:spcPct val="150000"/>
              </a:lnSpc>
              <a:buFont typeface="Wingdings" pitchFamily="2" charset="2"/>
              <a:buChar char="v"/>
            </a:pPr>
            <a:r>
              <a:rPr lang="en-US" sz="1200" dirty="0">
                <a:latin typeface="Arial" panose="020B0604020202020204" pitchFamily="34" charset="0"/>
                <a:cs typeface="Arial" panose="020B0604020202020204" pitchFamily="34" charset="0"/>
              </a:rPr>
              <a:t>Persistent discomfort</a:t>
            </a:r>
          </a:p>
          <a:p>
            <a:pPr marL="171450" indent="-171450">
              <a:lnSpc>
                <a:spcPct val="150000"/>
              </a:lnSpc>
              <a:buFont typeface="Wingdings" pitchFamily="2" charset="2"/>
              <a:buChar char="v"/>
            </a:pPr>
            <a:r>
              <a:rPr lang="en-US" sz="1200" dirty="0">
                <a:latin typeface="Arial" panose="020B0604020202020204" pitchFamily="34" charset="0"/>
                <a:cs typeface="Arial" panose="020B0604020202020204" pitchFamily="34" charset="0"/>
              </a:rPr>
              <a:t>Yellow of the Skin and eye (jaundice)</a:t>
            </a:r>
          </a:p>
          <a:p>
            <a:pPr marL="171450" indent="-171450">
              <a:lnSpc>
                <a:spcPct val="150000"/>
              </a:lnSpc>
              <a:buFont typeface="Wingdings" pitchFamily="2" charset="2"/>
              <a:buChar char="v"/>
            </a:pPr>
            <a:r>
              <a:rPr lang="en-US" sz="1200" dirty="0">
                <a:latin typeface="Arial" panose="020B0604020202020204" pitchFamily="34" charset="0"/>
                <a:cs typeface="Arial" panose="020B0604020202020204" pitchFamily="34" charset="0"/>
              </a:rPr>
              <a:t>A scorching heat</a:t>
            </a:r>
          </a:p>
          <a:p>
            <a:endParaRPr lang="en-US" sz="12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08F6D4F-CC6E-2501-EF73-88185AAB0403}"/>
              </a:ext>
            </a:extLst>
          </p:cNvPr>
          <p:cNvSpPr txBox="1"/>
          <p:nvPr/>
        </p:nvSpPr>
        <p:spPr>
          <a:xfrm>
            <a:off x="-1" y="5068460"/>
            <a:ext cx="4931764" cy="1212255"/>
          </a:xfrm>
          <a:prstGeom prst="rect">
            <a:avLst/>
          </a:prstGeom>
          <a:noFill/>
        </p:spPr>
        <p:txBody>
          <a:bodyPr wrap="square" rtlCol="0">
            <a:spAutoFit/>
          </a:bodyPr>
          <a:lstStyle/>
          <a:p>
            <a:pPr algn="just">
              <a:lnSpc>
                <a:spcPct val="150000"/>
              </a:lnSpc>
            </a:pPr>
            <a:r>
              <a:rPr lang="en-US" sz="1400" b="1" dirty="0">
                <a:solidFill>
                  <a:srgbClr val="FF0000"/>
                </a:solidFill>
                <a:latin typeface="Arial" panose="020B0604020202020204" pitchFamily="34" charset="0"/>
                <a:cs typeface="Arial" panose="020B0604020202020204" pitchFamily="34" charset="0"/>
              </a:rPr>
              <a:t>Gallstones and their causes</a:t>
            </a:r>
          </a:p>
          <a:p>
            <a:pPr algn="just">
              <a:lnSpc>
                <a:spcPct val="150000"/>
              </a:lnSpc>
            </a:pPr>
            <a:r>
              <a:rPr lang="en-US" sz="1200" dirty="0">
                <a:latin typeface="Arial" panose="020B0604020202020204" pitchFamily="34" charset="0"/>
                <a:cs typeface="Arial" panose="020B0604020202020204" pitchFamily="34" charset="0"/>
              </a:rPr>
              <a:t>Gallstones are caused by a chemical imbalance in the bile in the gallbladder. Furthermore, in many cases, the cholesterol levels in the bile become excessive, resulting in the formation of stones.</a:t>
            </a:r>
          </a:p>
        </p:txBody>
      </p:sp>
      <p:sp>
        <p:nvSpPr>
          <p:cNvPr id="5" name="TextBox 4">
            <a:extLst>
              <a:ext uri="{FF2B5EF4-FFF2-40B4-BE49-F238E27FC236}">
                <a16:creationId xmlns:a16="http://schemas.microsoft.com/office/drawing/2014/main" id="{7D5EE3DE-883E-CA70-7B80-2FE862D9FEEC}"/>
              </a:ext>
            </a:extLst>
          </p:cNvPr>
          <p:cNvSpPr txBox="1"/>
          <p:nvPr/>
        </p:nvSpPr>
        <p:spPr>
          <a:xfrm>
            <a:off x="6095999" y="119921"/>
            <a:ext cx="5821180" cy="1766253"/>
          </a:xfrm>
          <a:prstGeom prst="rect">
            <a:avLst/>
          </a:prstGeom>
          <a:noFill/>
        </p:spPr>
        <p:txBody>
          <a:bodyPr wrap="square" rtlCol="0">
            <a:spAutoFit/>
          </a:bodyPr>
          <a:lstStyle/>
          <a:p>
            <a:pPr algn="just">
              <a:lnSpc>
                <a:spcPct val="150000"/>
              </a:lnSpc>
            </a:pPr>
            <a:r>
              <a:rPr lang="en-US" sz="1200" dirty="0">
                <a:latin typeface="Arial" panose="020B0604020202020204" pitchFamily="34" charset="0"/>
                <a:cs typeface="Arial" panose="020B0604020202020204" pitchFamily="34" charset="0"/>
              </a:rPr>
              <a:t>Gallstones are extremely common, affecting more adults in the UK, despite the reality that only a small percentage of people feel symptoms.</a:t>
            </a:r>
          </a:p>
          <a:p>
            <a:pPr algn="just">
              <a:lnSpc>
                <a:spcPct val="150000"/>
              </a:lnSpc>
            </a:pPr>
            <a:r>
              <a:rPr lang="en-US" sz="1400" b="1" dirty="0">
                <a:solidFill>
                  <a:srgbClr val="FF0000"/>
                </a:solidFill>
                <a:latin typeface="Arial" panose="020B0604020202020204" pitchFamily="34" charset="0"/>
                <a:cs typeface="Arial" panose="020B0604020202020204" pitchFamily="34" charset="0"/>
              </a:rPr>
              <a:t>You are more likely to develop gallstones if you are:</a:t>
            </a:r>
          </a:p>
          <a:p>
            <a:pPr marL="171450" indent="-171450" algn="just">
              <a:lnSpc>
                <a:spcPct val="150000"/>
              </a:lnSpc>
              <a:buFont typeface="Wingdings" pitchFamily="2" charset="2"/>
              <a:buChar char="Ø"/>
            </a:pPr>
            <a:r>
              <a:rPr lang="en-US" sz="1200" dirty="0">
                <a:latin typeface="Arial" panose="020B0604020202020204" pitchFamily="34" charset="0"/>
                <a:cs typeface="Arial" panose="020B0604020202020204" pitchFamily="34" charset="0"/>
              </a:rPr>
              <a:t>Obesity or being overweight</a:t>
            </a:r>
          </a:p>
          <a:p>
            <a:pPr marL="171450" indent="-171450" algn="just">
              <a:lnSpc>
                <a:spcPct val="150000"/>
              </a:lnSpc>
              <a:buFont typeface="Wingdings" pitchFamily="2" charset="2"/>
              <a:buChar char="Ø"/>
            </a:pPr>
            <a:r>
              <a:rPr lang="en-US" sz="1200" dirty="0">
                <a:latin typeface="Arial" panose="020B0604020202020204" pitchFamily="34" charset="0"/>
                <a:cs typeface="Arial" panose="020B0604020202020204" pitchFamily="34" charset="0"/>
              </a:rPr>
              <a:t>Female (particularly if you have children)</a:t>
            </a:r>
          </a:p>
          <a:p>
            <a:pPr marL="171450" indent="-171450" algn="just">
              <a:lnSpc>
                <a:spcPct val="150000"/>
              </a:lnSpc>
              <a:buFont typeface="Wingdings" pitchFamily="2" charset="2"/>
              <a:buChar char="Ø"/>
            </a:pPr>
            <a:r>
              <a:rPr lang="en-US" sz="1200" dirty="0">
                <a:latin typeface="Arial" panose="020B0604020202020204" pitchFamily="34" charset="0"/>
                <a:cs typeface="Arial" panose="020B0604020202020204" pitchFamily="34" charset="0"/>
              </a:rPr>
              <a:t>40 years of age or older (risk increases with age)</a:t>
            </a:r>
          </a:p>
        </p:txBody>
      </p:sp>
      <p:sp>
        <p:nvSpPr>
          <p:cNvPr id="6" name="TextBox 5">
            <a:extLst>
              <a:ext uri="{FF2B5EF4-FFF2-40B4-BE49-F238E27FC236}">
                <a16:creationId xmlns:a16="http://schemas.microsoft.com/office/drawing/2014/main" id="{F509249C-D16B-EB5F-7707-F0690BE2AB05}"/>
              </a:ext>
            </a:extLst>
          </p:cNvPr>
          <p:cNvSpPr txBox="1"/>
          <p:nvPr/>
        </p:nvSpPr>
        <p:spPr>
          <a:xfrm>
            <a:off x="6095999" y="2262781"/>
            <a:ext cx="6003852" cy="2597249"/>
          </a:xfrm>
          <a:prstGeom prst="rect">
            <a:avLst/>
          </a:prstGeom>
          <a:noFill/>
        </p:spPr>
        <p:txBody>
          <a:bodyPr wrap="square" rtlCol="0">
            <a:spAutoFit/>
          </a:bodyPr>
          <a:lstStyle/>
          <a:p>
            <a:pPr>
              <a:lnSpc>
                <a:spcPct val="150000"/>
              </a:lnSpc>
            </a:pPr>
            <a:r>
              <a:rPr lang="en-US" sz="1400" b="1" dirty="0">
                <a:solidFill>
                  <a:srgbClr val="FF0000"/>
                </a:solidFill>
                <a:latin typeface="Arial" panose="020B0604020202020204" pitchFamily="34" charset="0"/>
                <a:cs typeface="Arial" panose="020B0604020202020204" pitchFamily="34" charset="0"/>
              </a:rPr>
              <a:t>Treatment of Gallstones</a:t>
            </a:r>
          </a:p>
          <a:p>
            <a:pPr>
              <a:lnSpc>
                <a:spcPct val="150000"/>
              </a:lnSpc>
            </a:pPr>
            <a:r>
              <a:rPr lang="en-US" sz="1200" dirty="0">
                <a:latin typeface="Arial" panose="020B0604020202020204" pitchFamily="34" charset="0"/>
                <a:cs typeface="Arial" panose="020B0604020202020204" pitchFamily="34" charset="0"/>
              </a:rPr>
              <a:t>According to the NHS (2017), treatment is generally only required when gallstones cause symptoms like stomach pain or complications like jaundice or acute pancreatitis.</a:t>
            </a:r>
          </a:p>
          <a:p>
            <a:pPr>
              <a:lnSpc>
                <a:spcPct val="150000"/>
              </a:lnSpc>
            </a:pPr>
            <a:r>
              <a:rPr lang="en-US" sz="1200" dirty="0">
                <a:latin typeface="Arial" panose="020B0604020202020204" pitchFamily="34" charset="0"/>
                <a:cs typeface="Arial" panose="020B0604020202020204" pitchFamily="34" charset="0"/>
              </a:rPr>
              <a:t>In the situation of the previously mentioned pain, keyhole surgery to remove the gallbladder might well be required.</a:t>
            </a:r>
          </a:p>
          <a:p>
            <a:pPr>
              <a:lnSpc>
                <a:spcPct val="150000"/>
              </a:lnSpc>
            </a:pPr>
            <a:r>
              <a:rPr lang="en-US" sz="1200" dirty="0">
                <a:latin typeface="Arial" panose="020B0604020202020204" pitchFamily="34" charset="0"/>
                <a:cs typeface="Arial" panose="020B0604020202020204" pitchFamily="34" charset="0"/>
              </a:rPr>
              <a:t>Laparoscopic cholecystectomy is a relatively simple procedure with a low risk of complications. </a:t>
            </a:r>
          </a:p>
          <a:p>
            <a:pPr>
              <a:lnSpc>
                <a:spcPct val="150000"/>
              </a:lnSpc>
            </a:pPr>
            <a:endParaRPr lang="en-US" sz="12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078ED86B-3118-AB67-6A6D-25DF59761622}"/>
              </a:ext>
            </a:extLst>
          </p:cNvPr>
          <p:cNvSpPr txBox="1"/>
          <p:nvPr/>
        </p:nvSpPr>
        <p:spPr>
          <a:xfrm>
            <a:off x="6175949" y="4827865"/>
            <a:ext cx="5821179" cy="1443087"/>
          </a:xfrm>
          <a:prstGeom prst="rect">
            <a:avLst/>
          </a:prstGeom>
          <a:noFill/>
        </p:spPr>
        <p:txBody>
          <a:bodyPr wrap="square" rtlCol="0">
            <a:spAutoFit/>
          </a:bodyPr>
          <a:lstStyle/>
          <a:p>
            <a:pPr algn="just">
              <a:lnSpc>
                <a:spcPct val="150000"/>
              </a:lnSpc>
            </a:pPr>
            <a:r>
              <a:rPr lang="en-GB" sz="1200" b="0" i="0" dirty="0">
                <a:effectLst/>
                <a:latin typeface="Arial" panose="020B0604020202020204" pitchFamily="34" charset="0"/>
                <a:cs typeface="Arial" panose="020B0604020202020204" pitchFamily="34" charset="0"/>
              </a:rPr>
              <a:t>However, the liver will usually produce bile to digest food, and this bile will drip into the small intestine rather than accumulate in the gallbladder.</a:t>
            </a: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r>
              <a:rPr lang="en-GB" sz="1200" b="0" i="0" dirty="0">
                <a:effectLst/>
                <a:latin typeface="Arial" panose="020B0604020202020204" pitchFamily="34" charset="0"/>
                <a:cs typeface="Arial" panose="020B0604020202020204" pitchFamily="34" charset="0"/>
              </a:rPr>
              <a:t>Finally, someone who has had this disease will be able to live a normal life without a gallbladder.</a:t>
            </a:r>
            <a:endParaRPr lang="en-US" sz="1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E6E03E36-C708-80A3-909B-4E963C0AFE77}"/>
              </a:ext>
            </a:extLst>
          </p:cNvPr>
          <p:cNvSpPr txBox="1"/>
          <p:nvPr/>
        </p:nvSpPr>
        <p:spPr>
          <a:xfrm>
            <a:off x="229993" y="124181"/>
            <a:ext cx="3644180" cy="400110"/>
          </a:xfrm>
          <a:prstGeom prst="rect">
            <a:avLst/>
          </a:prstGeom>
          <a:noFill/>
        </p:spPr>
        <p:txBody>
          <a:bodyPr wrap="square" rtlCol="0">
            <a:spAutoFit/>
          </a:bodyPr>
          <a:lstStyle/>
          <a:p>
            <a:r>
              <a:rPr lang="en-US" sz="2000" b="1" dirty="0">
                <a:solidFill>
                  <a:srgbClr val="FF0000"/>
                </a:solidFill>
                <a:latin typeface="Arial" panose="020B0604020202020204" pitchFamily="34" charset="0"/>
                <a:cs typeface="Arial" panose="020B0604020202020204" pitchFamily="34" charset="0"/>
              </a:rPr>
              <a:t>GALL BLADDER ISSUES </a:t>
            </a:r>
          </a:p>
        </p:txBody>
      </p:sp>
      <p:sp>
        <p:nvSpPr>
          <p:cNvPr id="9" name="TextBox 8">
            <a:extLst>
              <a:ext uri="{FF2B5EF4-FFF2-40B4-BE49-F238E27FC236}">
                <a16:creationId xmlns:a16="http://schemas.microsoft.com/office/drawing/2014/main" id="{C9609984-6514-72A2-8833-2F024D0354BC}"/>
              </a:ext>
            </a:extLst>
          </p:cNvPr>
          <p:cNvSpPr txBox="1"/>
          <p:nvPr/>
        </p:nvSpPr>
        <p:spPr>
          <a:xfrm>
            <a:off x="4104166" y="6364487"/>
            <a:ext cx="2370539" cy="369332"/>
          </a:xfrm>
          <a:prstGeom prst="rect">
            <a:avLst/>
          </a:prstGeom>
          <a:noFill/>
        </p:spPr>
        <p:txBody>
          <a:bodyPr wrap="square" rtlCol="0">
            <a:spAutoFit/>
          </a:bodyPr>
          <a:lstStyle/>
          <a:p>
            <a:r>
              <a:rPr lang="en-US" dirty="0"/>
              <a:t>(nhs.uk, 2017)</a:t>
            </a:r>
          </a:p>
        </p:txBody>
      </p:sp>
    </p:spTree>
    <p:extLst>
      <p:ext uri="{BB962C8B-B14F-4D97-AF65-F5344CB8AC3E}">
        <p14:creationId xmlns:p14="http://schemas.microsoft.com/office/powerpoint/2010/main" val="1497187544"/>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E53F9B-EEB2-8084-D8CB-CBAE99D405FF}"/>
              </a:ext>
            </a:extLst>
          </p:cNvPr>
          <p:cNvSpPr txBox="1"/>
          <p:nvPr/>
        </p:nvSpPr>
        <p:spPr>
          <a:xfrm>
            <a:off x="0" y="191386"/>
            <a:ext cx="12078586" cy="7260064"/>
          </a:xfrm>
          <a:prstGeom prst="rect">
            <a:avLst/>
          </a:prstGeom>
          <a:noFill/>
        </p:spPr>
        <p:txBody>
          <a:bodyPr wrap="square" rtlCol="0">
            <a:spAutoFit/>
          </a:bodyPr>
          <a:lstStyle/>
          <a:p>
            <a:pPr marL="171450" indent="-171450" algn="just">
              <a:lnSpc>
                <a:spcPct val="150000"/>
              </a:lnSpc>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https://</a:t>
            </a:r>
            <a:r>
              <a:rPr lang="en-GB" sz="1200" dirty="0" err="1">
                <a:effectLst/>
                <a:latin typeface="Arial" panose="020B0604020202020204" pitchFamily="34" charset="0"/>
                <a:ea typeface="Calibri" panose="020F0502020204030204" pitchFamily="34" charset="0"/>
                <a:cs typeface="Arial" panose="020B0604020202020204" pitchFamily="34" charset="0"/>
              </a:rPr>
              <a:t>www.nhs.uk</a:t>
            </a:r>
            <a:r>
              <a:rPr lang="en-GB" sz="1200" dirty="0">
                <a:effectLst/>
                <a:latin typeface="Arial" panose="020B0604020202020204" pitchFamily="34" charset="0"/>
                <a:ea typeface="Calibri" panose="020F0502020204030204" pitchFamily="34" charset="0"/>
                <a:cs typeface="Arial" panose="020B0604020202020204" pitchFamily="34" charset="0"/>
              </a:rPr>
              <a:t>/conditions/gallstones/#:~:text=Gallstones%20are%20thought%20to%20develop,Gallstones%20are%20very%20common. [Accessed 18 October 2022].</a:t>
            </a:r>
          </a:p>
          <a:p>
            <a:pPr marL="171450" indent="-171450" algn="just">
              <a:lnSpc>
                <a:spcPct val="150000"/>
              </a:lnSpc>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Factor, J.R., 1995. The digestive system. Biology of the lobster Homarus americanus. Academic Press, San Diego, pp.395-440.</a:t>
            </a:r>
          </a:p>
          <a:p>
            <a:pPr marL="171450" indent="-171450" algn="just">
              <a:lnSpc>
                <a:spcPct val="150000"/>
              </a:lnSpc>
              <a:buFont typeface="Arial" panose="020B0604020202020204" pitchFamily="34" charset="0"/>
              <a:buChar char="•"/>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171450" indent="-171450" algn="just">
              <a:lnSpc>
                <a:spcPct val="150000"/>
              </a:lnSpc>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Johnson, R.L., 2005. The digestive system. Lerner Publications.</a:t>
            </a:r>
          </a:p>
          <a:p>
            <a:pPr marL="171450" indent="-171450" algn="just">
              <a:lnSpc>
                <a:spcPct val="150000"/>
              </a:lnSpc>
              <a:buFont typeface="Arial" panose="020B0604020202020204" pitchFamily="34" charset="0"/>
              <a:buChar char="•"/>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171450" indent="-171450" algn="just">
              <a:lnSpc>
                <a:spcPct val="150000"/>
              </a:lnSpc>
              <a:buFont typeface="Arial" panose="020B0604020202020204" pitchFamily="34" charset="0"/>
              <a:buChar char="•"/>
            </a:pPr>
            <a:r>
              <a:rPr lang="en-GB" sz="1200" dirty="0" err="1">
                <a:effectLst/>
                <a:latin typeface="Arial" panose="020B0604020202020204" pitchFamily="34" charset="0"/>
                <a:ea typeface="Calibri" panose="020F0502020204030204" pitchFamily="34" charset="0"/>
                <a:cs typeface="Arial" panose="020B0604020202020204" pitchFamily="34" charset="0"/>
              </a:rPr>
              <a:t>Khaldi</a:t>
            </a:r>
            <a:r>
              <a:rPr lang="en-GB" sz="1200" dirty="0">
                <a:effectLst/>
                <a:latin typeface="Arial" panose="020B0604020202020204" pitchFamily="34" charset="0"/>
                <a:ea typeface="Calibri" panose="020F0502020204030204" pitchFamily="34" charset="0"/>
                <a:cs typeface="Arial" panose="020B0604020202020204" pitchFamily="34" charset="0"/>
              </a:rPr>
              <a:t>, N., Vijayakumar, V., Dallas, D.C., Guerrero, A., </a:t>
            </a:r>
            <a:r>
              <a:rPr lang="en-GB" sz="1200" dirty="0" err="1">
                <a:effectLst/>
                <a:latin typeface="Arial" panose="020B0604020202020204" pitchFamily="34" charset="0"/>
                <a:ea typeface="Calibri" panose="020F0502020204030204" pitchFamily="34" charset="0"/>
                <a:cs typeface="Arial" panose="020B0604020202020204" pitchFamily="34" charset="0"/>
              </a:rPr>
              <a:t>Wickramasinghe</a:t>
            </a:r>
            <a:r>
              <a:rPr lang="en-GB" sz="1200" dirty="0">
                <a:effectLst/>
                <a:latin typeface="Arial" panose="020B0604020202020204" pitchFamily="34" charset="0"/>
                <a:ea typeface="Calibri" panose="020F0502020204030204" pitchFamily="34" charset="0"/>
                <a:cs typeface="Arial" panose="020B0604020202020204" pitchFamily="34" charset="0"/>
              </a:rPr>
              <a:t>, S., </a:t>
            </a:r>
            <a:r>
              <a:rPr lang="en-GB" sz="1200" dirty="0" err="1">
                <a:effectLst/>
                <a:latin typeface="Arial" panose="020B0604020202020204" pitchFamily="34" charset="0"/>
                <a:ea typeface="Calibri" panose="020F0502020204030204" pitchFamily="34" charset="0"/>
                <a:cs typeface="Arial" panose="020B0604020202020204" pitchFamily="34" charset="0"/>
              </a:rPr>
              <a:t>Smilowitz</a:t>
            </a:r>
            <a:r>
              <a:rPr lang="en-GB" sz="1200" dirty="0">
                <a:effectLst/>
                <a:latin typeface="Arial" panose="020B0604020202020204" pitchFamily="34" charset="0"/>
                <a:ea typeface="Calibri" panose="020F0502020204030204" pitchFamily="34" charset="0"/>
                <a:cs typeface="Arial" panose="020B0604020202020204" pitchFamily="34" charset="0"/>
              </a:rPr>
              <a:t>, J.T., Medrano, J.F., </a:t>
            </a:r>
            <a:r>
              <a:rPr lang="en-GB" sz="1200" dirty="0" err="1">
                <a:effectLst/>
                <a:latin typeface="Arial" panose="020B0604020202020204" pitchFamily="34" charset="0"/>
                <a:ea typeface="Calibri" panose="020F0502020204030204" pitchFamily="34" charset="0"/>
                <a:cs typeface="Arial" panose="020B0604020202020204" pitchFamily="34" charset="0"/>
              </a:rPr>
              <a:t>Lebrilla</a:t>
            </a:r>
            <a:r>
              <a:rPr lang="en-GB" sz="1200" dirty="0">
                <a:effectLst/>
                <a:latin typeface="Arial" panose="020B0604020202020204" pitchFamily="34" charset="0"/>
                <a:ea typeface="Calibri" panose="020F0502020204030204" pitchFamily="34" charset="0"/>
                <a:cs typeface="Arial" panose="020B0604020202020204" pitchFamily="34" charset="0"/>
              </a:rPr>
              <a:t>, C.B., Shields, D.C. and German, J.B., 2014. Predicting the important enzymes in human breast milk digestion. Journal of agricultural and food chemistry, 62(29), pp.7225-7232.</a:t>
            </a:r>
          </a:p>
          <a:p>
            <a:pPr marL="171450" indent="-171450" algn="just">
              <a:lnSpc>
                <a:spcPct val="150000"/>
              </a:lnSpc>
              <a:buFont typeface="Arial" panose="020B0604020202020204" pitchFamily="34" charset="0"/>
              <a:buChar char="•"/>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171450" indent="-171450" algn="just">
              <a:lnSpc>
                <a:spcPct val="150000"/>
              </a:lnSpc>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Lambert, J.E., 1998. Primate digestion: interactions among anatomy, physiology, and feeding ecology. Evolutionary Anthropology: Issues, News, and Reviews: Issues, News, and Reviews, 7(1), pp.8-20.</a:t>
            </a:r>
          </a:p>
          <a:p>
            <a:pPr marL="171450" indent="-171450" algn="just">
              <a:lnSpc>
                <a:spcPct val="150000"/>
              </a:lnSpc>
              <a:buFont typeface="Arial" panose="020B0604020202020204" pitchFamily="34" charset="0"/>
              <a:buChar char="•"/>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171450" indent="-171450" algn="just">
              <a:lnSpc>
                <a:spcPct val="150000"/>
              </a:lnSpc>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López-Ferrer, D., </a:t>
            </a:r>
            <a:r>
              <a:rPr lang="en-GB" sz="1200" dirty="0" err="1">
                <a:effectLst/>
                <a:latin typeface="Arial" panose="020B0604020202020204" pitchFamily="34" charset="0"/>
                <a:ea typeface="Calibri" panose="020F0502020204030204" pitchFamily="34" charset="0"/>
                <a:cs typeface="Arial" panose="020B0604020202020204" pitchFamily="34" charset="0"/>
              </a:rPr>
              <a:t>Petritis</a:t>
            </a:r>
            <a:r>
              <a:rPr lang="en-GB" sz="1200" dirty="0">
                <a:effectLst/>
                <a:latin typeface="Arial" panose="020B0604020202020204" pitchFamily="34" charset="0"/>
                <a:ea typeface="Calibri" panose="020F0502020204030204" pitchFamily="34" charset="0"/>
                <a:cs typeface="Arial" panose="020B0604020202020204" pitchFamily="34" charset="0"/>
              </a:rPr>
              <a:t>, K., </a:t>
            </a:r>
            <a:r>
              <a:rPr lang="en-GB" sz="1200" dirty="0" err="1">
                <a:effectLst/>
                <a:latin typeface="Arial" panose="020B0604020202020204" pitchFamily="34" charset="0"/>
                <a:ea typeface="Calibri" panose="020F0502020204030204" pitchFamily="34" charset="0"/>
                <a:cs typeface="Arial" panose="020B0604020202020204" pitchFamily="34" charset="0"/>
              </a:rPr>
              <a:t>Lourette</a:t>
            </a:r>
            <a:r>
              <a:rPr lang="en-GB" sz="1200" dirty="0">
                <a:effectLst/>
                <a:latin typeface="Arial" panose="020B0604020202020204" pitchFamily="34" charset="0"/>
                <a:ea typeface="Calibri" panose="020F0502020204030204" pitchFamily="34" charset="0"/>
                <a:cs typeface="Arial" panose="020B0604020202020204" pitchFamily="34" charset="0"/>
              </a:rPr>
              <a:t>, N.M., </a:t>
            </a:r>
            <a:r>
              <a:rPr lang="en-GB" sz="1200" dirty="0" err="1">
                <a:effectLst/>
                <a:latin typeface="Arial" panose="020B0604020202020204" pitchFamily="34" charset="0"/>
                <a:ea typeface="Calibri" panose="020F0502020204030204" pitchFamily="34" charset="0"/>
                <a:cs typeface="Arial" panose="020B0604020202020204" pitchFamily="34" charset="0"/>
              </a:rPr>
              <a:t>Clowers</a:t>
            </a:r>
            <a:r>
              <a:rPr lang="en-GB" sz="1200" dirty="0">
                <a:effectLst/>
                <a:latin typeface="Arial" panose="020B0604020202020204" pitchFamily="34" charset="0"/>
                <a:ea typeface="Calibri" panose="020F0502020204030204" pitchFamily="34" charset="0"/>
                <a:cs typeface="Arial" panose="020B0604020202020204" pitchFamily="34" charset="0"/>
              </a:rPr>
              <a:t>, B., Hixson, K.K., </a:t>
            </a:r>
            <a:r>
              <a:rPr lang="en-GB" sz="1200" dirty="0" err="1">
                <a:effectLst/>
                <a:latin typeface="Arial" panose="020B0604020202020204" pitchFamily="34" charset="0"/>
                <a:ea typeface="Calibri" panose="020F0502020204030204" pitchFamily="34" charset="0"/>
                <a:cs typeface="Arial" panose="020B0604020202020204" pitchFamily="34" charset="0"/>
              </a:rPr>
              <a:t>Heibeck</a:t>
            </a:r>
            <a:r>
              <a:rPr lang="en-GB" sz="1200" dirty="0">
                <a:effectLst/>
                <a:latin typeface="Arial" panose="020B0604020202020204" pitchFamily="34" charset="0"/>
                <a:ea typeface="Calibri" panose="020F0502020204030204" pitchFamily="34" charset="0"/>
                <a:cs typeface="Arial" panose="020B0604020202020204" pitchFamily="34" charset="0"/>
              </a:rPr>
              <a:t>, T., Prior, D.C., </a:t>
            </a:r>
            <a:r>
              <a:rPr lang="en-GB" sz="1200" dirty="0" err="1">
                <a:effectLst/>
                <a:latin typeface="Arial" panose="020B0604020202020204" pitchFamily="34" charset="0"/>
                <a:ea typeface="Calibri" panose="020F0502020204030204" pitchFamily="34" charset="0"/>
                <a:cs typeface="Arial" panose="020B0604020202020204" pitchFamily="34" charset="0"/>
              </a:rPr>
              <a:t>Pasa-Tolic</a:t>
            </a:r>
            <a:r>
              <a:rPr lang="en-GB" sz="1200" dirty="0">
                <a:effectLst/>
                <a:latin typeface="Arial" panose="020B0604020202020204" pitchFamily="34" charset="0"/>
                <a:ea typeface="Calibri" panose="020F0502020204030204" pitchFamily="34" charset="0"/>
                <a:cs typeface="Arial" panose="020B0604020202020204" pitchFamily="34" charset="0"/>
              </a:rPr>
              <a:t>, L., Camp, D.G., </a:t>
            </a:r>
            <a:r>
              <a:rPr lang="en-GB" sz="1200" dirty="0" err="1">
                <a:effectLst/>
                <a:latin typeface="Arial" panose="020B0604020202020204" pitchFamily="34" charset="0"/>
                <a:ea typeface="Calibri" panose="020F0502020204030204" pitchFamily="34" charset="0"/>
                <a:cs typeface="Arial" panose="020B0604020202020204" pitchFamily="34" charset="0"/>
              </a:rPr>
              <a:t>Belov</a:t>
            </a:r>
            <a:r>
              <a:rPr lang="en-GB" sz="1200" dirty="0">
                <a:effectLst/>
                <a:latin typeface="Arial" panose="020B0604020202020204" pitchFamily="34" charset="0"/>
                <a:ea typeface="Calibri" panose="020F0502020204030204" pitchFamily="34" charset="0"/>
                <a:cs typeface="Arial" panose="020B0604020202020204" pitchFamily="34" charset="0"/>
              </a:rPr>
              <a:t>, M.E. and Smith, R.D., 2008. On-line digestion system for protein characterization and proteome analysis. Analytical chemistry, 80(23), pp.8930-8936.</a:t>
            </a:r>
          </a:p>
          <a:p>
            <a:pPr marL="171450" indent="-171450" algn="just">
              <a:lnSpc>
                <a:spcPct val="150000"/>
              </a:lnSpc>
              <a:buFont typeface="Arial" panose="020B0604020202020204" pitchFamily="34" charset="0"/>
              <a:buChar char="•"/>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171450" indent="-171450" algn="just">
              <a:lnSpc>
                <a:spcPct val="150000"/>
              </a:lnSpc>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National Cancer Institute (2019). NCI Dictionary of Cancer Terms. [online] National Cancer Institute. Available at: </a:t>
            </a:r>
            <a:r>
              <a:rPr lang="en-GB" sz="1200" dirty="0">
                <a:effectLst/>
                <a:latin typeface="Arial" panose="020B0604020202020204" pitchFamily="34" charset="0"/>
                <a:ea typeface="Calibri" panose="020F0502020204030204" pitchFamily="34" charset="0"/>
                <a:cs typeface="Arial" panose="020B0604020202020204" pitchFamily="34" charset="0"/>
                <a:hlinkClick r:id="rId2"/>
              </a:rPr>
              <a:t>https://www.cancer.gov/publications/dictionaries/cancer-terms/def/digestive-system</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marL="171450" indent="-171450" algn="just">
              <a:lnSpc>
                <a:spcPct val="150000"/>
              </a:lnSpc>
              <a:buFont typeface="Arial" panose="020B0604020202020204" pitchFamily="34" charset="0"/>
              <a:buChar char="•"/>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171450" indent="-171450" algn="just">
              <a:lnSpc>
                <a:spcPct val="150000"/>
              </a:lnSpc>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National Institute of Diabetes and Digestive and Kidney Diseases (2019). Your Digestive System &amp; How it Works | NIDDK. [online] National Institute of Diabetes and Digestive and Kidney Diseases. Available at: https://</a:t>
            </a:r>
            <a:r>
              <a:rPr lang="en-GB" sz="1200" dirty="0" err="1">
                <a:effectLst/>
                <a:latin typeface="Arial" panose="020B0604020202020204" pitchFamily="34" charset="0"/>
                <a:ea typeface="Calibri" panose="020F0502020204030204" pitchFamily="34" charset="0"/>
                <a:cs typeface="Arial" panose="020B0604020202020204" pitchFamily="34" charset="0"/>
              </a:rPr>
              <a:t>www.niddk.nih.gov</a:t>
            </a:r>
            <a:r>
              <a:rPr lang="en-GB" sz="1200" dirty="0">
                <a:effectLst/>
                <a:latin typeface="Arial" panose="020B0604020202020204" pitchFamily="34" charset="0"/>
                <a:ea typeface="Calibri" panose="020F0502020204030204" pitchFamily="34" charset="0"/>
                <a:cs typeface="Arial" panose="020B0604020202020204" pitchFamily="34" charset="0"/>
              </a:rPr>
              <a:t>/health-information/digestive-diseases/</a:t>
            </a:r>
            <a:r>
              <a:rPr lang="en-GB" sz="1200" dirty="0" err="1">
                <a:effectLst/>
                <a:latin typeface="Arial" panose="020B0604020202020204" pitchFamily="34" charset="0"/>
                <a:ea typeface="Calibri" panose="020F0502020204030204" pitchFamily="34" charset="0"/>
                <a:cs typeface="Arial" panose="020B0604020202020204" pitchFamily="34" charset="0"/>
              </a:rPr>
              <a:t>digestive-system-how-it-works#whatis</a:t>
            </a:r>
            <a:r>
              <a:rPr lang="en-GB" sz="1200" dirty="0">
                <a:effectLst/>
                <a:latin typeface="Arial" panose="020B0604020202020204" pitchFamily="34" charset="0"/>
                <a:ea typeface="Calibri" panose="020F0502020204030204" pitchFamily="34" charset="0"/>
                <a:cs typeface="Arial" panose="020B0604020202020204" pitchFamily="34" charset="0"/>
              </a:rPr>
              <a:t>. [Accessed 9 0ctober 2022].</a:t>
            </a:r>
          </a:p>
          <a:p>
            <a:pPr marL="171450" indent="-171450" algn="just">
              <a:lnSpc>
                <a:spcPct val="150000"/>
              </a:lnSpc>
              <a:buFont typeface="Arial" panose="020B0604020202020204" pitchFamily="34" charset="0"/>
              <a:buChar char="•"/>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171450" indent="-171450" algn="just">
              <a:lnSpc>
                <a:spcPct val="150000"/>
              </a:lnSpc>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Pinterest. (n.d.). Human digestive system | Human digestive system, Digestive system function, Digestive system diagram. [online] Available at: https://</a:t>
            </a:r>
            <a:r>
              <a:rPr lang="en-GB" sz="1200" dirty="0" err="1">
                <a:effectLst/>
                <a:latin typeface="Arial" panose="020B0604020202020204" pitchFamily="34" charset="0"/>
                <a:ea typeface="Calibri" panose="020F0502020204030204" pitchFamily="34" charset="0"/>
                <a:cs typeface="Arial" panose="020B0604020202020204" pitchFamily="34" charset="0"/>
              </a:rPr>
              <a:t>www.pinterest.co.uk</a:t>
            </a:r>
            <a:r>
              <a:rPr lang="en-GB" sz="1200" dirty="0">
                <a:effectLst/>
                <a:latin typeface="Arial" panose="020B0604020202020204" pitchFamily="34" charset="0"/>
                <a:ea typeface="Calibri" panose="020F0502020204030204" pitchFamily="34" charset="0"/>
                <a:cs typeface="Arial" panose="020B0604020202020204" pitchFamily="34" charset="0"/>
              </a:rPr>
              <a:t>/pin/611152611925706366/. [Accessed 10 Oct. 2022].</a:t>
            </a:r>
          </a:p>
          <a:p>
            <a:pPr marL="171450" indent="-171450" algn="just">
              <a:lnSpc>
                <a:spcPct val="150000"/>
              </a:lnSpc>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a:t>
            </a:r>
            <a:r>
              <a:rPr lang="en-GB" sz="1200" dirty="0" err="1">
                <a:effectLst/>
                <a:latin typeface="Arial" panose="020B0604020202020204" pitchFamily="34" charset="0"/>
                <a:ea typeface="Calibri" panose="020F0502020204030204" pitchFamily="34" charset="0"/>
                <a:cs typeface="Arial" panose="020B0604020202020204" pitchFamily="34" charset="0"/>
              </a:rPr>
              <a:t>Saha</a:t>
            </a:r>
            <a:r>
              <a:rPr lang="en-GB" sz="1200" dirty="0">
                <a:effectLst/>
                <a:latin typeface="Arial" panose="020B0604020202020204" pitchFamily="34" charset="0"/>
                <a:ea typeface="Calibri" panose="020F0502020204030204" pitchFamily="34" charset="0"/>
                <a:cs typeface="Arial" panose="020B0604020202020204" pitchFamily="34" charset="0"/>
              </a:rPr>
              <a:t>, S., 2000. Digestive system.</a:t>
            </a:r>
          </a:p>
          <a:p>
            <a:pPr marL="171450" indent="-171450" algn="just">
              <a:lnSpc>
                <a:spcPct val="150000"/>
              </a:lnSpc>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Singh, R., 2008. Digestive system.</a:t>
            </a:r>
          </a:p>
          <a:p>
            <a:pPr algn="just">
              <a:lnSpc>
                <a:spcPct val="150000"/>
              </a:lnSpc>
            </a:pPr>
            <a:r>
              <a:rPr lang="en-GB" sz="1200" dirty="0">
                <a:effectLst/>
                <a:latin typeface="Arial" panose="020B0604020202020204" pitchFamily="34" charset="0"/>
                <a:ea typeface="Calibri" panose="020F0502020204030204" pitchFamily="34" charset="0"/>
                <a:cs typeface="Arial" panose="020B0604020202020204" pitchFamily="34" charset="0"/>
              </a:rPr>
              <a:t> </a:t>
            </a:r>
          </a:p>
          <a:p>
            <a:pPr algn="just">
              <a:lnSpc>
                <a:spcPct val="150000"/>
              </a:lnSpc>
            </a:pPr>
            <a:r>
              <a:rPr lang="en-GB" sz="1200" dirty="0">
                <a:effectLst/>
                <a:latin typeface="Arial" panose="020B0604020202020204" pitchFamily="34" charset="0"/>
                <a:ea typeface="Calibri" panose="020F0502020204030204" pitchFamily="34" charset="0"/>
                <a:cs typeface="Arial" panose="020B0604020202020204" pitchFamily="34" charset="0"/>
              </a:rPr>
              <a:t> </a:t>
            </a:r>
          </a:p>
        </p:txBody>
      </p:sp>
    </p:spTree>
    <p:extLst>
      <p:ext uri="{BB962C8B-B14F-4D97-AF65-F5344CB8AC3E}">
        <p14:creationId xmlns:p14="http://schemas.microsoft.com/office/powerpoint/2010/main" val="1805039891"/>
      </p:ext>
    </p:extLst>
  </p:cSld>
  <p:clrMapOvr>
    <a:masterClrMapping/>
  </p:clrMapOvr>
  <p:transition spd="slow">
    <p:push dir="u"/>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{50FF34A6-DC40-1141-A741-1A9038A09184}tf10001063</Template>
  <TotalTime>823</TotalTime>
  <Words>1543</Words>
  <Application>Microsoft Macintosh PowerPoint</Application>
  <PresentationFormat>Widescreen</PresentationFormat>
  <Paragraphs>79</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Century Gothic</vt:lpstr>
      <vt:lpstr>Wingdings</vt:lpstr>
      <vt:lpstr>Wingdings 3</vt:lpstr>
      <vt:lpstr>Mesh</vt:lpstr>
      <vt:lpstr>INTRODUCTION TO PHYSIOLOGY </vt:lpstr>
      <vt:lpstr>PowerPoint Presentation</vt:lpstr>
      <vt:lpstr>Arguments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PHYSIOLOGY </dc:title>
  <dc:creator>Miller Do Espirito Santo Avelino (2025206)</dc:creator>
  <cp:lastModifiedBy>Miller Do Espirito Santo Avelino (2025206)</cp:lastModifiedBy>
  <cp:revision>10</cp:revision>
  <dcterms:created xsi:type="dcterms:W3CDTF">2022-10-16T09:26:04Z</dcterms:created>
  <dcterms:modified xsi:type="dcterms:W3CDTF">2022-10-19T21:39:04Z</dcterms:modified>
</cp:coreProperties>
</file>