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4"/>
  </p:notesMasterIdLst>
  <p:handoutMasterIdLst>
    <p:handoutMasterId r:id="rId45"/>
  </p:handoutMasterIdLst>
  <p:sldIdLst>
    <p:sldId id="277" r:id="rId2"/>
    <p:sldId id="278" r:id="rId3"/>
    <p:sldId id="279" r:id="rId4"/>
    <p:sldId id="280" r:id="rId5"/>
    <p:sldId id="281" r:id="rId6"/>
    <p:sldId id="282" r:id="rId7"/>
    <p:sldId id="315" r:id="rId8"/>
    <p:sldId id="283" r:id="rId9"/>
    <p:sldId id="285" r:id="rId10"/>
    <p:sldId id="286" r:id="rId11"/>
    <p:sldId id="288" r:id="rId12"/>
    <p:sldId id="289" r:id="rId13"/>
    <p:sldId id="290" r:id="rId14"/>
    <p:sldId id="291" r:id="rId15"/>
    <p:sldId id="317" r:id="rId16"/>
    <p:sldId id="292" r:id="rId17"/>
    <p:sldId id="284" r:id="rId18"/>
    <p:sldId id="316" r:id="rId19"/>
    <p:sldId id="318" r:id="rId20"/>
    <p:sldId id="293" r:id="rId21"/>
    <p:sldId id="294" r:id="rId22"/>
    <p:sldId id="295" r:id="rId23"/>
    <p:sldId id="296" r:id="rId24"/>
    <p:sldId id="297" r:id="rId25"/>
    <p:sldId id="298" r:id="rId26"/>
    <p:sldId id="299" r:id="rId27"/>
    <p:sldId id="300" r:id="rId28"/>
    <p:sldId id="301" r:id="rId29"/>
    <p:sldId id="302" r:id="rId30"/>
    <p:sldId id="303" r:id="rId31"/>
    <p:sldId id="304" r:id="rId32"/>
    <p:sldId id="305" r:id="rId33"/>
    <p:sldId id="306" r:id="rId34"/>
    <p:sldId id="307" r:id="rId35"/>
    <p:sldId id="308" r:id="rId36"/>
    <p:sldId id="309" r:id="rId37"/>
    <p:sldId id="310" r:id="rId38"/>
    <p:sldId id="311" r:id="rId39"/>
    <p:sldId id="312" r:id="rId40"/>
    <p:sldId id="313" r:id="rId41"/>
    <p:sldId id="314" r:id="rId42"/>
    <p:sldId id="319" r:id="rId43"/>
  </p:sldIdLst>
  <p:sldSz cx="9144000" cy="6858000" type="screen4x3"/>
  <p:notesSz cx="7010400" cy="92964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928" userDrawn="1">
          <p15:clr>
            <a:srgbClr val="A4A3A4"/>
          </p15:clr>
        </p15:guide>
        <p15:guide id="2" pos="2209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500" autoAdjust="0"/>
    <p:restoredTop sz="94576" autoAdjust="0"/>
  </p:normalViewPr>
  <p:slideViewPr>
    <p:cSldViewPr>
      <p:cViewPr varScale="1">
        <p:scale>
          <a:sx n="115" d="100"/>
          <a:sy n="115" d="100"/>
        </p:scale>
        <p:origin x="1386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2928"/>
        <p:guide pos="2209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8786" cy="4645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69946" y="0"/>
            <a:ext cx="3038785" cy="4645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30370"/>
            <a:ext cx="3038786" cy="4645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69946" y="8830370"/>
            <a:ext cx="3038785" cy="4645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8786" cy="4645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971614" y="0"/>
            <a:ext cx="3038786" cy="4645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79513" y="695325"/>
            <a:ext cx="4651375" cy="348773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34498" y="4415185"/>
            <a:ext cx="5141405" cy="41851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31883"/>
            <a:ext cx="3038786" cy="4645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71614" y="8831883"/>
            <a:ext cx="3038786" cy="4645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23/07/2019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23/07/2019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23/07/2019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23/07/2019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23/07/2019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23/07/2019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23/07/2019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23/07/2019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23/07/2019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23/07/2019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23/07/2019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23/07/2019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6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10.wm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6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6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6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25550"/>
          </a:xfrm>
        </p:spPr>
        <p:txBody>
          <a:bodyPr/>
          <a:lstStyle/>
          <a:p>
            <a:pPr eaLnBrk="1" hangingPunct="1"/>
            <a:r>
              <a:rPr lang="en-GB" altLang="en-US" dirty="0"/>
              <a:t>Module Code: BMSK 5003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79512" y="2133600"/>
            <a:ext cx="8795146" cy="3815680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Understanding and Engaging in Customer Experience.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US" altLang="en-US" dirty="0"/>
              <a:t>Service Quality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6"/>
          <p:cNvSpPr>
            <a:spLocks noGrp="1" noChangeArrowheads="1"/>
          </p:cNvSpPr>
          <p:nvPr>
            <p:ph type="title"/>
          </p:nvPr>
        </p:nvSpPr>
        <p:spPr>
          <a:xfrm>
            <a:off x="457200" y="533400"/>
            <a:ext cx="8458200" cy="914400"/>
          </a:xfrm>
        </p:spPr>
        <p:txBody>
          <a:bodyPr/>
          <a:lstStyle/>
          <a:p>
            <a:r>
              <a:rPr lang="en-US" altLang="en-US" sz="3200"/>
              <a:t>Customer Perceptions of Service</a:t>
            </a:r>
          </a:p>
        </p:txBody>
      </p:sp>
      <p:sp>
        <p:nvSpPr>
          <p:cNvPr id="4099" name="Rectangle 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sz="2800"/>
              <a:t>Customer Perceptions</a:t>
            </a:r>
          </a:p>
          <a:p>
            <a:pPr lvl="4"/>
            <a:endParaRPr lang="en-US" altLang="en-US" sz="1800"/>
          </a:p>
          <a:p>
            <a:r>
              <a:rPr lang="en-US" altLang="en-US" sz="2800"/>
              <a:t>Customer Satisfaction</a:t>
            </a:r>
          </a:p>
          <a:p>
            <a:pPr lvl="4"/>
            <a:endParaRPr lang="en-US" altLang="en-US" sz="1800"/>
          </a:p>
          <a:p>
            <a:r>
              <a:rPr lang="en-US" altLang="en-US" sz="2800"/>
              <a:t>Service Quality</a:t>
            </a:r>
          </a:p>
          <a:p>
            <a:pPr lvl="4"/>
            <a:endParaRPr lang="en-US" altLang="en-US" sz="1800"/>
          </a:p>
          <a:p>
            <a:r>
              <a:rPr lang="en-US" altLang="en-US" sz="2800"/>
              <a:t>Service Encounters: The Building Blocks for Customer Perceptions</a:t>
            </a:r>
          </a:p>
        </p:txBody>
      </p:sp>
      <p:sp>
        <p:nvSpPr>
          <p:cNvPr id="45064" name="Text Box 8"/>
          <p:cNvSpPr txBox="1">
            <a:spLocks noChangeArrowheads="1"/>
          </p:cNvSpPr>
          <p:nvPr/>
        </p:nvSpPr>
        <p:spPr bwMode="auto">
          <a:xfrm>
            <a:off x="228600" y="6508750"/>
            <a:ext cx="1812925" cy="273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18900000" algn="ctr" rotWithShape="0">
                    <a:srgbClr val="F5BE27">
                      <a:alpha val="50000"/>
                    </a:srgb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altLang="en-US" sz="1200" b="1" i="1">
                <a:latin typeface="Book Antiqua" panose="02040602050305030304" pitchFamily="18" charset="0"/>
              </a:rPr>
              <a:t>McGraw-Hill/Irwin</a:t>
            </a:r>
            <a:endParaRPr lang="en-US" altLang="en-US" sz="2400" b="1">
              <a:effectLst>
                <a:outerShdw blurRad="38100" dist="38100" dir="2700000" algn="tl">
                  <a:srgbClr val="C0C0C0"/>
                </a:outerShdw>
              </a:effectLst>
              <a:latin typeface="Book Antiqua" panose="02040602050305030304" pitchFamily="18" charset="0"/>
            </a:endParaRPr>
          </a:p>
        </p:txBody>
      </p:sp>
      <p:sp>
        <p:nvSpPr>
          <p:cNvPr id="45065" name="Text Box 9"/>
          <p:cNvSpPr txBox="1">
            <a:spLocks noChangeArrowheads="1"/>
          </p:cNvSpPr>
          <p:nvPr/>
        </p:nvSpPr>
        <p:spPr bwMode="auto">
          <a:xfrm>
            <a:off x="3413125" y="6508750"/>
            <a:ext cx="5730875" cy="273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18900000" algn="ctr" rotWithShape="0">
                    <a:srgbClr val="F5BE27">
                      <a:alpha val="50000"/>
                    </a:srgb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altLang="en-US" sz="1200" b="1" i="1">
                <a:latin typeface="Book Antiqua" panose="02040602050305030304" pitchFamily="18" charset="0"/>
              </a:rPr>
              <a:t>        Copyright © 2009 by The McGraw-Hill Companies, Inc. All rights reserved.</a:t>
            </a:r>
            <a:endParaRPr lang="en-US" altLang="en-US" sz="2400" b="1">
              <a:effectLst>
                <a:outerShdw blurRad="38100" dist="38100" dir="2700000" algn="tl">
                  <a:srgbClr val="C0C0C0"/>
                </a:outerShdw>
              </a:effectLst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0238572"/>
      </p:ext>
    </p:extLst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200"/>
              <a:t>Objectives for this lecture is to understand</a:t>
            </a:r>
            <a:br>
              <a:rPr lang="en-US" altLang="en-US" sz="3200"/>
            </a:br>
            <a:r>
              <a:rPr lang="en-US" altLang="en-US" sz="3200"/>
              <a:t>Consumer Perceptions of Service</a:t>
            </a:r>
          </a:p>
        </p:txBody>
      </p:sp>
      <p:sp>
        <p:nvSpPr>
          <p:cNvPr id="5123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323528" y="1340768"/>
            <a:ext cx="8229600" cy="3917032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altLang="en-US" sz="2200" dirty="0"/>
              <a:t>Provide a solid basis for understanding what influences customer perceptions of service and the relationships among customer satisfaction, service quality, and individual service encounters.</a:t>
            </a:r>
          </a:p>
          <a:p>
            <a:pPr lvl="4">
              <a:lnSpc>
                <a:spcPct val="80000"/>
              </a:lnSpc>
            </a:pPr>
            <a:endParaRPr lang="en-US" altLang="en-US" sz="1400" dirty="0"/>
          </a:p>
          <a:p>
            <a:pPr>
              <a:lnSpc>
                <a:spcPct val="80000"/>
              </a:lnSpc>
            </a:pPr>
            <a:r>
              <a:rPr lang="en-US" altLang="en-US" sz="2200" dirty="0"/>
              <a:t>Demonstrate the importance of customer satisfaction—what it is, the factors that influence it, and the significant outcomes resulting from it.</a:t>
            </a:r>
          </a:p>
          <a:p>
            <a:pPr lvl="4">
              <a:lnSpc>
                <a:spcPct val="80000"/>
              </a:lnSpc>
            </a:pPr>
            <a:endParaRPr lang="en-US" altLang="en-US" sz="1400" dirty="0"/>
          </a:p>
          <a:p>
            <a:pPr>
              <a:lnSpc>
                <a:spcPct val="80000"/>
              </a:lnSpc>
            </a:pPr>
            <a:r>
              <a:rPr lang="en-US" altLang="en-US" sz="2200" dirty="0"/>
              <a:t>Develop critical knowledge of service quality and its five key dimensions: reliability, responsiveness, empathy, assurance, and tangibles.</a:t>
            </a:r>
          </a:p>
          <a:p>
            <a:pPr lvl="4">
              <a:lnSpc>
                <a:spcPct val="80000"/>
              </a:lnSpc>
            </a:pPr>
            <a:endParaRPr lang="en-US" altLang="en-US" sz="1400" dirty="0"/>
          </a:p>
          <a:p>
            <a:pPr>
              <a:lnSpc>
                <a:spcPct val="80000"/>
              </a:lnSpc>
            </a:pPr>
            <a:r>
              <a:rPr lang="en-US" altLang="en-US" sz="2200" dirty="0"/>
              <a:t>Show that service encounters or the “moments of truth” are the essential building blocks from which customers form their perceptions.</a:t>
            </a:r>
          </a:p>
        </p:txBody>
      </p:sp>
    </p:spTree>
    <p:extLst>
      <p:ext uri="{BB962C8B-B14F-4D97-AF65-F5344CB8AC3E}">
        <p14:creationId xmlns:p14="http://schemas.microsoft.com/office/powerpoint/2010/main" val="27403153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The customer is . . .</a:t>
            </a:r>
          </a:p>
        </p:txBody>
      </p:sp>
      <p:sp>
        <p:nvSpPr>
          <p:cNvPr id="6147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None/>
            </a:pPr>
            <a:r>
              <a:rPr lang="en-US" altLang="en-US"/>
              <a:t>Anyone who receives the company’s services, including:</a:t>
            </a:r>
          </a:p>
          <a:p>
            <a:pPr lvl="1"/>
            <a:r>
              <a:rPr lang="en-US" altLang="en-US"/>
              <a:t>external customers (outside the organization, business customers, suppliers, partners, end consumers)</a:t>
            </a:r>
          </a:p>
          <a:p>
            <a:pPr lvl="4"/>
            <a:endParaRPr lang="en-US" altLang="en-US"/>
          </a:p>
          <a:p>
            <a:pPr lvl="1"/>
            <a:r>
              <a:rPr lang="en-US" altLang="en-US"/>
              <a:t>internal customers (inside the organization, e.g., other departments, fellow employees)</a:t>
            </a:r>
          </a:p>
          <a:p>
            <a:pPr lvl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84795854"/>
      </p:ext>
    </p:extLst>
  </p:cSld>
  <p:clrMapOvr>
    <a:masterClrMapping/>
  </p:clrMapOvr>
  <p:transition spd="med">
    <p:cut thruBlk="1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200"/>
              <a:t>Customer Perceptions of Quality and Customer Satisfaction </a:t>
            </a:r>
          </a:p>
        </p:txBody>
      </p:sp>
      <p:pic>
        <p:nvPicPr>
          <p:cNvPr id="7171" name="Picture 8" descr="zei80938_050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8700" y="1905000"/>
            <a:ext cx="7734300" cy="471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15551737"/>
      </p:ext>
    </p:extLst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r>
              <a:rPr lang="en-US" altLang="en-US" sz="2400" dirty="0"/>
              <a:t>Factors Influencing Customer Satisfaction</a:t>
            </a:r>
          </a:p>
        </p:txBody>
      </p:sp>
      <p:sp>
        <p:nvSpPr>
          <p:cNvPr id="8195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457200" y="1124744"/>
            <a:ext cx="8229600" cy="3917032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2400" dirty="0"/>
              <a:t>Product quality</a:t>
            </a:r>
          </a:p>
          <a:p>
            <a:pPr>
              <a:lnSpc>
                <a:spcPct val="90000"/>
              </a:lnSpc>
            </a:pPr>
            <a:r>
              <a:rPr lang="en-US" altLang="en-US" sz="2400" dirty="0"/>
              <a:t>Service quality</a:t>
            </a:r>
          </a:p>
          <a:p>
            <a:pPr>
              <a:lnSpc>
                <a:spcPct val="90000"/>
              </a:lnSpc>
            </a:pPr>
            <a:r>
              <a:rPr lang="en-US" altLang="en-US" sz="2400" dirty="0"/>
              <a:t>Price</a:t>
            </a:r>
          </a:p>
          <a:p>
            <a:pPr>
              <a:lnSpc>
                <a:spcPct val="90000"/>
              </a:lnSpc>
            </a:pPr>
            <a:r>
              <a:rPr lang="en-US" altLang="en-US" sz="2400" dirty="0"/>
              <a:t>Specific product or service features</a:t>
            </a:r>
          </a:p>
          <a:p>
            <a:pPr>
              <a:lnSpc>
                <a:spcPct val="90000"/>
              </a:lnSpc>
            </a:pPr>
            <a:r>
              <a:rPr lang="en-US" altLang="en-US" sz="2400" dirty="0"/>
              <a:t>Consumer emotions</a:t>
            </a:r>
          </a:p>
          <a:p>
            <a:pPr>
              <a:lnSpc>
                <a:spcPct val="90000"/>
              </a:lnSpc>
            </a:pPr>
            <a:r>
              <a:rPr lang="en-US" altLang="en-US" sz="2400" dirty="0"/>
              <a:t>Attributions for service success or failure</a:t>
            </a:r>
          </a:p>
          <a:p>
            <a:pPr>
              <a:lnSpc>
                <a:spcPct val="90000"/>
              </a:lnSpc>
            </a:pPr>
            <a:r>
              <a:rPr lang="en-US" altLang="en-US" sz="2400" dirty="0"/>
              <a:t>Perceptions of equity or fairness</a:t>
            </a:r>
          </a:p>
          <a:p>
            <a:pPr>
              <a:lnSpc>
                <a:spcPct val="90000"/>
              </a:lnSpc>
            </a:pPr>
            <a:r>
              <a:rPr lang="en-US" altLang="en-US" sz="2400" dirty="0"/>
              <a:t>Other consumers, family members, and coworkers</a:t>
            </a:r>
          </a:p>
          <a:p>
            <a:pPr>
              <a:lnSpc>
                <a:spcPct val="90000"/>
              </a:lnSpc>
            </a:pPr>
            <a:r>
              <a:rPr lang="en-US" altLang="en-US" sz="2400" dirty="0"/>
              <a:t>Personal factors</a:t>
            </a:r>
          </a:p>
          <a:p>
            <a:pPr>
              <a:lnSpc>
                <a:spcPct val="90000"/>
              </a:lnSpc>
            </a:pPr>
            <a:r>
              <a:rPr lang="en-US" altLang="en-US" sz="2400" dirty="0"/>
              <a:t>Situational factors</a:t>
            </a:r>
          </a:p>
        </p:txBody>
      </p:sp>
    </p:spTree>
    <p:extLst>
      <p:ext uri="{BB962C8B-B14F-4D97-AF65-F5344CB8AC3E}">
        <p14:creationId xmlns:p14="http://schemas.microsoft.com/office/powerpoint/2010/main" val="20285746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ACSI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American Customer Satisfaction Index (</a:t>
            </a:r>
            <a:r>
              <a:rPr lang="en-GB" b="1" dirty="0"/>
              <a:t>ACSI</a:t>
            </a:r>
            <a:r>
              <a:rPr lang="en-GB" dirty="0"/>
              <a:t>) is an economic indicator that measures the satisfaction of consumers across the U.S. economy. ... The </a:t>
            </a:r>
            <a:r>
              <a:rPr lang="en-GB" b="1" dirty="0"/>
              <a:t>ACSI </a:t>
            </a:r>
            <a:r>
              <a:rPr lang="en-GB" dirty="0"/>
              <a:t>interviews about 180,000 customers annually and asks about their satisfaction with the goods and services they have purchased and consumed.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23/07/2019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660670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ACSI and Market Value Added</a:t>
            </a:r>
          </a:p>
        </p:txBody>
      </p:sp>
      <p:pic>
        <p:nvPicPr>
          <p:cNvPr id="9219" name="Picture 7" descr="zei80938_050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1752600"/>
            <a:ext cx="8382000" cy="495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33390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200"/>
              <a:t>How Customers Judge the Five Dimensions of Service Quality</a:t>
            </a:r>
          </a:p>
        </p:txBody>
      </p:sp>
      <p:pic>
        <p:nvPicPr>
          <p:cNvPr id="11267" name="Picture 6" descr="zei80938_tb050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1519238"/>
            <a:ext cx="8458200" cy="5262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414186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Outcomes of Customer Satisfaction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85800" y="1676400"/>
            <a:ext cx="8458200" cy="4829175"/>
          </a:xfrm>
        </p:spPr>
        <p:txBody>
          <a:bodyPr/>
          <a:lstStyle/>
          <a:p>
            <a:r>
              <a:rPr lang="en-US" altLang="en-US"/>
              <a:t>Increased customer retention</a:t>
            </a:r>
          </a:p>
          <a:p>
            <a:r>
              <a:rPr lang="en-US" altLang="en-US"/>
              <a:t>Positive word-of-mouth communications</a:t>
            </a:r>
          </a:p>
          <a:p>
            <a:r>
              <a:rPr lang="en-US" altLang="en-US"/>
              <a:t>Increased revenues</a:t>
            </a:r>
          </a:p>
        </p:txBody>
      </p:sp>
      <p:graphicFrame>
        <p:nvGraphicFramePr>
          <p:cNvPr id="12292" name="Object 4"/>
          <p:cNvGraphicFramePr>
            <a:graphicFrameLocks noChangeAspect="1"/>
          </p:cNvGraphicFramePr>
          <p:nvPr/>
        </p:nvGraphicFramePr>
        <p:xfrm>
          <a:off x="3130550" y="3451225"/>
          <a:ext cx="2584450" cy="30257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9" name="Clip" r:id="rId3" imgW="1869034" imgH="2189988" progId="MS_ClipArt_Gallery.2">
                  <p:embed/>
                </p:oleObj>
              </mc:Choice>
              <mc:Fallback>
                <p:oleObj name="Clip" r:id="rId3" imgW="1869034" imgH="2189988" progId="MS_ClipArt_Gallery.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30550" y="3451225"/>
                        <a:ext cx="2584450" cy="3025775"/>
                      </a:xfrm>
                      <a:prstGeom prst="rect">
                        <a:avLst/>
                      </a:prstGeom>
                      <a:noFill/>
                      <a:ln w="9525">
                        <a:solidFill>
                          <a:schemeClr val="tx2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9532093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 Box 2"/>
          <p:cNvSpPr txBox="1">
            <a:spLocks noChangeArrowheads="1"/>
          </p:cNvSpPr>
          <p:nvPr/>
        </p:nvSpPr>
        <p:spPr bwMode="auto">
          <a:xfrm>
            <a:off x="2343150" y="5268913"/>
            <a:ext cx="2444750" cy="1223962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bg1">
                  <a:gamma/>
                  <a:shade val="76078"/>
                  <a:invGamma/>
                </a:schemeClr>
              </a:gs>
            </a:gsLst>
            <a:lin ang="2700000" scaled="1"/>
          </a:gra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anchor="ctr" anchorCtr="1"/>
          <a:lstStyle>
            <a:lvl1pPr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r>
              <a:rPr lang="en-US" altLang="en-US" sz="2000">
                <a:solidFill>
                  <a:srgbClr val="025974"/>
                </a:solidFill>
              </a:rPr>
              <a:t>BOTTOM 3 BOXES</a:t>
            </a:r>
            <a:endParaRPr lang="en-US" altLang="en-US" sz="1400" i="1">
              <a:solidFill>
                <a:srgbClr val="025974"/>
              </a:solidFill>
            </a:endParaRPr>
          </a:p>
          <a:p>
            <a:pPr algn="ctr" eaLnBrk="1" hangingPunct="1">
              <a:defRPr/>
            </a:pPr>
            <a:r>
              <a:rPr lang="en-US" altLang="en-US" sz="1200">
                <a:solidFill>
                  <a:srgbClr val="025974"/>
                </a:solidFill>
              </a:rPr>
              <a:t>Neutral to Very Dissatisfied</a:t>
            </a:r>
            <a:endParaRPr lang="en-US" altLang="en-US" sz="1800">
              <a:solidFill>
                <a:srgbClr val="025974"/>
              </a:solidFill>
            </a:endParaRPr>
          </a:p>
          <a:p>
            <a:pPr algn="ctr" eaLnBrk="1" hangingPunct="1">
              <a:defRPr/>
            </a:pPr>
            <a:r>
              <a:rPr lang="en-US" altLang="en-US" sz="1800">
                <a:solidFill>
                  <a:srgbClr val="025974"/>
                </a:solidFill>
              </a:rPr>
              <a:t>(7%)</a:t>
            </a:r>
          </a:p>
        </p:txBody>
      </p:sp>
      <p:sp>
        <p:nvSpPr>
          <p:cNvPr id="14339" name="Text Box 3"/>
          <p:cNvSpPr txBox="1">
            <a:spLocks noChangeArrowheads="1"/>
          </p:cNvSpPr>
          <p:nvPr/>
        </p:nvSpPr>
        <p:spPr bwMode="auto">
          <a:xfrm>
            <a:off x="2224088" y="1593850"/>
            <a:ext cx="2601912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en-US" sz="1400" b="1">
                <a:solidFill>
                  <a:srgbClr val="025974"/>
                </a:solidFill>
              </a:rPr>
              <a:t>Overall Satisfaction </a:t>
            </a:r>
          </a:p>
          <a:p>
            <a:pPr algn="ctr"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en-US" sz="1400" b="1">
                <a:solidFill>
                  <a:srgbClr val="025974"/>
                </a:solidFill>
              </a:rPr>
              <a:t>with XYZ</a:t>
            </a:r>
            <a:endParaRPr lang="en-US" altLang="en-US" sz="1400">
              <a:solidFill>
                <a:srgbClr val="025974"/>
              </a:solidFill>
            </a:endParaRPr>
          </a:p>
          <a:p>
            <a:pPr algn="ctr"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en-US" sz="1400">
                <a:solidFill>
                  <a:srgbClr val="025974"/>
                </a:solidFill>
              </a:rPr>
              <a:t>(% of customers)</a:t>
            </a:r>
          </a:p>
        </p:txBody>
      </p:sp>
      <p:sp>
        <p:nvSpPr>
          <p:cNvPr id="14340" name="Text Box 4"/>
          <p:cNvSpPr txBox="1">
            <a:spLocks noChangeArrowheads="1"/>
          </p:cNvSpPr>
          <p:nvPr/>
        </p:nvSpPr>
        <p:spPr bwMode="auto">
          <a:xfrm>
            <a:off x="5045075" y="2814638"/>
            <a:ext cx="3238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FontTx/>
              <a:buNone/>
            </a:pPr>
            <a:r>
              <a:rPr lang="en-US" altLang="en-US" sz="1800">
                <a:solidFill>
                  <a:schemeClr val="tx2"/>
                </a:solidFill>
              </a:rPr>
              <a:t>=</a:t>
            </a:r>
          </a:p>
        </p:txBody>
      </p:sp>
      <p:sp>
        <p:nvSpPr>
          <p:cNvPr id="14341" name="Text Box 5"/>
          <p:cNvSpPr txBox="1">
            <a:spLocks noChangeArrowheads="1"/>
          </p:cNvSpPr>
          <p:nvPr/>
        </p:nvSpPr>
        <p:spPr bwMode="auto">
          <a:xfrm>
            <a:off x="5045075" y="4246563"/>
            <a:ext cx="3238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FontTx/>
              <a:buNone/>
            </a:pPr>
            <a:r>
              <a:rPr lang="en-US" altLang="en-US" sz="1800">
                <a:solidFill>
                  <a:schemeClr val="tx2"/>
                </a:solidFill>
              </a:rPr>
              <a:t>=</a:t>
            </a:r>
          </a:p>
        </p:txBody>
      </p:sp>
      <p:sp>
        <p:nvSpPr>
          <p:cNvPr id="14342" name="Text Box 6"/>
          <p:cNvSpPr txBox="1">
            <a:spLocks noChangeArrowheads="1"/>
          </p:cNvSpPr>
          <p:nvPr/>
        </p:nvSpPr>
        <p:spPr bwMode="auto">
          <a:xfrm>
            <a:off x="5053013" y="5873750"/>
            <a:ext cx="3238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FontTx/>
              <a:buNone/>
            </a:pPr>
            <a:r>
              <a:rPr lang="en-US" altLang="en-US" sz="1800">
                <a:solidFill>
                  <a:schemeClr val="tx2"/>
                </a:solidFill>
              </a:rPr>
              <a:t>=</a:t>
            </a:r>
          </a:p>
        </p:txBody>
      </p:sp>
      <p:cxnSp>
        <p:nvCxnSpPr>
          <p:cNvPr id="14343" name="AutoShape 7"/>
          <p:cNvCxnSpPr>
            <a:cxnSpLocks noChangeShapeType="1"/>
            <a:stCxn id="15375" idx="0"/>
            <a:endCxn id="15369" idx="1"/>
          </p:cNvCxnSpPr>
          <p:nvPr/>
        </p:nvCxnSpPr>
        <p:spPr bwMode="auto">
          <a:xfrm rot="-5400000">
            <a:off x="1263650" y="2871788"/>
            <a:ext cx="1022350" cy="1162050"/>
          </a:xfrm>
          <a:prstGeom prst="bentConnector2">
            <a:avLst/>
          </a:prstGeom>
          <a:noFill/>
          <a:ln w="12700">
            <a:solidFill>
              <a:schemeClr val="tx1"/>
            </a:solidFill>
            <a:miter lim="800000"/>
            <a:headEnd type="none" w="sm" len="sm"/>
            <a:tailEnd type="stealth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4344" name="AutoShape 8"/>
          <p:cNvCxnSpPr>
            <a:cxnSpLocks noChangeShapeType="1"/>
            <a:stCxn id="15375" idx="2"/>
            <a:endCxn id="15362" idx="1"/>
          </p:cNvCxnSpPr>
          <p:nvPr/>
        </p:nvCxnSpPr>
        <p:spPr bwMode="auto">
          <a:xfrm rot="16200000" flipH="1">
            <a:off x="1275556" y="4814094"/>
            <a:ext cx="985838" cy="1149350"/>
          </a:xfrm>
          <a:prstGeom prst="bentConnector2">
            <a:avLst/>
          </a:prstGeom>
          <a:noFill/>
          <a:ln w="12700">
            <a:solidFill>
              <a:schemeClr val="tx1"/>
            </a:solidFill>
            <a:miter lim="800000"/>
            <a:headEnd type="none" w="sm" len="sm"/>
            <a:tailEnd type="stealth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5369" name="Rectangle 9"/>
          <p:cNvSpPr>
            <a:spLocks noChangeArrowheads="1"/>
          </p:cNvSpPr>
          <p:nvPr/>
        </p:nvSpPr>
        <p:spPr bwMode="auto">
          <a:xfrm>
            <a:off x="2355850" y="2328863"/>
            <a:ext cx="2449513" cy="1223962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bg1">
                  <a:gamma/>
                  <a:shade val="76078"/>
                  <a:invGamma/>
                </a:schemeClr>
              </a:gs>
            </a:gsLst>
            <a:lin ang="27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 anchorCtr="1"/>
          <a:lstStyle>
            <a:lvl1pPr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r>
              <a:rPr lang="en-GB" altLang="en-US" sz="2000">
                <a:solidFill>
                  <a:srgbClr val="025974"/>
                </a:solidFill>
              </a:rPr>
              <a:t>TOP BOX</a:t>
            </a:r>
            <a:br>
              <a:rPr lang="en-GB" altLang="en-US" sz="2000">
                <a:solidFill>
                  <a:srgbClr val="025974"/>
                </a:solidFill>
              </a:rPr>
            </a:br>
            <a:r>
              <a:rPr lang="en-GB" altLang="en-US" sz="1200">
                <a:solidFill>
                  <a:srgbClr val="025974"/>
                </a:solidFill>
              </a:rPr>
              <a:t>Very Satisfied</a:t>
            </a:r>
          </a:p>
          <a:p>
            <a:pPr algn="ctr" eaLnBrk="1" hangingPunct="1">
              <a:defRPr/>
            </a:pPr>
            <a:r>
              <a:rPr lang="en-GB" altLang="en-US" sz="1800">
                <a:solidFill>
                  <a:srgbClr val="025974"/>
                </a:solidFill>
              </a:rPr>
              <a:t> (64%)</a:t>
            </a:r>
          </a:p>
        </p:txBody>
      </p:sp>
      <p:sp>
        <p:nvSpPr>
          <p:cNvPr id="15370" name="Rectangle 10"/>
          <p:cNvSpPr>
            <a:spLocks noChangeArrowheads="1"/>
          </p:cNvSpPr>
          <p:nvPr/>
        </p:nvSpPr>
        <p:spPr bwMode="auto">
          <a:xfrm>
            <a:off x="2343150" y="3817938"/>
            <a:ext cx="2449513" cy="1223962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bg1">
                  <a:gamma/>
                  <a:shade val="76078"/>
                  <a:invGamma/>
                </a:schemeClr>
              </a:gs>
            </a:gsLst>
            <a:lin ang="27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 anchorCtr="1"/>
          <a:lstStyle>
            <a:lvl1pPr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r>
              <a:rPr lang="en-GB" altLang="en-US" sz="2000">
                <a:solidFill>
                  <a:srgbClr val="025974"/>
                </a:solidFill>
              </a:rPr>
              <a:t>SECOND BOX</a:t>
            </a:r>
          </a:p>
          <a:p>
            <a:pPr algn="ctr" eaLnBrk="1" hangingPunct="1">
              <a:defRPr/>
            </a:pPr>
            <a:r>
              <a:rPr lang="en-GB" altLang="en-US" sz="1200">
                <a:solidFill>
                  <a:srgbClr val="025974"/>
                </a:solidFill>
              </a:rPr>
              <a:t>Somewhat Satisfied</a:t>
            </a:r>
          </a:p>
          <a:p>
            <a:pPr algn="ctr" eaLnBrk="1" hangingPunct="1">
              <a:defRPr/>
            </a:pPr>
            <a:r>
              <a:rPr lang="en-GB" altLang="en-US" sz="1800">
                <a:solidFill>
                  <a:srgbClr val="025974"/>
                </a:solidFill>
              </a:rPr>
              <a:t>(29%)</a:t>
            </a:r>
          </a:p>
        </p:txBody>
      </p:sp>
      <p:sp>
        <p:nvSpPr>
          <p:cNvPr id="14347" name="Text Box 11"/>
          <p:cNvSpPr txBox="1">
            <a:spLocks noChangeArrowheads="1"/>
          </p:cNvSpPr>
          <p:nvPr/>
        </p:nvSpPr>
        <p:spPr bwMode="auto">
          <a:xfrm>
            <a:off x="4811713" y="1571625"/>
            <a:ext cx="1930400" cy="942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en-US" sz="1400" b="1">
                <a:solidFill>
                  <a:srgbClr val="025974"/>
                </a:solidFill>
              </a:rPr>
              <a:t>Definitely Will Repurchase from</a:t>
            </a:r>
            <a:br>
              <a:rPr lang="en-US" altLang="en-US" sz="1400" b="1">
                <a:solidFill>
                  <a:srgbClr val="025974"/>
                </a:solidFill>
              </a:rPr>
            </a:br>
            <a:r>
              <a:rPr lang="en-US" altLang="en-US" sz="1400" b="1">
                <a:solidFill>
                  <a:srgbClr val="025974"/>
                </a:solidFill>
              </a:rPr>
              <a:t>XYZ</a:t>
            </a:r>
          </a:p>
        </p:txBody>
      </p:sp>
      <p:sp>
        <p:nvSpPr>
          <p:cNvPr id="14348" name="Text Box 12"/>
          <p:cNvSpPr txBox="1">
            <a:spLocks noChangeArrowheads="1"/>
          </p:cNvSpPr>
          <p:nvPr/>
        </p:nvSpPr>
        <p:spPr bwMode="auto">
          <a:xfrm>
            <a:off x="5167313" y="2814638"/>
            <a:ext cx="11049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FontTx/>
              <a:buNone/>
            </a:pPr>
            <a:r>
              <a:rPr lang="en-US" altLang="en-US" sz="1800">
                <a:solidFill>
                  <a:srgbClr val="025974"/>
                </a:solidFill>
              </a:rPr>
              <a:t>96%</a:t>
            </a:r>
          </a:p>
        </p:txBody>
      </p:sp>
      <p:sp>
        <p:nvSpPr>
          <p:cNvPr id="14349" name="Text Box 13"/>
          <p:cNvSpPr txBox="1">
            <a:spLocks noChangeArrowheads="1"/>
          </p:cNvSpPr>
          <p:nvPr/>
        </p:nvSpPr>
        <p:spPr bwMode="auto">
          <a:xfrm>
            <a:off x="5167313" y="4246563"/>
            <a:ext cx="11049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FontTx/>
              <a:buNone/>
            </a:pPr>
            <a:r>
              <a:rPr lang="en-US" altLang="en-US" sz="1800">
                <a:solidFill>
                  <a:srgbClr val="025974"/>
                </a:solidFill>
              </a:rPr>
              <a:t>52%</a:t>
            </a:r>
          </a:p>
        </p:txBody>
      </p:sp>
      <p:sp>
        <p:nvSpPr>
          <p:cNvPr id="14350" name="Text Box 14"/>
          <p:cNvSpPr txBox="1">
            <a:spLocks noChangeArrowheads="1"/>
          </p:cNvSpPr>
          <p:nvPr/>
        </p:nvSpPr>
        <p:spPr bwMode="auto">
          <a:xfrm>
            <a:off x="5167313" y="5873750"/>
            <a:ext cx="11049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FontTx/>
              <a:buNone/>
            </a:pPr>
            <a:r>
              <a:rPr lang="en-US" altLang="en-US" sz="1800">
                <a:solidFill>
                  <a:srgbClr val="025974"/>
                </a:solidFill>
              </a:rPr>
              <a:t>7%</a:t>
            </a:r>
          </a:p>
        </p:txBody>
      </p:sp>
      <p:sp>
        <p:nvSpPr>
          <p:cNvPr id="15375" name="Rectangle 15"/>
          <p:cNvSpPr>
            <a:spLocks noChangeArrowheads="1"/>
          </p:cNvSpPr>
          <p:nvPr/>
        </p:nvSpPr>
        <p:spPr bwMode="auto">
          <a:xfrm>
            <a:off x="481013" y="3963988"/>
            <a:ext cx="1423987" cy="931862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bg1">
                  <a:gamma/>
                  <a:shade val="76078"/>
                  <a:invGamma/>
                </a:schemeClr>
              </a:gs>
            </a:gsLst>
            <a:lin ang="27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 anchorCtr="1"/>
          <a:lstStyle>
            <a:lvl1pPr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r>
              <a:rPr lang="en-GB" altLang="en-US" sz="1800" b="1">
                <a:solidFill>
                  <a:srgbClr val="025974"/>
                </a:solidFill>
              </a:rPr>
              <a:t>All Customers</a:t>
            </a:r>
          </a:p>
        </p:txBody>
      </p:sp>
      <p:cxnSp>
        <p:nvCxnSpPr>
          <p:cNvPr id="14352" name="AutoShape 16"/>
          <p:cNvCxnSpPr>
            <a:cxnSpLocks noChangeShapeType="1"/>
            <a:stCxn id="15375" idx="3"/>
            <a:endCxn id="15370" idx="1"/>
          </p:cNvCxnSpPr>
          <p:nvPr/>
        </p:nvCxnSpPr>
        <p:spPr bwMode="auto">
          <a:xfrm>
            <a:off x="1905000" y="4430713"/>
            <a:ext cx="438150" cy="0"/>
          </a:xfrm>
          <a:prstGeom prst="straightConnector1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stealth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4353" name="Rectangle 3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Top Box Scores – A Higher Standard</a:t>
            </a:r>
          </a:p>
        </p:txBody>
      </p:sp>
      <p:sp>
        <p:nvSpPr>
          <p:cNvPr id="14354" name="Text Box 18"/>
          <p:cNvSpPr txBox="1">
            <a:spLocks noChangeArrowheads="1"/>
          </p:cNvSpPr>
          <p:nvPr/>
        </p:nvSpPr>
        <p:spPr bwMode="auto">
          <a:xfrm>
            <a:off x="4851400" y="3554413"/>
            <a:ext cx="1541463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FontTx/>
              <a:buNone/>
            </a:pPr>
            <a:r>
              <a:rPr lang="en-US" altLang="en-US" sz="1600" b="1">
                <a:solidFill>
                  <a:schemeClr val="tx2"/>
                </a:solidFill>
              </a:rPr>
              <a:t>44-point drop</a:t>
            </a:r>
          </a:p>
        </p:txBody>
      </p:sp>
      <p:sp>
        <p:nvSpPr>
          <p:cNvPr id="14355" name="AutoShape 19"/>
          <p:cNvSpPr>
            <a:spLocks noChangeArrowheads="1"/>
          </p:cNvSpPr>
          <p:nvPr/>
        </p:nvSpPr>
        <p:spPr bwMode="auto">
          <a:xfrm>
            <a:off x="6030913" y="2962275"/>
            <a:ext cx="488950" cy="1784350"/>
          </a:xfrm>
          <a:prstGeom prst="curvedLeftArrow">
            <a:avLst>
              <a:gd name="adj1" fmla="val 57376"/>
              <a:gd name="adj2" fmla="val 130363"/>
              <a:gd name="adj3" fmla="val 68968"/>
            </a:avLst>
          </a:prstGeom>
          <a:solidFill>
            <a:srgbClr val="3366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1800"/>
          </a:p>
        </p:txBody>
      </p:sp>
      <p:sp>
        <p:nvSpPr>
          <p:cNvPr id="152597" name="Line 20"/>
          <p:cNvSpPr>
            <a:spLocks noChangeShapeType="1"/>
          </p:cNvSpPr>
          <p:nvPr/>
        </p:nvSpPr>
        <p:spPr bwMode="auto">
          <a:xfrm>
            <a:off x="1866900" y="3213100"/>
            <a:ext cx="0" cy="2311400"/>
          </a:xfrm>
          <a:prstGeom prst="lin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pPr algn="ctr" eaLnBrk="1" hangingPunct="1"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357" name="Text Box 21"/>
          <p:cNvSpPr txBox="1">
            <a:spLocks noChangeArrowheads="1"/>
          </p:cNvSpPr>
          <p:nvPr/>
        </p:nvSpPr>
        <p:spPr bwMode="auto">
          <a:xfrm>
            <a:off x="7354888" y="2809875"/>
            <a:ext cx="3238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FontTx/>
              <a:buNone/>
            </a:pPr>
            <a:r>
              <a:rPr lang="en-US" altLang="en-US" sz="1800">
                <a:solidFill>
                  <a:schemeClr val="tx2"/>
                </a:solidFill>
              </a:rPr>
              <a:t>=</a:t>
            </a:r>
          </a:p>
        </p:txBody>
      </p:sp>
      <p:sp>
        <p:nvSpPr>
          <p:cNvPr id="14358" name="Text Box 22"/>
          <p:cNvSpPr txBox="1">
            <a:spLocks noChangeArrowheads="1"/>
          </p:cNvSpPr>
          <p:nvPr/>
        </p:nvSpPr>
        <p:spPr bwMode="auto">
          <a:xfrm>
            <a:off x="7354888" y="4241800"/>
            <a:ext cx="3238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FontTx/>
              <a:buNone/>
            </a:pPr>
            <a:r>
              <a:rPr lang="en-US" altLang="en-US" sz="1800">
                <a:solidFill>
                  <a:schemeClr val="tx2"/>
                </a:solidFill>
              </a:rPr>
              <a:t>=</a:t>
            </a:r>
          </a:p>
        </p:txBody>
      </p:sp>
      <p:sp>
        <p:nvSpPr>
          <p:cNvPr id="14359" name="Text Box 23"/>
          <p:cNvSpPr txBox="1">
            <a:spLocks noChangeArrowheads="1"/>
          </p:cNvSpPr>
          <p:nvPr/>
        </p:nvSpPr>
        <p:spPr bwMode="auto">
          <a:xfrm>
            <a:off x="7362825" y="5868988"/>
            <a:ext cx="3238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FontTx/>
              <a:buNone/>
            </a:pPr>
            <a:r>
              <a:rPr lang="en-US" altLang="en-US" sz="1800">
                <a:solidFill>
                  <a:schemeClr val="tx2"/>
                </a:solidFill>
              </a:rPr>
              <a:t>=</a:t>
            </a:r>
          </a:p>
        </p:txBody>
      </p:sp>
      <p:sp>
        <p:nvSpPr>
          <p:cNvPr id="14360" name="Text Box 24"/>
          <p:cNvSpPr txBox="1">
            <a:spLocks noChangeArrowheads="1"/>
          </p:cNvSpPr>
          <p:nvPr/>
        </p:nvSpPr>
        <p:spPr bwMode="auto">
          <a:xfrm>
            <a:off x="7080250" y="1566863"/>
            <a:ext cx="1863725" cy="942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en-US" sz="1400" b="1">
                <a:solidFill>
                  <a:srgbClr val="025974"/>
                </a:solidFill>
              </a:rPr>
              <a:t>Definitely Would Recommend XYZ</a:t>
            </a:r>
          </a:p>
        </p:txBody>
      </p:sp>
      <p:sp>
        <p:nvSpPr>
          <p:cNvPr id="14361" name="Text Box 25"/>
          <p:cNvSpPr txBox="1">
            <a:spLocks noChangeArrowheads="1"/>
          </p:cNvSpPr>
          <p:nvPr/>
        </p:nvSpPr>
        <p:spPr bwMode="auto">
          <a:xfrm>
            <a:off x="7477125" y="2809875"/>
            <a:ext cx="11049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FontTx/>
              <a:buNone/>
            </a:pPr>
            <a:r>
              <a:rPr lang="en-US" altLang="en-US" sz="1800">
                <a:solidFill>
                  <a:srgbClr val="025974"/>
                </a:solidFill>
              </a:rPr>
              <a:t>91%</a:t>
            </a:r>
          </a:p>
        </p:txBody>
      </p:sp>
      <p:sp>
        <p:nvSpPr>
          <p:cNvPr id="14362" name="Text Box 26"/>
          <p:cNvSpPr txBox="1">
            <a:spLocks noChangeArrowheads="1"/>
          </p:cNvSpPr>
          <p:nvPr/>
        </p:nvSpPr>
        <p:spPr bwMode="auto">
          <a:xfrm>
            <a:off x="7477125" y="4241800"/>
            <a:ext cx="11049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FontTx/>
              <a:buNone/>
            </a:pPr>
            <a:r>
              <a:rPr lang="en-US" altLang="en-US" sz="1800">
                <a:solidFill>
                  <a:srgbClr val="025974"/>
                </a:solidFill>
              </a:rPr>
              <a:t>36%</a:t>
            </a:r>
          </a:p>
        </p:txBody>
      </p:sp>
      <p:sp>
        <p:nvSpPr>
          <p:cNvPr id="14363" name="Text Box 27"/>
          <p:cNvSpPr txBox="1">
            <a:spLocks noChangeArrowheads="1"/>
          </p:cNvSpPr>
          <p:nvPr/>
        </p:nvSpPr>
        <p:spPr bwMode="auto">
          <a:xfrm>
            <a:off x="7477125" y="5868988"/>
            <a:ext cx="11049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FontTx/>
              <a:buNone/>
            </a:pPr>
            <a:r>
              <a:rPr lang="en-US" altLang="en-US" sz="1800">
                <a:solidFill>
                  <a:srgbClr val="025974"/>
                </a:solidFill>
              </a:rPr>
              <a:t>4%</a:t>
            </a:r>
          </a:p>
        </p:txBody>
      </p:sp>
      <p:sp>
        <p:nvSpPr>
          <p:cNvPr id="14364" name="Text Box 28"/>
          <p:cNvSpPr txBox="1">
            <a:spLocks noChangeArrowheads="1"/>
          </p:cNvSpPr>
          <p:nvPr/>
        </p:nvSpPr>
        <p:spPr bwMode="auto">
          <a:xfrm>
            <a:off x="7105650" y="3538538"/>
            <a:ext cx="1541463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FontTx/>
              <a:buNone/>
            </a:pPr>
            <a:r>
              <a:rPr lang="en-US" altLang="en-US" sz="1600" b="1">
                <a:solidFill>
                  <a:schemeClr val="tx2"/>
                </a:solidFill>
              </a:rPr>
              <a:t>55-point drop</a:t>
            </a:r>
          </a:p>
        </p:txBody>
      </p:sp>
      <p:sp>
        <p:nvSpPr>
          <p:cNvPr id="14365" name="AutoShape 29"/>
          <p:cNvSpPr>
            <a:spLocks noChangeArrowheads="1"/>
          </p:cNvSpPr>
          <p:nvPr/>
        </p:nvSpPr>
        <p:spPr bwMode="auto">
          <a:xfrm>
            <a:off x="8315325" y="2957513"/>
            <a:ext cx="488950" cy="1784350"/>
          </a:xfrm>
          <a:prstGeom prst="curvedLeftArrow">
            <a:avLst>
              <a:gd name="adj1" fmla="val 57376"/>
              <a:gd name="adj2" fmla="val 130363"/>
              <a:gd name="adj3" fmla="val 68968"/>
            </a:avLst>
          </a:prstGeom>
          <a:solidFill>
            <a:srgbClr val="3366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1800"/>
          </a:p>
        </p:txBody>
      </p:sp>
      <p:sp>
        <p:nvSpPr>
          <p:cNvPr id="152609" name="Rectangle 33"/>
          <p:cNvSpPr>
            <a:spLocks noChangeArrowheads="1"/>
          </p:cNvSpPr>
          <p:nvPr/>
        </p:nvSpPr>
        <p:spPr bwMode="auto">
          <a:xfrm>
            <a:off x="381000" y="6653213"/>
            <a:ext cx="8726488" cy="204787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381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367" name="TextBox 30"/>
          <p:cNvSpPr txBox="1">
            <a:spLocks noChangeArrowheads="1"/>
          </p:cNvSpPr>
          <p:nvPr/>
        </p:nvSpPr>
        <p:spPr bwMode="auto">
          <a:xfrm>
            <a:off x="2709863" y="6583363"/>
            <a:ext cx="4460875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en-US" sz="1200" i="1"/>
              <a:t>Source</a:t>
            </a:r>
            <a:r>
              <a:rPr lang="en-US" altLang="en-US" sz="1200"/>
              <a:t>:  Technical Assistance Research Bureau (TARP), 2007.</a:t>
            </a:r>
          </a:p>
        </p:txBody>
      </p:sp>
    </p:spTree>
    <p:extLst>
      <p:ext uri="{BB962C8B-B14F-4D97-AF65-F5344CB8AC3E}">
        <p14:creationId xmlns:p14="http://schemas.microsoft.com/office/powerpoint/2010/main" val="8735831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000"/>
              <a:t>Relationship between Customer Satisfaction and Loyalty in Competitive Industries</a:t>
            </a:r>
          </a:p>
        </p:txBody>
      </p:sp>
      <p:pic>
        <p:nvPicPr>
          <p:cNvPr id="15363" name="Picture 8" descr="zei80938_050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1581150"/>
            <a:ext cx="7696200" cy="5200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668983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Group 3"/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477962"/>
            <a:ext cx="2713038" cy="1133475"/>
          </a:xfrm>
          <a:prstGeom prst="rect">
            <a:avLst/>
          </a:prstGeom>
          <a:gradFill rotWithShape="1">
            <a:gsLst>
              <a:gs pos="0">
                <a:srgbClr val="BFD4E7"/>
              </a:gs>
              <a:gs pos="100000">
                <a:srgbClr val="EBF1F7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7" name="Group 6"/>
          <p:cNvPicPr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6600" y="3633775"/>
            <a:ext cx="2706688" cy="1133475"/>
          </a:xfrm>
          <a:prstGeom prst="rect">
            <a:avLst/>
          </a:prstGeom>
          <a:gradFill rotWithShape="1">
            <a:gsLst>
              <a:gs pos="0">
                <a:srgbClr val="BFD4E7"/>
              </a:gs>
              <a:gs pos="100000">
                <a:srgbClr val="EBF1F7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4628" name="Line 9"/>
          <p:cNvSpPr>
            <a:spLocks noChangeShapeType="1"/>
          </p:cNvSpPr>
          <p:nvPr/>
        </p:nvSpPr>
        <p:spPr bwMode="auto">
          <a:xfrm>
            <a:off x="4629944" y="2611437"/>
            <a:ext cx="0" cy="889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pPr algn="ctr" eaLnBrk="1" hangingPunct="1"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389" name="Rectangle 10"/>
          <p:cNvSpPr>
            <a:spLocks noChangeArrowheads="1"/>
          </p:cNvSpPr>
          <p:nvPr/>
        </p:nvSpPr>
        <p:spPr bwMode="auto">
          <a:xfrm>
            <a:off x="4629944" y="2744775"/>
            <a:ext cx="1930400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en-US" sz="2000" b="1" dirty="0">
                <a:solidFill>
                  <a:srgbClr val="025974"/>
                </a:solidFill>
              </a:rPr>
              <a:t>Customer Gap</a:t>
            </a:r>
          </a:p>
        </p:txBody>
      </p:sp>
      <p:sp>
        <p:nvSpPr>
          <p:cNvPr id="16390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200"/>
              <a:t>What is Service Quality? </a:t>
            </a:r>
            <a:br>
              <a:rPr lang="en-US" altLang="en-US" sz="3200"/>
            </a:br>
            <a:r>
              <a:rPr lang="en-US" altLang="en-US" sz="3200"/>
              <a:t>The Customer Gap</a:t>
            </a:r>
          </a:p>
        </p:txBody>
      </p:sp>
      <p:sp>
        <p:nvSpPr>
          <p:cNvPr id="16391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471233" y="5048143"/>
            <a:ext cx="8458200" cy="762000"/>
          </a:xfrm>
        </p:spPr>
        <p:txBody>
          <a:bodyPr/>
          <a:lstStyle/>
          <a:p>
            <a:r>
              <a:rPr lang="en-US" altLang="en-US" sz="1800" dirty="0"/>
              <a:t>Service quality is the customer’s judgment of overall excellence of the service provided in relation to the quality that was expected.</a:t>
            </a:r>
          </a:p>
        </p:txBody>
      </p:sp>
    </p:spTree>
    <p:extLst>
      <p:ext uri="{BB962C8B-B14F-4D97-AF65-F5344CB8AC3E}">
        <p14:creationId xmlns:p14="http://schemas.microsoft.com/office/powerpoint/2010/main" val="3848690114"/>
      </p:ext>
    </p:extLst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Service Quality</a:t>
            </a:r>
          </a:p>
        </p:txBody>
      </p:sp>
      <p:sp>
        <p:nvSpPr>
          <p:cNvPr id="17411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The customer’s judgment of overall excellence of the service provided in relation to the quality that was expected.</a:t>
            </a:r>
          </a:p>
          <a:p>
            <a:r>
              <a:rPr lang="en-US" altLang="en-US"/>
              <a:t>Service quality assessments are formed on judgments of:</a:t>
            </a:r>
          </a:p>
          <a:p>
            <a:pPr lvl="1"/>
            <a:r>
              <a:rPr lang="en-US" altLang="en-US"/>
              <a:t>outcome quality</a:t>
            </a:r>
          </a:p>
          <a:p>
            <a:pPr lvl="1"/>
            <a:r>
              <a:rPr lang="en-US" altLang="en-US"/>
              <a:t>interaction quality</a:t>
            </a:r>
          </a:p>
          <a:p>
            <a:pPr lvl="1"/>
            <a:r>
              <a:rPr lang="en-US" altLang="en-US"/>
              <a:t>physical environment quality</a:t>
            </a:r>
          </a:p>
        </p:txBody>
      </p:sp>
      <p:graphicFrame>
        <p:nvGraphicFramePr>
          <p:cNvPr id="17412" name="Object 6"/>
          <p:cNvGraphicFramePr>
            <a:graphicFrameLocks noGrp="1" noChangeAspect="1"/>
          </p:cNvGraphicFramePr>
          <p:nvPr>
            <p:ph sz="half" idx="4294967295"/>
          </p:nvPr>
        </p:nvGraphicFramePr>
        <p:xfrm>
          <a:off x="5867400" y="3962400"/>
          <a:ext cx="2933700" cy="1673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3" name="Clip" r:id="rId3" imgW="4538663" imgH="2589213" progId="MS_ClipArt_Gallery.5">
                  <p:embed/>
                </p:oleObj>
              </mc:Choice>
              <mc:Fallback>
                <p:oleObj name="Clip" r:id="rId3" imgW="4538663" imgH="2589213" progId="MS_ClipArt_Gallery.5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867400" y="3962400"/>
                        <a:ext cx="2933700" cy="16732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7334227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SERVQUAL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SERVQUAL (service quality </a:t>
            </a:r>
            <a:r>
              <a:rPr lang="en-GB" b="1" dirty="0"/>
              <a:t>gap model</a:t>
            </a:r>
            <a:r>
              <a:rPr lang="en-GB" dirty="0"/>
              <a:t>) is a </a:t>
            </a:r>
            <a:r>
              <a:rPr lang="en-GB" b="1" dirty="0"/>
              <a:t>gap</a:t>
            </a:r>
            <a:r>
              <a:rPr lang="en-GB" dirty="0"/>
              <a:t> method in service quality measurement, a tool that can be used by Product Manager across all industries. The aim of this </a:t>
            </a:r>
            <a:r>
              <a:rPr lang="en-GB" b="1" dirty="0"/>
              <a:t>model</a:t>
            </a:r>
            <a:r>
              <a:rPr lang="en-GB" dirty="0"/>
              <a:t> is to: Identify the </a:t>
            </a:r>
            <a:r>
              <a:rPr lang="en-GB" b="1" dirty="0"/>
              <a:t>gaps</a:t>
            </a:r>
            <a:r>
              <a:rPr lang="en-GB" dirty="0"/>
              <a:t> between customer expectation and the actual services provided at different stages of service delivery.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23/07/2019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785019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The Five Dimensions of Service Quality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694113" y="2081213"/>
            <a:ext cx="5303837" cy="4319844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56128" tIns="22451" rIns="56128" bIns="22451">
            <a:spAutoFit/>
          </a:bodyPr>
          <a:lstStyle/>
          <a:p>
            <a:pPr marL="342900" indent="-342900">
              <a:lnSpc>
                <a:spcPct val="85000"/>
              </a:lnSpc>
              <a:spcBef>
                <a:spcPct val="0"/>
              </a:spcBef>
              <a:spcAft>
                <a:spcPct val="34000"/>
              </a:spcAft>
              <a:buFont typeface="Wingdings" panose="05000000000000000000" pitchFamily="2" charset="2"/>
              <a:buNone/>
              <a:tabLst>
                <a:tab pos="1000125" algn="l"/>
              </a:tabLst>
            </a:pPr>
            <a:r>
              <a:rPr lang="en-US" altLang="en-US" sz="1900" dirty="0"/>
              <a:t>Ability to perform the promised service dependably and accurately. </a:t>
            </a:r>
          </a:p>
          <a:p>
            <a:pPr marL="2171700" lvl="4" indent="-342900">
              <a:lnSpc>
                <a:spcPct val="85000"/>
              </a:lnSpc>
              <a:spcBef>
                <a:spcPct val="0"/>
              </a:spcBef>
              <a:spcAft>
                <a:spcPct val="34000"/>
              </a:spcAft>
              <a:buFont typeface="Wingdings" panose="05000000000000000000" pitchFamily="2" charset="2"/>
              <a:buNone/>
              <a:tabLst>
                <a:tab pos="1000125" algn="l"/>
              </a:tabLst>
            </a:pPr>
            <a:endParaRPr lang="en-US" altLang="en-US" sz="1900" dirty="0"/>
          </a:p>
          <a:p>
            <a:pPr marL="342900" indent="-342900">
              <a:lnSpc>
                <a:spcPct val="85000"/>
              </a:lnSpc>
              <a:spcBef>
                <a:spcPct val="0"/>
              </a:spcBef>
              <a:spcAft>
                <a:spcPct val="34000"/>
              </a:spcAft>
              <a:buFont typeface="Wingdings" panose="05000000000000000000" pitchFamily="2" charset="2"/>
              <a:buNone/>
              <a:tabLst>
                <a:tab pos="1000125" algn="l"/>
              </a:tabLst>
            </a:pPr>
            <a:r>
              <a:rPr lang="en-US" altLang="en-US" sz="1900" dirty="0"/>
              <a:t>Knowledge and courtesy of employees and their ability to inspire trust and confidence.</a:t>
            </a:r>
          </a:p>
          <a:p>
            <a:pPr marL="2171700" lvl="4" indent="-342900">
              <a:lnSpc>
                <a:spcPct val="85000"/>
              </a:lnSpc>
              <a:spcBef>
                <a:spcPct val="0"/>
              </a:spcBef>
              <a:spcAft>
                <a:spcPct val="34000"/>
              </a:spcAft>
              <a:buFont typeface="Wingdings" panose="05000000000000000000" pitchFamily="2" charset="2"/>
              <a:buNone/>
              <a:tabLst>
                <a:tab pos="1000125" algn="l"/>
              </a:tabLst>
            </a:pPr>
            <a:endParaRPr lang="en-US" altLang="en-US" sz="1900" dirty="0"/>
          </a:p>
          <a:p>
            <a:pPr marL="342900" indent="-342900">
              <a:lnSpc>
                <a:spcPct val="85000"/>
              </a:lnSpc>
              <a:spcBef>
                <a:spcPct val="0"/>
              </a:spcBef>
              <a:spcAft>
                <a:spcPct val="34000"/>
              </a:spcAft>
              <a:buFont typeface="Wingdings" panose="05000000000000000000" pitchFamily="2" charset="2"/>
              <a:buNone/>
              <a:tabLst>
                <a:tab pos="1000125" algn="l"/>
              </a:tabLst>
            </a:pPr>
            <a:r>
              <a:rPr lang="en-US" altLang="en-US" sz="1900" dirty="0"/>
              <a:t>Physical facilities, equipment, and appearance of personnel. </a:t>
            </a:r>
          </a:p>
          <a:p>
            <a:pPr>
              <a:lnSpc>
                <a:spcPct val="85000"/>
              </a:lnSpc>
              <a:spcBef>
                <a:spcPct val="0"/>
              </a:spcBef>
              <a:spcAft>
                <a:spcPct val="34000"/>
              </a:spcAft>
              <a:buNone/>
              <a:tabLst>
                <a:tab pos="1000125" algn="l"/>
              </a:tabLst>
            </a:pPr>
            <a:r>
              <a:rPr lang="en-US" altLang="en-US" sz="1900" dirty="0"/>
              <a:t>Caring, individualized attention the firm provides its customers</a:t>
            </a:r>
          </a:p>
          <a:p>
            <a:pPr>
              <a:lnSpc>
                <a:spcPct val="85000"/>
              </a:lnSpc>
              <a:spcBef>
                <a:spcPct val="0"/>
              </a:spcBef>
              <a:spcAft>
                <a:spcPct val="34000"/>
              </a:spcAft>
              <a:buNone/>
              <a:tabLst>
                <a:tab pos="1000125" algn="l"/>
              </a:tabLst>
            </a:pPr>
            <a:r>
              <a:rPr lang="en-US" altLang="en-US" sz="1900" dirty="0"/>
              <a:t>Willingness to help customers and provide prompt service.</a:t>
            </a:r>
          </a:p>
          <a:p>
            <a:pPr marL="342900" indent="-342900">
              <a:lnSpc>
                <a:spcPct val="85000"/>
              </a:lnSpc>
              <a:spcBef>
                <a:spcPct val="0"/>
              </a:spcBef>
              <a:spcAft>
                <a:spcPct val="34000"/>
              </a:spcAft>
              <a:buFont typeface="Wingdings" panose="05000000000000000000" pitchFamily="2" charset="2"/>
              <a:buNone/>
              <a:tabLst>
                <a:tab pos="1000125" algn="l"/>
              </a:tabLst>
            </a:pPr>
            <a:endParaRPr lang="en-US" altLang="en-US" sz="1900" dirty="0"/>
          </a:p>
          <a:p>
            <a:pPr marL="2171700" lvl="4" indent="-342900">
              <a:lnSpc>
                <a:spcPct val="85000"/>
              </a:lnSpc>
              <a:spcBef>
                <a:spcPct val="0"/>
              </a:spcBef>
              <a:spcAft>
                <a:spcPct val="34000"/>
              </a:spcAft>
              <a:buFont typeface="Wingdings" panose="05000000000000000000" pitchFamily="2" charset="2"/>
              <a:buNone/>
              <a:tabLst>
                <a:tab pos="1000125" algn="l"/>
              </a:tabLst>
            </a:pPr>
            <a:endParaRPr lang="en-US" altLang="en-US" sz="1900" dirty="0"/>
          </a:p>
        </p:txBody>
      </p:sp>
      <p:sp>
        <p:nvSpPr>
          <p:cNvPr id="18436" name="Rectangle 4"/>
          <p:cNvSpPr>
            <a:spLocks noChangeArrowheads="1"/>
          </p:cNvSpPr>
          <p:nvPr/>
        </p:nvSpPr>
        <p:spPr bwMode="auto">
          <a:xfrm>
            <a:off x="609600" y="3810000"/>
            <a:ext cx="1773238" cy="471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56128" tIns="22451" rIns="56128" bIns="22451">
            <a:spAutoFit/>
          </a:bodyPr>
          <a:lstStyle>
            <a:lvl1pPr defTabSz="1077913"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538163" indent="-228600" defTabSz="1077913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077913" indent="-228600" defTabSz="1077913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16075" indent="-228600" defTabSz="1077913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55825" indent="-228600" defTabSz="1077913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130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702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274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9846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800" b="1" u="sng">
                <a:solidFill>
                  <a:srgbClr val="025974"/>
                </a:solidFill>
              </a:rPr>
              <a:t>T</a:t>
            </a:r>
            <a:r>
              <a:rPr lang="en-US" altLang="en-US" sz="2800" b="1">
                <a:solidFill>
                  <a:srgbClr val="025974"/>
                </a:solidFill>
              </a:rPr>
              <a:t>angibles</a:t>
            </a:r>
          </a:p>
        </p:txBody>
      </p:sp>
      <p:sp>
        <p:nvSpPr>
          <p:cNvPr id="18437" name="Rectangle 5"/>
          <p:cNvSpPr>
            <a:spLocks noChangeArrowheads="1"/>
          </p:cNvSpPr>
          <p:nvPr/>
        </p:nvSpPr>
        <p:spPr bwMode="auto">
          <a:xfrm>
            <a:off x="609600" y="1966913"/>
            <a:ext cx="1792288" cy="471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56128" tIns="22451" rIns="56128" bIns="22451">
            <a:spAutoFit/>
          </a:bodyPr>
          <a:lstStyle>
            <a:lvl1pPr defTabSz="1077913"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538163" indent="-228600" defTabSz="1077913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077913" indent="-228600" defTabSz="1077913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16075" indent="-228600" defTabSz="1077913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55825" indent="-228600" defTabSz="1077913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130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702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274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9846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800" b="1" u="sng" dirty="0">
                <a:solidFill>
                  <a:srgbClr val="025974"/>
                </a:solidFill>
              </a:rPr>
              <a:t>R</a:t>
            </a:r>
            <a:r>
              <a:rPr lang="en-US" altLang="en-US" sz="2800" b="1" dirty="0">
                <a:solidFill>
                  <a:srgbClr val="025974"/>
                </a:solidFill>
              </a:rPr>
              <a:t>eliability</a:t>
            </a:r>
          </a:p>
        </p:txBody>
      </p:sp>
      <p:sp>
        <p:nvSpPr>
          <p:cNvPr id="18438" name="Rectangle 6"/>
          <p:cNvSpPr>
            <a:spLocks noChangeArrowheads="1"/>
          </p:cNvSpPr>
          <p:nvPr/>
        </p:nvSpPr>
        <p:spPr bwMode="auto">
          <a:xfrm>
            <a:off x="422319" y="5301208"/>
            <a:ext cx="2924175" cy="471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56128" tIns="22451" rIns="56128" bIns="22451">
            <a:spAutoFit/>
          </a:bodyPr>
          <a:lstStyle>
            <a:lvl1pPr defTabSz="1077913"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538163" indent="-228600" defTabSz="1077913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077913" indent="-228600" defTabSz="1077913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16075" indent="-228600" defTabSz="1077913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55825" indent="-228600" defTabSz="1077913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130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702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274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9846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FontTx/>
              <a:buNone/>
            </a:pPr>
            <a:r>
              <a:rPr lang="en-US" altLang="en-US" sz="2800" b="1" u="sng" dirty="0">
                <a:solidFill>
                  <a:srgbClr val="025974"/>
                </a:solidFill>
              </a:rPr>
              <a:t>R</a:t>
            </a:r>
            <a:r>
              <a:rPr lang="en-US" altLang="en-US" sz="2800" b="1" dirty="0">
                <a:solidFill>
                  <a:srgbClr val="025974"/>
                </a:solidFill>
              </a:rPr>
              <a:t>esponsiveness</a:t>
            </a:r>
          </a:p>
        </p:txBody>
      </p:sp>
      <p:sp>
        <p:nvSpPr>
          <p:cNvPr id="18439" name="Rectangle 7"/>
          <p:cNvSpPr>
            <a:spLocks noChangeArrowheads="1"/>
          </p:cNvSpPr>
          <p:nvPr/>
        </p:nvSpPr>
        <p:spPr bwMode="auto">
          <a:xfrm>
            <a:off x="609600" y="2895600"/>
            <a:ext cx="1933575" cy="471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56128" tIns="22451" rIns="56128" bIns="22451">
            <a:spAutoFit/>
          </a:bodyPr>
          <a:lstStyle>
            <a:lvl1pPr defTabSz="1077913"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538163" indent="-228600" defTabSz="1077913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077913" indent="-228600" defTabSz="1077913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16075" indent="-228600" defTabSz="1077913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55825" indent="-228600" defTabSz="1077913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130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702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274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9846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800" b="1" u="sng">
                <a:solidFill>
                  <a:srgbClr val="025974"/>
                </a:solidFill>
              </a:rPr>
              <a:t>A</a:t>
            </a:r>
            <a:r>
              <a:rPr lang="en-US" altLang="en-US" sz="2800" b="1">
                <a:solidFill>
                  <a:srgbClr val="025974"/>
                </a:solidFill>
              </a:rPr>
              <a:t>ssurance</a:t>
            </a:r>
          </a:p>
        </p:txBody>
      </p:sp>
      <p:sp>
        <p:nvSpPr>
          <p:cNvPr id="18440" name="Rectangle 8"/>
          <p:cNvSpPr>
            <a:spLocks noChangeArrowheads="1"/>
          </p:cNvSpPr>
          <p:nvPr/>
        </p:nvSpPr>
        <p:spPr bwMode="auto">
          <a:xfrm>
            <a:off x="609600" y="4724400"/>
            <a:ext cx="1614488" cy="471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56128" tIns="22451" rIns="56128" bIns="22451">
            <a:spAutoFit/>
          </a:bodyPr>
          <a:lstStyle>
            <a:lvl1pPr defTabSz="1077913"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538163" indent="-228600" defTabSz="1077913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077913" indent="-228600" defTabSz="1077913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16075" indent="-228600" defTabSz="1077913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55825" indent="-228600" defTabSz="1077913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130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702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274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9846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800" b="1" u="sng">
                <a:solidFill>
                  <a:srgbClr val="025974"/>
                </a:solidFill>
              </a:rPr>
              <a:t>E</a:t>
            </a:r>
            <a:r>
              <a:rPr lang="en-US" altLang="en-US" sz="2800" b="1">
                <a:solidFill>
                  <a:srgbClr val="025974"/>
                </a:solidFill>
              </a:rPr>
              <a:t>mpathy</a:t>
            </a:r>
          </a:p>
        </p:txBody>
      </p:sp>
    </p:spTree>
    <p:extLst>
      <p:ext uri="{BB962C8B-B14F-4D97-AF65-F5344CB8AC3E}">
        <p14:creationId xmlns:p14="http://schemas.microsoft.com/office/powerpoint/2010/main" val="631211606"/>
      </p:ext>
    </p:extLst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200"/>
              <a:t>Geek Squad’s Focus on Responsiveness</a:t>
            </a:r>
          </a:p>
        </p:txBody>
      </p:sp>
      <p:pic>
        <p:nvPicPr>
          <p:cNvPr id="10243" name="Picture 6" descr="zei80938_p050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4600" y="1784350"/>
            <a:ext cx="4648200" cy="4768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514218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GB" dirty="0"/>
              <a:t>Geeks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/>
              <a:t>Never violate the trust of my clients or disrespect</a:t>
            </a:r>
            <a:br>
              <a:rPr lang="en-GB" sz="1800" dirty="0"/>
            </a:br>
            <a:r>
              <a:rPr lang="en-GB" sz="1800" dirty="0"/>
              <a:t>their property.</a:t>
            </a:r>
          </a:p>
          <a:p>
            <a:r>
              <a:rPr lang="en-GB" sz="1800" dirty="0"/>
              <a:t>Never say, “I don’t know.” Instead, say, “I’ll find</a:t>
            </a:r>
            <a:br>
              <a:rPr lang="en-GB" sz="1800" dirty="0"/>
            </a:br>
            <a:r>
              <a:rPr lang="en-GB" sz="1800" dirty="0"/>
              <a:t>out.”</a:t>
            </a:r>
          </a:p>
          <a:p>
            <a:r>
              <a:rPr lang="en-GB" sz="1800" dirty="0"/>
              <a:t>Always understand that my clients’ time is more</a:t>
            </a:r>
            <a:br>
              <a:rPr lang="en-GB" sz="1800" dirty="0"/>
            </a:br>
            <a:r>
              <a:rPr lang="en-GB" sz="1800" dirty="0"/>
              <a:t>valuable than my own.</a:t>
            </a:r>
          </a:p>
          <a:p>
            <a:r>
              <a:rPr lang="en-GB" sz="1800" dirty="0"/>
              <a:t>Assume every problem is my fault, unless proven</a:t>
            </a:r>
            <a:br>
              <a:rPr lang="en-GB" sz="1800" dirty="0"/>
            </a:br>
            <a:r>
              <a:rPr lang="en-GB" sz="1800" dirty="0"/>
              <a:t>otherwise.</a:t>
            </a:r>
          </a:p>
          <a:p>
            <a:r>
              <a:rPr lang="en-GB" sz="1800" dirty="0"/>
              <a:t>Consider my job done only when my client is</a:t>
            </a:r>
            <a:br>
              <a:rPr lang="en-GB" sz="1800" dirty="0"/>
            </a:br>
            <a:r>
              <a:rPr lang="en-GB" sz="1800" dirty="0"/>
              <a:t>completely overwhelmed with joy. And instead of assuming they’re happy, I’ll</a:t>
            </a:r>
            <a:br>
              <a:rPr lang="en-GB" sz="1800" dirty="0"/>
            </a:br>
            <a:r>
              <a:rPr lang="en-GB" sz="1800" dirty="0"/>
              <a:t>ask them.</a:t>
            </a:r>
          </a:p>
          <a:p>
            <a:r>
              <a:rPr lang="en-GB" sz="1800" dirty="0"/>
              <a:t>Keep every promise I make. Including this one.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23/07/2019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  <p:sp>
        <p:nvSpPr>
          <p:cNvPr id="6" name="Rectangle 5"/>
          <p:cNvSpPr/>
          <p:nvPr/>
        </p:nvSpPr>
        <p:spPr>
          <a:xfrm>
            <a:off x="611560" y="969253"/>
            <a:ext cx="68407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i="1" dirty="0">
                <a:solidFill>
                  <a:srgbClr val="222222"/>
                </a:solidFill>
                <a:latin typeface="Guardian"/>
              </a:rPr>
              <a:t>Here’s the six-point pledge that</a:t>
            </a:r>
            <a:r>
              <a:rPr lang="en-GB" i="1" dirty="0"/>
              <a:t> </a:t>
            </a:r>
            <a:r>
              <a:rPr lang="en-GB" i="1" dirty="0">
                <a:solidFill>
                  <a:srgbClr val="222222"/>
                </a:solidFill>
                <a:latin typeface="Guardian"/>
              </a:rPr>
              <a:t>every Geek is expected to sign. I will: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2745191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Geek Squad’s Motto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/>
              <a:t>Our most important training program is the employee discount.” Geeks can buy the</a:t>
            </a:r>
            <a:br>
              <a:rPr lang="en-GB" sz="1800" dirty="0"/>
            </a:br>
            <a:r>
              <a:rPr lang="en-GB" sz="1800" dirty="0"/>
              <a:t>latest and greatest technology at discounts of 50-60%. The more they use it,</a:t>
            </a:r>
            <a:br>
              <a:rPr lang="en-GB" sz="1800" dirty="0"/>
            </a:br>
            <a:r>
              <a:rPr lang="en-GB" sz="1800" dirty="0"/>
              <a:t>play with it, and push it, the better they get at installing and repairing</a:t>
            </a:r>
            <a:br>
              <a:rPr lang="en-GB" sz="1800" dirty="0"/>
            </a:br>
            <a:r>
              <a:rPr lang="en-GB" sz="1800" dirty="0"/>
              <a:t>it.</a:t>
            </a:r>
          </a:p>
          <a:p>
            <a:r>
              <a:rPr lang="en-GB" sz="1600" dirty="0"/>
              <a:t>The uniform is also a symbol </a:t>
            </a:r>
            <a:r>
              <a:rPr lang="en-GB" sz="1600" dirty="0" smtClean="0"/>
              <a:t>of </a:t>
            </a:r>
            <a:r>
              <a:rPr lang="en-GB" sz="1600" dirty="0"/>
              <a:t>uniformity. It reinforces the message that</a:t>
            </a:r>
            <a:br>
              <a:rPr lang="en-GB" sz="1600" dirty="0"/>
            </a:br>
            <a:r>
              <a:rPr lang="en-GB" sz="1600" dirty="0"/>
              <a:t>there are consistent ways in which the 15,000 Geeks are expected to behave with</a:t>
            </a:r>
            <a:br>
              <a:rPr lang="en-GB" sz="1600" dirty="0"/>
            </a:br>
            <a:r>
              <a:rPr lang="en-GB" sz="1600" dirty="0"/>
              <a:t>customers and among themselves. “Wearing a tie used to be a sign of</a:t>
            </a:r>
            <a:br>
              <a:rPr lang="en-GB" sz="1600" dirty="0"/>
            </a:br>
            <a:r>
              <a:rPr lang="en-GB" sz="1600" dirty="0"/>
              <a:t>conformity,”</a:t>
            </a:r>
          </a:p>
          <a:p>
            <a:r>
              <a:rPr lang="en-GB" sz="1800" dirty="0"/>
              <a:t>“They say, ‘I’m not wearing that!’ In which case we know they’re not ready to</a:t>
            </a:r>
            <a:br>
              <a:rPr lang="en-GB" sz="1800" dirty="0"/>
            </a:br>
            <a:r>
              <a:rPr lang="en-GB" sz="1800" dirty="0"/>
              <a:t>sign on.”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23/07/2019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8744199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Exercise to Identify Service Attributes</a:t>
            </a:r>
          </a:p>
        </p:txBody>
      </p:sp>
      <p:sp>
        <p:nvSpPr>
          <p:cNvPr id="19459" name="Rectangle 3"/>
          <p:cNvSpPr>
            <a:spLocks noChangeArrowheads="1"/>
          </p:cNvSpPr>
          <p:nvPr/>
        </p:nvSpPr>
        <p:spPr bwMode="auto">
          <a:xfrm>
            <a:off x="514350" y="1524000"/>
            <a:ext cx="8169275" cy="1552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64" tIns="46033" rIns="92064" bIns="46033">
            <a:spAutoFit/>
          </a:bodyPr>
          <a:lstStyle>
            <a:lvl1pPr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571500" indent="-228600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indent="-228600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257300" indent="-228600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825625" indent="-228600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282825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740025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197225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654425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1900"/>
              <a:t>In groups of five, choose a services industry and spend 10 minutes brainstorming specific requirements of customers in each of the five service quality dimensions.  </a:t>
            </a:r>
            <a:r>
              <a:rPr lang="en-US" altLang="en-US" sz="1900" b="1" i="1">
                <a:solidFill>
                  <a:schemeClr val="hlink"/>
                </a:solidFill>
              </a:rPr>
              <a:t>Be certain the requirements reflect the customer’s point of view.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endParaRPr lang="en-US" altLang="en-US" sz="2000"/>
          </a:p>
        </p:txBody>
      </p:sp>
      <p:sp>
        <p:nvSpPr>
          <p:cNvPr id="19460" name="Rectangle 4"/>
          <p:cNvSpPr>
            <a:spLocks noChangeArrowheads="1"/>
          </p:cNvSpPr>
          <p:nvPr/>
        </p:nvSpPr>
        <p:spPr bwMode="auto">
          <a:xfrm>
            <a:off x="609600" y="2819400"/>
            <a:ext cx="2274888" cy="29224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64" tIns="46033" rIns="92064" bIns="46033">
            <a:spAutoFit/>
          </a:bodyPr>
          <a:lstStyle>
            <a:lvl1pPr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571500" indent="-228600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indent="-228600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257300" indent="-228600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825625" indent="-228600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282825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740025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197225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654425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en-US" sz="1800" b="1" dirty="0">
                <a:solidFill>
                  <a:srgbClr val="009900"/>
                </a:solidFill>
              </a:rPr>
              <a:t>Reliability:</a:t>
            </a:r>
          </a:p>
          <a:p>
            <a:pPr>
              <a:lnSpc>
                <a:spcPct val="110000"/>
              </a:lnSpc>
              <a:spcBef>
                <a:spcPct val="0"/>
              </a:spcBef>
              <a:buClrTx/>
              <a:buFontTx/>
              <a:buNone/>
            </a:pPr>
            <a:endParaRPr lang="en-US" altLang="en-US" sz="1800" b="1" dirty="0">
              <a:solidFill>
                <a:srgbClr val="009900"/>
              </a:solidFill>
            </a:endParaRPr>
          </a:p>
          <a:p>
            <a:pPr>
              <a:lnSpc>
                <a:spcPct val="11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en-US" sz="1800" b="1" dirty="0">
                <a:solidFill>
                  <a:srgbClr val="009900"/>
                </a:solidFill>
              </a:rPr>
              <a:t>Assurance:</a:t>
            </a:r>
          </a:p>
          <a:p>
            <a:pPr>
              <a:lnSpc>
                <a:spcPct val="110000"/>
              </a:lnSpc>
              <a:spcBef>
                <a:spcPct val="0"/>
              </a:spcBef>
              <a:buClrTx/>
              <a:buFontTx/>
              <a:buNone/>
            </a:pPr>
            <a:endParaRPr lang="en-US" altLang="en-US" sz="1800" b="1" dirty="0">
              <a:solidFill>
                <a:srgbClr val="009900"/>
              </a:solidFill>
            </a:endParaRPr>
          </a:p>
          <a:p>
            <a:pPr>
              <a:lnSpc>
                <a:spcPct val="11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en-US" sz="1800" b="1" dirty="0">
                <a:solidFill>
                  <a:srgbClr val="009900"/>
                </a:solidFill>
              </a:rPr>
              <a:t>Tangibles:</a:t>
            </a:r>
          </a:p>
          <a:p>
            <a:pPr>
              <a:lnSpc>
                <a:spcPct val="110000"/>
              </a:lnSpc>
              <a:spcBef>
                <a:spcPct val="0"/>
              </a:spcBef>
              <a:buClrTx/>
              <a:buFontTx/>
              <a:buNone/>
            </a:pPr>
            <a:endParaRPr lang="en-US" altLang="en-US" sz="1800" b="1" dirty="0">
              <a:solidFill>
                <a:srgbClr val="009900"/>
              </a:solidFill>
            </a:endParaRPr>
          </a:p>
          <a:p>
            <a:pPr>
              <a:lnSpc>
                <a:spcPct val="11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en-US" sz="1800" b="1" dirty="0">
                <a:solidFill>
                  <a:srgbClr val="009900"/>
                </a:solidFill>
              </a:rPr>
              <a:t>Empathy:</a:t>
            </a:r>
          </a:p>
          <a:p>
            <a:pPr>
              <a:lnSpc>
                <a:spcPct val="110000"/>
              </a:lnSpc>
              <a:spcBef>
                <a:spcPct val="0"/>
              </a:spcBef>
              <a:buClrTx/>
              <a:buFontTx/>
              <a:buNone/>
            </a:pPr>
            <a:endParaRPr lang="en-US" altLang="en-US" sz="1800" b="1" dirty="0">
              <a:solidFill>
                <a:srgbClr val="009900"/>
              </a:solidFill>
            </a:endParaRPr>
          </a:p>
          <a:p>
            <a:pPr>
              <a:lnSpc>
                <a:spcPct val="11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en-US" sz="1800" b="1" dirty="0">
                <a:solidFill>
                  <a:srgbClr val="009900"/>
                </a:solidFill>
              </a:rPr>
              <a:t>Responsiveness:</a:t>
            </a:r>
            <a:endParaRPr lang="en-US" altLang="en-US" sz="1800" b="1" dirty="0">
              <a:solidFill>
                <a:schemeClr val="hlin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9463790"/>
      </p:ext>
    </p:extLst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ChangeArrowheads="1"/>
          </p:cNvSpPr>
          <p:nvPr/>
        </p:nvSpPr>
        <p:spPr bwMode="auto">
          <a:xfrm>
            <a:off x="251520" y="1391790"/>
            <a:ext cx="4184650" cy="2206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06644" tIns="52387" rIns="106644" bIns="52387"/>
          <a:lstStyle>
            <a:lvl1pPr marL="336550" indent="-336550" defTabSz="1077913"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808038" indent="-269875" defTabSz="1077913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347788" indent="-269875" defTabSz="1077913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819275" indent="-203200" defTabSz="1077913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357438" indent="-201613" defTabSz="1077913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814638" indent="-201613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271838" indent="-201613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729038" indent="-201613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186238" indent="-201613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90000"/>
              </a:lnSpc>
              <a:spcBef>
                <a:spcPct val="30000"/>
              </a:spcBef>
              <a:buClr>
                <a:srgbClr val="996633"/>
              </a:buClr>
              <a:buSzPct val="75000"/>
            </a:pPr>
            <a:r>
              <a:rPr lang="en-US" altLang="en-US" sz="1400" b="1" dirty="0"/>
              <a:t>Providing service as promised</a:t>
            </a:r>
          </a:p>
          <a:p>
            <a:pPr>
              <a:lnSpc>
                <a:spcPct val="90000"/>
              </a:lnSpc>
              <a:spcBef>
                <a:spcPct val="30000"/>
              </a:spcBef>
              <a:buClr>
                <a:srgbClr val="996633"/>
              </a:buClr>
              <a:buSzPct val="75000"/>
            </a:pPr>
            <a:r>
              <a:rPr lang="en-US" altLang="en-US" sz="1400" b="1" dirty="0"/>
              <a:t>Dependability in handling customers’ service problems</a:t>
            </a:r>
          </a:p>
          <a:p>
            <a:pPr>
              <a:lnSpc>
                <a:spcPct val="90000"/>
              </a:lnSpc>
              <a:spcBef>
                <a:spcPct val="30000"/>
              </a:spcBef>
              <a:buClr>
                <a:srgbClr val="996633"/>
              </a:buClr>
              <a:buSzPct val="75000"/>
            </a:pPr>
            <a:r>
              <a:rPr lang="en-US" altLang="en-US" sz="1400" b="1" dirty="0"/>
              <a:t>Performing services right the first time</a:t>
            </a:r>
          </a:p>
          <a:p>
            <a:pPr>
              <a:lnSpc>
                <a:spcPct val="90000"/>
              </a:lnSpc>
              <a:spcBef>
                <a:spcPct val="30000"/>
              </a:spcBef>
              <a:buClr>
                <a:srgbClr val="996633"/>
              </a:buClr>
              <a:buSzPct val="75000"/>
            </a:pPr>
            <a:r>
              <a:rPr lang="en-US" altLang="en-US" sz="1400" b="1" dirty="0"/>
              <a:t>Providing services at the promised time</a:t>
            </a:r>
          </a:p>
          <a:p>
            <a:pPr>
              <a:lnSpc>
                <a:spcPct val="90000"/>
              </a:lnSpc>
              <a:spcBef>
                <a:spcPct val="30000"/>
              </a:spcBef>
              <a:buClr>
                <a:srgbClr val="996633"/>
              </a:buClr>
              <a:buSzPct val="75000"/>
            </a:pPr>
            <a:r>
              <a:rPr lang="en-US" altLang="en-US" sz="1400" b="1" dirty="0"/>
              <a:t>Maintaining error-free records</a:t>
            </a:r>
          </a:p>
        </p:txBody>
      </p:sp>
      <p:sp>
        <p:nvSpPr>
          <p:cNvPr id="20483" name="Rectangle 3"/>
          <p:cNvSpPr>
            <a:spLocks noChangeArrowheads="1"/>
          </p:cNvSpPr>
          <p:nvPr/>
        </p:nvSpPr>
        <p:spPr bwMode="auto">
          <a:xfrm>
            <a:off x="211930" y="3259282"/>
            <a:ext cx="4060825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06644" tIns="52387" rIns="106644" bIns="52387"/>
          <a:lstStyle>
            <a:lvl1pPr marL="336550" indent="-336550" defTabSz="1077913"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808038" indent="-269875" defTabSz="1077913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347788" indent="-269875" defTabSz="1077913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819275" indent="-203200" defTabSz="1077913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357438" indent="-201613" defTabSz="1077913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814638" indent="-201613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271838" indent="-201613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729038" indent="-201613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186238" indent="-201613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90000"/>
              </a:lnSpc>
              <a:spcBef>
                <a:spcPct val="30000"/>
              </a:spcBef>
              <a:buClr>
                <a:srgbClr val="996633"/>
              </a:buClr>
              <a:buSzPct val="75000"/>
            </a:pPr>
            <a:r>
              <a:rPr lang="en-US" altLang="en-US" sz="1400" b="1" dirty="0"/>
              <a:t>Keeping customers informed as to when services will be performed</a:t>
            </a:r>
          </a:p>
          <a:p>
            <a:pPr>
              <a:lnSpc>
                <a:spcPct val="90000"/>
              </a:lnSpc>
              <a:spcBef>
                <a:spcPct val="30000"/>
              </a:spcBef>
              <a:buClr>
                <a:srgbClr val="996633"/>
              </a:buClr>
              <a:buSzPct val="75000"/>
            </a:pPr>
            <a:r>
              <a:rPr lang="en-US" altLang="en-US" sz="1400" b="1" dirty="0"/>
              <a:t>Prompt service to customers</a:t>
            </a:r>
          </a:p>
          <a:p>
            <a:pPr>
              <a:lnSpc>
                <a:spcPct val="90000"/>
              </a:lnSpc>
              <a:spcBef>
                <a:spcPct val="30000"/>
              </a:spcBef>
              <a:buClr>
                <a:srgbClr val="996633"/>
              </a:buClr>
              <a:buSzPct val="75000"/>
            </a:pPr>
            <a:r>
              <a:rPr lang="en-US" altLang="en-US" sz="1400" b="1" dirty="0"/>
              <a:t>Willingness to help customers</a:t>
            </a:r>
          </a:p>
          <a:p>
            <a:pPr>
              <a:lnSpc>
                <a:spcPct val="90000"/>
              </a:lnSpc>
              <a:spcBef>
                <a:spcPct val="30000"/>
              </a:spcBef>
              <a:buClr>
                <a:srgbClr val="996633"/>
              </a:buClr>
              <a:buSzPct val="75000"/>
            </a:pPr>
            <a:r>
              <a:rPr lang="en-US" altLang="en-US" sz="1400" b="1" dirty="0"/>
              <a:t>Readiness to respond to customers’ requests</a:t>
            </a:r>
          </a:p>
        </p:txBody>
      </p:sp>
      <p:sp>
        <p:nvSpPr>
          <p:cNvPr id="20484" name="Rectangle 4"/>
          <p:cNvSpPr>
            <a:spLocks noChangeArrowheads="1"/>
          </p:cNvSpPr>
          <p:nvPr/>
        </p:nvSpPr>
        <p:spPr bwMode="auto">
          <a:xfrm>
            <a:off x="609600" y="999100"/>
            <a:ext cx="3265487" cy="42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06644" tIns="52387" rIns="106644" bIns="52387">
            <a:spAutoFit/>
          </a:bodyPr>
          <a:lstStyle>
            <a:lvl1pPr defTabSz="1077913"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538163" indent="-228600" defTabSz="1077913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077913" indent="-228600" defTabSz="1077913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16075" indent="-228600" defTabSz="1077913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55825" indent="-228600" defTabSz="1077913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130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702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274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9846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2100" b="1" dirty="0">
                <a:solidFill>
                  <a:srgbClr val="663300"/>
                </a:solidFill>
              </a:rPr>
              <a:t>RELIABILITY</a:t>
            </a:r>
          </a:p>
        </p:txBody>
      </p:sp>
      <p:sp>
        <p:nvSpPr>
          <p:cNvPr id="20485" name="Rectangle 5"/>
          <p:cNvSpPr>
            <a:spLocks noChangeArrowheads="1"/>
          </p:cNvSpPr>
          <p:nvPr/>
        </p:nvSpPr>
        <p:spPr bwMode="auto">
          <a:xfrm>
            <a:off x="396081" y="2932129"/>
            <a:ext cx="5810250" cy="42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06644" tIns="52387" rIns="106644" bIns="52387">
            <a:spAutoFit/>
          </a:bodyPr>
          <a:lstStyle>
            <a:lvl1pPr defTabSz="1077913"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538163" indent="-228600" defTabSz="1077913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077913" indent="-228600" defTabSz="1077913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16075" indent="-228600" defTabSz="1077913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55825" indent="-228600" defTabSz="1077913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130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702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274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9846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2100" b="1" dirty="0">
                <a:solidFill>
                  <a:srgbClr val="663300"/>
                </a:solidFill>
              </a:rPr>
              <a:t>RESPONSIVENESS</a:t>
            </a:r>
          </a:p>
        </p:txBody>
      </p:sp>
      <p:sp>
        <p:nvSpPr>
          <p:cNvPr id="20486" name="Rectangle 6"/>
          <p:cNvSpPr>
            <a:spLocks noChangeArrowheads="1"/>
          </p:cNvSpPr>
          <p:nvPr/>
        </p:nvSpPr>
        <p:spPr bwMode="auto">
          <a:xfrm>
            <a:off x="487297" y="4985543"/>
            <a:ext cx="472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06644" tIns="52387" rIns="106644" bIns="52387"/>
          <a:lstStyle>
            <a:lvl1pPr marL="336550" indent="-336550" defTabSz="1077913"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808038" indent="-269875" defTabSz="1077913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347788" indent="-269875" defTabSz="1077913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819275" indent="-203200" defTabSz="1077913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357438" indent="-201613" defTabSz="1077913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814638" indent="-201613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271838" indent="-201613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729038" indent="-201613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186238" indent="-201613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90000"/>
              </a:lnSpc>
              <a:spcBef>
                <a:spcPct val="30000"/>
              </a:spcBef>
              <a:buClr>
                <a:srgbClr val="996633"/>
              </a:buClr>
              <a:buSzPct val="75000"/>
            </a:pPr>
            <a:r>
              <a:rPr lang="en-US" altLang="en-US" sz="1400" b="1" dirty="0"/>
              <a:t>Employees who instill confidence in customers</a:t>
            </a:r>
          </a:p>
          <a:p>
            <a:pPr>
              <a:lnSpc>
                <a:spcPct val="90000"/>
              </a:lnSpc>
              <a:spcBef>
                <a:spcPct val="30000"/>
              </a:spcBef>
              <a:buClr>
                <a:srgbClr val="996633"/>
              </a:buClr>
              <a:buSzPct val="75000"/>
            </a:pPr>
            <a:r>
              <a:rPr lang="en-US" altLang="en-US" sz="1400" b="1" dirty="0"/>
              <a:t>Making customers feel safe in their transactions</a:t>
            </a:r>
          </a:p>
          <a:p>
            <a:pPr>
              <a:lnSpc>
                <a:spcPct val="90000"/>
              </a:lnSpc>
              <a:spcBef>
                <a:spcPct val="30000"/>
              </a:spcBef>
              <a:buClr>
                <a:srgbClr val="996633"/>
              </a:buClr>
              <a:buSzPct val="75000"/>
            </a:pPr>
            <a:r>
              <a:rPr lang="en-US" altLang="en-US" sz="1400" b="1" dirty="0"/>
              <a:t>Employees who are consistently courteous</a:t>
            </a:r>
          </a:p>
          <a:p>
            <a:pPr>
              <a:lnSpc>
                <a:spcPct val="90000"/>
              </a:lnSpc>
              <a:spcBef>
                <a:spcPct val="30000"/>
              </a:spcBef>
              <a:buClr>
                <a:srgbClr val="996633"/>
              </a:buClr>
              <a:buSzPct val="75000"/>
            </a:pPr>
            <a:r>
              <a:rPr lang="en-US" altLang="en-US" sz="1400" b="1" dirty="0"/>
              <a:t>Employees who have the knowledge to answer customer questions</a:t>
            </a:r>
          </a:p>
        </p:txBody>
      </p:sp>
      <p:sp>
        <p:nvSpPr>
          <p:cNvPr id="20487" name="Rectangle 7"/>
          <p:cNvSpPr>
            <a:spLocks noChangeArrowheads="1"/>
          </p:cNvSpPr>
          <p:nvPr/>
        </p:nvSpPr>
        <p:spPr bwMode="auto">
          <a:xfrm>
            <a:off x="486228" y="4685193"/>
            <a:ext cx="3265488" cy="42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06644" tIns="52387" rIns="106644" bIns="52387">
            <a:spAutoFit/>
          </a:bodyPr>
          <a:lstStyle>
            <a:lvl1pPr defTabSz="1077913"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538163" indent="-228600" defTabSz="1077913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077913" indent="-228600" defTabSz="1077913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16075" indent="-228600" defTabSz="1077913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55825" indent="-228600" defTabSz="1077913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130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702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274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9846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2100" b="1" dirty="0">
                <a:solidFill>
                  <a:srgbClr val="663300"/>
                </a:solidFill>
              </a:rPr>
              <a:t>ASSURANCE</a:t>
            </a:r>
          </a:p>
        </p:txBody>
      </p:sp>
      <p:sp>
        <p:nvSpPr>
          <p:cNvPr id="20488" name="Rectangle 8"/>
          <p:cNvSpPr>
            <a:spLocks noChangeArrowheads="1"/>
          </p:cNvSpPr>
          <p:nvPr/>
        </p:nvSpPr>
        <p:spPr bwMode="auto">
          <a:xfrm>
            <a:off x="4599210" y="1445131"/>
            <a:ext cx="4343400" cy="2206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06644" tIns="52387" rIns="106644" bIns="52387"/>
          <a:lstStyle>
            <a:lvl1pPr marL="336550" indent="-336550" defTabSz="1077913"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808038" indent="-269875" defTabSz="1077913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347788" indent="-269875" defTabSz="1077913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819275" indent="-203200" defTabSz="1077913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357438" indent="-201613" defTabSz="1077913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814638" indent="-201613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271838" indent="-201613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729038" indent="-201613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186238" indent="-201613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90000"/>
              </a:lnSpc>
              <a:spcBef>
                <a:spcPct val="30000"/>
              </a:spcBef>
              <a:buClr>
                <a:srgbClr val="996633"/>
              </a:buClr>
              <a:buSzPct val="75000"/>
            </a:pPr>
            <a:r>
              <a:rPr lang="en-US" altLang="en-US" sz="1400" b="1" dirty="0"/>
              <a:t>Giving customers individual attention</a:t>
            </a:r>
          </a:p>
          <a:p>
            <a:pPr>
              <a:lnSpc>
                <a:spcPct val="90000"/>
              </a:lnSpc>
              <a:spcBef>
                <a:spcPct val="30000"/>
              </a:spcBef>
              <a:buClr>
                <a:srgbClr val="996633"/>
              </a:buClr>
              <a:buSzPct val="75000"/>
            </a:pPr>
            <a:r>
              <a:rPr lang="en-US" altLang="en-US" sz="1400" b="1" dirty="0"/>
              <a:t>Employees who deal with customers in a caring fashion</a:t>
            </a:r>
          </a:p>
          <a:p>
            <a:pPr>
              <a:lnSpc>
                <a:spcPct val="90000"/>
              </a:lnSpc>
              <a:spcBef>
                <a:spcPct val="30000"/>
              </a:spcBef>
              <a:buClr>
                <a:srgbClr val="996633"/>
              </a:buClr>
              <a:buSzPct val="75000"/>
            </a:pPr>
            <a:r>
              <a:rPr lang="en-US" altLang="en-US" sz="1400" b="1" dirty="0"/>
              <a:t>Having the customer’s best interest at heart</a:t>
            </a:r>
          </a:p>
          <a:p>
            <a:pPr>
              <a:lnSpc>
                <a:spcPct val="90000"/>
              </a:lnSpc>
              <a:spcBef>
                <a:spcPct val="30000"/>
              </a:spcBef>
              <a:buClr>
                <a:srgbClr val="996633"/>
              </a:buClr>
              <a:buSzPct val="75000"/>
            </a:pPr>
            <a:r>
              <a:rPr lang="en-US" altLang="en-US" sz="1400" b="1" dirty="0"/>
              <a:t>Employees who understand the needs of their customers</a:t>
            </a:r>
          </a:p>
          <a:p>
            <a:pPr>
              <a:lnSpc>
                <a:spcPct val="90000"/>
              </a:lnSpc>
              <a:spcBef>
                <a:spcPct val="30000"/>
              </a:spcBef>
              <a:buClr>
                <a:srgbClr val="996633"/>
              </a:buClr>
              <a:buSzPct val="75000"/>
            </a:pPr>
            <a:r>
              <a:rPr lang="en-US" altLang="en-US" sz="1400" b="1" dirty="0"/>
              <a:t>Convenient business hours</a:t>
            </a:r>
          </a:p>
        </p:txBody>
      </p:sp>
      <p:sp>
        <p:nvSpPr>
          <p:cNvPr id="20489" name="Rectangle 9"/>
          <p:cNvSpPr>
            <a:spLocks noChangeArrowheads="1"/>
          </p:cNvSpPr>
          <p:nvPr/>
        </p:nvSpPr>
        <p:spPr bwMode="auto">
          <a:xfrm>
            <a:off x="4665662" y="1007861"/>
            <a:ext cx="3081338" cy="42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06644" tIns="52387" rIns="106644" bIns="52387">
            <a:spAutoFit/>
          </a:bodyPr>
          <a:lstStyle>
            <a:lvl1pPr defTabSz="1077913"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538163" indent="-228600" defTabSz="1077913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077913" indent="-228600" defTabSz="1077913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16075" indent="-228600" defTabSz="1077913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55825" indent="-228600" defTabSz="1077913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130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702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274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9846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2100" b="1" dirty="0">
                <a:solidFill>
                  <a:srgbClr val="663300"/>
                </a:solidFill>
              </a:rPr>
              <a:t>EMPATHY</a:t>
            </a:r>
          </a:p>
        </p:txBody>
      </p:sp>
      <p:sp>
        <p:nvSpPr>
          <p:cNvPr id="20490" name="Rectangle 10"/>
          <p:cNvSpPr>
            <a:spLocks noChangeArrowheads="1"/>
          </p:cNvSpPr>
          <p:nvPr/>
        </p:nvSpPr>
        <p:spPr bwMode="auto">
          <a:xfrm>
            <a:off x="4665662" y="3433545"/>
            <a:ext cx="3906838" cy="2206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06644" tIns="52387" rIns="106644" bIns="52387"/>
          <a:lstStyle>
            <a:lvl1pPr marL="336550" indent="-336550" defTabSz="1077913"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808038" indent="-269875" defTabSz="1077913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347788" indent="-269875" defTabSz="1077913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819275" indent="-203200" defTabSz="1077913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357438" indent="-201613" defTabSz="1077913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814638" indent="-201613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271838" indent="-201613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729038" indent="-201613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186238" indent="-201613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90000"/>
              </a:lnSpc>
              <a:spcBef>
                <a:spcPct val="30000"/>
              </a:spcBef>
              <a:buClr>
                <a:srgbClr val="996633"/>
              </a:buClr>
              <a:buSzPct val="75000"/>
            </a:pPr>
            <a:r>
              <a:rPr lang="en-US" altLang="en-US" sz="1400" b="1" dirty="0"/>
              <a:t>Modern equipment</a:t>
            </a:r>
          </a:p>
          <a:p>
            <a:pPr>
              <a:lnSpc>
                <a:spcPct val="90000"/>
              </a:lnSpc>
              <a:spcBef>
                <a:spcPct val="30000"/>
              </a:spcBef>
              <a:buClr>
                <a:srgbClr val="996633"/>
              </a:buClr>
              <a:buSzPct val="75000"/>
            </a:pPr>
            <a:r>
              <a:rPr lang="en-US" altLang="en-US" sz="1400" b="1" dirty="0"/>
              <a:t>Visually appealing facilities</a:t>
            </a:r>
          </a:p>
          <a:p>
            <a:pPr>
              <a:lnSpc>
                <a:spcPct val="90000"/>
              </a:lnSpc>
              <a:spcBef>
                <a:spcPct val="30000"/>
              </a:spcBef>
              <a:buClr>
                <a:srgbClr val="996633"/>
              </a:buClr>
              <a:buSzPct val="75000"/>
            </a:pPr>
            <a:r>
              <a:rPr lang="en-US" altLang="en-US" sz="1400" b="1" dirty="0"/>
              <a:t>Employees who have a neat, professional appearance</a:t>
            </a:r>
          </a:p>
          <a:p>
            <a:pPr>
              <a:lnSpc>
                <a:spcPct val="90000"/>
              </a:lnSpc>
              <a:spcBef>
                <a:spcPct val="30000"/>
              </a:spcBef>
              <a:buClr>
                <a:srgbClr val="996633"/>
              </a:buClr>
              <a:buSzPct val="75000"/>
            </a:pPr>
            <a:r>
              <a:rPr lang="en-US" altLang="en-US" sz="1400" b="1" dirty="0"/>
              <a:t>Visually appealing materials associated with the service</a:t>
            </a:r>
          </a:p>
        </p:txBody>
      </p:sp>
      <p:sp>
        <p:nvSpPr>
          <p:cNvPr id="20491" name="Rectangle 11"/>
          <p:cNvSpPr>
            <a:spLocks noChangeArrowheads="1"/>
          </p:cNvSpPr>
          <p:nvPr/>
        </p:nvSpPr>
        <p:spPr bwMode="auto">
          <a:xfrm>
            <a:off x="4810223" y="3133999"/>
            <a:ext cx="3081337" cy="42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06644" tIns="52387" rIns="106644" bIns="52387">
            <a:spAutoFit/>
          </a:bodyPr>
          <a:lstStyle>
            <a:lvl1pPr defTabSz="1077913"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538163" indent="-228600" defTabSz="1077913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077913" indent="-228600" defTabSz="1077913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16075" indent="-228600" defTabSz="1077913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55825" indent="-228600" defTabSz="1077913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130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702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274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9846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2100" b="1" dirty="0">
                <a:solidFill>
                  <a:srgbClr val="663300"/>
                </a:solidFill>
              </a:rPr>
              <a:t>TANGIBLES</a:t>
            </a:r>
          </a:p>
        </p:txBody>
      </p:sp>
      <p:sp>
        <p:nvSpPr>
          <p:cNvPr id="20492" name="Rectangle 13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/>
          <a:lstStyle/>
          <a:p>
            <a:r>
              <a:rPr lang="en-US" altLang="en-US" sz="2400" dirty="0"/>
              <a:t>SERVQUAL Attributes</a:t>
            </a:r>
          </a:p>
        </p:txBody>
      </p:sp>
    </p:spTree>
    <p:extLst>
      <p:ext uri="{BB962C8B-B14F-4D97-AF65-F5344CB8AC3E}">
        <p14:creationId xmlns:p14="http://schemas.microsoft.com/office/powerpoint/2010/main" val="2610458732"/>
      </p:ext>
    </p:extLst>
  </p:cSld>
  <p:clrMapOvr>
    <a:masterClrMapping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22531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/>
          </a:p>
        </p:txBody>
      </p:sp>
      <p:pic>
        <p:nvPicPr>
          <p:cNvPr id="22532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313" y="1143000"/>
            <a:ext cx="7772400" cy="4625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8578302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The Service Encounter</a:t>
            </a:r>
          </a:p>
        </p:txBody>
      </p:sp>
      <p:sp>
        <p:nvSpPr>
          <p:cNvPr id="23555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2400"/>
              <a:t>is the “moment of truth”</a:t>
            </a:r>
          </a:p>
          <a:p>
            <a:pPr>
              <a:lnSpc>
                <a:spcPct val="90000"/>
              </a:lnSpc>
            </a:pPr>
            <a:r>
              <a:rPr lang="en-US" altLang="en-US" sz="2400"/>
              <a:t>occurs any time the customer interacts with the firm</a:t>
            </a:r>
          </a:p>
          <a:p>
            <a:pPr>
              <a:lnSpc>
                <a:spcPct val="90000"/>
              </a:lnSpc>
            </a:pPr>
            <a:r>
              <a:rPr lang="en-US" altLang="en-US" sz="2400"/>
              <a:t>can potentially be critical in determining customer satisfaction and loyalty</a:t>
            </a:r>
          </a:p>
          <a:p>
            <a:pPr>
              <a:lnSpc>
                <a:spcPct val="90000"/>
              </a:lnSpc>
            </a:pPr>
            <a:r>
              <a:rPr lang="en-US" altLang="en-US" sz="2400"/>
              <a:t>types of encounters:</a:t>
            </a:r>
          </a:p>
          <a:p>
            <a:pPr lvl="1">
              <a:lnSpc>
                <a:spcPct val="90000"/>
              </a:lnSpc>
            </a:pPr>
            <a:r>
              <a:rPr lang="en-US" altLang="en-US" sz="2000"/>
              <a:t>remote encounters, phone encounters, face-to-face encounters </a:t>
            </a:r>
          </a:p>
          <a:p>
            <a:pPr>
              <a:lnSpc>
                <a:spcPct val="90000"/>
              </a:lnSpc>
            </a:pPr>
            <a:r>
              <a:rPr lang="en-US" altLang="en-US" sz="2400"/>
              <a:t>is an opportunity to:</a:t>
            </a:r>
          </a:p>
          <a:p>
            <a:pPr lvl="1">
              <a:lnSpc>
                <a:spcPct val="90000"/>
              </a:lnSpc>
            </a:pPr>
            <a:r>
              <a:rPr lang="en-US" altLang="en-US" sz="2000"/>
              <a:t>build trust</a:t>
            </a:r>
          </a:p>
          <a:p>
            <a:pPr lvl="1">
              <a:lnSpc>
                <a:spcPct val="90000"/>
              </a:lnSpc>
            </a:pPr>
            <a:r>
              <a:rPr lang="en-US" altLang="en-US" sz="2000"/>
              <a:t>reinforce quality</a:t>
            </a:r>
          </a:p>
          <a:p>
            <a:pPr lvl="1">
              <a:lnSpc>
                <a:spcPct val="90000"/>
              </a:lnSpc>
            </a:pPr>
            <a:r>
              <a:rPr lang="en-US" altLang="en-US" sz="2000"/>
              <a:t>build brand identity</a:t>
            </a:r>
          </a:p>
          <a:p>
            <a:pPr lvl="1">
              <a:lnSpc>
                <a:spcPct val="90000"/>
              </a:lnSpc>
            </a:pPr>
            <a:r>
              <a:rPr lang="en-US" altLang="en-US" sz="2000"/>
              <a:t>increase loyalty</a:t>
            </a:r>
          </a:p>
        </p:txBody>
      </p:sp>
    </p:spTree>
    <p:extLst>
      <p:ext uri="{BB962C8B-B14F-4D97-AF65-F5344CB8AC3E}">
        <p14:creationId xmlns:p14="http://schemas.microsoft.com/office/powerpoint/2010/main" val="378757531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1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200"/>
              <a:t>A Service Encounter Cascade for a </a:t>
            </a:r>
            <a:br>
              <a:rPr lang="en-US" altLang="en-US" sz="3200"/>
            </a:br>
            <a:r>
              <a:rPr lang="en-US" altLang="en-US" sz="3200"/>
              <a:t>Hotel Visit</a:t>
            </a:r>
          </a:p>
        </p:txBody>
      </p:sp>
      <p:pic>
        <p:nvPicPr>
          <p:cNvPr id="24579" name="Picture 17" descr="zei80938_050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0" y="2438400"/>
            <a:ext cx="8509000" cy="331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89806094"/>
      </p:ext>
    </p:extLst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31" name="Line 15"/>
          <p:cNvSpPr>
            <a:spLocks noChangeShapeType="1"/>
          </p:cNvSpPr>
          <p:nvPr/>
        </p:nvSpPr>
        <p:spPr bwMode="auto">
          <a:xfrm>
            <a:off x="4724400" y="3352800"/>
            <a:ext cx="7620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7218" name="Rectangle 2"/>
          <p:cNvSpPr>
            <a:spLocks noChangeArrowheads="1"/>
          </p:cNvSpPr>
          <p:nvPr/>
        </p:nvSpPr>
        <p:spPr bwMode="auto">
          <a:xfrm>
            <a:off x="1143000" y="2133600"/>
            <a:ext cx="71628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5604" name="Rectangle 3"/>
          <p:cNvSpPr>
            <a:spLocks noChangeArrowheads="1"/>
          </p:cNvSpPr>
          <p:nvPr/>
        </p:nvSpPr>
        <p:spPr bwMode="auto">
          <a:xfrm>
            <a:off x="600075" y="2403475"/>
            <a:ext cx="1485900" cy="401638"/>
          </a:xfrm>
          <a:prstGeom prst="rect">
            <a:avLst/>
          </a:prstGeom>
          <a:solidFill>
            <a:srgbClr val="99CCFF"/>
          </a:solidFill>
          <a:ln w="12700">
            <a:solidFill>
              <a:srgbClr val="000000"/>
            </a:solidFill>
            <a:miter lim="800000"/>
            <a:headEnd/>
            <a:tailEnd/>
          </a:ln>
          <a:effectLst>
            <a:outerShdw dist="63500" dir="2212194" algn="ctr" rotWithShape="0">
              <a:srgbClr val="000000"/>
            </a:outerShdw>
          </a:effectLst>
        </p:spPr>
        <p:txBody>
          <a:bodyPr wrap="none" lIns="47622" tIns="19050" rIns="47622" bIns="19050">
            <a:spAutoFit/>
          </a:bodyPr>
          <a:lstStyle>
            <a:lvl1pPr algn="ctr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ctr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ctr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ctr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ctr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en-US" sz="2300" b="1"/>
              <a:t>Sales Call</a:t>
            </a:r>
          </a:p>
        </p:txBody>
      </p:sp>
      <p:sp>
        <p:nvSpPr>
          <p:cNvPr id="25605" name="Rectangle 4"/>
          <p:cNvSpPr>
            <a:spLocks noChangeArrowheads="1"/>
          </p:cNvSpPr>
          <p:nvPr/>
        </p:nvSpPr>
        <p:spPr bwMode="auto">
          <a:xfrm>
            <a:off x="4832350" y="4471988"/>
            <a:ext cx="2635250" cy="401637"/>
          </a:xfrm>
          <a:prstGeom prst="rect">
            <a:avLst/>
          </a:prstGeom>
          <a:solidFill>
            <a:srgbClr val="99CCFF"/>
          </a:solidFill>
          <a:ln w="12700">
            <a:solidFill>
              <a:srgbClr val="000000"/>
            </a:solidFill>
            <a:miter lim="800000"/>
            <a:headEnd/>
            <a:tailEnd/>
          </a:ln>
          <a:effectLst>
            <a:outerShdw dist="63500" dir="2212194" algn="ctr" rotWithShape="0">
              <a:srgbClr val="000000"/>
            </a:outerShdw>
          </a:effectLst>
        </p:spPr>
        <p:txBody>
          <a:bodyPr wrap="none" lIns="47622" tIns="19050" rIns="47622" bIns="19050">
            <a:spAutoFit/>
          </a:bodyPr>
          <a:lstStyle>
            <a:lvl1pPr algn="ctr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ctr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ctr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ctr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ctr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en-US" sz="2300" b="1"/>
              <a:t>Ordering Supplies</a:t>
            </a:r>
          </a:p>
        </p:txBody>
      </p:sp>
      <p:sp>
        <p:nvSpPr>
          <p:cNvPr id="25606" name="Rectangle 5"/>
          <p:cNvSpPr>
            <a:spLocks noChangeArrowheads="1"/>
          </p:cNvSpPr>
          <p:nvPr/>
        </p:nvSpPr>
        <p:spPr bwMode="auto">
          <a:xfrm>
            <a:off x="7466013" y="5070475"/>
            <a:ext cx="998537" cy="401638"/>
          </a:xfrm>
          <a:prstGeom prst="rect">
            <a:avLst/>
          </a:prstGeom>
          <a:solidFill>
            <a:srgbClr val="99CCFF"/>
          </a:solidFill>
          <a:ln w="12700">
            <a:solidFill>
              <a:srgbClr val="000000"/>
            </a:solidFill>
            <a:miter lim="800000"/>
            <a:headEnd/>
            <a:tailEnd/>
          </a:ln>
          <a:effectLst>
            <a:outerShdw dist="63500" dir="2212194" algn="ctr" rotWithShape="0">
              <a:srgbClr val="000000"/>
            </a:outerShdw>
          </a:effectLst>
        </p:spPr>
        <p:txBody>
          <a:bodyPr wrap="none" lIns="47622" tIns="19050" rIns="47622" bIns="19050">
            <a:spAutoFit/>
          </a:bodyPr>
          <a:lstStyle>
            <a:lvl1pPr algn="ctr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ctr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ctr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ctr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ctr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l"/>
            <a:r>
              <a:rPr lang="en-US" altLang="en-US" sz="2300" b="1"/>
              <a:t>Billing</a:t>
            </a:r>
          </a:p>
        </p:txBody>
      </p:sp>
      <p:sp>
        <p:nvSpPr>
          <p:cNvPr id="25607" name="Rectangle 6"/>
          <p:cNvSpPr>
            <a:spLocks noChangeArrowheads="1"/>
          </p:cNvSpPr>
          <p:nvPr/>
        </p:nvSpPr>
        <p:spPr bwMode="auto">
          <a:xfrm>
            <a:off x="1208088" y="3084513"/>
            <a:ext cx="3540125" cy="401637"/>
          </a:xfrm>
          <a:prstGeom prst="rect">
            <a:avLst/>
          </a:prstGeom>
          <a:solidFill>
            <a:srgbClr val="99CCFF"/>
          </a:solidFill>
          <a:ln w="12700">
            <a:solidFill>
              <a:srgbClr val="000000"/>
            </a:solidFill>
            <a:miter lim="800000"/>
            <a:headEnd/>
            <a:tailEnd/>
          </a:ln>
          <a:effectLst>
            <a:outerShdw dist="63500" dir="2212194" algn="ctr" rotWithShape="0">
              <a:srgbClr val="000000"/>
            </a:outerShdw>
          </a:effectLst>
        </p:spPr>
        <p:txBody>
          <a:bodyPr wrap="none" lIns="47622" tIns="19050" rIns="47622" bIns="19050">
            <a:spAutoFit/>
          </a:bodyPr>
          <a:lstStyle>
            <a:lvl1pPr algn="ctr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ctr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ctr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ctr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ctr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l"/>
            <a:r>
              <a:rPr lang="en-US" altLang="en-US" sz="2300" b="1"/>
              <a:t>Delivery and Installation </a:t>
            </a:r>
          </a:p>
        </p:txBody>
      </p:sp>
      <p:sp>
        <p:nvSpPr>
          <p:cNvPr id="137223" name="Line 7"/>
          <p:cNvSpPr>
            <a:spLocks noChangeShapeType="1"/>
          </p:cNvSpPr>
          <p:nvPr/>
        </p:nvSpPr>
        <p:spPr bwMode="auto">
          <a:xfrm>
            <a:off x="2105025" y="2668588"/>
            <a:ext cx="714375" cy="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7224" name="Line 8"/>
          <p:cNvSpPr>
            <a:spLocks noChangeShapeType="1"/>
          </p:cNvSpPr>
          <p:nvPr/>
        </p:nvSpPr>
        <p:spPr bwMode="auto">
          <a:xfrm>
            <a:off x="2819400" y="2674938"/>
            <a:ext cx="0" cy="3873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7225" name="Line 9"/>
          <p:cNvSpPr>
            <a:spLocks noChangeShapeType="1"/>
          </p:cNvSpPr>
          <p:nvPr/>
        </p:nvSpPr>
        <p:spPr bwMode="auto">
          <a:xfrm>
            <a:off x="5486400" y="3360738"/>
            <a:ext cx="0" cy="3873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7226" name="Line 10"/>
          <p:cNvSpPr>
            <a:spLocks noChangeShapeType="1"/>
          </p:cNvSpPr>
          <p:nvPr/>
        </p:nvSpPr>
        <p:spPr bwMode="auto">
          <a:xfrm>
            <a:off x="5978525" y="4040188"/>
            <a:ext cx="715963" cy="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7227" name="Line 11"/>
          <p:cNvSpPr>
            <a:spLocks noChangeShapeType="1"/>
          </p:cNvSpPr>
          <p:nvPr/>
        </p:nvSpPr>
        <p:spPr bwMode="auto">
          <a:xfrm>
            <a:off x="6705600" y="4038600"/>
            <a:ext cx="0" cy="3873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7228" name="Line 12"/>
          <p:cNvSpPr>
            <a:spLocks noChangeShapeType="1"/>
          </p:cNvSpPr>
          <p:nvPr/>
        </p:nvSpPr>
        <p:spPr bwMode="auto">
          <a:xfrm>
            <a:off x="8001000" y="4724400"/>
            <a:ext cx="0" cy="319088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5614" name="Rectangle 13"/>
          <p:cNvSpPr>
            <a:spLocks noChangeArrowheads="1"/>
          </p:cNvSpPr>
          <p:nvPr/>
        </p:nvSpPr>
        <p:spPr bwMode="auto">
          <a:xfrm>
            <a:off x="4516438" y="3776663"/>
            <a:ext cx="1420812" cy="401637"/>
          </a:xfrm>
          <a:prstGeom prst="rect">
            <a:avLst/>
          </a:prstGeom>
          <a:solidFill>
            <a:srgbClr val="99CCFF"/>
          </a:solidFill>
          <a:ln w="12700">
            <a:solidFill>
              <a:srgbClr val="000000"/>
            </a:solidFill>
            <a:miter lim="800000"/>
            <a:headEnd/>
            <a:tailEnd/>
          </a:ln>
          <a:effectLst>
            <a:outerShdw dist="63500" dir="2212194" algn="ctr" rotWithShape="0">
              <a:srgbClr val="000000"/>
            </a:outerShdw>
          </a:effectLst>
        </p:spPr>
        <p:txBody>
          <a:bodyPr wrap="none" lIns="47622" tIns="19050" rIns="47622" bIns="19050">
            <a:spAutoFit/>
          </a:bodyPr>
          <a:lstStyle>
            <a:lvl1pPr algn="ctr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ctr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ctr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ctr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ctr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en-US" sz="2300" b="1"/>
              <a:t>Servicing</a:t>
            </a:r>
          </a:p>
        </p:txBody>
      </p:sp>
      <p:sp>
        <p:nvSpPr>
          <p:cNvPr id="137230" name="Line 14"/>
          <p:cNvSpPr>
            <a:spLocks noChangeShapeType="1"/>
          </p:cNvSpPr>
          <p:nvPr/>
        </p:nvSpPr>
        <p:spPr bwMode="auto">
          <a:xfrm>
            <a:off x="7467600" y="4724400"/>
            <a:ext cx="5334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5616" name="Rectangle 1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200"/>
              <a:t>A Service Encounter Cascade for an Industrial Purchase</a:t>
            </a:r>
          </a:p>
        </p:txBody>
      </p:sp>
    </p:spTree>
    <p:extLst>
      <p:ext uri="{BB962C8B-B14F-4D97-AF65-F5344CB8AC3E}">
        <p14:creationId xmlns:p14="http://schemas.microsoft.com/office/powerpoint/2010/main" val="3283469256"/>
      </p:ext>
    </p:extLst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200"/>
              <a:t>Service Encounters: An Opportunity to Build Satisfaction and Quality</a:t>
            </a:r>
          </a:p>
        </p:txBody>
      </p:sp>
      <p:pic>
        <p:nvPicPr>
          <p:cNvPr id="26627" name="Picture 6" descr="zei80938_p050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1719263"/>
            <a:ext cx="5181600" cy="4986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5579326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200"/>
              <a:t>Common Themes in Critical</a:t>
            </a:r>
            <a:br>
              <a:rPr lang="en-US" altLang="en-US" sz="3200"/>
            </a:br>
            <a:r>
              <a:rPr lang="en-US" altLang="en-US" sz="3200"/>
              <a:t>Service Encounters Research</a:t>
            </a:r>
          </a:p>
        </p:txBody>
      </p:sp>
      <p:sp>
        <p:nvSpPr>
          <p:cNvPr id="140291" name="Rectangle 3"/>
          <p:cNvSpPr>
            <a:spLocks noChangeArrowheads="1"/>
          </p:cNvSpPr>
          <p:nvPr/>
        </p:nvSpPr>
        <p:spPr bwMode="auto">
          <a:xfrm>
            <a:off x="1665288" y="2603500"/>
            <a:ext cx="3130550" cy="1820863"/>
          </a:xfrm>
          <a:prstGeom prst="rect">
            <a:avLst/>
          </a:prstGeom>
          <a:gradFill rotWithShape="1">
            <a:gsLst>
              <a:gs pos="0">
                <a:schemeClr val="folHlink"/>
              </a:gs>
              <a:gs pos="50000">
                <a:srgbClr val="FFFFFF"/>
              </a:gs>
              <a:gs pos="100000">
                <a:schemeClr val="folHlink"/>
              </a:gs>
            </a:gsLst>
            <a:lin ang="5400000" scaled="1"/>
          </a:gradFill>
          <a:ln w="17526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0292" name="Rectangle 4"/>
          <p:cNvSpPr>
            <a:spLocks noChangeArrowheads="1"/>
          </p:cNvSpPr>
          <p:nvPr/>
        </p:nvSpPr>
        <p:spPr bwMode="auto">
          <a:xfrm>
            <a:off x="4794250" y="2600325"/>
            <a:ext cx="3128963" cy="1820863"/>
          </a:xfrm>
          <a:prstGeom prst="rect">
            <a:avLst/>
          </a:prstGeom>
          <a:gradFill rotWithShape="1">
            <a:gsLst>
              <a:gs pos="0">
                <a:srgbClr val="7FFF00"/>
              </a:gs>
              <a:gs pos="50000">
                <a:srgbClr val="FFFFFF"/>
              </a:gs>
              <a:gs pos="100000">
                <a:srgbClr val="7FFF00"/>
              </a:gs>
            </a:gsLst>
            <a:lin ang="5400000" scaled="1"/>
          </a:gradFill>
          <a:ln w="17463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0293" name="Rectangle 5"/>
          <p:cNvSpPr>
            <a:spLocks noChangeArrowheads="1"/>
          </p:cNvSpPr>
          <p:nvPr/>
        </p:nvSpPr>
        <p:spPr bwMode="auto">
          <a:xfrm>
            <a:off x="1665288" y="4427538"/>
            <a:ext cx="3130550" cy="1820862"/>
          </a:xfrm>
          <a:prstGeom prst="rect">
            <a:avLst/>
          </a:prstGeom>
          <a:gradFill rotWithShape="1">
            <a:gsLst>
              <a:gs pos="0">
                <a:srgbClr val="FAFD00"/>
              </a:gs>
              <a:gs pos="50000">
                <a:srgbClr val="FFFFFF"/>
              </a:gs>
              <a:gs pos="100000">
                <a:srgbClr val="FAFD00"/>
              </a:gs>
            </a:gsLst>
            <a:lin ang="5400000" scaled="1"/>
          </a:gradFill>
          <a:ln w="17463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0294" name="Rectangle 6"/>
          <p:cNvSpPr>
            <a:spLocks noChangeArrowheads="1"/>
          </p:cNvSpPr>
          <p:nvPr/>
        </p:nvSpPr>
        <p:spPr bwMode="auto">
          <a:xfrm>
            <a:off x="4794250" y="4425950"/>
            <a:ext cx="3128963" cy="1817688"/>
          </a:xfrm>
          <a:prstGeom prst="rect">
            <a:avLst/>
          </a:prstGeom>
          <a:gradFill rotWithShape="1">
            <a:gsLst>
              <a:gs pos="0">
                <a:srgbClr val="E5B7A5">
                  <a:gamma/>
                  <a:shade val="82353"/>
                  <a:invGamma/>
                </a:srgbClr>
              </a:gs>
              <a:gs pos="50000">
                <a:srgbClr val="E5B7A5"/>
              </a:gs>
              <a:gs pos="100000">
                <a:srgbClr val="E5B7A5">
                  <a:gamma/>
                  <a:shade val="82353"/>
                  <a:invGamma/>
                </a:srgbClr>
              </a:gs>
            </a:gsLst>
            <a:lin ang="5400000" scaled="1"/>
          </a:gradFill>
          <a:ln w="17526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0295" name="Freeform 7"/>
          <p:cNvSpPr>
            <a:spLocks/>
          </p:cNvSpPr>
          <p:nvPr/>
        </p:nvSpPr>
        <p:spPr bwMode="auto">
          <a:xfrm>
            <a:off x="1668463" y="2187575"/>
            <a:ext cx="3127375" cy="412750"/>
          </a:xfrm>
          <a:custGeom>
            <a:avLst/>
            <a:gdLst>
              <a:gd name="T0" fmla="*/ 343 w 1970"/>
              <a:gd name="T1" fmla="*/ 0 h 522"/>
              <a:gd name="T2" fmla="*/ 1970 w 1970"/>
              <a:gd name="T3" fmla="*/ 0 h 522"/>
              <a:gd name="T4" fmla="*/ 1970 w 1970"/>
              <a:gd name="T5" fmla="*/ 522 h 522"/>
              <a:gd name="T6" fmla="*/ 0 w 1970"/>
              <a:gd name="T7" fmla="*/ 522 h 522"/>
              <a:gd name="T8" fmla="*/ 343 w 1970"/>
              <a:gd name="T9" fmla="*/ 0 h 5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970" h="522">
                <a:moveTo>
                  <a:pt x="343" y="0"/>
                </a:moveTo>
                <a:lnTo>
                  <a:pt x="1970" y="0"/>
                </a:lnTo>
                <a:lnTo>
                  <a:pt x="1970" y="522"/>
                </a:lnTo>
                <a:lnTo>
                  <a:pt x="0" y="522"/>
                </a:lnTo>
                <a:lnTo>
                  <a:pt x="343" y="0"/>
                </a:lnTo>
                <a:close/>
              </a:path>
            </a:pathLst>
          </a:custGeom>
          <a:solidFill>
            <a:srgbClr val="800000"/>
          </a:solidFill>
          <a:ln w="17463">
            <a:solidFill>
              <a:srgbClr val="000000"/>
            </a:solidFill>
            <a:prstDash val="solid"/>
            <a:round/>
            <a:headEnd/>
            <a:tailEnd/>
          </a:ln>
        </p:spPr>
        <p:txBody>
          <a:bodyPr/>
          <a:lstStyle/>
          <a:p>
            <a:pPr algn="ctr" eaLnBrk="1" hangingPunct="1"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0296" name="Freeform 8"/>
          <p:cNvSpPr>
            <a:spLocks/>
          </p:cNvSpPr>
          <p:nvPr/>
        </p:nvSpPr>
        <p:spPr bwMode="auto">
          <a:xfrm>
            <a:off x="4795838" y="2187575"/>
            <a:ext cx="3128962" cy="412750"/>
          </a:xfrm>
          <a:custGeom>
            <a:avLst/>
            <a:gdLst>
              <a:gd name="T0" fmla="*/ 1628 w 1971"/>
              <a:gd name="T1" fmla="*/ 0 h 522"/>
              <a:gd name="T2" fmla="*/ 0 w 1971"/>
              <a:gd name="T3" fmla="*/ 0 h 522"/>
              <a:gd name="T4" fmla="*/ 0 w 1971"/>
              <a:gd name="T5" fmla="*/ 522 h 522"/>
              <a:gd name="T6" fmla="*/ 1971 w 1971"/>
              <a:gd name="T7" fmla="*/ 522 h 522"/>
              <a:gd name="T8" fmla="*/ 1628 w 1971"/>
              <a:gd name="T9" fmla="*/ 0 h 5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971" h="522">
                <a:moveTo>
                  <a:pt x="1628" y="0"/>
                </a:moveTo>
                <a:lnTo>
                  <a:pt x="0" y="0"/>
                </a:lnTo>
                <a:lnTo>
                  <a:pt x="0" y="522"/>
                </a:lnTo>
                <a:lnTo>
                  <a:pt x="1971" y="522"/>
                </a:lnTo>
                <a:lnTo>
                  <a:pt x="1628" y="0"/>
                </a:lnTo>
                <a:close/>
              </a:path>
            </a:pathLst>
          </a:custGeom>
          <a:solidFill>
            <a:srgbClr val="808000"/>
          </a:solidFill>
          <a:ln w="17463">
            <a:solidFill>
              <a:srgbClr val="000000"/>
            </a:solidFill>
            <a:prstDash val="solid"/>
            <a:round/>
            <a:headEnd/>
            <a:tailEnd/>
          </a:ln>
        </p:spPr>
        <p:txBody>
          <a:bodyPr/>
          <a:lstStyle/>
          <a:p>
            <a:pPr algn="ctr" eaLnBrk="1" hangingPunct="1"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7657" name="Rectangle 9"/>
          <p:cNvSpPr>
            <a:spLocks noChangeArrowheads="1"/>
          </p:cNvSpPr>
          <p:nvPr/>
        </p:nvSpPr>
        <p:spPr bwMode="auto">
          <a:xfrm>
            <a:off x="2120900" y="2790825"/>
            <a:ext cx="2209800" cy="503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06644" tIns="52387" rIns="106644" bIns="52387">
            <a:spAutoFit/>
          </a:bodyPr>
          <a:lstStyle>
            <a:lvl1pPr defTabSz="1077913"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538163" indent="-228600" defTabSz="1077913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077913" indent="-228600" defTabSz="1077913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16075" indent="-228600" defTabSz="1077913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55825" indent="-228600" defTabSz="1077913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130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702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274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9846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lnSpc>
                <a:spcPct val="9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en-US" sz="2800" b="1"/>
              <a:t>Recovery:</a:t>
            </a:r>
          </a:p>
        </p:txBody>
      </p:sp>
      <p:sp>
        <p:nvSpPr>
          <p:cNvPr id="27658" name="Rectangle 10"/>
          <p:cNvSpPr>
            <a:spLocks noChangeArrowheads="1"/>
          </p:cNvSpPr>
          <p:nvPr/>
        </p:nvSpPr>
        <p:spPr bwMode="auto">
          <a:xfrm>
            <a:off x="5083175" y="2798763"/>
            <a:ext cx="2573338" cy="501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06644" tIns="52387" rIns="106644" bIns="52387">
            <a:spAutoFit/>
          </a:bodyPr>
          <a:lstStyle>
            <a:lvl1pPr defTabSz="1077913"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538163" indent="-228600" defTabSz="1077913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077913" indent="-228600" defTabSz="1077913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16075" indent="-228600" defTabSz="1077913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55825" indent="-228600" defTabSz="1077913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130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702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274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9846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lnSpc>
                <a:spcPct val="9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en-US" sz="2800" b="1"/>
              <a:t>Adaptability:</a:t>
            </a:r>
          </a:p>
        </p:txBody>
      </p:sp>
      <p:sp>
        <p:nvSpPr>
          <p:cNvPr id="27659" name="Rectangle 11"/>
          <p:cNvSpPr>
            <a:spLocks noChangeArrowheads="1"/>
          </p:cNvSpPr>
          <p:nvPr/>
        </p:nvSpPr>
        <p:spPr bwMode="auto">
          <a:xfrm>
            <a:off x="5160963" y="4619625"/>
            <a:ext cx="2347912" cy="501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6644" tIns="52387" rIns="106644" bIns="52387">
            <a:spAutoFit/>
          </a:bodyPr>
          <a:lstStyle>
            <a:lvl1pPr defTabSz="1077913"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538163" indent="-228600" defTabSz="1077913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077913" indent="-228600" defTabSz="1077913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16075" indent="-228600" defTabSz="1077913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55825" indent="-228600" defTabSz="1077913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130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702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274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9846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lnSpc>
                <a:spcPct val="9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en-US" sz="2800" b="1"/>
              <a:t>Spontaneity:</a:t>
            </a:r>
          </a:p>
        </p:txBody>
      </p:sp>
      <p:sp>
        <p:nvSpPr>
          <p:cNvPr id="27660" name="Rectangle 12"/>
          <p:cNvSpPr>
            <a:spLocks noChangeArrowheads="1"/>
          </p:cNvSpPr>
          <p:nvPr/>
        </p:nvSpPr>
        <p:spPr bwMode="auto">
          <a:xfrm>
            <a:off x="2486025" y="4619625"/>
            <a:ext cx="1543050" cy="501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6644" tIns="52387" rIns="106644" bIns="52387">
            <a:spAutoFit/>
          </a:bodyPr>
          <a:lstStyle>
            <a:lvl1pPr defTabSz="1077913"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538163" indent="-228600" defTabSz="1077913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077913" indent="-228600" defTabSz="1077913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16075" indent="-228600" defTabSz="1077913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55825" indent="-228600" defTabSz="1077913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130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702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274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9846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lnSpc>
                <a:spcPct val="9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en-US" sz="2800" b="1"/>
              <a:t>Coping:</a:t>
            </a:r>
          </a:p>
        </p:txBody>
      </p:sp>
      <p:sp>
        <p:nvSpPr>
          <p:cNvPr id="27661" name="Rectangle 13"/>
          <p:cNvSpPr>
            <a:spLocks noChangeArrowheads="1"/>
          </p:cNvSpPr>
          <p:nvPr/>
        </p:nvSpPr>
        <p:spPr bwMode="auto">
          <a:xfrm>
            <a:off x="1693863" y="3248025"/>
            <a:ext cx="3038475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06644" tIns="52387" rIns="106644" bIns="52387">
            <a:spAutoFit/>
          </a:bodyPr>
          <a:lstStyle>
            <a:lvl1pPr defTabSz="1077913"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538163" indent="-228600" defTabSz="1077913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077913" indent="-228600" defTabSz="1077913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16075" indent="-228600" defTabSz="1077913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55825" indent="-228600" defTabSz="1077913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130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702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274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9846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lnSpc>
                <a:spcPct val="9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en-US" sz="2100" b="1"/>
              <a:t>employee response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en-US" sz="2100" b="1"/>
              <a:t>to service delivery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en-US" sz="2100" b="1"/>
              <a:t>system failure</a:t>
            </a:r>
          </a:p>
        </p:txBody>
      </p:sp>
      <p:sp>
        <p:nvSpPr>
          <p:cNvPr id="27662" name="Rectangle 14"/>
          <p:cNvSpPr>
            <a:spLocks noChangeArrowheads="1"/>
          </p:cNvSpPr>
          <p:nvPr/>
        </p:nvSpPr>
        <p:spPr bwMode="auto">
          <a:xfrm>
            <a:off x="4870450" y="3248025"/>
            <a:ext cx="3006725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06644" tIns="52387" rIns="106644" bIns="52387">
            <a:spAutoFit/>
          </a:bodyPr>
          <a:lstStyle>
            <a:lvl1pPr defTabSz="1077913"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538163" indent="-228600" defTabSz="1077913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077913" indent="-228600" defTabSz="1077913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16075" indent="-228600" defTabSz="1077913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55825" indent="-228600" defTabSz="1077913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130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702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274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9846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lnSpc>
                <a:spcPct val="9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en-US" sz="2100" b="1"/>
              <a:t>employee response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en-US" sz="2100" b="1"/>
              <a:t>to customer needs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en-US" sz="2100" b="1"/>
              <a:t>and requests</a:t>
            </a:r>
          </a:p>
        </p:txBody>
      </p:sp>
      <p:sp>
        <p:nvSpPr>
          <p:cNvPr id="27663" name="Rectangle 15"/>
          <p:cNvSpPr>
            <a:spLocks noChangeArrowheads="1"/>
          </p:cNvSpPr>
          <p:nvPr/>
        </p:nvSpPr>
        <p:spPr bwMode="auto">
          <a:xfrm>
            <a:off x="1720850" y="5153025"/>
            <a:ext cx="3032125" cy="706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6644" tIns="52387" rIns="106644" bIns="52387">
            <a:spAutoFit/>
          </a:bodyPr>
          <a:lstStyle>
            <a:lvl1pPr defTabSz="1077913"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538163" indent="-228600" defTabSz="1077913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077913" indent="-228600" defTabSz="1077913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16075" indent="-228600" defTabSz="1077913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55825" indent="-228600" defTabSz="1077913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130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702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274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9846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lnSpc>
                <a:spcPct val="9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en-US" sz="2100" b="1"/>
              <a:t>employee response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en-US" sz="2100" b="1"/>
              <a:t>to problem customers</a:t>
            </a:r>
          </a:p>
        </p:txBody>
      </p:sp>
      <p:sp>
        <p:nvSpPr>
          <p:cNvPr id="27664" name="Rectangle 16"/>
          <p:cNvSpPr>
            <a:spLocks noChangeArrowheads="1"/>
          </p:cNvSpPr>
          <p:nvPr/>
        </p:nvSpPr>
        <p:spPr bwMode="auto">
          <a:xfrm>
            <a:off x="4891088" y="5076825"/>
            <a:ext cx="2944812" cy="1008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6644" tIns="52387" rIns="106644" bIns="52387">
            <a:spAutoFit/>
          </a:bodyPr>
          <a:lstStyle>
            <a:lvl1pPr defTabSz="1077913"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538163" indent="-228600" defTabSz="1077913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077913" indent="-228600" defTabSz="1077913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16075" indent="-228600" defTabSz="1077913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55825" indent="-228600" defTabSz="1077913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130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702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274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9846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lnSpc>
                <a:spcPct val="9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en-US" sz="2100" b="1"/>
              <a:t>unprompted and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en-US" sz="2100" b="1"/>
              <a:t>unsolicited employee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en-US" sz="2100" b="1"/>
              <a:t>actions and attitudes</a:t>
            </a:r>
          </a:p>
        </p:txBody>
      </p:sp>
    </p:spTree>
    <p:extLst>
      <p:ext uri="{BB962C8B-B14F-4D97-AF65-F5344CB8AC3E}">
        <p14:creationId xmlns:p14="http://schemas.microsoft.com/office/powerpoint/2010/main" val="1587387819"/>
      </p:ext>
    </p:extLst>
  </p:cSld>
  <p:clrMapOvr>
    <a:masterClrMapping/>
  </p:clrMapOvr>
  <p:transition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Recovery</a:t>
            </a:r>
          </a:p>
        </p:txBody>
      </p:sp>
      <p:pic>
        <p:nvPicPr>
          <p:cNvPr id="28675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1981200"/>
            <a:ext cx="6858000" cy="398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05B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31010484"/>
      </p:ext>
    </p:extLst>
  </p:cSld>
  <p:clrMapOvr>
    <a:masterClrMapping/>
  </p:clrMapOvr>
  <p:transition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Adaptability</a:t>
            </a:r>
          </a:p>
        </p:txBody>
      </p:sp>
      <p:pic>
        <p:nvPicPr>
          <p:cNvPr id="29699" name="Picture 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275" y="2590800"/>
            <a:ext cx="8086725" cy="3352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05B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9700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750" y="2093913"/>
            <a:ext cx="8096250" cy="496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05B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50309722"/>
      </p:ext>
    </p:extLst>
  </p:cSld>
  <p:clrMapOvr>
    <a:masterClrMapping/>
  </p:clrMapOvr>
  <p:transition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Spontaneity</a:t>
            </a:r>
          </a:p>
        </p:txBody>
      </p:sp>
      <p:pic>
        <p:nvPicPr>
          <p:cNvPr id="30723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750" y="2474913"/>
            <a:ext cx="8096250" cy="496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05B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0724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700" y="2971800"/>
            <a:ext cx="8115300" cy="2895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05B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12514732"/>
      </p:ext>
    </p:extLst>
  </p:cSld>
  <p:clrMapOvr>
    <a:masterClrMapping/>
  </p:clrMapOvr>
  <p:transition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Coping</a:t>
            </a:r>
          </a:p>
        </p:txBody>
      </p:sp>
      <p:pic>
        <p:nvPicPr>
          <p:cNvPr id="31747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750" y="2627313"/>
            <a:ext cx="8096250" cy="496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05B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1748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50" y="3124200"/>
            <a:ext cx="8134350" cy="2590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05B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31361744"/>
      </p:ext>
    </p:extLst>
  </p:cSld>
  <p:clrMapOvr>
    <a:masterClrMapping/>
  </p:clrMapOvr>
  <p:transition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1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200"/>
              <a:t>Evidence of Service from the</a:t>
            </a:r>
            <a:br>
              <a:rPr lang="en-US" altLang="en-US" sz="3200"/>
            </a:br>
            <a:r>
              <a:rPr lang="en-US" altLang="en-US" sz="3200"/>
              <a:t>Customer’s Point of View</a:t>
            </a:r>
          </a:p>
        </p:txBody>
      </p:sp>
      <p:pic>
        <p:nvPicPr>
          <p:cNvPr id="32771" name="Picture 16" descr="zei80938_050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1955800"/>
            <a:ext cx="8458200" cy="4521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67839207"/>
      </p:ext>
    </p:extLst>
  </p:cSld>
  <p:clrMapOvr>
    <a:masterClrMapping/>
  </p:clrMapOvr>
  <p:transition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The Gaps Model of Service Quality.</a:t>
            </a:r>
          </a:p>
        </p:txBody>
      </p:sp>
      <p:pic>
        <p:nvPicPr>
          <p:cNvPr id="33795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1719263"/>
            <a:ext cx="8458200" cy="4376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0418035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Gap 1</a:t>
            </a:r>
          </a:p>
        </p:txBody>
      </p:sp>
      <p:pic>
        <p:nvPicPr>
          <p:cNvPr id="34819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1719263"/>
            <a:ext cx="8458200" cy="4757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7008328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Gap 2</a:t>
            </a:r>
          </a:p>
        </p:txBody>
      </p:sp>
      <p:pic>
        <p:nvPicPr>
          <p:cNvPr id="3584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1719263"/>
            <a:ext cx="8382000" cy="4910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2856319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Gap 3</a:t>
            </a:r>
          </a:p>
        </p:txBody>
      </p:sp>
      <p:pic>
        <p:nvPicPr>
          <p:cNvPr id="36867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1719263"/>
            <a:ext cx="8305800" cy="4833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5010353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Gap 4</a:t>
            </a:r>
          </a:p>
        </p:txBody>
      </p:sp>
      <p:pic>
        <p:nvPicPr>
          <p:cNvPr id="37891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1719263"/>
            <a:ext cx="8458200" cy="4910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9136508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Gap 5</a:t>
            </a:r>
          </a:p>
        </p:txBody>
      </p:sp>
      <p:pic>
        <p:nvPicPr>
          <p:cNvPr id="38915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1719263"/>
            <a:ext cx="8458200" cy="4833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2758203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Closing the Gaps</a:t>
            </a:r>
          </a:p>
        </p:txBody>
      </p:sp>
      <p:pic>
        <p:nvPicPr>
          <p:cNvPr id="39939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1719263"/>
            <a:ext cx="8153400" cy="4224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7668442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Closing the Gaps.</a:t>
            </a:r>
          </a:p>
        </p:txBody>
      </p:sp>
      <p:pic>
        <p:nvPicPr>
          <p:cNvPr id="4096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1719263"/>
            <a:ext cx="8382000" cy="4605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4268708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Closing the Gaps</a:t>
            </a:r>
          </a:p>
        </p:txBody>
      </p:sp>
      <p:pic>
        <p:nvPicPr>
          <p:cNvPr id="41987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1719263"/>
            <a:ext cx="8153400" cy="4605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7423488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customer perception of service quality is very critical to improving the </a:t>
            </a:r>
            <a:r>
              <a:rPr lang="en-GB" smtClean="0"/>
              <a:t>customer experience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58B45E6-64D3-4C5F-BDB6-A1B894EEEA29}" type="datetime1">
              <a:rPr lang="en-GB" altLang="en-US" smtClean="0"/>
              <a:pPr>
                <a:defRPr/>
              </a:pPr>
              <a:t>23/07/2019</a:t>
            </a:fld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8413750" y="6381750"/>
            <a:ext cx="730250" cy="339725"/>
          </a:xfrm>
        </p:spPr>
        <p:txBody>
          <a:bodyPr/>
          <a:lstStyle/>
          <a:p>
            <a:pPr>
              <a:defRPr/>
            </a:pPr>
            <a:fld id="{FAF5663D-1B9D-48C8-BD8E-835F92F174D7}" type="slidenum">
              <a:rPr lang="en-GB" altLang="en-US" smtClean="0"/>
              <a:pPr>
                <a:defRPr/>
              </a:pPr>
              <a:t>42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7292676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2668</TotalTime>
  <Words>943</Words>
  <Application>Microsoft Office PowerPoint</Application>
  <PresentationFormat>On-screen Show (4:3)</PresentationFormat>
  <Paragraphs>219</Paragraphs>
  <Slides>42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50" baseType="lpstr">
      <vt:lpstr>Arial</vt:lpstr>
      <vt:lpstr>Book Antiqua</vt:lpstr>
      <vt:lpstr>Guardian</vt:lpstr>
      <vt:lpstr>Myriad Pro</vt:lpstr>
      <vt:lpstr>Verdana</vt:lpstr>
      <vt:lpstr>Wingdings</vt:lpstr>
      <vt:lpstr>20140311PresentationUWTSDTemplate</vt:lpstr>
      <vt:lpstr>Clip</vt:lpstr>
      <vt:lpstr>Module Code: BMSK 5003</vt:lpstr>
      <vt:lpstr>Customer Perceptions of Service</vt:lpstr>
      <vt:lpstr>Objectives for this lecture is to understand Consumer Perceptions of Service</vt:lpstr>
      <vt:lpstr>The customer is . . .</vt:lpstr>
      <vt:lpstr>Customer Perceptions of Quality and Customer Satisfaction </vt:lpstr>
      <vt:lpstr>Factors Influencing Customer Satisfaction</vt:lpstr>
      <vt:lpstr>ACSI</vt:lpstr>
      <vt:lpstr>ACSI and Market Value Added</vt:lpstr>
      <vt:lpstr>How Customers Judge the Five Dimensions of Service Quality</vt:lpstr>
      <vt:lpstr>Outcomes of Customer Satisfaction</vt:lpstr>
      <vt:lpstr>Top Box Scores – A Higher Standard</vt:lpstr>
      <vt:lpstr>Relationship between Customer Satisfaction and Loyalty in Competitive Industries</vt:lpstr>
      <vt:lpstr>What is Service Quality?  The Customer Gap</vt:lpstr>
      <vt:lpstr>Service Quality</vt:lpstr>
      <vt:lpstr>SERVQUAL</vt:lpstr>
      <vt:lpstr>The Five Dimensions of Service Quality</vt:lpstr>
      <vt:lpstr>Geek Squad’s Focus on Responsiveness</vt:lpstr>
      <vt:lpstr>Geeks</vt:lpstr>
      <vt:lpstr>Geek Squad’s Motto</vt:lpstr>
      <vt:lpstr>Exercise to Identify Service Attributes</vt:lpstr>
      <vt:lpstr>SERVQUAL Attributes</vt:lpstr>
      <vt:lpstr>PowerPoint Presentation</vt:lpstr>
      <vt:lpstr>The Service Encounter</vt:lpstr>
      <vt:lpstr>A Service Encounter Cascade for a  Hotel Visit</vt:lpstr>
      <vt:lpstr>A Service Encounter Cascade for an Industrial Purchase</vt:lpstr>
      <vt:lpstr>Service Encounters: An Opportunity to Build Satisfaction and Quality</vt:lpstr>
      <vt:lpstr>Common Themes in Critical Service Encounters Research</vt:lpstr>
      <vt:lpstr>Recovery</vt:lpstr>
      <vt:lpstr>Adaptability</vt:lpstr>
      <vt:lpstr>Spontaneity</vt:lpstr>
      <vt:lpstr>Coping</vt:lpstr>
      <vt:lpstr>Evidence of Service from the Customer’s Point of View</vt:lpstr>
      <vt:lpstr>The Gaps Model of Service Quality.</vt:lpstr>
      <vt:lpstr>Gap 1</vt:lpstr>
      <vt:lpstr>Gap 2</vt:lpstr>
      <vt:lpstr>Gap 3</vt:lpstr>
      <vt:lpstr>Gap 4</vt:lpstr>
      <vt:lpstr>Gap 5</vt:lpstr>
      <vt:lpstr>Closing the Gaps</vt:lpstr>
      <vt:lpstr>Closing the Gaps.</vt:lpstr>
      <vt:lpstr>Closing the Gaps</vt:lpstr>
      <vt:lpstr>Conclusion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Charles Oham</cp:lastModifiedBy>
  <cp:revision>101</cp:revision>
  <cp:lastPrinted>2019-07-22T11:59:42Z</cp:lastPrinted>
  <dcterms:created xsi:type="dcterms:W3CDTF">2002-10-07T19:43:58Z</dcterms:created>
  <dcterms:modified xsi:type="dcterms:W3CDTF">2019-07-23T08:37:24Z</dcterms:modified>
</cp:coreProperties>
</file>