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14"/>
  </p:notesMasterIdLst>
  <p:sldIdLst>
    <p:sldId id="256" r:id="rId2"/>
    <p:sldId id="257" r:id="rId3"/>
    <p:sldId id="258" r:id="rId4"/>
    <p:sldId id="259" r:id="rId5"/>
    <p:sldId id="260" r:id="rId6"/>
    <p:sldId id="261" r:id="rId7"/>
    <p:sldId id="278" r:id="rId8"/>
    <p:sldId id="262" r:id="rId9"/>
    <p:sldId id="263" r:id="rId10"/>
    <p:sldId id="264" r:id="rId11"/>
    <p:sldId id="266" r:id="rId12"/>
    <p:sldId id="273" r:id="rId13"/>
    <p:sldId id="267" r:id="rId14"/>
    <p:sldId id="272" r:id="rId15"/>
    <p:sldId id="269" r:id="rId16"/>
    <p:sldId id="270" r:id="rId17"/>
    <p:sldId id="274" r:id="rId18"/>
    <p:sldId id="275" r:id="rId19"/>
    <p:sldId id="271" r:id="rId20"/>
    <p:sldId id="276" r:id="rId21"/>
    <p:sldId id="277"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 id="334" r:id="rId78"/>
    <p:sldId id="335" r:id="rId79"/>
    <p:sldId id="336" r:id="rId80"/>
    <p:sldId id="337" r:id="rId81"/>
    <p:sldId id="338" r:id="rId82"/>
    <p:sldId id="339" r:id="rId83"/>
    <p:sldId id="340" r:id="rId84"/>
    <p:sldId id="341" r:id="rId85"/>
    <p:sldId id="342" r:id="rId86"/>
    <p:sldId id="343" r:id="rId87"/>
    <p:sldId id="344" r:id="rId88"/>
    <p:sldId id="345" r:id="rId89"/>
    <p:sldId id="346" r:id="rId90"/>
    <p:sldId id="347" r:id="rId91"/>
    <p:sldId id="348" r:id="rId92"/>
    <p:sldId id="349" r:id="rId93"/>
    <p:sldId id="350" r:id="rId94"/>
    <p:sldId id="351" r:id="rId95"/>
    <p:sldId id="352" r:id="rId96"/>
    <p:sldId id="353" r:id="rId97"/>
    <p:sldId id="354" r:id="rId98"/>
    <p:sldId id="355" r:id="rId99"/>
    <p:sldId id="356" r:id="rId100"/>
    <p:sldId id="357" r:id="rId101"/>
    <p:sldId id="358" r:id="rId102"/>
    <p:sldId id="359" r:id="rId103"/>
    <p:sldId id="360" r:id="rId104"/>
    <p:sldId id="361" r:id="rId105"/>
    <p:sldId id="362" r:id="rId106"/>
    <p:sldId id="363" r:id="rId107"/>
    <p:sldId id="364" r:id="rId108"/>
    <p:sldId id="365" r:id="rId109"/>
    <p:sldId id="366" r:id="rId110"/>
    <p:sldId id="367" r:id="rId111"/>
    <p:sldId id="368" r:id="rId112"/>
    <p:sldId id="369" r:id="rId1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47" autoAdjust="0"/>
    <p:restoredTop sz="93103" autoAdjust="0"/>
  </p:normalViewPr>
  <p:slideViewPr>
    <p:cSldViewPr>
      <p:cViewPr>
        <p:scale>
          <a:sx n="70" d="100"/>
          <a:sy n="70" d="100"/>
        </p:scale>
        <p:origin x="-160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theme" Target="theme/theme1.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diagrams/_rels/data1.xml.rels><?xml version="1.0" encoding="UTF-8" standalone="yes"?>
<Relationships xmlns="http://schemas.openxmlformats.org/package/2006/relationships"><Relationship Id="rId1" Type="http://schemas.openxmlformats.org/officeDocument/2006/relationships/image" Target="../media/image3.png"/></Relationships>
</file>

<file path=ppt/diagrams/_rels/data2.xml.rels><?xml version="1.0" encoding="UTF-8" standalone="yes"?>
<Relationships xmlns="http://schemas.openxmlformats.org/package/2006/relationships"><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1" Type="http://schemas.openxmlformats.org/officeDocument/2006/relationships/image" Target="../media/image3.png"/></Relationships>
</file>

<file path=ppt/diagrams/_rels/drawing2.xml.rels><?xml version="1.0" encoding="UTF-8" standalone="yes"?>
<Relationships xmlns="http://schemas.openxmlformats.org/package/2006/relationships"><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088EB0-7831-46B6-B8E4-EDBE099A6D9A}" type="doc">
      <dgm:prSet loTypeId="urn:microsoft.com/office/officeart/2008/layout/CircularPictureCallout" loCatId="picture" qsTypeId="urn:microsoft.com/office/officeart/2005/8/quickstyle/simple1" qsCatId="simple" csTypeId="urn:microsoft.com/office/officeart/2005/8/colors/accent1_2" csCatId="accent1"/>
      <dgm:spPr/>
    </dgm:pt>
    <dgm:pt modelId="{7A9ECC33-BFAD-4439-BAC1-496B2102A07C}">
      <dgm:prSet phldrT="[Text]" phldr="1"/>
      <dgm:spPr/>
      <dgm:t>
        <a:bodyPr/>
        <a:lstStyle/>
        <a:p>
          <a:endParaRPr lang="en-GB"/>
        </a:p>
      </dgm:t>
    </dgm:pt>
    <dgm:pt modelId="{0107A2C6-B3E1-40C4-8462-A9BE73030595}" type="sibTrans" cxnId="{0E2C77E5-CFF4-4A72-A5E2-337133F21DB0}">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t>
        <a:bodyPr/>
        <a:lstStyle/>
        <a:p>
          <a:endParaRPr lang="en-GB"/>
        </a:p>
      </dgm:t>
    </dgm:pt>
    <dgm:pt modelId="{6CB96868-AED6-46BD-9CA3-4F6A843505E1}" type="parTrans" cxnId="{0E2C77E5-CFF4-4A72-A5E2-337133F21DB0}">
      <dgm:prSet/>
      <dgm:spPr/>
      <dgm:t>
        <a:bodyPr/>
        <a:lstStyle/>
        <a:p>
          <a:endParaRPr lang="en-GB"/>
        </a:p>
      </dgm:t>
    </dgm:pt>
    <dgm:pt modelId="{54AC93DA-0274-4BD5-BB9D-EE9E16924085}" type="pres">
      <dgm:prSet presAssocID="{2B088EB0-7831-46B6-B8E4-EDBE099A6D9A}" presName="Name0" presStyleCnt="0">
        <dgm:presLayoutVars>
          <dgm:chMax val="7"/>
          <dgm:chPref val="7"/>
          <dgm:dir/>
        </dgm:presLayoutVars>
      </dgm:prSet>
      <dgm:spPr/>
    </dgm:pt>
    <dgm:pt modelId="{D4FF3A8D-21A0-4D66-87A8-621137E53914}" type="pres">
      <dgm:prSet presAssocID="{2B088EB0-7831-46B6-B8E4-EDBE099A6D9A}" presName="Name1" presStyleCnt="0"/>
      <dgm:spPr/>
    </dgm:pt>
    <dgm:pt modelId="{15C81B44-7642-4516-8DE5-19F15E865CFC}" type="pres">
      <dgm:prSet presAssocID="{0107A2C6-B3E1-40C4-8462-A9BE73030595}" presName="picture_1" presStyleCnt="0"/>
      <dgm:spPr/>
    </dgm:pt>
    <dgm:pt modelId="{65EEE40E-C03D-49DA-8095-DEB316B8DA41}" type="pres">
      <dgm:prSet presAssocID="{0107A2C6-B3E1-40C4-8462-A9BE73030595}" presName="pictureRepeatNode" presStyleLbl="alignImgPlace1" presStyleIdx="0" presStyleCnt="1"/>
      <dgm:spPr/>
      <dgm:t>
        <a:bodyPr/>
        <a:lstStyle/>
        <a:p>
          <a:endParaRPr lang="en-GB"/>
        </a:p>
      </dgm:t>
    </dgm:pt>
    <dgm:pt modelId="{C8B9AC85-44F0-4C22-9802-496B61F7DC63}" type="pres">
      <dgm:prSet presAssocID="{7A9ECC33-BFAD-4439-BAC1-496B2102A07C}" presName="text_1" presStyleLbl="node1" presStyleIdx="0" presStyleCnt="0" custLinFactX="-8631" custLinFactNeighborX="-100000" custLinFactNeighborY="90444">
        <dgm:presLayoutVars>
          <dgm:bulletEnabled val="1"/>
        </dgm:presLayoutVars>
      </dgm:prSet>
      <dgm:spPr/>
      <dgm:t>
        <a:bodyPr/>
        <a:lstStyle/>
        <a:p>
          <a:endParaRPr lang="en-GB"/>
        </a:p>
      </dgm:t>
    </dgm:pt>
  </dgm:ptLst>
  <dgm:cxnLst>
    <dgm:cxn modelId="{0E2C77E5-CFF4-4A72-A5E2-337133F21DB0}" srcId="{2B088EB0-7831-46B6-B8E4-EDBE099A6D9A}" destId="{7A9ECC33-BFAD-4439-BAC1-496B2102A07C}" srcOrd="0" destOrd="0" parTransId="{6CB96868-AED6-46BD-9CA3-4F6A843505E1}" sibTransId="{0107A2C6-B3E1-40C4-8462-A9BE73030595}"/>
    <dgm:cxn modelId="{8CA83223-DDC4-490C-845E-141E80C58BEE}" type="presOf" srcId="{2B088EB0-7831-46B6-B8E4-EDBE099A6D9A}" destId="{54AC93DA-0274-4BD5-BB9D-EE9E16924085}" srcOrd="0" destOrd="0" presId="urn:microsoft.com/office/officeart/2008/layout/CircularPictureCallout"/>
    <dgm:cxn modelId="{98529A88-F7CF-4F1B-BE06-A2C5FD5364BB}" type="presOf" srcId="{7A9ECC33-BFAD-4439-BAC1-496B2102A07C}" destId="{C8B9AC85-44F0-4C22-9802-496B61F7DC63}" srcOrd="0" destOrd="0" presId="urn:microsoft.com/office/officeart/2008/layout/CircularPictureCallout"/>
    <dgm:cxn modelId="{5AAC40B8-E2AB-46A7-9405-5960A14AC460}" type="presOf" srcId="{0107A2C6-B3E1-40C4-8462-A9BE73030595}" destId="{65EEE40E-C03D-49DA-8095-DEB316B8DA41}" srcOrd="0" destOrd="0" presId="urn:microsoft.com/office/officeart/2008/layout/CircularPictureCallout"/>
    <dgm:cxn modelId="{EDA9FFFD-BF50-45E7-ADE4-C226D0E1F425}" type="presParOf" srcId="{54AC93DA-0274-4BD5-BB9D-EE9E16924085}" destId="{D4FF3A8D-21A0-4D66-87A8-621137E53914}" srcOrd="0" destOrd="0" presId="urn:microsoft.com/office/officeart/2008/layout/CircularPictureCallout"/>
    <dgm:cxn modelId="{8E9E10CF-E069-40B3-99B3-DAE53831741C}" type="presParOf" srcId="{D4FF3A8D-21A0-4D66-87A8-621137E53914}" destId="{15C81B44-7642-4516-8DE5-19F15E865CFC}" srcOrd="0" destOrd="0" presId="urn:microsoft.com/office/officeart/2008/layout/CircularPictureCallout"/>
    <dgm:cxn modelId="{A2A04799-2B3F-46DF-916F-A18D01C51282}" type="presParOf" srcId="{15C81B44-7642-4516-8DE5-19F15E865CFC}" destId="{65EEE40E-C03D-49DA-8095-DEB316B8DA41}" srcOrd="0" destOrd="0" presId="urn:microsoft.com/office/officeart/2008/layout/CircularPictureCallout"/>
    <dgm:cxn modelId="{2F3F0FF6-6C49-42FE-A1AC-87EE1A54F158}" type="presParOf" srcId="{D4FF3A8D-21A0-4D66-87A8-621137E53914}" destId="{C8B9AC85-44F0-4C22-9802-496B61F7DC63}" srcOrd="1" destOrd="0" presId="urn:microsoft.com/office/officeart/2008/layout/CircularPictureCallou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4632C9-4043-41F5-9EE9-CA8CA4428D56}" type="doc">
      <dgm:prSet loTypeId="urn:microsoft.com/office/officeart/2008/layout/CircularPictureCallout" loCatId="picture" qsTypeId="urn:microsoft.com/office/officeart/2005/8/quickstyle/simple1" qsCatId="simple" csTypeId="urn:microsoft.com/office/officeart/2005/8/colors/accent1_2" csCatId="accent1" phldr="1"/>
      <dgm:spPr/>
    </dgm:pt>
    <dgm:pt modelId="{B7E47088-C6B8-4592-8B89-11310F9A7706}">
      <dgm:prSet phldrT="[Text]" phldr="1"/>
      <dgm:spPr/>
      <dgm:t>
        <a:bodyPr/>
        <a:lstStyle/>
        <a:p>
          <a:endParaRPr lang="en-GB" dirty="0"/>
        </a:p>
      </dgm:t>
    </dgm:pt>
    <dgm:pt modelId="{05DF9B3B-B0B0-4C60-BC02-590B898AEB20}" type="parTrans" cxnId="{58E29E6D-DCDF-4124-9B48-A1632B0DE7A9}">
      <dgm:prSet/>
      <dgm:spPr/>
      <dgm:t>
        <a:bodyPr/>
        <a:lstStyle/>
        <a:p>
          <a:endParaRPr lang="en-GB"/>
        </a:p>
      </dgm:t>
    </dgm:pt>
    <dgm:pt modelId="{4BBB90C1-AF3F-468B-A689-D4CFFABF5A85}" type="sibTrans" cxnId="{58E29E6D-DCDF-4124-9B48-A1632B0DE7A9}">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dgm:spPr>
      <dgm:t>
        <a:bodyPr/>
        <a:lstStyle/>
        <a:p>
          <a:endParaRPr lang="en-GB"/>
        </a:p>
      </dgm:t>
    </dgm:pt>
    <dgm:pt modelId="{DD545DDB-935C-4BD8-9B46-13D2E873D881}" type="pres">
      <dgm:prSet presAssocID="{CB4632C9-4043-41F5-9EE9-CA8CA4428D56}" presName="Name0" presStyleCnt="0">
        <dgm:presLayoutVars>
          <dgm:chMax val="7"/>
          <dgm:chPref val="7"/>
          <dgm:dir/>
        </dgm:presLayoutVars>
      </dgm:prSet>
      <dgm:spPr/>
    </dgm:pt>
    <dgm:pt modelId="{333CE48D-D58B-4589-97F5-6C3AF183DA68}" type="pres">
      <dgm:prSet presAssocID="{CB4632C9-4043-41F5-9EE9-CA8CA4428D56}" presName="Name1" presStyleCnt="0"/>
      <dgm:spPr/>
    </dgm:pt>
    <dgm:pt modelId="{56AA704D-7DCB-4EA8-9684-D8E06BC5E9D3}" type="pres">
      <dgm:prSet presAssocID="{4BBB90C1-AF3F-468B-A689-D4CFFABF5A85}" presName="picture_1" presStyleCnt="0"/>
      <dgm:spPr/>
    </dgm:pt>
    <dgm:pt modelId="{8AFB1A61-6E02-4CAD-8760-3C068A2B3974}" type="pres">
      <dgm:prSet presAssocID="{4BBB90C1-AF3F-468B-A689-D4CFFABF5A85}" presName="pictureRepeatNode" presStyleLbl="alignImgPlace1" presStyleIdx="0" presStyleCnt="1" custScaleX="98250" custScaleY="104180" custLinFactNeighborX="-61615" custLinFactNeighborY="-16367"/>
      <dgm:spPr/>
      <dgm:t>
        <a:bodyPr/>
        <a:lstStyle/>
        <a:p>
          <a:endParaRPr lang="en-GB"/>
        </a:p>
      </dgm:t>
    </dgm:pt>
    <dgm:pt modelId="{3A732371-0A42-4583-B153-C3A57B61C02D}" type="pres">
      <dgm:prSet presAssocID="{B7E47088-C6B8-4592-8B89-11310F9A7706}" presName="text_1" presStyleLbl="node1" presStyleIdx="0" presStyleCnt="0" custFlipHor="1" custScaleX="8844" custLinFactNeighborX="90785" custLinFactNeighborY="54422">
        <dgm:presLayoutVars>
          <dgm:bulletEnabled val="1"/>
        </dgm:presLayoutVars>
      </dgm:prSet>
      <dgm:spPr/>
      <dgm:t>
        <a:bodyPr/>
        <a:lstStyle/>
        <a:p>
          <a:endParaRPr lang="en-GB"/>
        </a:p>
      </dgm:t>
    </dgm:pt>
  </dgm:ptLst>
  <dgm:cxnLst>
    <dgm:cxn modelId="{58E29E6D-DCDF-4124-9B48-A1632B0DE7A9}" srcId="{CB4632C9-4043-41F5-9EE9-CA8CA4428D56}" destId="{B7E47088-C6B8-4592-8B89-11310F9A7706}" srcOrd="0" destOrd="0" parTransId="{05DF9B3B-B0B0-4C60-BC02-590B898AEB20}" sibTransId="{4BBB90C1-AF3F-468B-A689-D4CFFABF5A85}"/>
    <dgm:cxn modelId="{610865F8-7971-4674-809E-7A891DE5838D}" type="presOf" srcId="{B7E47088-C6B8-4592-8B89-11310F9A7706}" destId="{3A732371-0A42-4583-B153-C3A57B61C02D}" srcOrd="0" destOrd="0" presId="urn:microsoft.com/office/officeart/2008/layout/CircularPictureCallout"/>
    <dgm:cxn modelId="{87297603-EEEB-4D2B-A6E8-8FEE8ED38ACC}" type="presOf" srcId="{4BBB90C1-AF3F-468B-A689-D4CFFABF5A85}" destId="{8AFB1A61-6E02-4CAD-8760-3C068A2B3974}" srcOrd="0" destOrd="0" presId="urn:microsoft.com/office/officeart/2008/layout/CircularPictureCallout"/>
    <dgm:cxn modelId="{BA61C0AE-D2DD-4CD7-BF79-4176BB9BE2EB}" type="presOf" srcId="{CB4632C9-4043-41F5-9EE9-CA8CA4428D56}" destId="{DD545DDB-935C-4BD8-9B46-13D2E873D881}" srcOrd="0" destOrd="0" presId="urn:microsoft.com/office/officeart/2008/layout/CircularPictureCallout"/>
    <dgm:cxn modelId="{07311448-D4F8-43DD-A24B-7529547473D0}" type="presParOf" srcId="{DD545DDB-935C-4BD8-9B46-13D2E873D881}" destId="{333CE48D-D58B-4589-97F5-6C3AF183DA68}" srcOrd="0" destOrd="0" presId="urn:microsoft.com/office/officeart/2008/layout/CircularPictureCallout"/>
    <dgm:cxn modelId="{89D10192-4C71-444D-92CB-ADC0238D6250}" type="presParOf" srcId="{333CE48D-D58B-4589-97F5-6C3AF183DA68}" destId="{56AA704D-7DCB-4EA8-9684-D8E06BC5E9D3}" srcOrd="0" destOrd="0" presId="urn:microsoft.com/office/officeart/2008/layout/CircularPictureCallout"/>
    <dgm:cxn modelId="{ACB68405-EDD8-48F8-BB90-CD85A2B933B4}" type="presParOf" srcId="{56AA704D-7DCB-4EA8-9684-D8E06BC5E9D3}" destId="{8AFB1A61-6E02-4CAD-8760-3C068A2B3974}" srcOrd="0" destOrd="0" presId="urn:microsoft.com/office/officeart/2008/layout/CircularPictureCallout"/>
    <dgm:cxn modelId="{2A08F46E-D36F-4B6A-8844-5AE595AB85E2}" type="presParOf" srcId="{333CE48D-D58B-4589-97F5-6C3AF183DA68}" destId="{3A732371-0A42-4583-B153-C3A57B61C02D}" srcOrd="1" destOrd="0" presId="urn:microsoft.com/office/officeart/2008/layout/CircularPictureCallou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EE40E-C03D-49DA-8095-DEB316B8DA41}">
      <dsp:nvSpPr>
        <dsp:cNvPr id="0" name=""/>
        <dsp:cNvSpPr/>
      </dsp:nvSpPr>
      <dsp:spPr>
        <a:xfrm>
          <a:off x="1727575" y="455846"/>
          <a:ext cx="3455151" cy="345515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8B9AC85-44F0-4C22-9802-496B61F7DC63}">
      <dsp:nvSpPr>
        <dsp:cNvPr id="0" name=""/>
        <dsp:cNvSpPr/>
      </dsp:nvSpPr>
      <dsp:spPr>
        <a:xfrm>
          <a:off x="0" y="3226645"/>
          <a:ext cx="2211296" cy="1140199"/>
        </a:xfrm>
        <a:prstGeom prst="rect">
          <a:avLst/>
        </a:prstGeom>
        <a:noFill/>
        <a:ln w="285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lvl="0" algn="ctr" defTabSz="2889250">
            <a:lnSpc>
              <a:spcPct val="90000"/>
            </a:lnSpc>
            <a:spcBef>
              <a:spcPct val="0"/>
            </a:spcBef>
            <a:spcAft>
              <a:spcPct val="35000"/>
            </a:spcAft>
          </a:pPr>
          <a:endParaRPr lang="en-GB" sz="6500" kern="1200"/>
        </a:p>
      </dsp:txBody>
      <dsp:txXfrm>
        <a:off x="0" y="3226645"/>
        <a:ext cx="2211296" cy="11401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FB1A61-6E02-4CAD-8760-3C068A2B3974}">
      <dsp:nvSpPr>
        <dsp:cNvPr id="0" name=""/>
        <dsp:cNvSpPr/>
      </dsp:nvSpPr>
      <dsp:spPr>
        <a:xfrm>
          <a:off x="0" y="0"/>
          <a:ext cx="1455217" cy="154304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a:ln w="285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A732371-0A42-4583-B153-C3A57B61C02D}">
      <dsp:nvSpPr>
        <dsp:cNvPr id="0" name=""/>
        <dsp:cNvSpPr/>
      </dsp:nvSpPr>
      <dsp:spPr>
        <a:xfrm flipH="1">
          <a:off x="2299796" y="1054274"/>
          <a:ext cx="83834" cy="488775"/>
        </a:xfrm>
        <a:prstGeom prst="rect">
          <a:avLst/>
        </a:prstGeom>
        <a:noFill/>
        <a:ln w="285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lvl="0" algn="ctr" defTabSz="222250">
            <a:lnSpc>
              <a:spcPct val="90000"/>
            </a:lnSpc>
            <a:spcBef>
              <a:spcPct val="0"/>
            </a:spcBef>
            <a:spcAft>
              <a:spcPct val="35000"/>
            </a:spcAft>
          </a:pPr>
          <a:endParaRPr lang="en-GB" sz="500" kern="1200" dirty="0"/>
        </a:p>
      </dsp:txBody>
      <dsp:txXfrm>
        <a:off x="2299796" y="1054274"/>
        <a:ext cx="83834" cy="488775"/>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EE90DE-4F05-4A5C-B842-4CB4F0A6AC4B}" type="datetimeFigureOut">
              <a:rPr lang="en-GB" smtClean="0"/>
              <a:t>10/01/2018</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6341B-61C5-4633-9A3F-0FEF8722CCB1}" type="slidenum">
              <a:rPr lang="en-GB" smtClean="0"/>
              <a:t>‹#›</a:t>
            </a:fld>
            <a:endParaRPr lang="en-GB" dirty="0"/>
          </a:p>
        </p:txBody>
      </p:sp>
    </p:spTree>
    <p:extLst>
      <p:ext uri="{BB962C8B-B14F-4D97-AF65-F5344CB8AC3E}">
        <p14:creationId xmlns:p14="http://schemas.microsoft.com/office/powerpoint/2010/main" val="1685350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B6341B-61C5-4633-9A3F-0FEF8722CCB1}" type="slidenum">
              <a:rPr lang="en-GB" smtClean="0"/>
              <a:t>9</a:t>
            </a:fld>
            <a:endParaRPr lang="en-GB"/>
          </a:p>
        </p:txBody>
      </p:sp>
    </p:spTree>
    <p:extLst>
      <p:ext uri="{BB962C8B-B14F-4D97-AF65-F5344CB8AC3E}">
        <p14:creationId xmlns:p14="http://schemas.microsoft.com/office/powerpoint/2010/main" val="2290113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B6341B-61C5-4633-9A3F-0FEF8722CCB1}" type="slidenum">
              <a:rPr lang="en-GB" smtClean="0"/>
              <a:t>26</a:t>
            </a:fld>
            <a:endParaRPr lang="en-GB" dirty="0"/>
          </a:p>
        </p:txBody>
      </p:sp>
    </p:spTree>
    <p:extLst>
      <p:ext uri="{BB962C8B-B14F-4D97-AF65-F5344CB8AC3E}">
        <p14:creationId xmlns:p14="http://schemas.microsoft.com/office/powerpoint/2010/main" val="2940570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8" name="Slide Number Placeholder 7"/>
          <p:cNvSpPr>
            <a:spLocks noGrp="1"/>
          </p:cNvSpPr>
          <p:nvPr>
            <p:ph type="sldNum" sz="quarter" idx="11"/>
          </p:nvPr>
        </p:nvSpPr>
        <p:spPr/>
        <p:txBody>
          <a:bodyPr/>
          <a:lstStyle/>
          <a:p>
            <a:fld id="{B2908DFA-CDE7-49CA-A3BE-38284344EFAB}" type="slidenum">
              <a:rPr lang="en-GB" smtClean="0"/>
              <a:t>‹#›</a:t>
            </a:fld>
            <a:endParaRPr lang="en-GB" dirty="0"/>
          </a:p>
        </p:txBody>
      </p:sp>
      <p:sp>
        <p:nvSpPr>
          <p:cNvPr id="9" name="Footer Placeholder 8"/>
          <p:cNvSpPr>
            <a:spLocks noGrp="1"/>
          </p:cNvSpPr>
          <p:nvPr>
            <p:ph type="ftr" sz="quarter" idx="12"/>
          </p:nvPr>
        </p:nvSpPr>
        <p:spPr/>
        <p:txBody>
          <a:bodyPr/>
          <a:lstStyle/>
          <a:p>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908DFA-CDE7-49CA-A3BE-38284344EFAB}"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908DFA-CDE7-49CA-A3BE-38284344EFAB}" type="slidenum">
              <a:rPr lang="en-GB" smtClean="0"/>
              <a:t>‹#›</a:t>
            </a:fld>
            <a:endParaRPr lang="en-GB" dirty="0"/>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908DFA-CDE7-49CA-A3BE-38284344EFAB}" type="slidenum">
              <a:rPr lang="en-GB" smtClean="0"/>
              <a:t>‹#›</a:t>
            </a:fld>
            <a:endParaRPr lang="en-GB" dirty="0"/>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908DFA-CDE7-49CA-A3BE-38284344EFAB}" type="slidenum">
              <a:rPr lang="en-GB" smtClean="0"/>
              <a:t>‹#›</a:t>
            </a:fld>
            <a:endParaRPr lang="en-GB" dirty="0"/>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2908DFA-CDE7-49CA-A3BE-38284344EFAB}"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2908DFA-CDE7-49CA-A3BE-38284344EFAB}"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908DFA-CDE7-49CA-A3BE-38284344EFAB}"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908DFA-CDE7-49CA-A3BE-38284344EFAB}"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908DFA-CDE7-49CA-A3BE-38284344EFAB}"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47FFC0A-A9F2-47A2-91C4-A2F69685AD9A}" type="datetimeFigureOut">
              <a:rPr lang="en-GB" smtClean="0"/>
              <a:t>10/01/2018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908DFA-CDE7-49CA-A3BE-38284344EFAB}"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247FFC0A-A9F2-47A2-91C4-A2F69685AD9A}" type="datetimeFigureOut">
              <a:rPr lang="en-GB" smtClean="0"/>
              <a:t>10/01/2018</a:t>
            </a:fld>
            <a:endParaRPr lang="en-GB" dirty="0"/>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dirty="0"/>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B2908DFA-CDE7-49CA-A3BE-38284344EFAB}" type="slidenum">
              <a:rPr lang="en-GB" smtClean="0"/>
              <a:t>‹#›</a:t>
            </a:fld>
            <a:endParaRPr lang="en-GB" dirty="0"/>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dirty="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Layout" Target="../diagrams/layout1.xml"/><Relationship Id="rId7" Type="http://schemas.openxmlformats.org/officeDocument/2006/relationships/image" Target="../media/image4.png"/><Relationship Id="rId12" Type="http://schemas.microsoft.com/office/2007/relationships/diagramDrawing" Target="../diagrams/drawing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diagramColors" Target="../diagrams/colors2.xml"/><Relationship Id="rId5" Type="http://schemas.openxmlformats.org/officeDocument/2006/relationships/diagramColors" Target="../diagrams/colors1.xml"/><Relationship Id="rId10" Type="http://schemas.openxmlformats.org/officeDocument/2006/relationships/diagramQuickStyle" Target="../diagrams/quickStyle2.xml"/><Relationship Id="rId4" Type="http://schemas.openxmlformats.org/officeDocument/2006/relationships/diagramQuickStyle" Target="../diagrams/quickStyle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jpeg"/><Relationship Id="rId17" Type="http://schemas.openxmlformats.org/officeDocument/2006/relationships/image" Target="../media/image21.png"/><Relationship Id="rId2" Type="http://schemas.openxmlformats.org/officeDocument/2006/relationships/image" Target="../media/image6.png"/><Relationship Id="rId16"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jpeg"/><Relationship Id="rId5" Type="http://schemas.openxmlformats.org/officeDocument/2006/relationships/image" Target="../media/image9.png"/><Relationship Id="rId15" Type="http://schemas.openxmlformats.org/officeDocument/2006/relationships/image" Target="../media/image19.jpe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jpe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hyperlink" Target="http://www.watsonhelsby.co.uk/assets/files/Digital-Communications-Social%20Media-The-Challenges-facing-the-PR-industry.pdf"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ofcom.org.uk/about-ofcom/latest/media/facts" TargetMode="External"/><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jpeg"/><Relationship Id="rId5" Type="http://schemas.openxmlformats.org/officeDocument/2006/relationships/image" Target="../media/image43.png"/><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1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10" Type="http://schemas.openxmlformats.org/officeDocument/2006/relationships/image" Target="../media/image62.png"/><Relationship Id="rId4" Type="http://schemas.openxmlformats.org/officeDocument/2006/relationships/image" Target="../media/image56.png"/><Relationship Id="rId9" Type="http://schemas.openxmlformats.org/officeDocument/2006/relationships/image" Target="../media/image61.png"/></Relationships>
</file>

<file path=ppt/slides/_rels/slide2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2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2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 Id="rId5" Type="http://schemas.openxmlformats.org/officeDocument/2006/relationships/image" Target="../media/image72.png"/><Relationship Id="rId4" Type="http://schemas.openxmlformats.org/officeDocument/2006/relationships/image" Target="../media/image71.png"/></Relationships>
</file>

<file path=ppt/slides/_rels/slide2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2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2.xml"/><Relationship Id="rId4" Type="http://schemas.openxmlformats.org/officeDocument/2006/relationships/image" Target="../media/image97.png"/></Relationships>
</file>

<file path=ppt/slides/_rels/slide4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2.xml"/><Relationship Id="rId4" Type="http://schemas.openxmlformats.org/officeDocument/2006/relationships/image" Target="../media/image100.png"/></Relationships>
</file>

<file path=ppt/slides/_rels/slide49.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2.xml"/><Relationship Id="rId4" Type="http://schemas.openxmlformats.org/officeDocument/2006/relationships/image" Target="../media/image103.png"/></Relationships>
</file>

<file path=ppt/slides/_rels/slide50.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2.xml"/><Relationship Id="rId4" Type="http://schemas.openxmlformats.org/officeDocument/2006/relationships/image" Target="../media/image106.png"/></Relationships>
</file>

<file path=ppt/slides/_rels/slide51.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2.xml"/><Relationship Id="rId4" Type="http://schemas.openxmlformats.org/officeDocument/2006/relationships/image" Target="../media/image109.png"/></Relationships>
</file>

<file path=ppt/slides/_rels/slide5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2.xml"/><Relationship Id="rId4" Type="http://schemas.openxmlformats.org/officeDocument/2006/relationships/image" Target="../media/image112.png"/></Relationships>
</file>

<file path=ppt/slides/_rels/slide53.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2.xml"/><Relationship Id="rId4" Type="http://schemas.openxmlformats.org/officeDocument/2006/relationships/image" Target="../media/image115.png"/></Relationships>
</file>

<file path=ppt/slides/_rels/slide54.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2.xml"/><Relationship Id="rId4" Type="http://schemas.openxmlformats.org/officeDocument/2006/relationships/image" Target="../media/image118.png"/></Relationships>
</file>

<file path=ppt/slides/_rels/slide55.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2.xml"/><Relationship Id="rId4" Type="http://schemas.openxmlformats.org/officeDocument/2006/relationships/image" Target="../media/image121.png"/></Relationships>
</file>

<file path=ppt/slides/_rels/slide56.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2.xml"/><Relationship Id="rId4" Type="http://schemas.openxmlformats.org/officeDocument/2006/relationships/image" Target="../media/image124.png"/></Relationships>
</file>

<file path=ppt/slides/_rels/slide57.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2.xml"/><Relationship Id="rId4" Type="http://schemas.openxmlformats.org/officeDocument/2006/relationships/image" Target="../media/image127.png"/></Relationships>
</file>

<file path=ppt/slides/_rels/slide58.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Layout" Target="../slideLayouts/slideLayout2.xml"/><Relationship Id="rId4" Type="http://schemas.openxmlformats.org/officeDocument/2006/relationships/image" Target="../media/image130.png"/></Relationships>
</file>

<file path=ppt/slides/_rels/slide59.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8" Type="http://schemas.openxmlformats.org/officeDocument/2006/relationships/image" Target="../media/image138.emf"/><Relationship Id="rId13" Type="http://schemas.openxmlformats.org/officeDocument/2006/relationships/image" Target="../media/image143.emf"/><Relationship Id="rId3" Type="http://schemas.openxmlformats.org/officeDocument/2006/relationships/image" Target="../media/image133.emf"/><Relationship Id="rId7" Type="http://schemas.openxmlformats.org/officeDocument/2006/relationships/image" Target="../media/image137.emf"/><Relationship Id="rId12" Type="http://schemas.openxmlformats.org/officeDocument/2006/relationships/image" Target="../media/image142.emf"/><Relationship Id="rId2" Type="http://schemas.openxmlformats.org/officeDocument/2006/relationships/image" Target="../media/image132.emf"/><Relationship Id="rId1" Type="http://schemas.openxmlformats.org/officeDocument/2006/relationships/slideLayout" Target="../slideLayouts/slideLayout2.xml"/><Relationship Id="rId6" Type="http://schemas.openxmlformats.org/officeDocument/2006/relationships/image" Target="../media/image136.emf"/><Relationship Id="rId11" Type="http://schemas.openxmlformats.org/officeDocument/2006/relationships/image" Target="../media/image141.emf"/><Relationship Id="rId5" Type="http://schemas.openxmlformats.org/officeDocument/2006/relationships/image" Target="../media/image135.emf"/><Relationship Id="rId10" Type="http://schemas.openxmlformats.org/officeDocument/2006/relationships/image" Target="../media/image140.emf"/><Relationship Id="rId4" Type="http://schemas.openxmlformats.org/officeDocument/2006/relationships/image" Target="../media/image134.emf"/><Relationship Id="rId9" Type="http://schemas.openxmlformats.org/officeDocument/2006/relationships/image" Target="../media/image139.emf"/><Relationship Id="rId14" Type="http://schemas.openxmlformats.org/officeDocument/2006/relationships/image" Target="../media/image144.emf"/></Relationships>
</file>

<file path=ppt/slides/_rels/slide63.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5.png"/><Relationship Id="rId1" Type="http://schemas.openxmlformats.org/officeDocument/2006/relationships/slideLayout" Target="../slideLayouts/slideLayout2.xml"/><Relationship Id="rId4" Type="http://schemas.openxmlformats.org/officeDocument/2006/relationships/image" Target="../media/image147.png"/></Relationships>
</file>

<file path=ppt/slides/_rels/slide64.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8" Type="http://schemas.openxmlformats.org/officeDocument/2006/relationships/image" Target="../media/image155.jpg"/><Relationship Id="rId3" Type="http://schemas.openxmlformats.org/officeDocument/2006/relationships/image" Target="../media/image150.png"/><Relationship Id="rId7" Type="http://schemas.openxmlformats.org/officeDocument/2006/relationships/image" Target="../media/image154.png"/><Relationship Id="rId2" Type="http://schemas.openxmlformats.org/officeDocument/2006/relationships/image" Target="../media/image149.png"/><Relationship Id="rId1" Type="http://schemas.openxmlformats.org/officeDocument/2006/relationships/slideLayout" Target="../slideLayouts/slideLayout2.xml"/><Relationship Id="rId6" Type="http://schemas.openxmlformats.org/officeDocument/2006/relationships/image" Target="../media/image153.jpg"/><Relationship Id="rId5" Type="http://schemas.openxmlformats.org/officeDocument/2006/relationships/image" Target="../media/image152.jpg"/><Relationship Id="rId4" Type="http://schemas.openxmlformats.org/officeDocument/2006/relationships/image" Target="../media/image151.jpg"/><Relationship Id="rId9" Type="http://schemas.openxmlformats.org/officeDocument/2006/relationships/image" Target="../media/image156.emf"/></Relationships>
</file>

<file path=ppt/slides/_rels/slide67.xml.rels><?xml version="1.0" encoding="UTF-8" standalone="yes"?>
<Relationships xmlns="http://schemas.openxmlformats.org/package/2006/relationships"><Relationship Id="rId3" Type="http://schemas.openxmlformats.org/officeDocument/2006/relationships/image" Target="../media/image158.png"/><Relationship Id="rId7" Type="http://schemas.openxmlformats.org/officeDocument/2006/relationships/image" Target="../media/image162.emf"/><Relationship Id="rId2" Type="http://schemas.openxmlformats.org/officeDocument/2006/relationships/image" Target="../media/image157.jpg"/><Relationship Id="rId1" Type="http://schemas.openxmlformats.org/officeDocument/2006/relationships/slideLayout" Target="../slideLayouts/slideLayout2.xml"/><Relationship Id="rId6" Type="http://schemas.openxmlformats.org/officeDocument/2006/relationships/image" Target="../media/image161.jpg"/><Relationship Id="rId5" Type="http://schemas.openxmlformats.org/officeDocument/2006/relationships/image" Target="../media/image160.jpg"/><Relationship Id="rId4" Type="http://schemas.openxmlformats.org/officeDocument/2006/relationships/image" Target="../media/image159.png"/></Relationships>
</file>

<file path=ppt/slides/_rels/slide68.xml.rels><?xml version="1.0" encoding="UTF-8" standalone="yes"?>
<Relationships xmlns="http://schemas.openxmlformats.org/package/2006/relationships"><Relationship Id="rId8" Type="http://schemas.openxmlformats.org/officeDocument/2006/relationships/image" Target="../media/image169.emf"/><Relationship Id="rId3" Type="http://schemas.openxmlformats.org/officeDocument/2006/relationships/image" Target="../media/image164.png"/><Relationship Id="rId7" Type="http://schemas.openxmlformats.org/officeDocument/2006/relationships/image" Target="../media/image168.png"/><Relationship Id="rId2" Type="http://schemas.openxmlformats.org/officeDocument/2006/relationships/image" Target="../media/image163.png"/><Relationship Id="rId1" Type="http://schemas.openxmlformats.org/officeDocument/2006/relationships/slideLayout" Target="../slideLayouts/slideLayout2.xml"/><Relationship Id="rId6" Type="http://schemas.openxmlformats.org/officeDocument/2006/relationships/image" Target="../media/image167.jpg"/><Relationship Id="rId5" Type="http://schemas.openxmlformats.org/officeDocument/2006/relationships/image" Target="../media/image166.png"/><Relationship Id="rId4" Type="http://schemas.openxmlformats.org/officeDocument/2006/relationships/image" Target="../media/image165.png"/></Relationships>
</file>

<file path=ppt/slides/_rels/slide69.xml.rels><?xml version="1.0" encoding="UTF-8" standalone="yes"?>
<Relationships xmlns="http://schemas.openxmlformats.org/package/2006/relationships"><Relationship Id="rId8" Type="http://schemas.openxmlformats.org/officeDocument/2006/relationships/image" Target="../media/image176.png"/><Relationship Id="rId3" Type="http://schemas.openxmlformats.org/officeDocument/2006/relationships/image" Target="../media/image171.png"/><Relationship Id="rId7" Type="http://schemas.openxmlformats.org/officeDocument/2006/relationships/image" Target="../media/image175.emf"/><Relationship Id="rId2" Type="http://schemas.openxmlformats.org/officeDocument/2006/relationships/image" Target="../media/image170.png"/><Relationship Id="rId1" Type="http://schemas.openxmlformats.org/officeDocument/2006/relationships/slideLayout" Target="../slideLayouts/slideLayout2.xml"/><Relationship Id="rId6" Type="http://schemas.openxmlformats.org/officeDocument/2006/relationships/image" Target="../media/image174.png"/><Relationship Id="rId5" Type="http://schemas.openxmlformats.org/officeDocument/2006/relationships/image" Target="../media/image173.png"/><Relationship Id="rId4" Type="http://schemas.openxmlformats.org/officeDocument/2006/relationships/image" Target="../media/image172.png"/></Relationships>
</file>

<file path=ppt/slides/_rels/slide70.xml.rels><?xml version="1.0" encoding="UTF-8" standalone="yes"?>
<Relationships xmlns="http://schemas.openxmlformats.org/package/2006/relationships"><Relationship Id="rId8" Type="http://schemas.openxmlformats.org/officeDocument/2006/relationships/image" Target="../media/image183.png"/><Relationship Id="rId3" Type="http://schemas.openxmlformats.org/officeDocument/2006/relationships/image" Target="../media/image178.png"/><Relationship Id="rId7" Type="http://schemas.openxmlformats.org/officeDocument/2006/relationships/image" Target="../media/image182.png"/><Relationship Id="rId2" Type="http://schemas.openxmlformats.org/officeDocument/2006/relationships/image" Target="../media/image177.png"/><Relationship Id="rId1" Type="http://schemas.openxmlformats.org/officeDocument/2006/relationships/slideLayout" Target="../slideLayouts/slideLayout2.xml"/><Relationship Id="rId6" Type="http://schemas.openxmlformats.org/officeDocument/2006/relationships/image" Target="../media/image181.png"/><Relationship Id="rId5" Type="http://schemas.openxmlformats.org/officeDocument/2006/relationships/image" Target="../media/image180.png"/><Relationship Id="rId4" Type="http://schemas.openxmlformats.org/officeDocument/2006/relationships/image" Target="../media/image179.png"/><Relationship Id="rId9" Type="http://schemas.openxmlformats.org/officeDocument/2006/relationships/image" Target="../media/image184.emf"/></Relationships>
</file>

<file path=ppt/slides/_rels/slide71.xml.rels><?xml version="1.0" encoding="UTF-8" standalone="yes"?>
<Relationships xmlns="http://schemas.openxmlformats.org/package/2006/relationships"><Relationship Id="rId8" Type="http://schemas.openxmlformats.org/officeDocument/2006/relationships/image" Target="../media/image165.png"/><Relationship Id="rId13" Type="http://schemas.openxmlformats.org/officeDocument/2006/relationships/image" Target="../media/image162.emf"/><Relationship Id="rId3" Type="http://schemas.openxmlformats.org/officeDocument/2006/relationships/image" Target="../media/image184.emf"/><Relationship Id="rId7" Type="http://schemas.openxmlformats.org/officeDocument/2006/relationships/image" Target="../media/image175.emf"/><Relationship Id="rId12" Type="http://schemas.openxmlformats.org/officeDocument/2006/relationships/image" Target="../media/image159.png"/><Relationship Id="rId2" Type="http://schemas.openxmlformats.org/officeDocument/2006/relationships/image" Target="../media/image182.png"/><Relationship Id="rId16" Type="http://schemas.openxmlformats.org/officeDocument/2006/relationships/image" Target="../media/image156.emf"/><Relationship Id="rId1" Type="http://schemas.openxmlformats.org/officeDocument/2006/relationships/slideLayout" Target="../slideLayouts/slideLayout2.xml"/><Relationship Id="rId6" Type="http://schemas.openxmlformats.org/officeDocument/2006/relationships/image" Target="../media/image173.png"/><Relationship Id="rId11" Type="http://schemas.openxmlformats.org/officeDocument/2006/relationships/image" Target="../media/image161.jpg"/><Relationship Id="rId5" Type="http://schemas.openxmlformats.org/officeDocument/2006/relationships/image" Target="../media/image176.png"/><Relationship Id="rId15" Type="http://schemas.openxmlformats.org/officeDocument/2006/relationships/image" Target="../media/image154.png"/><Relationship Id="rId10" Type="http://schemas.openxmlformats.org/officeDocument/2006/relationships/image" Target="../media/image169.emf"/><Relationship Id="rId4" Type="http://schemas.openxmlformats.org/officeDocument/2006/relationships/image" Target="../media/image180.png"/><Relationship Id="rId9" Type="http://schemas.openxmlformats.org/officeDocument/2006/relationships/image" Target="../media/image168.png"/><Relationship Id="rId14" Type="http://schemas.openxmlformats.org/officeDocument/2006/relationships/image" Target="../media/image152.jpg"/></Relationships>
</file>

<file path=ppt/slides/_rels/slide72.xml.rels><?xml version="1.0" encoding="UTF-8" standalone="yes"?>
<Relationships xmlns="http://schemas.openxmlformats.org/package/2006/relationships"><Relationship Id="rId3" Type="http://schemas.openxmlformats.org/officeDocument/2006/relationships/image" Target="../media/image173.png"/><Relationship Id="rId7" Type="http://schemas.openxmlformats.org/officeDocument/2006/relationships/image" Target="../media/image184.emf"/><Relationship Id="rId2" Type="http://schemas.openxmlformats.org/officeDocument/2006/relationships/image" Target="../media/image154.png"/><Relationship Id="rId1" Type="http://schemas.openxmlformats.org/officeDocument/2006/relationships/slideLayout" Target="../slideLayouts/slideLayout2.xml"/><Relationship Id="rId6" Type="http://schemas.openxmlformats.org/officeDocument/2006/relationships/image" Target="../media/image182.png"/><Relationship Id="rId5" Type="http://schemas.openxmlformats.org/officeDocument/2006/relationships/image" Target="../media/image168.png"/><Relationship Id="rId4" Type="http://schemas.openxmlformats.org/officeDocument/2006/relationships/image" Target="../media/image159.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png"/><Relationship Id="rId1" Type="http://schemas.openxmlformats.org/officeDocument/2006/relationships/slideLayout" Target="../slideLayouts/slideLayout2.xml"/><Relationship Id="rId6" Type="http://schemas.openxmlformats.org/officeDocument/2006/relationships/image" Target="../media/image189.png"/><Relationship Id="rId5" Type="http://schemas.openxmlformats.org/officeDocument/2006/relationships/image" Target="../media/image188.png"/><Relationship Id="rId4" Type="http://schemas.openxmlformats.org/officeDocument/2006/relationships/image" Target="../media/image187.png"/></Relationships>
</file>

<file path=ppt/slides/_rels/slide75.xml.rels><?xml version="1.0" encoding="UTF-8" standalone="yes"?>
<Relationships xmlns="http://schemas.openxmlformats.org/package/2006/relationships"><Relationship Id="rId8" Type="http://schemas.openxmlformats.org/officeDocument/2006/relationships/image" Target="../media/image196.jpeg"/><Relationship Id="rId3" Type="http://schemas.openxmlformats.org/officeDocument/2006/relationships/image" Target="../media/image191.jpg"/><Relationship Id="rId7" Type="http://schemas.openxmlformats.org/officeDocument/2006/relationships/image" Target="../media/image195.jpg"/><Relationship Id="rId2" Type="http://schemas.openxmlformats.org/officeDocument/2006/relationships/image" Target="../media/image190.jpg"/><Relationship Id="rId1" Type="http://schemas.openxmlformats.org/officeDocument/2006/relationships/slideLayout" Target="../slideLayouts/slideLayout2.xml"/><Relationship Id="rId6" Type="http://schemas.openxmlformats.org/officeDocument/2006/relationships/image" Target="../media/image194.jpg"/><Relationship Id="rId5" Type="http://schemas.openxmlformats.org/officeDocument/2006/relationships/image" Target="../media/image193.jpg"/><Relationship Id="rId10" Type="http://schemas.openxmlformats.org/officeDocument/2006/relationships/image" Target="../media/image198.jpg"/><Relationship Id="rId4" Type="http://schemas.openxmlformats.org/officeDocument/2006/relationships/image" Target="../media/image192.jpg"/><Relationship Id="rId9" Type="http://schemas.openxmlformats.org/officeDocument/2006/relationships/image" Target="../media/image197.jpg"/></Relationships>
</file>

<file path=ppt/slides/_rels/slide76.xml.rels><?xml version="1.0" encoding="UTF-8" standalone="yes"?>
<Relationships xmlns="http://schemas.openxmlformats.org/package/2006/relationships"><Relationship Id="rId8" Type="http://schemas.openxmlformats.org/officeDocument/2006/relationships/image" Target="../media/image205.jpg"/><Relationship Id="rId3" Type="http://schemas.openxmlformats.org/officeDocument/2006/relationships/image" Target="../media/image200.jpg"/><Relationship Id="rId7" Type="http://schemas.openxmlformats.org/officeDocument/2006/relationships/image" Target="../media/image204.jpg"/><Relationship Id="rId2" Type="http://schemas.openxmlformats.org/officeDocument/2006/relationships/image" Target="../media/image199.jpg"/><Relationship Id="rId1" Type="http://schemas.openxmlformats.org/officeDocument/2006/relationships/slideLayout" Target="../slideLayouts/slideLayout2.xml"/><Relationship Id="rId6" Type="http://schemas.openxmlformats.org/officeDocument/2006/relationships/image" Target="../media/image203.jpg"/><Relationship Id="rId5" Type="http://schemas.openxmlformats.org/officeDocument/2006/relationships/image" Target="../media/image202.jpg"/><Relationship Id="rId10" Type="http://schemas.openxmlformats.org/officeDocument/2006/relationships/image" Target="../media/image207.png"/><Relationship Id="rId4" Type="http://schemas.openxmlformats.org/officeDocument/2006/relationships/image" Target="../media/image201.jpg"/><Relationship Id="rId9" Type="http://schemas.openxmlformats.org/officeDocument/2006/relationships/image" Target="../media/image206.jpg"/></Relationships>
</file>

<file path=ppt/slides/_rels/slide77.xml.rels><?xml version="1.0" encoding="UTF-8" standalone="yes"?>
<Relationships xmlns="http://schemas.openxmlformats.org/package/2006/relationships"><Relationship Id="rId3" Type="http://schemas.openxmlformats.org/officeDocument/2006/relationships/image" Target="../media/image192.jpg"/><Relationship Id="rId7" Type="http://schemas.openxmlformats.org/officeDocument/2006/relationships/image" Target="../media/image207.png"/><Relationship Id="rId2" Type="http://schemas.openxmlformats.org/officeDocument/2006/relationships/image" Target="../media/image191.jpg"/><Relationship Id="rId1" Type="http://schemas.openxmlformats.org/officeDocument/2006/relationships/slideLayout" Target="../slideLayouts/slideLayout2.xml"/><Relationship Id="rId6" Type="http://schemas.openxmlformats.org/officeDocument/2006/relationships/image" Target="../media/image204.jpg"/><Relationship Id="rId5" Type="http://schemas.openxmlformats.org/officeDocument/2006/relationships/image" Target="../media/image199.jpg"/><Relationship Id="rId4" Type="http://schemas.openxmlformats.org/officeDocument/2006/relationships/image" Target="../media/image196.jpeg"/></Relationships>
</file>

<file path=ppt/slides/_rels/slide78.xml.rels><?xml version="1.0" encoding="UTF-8" standalone="yes"?>
<Relationships xmlns="http://schemas.openxmlformats.org/package/2006/relationships"><Relationship Id="rId8" Type="http://schemas.openxmlformats.org/officeDocument/2006/relationships/image" Target="../media/image214.jpg"/><Relationship Id="rId3" Type="http://schemas.openxmlformats.org/officeDocument/2006/relationships/image" Target="../media/image209.jpg"/><Relationship Id="rId7" Type="http://schemas.openxmlformats.org/officeDocument/2006/relationships/image" Target="../media/image213.jpg"/><Relationship Id="rId2" Type="http://schemas.openxmlformats.org/officeDocument/2006/relationships/image" Target="../media/image208.jpg"/><Relationship Id="rId1" Type="http://schemas.openxmlformats.org/officeDocument/2006/relationships/slideLayout" Target="../slideLayouts/slideLayout2.xml"/><Relationship Id="rId6" Type="http://schemas.openxmlformats.org/officeDocument/2006/relationships/image" Target="../media/image212.jpg"/><Relationship Id="rId5" Type="http://schemas.openxmlformats.org/officeDocument/2006/relationships/image" Target="../media/image211.jpg"/><Relationship Id="rId4" Type="http://schemas.openxmlformats.org/officeDocument/2006/relationships/image" Target="../media/image210.jpg"/><Relationship Id="rId9" Type="http://schemas.openxmlformats.org/officeDocument/2006/relationships/image" Target="../media/image215.jpg"/></Relationships>
</file>

<file path=ppt/slides/_rels/slide79.xml.rels><?xml version="1.0" encoding="UTF-8" standalone="yes"?>
<Relationships xmlns="http://schemas.openxmlformats.org/package/2006/relationships"><Relationship Id="rId3" Type="http://schemas.openxmlformats.org/officeDocument/2006/relationships/image" Target="../media/image210.jpg"/><Relationship Id="rId2" Type="http://schemas.openxmlformats.org/officeDocument/2006/relationships/image" Target="../media/image208.jpg"/><Relationship Id="rId1" Type="http://schemas.openxmlformats.org/officeDocument/2006/relationships/slideLayout" Target="../slideLayouts/slideLayout2.xml"/><Relationship Id="rId5" Type="http://schemas.openxmlformats.org/officeDocument/2006/relationships/image" Target="../media/image214.jpg"/><Relationship Id="rId4" Type="http://schemas.openxmlformats.org/officeDocument/2006/relationships/image" Target="../media/image213.jpg"/></Relationships>
</file>

<file path=ppt/slides/_rels/slide80.xml.rels><?xml version="1.0" encoding="UTF-8" standalone="yes"?>
<Relationships xmlns="http://schemas.openxmlformats.org/package/2006/relationships"><Relationship Id="rId8" Type="http://schemas.openxmlformats.org/officeDocument/2006/relationships/image" Target="../media/image222.jpg"/><Relationship Id="rId13" Type="http://schemas.openxmlformats.org/officeDocument/2006/relationships/image" Target="../media/image227.jpg"/><Relationship Id="rId3" Type="http://schemas.openxmlformats.org/officeDocument/2006/relationships/image" Target="../media/image217.jpg"/><Relationship Id="rId7" Type="http://schemas.openxmlformats.org/officeDocument/2006/relationships/image" Target="../media/image221.jpg"/><Relationship Id="rId12" Type="http://schemas.openxmlformats.org/officeDocument/2006/relationships/image" Target="../media/image226.jpg"/><Relationship Id="rId2" Type="http://schemas.openxmlformats.org/officeDocument/2006/relationships/image" Target="../media/image216.jpg"/><Relationship Id="rId1" Type="http://schemas.openxmlformats.org/officeDocument/2006/relationships/slideLayout" Target="../slideLayouts/slideLayout2.xml"/><Relationship Id="rId6" Type="http://schemas.openxmlformats.org/officeDocument/2006/relationships/image" Target="../media/image220.jpg"/><Relationship Id="rId11" Type="http://schemas.openxmlformats.org/officeDocument/2006/relationships/image" Target="../media/image225.jpg"/><Relationship Id="rId5" Type="http://schemas.openxmlformats.org/officeDocument/2006/relationships/image" Target="../media/image219.jpg"/><Relationship Id="rId10" Type="http://schemas.openxmlformats.org/officeDocument/2006/relationships/image" Target="../media/image224.jpg"/><Relationship Id="rId4" Type="http://schemas.openxmlformats.org/officeDocument/2006/relationships/image" Target="../media/image218.jpg"/><Relationship Id="rId9" Type="http://schemas.openxmlformats.org/officeDocument/2006/relationships/image" Target="../media/image223.jpg"/></Relationships>
</file>

<file path=ppt/slides/_rels/slide81.xml.rels><?xml version="1.0" encoding="UTF-8" standalone="yes"?>
<Relationships xmlns="http://schemas.openxmlformats.org/package/2006/relationships"><Relationship Id="rId3" Type="http://schemas.openxmlformats.org/officeDocument/2006/relationships/image" Target="../media/image217.jpg"/><Relationship Id="rId7" Type="http://schemas.openxmlformats.org/officeDocument/2006/relationships/image" Target="../media/image226.jpg"/><Relationship Id="rId2" Type="http://schemas.openxmlformats.org/officeDocument/2006/relationships/image" Target="../media/image227.jpg"/><Relationship Id="rId1" Type="http://schemas.openxmlformats.org/officeDocument/2006/relationships/slideLayout" Target="../slideLayouts/slideLayout2.xml"/><Relationship Id="rId6" Type="http://schemas.openxmlformats.org/officeDocument/2006/relationships/image" Target="../media/image221.jpg"/><Relationship Id="rId5" Type="http://schemas.openxmlformats.org/officeDocument/2006/relationships/image" Target="../media/image223.jpg"/><Relationship Id="rId4" Type="http://schemas.openxmlformats.org/officeDocument/2006/relationships/image" Target="../media/image220.jpg"/></Relationships>
</file>

<file path=ppt/slides/_rels/slide82.xml.rels><?xml version="1.0" encoding="UTF-8" standalone="yes"?>
<Relationships xmlns="http://schemas.openxmlformats.org/package/2006/relationships"><Relationship Id="rId3" Type="http://schemas.openxmlformats.org/officeDocument/2006/relationships/image" Target="../media/image229.jpg"/><Relationship Id="rId2" Type="http://schemas.openxmlformats.org/officeDocument/2006/relationships/image" Target="../media/image228.jpg"/><Relationship Id="rId1" Type="http://schemas.openxmlformats.org/officeDocument/2006/relationships/slideLayout" Target="../slideLayouts/slideLayout2.xml"/><Relationship Id="rId5" Type="http://schemas.openxmlformats.org/officeDocument/2006/relationships/image" Target="../media/image231.jpg"/><Relationship Id="rId4" Type="http://schemas.openxmlformats.org/officeDocument/2006/relationships/image" Target="../media/image230.jpg"/></Relationships>
</file>

<file path=ppt/slides/_rels/slide83.xml.rels><?xml version="1.0" encoding="UTF-8" standalone="yes"?>
<Relationships xmlns="http://schemas.openxmlformats.org/package/2006/relationships"><Relationship Id="rId3" Type="http://schemas.openxmlformats.org/officeDocument/2006/relationships/image" Target="../media/image230.jpg"/><Relationship Id="rId2" Type="http://schemas.openxmlformats.org/officeDocument/2006/relationships/image" Target="../media/image229.jp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233.jpg"/><Relationship Id="rId2" Type="http://schemas.openxmlformats.org/officeDocument/2006/relationships/image" Target="../media/image232.jpg"/><Relationship Id="rId1" Type="http://schemas.openxmlformats.org/officeDocument/2006/relationships/slideLayout" Target="../slideLayouts/slideLayout2.xml"/><Relationship Id="rId6" Type="http://schemas.openxmlformats.org/officeDocument/2006/relationships/image" Target="../media/image236.jpg"/><Relationship Id="rId5" Type="http://schemas.openxmlformats.org/officeDocument/2006/relationships/image" Target="../media/image235.jpg"/><Relationship Id="rId4" Type="http://schemas.openxmlformats.org/officeDocument/2006/relationships/image" Target="../media/image234.jpg"/></Relationships>
</file>

<file path=ppt/slides/_rels/slide85.xml.rels><?xml version="1.0" encoding="UTF-8" standalone="yes"?>
<Relationships xmlns="http://schemas.openxmlformats.org/package/2006/relationships"><Relationship Id="rId3" Type="http://schemas.openxmlformats.org/officeDocument/2006/relationships/image" Target="../media/image238.png"/><Relationship Id="rId2" Type="http://schemas.openxmlformats.org/officeDocument/2006/relationships/image" Target="../media/image237.png"/><Relationship Id="rId1" Type="http://schemas.openxmlformats.org/officeDocument/2006/relationships/slideLayout" Target="../slideLayouts/slideLayout2.xml"/><Relationship Id="rId6" Type="http://schemas.openxmlformats.org/officeDocument/2006/relationships/image" Target="../media/image241.png"/><Relationship Id="rId5" Type="http://schemas.openxmlformats.org/officeDocument/2006/relationships/image" Target="../media/image240.png"/><Relationship Id="rId4" Type="http://schemas.openxmlformats.org/officeDocument/2006/relationships/image" Target="../media/image239.pn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2" Type="http://schemas.openxmlformats.org/officeDocument/2006/relationships/image" Target="../media/image242.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8" Type="http://schemas.openxmlformats.org/officeDocument/2006/relationships/image" Target="../media/image249.png"/><Relationship Id="rId3" Type="http://schemas.openxmlformats.org/officeDocument/2006/relationships/image" Target="../media/image244.png"/><Relationship Id="rId7" Type="http://schemas.openxmlformats.org/officeDocument/2006/relationships/image" Target="../media/image248.png"/><Relationship Id="rId2" Type="http://schemas.openxmlformats.org/officeDocument/2006/relationships/image" Target="../media/image243.png"/><Relationship Id="rId1" Type="http://schemas.openxmlformats.org/officeDocument/2006/relationships/slideLayout" Target="../slideLayouts/slideLayout2.xml"/><Relationship Id="rId6" Type="http://schemas.openxmlformats.org/officeDocument/2006/relationships/image" Target="../media/image247.png"/><Relationship Id="rId5" Type="http://schemas.openxmlformats.org/officeDocument/2006/relationships/image" Target="../media/image246.png"/><Relationship Id="rId4" Type="http://schemas.openxmlformats.org/officeDocument/2006/relationships/image" Target="../media/image245.png"/><Relationship Id="rId9" Type="http://schemas.openxmlformats.org/officeDocument/2006/relationships/image" Target="../media/image250.png"/></Relationships>
</file>

<file path=ppt/slides/_rels/slide89.xml.rels><?xml version="1.0" encoding="UTF-8" standalone="yes"?>
<Relationships xmlns="http://schemas.openxmlformats.org/package/2006/relationships"><Relationship Id="rId8" Type="http://schemas.openxmlformats.org/officeDocument/2006/relationships/image" Target="../media/image257.png"/><Relationship Id="rId3" Type="http://schemas.openxmlformats.org/officeDocument/2006/relationships/image" Target="../media/image252.png"/><Relationship Id="rId7" Type="http://schemas.openxmlformats.org/officeDocument/2006/relationships/image" Target="../media/image256.png"/><Relationship Id="rId2" Type="http://schemas.openxmlformats.org/officeDocument/2006/relationships/image" Target="../media/image251.png"/><Relationship Id="rId1" Type="http://schemas.openxmlformats.org/officeDocument/2006/relationships/slideLayout" Target="../slideLayouts/slideLayout2.xml"/><Relationship Id="rId6" Type="http://schemas.openxmlformats.org/officeDocument/2006/relationships/image" Target="../media/image255.png"/><Relationship Id="rId5" Type="http://schemas.openxmlformats.org/officeDocument/2006/relationships/image" Target="../media/image254.png"/><Relationship Id="rId4" Type="http://schemas.openxmlformats.org/officeDocument/2006/relationships/image" Target="../media/image253.png"/><Relationship Id="rId9" Type="http://schemas.openxmlformats.org/officeDocument/2006/relationships/image" Target="../media/image258.png"/></Relationships>
</file>

<file path=ppt/slides/_rels/slide90.xml.rels><?xml version="1.0" encoding="UTF-8" standalone="yes"?>
<Relationships xmlns="http://schemas.openxmlformats.org/package/2006/relationships"><Relationship Id="rId3" Type="http://schemas.openxmlformats.org/officeDocument/2006/relationships/image" Target="../media/image258.png"/><Relationship Id="rId2" Type="http://schemas.openxmlformats.org/officeDocument/2006/relationships/image" Target="../media/image242.png"/><Relationship Id="rId1" Type="http://schemas.openxmlformats.org/officeDocument/2006/relationships/slideLayout" Target="../slideLayouts/slideLayout2.xml"/><Relationship Id="rId5" Type="http://schemas.openxmlformats.org/officeDocument/2006/relationships/image" Target="../media/image257.png"/><Relationship Id="rId4" Type="http://schemas.openxmlformats.org/officeDocument/2006/relationships/image" Target="../media/image251.png"/></Relationships>
</file>

<file path=ppt/slides/_rels/slide91.xml.rels><?xml version="1.0" encoding="UTF-8" standalone="yes"?>
<Relationships xmlns="http://schemas.openxmlformats.org/package/2006/relationships"><Relationship Id="rId3" Type="http://schemas.openxmlformats.org/officeDocument/2006/relationships/image" Target="../media/image260.png"/><Relationship Id="rId2" Type="http://schemas.openxmlformats.org/officeDocument/2006/relationships/image" Target="../media/image259.png"/><Relationship Id="rId1" Type="http://schemas.openxmlformats.org/officeDocument/2006/relationships/slideLayout" Target="../slideLayouts/slideLayout2.xml"/><Relationship Id="rId5" Type="http://schemas.openxmlformats.org/officeDocument/2006/relationships/image" Target="../media/image262.png"/><Relationship Id="rId4" Type="http://schemas.openxmlformats.org/officeDocument/2006/relationships/image" Target="../media/image261.png"/></Relationships>
</file>

<file path=ppt/slides/_rels/slide92.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image" Target="../media/image242.png"/><Relationship Id="rId1" Type="http://schemas.openxmlformats.org/officeDocument/2006/relationships/slideLayout" Target="../slideLayouts/slideLayout2.xml"/><Relationship Id="rId4" Type="http://schemas.openxmlformats.org/officeDocument/2006/relationships/image" Target="../media/image258.png"/></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264.emf"/><Relationship Id="rId2" Type="http://schemas.openxmlformats.org/officeDocument/2006/relationships/image" Target="../media/image263.emf"/><Relationship Id="rId1" Type="http://schemas.openxmlformats.org/officeDocument/2006/relationships/slideLayout" Target="../slideLayouts/slideLayout1.xml"/><Relationship Id="rId4" Type="http://schemas.openxmlformats.org/officeDocument/2006/relationships/image" Target="../media/image265.emf"/></Relationships>
</file>

<file path=ppt/slides/_rels/slide95.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image" Target="../media/image242.png"/><Relationship Id="rId1" Type="http://schemas.openxmlformats.org/officeDocument/2006/relationships/slideLayout" Target="../slideLayouts/slideLayout2.xml"/><Relationship Id="rId4" Type="http://schemas.openxmlformats.org/officeDocument/2006/relationships/image" Target="../media/image258.png"/></Relationships>
</file>

<file path=ppt/slides/_rels/slide96.xml.rels><?xml version="1.0" encoding="UTF-8" standalone="yes"?>
<Relationships xmlns="http://schemas.openxmlformats.org/package/2006/relationships"><Relationship Id="rId3" Type="http://schemas.openxmlformats.org/officeDocument/2006/relationships/image" Target="../media/image267.png"/><Relationship Id="rId2" Type="http://schemas.openxmlformats.org/officeDocument/2006/relationships/image" Target="../media/image266.png"/><Relationship Id="rId1" Type="http://schemas.openxmlformats.org/officeDocument/2006/relationships/slideLayout" Target="../slideLayouts/slideLayout2.xml"/><Relationship Id="rId4" Type="http://schemas.openxmlformats.org/officeDocument/2006/relationships/image" Target="../media/image268.png"/></Relationships>
</file>

<file path=ppt/slides/_rels/slide97.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image" Target="../media/image269.png"/><Relationship Id="rId1" Type="http://schemas.openxmlformats.org/officeDocument/2006/relationships/slideLayout" Target="../slideLayouts/slideLayout2.xml"/><Relationship Id="rId4" Type="http://schemas.openxmlformats.org/officeDocument/2006/relationships/image" Target="../media/image271.png"/></Relationships>
</file>

<file path=ppt/slides/_rels/slide98.xml.rels><?xml version="1.0" encoding="UTF-8" standalone="yes"?>
<Relationships xmlns="http://schemas.openxmlformats.org/package/2006/relationships"><Relationship Id="rId3" Type="http://schemas.openxmlformats.org/officeDocument/2006/relationships/image" Target="../media/image186.png"/><Relationship Id="rId2" Type="http://schemas.openxmlformats.org/officeDocument/2006/relationships/image" Target="../media/image185.png"/><Relationship Id="rId1" Type="http://schemas.openxmlformats.org/officeDocument/2006/relationships/slideLayout" Target="../slideLayouts/slideLayout2.xml"/><Relationship Id="rId6" Type="http://schemas.openxmlformats.org/officeDocument/2006/relationships/image" Target="../media/image189.png"/><Relationship Id="rId5" Type="http://schemas.openxmlformats.org/officeDocument/2006/relationships/image" Target="../media/image188.png"/><Relationship Id="rId4" Type="http://schemas.openxmlformats.org/officeDocument/2006/relationships/image" Target="../media/image187.png"/></Relationships>
</file>

<file path=ppt/slides/_rels/slide99.xml.rels><?xml version="1.0" encoding="UTF-8" standalone="yes"?>
<Relationships xmlns="http://schemas.openxmlformats.org/package/2006/relationships"><Relationship Id="rId3" Type="http://schemas.openxmlformats.org/officeDocument/2006/relationships/image" Target="../media/image273.png"/><Relationship Id="rId2" Type="http://schemas.openxmlformats.org/officeDocument/2006/relationships/image" Target="../media/image272.png"/><Relationship Id="rId1" Type="http://schemas.openxmlformats.org/officeDocument/2006/relationships/slideLayout" Target="../slideLayouts/slideLayout2.xml"/><Relationship Id="rId6" Type="http://schemas.openxmlformats.org/officeDocument/2006/relationships/image" Target="../media/image276.png"/><Relationship Id="rId5" Type="http://schemas.openxmlformats.org/officeDocument/2006/relationships/image" Target="../media/image275.png"/><Relationship Id="rId4" Type="http://schemas.openxmlformats.org/officeDocument/2006/relationships/image" Target="../media/image274.png"/></Relationships>
</file>

<file path=ppt/slides/_rels/slide100.xml.rels><?xml version="1.0" encoding="UTF-8" standalone="yes"?>
<Relationships xmlns="http://schemas.openxmlformats.org/package/2006/relationships"><Relationship Id="rId3" Type="http://schemas.openxmlformats.org/officeDocument/2006/relationships/image" Target="../media/image278.png"/><Relationship Id="rId2" Type="http://schemas.openxmlformats.org/officeDocument/2006/relationships/image" Target="../media/image277.png"/><Relationship Id="rId1" Type="http://schemas.openxmlformats.org/officeDocument/2006/relationships/slideLayout" Target="../slideLayouts/slideLayout2.xml"/><Relationship Id="rId6" Type="http://schemas.openxmlformats.org/officeDocument/2006/relationships/image" Target="../media/image281.png"/><Relationship Id="rId5" Type="http://schemas.openxmlformats.org/officeDocument/2006/relationships/image" Target="../media/image280.png"/><Relationship Id="rId4" Type="http://schemas.openxmlformats.org/officeDocument/2006/relationships/image" Target="../media/image279.png"/></Relationships>
</file>

<file path=ppt/slides/_rels/slide101.xml.rels><?xml version="1.0" encoding="UTF-8" standalone="yes"?>
<Relationships xmlns="http://schemas.openxmlformats.org/package/2006/relationships"><Relationship Id="rId3" Type="http://schemas.openxmlformats.org/officeDocument/2006/relationships/image" Target="../media/image237.png"/><Relationship Id="rId2" Type="http://schemas.openxmlformats.org/officeDocument/2006/relationships/image" Target="../media/image241.png"/><Relationship Id="rId1" Type="http://schemas.openxmlformats.org/officeDocument/2006/relationships/slideLayout" Target="../slideLayouts/slideLayout2.xml"/><Relationship Id="rId6" Type="http://schemas.openxmlformats.org/officeDocument/2006/relationships/image" Target="../media/image240.png"/><Relationship Id="rId5" Type="http://schemas.openxmlformats.org/officeDocument/2006/relationships/image" Target="../media/image239.png"/><Relationship Id="rId4" Type="http://schemas.openxmlformats.org/officeDocument/2006/relationships/image" Target="../media/image238.png"/></Relationships>
</file>

<file path=ppt/slides/_rels/slide102.xml.rels><?xml version="1.0" encoding="UTF-8" standalone="yes"?>
<Relationships xmlns="http://schemas.openxmlformats.org/package/2006/relationships"><Relationship Id="rId3" Type="http://schemas.openxmlformats.org/officeDocument/2006/relationships/image" Target="../media/image283.png"/><Relationship Id="rId2" Type="http://schemas.openxmlformats.org/officeDocument/2006/relationships/image" Target="../media/image282.png"/><Relationship Id="rId1" Type="http://schemas.openxmlformats.org/officeDocument/2006/relationships/slideLayout" Target="../slideLayouts/slideLayout2.xml"/><Relationship Id="rId6" Type="http://schemas.openxmlformats.org/officeDocument/2006/relationships/image" Target="../media/image286.png"/><Relationship Id="rId5" Type="http://schemas.openxmlformats.org/officeDocument/2006/relationships/image" Target="../media/image285.png"/><Relationship Id="rId4" Type="http://schemas.openxmlformats.org/officeDocument/2006/relationships/image" Target="../media/image284.png"/></Relationships>
</file>

<file path=ppt/slides/_rels/slide103.xml.rels><?xml version="1.0" encoding="UTF-8" standalone="yes"?>
<Relationships xmlns="http://schemas.openxmlformats.org/package/2006/relationships"><Relationship Id="rId3" Type="http://schemas.openxmlformats.org/officeDocument/2006/relationships/image" Target="../media/image288.png"/><Relationship Id="rId2" Type="http://schemas.openxmlformats.org/officeDocument/2006/relationships/image" Target="../media/image287.png"/><Relationship Id="rId1" Type="http://schemas.openxmlformats.org/officeDocument/2006/relationships/slideLayout" Target="../slideLayouts/slideLayout2.xml"/><Relationship Id="rId6" Type="http://schemas.openxmlformats.org/officeDocument/2006/relationships/image" Target="../media/image291.png"/><Relationship Id="rId5" Type="http://schemas.openxmlformats.org/officeDocument/2006/relationships/image" Target="../media/image290.png"/><Relationship Id="rId4" Type="http://schemas.openxmlformats.org/officeDocument/2006/relationships/image" Target="../media/image289.png"/></Relationships>
</file>

<file path=ppt/slides/_rels/slide104.xml.rels><?xml version="1.0" encoding="UTF-8" standalone="yes"?>
<Relationships xmlns="http://schemas.openxmlformats.org/package/2006/relationships"><Relationship Id="rId3" Type="http://schemas.openxmlformats.org/officeDocument/2006/relationships/image" Target="../media/image292.png"/><Relationship Id="rId2" Type="http://schemas.openxmlformats.org/officeDocument/2006/relationships/image" Target="../media/image258.png"/><Relationship Id="rId1" Type="http://schemas.openxmlformats.org/officeDocument/2006/relationships/slideLayout" Target="../slideLayouts/slideLayout2.xml"/><Relationship Id="rId4" Type="http://schemas.openxmlformats.org/officeDocument/2006/relationships/image" Target="../media/image287.png"/></Relationships>
</file>

<file path=ppt/slides/_rels/slide105.xml.rels><?xml version="1.0" encoding="UTF-8" standalone="yes"?>
<Relationships xmlns="http://schemas.openxmlformats.org/package/2006/relationships"><Relationship Id="rId3" Type="http://schemas.openxmlformats.org/officeDocument/2006/relationships/image" Target="../media/image294.png"/><Relationship Id="rId2" Type="http://schemas.openxmlformats.org/officeDocument/2006/relationships/image" Target="../media/image293.png"/><Relationship Id="rId1" Type="http://schemas.openxmlformats.org/officeDocument/2006/relationships/slideLayout" Target="../slideLayouts/slideLayout2.xml"/><Relationship Id="rId6" Type="http://schemas.openxmlformats.org/officeDocument/2006/relationships/image" Target="../media/image297.png"/><Relationship Id="rId5" Type="http://schemas.openxmlformats.org/officeDocument/2006/relationships/image" Target="../media/image296.png"/><Relationship Id="rId4" Type="http://schemas.openxmlformats.org/officeDocument/2006/relationships/image" Target="../media/image295.png"/></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7.xml.rels><?xml version="1.0" encoding="UTF-8" standalone="yes"?>
<Relationships xmlns="http://schemas.openxmlformats.org/package/2006/relationships"><Relationship Id="rId3" Type="http://schemas.openxmlformats.org/officeDocument/2006/relationships/image" Target="../media/image299.png"/><Relationship Id="rId2" Type="http://schemas.openxmlformats.org/officeDocument/2006/relationships/image" Target="../media/image298.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301.png"/><Relationship Id="rId2" Type="http://schemas.openxmlformats.org/officeDocument/2006/relationships/image" Target="../media/image300.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303.png"/><Relationship Id="rId2" Type="http://schemas.openxmlformats.org/officeDocument/2006/relationships/image" Target="../media/image302.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304.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306.png"/><Relationship Id="rId2" Type="http://schemas.openxmlformats.org/officeDocument/2006/relationships/image" Target="../media/image305.png"/><Relationship Id="rId1" Type="http://schemas.openxmlformats.org/officeDocument/2006/relationships/slideLayout" Target="../slideLayouts/slideLayout2.xml"/><Relationship Id="rId5" Type="http://schemas.openxmlformats.org/officeDocument/2006/relationships/image" Target="../media/image308.png"/><Relationship Id="rId4" Type="http://schemas.openxmlformats.org/officeDocument/2006/relationships/image" Target="../media/image30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3392017"/>
          </a:xfrm>
        </p:spPr>
        <p:txBody>
          <a:bodyPr/>
          <a:lstStyle/>
          <a:p>
            <a:r>
              <a:rPr lang="en-GB" sz="6000" dirty="0" err="1" smtClean="0">
                <a:solidFill>
                  <a:schemeClr val="tx1"/>
                </a:solidFill>
                <a:latin typeface="Century Gothic" panose="020B0502020202020204" pitchFamily="34" charset="0"/>
              </a:rPr>
              <a:t>Tomos</a:t>
            </a:r>
            <a:r>
              <a:rPr lang="en-GB" sz="6000" dirty="0" smtClean="0">
                <a:solidFill>
                  <a:schemeClr val="tx1"/>
                </a:solidFill>
                <a:latin typeface="Century Gothic" panose="020B0502020202020204" pitchFamily="34" charset="0"/>
              </a:rPr>
              <a:t> </a:t>
            </a:r>
            <a:r>
              <a:rPr lang="en-GB" sz="6000" dirty="0" err="1" smtClean="0">
                <a:solidFill>
                  <a:schemeClr val="tx1"/>
                </a:solidFill>
                <a:latin typeface="Century Gothic" panose="020B0502020202020204" pitchFamily="34" charset="0"/>
              </a:rPr>
              <a:t>Jac</a:t>
            </a:r>
            <a:r>
              <a:rPr lang="en-GB" sz="6000" dirty="0" smtClean="0">
                <a:solidFill>
                  <a:schemeClr val="tx1"/>
                </a:solidFill>
                <a:latin typeface="Century Gothic" panose="020B0502020202020204" pitchFamily="34" charset="0"/>
              </a:rPr>
              <a:t> Edwards</a:t>
            </a:r>
            <a:r>
              <a:rPr lang="en-GB" sz="6000" dirty="0" smtClean="0">
                <a:latin typeface="Century Gothic" panose="020B0502020202020204" pitchFamily="34" charset="0"/>
              </a:rPr>
              <a:t/>
            </a:r>
            <a:br>
              <a:rPr lang="en-GB" sz="6000" dirty="0" smtClean="0">
                <a:latin typeface="Century Gothic" panose="020B0502020202020204" pitchFamily="34" charset="0"/>
              </a:rPr>
            </a:br>
            <a:r>
              <a:rPr lang="en-GB" sz="4800" dirty="0" smtClean="0">
                <a:solidFill>
                  <a:schemeClr val="tx1"/>
                </a:solidFill>
                <a:latin typeface="Century Gothic" panose="020B0502020202020204" pitchFamily="34" charset="0"/>
              </a:rPr>
              <a:t>User Experience Design</a:t>
            </a:r>
            <a:endParaRPr lang="en-GB" sz="4800" dirty="0">
              <a:solidFill>
                <a:schemeClr val="tx1"/>
              </a:solidFill>
              <a:latin typeface="Century Gothic" panose="020B0502020202020204" pitchFamily="34" charset="0"/>
            </a:endParaRPr>
          </a:p>
        </p:txBody>
      </p:sp>
      <p:sp>
        <p:nvSpPr>
          <p:cNvPr id="3" name="Subtitle 2"/>
          <p:cNvSpPr>
            <a:spLocks noGrp="1"/>
          </p:cNvSpPr>
          <p:nvPr>
            <p:ph type="subTitle" idx="1"/>
          </p:nvPr>
        </p:nvSpPr>
        <p:spPr>
          <a:xfrm>
            <a:off x="1475656" y="6165304"/>
            <a:ext cx="6400800" cy="564232"/>
          </a:xfrm>
        </p:spPr>
        <p:txBody>
          <a:bodyPr/>
          <a:lstStyle/>
          <a:p>
            <a:r>
              <a:rPr lang="en-GB" dirty="0" err="1" smtClean="0"/>
              <a:t>MDes</a:t>
            </a:r>
            <a:r>
              <a:rPr lang="en-GB" dirty="0" smtClean="0"/>
              <a:t>/BA (Hons) Product Design</a:t>
            </a:r>
            <a:endParaRPr lang="en-GB" dirty="0"/>
          </a:p>
        </p:txBody>
      </p:sp>
      <p:sp>
        <p:nvSpPr>
          <p:cNvPr id="4" name="Subtitle 2"/>
          <p:cNvSpPr txBox="1">
            <a:spLocks/>
          </p:cNvSpPr>
          <p:nvPr/>
        </p:nvSpPr>
        <p:spPr>
          <a:xfrm>
            <a:off x="6084168" y="3646748"/>
            <a:ext cx="1944216" cy="478904"/>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r>
              <a:rPr lang="en-GB" dirty="0" smtClean="0"/>
              <a:t>M5X01239</a:t>
            </a:r>
            <a:endParaRPr lang="en-GB" dirty="0"/>
          </a:p>
        </p:txBody>
      </p:sp>
      <p:sp>
        <p:nvSpPr>
          <p:cNvPr id="5" name="Subtitle 2"/>
          <p:cNvSpPr txBox="1">
            <a:spLocks/>
          </p:cNvSpPr>
          <p:nvPr/>
        </p:nvSpPr>
        <p:spPr>
          <a:xfrm>
            <a:off x="1475656" y="4591095"/>
            <a:ext cx="6400800" cy="5642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r>
              <a:rPr lang="en-GB" sz="3600" dirty="0" smtClean="0"/>
              <a:t>‘Activities of Daily Living’</a:t>
            </a:r>
          </a:p>
        </p:txBody>
      </p:sp>
    </p:spTree>
    <p:extLst>
      <p:ext uri="{BB962C8B-B14F-4D97-AF65-F5344CB8AC3E}">
        <p14:creationId xmlns:p14="http://schemas.microsoft.com/office/powerpoint/2010/main" val="794374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814376"/>
            <a:ext cx="7192175" cy="404362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5" name="TextBox 4"/>
          <p:cNvSpPr txBox="1"/>
          <p:nvPr/>
        </p:nvSpPr>
        <p:spPr>
          <a:xfrm>
            <a:off x="323528" y="170886"/>
            <a:ext cx="5184576" cy="461665"/>
          </a:xfrm>
          <a:prstGeom prst="rect">
            <a:avLst/>
          </a:prstGeom>
          <a:noFill/>
        </p:spPr>
        <p:txBody>
          <a:bodyPr wrap="square" rtlCol="0">
            <a:spAutoFit/>
          </a:bodyPr>
          <a:lstStyle/>
          <a:p>
            <a:r>
              <a:rPr lang="en-GB" sz="2400" i="1" dirty="0" smtClean="0">
                <a:latin typeface="+mj-lt"/>
              </a:rPr>
              <a:t>Designing with people</a:t>
            </a:r>
            <a:endParaRPr lang="en-GB" sz="2400" i="1" dirty="0">
              <a:latin typeface="+mj-lt"/>
            </a:endParaRPr>
          </a:p>
        </p:txBody>
      </p:sp>
      <p:sp>
        <p:nvSpPr>
          <p:cNvPr id="6" name="TextBox 5"/>
          <p:cNvSpPr txBox="1"/>
          <p:nvPr/>
        </p:nvSpPr>
        <p:spPr>
          <a:xfrm>
            <a:off x="395536" y="908720"/>
            <a:ext cx="7848872" cy="1754326"/>
          </a:xfrm>
          <a:prstGeom prst="rect">
            <a:avLst/>
          </a:prstGeom>
          <a:noFill/>
        </p:spPr>
        <p:txBody>
          <a:bodyPr wrap="square" rtlCol="0">
            <a:spAutoFit/>
          </a:bodyPr>
          <a:lstStyle/>
          <a:p>
            <a:r>
              <a:rPr lang="en-GB" dirty="0" smtClean="0"/>
              <a:t>Below are the eight instrumental activities of daily living according to the designing with people webpage. The four main categories being personal care, household, communication and work &amp; money. </a:t>
            </a:r>
            <a:endParaRPr lang="en-GB" dirty="0"/>
          </a:p>
          <a:p>
            <a:r>
              <a:rPr lang="en-GB" dirty="0" smtClean="0"/>
              <a:t>	The category that interests me the most and I can see being the best to develop is communication and more specifically digital communication.</a:t>
            </a:r>
            <a:endParaRPr lang="en-GB" dirty="0"/>
          </a:p>
        </p:txBody>
      </p:sp>
    </p:spTree>
    <p:extLst>
      <p:ext uri="{BB962C8B-B14F-4D97-AF65-F5344CB8AC3E}">
        <p14:creationId xmlns:p14="http://schemas.microsoft.com/office/powerpoint/2010/main" val="30353888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4287824101"/>
              </p:ext>
            </p:extLst>
          </p:nvPr>
        </p:nvGraphicFramePr>
        <p:xfrm>
          <a:off x="3978913" y="-459432"/>
          <a:ext cx="6910302" cy="4366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9512" y="188640"/>
            <a:ext cx="3663950"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326109" y="1196752"/>
            <a:ext cx="5775053" cy="4154984"/>
          </a:xfrm>
          <a:prstGeom prst="rect">
            <a:avLst/>
          </a:prstGeom>
        </p:spPr>
        <p:txBody>
          <a:bodyPr wrap="square">
            <a:spAutoFit/>
          </a:bodyPr>
          <a:lstStyle/>
          <a:p>
            <a:pPr algn="ctr"/>
            <a:r>
              <a:rPr lang="en-GB" sz="2400" b="1" dirty="0" smtClean="0"/>
              <a:t>“Digital </a:t>
            </a:r>
            <a:r>
              <a:rPr lang="en-GB" sz="2400" b="1" dirty="0"/>
              <a:t>technologies increasingly support our daily activities and are central to enabling communication. Mass communication technology began with person-to-person exchanges using the telephone to relay voice data, and whilst this is still a dominant form of communication, we now digitally interact in many other ways too. But making digital technology accessible to all is a demanding task</a:t>
            </a:r>
            <a:r>
              <a:rPr lang="en-GB" sz="2400" b="1" dirty="0" smtClean="0"/>
              <a:t>.”</a:t>
            </a:r>
            <a:endParaRPr lang="en-GB" sz="2400" b="1" dirty="0"/>
          </a:p>
        </p:txBody>
      </p:sp>
      <p:sp>
        <p:nvSpPr>
          <p:cNvPr id="7" name="Rectangle 6"/>
          <p:cNvSpPr/>
          <p:nvPr/>
        </p:nvSpPr>
        <p:spPr>
          <a:xfrm>
            <a:off x="2963957" y="5664054"/>
            <a:ext cx="4572000" cy="646331"/>
          </a:xfrm>
          <a:prstGeom prst="rect">
            <a:avLst/>
          </a:prstGeom>
        </p:spPr>
        <p:txBody>
          <a:bodyPr>
            <a:spAutoFit/>
          </a:bodyPr>
          <a:lstStyle/>
          <a:p>
            <a:r>
              <a:rPr lang="en-GB" dirty="0"/>
              <a:t>http://designingwithpeople.rca.ac.uk/activities/digital-communication</a:t>
            </a:r>
          </a:p>
        </p:txBody>
      </p:sp>
      <p:graphicFrame>
        <p:nvGraphicFramePr>
          <p:cNvPr id="8" name="Diagram 7"/>
          <p:cNvGraphicFramePr/>
          <p:nvPr>
            <p:extLst>
              <p:ext uri="{D42A27DB-BD31-4B8C-83A1-F6EECF244321}">
                <p14:modId xmlns:p14="http://schemas.microsoft.com/office/powerpoint/2010/main" val="2521413151"/>
              </p:ext>
            </p:extLst>
          </p:nvPr>
        </p:nvGraphicFramePr>
        <p:xfrm>
          <a:off x="1682" y="5312068"/>
          <a:ext cx="2962275" cy="154305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513240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916832"/>
            <a:ext cx="3384376" cy="4247317"/>
          </a:xfrm>
          <a:prstGeom prst="rect">
            <a:avLst/>
          </a:prstGeom>
          <a:no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dirty="0" smtClean="0"/>
              <a:t>Messages/calls</a:t>
            </a:r>
          </a:p>
          <a:p>
            <a:pPr algn="just"/>
            <a:endParaRPr lang="en-GB" dirty="0"/>
          </a:p>
          <a:p>
            <a:pPr algn="just"/>
            <a:r>
              <a:rPr lang="en-GB" dirty="0" smtClean="0"/>
              <a:t>Social networks/media sharing</a:t>
            </a:r>
          </a:p>
          <a:p>
            <a:pPr algn="just"/>
            <a:endParaRPr lang="en-GB" dirty="0"/>
          </a:p>
          <a:p>
            <a:pPr algn="just"/>
            <a:r>
              <a:rPr lang="en-GB" dirty="0" smtClean="0"/>
              <a:t>Finances/shopping</a:t>
            </a:r>
          </a:p>
          <a:p>
            <a:pPr algn="just"/>
            <a:endParaRPr lang="en-GB" dirty="0"/>
          </a:p>
          <a:p>
            <a:pPr algn="just"/>
            <a:r>
              <a:rPr lang="en-GB" dirty="0" smtClean="0"/>
              <a:t>Navigation/information</a:t>
            </a:r>
          </a:p>
          <a:p>
            <a:pPr algn="just"/>
            <a:endParaRPr lang="en-GB" dirty="0"/>
          </a:p>
          <a:p>
            <a:pPr algn="just"/>
            <a:r>
              <a:rPr lang="en-GB" dirty="0" smtClean="0"/>
              <a:t>Organization/reminders</a:t>
            </a:r>
          </a:p>
          <a:p>
            <a:pPr algn="just"/>
            <a:endParaRPr lang="en-GB" dirty="0"/>
          </a:p>
          <a:p>
            <a:pPr algn="just"/>
            <a:r>
              <a:rPr lang="en-GB" dirty="0" smtClean="0"/>
              <a:t>Health/fitness</a:t>
            </a:r>
          </a:p>
          <a:p>
            <a:pPr algn="just"/>
            <a:endParaRPr lang="en-GB" dirty="0"/>
          </a:p>
          <a:p>
            <a:pPr algn="just"/>
            <a:r>
              <a:rPr lang="en-GB" dirty="0" smtClean="0"/>
              <a:t>Business/Education</a:t>
            </a:r>
          </a:p>
          <a:p>
            <a:pPr algn="just"/>
            <a:endParaRPr lang="en-GB" dirty="0"/>
          </a:p>
          <a:p>
            <a:pPr algn="just"/>
            <a:r>
              <a:rPr lang="en-GB" dirty="0" smtClean="0"/>
              <a:t>Games/Entertainment</a:t>
            </a:r>
            <a:endParaRPr lang="en-GB" dirty="0"/>
          </a:p>
        </p:txBody>
      </p:sp>
      <p:pic>
        <p:nvPicPr>
          <p:cNvPr id="2056" name="Picture 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56382" y="3824106"/>
            <a:ext cx="472285" cy="472285"/>
          </a:xfrm>
          <a:prstGeom prst="rect">
            <a:avLst/>
          </a:prstGeom>
          <a:noFill/>
          <a:ln>
            <a:noFill/>
          </a:ln>
          <a:effectLst>
            <a:reflection blurRad="6350" stA="50000" endA="300" endPos="38500" dist="508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55049" y="3180800"/>
            <a:ext cx="416511" cy="4165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2" name="TextBox 1"/>
          <p:cNvSpPr txBox="1"/>
          <p:nvPr/>
        </p:nvSpPr>
        <p:spPr>
          <a:xfrm>
            <a:off x="251520" y="332656"/>
            <a:ext cx="1800200" cy="461665"/>
          </a:xfrm>
          <a:prstGeom prst="rect">
            <a:avLst/>
          </a:prstGeom>
          <a:noFill/>
        </p:spPr>
        <p:txBody>
          <a:bodyPr wrap="square" rtlCol="0">
            <a:spAutoFit/>
          </a:bodyPr>
          <a:lstStyle/>
          <a:p>
            <a:r>
              <a:rPr lang="en-GB" sz="2400" i="1" dirty="0" smtClean="0"/>
              <a:t>K</a:t>
            </a:r>
            <a:r>
              <a:rPr lang="en-GB" sz="2400" i="1" dirty="0" smtClean="0">
                <a:latin typeface="+mj-lt"/>
              </a:rPr>
              <a:t>ey Areas</a:t>
            </a:r>
            <a:endParaRPr lang="en-GB" sz="2400" i="1" dirty="0"/>
          </a:p>
        </p:txBody>
      </p:sp>
      <p:sp>
        <p:nvSpPr>
          <p:cNvPr id="3" name="TextBox 2"/>
          <p:cNvSpPr txBox="1"/>
          <p:nvPr/>
        </p:nvSpPr>
        <p:spPr>
          <a:xfrm>
            <a:off x="251520" y="980728"/>
            <a:ext cx="7704856" cy="646331"/>
          </a:xfrm>
          <a:prstGeom prst="rect">
            <a:avLst/>
          </a:prstGeom>
          <a:noFill/>
        </p:spPr>
        <p:txBody>
          <a:bodyPr wrap="square" rtlCol="0">
            <a:spAutoFit/>
          </a:bodyPr>
          <a:lstStyle/>
          <a:p>
            <a:pPr algn="just"/>
            <a:r>
              <a:rPr lang="en-GB" dirty="0" smtClean="0"/>
              <a:t>Now focused specifically on digital communication I have identified key areas that people may use the activity for.  </a:t>
            </a:r>
            <a:endParaRPr lang="en-GB" dirty="0"/>
          </a:p>
        </p:txBody>
      </p:sp>
      <p:cxnSp>
        <p:nvCxnSpPr>
          <p:cNvPr id="7" name="Straight Arrow Connector 6"/>
          <p:cNvCxnSpPr/>
          <p:nvPr/>
        </p:nvCxnSpPr>
        <p:spPr>
          <a:xfrm flipV="1">
            <a:off x="3635896" y="2708920"/>
            <a:ext cx="1224136" cy="864096"/>
          </a:xfrm>
          <a:prstGeom prst="straightConnector1">
            <a:avLst/>
          </a:prstGeom>
          <a:ln w="12700">
            <a:tailEnd type="arrow"/>
          </a:ln>
        </p:spPr>
        <p:style>
          <a:lnRef idx="1">
            <a:schemeClr val="accent6"/>
          </a:lnRef>
          <a:fillRef idx="0">
            <a:schemeClr val="accent6"/>
          </a:fillRef>
          <a:effectRef idx="0">
            <a:schemeClr val="accent6"/>
          </a:effectRef>
          <a:fontRef idx="minor">
            <a:schemeClr val="tx1"/>
          </a:fontRef>
        </p:style>
      </p:cxnSp>
      <p:sp>
        <p:nvSpPr>
          <p:cNvPr id="9" name="TextBox 8"/>
          <p:cNvSpPr txBox="1"/>
          <p:nvPr/>
        </p:nvSpPr>
        <p:spPr>
          <a:xfrm>
            <a:off x="4860032" y="1916832"/>
            <a:ext cx="3096344" cy="175432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dirty="0" smtClean="0"/>
              <a:t>I believe some of the key areas can be seen together in some cases of digital communication and other possible connections which haven’t yet been created.</a:t>
            </a:r>
            <a:endParaRPr lang="en-GB" dirty="0"/>
          </a:p>
        </p:txBody>
      </p:sp>
      <p:cxnSp>
        <p:nvCxnSpPr>
          <p:cNvPr id="11" name="Straight Arrow Connector 10"/>
          <p:cNvCxnSpPr/>
          <p:nvPr/>
        </p:nvCxnSpPr>
        <p:spPr>
          <a:xfrm>
            <a:off x="3635896" y="4797152"/>
            <a:ext cx="86409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63305" y="1742658"/>
            <a:ext cx="423118" cy="423118"/>
          </a:xfrm>
          <a:prstGeom prst="rect">
            <a:avLst/>
          </a:prstGeom>
          <a:noFill/>
          <a:ln>
            <a:noFill/>
          </a:ln>
          <a:effectLst>
            <a:reflection blurRad="6350" stA="50000" endA="300" endPos="38500" dist="508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7844" t="-1052" r="17844" b="1052"/>
          <a:stretch/>
        </p:blipFill>
        <p:spPr bwMode="auto">
          <a:xfrm>
            <a:off x="3300165" y="2073724"/>
            <a:ext cx="407739" cy="419172"/>
          </a:xfrm>
          <a:prstGeom prst="rect">
            <a:avLst/>
          </a:prstGeom>
          <a:noFill/>
          <a:ln>
            <a:noFill/>
          </a:ln>
          <a:effectLst>
            <a:reflection blurRad="6350" stA="50000" endA="300" endPos="38500" dist="508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78146" y="3258463"/>
            <a:ext cx="359580" cy="3595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646065" y="3581887"/>
            <a:ext cx="359773" cy="3597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7" name="Picture 9"/>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11212" t="5071" r="9919" b="7010"/>
          <a:stretch/>
        </p:blipFill>
        <p:spPr bwMode="auto">
          <a:xfrm>
            <a:off x="3504034" y="4249773"/>
            <a:ext cx="426437" cy="4753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8" name="Picture 10"/>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285979" y="4574698"/>
            <a:ext cx="417087" cy="4170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9" name="Picture 11"/>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2709" t="6327" r="7592" b="8268"/>
          <a:stretch/>
        </p:blipFill>
        <p:spPr bwMode="auto">
          <a:xfrm>
            <a:off x="3633961" y="2492895"/>
            <a:ext cx="358326" cy="3411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60" name="Picture 12"/>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372767" y="2789662"/>
            <a:ext cx="430819" cy="4308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61" name="Picture 13"/>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5477" t="6949" r="4665" b="7720"/>
          <a:stretch/>
        </p:blipFill>
        <p:spPr bwMode="auto">
          <a:xfrm>
            <a:off x="3911833" y="2780928"/>
            <a:ext cx="431522" cy="4097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62" name="Picture 14"/>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660072" y="4797152"/>
            <a:ext cx="407872" cy="4078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63" name="Picture 15"/>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372767" y="4968855"/>
            <a:ext cx="472321" cy="4723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64" name="Picture 16"/>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475948" y="6016219"/>
            <a:ext cx="447627" cy="4476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65" name="Picture 17"/>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269127" y="5546406"/>
            <a:ext cx="469813" cy="4698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66" name="Picture 18"/>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3663760" y="5337879"/>
            <a:ext cx="461484" cy="4614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93666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14926" y="1916540"/>
            <a:ext cx="8229482" cy="493768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5" name="TextBox 4"/>
          <p:cNvSpPr txBox="1"/>
          <p:nvPr/>
        </p:nvSpPr>
        <p:spPr>
          <a:xfrm>
            <a:off x="0" y="88866"/>
            <a:ext cx="3816424" cy="646331"/>
          </a:xfrm>
          <a:prstGeom prst="rect">
            <a:avLst/>
          </a:prstGeom>
          <a:noFill/>
        </p:spPr>
        <p:txBody>
          <a:bodyPr wrap="square" rtlCol="0">
            <a:spAutoFit/>
          </a:bodyPr>
          <a:lstStyle/>
          <a:p>
            <a:pPr algn="ctr"/>
            <a:r>
              <a:rPr lang="en-GB" i="1" dirty="0" smtClean="0">
                <a:latin typeface="+mj-lt"/>
              </a:rPr>
              <a:t>Main issues from digital communication as a whole</a:t>
            </a:r>
            <a:endParaRPr lang="en-GB" i="1" dirty="0">
              <a:latin typeface="+mj-lt"/>
            </a:endParaRPr>
          </a:p>
        </p:txBody>
      </p:sp>
      <p:sp>
        <p:nvSpPr>
          <p:cNvPr id="6" name="Rectangle 5"/>
          <p:cNvSpPr/>
          <p:nvPr/>
        </p:nvSpPr>
        <p:spPr>
          <a:xfrm>
            <a:off x="5112060" y="5207624"/>
            <a:ext cx="3132348" cy="1384995"/>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just"/>
            <a:r>
              <a:rPr lang="en-GB" sz="1400" dirty="0"/>
              <a:t> </a:t>
            </a:r>
            <a:r>
              <a:rPr lang="en-GB" sz="1400" dirty="0" smtClean="0"/>
              <a:t>“Hearing </a:t>
            </a:r>
            <a:r>
              <a:rPr lang="en-GB" sz="1400" dirty="0"/>
              <a:t>impaired and low vision communities vastly outnumber mobility-impaired groups and are especially reliant on digital technologies to help them communicate</a:t>
            </a:r>
            <a:r>
              <a:rPr lang="en-GB" sz="1400" dirty="0" smtClean="0"/>
              <a:t>.”</a:t>
            </a:r>
            <a:endParaRPr lang="en-GB" sz="1400" dirty="0"/>
          </a:p>
        </p:txBody>
      </p:sp>
      <p:sp>
        <p:nvSpPr>
          <p:cNvPr id="7" name="Rectangle 6"/>
          <p:cNvSpPr/>
          <p:nvPr/>
        </p:nvSpPr>
        <p:spPr>
          <a:xfrm>
            <a:off x="217079" y="4184885"/>
            <a:ext cx="3560099" cy="954107"/>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just"/>
            <a:r>
              <a:rPr lang="en-GB" sz="1400" dirty="0"/>
              <a:t>Older people have to apply their analogue modes of learning – which can make it hard to understand complex menus for example – into the digital space. </a:t>
            </a:r>
          </a:p>
        </p:txBody>
      </p:sp>
      <p:sp>
        <p:nvSpPr>
          <p:cNvPr id="10" name="Rectangle 9"/>
          <p:cNvSpPr/>
          <p:nvPr/>
        </p:nvSpPr>
        <p:spPr>
          <a:xfrm>
            <a:off x="3686967" y="220592"/>
            <a:ext cx="4573036" cy="1077218"/>
          </a:xfrm>
          <a:prstGeom prst="rect">
            <a:avLst/>
          </a:prstGeom>
        </p:spPr>
        <p:txBody>
          <a:bodyPr wrap="square">
            <a:spAutoFit/>
          </a:bodyPr>
          <a:lstStyle/>
          <a:p>
            <a:pPr algn="just"/>
            <a:r>
              <a:rPr lang="en-GB" sz="1600" dirty="0"/>
              <a:t>Designing for older or disabled people can challenge designers of communication technology to create solutions that are better for us all</a:t>
            </a:r>
          </a:p>
        </p:txBody>
      </p:sp>
      <p:sp>
        <p:nvSpPr>
          <p:cNvPr id="11" name="Rectangle 10"/>
          <p:cNvSpPr/>
          <p:nvPr/>
        </p:nvSpPr>
        <p:spPr>
          <a:xfrm>
            <a:off x="2339752" y="6592619"/>
            <a:ext cx="4572000" cy="261610"/>
          </a:xfrm>
          <a:prstGeom prst="rect">
            <a:avLst/>
          </a:prstGeom>
        </p:spPr>
        <p:txBody>
          <a:bodyPr>
            <a:spAutoFit/>
          </a:bodyPr>
          <a:lstStyle/>
          <a:p>
            <a:r>
              <a:rPr lang="en-GB" sz="1100" dirty="0"/>
              <a:t>http://designingwithpeople.rca.ac.uk/activities/digital-communication</a:t>
            </a:r>
          </a:p>
        </p:txBody>
      </p:sp>
      <p:sp>
        <p:nvSpPr>
          <p:cNvPr id="12" name="TextBox 11"/>
          <p:cNvSpPr txBox="1"/>
          <p:nvPr/>
        </p:nvSpPr>
        <p:spPr>
          <a:xfrm>
            <a:off x="473404" y="1353051"/>
            <a:ext cx="3555294" cy="95410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400" dirty="0" smtClean="0"/>
              <a:t>Older aged members of the public and people with disabilities are very rarely “considered to be a core target for communication  technology”</a:t>
            </a:r>
            <a:endParaRPr lang="en-GB" sz="1400" dirty="0"/>
          </a:p>
        </p:txBody>
      </p:sp>
      <p:sp>
        <p:nvSpPr>
          <p:cNvPr id="14" name="Rectangle 13"/>
          <p:cNvSpPr/>
          <p:nvPr/>
        </p:nvSpPr>
        <p:spPr>
          <a:xfrm>
            <a:off x="217079" y="5161457"/>
            <a:ext cx="2286000" cy="954107"/>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just"/>
            <a:r>
              <a:rPr lang="en-GB" sz="1400" dirty="0" smtClean="0"/>
              <a:t>“Technical </a:t>
            </a:r>
            <a:r>
              <a:rPr lang="en-GB" sz="1400" dirty="0"/>
              <a:t>jargon is confusing for everyone and does not aid </a:t>
            </a:r>
            <a:r>
              <a:rPr lang="en-GB" sz="1400" dirty="0" smtClean="0"/>
              <a:t>learning”.</a:t>
            </a:r>
            <a:endParaRPr lang="en-GB" sz="1400" dirty="0"/>
          </a:p>
        </p:txBody>
      </p:sp>
      <p:sp>
        <p:nvSpPr>
          <p:cNvPr id="15" name="TextBox 14"/>
          <p:cNvSpPr txBox="1"/>
          <p:nvPr/>
        </p:nvSpPr>
        <p:spPr>
          <a:xfrm>
            <a:off x="4571999" y="1353051"/>
            <a:ext cx="3688003" cy="95410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400" dirty="0" smtClean="0"/>
              <a:t>Older people generally less interested in gadgets and technology. “They want devices and services that will support their daily activities in a non patronising way”. </a:t>
            </a:r>
            <a:endParaRPr lang="en-GB" sz="1400" dirty="0"/>
          </a:p>
        </p:txBody>
      </p:sp>
      <p:sp>
        <p:nvSpPr>
          <p:cNvPr id="16" name="TextBox 15"/>
          <p:cNvSpPr txBox="1"/>
          <p:nvPr/>
        </p:nvSpPr>
        <p:spPr>
          <a:xfrm>
            <a:off x="5745943" y="2681134"/>
            <a:ext cx="2520280" cy="1384995"/>
          </a:xfrm>
          <a:prstGeom prst="rect">
            <a:avLst/>
          </a:prstGeom>
          <a:noFill/>
        </p:spPr>
        <p:txBody>
          <a:bodyPr wrap="square" rtlCol="0">
            <a:spAutoFit/>
          </a:bodyPr>
          <a:lstStyle/>
          <a:p>
            <a:pPr algn="ctr"/>
            <a:r>
              <a:rPr lang="en-GB" sz="1200" dirty="0" smtClean="0">
                <a:solidFill>
                  <a:schemeClr val="bg1"/>
                </a:solidFill>
              </a:rPr>
              <a:t>Less interested in technology, therefore less likely to learn about digital communication and therefore meaning less of an understanding on the ever-changing activity of digital communication.</a:t>
            </a:r>
            <a:endParaRPr lang="en-GB" sz="1200" dirty="0">
              <a:solidFill>
                <a:schemeClr val="bg1"/>
              </a:solidFill>
            </a:endParaRPr>
          </a:p>
        </p:txBody>
      </p:sp>
      <p:cxnSp>
        <p:nvCxnSpPr>
          <p:cNvPr id="18" name="Straight Arrow Connector 17"/>
          <p:cNvCxnSpPr/>
          <p:nvPr/>
        </p:nvCxnSpPr>
        <p:spPr>
          <a:xfrm flipH="1" flipV="1">
            <a:off x="6678234" y="2307158"/>
            <a:ext cx="126014" cy="373976"/>
          </a:xfrm>
          <a:prstGeom prst="straightConnector1">
            <a:avLst/>
          </a:prstGeom>
          <a:ln w="12700">
            <a:tailEnd type="arrow"/>
          </a:ln>
        </p:spPr>
        <p:style>
          <a:lnRef idx="1">
            <a:schemeClr val="accent6"/>
          </a:lnRef>
          <a:fillRef idx="0">
            <a:schemeClr val="accent6"/>
          </a:fillRef>
          <a:effectRef idx="0">
            <a:schemeClr val="accent6"/>
          </a:effectRef>
          <a:fontRef idx="minor">
            <a:schemeClr val="tx1"/>
          </a:fontRef>
        </p:style>
      </p:cxnSp>
      <p:sp>
        <p:nvSpPr>
          <p:cNvPr id="19" name="TextBox 18"/>
          <p:cNvSpPr txBox="1"/>
          <p:nvPr/>
        </p:nvSpPr>
        <p:spPr>
          <a:xfrm>
            <a:off x="1259633" y="2680230"/>
            <a:ext cx="4129662" cy="1200329"/>
          </a:xfrm>
          <a:prstGeom prst="rect">
            <a:avLst/>
          </a:prstGeom>
          <a:noFill/>
        </p:spPr>
        <p:txBody>
          <a:bodyPr wrap="square" rtlCol="0">
            <a:spAutoFit/>
          </a:bodyPr>
          <a:lstStyle/>
          <a:p>
            <a:r>
              <a:rPr lang="en-GB" sz="1200" dirty="0">
                <a:solidFill>
                  <a:schemeClr val="bg1"/>
                </a:solidFill>
              </a:rPr>
              <a:t>C</a:t>
            </a:r>
            <a:r>
              <a:rPr lang="en-GB" sz="1200" dirty="0" smtClean="0">
                <a:solidFill>
                  <a:schemeClr val="bg1"/>
                </a:solidFill>
              </a:rPr>
              <a:t>ompanies making these digital technologies don’t take there needs into consideration and therefore may not suit these demographics so they do not hear about what's going on within the activity and therefore fall behind on latest trends and generally don’t have an idea in how to use digital communication in there everyday life. </a:t>
            </a:r>
            <a:endParaRPr lang="en-GB" sz="1200" dirty="0">
              <a:solidFill>
                <a:schemeClr val="bg1"/>
              </a:solidFill>
            </a:endParaRPr>
          </a:p>
        </p:txBody>
      </p:sp>
      <p:cxnSp>
        <p:nvCxnSpPr>
          <p:cNvPr id="21" name="Straight Arrow Connector 20"/>
          <p:cNvCxnSpPr>
            <a:stCxn id="19" idx="0"/>
          </p:cNvCxnSpPr>
          <p:nvPr/>
        </p:nvCxnSpPr>
        <p:spPr>
          <a:xfrm flipH="1" flipV="1">
            <a:off x="3059832" y="2307158"/>
            <a:ext cx="264632" cy="373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3886235" y="3983088"/>
            <a:ext cx="3119848" cy="1384995"/>
          </a:xfrm>
          <a:prstGeom prst="rect">
            <a:avLst/>
          </a:prstGeom>
          <a:noFill/>
        </p:spPr>
        <p:txBody>
          <a:bodyPr wrap="square" rtlCol="0">
            <a:spAutoFit/>
          </a:bodyPr>
          <a:lstStyle/>
          <a:p>
            <a:r>
              <a:rPr lang="en-GB" sz="1200" dirty="0" smtClean="0">
                <a:solidFill>
                  <a:schemeClr val="bg1"/>
                </a:solidFill>
              </a:rPr>
              <a:t>Most digital communications very complex meaning, unless taught well the older generation aren't able to grasp most forms of digital communication. Overcomplicated for the lesser understanding person in digital communication.</a:t>
            </a:r>
            <a:endParaRPr lang="en-GB" sz="1200" dirty="0">
              <a:solidFill>
                <a:schemeClr val="bg1"/>
              </a:solidFill>
            </a:endParaRPr>
          </a:p>
        </p:txBody>
      </p:sp>
      <p:cxnSp>
        <p:nvCxnSpPr>
          <p:cNvPr id="27" name="Straight Connector 26"/>
          <p:cNvCxnSpPr/>
          <p:nvPr/>
        </p:nvCxnSpPr>
        <p:spPr>
          <a:xfrm>
            <a:off x="4427984" y="5368083"/>
            <a:ext cx="0" cy="162706"/>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H="1">
            <a:off x="3324464" y="5530789"/>
            <a:ext cx="110352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flipH="1" flipV="1">
            <a:off x="2843808" y="5138992"/>
            <a:ext cx="480656" cy="39179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40336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7867" t="12563" r="51253" b="47733"/>
          <a:stretch/>
        </p:blipFill>
        <p:spPr bwMode="auto">
          <a:xfrm>
            <a:off x="251191" y="1257620"/>
            <a:ext cx="2826200" cy="30213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9545" t="27364" r="28859" b="46595"/>
          <a:stretch/>
        </p:blipFill>
        <p:spPr bwMode="auto">
          <a:xfrm>
            <a:off x="5092245" y="3762271"/>
            <a:ext cx="3100925" cy="21023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51191" y="0"/>
            <a:ext cx="3936547" cy="923330"/>
          </a:xfrm>
          <a:prstGeom prst="rect">
            <a:avLst/>
          </a:prstGeom>
          <a:noFill/>
        </p:spPr>
        <p:txBody>
          <a:bodyPr wrap="square" rtlCol="0">
            <a:spAutoFit/>
          </a:bodyPr>
          <a:lstStyle/>
          <a:p>
            <a:pPr algn="ctr"/>
            <a:r>
              <a:rPr lang="en-GB" dirty="0" smtClean="0">
                <a:latin typeface="+mj-lt"/>
              </a:rPr>
              <a:t>Challenges for companies who use/try to use digital communication</a:t>
            </a:r>
            <a:endParaRPr lang="en-GB" dirty="0">
              <a:latin typeface="+mj-lt"/>
            </a:endParaRPr>
          </a:p>
        </p:txBody>
      </p:sp>
      <p:sp>
        <p:nvSpPr>
          <p:cNvPr id="7" name="Rectangle 6"/>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pic>
        <p:nvPicPr>
          <p:cNvPr id="8"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7950" t="36129" r="52820" b="55105"/>
          <a:stretch/>
        </p:blipFill>
        <p:spPr bwMode="auto">
          <a:xfrm>
            <a:off x="5678018" y="3092780"/>
            <a:ext cx="2247815" cy="5760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533345" y="981382"/>
            <a:ext cx="4392488" cy="2031325"/>
          </a:xfrm>
          <a:prstGeom prst="rect">
            <a:avLst/>
          </a:prstGeom>
          <a:noFill/>
        </p:spPr>
        <p:txBody>
          <a:bodyPr wrap="square" rtlCol="0">
            <a:spAutoFit/>
          </a:bodyPr>
          <a:lstStyle/>
          <a:p>
            <a:pPr algn="just"/>
            <a:r>
              <a:rPr lang="en-GB" sz="1400" dirty="0" smtClean="0"/>
              <a:t>Even in businesses people are struggling to grasp the issues that come with using digital technology. A different take shown here in these snip-its from </a:t>
            </a:r>
            <a:r>
              <a:rPr lang="en-GB" sz="1400" u="sng" dirty="0">
                <a:hlinkClick r:id="rId4"/>
              </a:rPr>
              <a:t>http://www.watsonhelsby.co.uk/assets/files/Digital-Communications-Social%20Media-The-Challenges-facing-the-PR-industry.pdf</a:t>
            </a:r>
            <a:endParaRPr lang="en-GB" sz="1400" dirty="0"/>
          </a:p>
          <a:p>
            <a:pPr algn="just"/>
            <a:r>
              <a:rPr lang="en-GB" sz="1400" dirty="0" smtClean="0"/>
              <a:t>Who are looking at the challenges a business come across when trying to use digital communication in the P.R industry.</a:t>
            </a:r>
            <a:endParaRPr lang="en-GB" sz="1400" dirty="0"/>
          </a:p>
        </p:txBody>
      </p:sp>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5" y="5257800"/>
            <a:ext cx="2847975" cy="16002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307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79712" y="4279006"/>
            <a:ext cx="2981325" cy="15335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12169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058" y="5315036"/>
            <a:ext cx="3190875" cy="14287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TextBox 3"/>
          <p:cNvSpPr txBox="1"/>
          <p:nvPr/>
        </p:nvSpPr>
        <p:spPr>
          <a:xfrm>
            <a:off x="107504" y="116632"/>
            <a:ext cx="2195736" cy="369332"/>
          </a:xfrm>
          <a:prstGeom prst="rect">
            <a:avLst/>
          </a:prstGeom>
          <a:noFill/>
        </p:spPr>
        <p:txBody>
          <a:bodyPr wrap="square" rtlCol="0">
            <a:spAutoFit/>
          </a:bodyPr>
          <a:lstStyle/>
          <a:p>
            <a:r>
              <a:rPr lang="en-GB" i="1" dirty="0" smtClean="0">
                <a:latin typeface="+mj-lt"/>
              </a:rPr>
              <a:t>Facts and Figures</a:t>
            </a:r>
            <a:endParaRPr lang="en-GB" i="1" dirty="0">
              <a:latin typeface="+mj-lt"/>
            </a:endParaRPr>
          </a:p>
        </p:txBody>
      </p:sp>
      <p:sp>
        <p:nvSpPr>
          <p:cNvPr id="5" name="Rectangle 4"/>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6" name="TextBox 5"/>
          <p:cNvSpPr txBox="1"/>
          <p:nvPr/>
        </p:nvSpPr>
        <p:spPr>
          <a:xfrm>
            <a:off x="1547664" y="485964"/>
            <a:ext cx="5832648" cy="1384995"/>
          </a:xfrm>
          <a:prstGeom prst="rect">
            <a:avLst/>
          </a:prstGeom>
          <a:noFill/>
        </p:spPr>
        <p:txBody>
          <a:bodyPr wrap="square" rtlCol="0">
            <a:spAutoFit/>
          </a:bodyPr>
          <a:lstStyle/>
          <a:p>
            <a:pPr algn="just"/>
            <a:r>
              <a:rPr lang="en-GB" sz="1400" dirty="0" smtClean="0"/>
              <a:t>One area I thought would be interesting to look into was what sort of technology are people using to communicate digitally. Is it one form of technology such as a phone or is there more popular choices such as computers or consoles or others to be able to gain a better understanding on what platform I should be creating my prototypes or even what form of technology I should be developing.</a:t>
            </a:r>
            <a:endParaRPr lang="en-GB" sz="1400" dirty="0"/>
          </a:p>
        </p:txBody>
      </p:sp>
      <p:sp>
        <p:nvSpPr>
          <p:cNvPr id="7" name="TextBox 6"/>
          <p:cNvSpPr txBox="1"/>
          <p:nvPr/>
        </p:nvSpPr>
        <p:spPr>
          <a:xfrm>
            <a:off x="139873" y="2060848"/>
            <a:ext cx="3240360" cy="1015663"/>
          </a:xfrm>
          <a:prstGeom prst="rect">
            <a:avLst/>
          </a:prstGeom>
          <a:noFill/>
        </p:spPr>
        <p:txBody>
          <a:bodyPr wrap="square" rtlCol="0">
            <a:spAutoFit/>
          </a:bodyPr>
          <a:lstStyle/>
          <a:p>
            <a:pPr algn="just"/>
            <a:r>
              <a:rPr lang="en-GB" sz="1200" dirty="0" smtClean="0"/>
              <a:t>A communications market report, published on the 6</a:t>
            </a:r>
            <a:r>
              <a:rPr lang="en-GB" sz="1200" baseline="30000" dirty="0" smtClean="0"/>
              <a:t>th</a:t>
            </a:r>
            <a:r>
              <a:rPr lang="en-GB" sz="1200" dirty="0" smtClean="0"/>
              <a:t> of August 2015 by Ofcom discovered that “smartphones have overtaken laptops as the most popular device for getting online” </a:t>
            </a:r>
            <a:endParaRPr lang="en-GB" sz="1200" dirty="0"/>
          </a:p>
        </p:txBody>
      </p:sp>
      <p:sp>
        <p:nvSpPr>
          <p:cNvPr id="8" name="TextBox 7"/>
          <p:cNvSpPr txBox="1"/>
          <p:nvPr/>
        </p:nvSpPr>
        <p:spPr>
          <a:xfrm>
            <a:off x="4572000" y="1870959"/>
            <a:ext cx="3492388" cy="738664"/>
          </a:xfrm>
          <a:prstGeom prst="rect">
            <a:avLst/>
          </a:prstGeom>
          <a:noFill/>
        </p:spPr>
        <p:txBody>
          <a:bodyPr wrap="square" rtlCol="0">
            <a:spAutoFit/>
          </a:bodyPr>
          <a:lstStyle/>
          <a:p>
            <a:pPr algn="just"/>
            <a:r>
              <a:rPr lang="en-GB" sz="1400" dirty="0" smtClean="0"/>
              <a:t>“We’re spending two hours online on our smartphones every day; twice as long as laptops and PC’s”</a:t>
            </a:r>
            <a:endParaRPr lang="en-GB" sz="1400" dirty="0"/>
          </a:p>
        </p:txBody>
      </p:sp>
      <p:cxnSp>
        <p:nvCxnSpPr>
          <p:cNvPr id="10" name="Straight Connector 9"/>
          <p:cNvCxnSpPr>
            <a:stCxn id="7" idx="3"/>
            <a:endCxn id="8" idx="1"/>
          </p:cNvCxnSpPr>
          <p:nvPr/>
        </p:nvCxnSpPr>
        <p:spPr>
          <a:xfrm flipV="1">
            <a:off x="3380233" y="2240291"/>
            <a:ext cx="1191767" cy="328389"/>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395536" y="3076511"/>
            <a:ext cx="0" cy="29712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09058" y="3373632"/>
            <a:ext cx="3160060" cy="646331"/>
          </a:xfrm>
          <a:prstGeom prst="rect">
            <a:avLst/>
          </a:prstGeom>
          <a:noFill/>
        </p:spPr>
        <p:txBody>
          <a:bodyPr wrap="square" rtlCol="0">
            <a:spAutoFit/>
          </a:bodyPr>
          <a:lstStyle/>
          <a:p>
            <a:pPr algn="just"/>
            <a:r>
              <a:rPr lang="en-GB" sz="1200" dirty="0" smtClean="0"/>
              <a:t>The report also says that superfast 4G is helping revolutionize the way consumers shop, bank, watch TV and communicate</a:t>
            </a:r>
            <a:endParaRPr lang="en-GB" sz="1200" dirty="0"/>
          </a:p>
        </p:txBody>
      </p:sp>
      <p:sp>
        <p:nvSpPr>
          <p:cNvPr id="14" name="Rectangle 13"/>
          <p:cNvSpPr/>
          <p:nvPr/>
        </p:nvSpPr>
        <p:spPr>
          <a:xfrm>
            <a:off x="3404402" y="6436009"/>
            <a:ext cx="4824536" cy="307777"/>
          </a:xfrm>
          <a:prstGeom prst="rect">
            <a:avLst/>
          </a:prstGeom>
        </p:spPr>
        <p:txBody>
          <a:bodyPr wrap="square">
            <a:spAutoFit/>
          </a:bodyPr>
          <a:lstStyle/>
          <a:p>
            <a:r>
              <a:rPr lang="en-GB" sz="1400" dirty="0">
                <a:hlinkClick r:id="rId3"/>
              </a:rPr>
              <a:t>https://www.ofcom.org.uk/about-ofcom/latest/media/facts</a:t>
            </a:r>
            <a:endParaRPr lang="en-GB" sz="1400" dirty="0"/>
          </a:p>
        </p:txBody>
      </p:sp>
      <p:sp>
        <p:nvSpPr>
          <p:cNvPr id="15" name="TextBox 14"/>
          <p:cNvSpPr txBox="1"/>
          <p:nvPr/>
        </p:nvSpPr>
        <p:spPr>
          <a:xfrm>
            <a:off x="395536" y="4482437"/>
            <a:ext cx="2156864" cy="523220"/>
          </a:xfrm>
          <a:prstGeom prst="rect">
            <a:avLst/>
          </a:prstGeom>
          <a:noFill/>
        </p:spPr>
        <p:txBody>
          <a:bodyPr wrap="square" rtlCol="0">
            <a:spAutoFit/>
          </a:bodyPr>
          <a:lstStyle/>
          <a:p>
            <a:pPr algn="just"/>
            <a:r>
              <a:rPr lang="en-GB" sz="1400" dirty="0" smtClean="0"/>
              <a:t>“Two thirds of people now own a smartphone”</a:t>
            </a:r>
            <a:endParaRPr lang="en-GB" sz="1400" dirty="0"/>
          </a:p>
        </p:txBody>
      </p:sp>
      <p:cxnSp>
        <p:nvCxnSpPr>
          <p:cNvPr id="17" name="Straight Connector 16"/>
          <p:cNvCxnSpPr>
            <a:stCxn id="13" idx="2"/>
          </p:cNvCxnSpPr>
          <p:nvPr/>
        </p:nvCxnSpPr>
        <p:spPr>
          <a:xfrm>
            <a:off x="1689088" y="4019963"/>
            <a:ext cx="0" cy="462474"/>
          </a:xfrm>
          <a:prstGeom prst="line">
            <a:avLst/>
          </a:prstGeom>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3492388" y="3030322"/>
            <a:ext cx="4572000" cy="1200329"/>
          </a:xfrm>
          <a:prstGeom prst="rect">
            <a:avLst/>
          </a:prstGeom>
        </p:spPr>
        <p:txBody>
          <a:bodyPr>
            <a:spAutoFit/>
          </a:bodyPr>
          <a:lstStyle/>
          <a:p>
            <a:pPr algn="just"/>
            <a:r>
              <a:rPr lang="en-GB" sz="1200" dirty="0" smtClean="0"/>
              <a:t>“Smartphones </a:t>
            </a:r>
            <a:r>
              <a:rPr lang="en-GB" sz="1200" dirty="0"/>
              <a:t>have become the hub of our daily lives and are now in the pockets of two thirds (66%) of UK adults, up from 39% in 2012. The vast majority (90%) of 16-24 year olds own one; but 55-64 year olds are also joining the smartphone revolution, with ownership in this age group more than doubling since 2012, from 19% to 50</a:t>
            </a:r>
            <a:r>
              <a:rPr lang="en-GB" sz="1200" dirty="0" smtClean="0"/>
              <a:t>%.”</a:t>
            </a:r>
            <a:endParaRPr lang="en-GB" sz="1200" dirty="0"/>
          </a:p>
        </p:txBody>
      </p:sp>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6756" t="9768" r="28416" b="24217"/>
          <a:stretch/>
        </p:blipFill>
        <p:spPr bwMode="auto">
          <a:xfrm>
            <a:off x="5220072" y="3997213"/>
            <a:ext cx="3024336" cy="2503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25" name="Straight Arrow Connector 24"/>
          <p:cNvCxnSpPr/>
          <p:nvPr/>
        </p:nvCxnSpPr>
        <p:spPr>
          <a:xfrm flipV="1">
            <a:off x="3299933" y="4869160"/>
            <a:ext cx="1920139"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3842010" y="5193196"/>
            <a:ext cx="1243956" cy="553998"/>
          </a:xfrm>
          <a:prstGeom prst="rect">
            <a:avLst/>
          </a:prstGeom>
          <a:noFill/>
        </p:spPr>
        <p:txBody>
          <a:bodyPr wrap="square" rtlCol="0">
            <a:spAutoFit/>
          </a:bodyPr>
          <a:lstStyle/>
          <a:p>
            <a:pPr algn="just"/>
            <a:r>
              <a:rPr lang="en-GB" sz="1000" dirty="0" smtClean="0"/>
              <a:t>Recent figures for landline and mobile statistics</a:t>
            </a:r>
            <a:endParaRPr lang="en-GB" sz="1000" dirty="0"/>
          </a:p>
        </p:txBody>
      </p:sp>
    </p:spTree>
    <p:extLst>
      <p:ext uri="{BB962C8B-B14F-4D97-AF65-F5344CB8AC3E}">
        <p14:creationId xmlns:p14="http://schemas.microsoft.com/office/powerpoint/2010/main" val="478725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7544" y="260648"/>
            <a:ext cx="3816424" cy="369332"/>
          </a:xfrm>
          <a:prstGeom prst="rect">
            <a:avLst/>
          </a:prstGeom>
          <a:noFill/>
        </p:spPr>
        <p:txBody>
          <a:bodyPr wrap="square" rtlCol="0">
            <a:spAutoFit/>
          </a:bodyPr>
          <a:lstStyle/>
          <a:p>
            <a:r>
              <a:rPr lang="en-GB" i="1" dirty="0" err="1" smtClean="0">
                <a:latin typeface="+mj-lt"/>
              </a:rPr>
              <a:t>Ideo</a:t>
            </a:r>
            <a:r>
              <a:rPr lang="en-GB" i="1" dirty="0" smtClean="0">
                <a:latin typeface="+mj-lt"/>
              </a:rPr>
              <a:t> Cards</a:t>
            </a:r>
            <a:endParaRPr lang="en-GB" i="1" dirty="0">
              <a:latin typeface="+mj-lt"/>
            </a:endParaRP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908720"/>
            <a:ext cx="1721715" cy="26508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107" y="3933056"/>
            <a:ext cx="1698112" cy="27040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8923" y="894813"/>
            <a:ext cx="1692187" cy="26782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9463" y="3908301"/>
            <a:ext cx="1684505" cy="27287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6"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04048" y="896537"/>
            <a:ext cx="1774221" cy="26508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7"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26669" y="3866435"/>
            <a:ext cx="1774221" cy="27357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cxnSp>
        <p:nvCxnSpPr>
          <p:cNvPr id="6" name="Straight Connector 5"/>
          <p:cNvCxnSpPr>
            <a:stCxn id="5122" idx="2"/>
            <a:endCxn id="5123" idx="0"/>
          </p:cNvCxnSpPr>
          <p:nvPr/>
        </p:nvCxnSpPr>
        <p:spPr>
          <a:xfrm>
            <a:off x="968362" y="3559581"/>
            <a:ext cx="11801" cy="3734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a:stCxn id="5124" idx="2"/>
            <a:endCxn id="5125" idx="0"/>
          </p:cNvCxnSpPr>
          <p:nvPr/>
        </p:nvCxnSpPr>
        <p:spPr>
          <a:xfrm>
            <a:off x="3435017" y="3573016"/>
            <a:ext cx="6699" cy="335285"/>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5126" idx="2"/>
            <a:endCxn id="5127" idx="0"/>
          </p:cNvCxnSpPr>
          <p:nvPr/>
        </p:nvCxnSpPr>
        <p:spPr>
          <a:xfrm>
            <a:off x="5891159" y="3547398"/>
            <a:ext cx="22621" cy="319037"/>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4281110" y="3278993"/>
            <a:ext cx="362898" cy="923330"/>
          </a:xfrm>
          <a:prstGeom prst="rect">
            <a:avLst/>
          </a:prstGeom>
          <a:noFill/>
        </p:spPr>
        <p:txBody>
          <a:bodyPr wrap="square" rtlCol="0">
            <a:spAutoFit/>
          </a:bodyPr>
          <a:lstStyle/>
          <a:p>
            <a:r>
              <a:rPr lang="en-GB"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A</a:t>
            </a:r>
          </a:p>
          <a:p>
            <a:r>
              <a:rPr lang="en-GB"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S</a:t>
            </a:r>
          </a:p>
          <a:p>
            <a:r>
              <a:rPr lang="en-GB"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K</a:t>
            </a:r>
            <a:endParaRPr lang="en-GB" dirty="0"/>
          </a:p>
        </p:txBody>
      </p:sp>
      <p:sp>
        <p:nvSpPr>
          <p:cNvPr id="21" name="TextBox 20"/>
          <p:cNvSpPr txBox="1"/>
          <p:nvPr/>
        </p:nvSpPr>
        <p:spPr>
          <a:xfrm>
            <a:off x="6778269" y="3106751"/>
            <a:ext cx="314011" cy="1200329"/>
          </a:xfrm>
          <a:prstGeom prst="rect">
            <a:avLst/>
          </a:prstGeom>
          <a:noFill/>
        </p:spPr>
        <p:txBody>
          <a:bodyPr wrap="square" rtlCol="0">
            <a:spAutoFit/>
          </a:bodyPr>
          <a:lstStyle/>
          <a:p>
            <a:r>
              <a:rPr lang="en-GB"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L</a:t>
            </a:r>
          </a:p>
          <a:p>
            <a:r>
              <a:rPr lang="en-GB"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O</a:t>
            </a:r>
          </a:p>
          <a:p>
            <a:r>
              <a:rPr lang="en-GB"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O</a:t>
            </a:r>
          </a:p>
          <a:p>
            <a:r>
              <a:rPr lang="en-GB"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K</a:t>
            </a:r>
            <a:endParaRPr lang="en-GB"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ndParaRPr>
          </a:p>
        </p:txBody>
      </p:sp>
      <p:sp>
        <p:nvSpPr>
          <p:cNvPr id="22" name="TextBox 21"/>
          <p:cNvSpPr txBox="1"/>
          <p:nvPr/>
        </p:nvSpPr>
        <p:spPr>
          <a:xfrm>
            <a:off x="1815884" y="3245251"/>
            <a:ext cx="379852" cy="923330"/>
          </a:xfrm>
          <a:prstGeom prst="rect">
            <a:avLst/>
          </a:prstGeom>
          <a:noFill/>
        </p:spPr>
        <p:txBody>
          <a:bodyPr wrap="square" rtlCol="0">
            <a:spAutoFit/>
          </a:bodyPr>
          <a:lstStyle/>
          <a:p>
            <a:r>
              <a:rPr lang="en-GB"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T</a:t>
            </a:r>
          </a:p>
          <a:p>
            <a:r>
              <a:rPr lang="en-GB"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ffectLst>
                  <a:innerShdw blurRad="69850" dist="43180" dir="5400000">
                    <a:srgbClr val="000000">
                      <a:alpha val="65000"/>
                    </a:srgbClr>
                  </a:innerShdw>
                </a:effectLst>
              </a:rPr>
              <a:t>R</a:t>
            </a:r>
          </a:p>
          <a:p>
            <a:r>
              <a:rPr lang="en-GB"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ffectLst>
                  <a:innerShdw blurRad="69850" dist="43180" dir="5400000">
                    <a:srgbClr val="000000">
                      <a:alpha val="65000"/>
                    </a:srgbClr>
                  </a:innerShdw>
                </a:effectLst>
              </a:rPr>
              <a:t>Y</a:t>
            </a:r>
            <a:endParaRPr lang="en-GB"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3" name="TextBox 22"/>
          <p:cNvSpPr txBox="1"/>
          <p:nvPr/>
        </p:nvSpPr>
        <p:spPr>
          <a:xfrm>
            <a:off x="2195736" y="3479"/>
            <a:ext cx="6048672" cy="830997"/>
          </a:xfrm>
          <a:prstGeom prst="rect">
            <a:avLst/>
          </a:prstGeom>
          <a:noFill/>
        </p:spPr>
        <p:txBody>
          <a:bodyPr wrap="square" rtlCol="0">
            <a:spAutoFit/>
          </a:bodyPr>
          <a:lstStyle/>
          <a:p>
            <a:r>
              <a:rPr lang="en-GB" sz="1200" dirty="0" smtClean="0"/>
              <a:t>To gain a greater understanding of the main problems</a:t>
            </a:r>
            <a:r>
              <a:rPr lang="en-GB" sz="1200" dirty="0"/>
              <a:t>,</a:t>
            </a:r>
            <a:r>
              <a:rPr lang="en-GB" sz="1200" dirty="0" smtClean="0"/>
              <a:t> challenges people face and most popular key areas when using digital communication I've decided to try use these different design tools/techniques that </a:t>
            </a:r>
            <a:r>
              <a:rPr lang="en-GB" sz="1200" dirty="0" err="1" smtClean="0"/>
              <a:t>ideo</a:t>
            </a:r>
            <a:r>
              <a:rPr lang="en-GB" sz="1200" dirty="0" smtClean="0"/>
              <a:t> have come up with, these cards give  a different approach to look at the digital communication activity as a whole.   </a:t>
            </a:r>
            <a:endParaRPr lang="en-GB" sz="1200" dirty="0"/>
          </a:p>
        </p:txBody>
      </p:sp>
      <p:sp>
        <p:nvSpPr>
          <p:cNvPr id="25" name="TextBox 24"/>
          <p:cNvSpPr txBox="1"/>
          <p:nvPr/>
        </p:nvSpPr>
        <p:spPr>
          <a:xfrm>
            <a:off x="7092280" y="972020"/>
            <a:ext cx="1080120" cy="2123658"/>
          </a:xfrm>
          <a:prstGeom prst="rect">
            <a:avLst/>
          </a:prstGeom>
          <a:noFill/>
        </p:spPr>
        <p:txBody>
          <a:bodyPr wrap="square" rtlCol="0">
            <a:spAutoFit/>
          </a:bodyPr>
          <a:lstStyle/>
          <a:p>
            <a:pPr algn="just"/>
            <a:r>
              <a:rPr lang="en-GB" sz="1200" dirty="0" smtClean="0"/>
              <a:t>These cards may also be able to help me when I’m focused further in the research process and developing my prototypes.</a:t>
            </a:r>
            <a:endParaRPr lang="en-GB" sz="1200" dirty="0"/>
          </a:p>
        </p:txBody>
      </p:sp>
    </p:spTree>
    <p:extLst>
      <p:ext uri="{BB962C8B-B14F-4D97-AF65-F5344CB8AC3E}">
        <p14:creationId xmlns:p14="http://schemas.microsoft.com/office/powerpoint/2010/main" val="20669913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5" name="TextBox 4"/>
          <p:cNvSpPr txBox="1"/>
          <p:nvPr/>
        </p:nvSpPr>
        <p:spPr>
          <a:xfrm>
            <a:off x="323528" y="260648"/>
            <a:ext cx="2808312" cy="369332"/>
          </a:xfrm>
          <a:prstGeom prst="rect">
            <a:avLst/>
          </a:prstGeom>
          <a:noFill/>
        </p:spPr>
        <p:txBody>
          <a:bodyPr wrap="square" rtlCol="0">
            <a:spAutoFit/>
          </a:bodyPr>
          <a:lstStyle/>
          <a:p>
            <a:r>
              <a:rPr lang="en-GB" i="1" dirty="0" smtClean="0">
                <a:latin typeface="+mj-lt"/>
              </a:rPr>
              <a:t>Main Character Profiles</a:t>
            </a:r>
            <a:endParaRPr lang="en-GB" i="1" dirty="0">
              <a:latin typeface="+mj-lt"/>
            </a:endParaRPr>
          </a:p>
        </p:txBody>
      </p:sp>
      <p:pic>
        <p:nvPicPr>
          <p:cNvPr id="61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0000" t="6346"/>
          <a:stretch/>
        </p:blipFill>
        <p:spPr bwMode="auto">
          <a:xfrm>
            <a:off x="-38617" y="1149577"/>
            <a:ext cx="1326709" cy="1242525"/>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descr="Image result for profile"/>
          <p:cNvPicPr>
            <a:picLocks noChangeAspect="1" noChangeArrowheads="1"/>
          </p:cNvPicPr>
          <p:nvPr/>
        </p:nvPicPr>
        <p:blipFill rotWithShape="1">
          <a:blip r:embed="rId4">
            <a:extLst>
              <a:ext uri="{28A0092B-C50C-407E-A947-70E740481C1C}">
                <a14:useLocalDpi xmlns:a14="http://schemas.microsoft.com/office/drawing/2010/main" val="0"/>
              </a:ext>
            </a:extLst>
          </a:blip>
          <a:srcRect t="6374" r="50000"/>
          <a:stretch/>
        </p:blipFill>
        <p:spPr bwMode="auto">
          <a:xfrm>
            <a:off x="7195272" y="3137302"/>
            <a:ext cx="1331027" cy="124619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8" name="Picture 4" descr="Image result for profile"/>
          <p:cNvPicPr>
            <a:picLocks noChangeAspect="1" noChangeArrowheads="1"/>
          </p:cNvPicPr>
          <p:nvPr/>
        </p:nvPicPr>
        <p:blipFill rotWithShape="1">
          <a:blip r:embed="rId4">
            <a:extLst>
              <a:ext uri="{28A0092B-C50C-407E-A947-70E740481C1C}">
                <a14:useLocalDpi xmlns:a14="http://schemas.microsoft.com/office/drawing/2010/main" val="0"/>
              </a:ext>
            </a:extLst>
          </a:blip>
          <a:srcRect r="50000"/>
          <a:stretch/>
        </p:blipFill>
        <p:spPr bwMode="auto">
          <a:xfrm>
            <a:off x="7237691" y="1145465"/>
            <a:ext cx="1246190" cy="124619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9" name="Picture 4" descr="Image result for profile"/>
          <p:cNvPicPr>
            <a:picLocks noChangeAspect="1" noChangeArrowheads="1"/>
          </p:cNvPicPr>
          <p:nvPr/>
        </p:nvPicPr>
        <p:blipFill rotWithShape="1">
          <a:blip r:embed="rId4">
            <a:extLst>
              <a:ext uri="{28A0092B-C50C-407E-A947-70E740481C1C}">
                <a14:useLocalDpi xmlns:a14="http://schemas.microsoft.com/office/drawing/2010/main" val="0"/>
              </a:ext>
            </a:extLst>
          </a:blip>
          <a:srcRect t="3187" r="50000" b="3187"/>
          <a:stretch/>
        </p:blipFill>
        <p:spPr bwMode="auto">
          <a:xfrm>
            <a:off x="7211798" y="5266983"/>
            <a:ext cx="1330511" cy="124570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 name="Picture 4" descr="Image result for profile"/>
          <p:cNvPicPr>
            <a:picLocks noChangeAspect="1" noChangeArrowheads="1"/>
          </p:cNvPicPr>
          <p:nvPr/>
        </p:nvPicPr>
        <p:blipFill rotWithShape="1">
          <a:blip r:embed="rId4">
            <a:extLst>
              <a:ext uri="{28A0092B-C50C-407E-A947-70E740481C1C}">
                <a14:useLocalDpi xmlns:a14="http://schemas.microsoft.com/office/drawing/2010/main" val="0"/>
              </a:ext>
            </a:extLst>
          </a:blip>
          <a:srcRect l="50696" t="3364" r="-696" b="3364"/>
          <a:stretch/>
        </p:blipFill>
        <p:spPr bwMode="auto">
          <a:xfrm>
            <a:off x="-27632" y="5266499"/>
            <a:ext cx="1336085" cy="1246191"/>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1" name="Picture 4" descr="Image result for profile"/>
          <p:cNvPicPr>
            <a:picLocks noChangeAspect="1" noChangeArrowheads="1"/>
          </p:cNvPicPr>
          <p:nvPr/>
        </p:nvPicPr>
        <p:blipFill rotWithShape="1">
          <a:blip r:embed="rId4">
            <a:extLst>
              <a:ext uri="{28A0092B-C50C-407E-A947-70E740481C1C}">
                <a14:useLocalDpi xmlns:a14="http://schemas.microsoft.com/office/drawing/2010/main" val="0"/>
              </a:ext>
            </a:extLst>
          </a:blip>
          <a:srcRect l="50000" t="6607"/>
          <a:stretch/>
        </p:blipFill>
        <p:spPr bwMode="auto">
          <a:xfrm>
            <a:off x="-42419" y="3140968"/>
            <a:ext cx="1330418" cy="124252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81716" y="1071043"/>
            <a:ext cx="3355400" cy="1384995"/>
          </a:xfrm>
          <a:prstGeom prst="rect">
            <a:avLst/>
          </a:prstGeom>
          <a:noFill/>
        </p:spPr>
        <p:txBody>
          <a:bodyPr wrap="square" rtlCol="0">
            <a:spAutoFit/>
          </a:bodyPr>
          <a:lstStyle/>
          <a:p>
            <a:r>
              <a:rPr lang="en-GB" sz="1050" dirty="0" smtClean="0"/>
              <a:t>Name: </a:t>
            </a:r>
            <a:r>
              <a:rPr lang="en-GB" sz="1050" dirty="0" err="1" smtClean="0"/>
              <a:t>Eleri</a:t>
            </a:r>
            <a:r>
              <a:rPr lang="en-GB" sz="1050" dirty="0" smtClean="0"/>
              <a:t> </a:t>
            </a:r>
          </a:p>
          <a:p>
            <a:r>
              <a:rPr lang="en-GB" sz="1050" dirty="0" smtClean="0"/>
              <a:t>Gender: Female</a:t>
            </a:r>
          </a:p>
          <a:p>
            <a:r>
              <a:rPr lang="en-GB" sz="1050" dirty="0" smtClean="0"/>
              <a:t>Age: 65</a:t>
            </a:r>
          </a:p>
          <a:p>
            <a:r>
              <a:rPr lang="en-GB" sz="1050" dirty="0" smtClean="0"/>
              <a:t>Occupation: Retired surgery receptionist</a:t>
            </a:r>
          </a:p>
          <a:p>
            <a:r>
              <a:rPr lang="en-GB" sz="1050" dirty="0" smtClean="0"/>
              <a:t>Disability/Physical impediment: diabetes, bad back, general aches and pains </a:t>
            </a:r>
          </a:p>
          <a:p>
            <a:r>
              <a:rPr lang="en-GB" sz="1050" dirty="0" smtClean="0"/>
              <a:t>Confidence using digital communication: </a:t>
            </a:r>
            <a:r>
              <a:rPr lang="en-GB" sz="1050" dirty="0" smtClean="0">
                <a:solidFill>
                  <a:schemeClr val="accent5">
                    <a:lumMod val="60000"/>
                    <a:lumOff val="40000"/>
                  </a:schemeClr>
                </a:solidFill>
              </a:rPr>
              <a:t>1</a:t>
            </a:r>
            <a:endParaRPr lang="en-GB" sz="1050" dirty="0" smtClean="0"/>
          </a:p>
          <a:p>
            <a:r>
              <a:rPr lang="en-GB" sz="1050" dirty="0" smtClean="0"/>
              <a:t>Permission to use in test: Yes</a:t>
            </a:r>
            <a:endParaRPr lang="en-GB" sz="1050" dirty="0"/>
          </a:p>
        </p:txBody>
      </p:sp>
      <p:sp>
        <p:nvSpPr>
          <p:cNvPr id="14" name="TextBox 13"/>
          <p:cNvSpPr txBox="1"/>
          <p:nvPr/>
        </p:nvSpPr>
        <p:spPr>
          <a:xfrm>
            <a:off x="869104" y="3141692"/>
            <a:ext cx="3355400" cy="1384995"/>
          </a:xfrm>
          <a:prstGeom prst="rect">
            <a:avLst/>
          </a:prstGeom>
          <a:noFill/>
        </p:spPr>
        <p:txBody>
          <a:bodyPr wrap="square" rtlCol="0">
            <a:spAutoFit/>
          </a:bodyPr>
          <a:lstStyle/>
          <a:p>
            <a:r>
              <a:rPr lang="en-GB" sz="1050" dirty="0" smtClean="0"/>
              <a:t>Name: Elin</a:t>
            </a:r>
          </a:p>
          <a:p>
            <a:r>
              <a:rPr lang="en-GB" sz="1050" dirty="0" smtClean="0"/>
              <a:t>Gender: Female</a:t>
            </a:r>
          </a:p>
          <a:p>
            <a:r>
              <a:rPr lang="en-GB" sz="1050" dirty="0" smtClean="0"/>
              <a:t>Age: 23</a:t>
            </a:r>
          </a:p>
          <a:p>
            <a:r>
              <a:rPr lang="en-GB" sz="1050" dirty="0" smtClean="0"/>
              <a:t>Occupation: Assistant manager at café/ Early childhood graduate</a:t>
            </a:r>
          </a:p>
          <a:p>
            <a:r>
              <a:rPr lang="en-GB" sz="1050" dirty="0" smtClean="0"/>
              <a:t>Disability/Physical impediment: Long QT Syndrome</a:t>
            </a:r>
          </a:p>
          <a:p>
            <a:r>
              <a:rPr lang="en-GB" sz="1050" dirty="0" smtClean="0"/>
              <a:t>Confidence using digital communication: 4</a:t>
            </a:r>
          </a:p>
          <a:p>
            <a:r>
              <a:rPr lang="en-GB" sz="1050" dirty="0" smtClean="0"/>
              <a:t>Permission to use in test: Yes</a:t>
            </a:r>
            <a:endParaRPr lang="en-GB" sz="1050" dirty="0"/>
          </a:p>
        </p:txBody>
      </p:sp>
      <p:sp>
        <p:nvSpPr>
          <p:cNvPr id="15" name="TextBox 14"/>
          <p:cNvSpPr txBox="1"/>
          <p:nvPr/>
        </p:nvSpPr>
        <p:spPr>
          <a:xfrm>
            <a:off x="904725" y="5240061"/>
            <a:ext cx="3355400" cy="1223412"/>
          </a:xfrm>
          <a:prstGeom prst="rect">
            <a:avLst/>
          </a:prstGeom>
          <a:noFill/>
        </p:spPr>
        <p:txBody>
          <a:bodyPr wrap="square" rtlCol="0">
            <a:spAutoFit/>
          </a:bodyPr>
          <a:lstStyle/>
          <a:p>
            <a:r>
              <a:rPr lang="en-GB" sz="1050" dirty="0" smtClean="0"/>
              <a:t>Name: Lynda</a:t>
            </a:r>
          </a:p>
          <a:p>
            <a:r>
              <a:rPr lang="en-GB" sz="1050" dirty="0" smtClean="0"/>
              <a:t>Gender: Female</a:t>
            </a:r>
          </a:p>
          <a:p>
            <a:r>
              <a:rPr lang="en-GB" sz="1050" dirty="0" smtClean="0"/>
              <a:t>Age: 56</a:t>
            </a:r>
          </a:p>
          <a:p>
            <a:r>
              <a:rPr lang="en-GB" sz="1050" dirty="0" smtClean="0"/>
              <a:t>Occupation: Retired nurse/Hospice worker</a:t>
            </a:r>
          </a:p>
          <a:p>
            <a:r>
              <a:rPr lang="en-GB" sz="1050" dirty="0" smtClean="0"/>
              <a:t>Disability/Physical impediment: N/A</a:t>
            </a:r>
          </a:p>
          <a:p>
            <a:r>
              <a:rPr lang="en-GB" sz="1050" dirty="0" smtClean="0"/>
              <a:t>Confidence using digital communication:</a:t>
            </a:r>
            <a:r>
              <a:rPr lang="en-GB" sz="1050" dirty="0" smtClean="0">
                <a:solidFill>
                  <a:schemeClr val="accent4"/>
                </a:solidFill>
              </a:rPr>
              <a:t>3</a:t>
            </a:r>
          </a:p>
          <a:p>
            <a:r>
              <a:rPr lang="en-GB" sz="1050" dirty="0" smtClean="0"/>
              <a:t>Permission to use in test: Yes</a:t>
            </a:r>
            <a:endParaRPr lang="en-GB" sz="1050" dirty="0"/>
          </a:p>
        </p:txBody>
      </p:sp>
      <p:sp>
        <p:nvSpPr>
          <p:cNvPr id="16" name="TextBox 15"/>
          <p:cNvSpPr txBox="1"/>
          <p:nvPr/>
        </p:nvSpPr>
        <p:spPr>
          <a:xfrm>
            <a:off x="4185635" y="1071043"/>
            <a:ext cx="3355400" cy="1246495"/>
          </a:xfrm>
          <a:prstGeom prst="rect">
            <a:avLst/>
          </a:prstGeom>
          <a:noFill/>
        </p:spPr>
        <p:txBody>
          <a:bodyPr wrap="square" rtlCol="0">
            <a:spAutoFit/>
          </a:bodyPr>
          <a:lstStyle/>
          <a:p>
            <a:pPr algn="r"/>
            <a:r>
              <a:rPr lang="en-GB" sz="1050" dirty="0" smtClean="0"/>
              <a:t>Name: Rhys</a:t>
            </a:r>
          </a:p>
          <a:p>
            <a:pPr algn="r"/>
            <a:r>
              <a:rPr lang="en-GB" sz="1050" dirty="0" smtClean="0"/>
              <a:t>Gender: Male</a:t>
            </a:r>
          </a:p>
          <a:p>
            <a:pPr algn="r"/>
            <a:r>
              <a:rPr lang="en-GB" sz="1050" dirty="0" smtClean="0"/>
              <a:t>Age: 19</a:t>
            </a:r>
          </a:p>
          <a:p>
            <a:pPr algn="r"/>
            <a:r>
              <a:rPr lang="en-GB" sz="1050" dirty="0" smtClean="0"/>
              <a:t>Occupation: Student</a:t>
            </a:r>
          </a:p>
          <a:p>
            <a:pPr algn="r"/>
            <a:r>
              <a:rPr lang="en-GB" sz="1050" dirty="0" smtClean="0"/>
              <a:t>Disability/Physical impediment: N/A</a:t>
            </a:r>
          </a:p>
          <a:p>
            <a:pPr algn="r"/>
            <a:r>
              <a:rPr lang="en-GB" sz="1050" dirty="0" smtClean="0"/>
              <a:t>Confidence using digital communication: 4</a:t>
            </a:r>
          </a:p>
          <a:p>
            <a:pPr algn="r"/>
            <a:r>
              <a:rPr lang="en-GB" sz="1050" dirty="0" smtClean="0"/>
              <a:t>Permission to use in test</a:t>
            </a:r>
            <a:r>
              <a:rPr lang="en-GB" sz="1200" dirty="0" smtClean="0"/>
              <a:t>: Yes</a:t>
            </a:r>
            <a:endParaRPr lang="en-GB" sz="1200" dirty="0"/>
          </a:p>
        </p:txBody>
      </p:sp>
      <p:sp>
        <p:nvSpPr>
          <p:cNvPr id="17" name="TextBox 16"/>
          <p:cNvSpPr txBox="1"/>
          <p:nvPr/>
        </p:nvSpPr>
        <p:spPr>
          <a:xfrm>
            <a:off x="4220344" y="3076728"/>
            <a:ext cx="3355400" cy="1246495"/>
          </a:xfrm>
          <a:prstGeom prst="rect">
            <a:avLst/>
          </a:prstGeom>
          <a:noFill/>
        </p:spPr>
        <p:txBody>
          <a:bodyPr wrap="square" rtlCol="0">
            <a:spAutoFit/>
          </a:bodyPr>
          <a:lstStyle/>
          <a:p>
            <a:pPr algn="r"/>
            <a:r>
              <a:rPr lang="en-GB" sz="1050" dirty="0" smtClean="0"/>
              <a:t>Name: Shay</a:t>
            </a:r>
          </a:p>
          <a:p>
            <a:pPr algn="r"/>
            <a:r>
              <a:rPr lang="en-GB" sz="1050" dirty="0" smtClean="0"/>
              <a:t>Gender: Male</a:t>
            </a:r>
          </a:p>
          <a:p>
            <a:pPr algn="r"/>
            <a:r>
              <a:rPr lang="en-GB" sz="1050" dirty="0" smtClean="0"/>
              <a:t>Age: 19</a:t>
            </a:r>
          </a:p>
          <a:p>
            <a:pPr algn="r"/>
            <a:r>
              <a:rPr lang="en-GB" sz="1050" dirty="0" smtClean="0"/>
              <a:t>Occupation: Student</a:t>
            </a:r>
          </a:p>
          <a:p>
            <a:pPr algn="r"/>
            <a:r>
              <a:rPr lang="en-GB" sz="1050" dirty="0" smtClean="0"/>
              <a:t>Disability/Physical impediment: N/A</a:t>
            </a:r>
          </a:p>
          <a:p>
            <a:pPr algn="r"/>
            <a:r>
              <a:rPr lang="en-GB" sz="1050" dirty="0" smtClean="0"/>
              <a:t>Confidence using digital communication: 4</a:t>
            </a:r>
          </a:p>
          <a:p>
            <a:pPr algn="r"/>
            <a:r>
              <a:rPr lang="en-GB" sz="1050" dirty="0" smtClean="0"/>
              <a:t>Permission to use in </a:t>
            </a:r>
            <a:r>
              <a:rPr lang="en-GB" sz="1050" dirty="0" err="1" smtClean="0"/>
              <a:t>test</a:t>
            </a:r>
            <a:r>
              <a:rPr lang="en-GB" sz="1200" dirty="0" err="1" smtClean="0"/>
              <a:t>:Yes</a:t>
            </a:r>
            <a:endParaRPr lang="en-GB" sz="1200" dirty="0"/>
          </a:p>
        </p:txBody>
      </p:sp>
      <p:sp>
        <p:nvSpPr>
          <p:cNvPr id="18" name="TextBox 17"/>
          <p:cNvSpPr txBox="1"/>
          <p:nvPr/>
        </p:nvSpPr>
        <p:spPr>
          <a:xfrm>
            <a:off x="4197939" y="5240061"/>
            <a:ext cx="3355400" cy="1246495"/>
          </a:xfrm>
          <a:prstGeom prst="rect">
            <a:avLst/>
          </a:prstGeom>
          <a:noFill/>
        </p:spPr>
        <p:txBody>
          <a:bodyPr wrap="square" rtlCol="0">
            <a:spAutoFit/>
          </a:bodyPr>
          <a:lstStyle/>
          <a:p>
            <a:pPr algn="r"/>
            <a:r>
              <a:rPr lang="en-GB" sz="1050" dirty="0" smtClean="0"/>
              <a:t>Name: Alun</a:t>
            </a:r>
          </a:p>
          <a:p>
            <a:pPr algn="r"/>
            <a:r>
              <a:rPr lang="en-GB" sz="1050" dirty="0" smtClean="0"/>
              <a:t>Gender: Male</a:t>
            </a:r>
          </a:p>
          <a:p>
            <a:pPr algn="r"/>
            <a:r>
              <a:rPr lang="en-GB" sz="1050" dirty="0" smtClean="0"/>
              <a:t>Age:67</a:t>
            </a:r>
          </a:p>
          <a:p>
            <a:pPr algn="r"/>
            <a:r>
              <a:rPr lang="en-GB" sz="1050" dirty="0" smtClean="0"/>
              <a:t>Occupation: Retired factory worker/ timber business</a:t>
            </a:r>
          </a:p>
          <a:p>
            <a:pPr algn="r"/>
            <a:r>
              <a:rPr lang="en-GB" sz="1050" dirty="0" smtClean="0"/>
              <a:t>Disability/Physical impediment: </a:t>
            </a:r>
            <a:r>
              <a:rPr lang="en-GB" sz="1050" dirty="0" err="1" smtClean="0"/>
              <a:t>Parkinsons</a:t>
            </a:r>
            <a:endParaRPr lang="en-GB" sz="1050" dirty="0" smtClean="0"/>
          </a:p>
          <a:p>
            <a:pPr algn="r"/>
            <a:r>
              <a:rPr lang="en-GB" sz="1050" dirty="0" smtClean="0"/>
              <a:t>Confidence using digital communication: 0</a:t>
            </a:r>
          </a:p>
          <a:p>
            <a:pPr algn="r"/>
            <a:r>
              <a:rPr lang="en-GB" sz="1050" dirty="0" smtClean="0"/>
              <a:t>Permission to use in test</a:t>
            </a:r>
            <a:r>
              <a:rPr lang="en-GB" sz="1200" dirty="0" smtClean="0"/>
              <a:t>: Yes</a:t>
            </a:r>
            <a:endParaRPr lang="en-GB" sz="1200" dirty="0"/>
          </a:p>
        </p:txBody>
      </p:sp>
      <p:sp>
        <p:nvSpPr>
          <p:cNvPr id="2" name="TextBox 1"/>
          <p:cNvSpPr txBox="1"/>
          <p:nvPr/>
        </p:nvSpPr>
        <p:spPr>
          <a:xfrm>
            <a:off x="3275856" y="0"/>
            <a:ext cx="4752528" cy="1015663"/>
          </a:xfrm>
          <a:prstGeom prst="rect">
            <a:avLst/>
          </a:prstGeom>
          <a:noFill/>
        </p:spPr>
        <p:txBody>
          <a:bodyPr wrap="square" rtlCol="0">
            <a:spAutoFit/>
          </a:bodyPr>
          <a:lstStyle/>
          <a:p>
            <a:pPr algn="just"/>
            <a:r>
              <a:rPr lang="en-GB" sz="1200" dirty="0" smtClean="0"/>
              <a:t>Below we have the character profiles I will be using throughout the stages of my research and design process, by keeping the same test subjects throughout will mean that the characters will already have an understanding of what I’m trying to achieve once all three prototypes have been made.</a:t>
            </a:r>
            <a:endParaRPr lang="en-GB" sz="1200" dirty="0"/>
          </a:p>
        </p:txBody>
      </p:sp>
      <p:sp>
        <p:nvSpPr>
          <p:cNvPr id="3" name="TextBox 2"/>
          <p:cNvSpPr txBox="1"/>
          <p:nvPr/>
        </p:nvSpPr>
        <p:spPr>
          <a:xfrm>
            <a:off x="4922" y="6594986"/>
            <a:ext cx="9139078" cy="246221"/>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r>
              <a:rPr lang="en-GB" sz="1000" dirty="0" smtClean="0"/>
              <a:t>Confidence in using digital communication scale: </a:t>
            </a:r>
            <a:r>
              <a:rPr lang="en-GB" sz="1000" dirty="0" smtClean="0">
                <a:solidFill>
                  <a:srgbClr val="FF0000"/>
                </a:solidFill>
              </a:rPr>
              <a:t>0=No confidence</a:t>
            </a:r>
            <a:r>
              <a:rPr lang="en-GB" sz="1000" dirty="0" smtClean="0"/>
              <a:t>, </a:t>
            </a:r>
            <a:r>
              <a:rPr lang="en-GB" sz="1000" dirty="0" smtClean="0">
                <a:solidFill>
                  <a:schemeClr val="accent5">
                    <a:lumMod val="60000"/>
                    <a:lumOff val="40000"/>
                  </a:schemeClr>
                </a:solidFill>
              </a:rPr>
              <a:t>1=Slight confidence</a:t>
            </a:r>
            <a:r>
              <a:rPr lang="en-GB" sz="1000" dirty="0" smtClean="0"/>
              <a:t>, </a:t>
            </a:r>
            <a:r>
              <a:rPr lang="en-GB" sz="1000" dirty="0" smtClean="0">
                <a:solidFill>
                  <a:schemeClr val="tx2"/>
                </a:solidFill>
              </a:rPr>
              <a:t>2=Moderate confidence</a:t>
            </a:r>
            <a:r>
              <a:rPr lang="en-GB" sz="1000" dirty="0" smtClean="0"/>
              <a:t>, </a:t>
            </a:r>
            <a:r>
              <a:rPr lang="en-GB" sz="1000" dirty="0" smtClean="0">
                <a:solidFill>
                  <a:schemeClr val="accent4"/>
                </a:solidFill>
              </a:rPr>
              <a:t>3=High confidence</a:t>
            </a:r>
            <a:r>
              <a:rPr lang="en-GB" sz="1000" dirty="0" smtClean="0"/>
              <a:t>, 4=Complete confidence</a:t>
            </a:r>
            <a:endParaRPr lang="en-GB" sz="1000" dirty="0"/>
          </a:p>
        </p:txBody>
      </p:sp>
    </p:spTree>
    <p:extLst>
      <p:ext uri="{BB962C8B-B14F-4D97-AF65-F5344CB8AC3E}">
        <p14:creationId xmlns:p14="http://schemas.microsoft.com/office/powerpoint/2010/main" val="13292057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5" name="TextBox 4"/>
          <p:cNvSpPr txBox="1"/>
          <p:nvPr/>
        </p:nvSpPr>
        <p:spPr>
          <a:xfrm>
            <a:off x="251520" y="105461"/>
            <a:ext cx="1872208" cy="369332"/>
          </a:xfrm>
          <a:prstGeom prst="rect">
            <a:avLst/>
          </a:prstGeom>
          <a:noFill/>
        </p:spPr>
        <p:txBody>
          <a:bodyPr wrap="square" rtlCol="0">
            <a:spAutoFit/>
          </a:bodyPr>
          <a:lstStyle/>
          <a:p>
            <a:r>
              <a:rPr lang="en-GB" i="1" dirty="0" smtClean="0">
                <a:latin typeface="+mj-lt"/>
              </a:rPr>
              <a:t>Empathy Tools</a:t>
            </a:r>
            <a:endParaRPr lang="en-GB" i="1" dirty="0">
              <a:latin typeface="+mj-lt"/>
            </a:endParaRPr>
          </a:p>
        </p:txBody>
      </p:sp>
      <p:sp>
        <p:nvSpPr>
          <p:cNvPr id="6" name="TextBox 5"/>
          <p:cNvSpPr txBox="1"/>
          <p:nvPr/>
        </p:nvSpPr>
        <p:spPr>
          <a:xfrm>
            <a:off x="1727684" y="332656"/>
            <a:ext cx="504056" cy="276999"/>
          </a:xfrm>
          <a:prstGeom prst="rect">
            <a:avLst/>
          </a:prstGeom>
          <a:noFill/>
        </p:spPr>
        <p:txBody>
          <a:bodyPr wrap="square" rtlCol="0">
            <a:spAutoFit/>
          </a:bodyPr>
          <a:lstStyle/>
          <a:p>
            <a:r>
              <a:rPr lang="en-GB" sz="1200" dirty="0" smtClean="0"/>
              <a:t>TRY</a:t>
            </a:r>
            <a:endParaRPr lang="en-GB" sz="1200"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1971193"/>
            <a:ext cx="2103659" cy="280487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31740" y="114464"/>
            <a:ext cx="2160240" cy="288032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44776" y="4005063"/>
            <a:ext cx="2147204" cy="286293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 name="Straight Arrow Connector 2"/>
          <p:cNvCxnSpPr/>
          <p:nvPr/>
        </p:nvCxnSpPr>
        <p:spPr>
          <a:xfrm>
            <a:off x="2231740" y="3501008"/>
            <a:ext cx="41404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6372200" y="2346846"/>
            <a:ext cx="1944216" cy="2308324"/>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200" dirty="0" smtClean="0"/>
              <a:t>As you can see I used a headband to cover my eyes but with your eyes open there was some blurred sight. As it was my phone I had a fairly good idea of what I was doing but still found it hard to see some areas of the screen especially if the colours were of a darker nature. </a:t>
            </a:r>
            <a:endParaRPr lang="en-GB" sz="1200" dirty="0"/>
          </a:p>
        </p:txBody>
      </p:sp>
      <p:sp>
        <p:nvSpPr>
          <p:cNvPr id="9" name="TextBox 8"/>
          <p:cNvSpPr txBox="1"/>
          <p:nvPr/>
        </p:nvSpPr>
        <p:spPr>
          <a:xfrm>
            <a:off x="158694" y="715161"/>
            <a:ext cx="1987934" cy="1169551"/>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r>
              <a:rPr lang="en-GB" sz="1000" dirty="0" smtClean="0"/>
              <a:t>Using the empathy tool card I’ve tried to recreate members of the public who may be partially sighted to see the difference in using your smartphone to use digital communication.</a:t>
            </a:r>
            <a:endParaRPr lang="en-GB" sz="1000" dirty="0"/>
          </a:p>
        </p:txBody>
      </p:sp>
      <p:cxnSp>
        <p:nvCxnSpPr>
          <p:cNvPr id="11" name="Straight Arrow Connector 10"/>
          <p:cNvCxnSpPr/>
          <p:nvPr/>
        </p:nvCxnSpPr>
        <p:spPr>
          <a:xfrm>
            <a:off x="4391980" y="5589240"/>
            <a:ext cx="9001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292080" y="5085184"/>
            <a:ext cx="2592288" cy="1015663"/>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200" dirty="0" smtClean="0"/>
              <a:t>When trying to put a password in for settings I found it quite hard to see each letter especially seen as the grey template was on a darker grey background.</a:t>
            </a:r>
            <a:endParaRPr lang="en-GB" sz="1200" dirty="0"/>
          </a:p>
        </p:txBody>
      </p:sp>
      <p:cxnSp>
        <p:nvCxnSpPr>
          <p:cNvPr id="14" name="Straight Arrow Connector 13"/>
          <p:cNvCxnSpPr/>
          <p:nvPr/>
        </p:nvCxnSpPr>
        <p:spPr>
          <a:xfrm>
            <a:off x="4391980" y="471155"/>
            <a:ext cx="68407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5076056" y="114464"/>
            <a:ext cx="3240360" cy="1569660"/>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dirty="0" smtClean="0"/>
              <a:t>Here I'm trying to use snapchat, some of the buttons/icons are larger in this app and it’s a slide system in some cases therefore made it easier for me to identify each key area such as stories, private messages and memories. However when trying to message someone the letters were quite blurry and could only identify one or two in the end.</a:t>
            </a:r>
            <a:endParaRPr lang="en-GB" sz="1200" dirty="0"/>
          </a:p>
        </p:txBody>
      </p:sp>
    </p:spTree>
    <p:extLst>
      <p:ext uri="{BB962C8B-B14F-4D97-AF65-F5344CB8AC3E}">
        <p14:creationId xmlns:p14="http://schemas.microsoft.com/office/powerpoint/2010/main" val="10517368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2" name="TextBox 1"/>
          <p:cNvSpPr txBox="1"/>
          <p:nvPr/>
        </p:nvSpPr>
        <p:spPr>
          <a:xfrm>
            <a:off x="323528" y="116632"/>
            <a:ext cx="1296144" cy="369332"/>
          </a:xfrm>
          <a:prstGeom prst="rect">
            <a:avLst/>
          </a:prstGeom>
          <a:noFill/>
        </p:spPr>
        <p:txBody>
          <a:bodyPr wrap="square" rtlCol="0">
            <a:spAutoFit/>
          </a:bodyPr>
          <a:lstStyle/>
          <a:p>
            <a:r>
              <a:rPr lang="en-GB" i="1" dirty="0" smtClean="0">
                <a:latin typeface="+mj-lt"/>
              </a:rPr>
              <a:t>Narration</a:t>
            </a:r>
            <a:endParaRPr lang="en-GB" i="1" dirty="0">
              <a:latin typeface="+mj-lt"/>
            </a:endParaRPr>
          </a:p>
        </p:txBody>
      </p:sp>
      <p:sp>
        <p:nvSpPr>
          <p:cNvPr id="3" name="TextBox 2"/>
          <p:cNvSpPr txBox="1"/>
          <p:nvPr/>
        </p:nvSpPr>
        <p:spPr>
          <a:xfrm>
            <a:off x="1259632" y="332656"/>
            <a:ext cx="504056" cy="276999"/>
          </a:xfrm>
          <a:prstGeom prst="rect">
            <a:avLst/>
          </a:prstGeom>
          <a:noFill/>
        </p:spPr>
        <p:txBody>
          <a:bodyPr wrap="square" rtlCol="0">
            <a:spAutoFit/>
          </a:bodyPr>
          <a:lstStyle/>
          <a:p>
            <a:r>
              <a:rPr lang="en-GB" sz="1200" dirty="0" smtClean="0"/>
              <a:t>ASK</a:t>
            </a:r>
            <a:endParaRPr lang="en-GB" sz="1200" dirty="0"/>
          </a:p>
        </p:txBody>
      </p:sp>
      <p:sp>
        <p:nvSpPr>
          <p:cNvPr id="6" name="Rectangle 5"/>
          <p:cNvSpPr/>
          <p:nvPr/>
        </p:nvSpPr>
        <p:spPr>
          <a:xfrm>
            <a:off x="3724803" y="3773860"/>
            <a:ext cx="4419865" cy="1384995"/>
          </a:xfrm>
          <a:prstGeom prst="rect">
            <a:avLst/>
          </a:prstGeom>
        </p:spPr>
        <p:txBody>
          <a:bodyPr wrap="square">
            <a:spAutoFit/>
          </a:bodyPr>
          <a:lstStyle/>
          <a:p>
            <a:pPr algn="just"/>
            <a:r>
              <a:rPr lang="en-GB" sz="1400" dirty="0"/>
              <a:t>Online banking- “VERY IMPORTANT” as a student to make sure that his finances are in order and is able to send money to friends or family who may have lent him money. He uses his contactless payment on his phone quite regular so was able to go through every step with me without a problem.</a:t>
            </a:r>
          </a:p>
        </p:txBody>
      </p:sp>
      <p:sp>
        <p:nvSpPr>
          <p:cNvPr id="7" name="Rectangle 6"/>
          <p:cNvSpPr/>
          <p:nvPr/>
        </p:nvSpPr>
        <p:spPr>
          <a:xfrm>
            <a:off x="-23651" y="2578160"/>
            <a:ext cx="4572000" cy="1169551"/>
          </a:xfrm>
          <a:prstGeom prst="rect">
            <a:avLst/>
          </a:prstGeom>
        </p:spPr>
        <p:txBody>
          <a:bodyPr>
            <a:spAutoFit/>
          </a:bodyPr>
          <a:lstStyle/>
          <a:p>
            <a:pPr algn="just"/>
            <a:r>
              <a:rPr lang="en-GB" sz="1400" dirty="0"/>
              <a:t>Messenger- He thought that he used snapchat more to communicate with people than messenger but still a vital part in his everyday life. He could speak to several different people a day and was more than capable of using every feature that messenger has.</a:t>
            </a:r>
          </a:p>
        </p:txBody>
      </p:sp>
      <p:sp>
        <p:nvSpPr>
          <p:cNvPr id="8" name="Rectangle 7"/>
          <p:cNvSpPr/>
          <p:nvPr/>
        </p:nvSpPr>
        <p:spPr>
          <a:xfrm>
            <a:off x="4395303" y="1674181"/>
            <a:ext cx="3384376" cy="738664"/>
          </a:xfrm>
          <a:prstGeom prst="rect">
            <a:avLst/>
          </a:prstGeom>
        </p:spPr>
        <p:txBody>
          <a:bodyPr wrap="square">
            <a:spAutoFit/>
          </a:bodyPr>
          <a:lstStyle/>
          <a:p>
            <a:pPr algn="just"/>
            <a:r>
              <a:rPr lang="en-GB" sz="1400" dirty="0"/>
              <a:t>Reminder app- Not something he uses very often but fairly easy to use quite self-explanatory</a:t>
            </a:r>
          </a:p>
        </p:txBody>
      </p:sp>
      <p:sp>
        <p:nvSpPr>
          <p:cNvPr id="9" name="Rectangle 8"/>
          <p:cNvSpPr/>
          <p:nvPr/>
        </p:nvSpPr>
        <p:spPr>
          <a:xfrm>
            <a:off x="-24562" y="764704"/>
            <a:ext cx="4572000" cy="954107"/>
          </a:xfrm>
          <a:prstGeom prst="rect">
            <a:avLst/>
          </a:prstGeom>
        </p:spPr>
        <p:txBody>
          <a:bodyPr>
            <a:spAutoFit/>
          </a:bodyPr>
          <a:lstStyle/>
          <a:p>
            <a:pPr algn="just"/>
            <a:r>
              <a:rPr lang="en-GB" sz="1400" dirty="0"/>
              <a:t>Snapchat- The only thing he thinks about when using this software is whether or not he has opened someone’s snapchat and forgotten to reply. He was able to use every feature of software</a:t>
            </a:r>
          </a:p>
        </p:txBody>
      </p:sp>
      <p:sp>
        <p:nvSpPr>
          <p:cNvPr id="10" name="Rectangle 9"/>
          <p:cNvSpPr/>
          <p:nvPr/>
        </p:nvSpPr>
        <p:spPr>
          <a:xfrm>
            <a:off x="-26778" y="5218411"/>
            <a:ext cx="4572000" cy="1600438"/>
          </a:xfrm>
          <a:prstGeom prst="rect">
            <a:avLst/>
          </a:prstGeom>
        </p:spPr>
        <p:txBody>
          <a:bodyPr>
            <a:spAutoFit/>
          </a:bodyPr>
          <a:lstStyle/>
          <a:p>
            <a:pPr algn="just"/>
            <a:r>
              <a:rPr lang="en-GB" sz="1400" dirty="0"/>
              <a:t>Facebook- One of his favoured ways to communicate along with snapchat and Instagram, he said he doesn’t really think about it when using the app on his phone as it’s so easy to get on and use as he has used </a:t>
            </a:r>
            <a:r>
              <a:rPr lang="en-GB" sz="1400" dirty="0" smtClean="0"/>
              <a:t>Facebook </a:t>
            </a:r>
            <a:r>
              <a:rPr lang="en-GB" sz="1400" dirty="0"/>
              <a:t>for such a long time he was able to tell me what every icon at the bottom of the screen were for and every other feature on there.</a:t>
            </a:r>
          </a:p>
        </p:txBody>
      </p:sp>
      <p:sp>
        <p:nvSpPr>
          <p:cNvPr id="11" name="TextBox 10"/>
          <p:cNvSpPr txBox="1"/>
          <p:nvPr/>
        </p:nvSpPr>
        <p:spPr>
          <a:xfrm>
            <a:off x="5288435" y="116632"/>
            <a:ext cx="2952328" cy="276999"/>
          </a:xfrm>
          <a:prstGeom prst="rect">
            <a:avLst/>
          </a:prstGeom>
          <a:noFill/>
        </p:spPr>
        <p:txBody>
          <a:bodyPr wrap="square" rtlCol="0">
            <a:spAutoFit/>
          </a:bodyPr>
          <a:lstStyle/>
          <a:p>
            <a:r>
              <a:rPr lang="en-GB" sz="1200" dirty="0" smtClean="0">
                <a:latin typeface="+mj-lt"/>
              </a:rPr>
              <a:t>The character profile used here: Rhys </a:t>
            </a:r>
            <a:endParaRPr lang="en-GB" sz="1200" dirty="0">
              <a:latin typeface="+mj-lt"/>
            </a:endParaRPr>
          </a:p>
        </p:txBody>
      </p:sp>
    </p:spTree>
    <p:extLst>
      <p:ext uri="{BB962C8B-B14F-4D97-AF65-F5344CB8AC3E}">
        <p14:creationId xmlns:p14="http://schemas.microsoft.com/office/powerpoint/2010/main" val="22109328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2" name="TextBox 1"/>
          <p:cNvSpPr txBox="1"/>
          <p:nvPr/>
        </p:nvSpPr>
        <p:spPr>
          <a:xfrm>
            <a:off x="323528" y="116632"/>
            <a:ext cx="1296144" cy="369332"/>
          </a:xfrm>
          <a:prstGeom prst="rect">
            <a:avLst/>
          </a:prstGeom>
          <a:noFill/>
        </p:spPr>
        <p:txBody>
          <a:bodyPr wrap="square" rtlCol="0">
            <a:spAutoFit/>
          </a:bodyPr>
          <a:lstStyle/>
          <a:p>
            <a:r>
              <a:rPr lang="en-GB" i="1" dirty="0" smtClean="0">
                <a:latin typeface="+mj-lt"/>
              </a:rPr>
              <a:t>Narration</a:t>
            </a:r>
            <a:endParaRPr lang="en-GB" i="1" dirty="0">
              <a:latin typeface="+mj-lt"/>
            </a:endParaRPr>
          </a:p>
        </p:txBody>
      </p:sp>
      <p:sp>
        <p:nvSpPr>
          <p:cNvPr id="3" name="TextBox 2"/>
          <p:cNvSpPr txBox="1"/>
          <p:nvPr/>
        </p:nvSpPr>
        <p:spPr>
          <a:xfrm>
            <a:off x="1259632" y="332656"/>
            <a:ext cx="504056" cy="276999"/>
          </a:xfrm>
          <a:prstGeom prst="rect">
            <a:avLst/>
          </a:prstGeom>
          <a:noFill/>
        </p:spPr>
        <p:txBody>
          <a:bodyPr wrap="square" rtlCol="0">
            <a:spAutoFit/>
          </a:bodyPr>
          <a:lstStyle/>
          <a:p>
            <a:r>
              <a:rPr lang="en-GB" sz="1200" dirty="0" smtClean="0"/>
              <a:t>ASK</a:t>
            </a:r>
            <a:endParaRPr lang="en-GB" sz="1200" dirty="0"/>
          </a:p>
        </p:txBody>
      </p:sp>
      <p:sp>
        <p:nvSpPr>
          <p:cNvPr id="7" name="Rectangle 6"/>
          <p:cNvSpPr/>
          <p:nvPr/>
        </p:nvSpPr>
        <p:spPr>
          <a:xfrm>
            <a:off x="3728284" y="5842337"/>
            <a:ext cx="4572000" cy="1015663"/>
          </a:xfrm>
          <a:prstGeom prst="rect">
            <a:avLst/>
          </a:prstGeom>
        </p:spPr>
        <p:txBody>
          <a:bodyPr>
            <a:spAutoFit/>
          </a:bodyPr>
          <a:lstStyle/>
          <a:p>
            <a:pPr algn="just"/>
            <a:r>
              <a:rPr lang="en-GB" sz="1200" dirty="0"/>
              <a:t>Online banking- Found it very worrying that if you lost your phone people could have access to your accounts and certainly didn’t like the idea of contactless when using your thumbprint,  but she could see how it would be a good feature for the younger generation instead of using cash</a:t>
            </a:r>
          </a:p>
        </p:txBody>
      </p:sp>
      <p:sp>
        <p:nvSpPr>
          <p:cNvPr id="8" name="Rectangle 7"/>
          <p:cNvSpPr/>
          <p:nvPr/>
        </p:nvSpPr>
        <p:spPr>
          <a:xfrm>
            <a:off x="150499" y="751672"/>
            <a:ext cx="1757205" cy="2492990"/>
          </a:xfrm>
          <a:prstGeom prst="rect">
            <a:avLst/>
          </a:prstGeom>
        </p:spPr>
        <p:txBody>
          <a:bodyPr wrap="square">
            <a:spAutoFit/>
          </a:bodyPr>
          <a:lstStyle/>
          <a:p>
            <a:pPr algn="just"/>
            <a:r>
              <a:rPr lang="en-GB" sz="1200" dirty="0"/>
              <a:t>Messenger- Very similar to the way she communicates now through messages on her mobile just with a broader range of contacts and more options/ </a:t>
            </a:r>
            <a:r>
              <a:rPr lang="en-GB" sz="1200" dirty="0" smtClean="0"/>
              <a:t>add-ons </a:t>
            </a:r>
            <a:r>
              <a:rPr lang="en-GB" sz="1200" dirty="0"/>
              <a:t>at your disposal. However she couldn’t get to grips with the face time option and using the emoji’s/GIFS </a:t>
            </a:r>
          </a:p>
        </p:txBody>
      </p:sp>
      <p:sp>
        <p:nvSpPr>
          <p:cNvPr id="9" name="Rectangle 8"/>
          <p:cNvSpPr/>
          <p:nvPr/>
        </p:nvSpPr>
        <p:spPr>
          <a:xfrm>
            <a:off x="2595809" y="3645024"/>
            <a:ext cx="2952327" cy="1384995"/>
          </a:xfrm>
          <a:prstGeom prst="rect">
            <a:avLst/>
          </a:prstGeom>
        </p:spPr>
        <p:txBody>
          <a:bodyPr wrap="square">
            <a:spAutoFit/>
          </a:bodyPr>
          <a:lstStyle/>
          <a:p>
            <a:pPr algn="just"/>
            <a:r>
              <a:rPr lang="en-GB" sz="1200" dirty="0"/>
              <a:t>Reminder app- This was the simplest of the lot for her she is a very organized woman as far as needing to know when things need to be done so thought this would be a great asset to her everyday life and thought it was very similar to a calendar or diary.</a:t>
            </a:r>
          </a:p>
        </p:txBody>
      </p:sp>
      <p:sp>
        <p:nvSpPr>
          <p:cNvPr id="10" name="Rectangle 9"/>
          <p:cNvSpPr/>
          <p:nvPr/>
        </p:nvSpPr>
        <p:spPr>
          <a:xfrm>
            <a:off x="5328592" y="1759811"/>
            <a:ext cx="2915816" cy="1569660"/>
          </a:xfrm>
          <a:prstGeom prst="rect">
            <a:avLst/>
          </a:prstGeom>
        </p:spPr>
        <p:txBody>
          <a:bodyPr wrap="square">
            <a:spAutoFit/>
          </a:bodyPr>
          <a:lstStyle/>
          <a:p>
            <a:pPr algn="just"/>
            <a:r>
              <a:rPr lang="en-GB" sz="1200" dirty="0"/>
              <a:t>	News feed/recent updates- She liked the idea of being able to see what others are doing during the day through pictures but found it a bit tedious having to click on each picture separately, but when told how to play all at the same time she found it a lot easier and faster to use.</a:t>
            </a:r>
          </a:p>
        </p:txBody>
      </p:sp>
      <p:sp>
        <p:nvSpPr>
          <p:cNvPr id="11" name="Rectangle 10"/>
          <p:cNvSpPr/>
          <p:nvPr/>
        </p:nvSpPr>
        <p:spPr>
          <a:xfrm>
            <a:off x="3042592" y="723905"/>
            <a:ext cx="4572000" cy="830997"/>
          </a:xfrm>
          <a:prstGeom prst="rect">
            <a:avLst/>
          </a:prstGeom>
        </p:spPr>
        <p:txBody>
          <a:bodyPr>
            <a:spAutoFit/>
          </a:bodyPr>
          <a:lstStyle/>
          <a:p>
            <a:pPr algn="just"/>
            <a:r>
              <a:rPr lang="en-GB" sz="1200" dirty="0"/>
              <a:t>Snapchat- She’s quite a keen photographer when using her actual camera so the main screen of the app was quite simple for her to use but when asked about filters and taking selfies she really wasn’t sure and it wouldn’t interest as such. </a:t>
            </a:r>
          </a:p>
        </p:txBody>
      </p:sp>
      <p:sp>
        <p:nvSpPr>
          <p:cNvPr id="12" name="Rectangle 11"/>
          <p:cNvSpPr/>
          <p:nvPr/>
        </p:nvSpPr>
        <p:spPr>
          <a:xfrm>
            <a:off x="150499" y="3393092"/>
            <a:ext cx="1908720" cy="3046988"/>
          </a:xfrm>
          <a:prstGeom prst="rect">
            <a:avLst/>
          </a:prstGeom>
        </p:spPr>
        <p:txBody>
          <a:bodyPr wrap="square">
            <a:spAutoFit/>
          </a:bodyPr>
          <a:lstStyle/>
          <a:p>
            <a:pPr algn="just"/>
            <a:r>
              <a:rPr lang="en-GB" sz="1200" dirty="0"/>
              <a:t>Facebook- Quite easily opened (My app has a remember choice so no need for passwords or usernames to remember), when scrolling through news feed she picked up the way to look at it as she’s seen me do it before, she thought it was all quite clearly displayed but was unsure on the icons on the bottom of the screen without writing to show what they meant.</a:t>
            </a:r>
          </a:p>
        </p:txBody>
      </p:sp>
      <p:cxnSp>
        <p:nvCxnSpPr>
          <p:cNvPr id="14" name="Straight Connector 13"/>
          <p:cNvCxnSpPr/>
          <p:nvPr/>
        </p:nvCxnSpPr>
        <p:spPr>
          <a:xfrm>
            <a:off x="150499" y="3329471"/>
            <a:ext cx="175720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786500" y="1412776"/>
            <a:ext cx="161764" cy="34703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8512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2" name="TextBox 1"/>
          <p:cNvSpPr txBox="1"/>
          <p:nvPr/>
        </p:nvSpPr>
        <p:spPr>
          <a:xfrm>
            <a:off x="230209" y="188640"/>
            <a:ext cx="2808312" cy="369332"/>
          </a:xfrm>
          <a:prstGeom prst="rect">
            <a:avLst/>
          </a:prstGeom>
          <a:noFill/>
        </p:spPr>
        <p:txBody>
          <a:bodyPr wrap="square" rtlCol="0">
            <a:spAutoFit/>
          </a:bodyPr>
          <a:lstStyle/>
          <a:p>
            <a:r>
              <a:rPr lang="en-GB" i="1" dirty="0" smtClean="0">
                <a:latin typeface="+mj-lt"/>
              </a:rPr>
              <a:t>Extreme User Interviews</a:t>
            </a:r>
            <a:endParaRPr lang="en-GB" i="1" dirty="0">
              <a:latin typeface="+mj-lt"/>
            </a:endParaRPr>
          </a:p>
        </p:txBody>
      </p:sp>
      <p:sp>
        <p:nvSpPr>
          <p:cNvPr id="5" name="TextBox 4"/>
          <p:cNvSpPr txBox="1"/>
          <p:nvPr/>
        </p:nvSpPr>
        <p:spPr>
          <a:xfrm>
            <a:off x="2699792" y="332656"/>
            <a:ext cx="504056" cy="276999"/>
          </a:xfrm>
          <a:prstGeom prst="rect">
            <a:avLst/>
          </a:prstGeom>
          <a:noFill/>
        </p:spPr>
        <p:txBody>
          <a:bodyPr wrap="square" rtlCol="0">
            <a:spAutoFit/>
          </a:bodyPr>
          <a:lstStyle/>
          <a:p>
            <a:r>
              <a:rPr lang="en-GB" sz="1200" dirty="0" smtClean="0"/>
              <a:t>ASK</a:t>
            </a:r>
            <a:endParaRPr lang="en-GB" sz="1200" dirty="0"/>
          </a:p>
        </p:txBody>
      </p:sp>
      <p:sp>
        <p:nvSpPr>
          <p:cNvPr id="6" name="Rectangle 5"/>
          <p:cNvSpPr/>
          <p:nvPr/>
        </p:nvSpPr>
        <p:spPr>
          <a:xfrm>
            <a:off x="230209" y="1102097"/>
            <a:ext cx="4572000" cy="861774"/>
          </a:xfrm>
          <a:prstGeom prst="rect">
            <a:avLst/>
          </a:prstGeom>
          <a:effectLst>
            <a:glow rad="63500">
              <a:schemeClr val="accent2">
                <a:satMod val="175000"/>
                <a:alpha val="40000"/>
              </a:schemeClr>
            </a:glow>
          </a:effectLst>
        </p:spPr>
        <p:style>
          <a:lnRef idx="2">
            <a:schemeClr val="accent4"/>
          </a:lnRef>
          <a:fillRef idx="1">
            <a:schemeClr val="lt1"/>
          </a:fillRef>
          <a:effectRef idx="0">
            <a:schemeClr val="accent4"/>
          </a:effectRef>
          <a:fontRef idx="minor">
            <a:schemeClr val="dk1"/>
          </a:fontRef>
        </p:style>
        <p:txBody>
          <a:bodyPr>
            <a:spAutoFit/>
          </a:bodyPr>
          <a:lstStyle/>
          <a:p>
            <a:pPr algn="just"/>
            <a:r>
              <a:rPr lang="en-GB" sz="1000" dirty="0"/>
              <a:t>1.	How easy was it to use said digital communication?</a:t>
            </a:r>
          </a:p>
          <a:p>
            <a:pPr algn="just"/>
            <a:r>
              <a:rPr lang="en-GB" sz="1000" dirty="0"/>
              <a:t>She was able to tell me that she doesn’t use many categories of digital communication other than messages, calls and emails which she finds quite easy to use after she started to learn them in the first place, she said it’s become something that is accustomed to her life.</a:t>
            </a:r>
          </a:p>
        </p:txBody>
      </p:sp>
      <p:sp>
        <p:nvSpPr>
          <p:cNvPr id="7" name="Rectangle 6"/>
          <p:cNvSpPr/>
          <p:nvPr/>
        </p:nvSpPr>
        <p:spPr>
          <a:xfrm>
            <a:off x="6380328" y="332656"/>
            <a:ext cx="1864080" cy="2400657"/>
          </a:xfrm>
          <a:prstGeom prst="rect">
            <a:avLst/>
          </a:prstGeom>
          <a:effectLst>
            <a:glow rad="63500">
              <a:schemeClr val="accent2">
                <a:satMod val="175000"/>
                <a:alpha val="40000"/>
              </a:schemeClr>
            </a:glow>
          </a:effectLst>
        </p:spPr>
        <p:style>
          <a:lnRef idx="2">
            <a:schemeClr val="accent4"/>
          </a:lnRef>
          <a:fillRef idx="1">
            <a:schemeClr val="lt1"/>
          </a:fillRef>
          <a:effectRef idx="0">
            <a:schemeClr val="accent4"/>
          </a:effectRef>
          <a:fontRef idx="minor">
            <a:schemeClr val="dk1"/>
          </a:fontRef>
        </p:style>
        <p:txBody>
          <a:bodyPr wrap="square">
            <a:spAutoFit/>
          </a:bodyPr>
          <a:lstStyle/>
          <a:p>
            <a:pPr algn="just"/>
            <a:r>
              <a:rPr lang="en-GB" sz="1000" dirty="0"/>
              <a:t>2.	How many times a day do you use it, does it affect you if you don’t use digital communication for a certain amount of time?</a:t>
            </a:r>
          </a:p>
          <a:p>
            <a:pPr algn="just"/>
            <a:r>
              <a:rPr lang="en-GB" sz="1000" dirty="0"/>
              <a:t>“I wouldn’t say it affects me, as I grew up without knowing what digital communication or technology you may use was for”, however she also said that it comes in handy if she needs to phone or message a member of her family or friend.</a:t>
            </a:r>
          </a:p>
        </p:txBody>
      </p:sp>
      <p:sp>
        <p:nvSpPr>
          <p:cNvPr id="8" name="Rectangle 7"/>
          <p:cNvSpPr/>
          <p:nvPr/>
        </p:nvSpPr>
        <p:spPr>
          <a:xfrm>
            <a:off x="1154370" y="2379370"/>
            <a:ext cx="4572000" cy="707886"/>
          </a:xfrm>
          <a:prstGeom prst="rect">
            <a:avLst/>
          </a:prstGeom>
          <a:effectLst>
            <a:glow rad="63500">
              <a:schemeClr val="accent2">
                <a:satMod val="175000"/>
                <a:alpha val="40000"/>
              </a:schemeClr>
            </a:glow>
          </a:effectLst>
        </p:spPr>
        <p:style>
          <a:lnRef idx="2">
            <a:schemeClr val="accent4"/>
          </a:lnRef>
          <a:fillRef idx="1">
            <a:schemeClr val="lt1"/>
          </a:fillRef>
          <a:effectRef idx="0">
            <a:schemeClr val="accent4"/>
          </a:effectRef>
          <a:fontRef idx="minor">
            <a:schemeClr val="dk1"/>
          </a:fontRef>
        </p:style>
        <p:txBody>
          <a:bodyPr>
            <a:spAutoFit/>
          </a:bodyPr>
          <a:lstStyle/>
          <a:p>
            <a:pPr algn="just"/>
            <a:r>
              <a:rPr lang="en-GB" sz="1000" dirty="0"/>
              <a:t>3.	Any issues arise when using any form of digital communication?</a:t>
            </a:r>
          </a:p>
          <a:p>
            <a:pPr algn="just"/>
            <a:r>
              <a:rPr lang="en-GB" sz="1000" dirty="0"/>
              <a:t>She told me that there is no major issue other than that she is very slow at typing especially on her phone compared to other members of her family.</a:t>
            </a:r>
          </a:p>
        </p:txBody>
      </p:sp>
      <p:sp>
        <p:nvSpPr>
          <p:cNvPr id="9" name="Rectangle 8"/>
          <p:cNvSpPr/>
          <p:nvPr/>
        </p:nvSpPr>
        <p:spPr>
          <a:xfrm>
            <a:off x="230209" y="3365123"/>
            <a:ext cx="3026532" cy="1323439"/>
          </a:xfrm>
          <a:prstGeom prst="rect">
            <a:avLst/>
          </a:prstGeom>
          <a:effectLst>
            <a:glow rad="63500">
              <a:schemeClr val="accent2">
                <a:satMod val="175000"/>
                <a:alpha val="40000"/>
              </a:schemeClr>
            </a:glow>
          </a:effectLst>
        </p:spPr>
        <p:style>
          <a:lnRef idx="2">
            <a:schemeClr val="accent4"/>
          </a:lnRef>
          <a:fillRef idx="1">
            <a:schemeClr val="lt1"/>
          </a:fillRef>
          <a:effectRef idx="0">
            <a:schemeClr val="accent4"/>
          </a:effectRef>
          <a:fontRef idx="minor">
            <a:schemeClr val="dk1"/>
          </a:fontRef>
        </p:style>
        <p:txBody>
          <a:bodyPr wrap="square">
            <a:spAutoFit/>
          </a:bodyPr>
          <a:lstStyle/>
          <a:p>
            <a:r>
              <a:rPr lang="en-GB" sz="1000" dirty="0"/>
              <a:t>4.	Is there anything you think could be changed with the digital communication?</a:t>
            </a:r>
          </a:p>
          <a:p>
            <a:r>
              <a:rPr lang="en-GB" sz="1000" dirty="0"/>
              <a:t>She said that there is nothing she can think of as far as technology is concerned but possibly try to use digital communication to get people out more to keep active and when out you would be using digital communication less more like when she was younger.</a:t>
            </a:r>
          </a:p>
        </p:txBody>
      </p:sp>
      <p:sp>
        <p:nvSpPr>
          <p:cNvPr id="10" name="Rectangle 9"/>
          <p:cNvSpPr/>
          <p:nvPr/>
        </p:nvSpPr>
        <p:spPr>
          <a:xfrm>
            <a:off x="3672408" y="3595955"/>
            <a:ext cx="4572000" cy="861774"/>
          </a:xfrm>
          <a:prstGeom prst="rect">
            <a:avLst/>
          </a:prstGeom>
          <a:effectLst>
            <a:glow rad="63500">
              <a:schemeClr val="accent2">
                <a:satMod val="175000"/>
                <a:alpha val="40000"/>
              </a:schemeClr>
            </a:glow>
          </a:effectLst>
        </p:spPr>
        <p:style>
          <a:lnRef idx="2">
            <a:schemeClr val="accent4"/>
          </a:lnRef>
          <a:fillRef idx="1">
            <a:schemeClr val="lt1"/>
          </a:fillRef>
          <a:effectRef idx="0">
            <a:schemeClr val="accent4"/>
          </a:effectRef>
          <a:fontRef idx="minor">
            <a:schemeClr val="dk1"/>
          </a:fontRef>
        </p:style>
        <p:txBody>
          <a:bodyPr>
            <a:spAutoFit/>
          </a:bodyPr>
          <a:lstStyle/>
          <a:p>
            <a:r>
              <a:rPr lang="en-GB" sz="1000" dirty="0"/>
              <a:t>5.	Do you have a routine during a day when looking at/using digital communication?</a:t>
            </a:r>
          </a:p>
          <a:p>
            <a:r>
              <a:rPr lang="en-GB" sz="1000" dirty="0"/>
              <a:t>“Not really a routine perhaps look at my phone in the morning to see if I’ve had a text overnight or a phone call”, she then said that it’s as and when throughout the day if someone tries to get hold of her.</a:t>
            </a:r>
          </a:p>
        </p:txBody>
      </p:sp>
      <p:sp>
        <p:nvSpPr>
          <p:cNvPr id="11" name="Rectangle 10"/>
          <p:cNvSpPr/>
          <p:nvPr/>
        </p:nvSpPr>
        <p:spPr>
          <a:xfrm>
            <a:off x="1543483" y="5013176"/>
            <a:ext cx="2128925" cy="1477328"/>
          </a:xfrm>
          <a:prstGeom prst="rect">
            <a:avLst/>
          </a:prstGeom>
          <a:effectLst>
            <a:glow rad="63500">
              <a:schemeClr val="accent2">
                <a:satMod val="175000"/>
                <a:alpha val="40000"/>
              </a:schemeClr>
            </a:glow>
          </a:effectLst>
        </p:spPr>
        <p:style>
          <a:lnRef idx="2">
            <a:schemeClr val="accent4"/>
          </a:lnRef>
          <a:fillRef idx="1">
            <a:schemeClr val="lt1"/>
          </a:fillRef>
          <a:effectRef idx="0">
            <a:schemeClr val="accent4"/>
          </a:effectRef>
          <a:fontRef idx="minor">
            <a:schemeClr val="dk1"/>
          </a:fontRef>
        </p:style>
        <p:txBody>
          <a:bodyPr wrap="square">
            <a:spAutoFit/>
          </a:bodyPr>
          <a:lstStyle/>
          <a:p>
            <a:pPr algn="just"/>
            <a:r>
              <a:rPr lang="en-GB" sz="1000" dirty="0"/>
              <a:t>6.	What is the reason for using this digital communication?</a:t>
            </a:r>
          </a:p>
          <a:p>
            <a:pPr algn="just"/>
            <a:r>
              <a:rPr lang="en-GB" sz="1000" dirty="0"/>
              <a:t>The main reasons for her using digital communication is to keep up with friends and family, the emails she receives usually are regarding news on the committees she’s a part of.</a:t>
            </a:r>
          </a:p>
        </p:txBody>
      </p:sp>
      <p:sp>
        <p:nvSpPr>
          <p:cNvPr id="12" name="Rectangle 11"/>
          <p:cNvSpPr/>
          <p:nvPr/>
        </p:nvSpPr>
        <p:spPr>
          <a:xfrm>
            <a:off x="5004048" y="5007346"/>
            <a:ext cx="2510159" cy="1477328"/>
          </a:xfrm>
          <a:prstGeom prst="rect">
            <a:avLst/>
          </a:prstGeom>
          <a:effectLst>
            <a:glow rad="63500">
              <a:schemeClr val="accent2">
                <a:satMod val="175000"/>
                <a:alpha val="40000"/>
              </a:schemeClr>
            </a:glow>
          </a:effectLst>
        </p:spPr>
        <p:style>
          <a:lnRef idx="2">
            <a:schemeClr val="accent4"/>
          </a:lnRef>
          <a:fillRef idx="1">
            <a:schemeClr val="lt1"/>
          </a:fillRef>
          <a:effectRef idx="0">
            <a:schemeClr val="accent4"/>
          </a:effectRef>
          <a:fontRef idx="minor">
            <a:schemeClr val="dk1"/>
          </a:fontRef>
        </p:style>
        <p:txBody>
          <a:bodyPr wrap="square">
            <a:spAutoFit/>
          </a:bodyPr>
          <a:lstStyle/>
          <a:p>
            <a:pPr algn="just"/>
            <a:r>
              <a:rPr lang="en-GB" sz="1000" dirty="0"/>
              <a:t>7.	Are you looking to learn something when using some form of digital communication?</a:t>
            </a:r>
          </a:p>
          <a:p>
            <a:pPr algn="just"/>
            <a:r>
              <a:rPr lang="en-GB" sz="1000" dirty="0"/>
              <a:t>She told me that she only seeks to learn what family members and friends are up to in a text or a phone call. However she would like to learn about other forms of digital communication like other family members do.</a:t>
            </a:r>
          </a:p>
        </p:txBody>
      </p:sp>
      <p:sp>
        <p:nvSpPr>
          <p:cNvPr id="3" name="TextBox 2"/>
          <p:cNvSpPr txBox="1"/>
          <p:nvPr/>
        </p:nvSpPr>
        <p:spPr>
          <a:xfrm>
            <a:off x="6439136" y="-18628"/>
            <a:ext cx="582155" cy="307777"/>
          </a:xfrm>
          <a:prstGeom prst="rect">
            <a:avLst/>
          </a:prstGeom>
          <a:noFill/>
        </p:spPr>
        <p:txBody>
          <a:bodyPr wrap="square" rtlCol="0">
            <a:spAutoFit/>
          </a:bodyPr>
          <a:lstStyle/>
          <a:p>
            <a:r>
              <a:rPr lang="en-GB" sz="1400" dirty="0" err="1" smtClean="0"/>
              <a:t>Eleri</a:t>
            </a:r>
            <a:endParaRPr lang="en-GB" dirty="0"/>
          </a:p>
        </p:txBody>
      </p:sp>
    </p:spTree>
    <p:extLst>
      <p:ext uri="{BB962C8B-B14F-4D97-AF65-F5344CB8AC3E}">
        <p14:creationId xmlns:p14="http://schemas.microsoft.com/office/powerpoint/2010/main" val="27388659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5" name="TextBox 4"/>
          <p:cNvSpPr txBox="1"/>
          <p:nvPr/>
        </p:nvSpPr>
        <p:spPr>
          <a:xfrm>
            <a:off x="230209" y="188640"/>
            <a:ext cx="2808312" cy="369332"/>
          </a:xfrm>
          <a:prstGeom prst="rect">
            <a:avLst/>
          </a:prstGeom>
          <a:noFill/>
        </p:spPr>
        <p:txBody>
          <a:bodyPr wrap="square" rtlCol="0">
            <a:spAutoFit/>
          </a:bodyPr>
          <a:lstStyle/>
          <a:p>
            <a:r>
              <a:rPr lang="en-GB" i="1" dirty="0" smtClean="0">
                <a:latin typeface="+mj-lt"/>
              </a:rPr>
              <a:t>Extreme User Interviews</a:t>
            </a:r>
            <a:endParaRPr lang="en-GB" i="1" dirty="0">
              <a:latin typeface="+mj-lt"/>
            </a:endParaRPr>
          </a:p>
        </p:txBody>
      </p:sp>
      <p:sp>
        <p:nvSpPr>
          <p:cNvPr id="6" name="TextBox 5"/>
          <p:cNvSpPr txBox="1"/>
          <p:nvPr/>
        </p:nvSpPr>
        <p:spPr>
          <a:xfrm>
            <a:off x="2699792" y="332656"/>
            <a:ext cx="504056" cy="276999"/>
          </a:xfrm>
          <a:prstGeom prst="rect">
            <a:avLst/>
          </a:prstGeom>
          <a:noFill/>
        </p:spPr>
        <p:txBody>
          <a:bodyPr wrap="square" rtlCol="0">
            <a:spAutoFit/>
          </a:bodyPr>
          <a:lstStyle/>
          <a:p>
            <a:r>
              <a:rPr lang="en-GB" sz="1200" dirty="0" smtClean="0"/>
              <a:t>ASK</a:t>
            </a:r>
            <a:endParaRPr lang="en-GB" sz="1200" dirty="0"/>
          </a:p>
        </p:txBody>
      </p:sp>
      <p:sp>
        <p:nvSpPr>
          <p:cNvPr id="7" name="Rectangle 6"/>
          <p:cNvSpPr/>
          <p:nvPr/>
        </p:nvSpPr>
        <p:spPr>
          <a:xfrm>
            <a:off x="247314" y="668007"/>
            <a:ext cx="4572000" cy="707886"/>
          </a:xfrm>
          <a:prstGeom prst="rect">
            <a:avLst/>
          </a:prstGeom>
          <a:effectLst>
            <a:glow rad="63500">
              <a:schemeClr val="accent1">
                <a:satMod val="175000"/>
                <a:alpha val="40000"/>
              </a:schemeClr>
            </a:glow>
          </a:effectLst>
        </p:spPr>
        <p:style>
          <a:lnRef idx="2">
            <a:schemeClr val="accent4"/>
          </a:lnRef>
          <a:fillRef idx="1">
            <a:schemeClr val="lt1"/>
          </a:fillRef>
          <a:effectRef idx="0">
            <a:schemeClr val="accent4"/>
          </a:effectRef>
          <a:fontRef idx="minor">
            <a:schemeClr val="dk1"/>
          </a:fontRef>
        </p:style>
        <p:txBody>
          <a:bodyPr>
            <a:spAutoFit/>
          </a:bodyPr>
          <a:lstStyle/>
          <a:p>
            <a:pPr algn="just"/>
            <a:r>
              <a:rPr lang="en-GB" sz="1000" dirty="0"/>
              <a:t>1.	  How easy was it to use said digital communication?</a:t>
            </a:r>
          </a:p>
          <a:p>
            <a:pPr algn="just"/>
            <a:r>
              <a:rPr lang="en-GB" sz="1000" dirty="0"/>
              <a:t>“It’s just part of my daily life, so I don’t even think about” when he’s using digital communication. He finds it very easy to use and was able to pick it up quite quickly as it was something he was brought up using.</a:t>
            </a:r>
          </a:p>
        </p:txBody>
      </p:sp>
      <p:sp>
        <p:nvSpPr>
          <p:cNvPr id="8" name="Rectangle 7"/>
          <p:cNvSpPr/>
          <p:nvPr/>
        </p:nvSpPr>
        <p:spPr>
          <a:xfrm>
            <a:off x="3672408" y="1268760"/>
            <a:ext cx="4572000" cy="1015663"/>
          </a:xfrm>
          <a:prstGeom prst="rect">
            <a:avLst/>
          </a:prstGeom>
          <a:effectLst>
            <a:glow rad="63500">
              <a:schemeClr val="accent6">
                <a:satMod val="175000"/>
                <a:alpha val="40000"/>
              </a:schemeClr>
            </a:glow>
          </a:effectLst>
        </p:spPr>
        <p:style>
          <a:lnRef idx="2">
            <a:schemeClr val="accent4"/>
          </a:lnRef>
          <a:fillRef idx="1">
            <a:schemeClr val="lt1"/>
          </a:fillRef>
          <a:effectRef idx="0">
            <a:schemeClr val="accent4"/>
          </a:effectRef>
          <a:fontRef idx="minor">
            <a:schemeClr val="dk1"/>
          </a:fontRef>
        </p:style>
        <p:txBody>
          <a:bodyPr>
            <a:spAutoFit/>
          </a:bodyPr>
          <a:lstStyle/>
          <a:p>
            <a:pPr algn="just"/>
            <a:r>
              <a:rPr lang="en-GB" sz="1000" dirty="0"/>
              <a:t>2.	How many times a day do you use it, does it affect you if you don’t use digital communication for a certain amount of time?</a:t>
            </a:r>
          </a:p>
          <a:p>
            <a:pPr algn="just"/>
            <a:r>
              <a:rPr lang="en-GB" sz="1000" dirty="0"/>
              <a:t>He doesn’t really count how many times a day he uses it but if he was to give a rough estimate if he’s not busy at least once every 10 minutes, if he doesn’t use it for a period of time he feels he’s missing out on something such as a text from a friend or a message from his lecturers at university.</a:t>
            </a:r>
          </a:p>
        </p:txBody>
      </p:sp>
      <p:sp>
        <p:nvSpPr>
          <p:cNvPr id="9" name="Rectangle 8"/>
          <p:cNvSpPr/>
          <p:nvPr/>
        </p:nvSpPr>
        <p:spPr>
          <a:xfrm>
            <a:off x="413792" y="2284423"/>
            <a:ext cx="4572000" cy="861774"/>
          </a:xfrm>
          <a:prstGeom prst="rect">
            <a:avLst/>
          </a:prstGeom>
          <a:effectLst>
            <a:glow rad="63500">
              <a:schemeClr val="accent1">
                <a:satMod val="175000"/>
                <a:alpha val="40000"/>
              </a:schemeClr>
            </a:glow>
          </a:effectLst>
        </p:spPr>
        <p:style>
          <a:lnRef idx="2">
            <a:schemeClr val="accent4"/>
          </a:lnRef>
          <a:fillRef idx="1">
            <a:schemeClr val="lt1"/>
          </a:fillRef>
          <a:effectRef idx="0">
            <a:schemeClr val="accent4"/>
          </a:effectRef>
          <a:fontRef idx="minor">
            <a:schemeClr val="dk1"/>
          </a:fontRef>
        </p:style>
        <p:txBody>
          <a:bodyPr>
            <a:spAutoFit/>
          </a:bodyPr>
          <a:lstStyle/>
          <a:p>
            <a:pPr algn="just"/>
            <a:r>
              <a:rPr lang="en-GB" sz="1000" dirty="0"/>
              <a:t>3.	Any issues arise when using any form of digital communication?</a:t>
            </a:r>
          </a:p>
          <a:p>
            <a:pPr algn="just"/>
            <a:r>
              <a:rPr lang="en-GB" sz="1000" dirty="0"/>
              <a:t>He doesn’t feel like there’s an issue with the digital communication but with the price of technology we use to aid with the communication especially seen as he’s a student.</a:t>
            </a:r>
          </a:p>
        </p:txBody>
      </p:sp>
      <p:sp>
        <p:nvSpPr>
          <p:cNvPr id="10" name="Rectangle 9"/>
          <p:cNvSpPr/>
          <p:nvPr/>
        </p:nvSpPr>
        <p:spPr>
          <a:xfrm>
            <a:off x="3111119" y="3019689"/>
            <a:ext cx="4572000" cy="707886"/>
          </a:xfrm>
          <a:prstGeom prst="rect">
            <a:avLst/>
          </a:prstGeom>
          <a:effectLst>
            <a:glow rad="63500">
              <a:schemeClr val="accent6">
                <a:satMod val="175000"/>
                <a:alpha val="40000"/>
              </a:schemeClr>
            </a:glow>
          </a:effectLst>
        </p:spPr>
        <p:style>
          <a:lnRef idx="2">
            <a:schemeClr val="accent4"/>
          </a:lnRef>
          <a:fillRef idx="1">
            <a:schemeClr val="lt1"/>
          </a:fillRef>
          <a:effectRef idx="0">
            <a:schemeClr val="accent4"/>
          </a:effectRef>
          <a:fontRef idx="minor">
            <a:schemeClr val="dk1"/>
          </a:fontRef>
        </p:style>
        <p:txBody>
          <a:bodyPr>
            <a:spAutoFit/>
          </a:bodyPr>
          <a:lstStyle/>
          <a:p>
            <a:pPr algn="just"/>
            <a:r>
              <a:rPr lang="en-GB" sz="1000" dirty="0"/>
              <a:t>4.	Is there anything you think could be changed with the digital communication?</a:t>
            </a:r>
          </a:p>
          <a:p>
            <a:pPr algn="just"/>
            <a:r>
              <a:rPr lang="en-GB" sz="1000" dirty="0"/>
              <a:t>He just continued to talk about the pricing of the technology we use the digital communication on.</a:t>
            </a:r>
          </a:p>
        </p:txBody>
      </p:sp>
      <p:sp>
        <p:nvSpPr>
          <p:cNvPr id="11" name="Rectangle 10"/>
          <p:cNvSpPr/>
          <p:nvPr/>
        </p:nvSpPr>
        <p:spPr>
          <a:xfrm>
            <a:off x="0" y="3727575"/>
            <a:ext cx="5166320" cy="861774"/>
          </a:xfrm>
          <a:prstGeom prst="rect">
            <a:avLst/>
          </a:prstGeom>
          <a:effectLst>
            <a:glow rad="63500">
              <a:schemeClr val="accent1">
                <a:satMod val="175000"/>
                <a:alpha val="40000"/>
              </a:schemeClr>
            </a:glow>
          </a:effectLst>
        </p:spPr>
        <p:style>
          <a:lnRef idx="2">
            <a:schemeClr val="accent4"/>
          </a:lnRef>
          <a:fillRef idx="1">
            <a:schemeClr val="lt1"/>
          </a:fillRef>
          <a:effectRef idx="0">
            <a:schemeClr val="accent4"/>
          </a:effectRef>
          <a:fontRef idx="minor">
            <a:schemeClr val="dk1"/>
          </a:fontRef>
        </p:style>
        <p:txBody>
          <a:bodyPr wrap="square">
            <a:spAutoFit/>
          </a:bodyPr>
          <a:lstStyle/>
          <a:p>
            <a:pPr algn="just"/>
            <a:r>
              <a:rPr lang="en-GB" sz="1000" dirty="0"/>
              <a:t>5.	Do you have a routine during a day when looking at/using digital communication?</a:t>
            </a:r>
          </a:p>
          <a:p>
            <a:pPr algn="just"/>
            <a:r>
              <a:rPr lang="en-GB" sz="1000" dirty="0"/>
              <a:t>Rhys will always check his social media and messages and calls in the morning to see what he’s missed out on and then he said it’s usually every 10 minutes or so he’s using some form of digital communication unless he’s busy. </a:t>
            </a:r>
          </a:p>
        </p:txBody>
      </p:sp>
      <p:sp>
        <p:nvSpPr>
          <p:cNvPr id="12" name="Rectangle 11"/>
          <p:cNvSpPr/>
          <p:nvPr/>
        </p:nvSpPr>
        <p:spPr>
          <a:xfrm>
            <a:off x="1311743" y="5211138"/>
            <a:ext cx="4572000" cy="861774"/>
          </a:xfrm>
          <a:prstGeom prst="rect">
            <a:avLst/>
          </a:prstGeom>
          <a:effectLst>
            <a:glow rad="63500">
              <a:schemeClr val="accent6">
                <a:satMod val="175000"/>
                <a:alpha val="40000"/>
              </a:schemeClr>
            </a:glow>
          </a:effectLst>
        </p:spPr>
        <p:style>
          <a:lnRef idx="2">
            <a:schemeClr val="accent4"/>
          </a:lnRef>
          <a:fillRef idx="1">
            <a:schemeClr val="lt1"/>
          </a:fillRef>
          <a:effectRef idx="0">
            <a:schemeClr val="accent4"/>
          </a:effectRef>
          <a:fontRef idx="minor">
            <a:schemeClr val="dk1"/>
          </a:fontRef>
        </p:style>
        <p:txBody>
          <a:bodyPr>
            <a:spAutoFit/>
          </a:bodyPr>
          <a:lstStyle/>
          <a:p>
            <a:pPr algn="just"/>
            <a:r>
              <a:rPr lang="en-GB" sz="1000" dirty="0"/>
              <a:t>6.	What is the reason for using this digital communication?</a:t>
            </a:r>
          </a:p>
          <a:p>
            <a:pPr algn="just"/>
            <a:r>
              <a:rPr lang="en-GB" sz="1000" dirty="0"/>
              <a:t>He uses most forms of digital communication such as gaming, social media and messages and calls as it’s a way of him finding out information the easiest and fast, it also helps him with his university life by knowing what work to do or when a certain class is called off.</a:t>
            </a:r>
          </a:p>
        </p:txBody>
      </p:sp>
      <p:sp>
        <p:nvSpPr>
          <p:cNvPr id="13" name="Rectangle 12"/>
          <p:cNvSpPr/>
          <p:nvPr/>
        </p:nvSpPr>
        <p:spPr>
          <a:xfrm>
            <a:off x="3203848" y="4503252"/>
            <a:ext cx="5241891" cy="707886"/>
          </a:xfrm>
          <a:prstGeom prst="rect">
            <a:avLst/>
          </a:prstGeom>
          <a:effectLst>
            <a:glow rad="63500">
              <a:schemeClr val="accent1">
                <a:satMod val="175000"/>
                <a:alpha val="40000"/>
              </a:schemeClr>
            </a:glow>
          </a:effectLst>
        </p:spPr>
        <p:style>
          <a:lnRef idx="2">
            <a:schemeClr val="accent4"/>
          </a:lnRef>
          <a:fillRef idx="1">
            <a:schemeClr val="lt1"/>
          </a:fillRef>
          <a:effectRef idx="0">
            <a:schemeClr val="accent4"/>
          </a:effectRef>
          <a:fontRef idx="minor">
            <a:schemeClr val="dk1"/>
          </a:fontRef>
        </p:style>
        <p:txBody>
          <a:bodyPr wrap="square">
            <a:spAutoFit/>
          </a:bodyPr>
          <a:lstStyle/>
          <a:p>
            <a:pPr algn="just"/>
            <a:r>
              <a:rPr lang="en-GB" sz="1000" dirty="0"/>
              <a:t>7.	Are you looking to learn something when using some form of digital communication?</a:t>
            </a:r>
          </a:p>
          <a:p>
            <a:pPr algn="just"/>
            <a:r>
              <a:rPr lang="en-GB" sz="1000" dirty="0"/>
              <a:t>He feels like there isn’t much more for him to learn right know but in the near future there will be new ways to digitally communicate and he will want to learn to know how. </a:t>
            </a:r>
          </a:p>
        </p:txBody>
      </p:sp>
      <p:sp>
        <p:nvSpPr>
          <p:cNvPr id="2" name="TextBox 1"/>
          <p:cNvSpPr txBox="1"/>
          <p:nvPr/>
        </p:nvSpPr>
        <p:spPr>
          <a:xfrm>
            <a:off x="7701608" y="43096"/>
            <a:ext cx="576064" cy="276999"/>
          </a:xfrm>
          <a:prstGeom prst="rect">
            <a:avLst/>
          </a:prstGeom>
          <a:noFill/>
        </p:spPr>
        <p:txBody>
          <a:bodyPr wrap="square" rtlCol="0">
            <a:spAutoFit/>
          </a:bodyPr>
          <a:lstStyle/>
          <a:p>
            <a:r>
              <a:rPr lang="en-GB" sz="1200" dirty="0" smtClean="0"/>
              <a:t>Rhys</a:t>
            </a:r>
            <a:endParaRPr lang="en-GB" sz="1200" dirty="0"/>
          </a:p>
        </p:txBody>
      </p:sp>
    </p:spTree>
    <p:extLst>
      <p:ext uri="{BB962C8B-B14F-4D97-AF65-F5344CB8AC3E}">
        <p14:creationId xmlns:p14="http://schemas.microsoft.com/office/powerpoint/2010/main" val="19096135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2" name="TextBox 1"/>
          <p:cNvSpPr txBox="1"/>
          <p:nvPr/>
        </p:nvSpPr>
        <p:spPr>
          <a:xfrm>
            <a:off x="107504" y="116632"/>
            <a:ext cx="2016224" cy="369332"/>
          </a:xfrm>
          <a:prstGeom prst="rect">
            <a:avLst/>
          </a:prstGeom>
          <a:noFill/>
        </p:spPr>
        <p:txBody>
          <a:bodyPr wrap="square" rtlCol="0">
            <a:spAutoFit/>
          </a:bodyPr>
          <a:lstStyle/>
          <a:p>
            <a:r>
              <a:rPr lang="en-GB" i="1" dirty="0" smtClean="0">
                <a:latin typeface="+mj-lt"/>
              </a:rPr>
              <a:t>A Day in The Life</a:t>
            </a:r>
            <a:endParaRPr lang="en-GB" i="1" dirty="0">
              <a:latin typeface="+mj-lt"/>
            </a:endParaRPr>
          </a:p>
        </p:txBody>
      </p:sp>
      <p:sp>
        <p:nvSpPr>
          <p:cNvPr id="5" name="TextBox 4"/>
          <p:cNvSpPr txBox="1"/>
          <p:nvPr/>
        </p:nvSpPr>
        <p:spPr>
          <a:xfrm>
            <a:off x="1907704" y="343689"/>
            <a:ext cx="720080" cy="276999"/>
          </a:xfrm>
          <a:prstGeom prst="rect">
            <a:avLst/>
          </a:prstGeom>
          <a:noFill/>
        </p:spPr>
        <p:txBody>
          <a:bodyPr wrap="square" rtlCol="0">
            <a:spAutoFit/>
          </a:bodyPr>
          <a:lstStyle/>
          <a:p>
            <a:r>
              <a:rPr lang="en-GB" sz="1200" dirty="0" smtClean="0"/>
              <a:t>LOOK</a:t>
            </a:r>
            <a:endParaRPr lang="en-GB" sz="1200"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0142" y="764704"/>
            <a:ext cx="1747562" cy="233008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47664" y="1196752"/>
            <a:ext cx="1815666" cy="242088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p:spPr>
      </p:pic>
      <p:pic>
        <p:nvPicPr>
          <p:cNvPr id="819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5706" y="5061175"/>
            <a:ext cx="1261958" cy="168261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819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5805" y="5086104"/>
            <a:ext cx="2228603" cy="16714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8198"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66724" y="134085"/>
            <a:ext cx="1977684" cy="26369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cxnSp>
        <p:nvCxnSpPr>
          <p:cNvPr id="6" name="Straight Connector 5"/>
          <p:cNvCxnSpPr/>
          <p:nvPr/>
        </p:nvCxnSpPr>
        <p:spPr>
          <a:xfrm flipV="1">
            <a:off x="2915816" y="908720"/>
            <a:ext cx="0"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2915816" y="908720"/>
            <a:ext cx="335090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7812360" y="2770997"/>
            <a:ext cx="0" cy="2315107"/>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a:off x="1547664" y="6309320"/>
            <a:ext cx="4468141" cy="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2877989" y="-2799"/>
            <a:ext cx="3099989" cy="954107"/>
          </a:xfrm>
          <a:prstGeom prst="rect">
            <a:avLst/>
          </a:prstGeom>
          <a:noFill/>
        </p:spPr>
        <p:txBody>
          <a:bodyPr wrap="square" rtlCol="0">
            <a:spAutoFit/>
          </a:bodyPr>
          <a:lstStyle/>
          <a:p>
            <a:pPr algn="just"/>
            <a:r>
              <a:rPr lang="en-GB" sz="1400" dirty="0" smtClean="0"/>
              <a:t>Here we have a day in the life which is one of the selected </a:t>
            </a:r>
            <a:r>
              <a:rPr lang="en-GB" sz="1400" dirty="0" err="1" smtClean="0"/>
              <a:t>ideo</a:t>
            </a:r>
            <a:r>
              <a:rPr lang="en-GB" sz="1400" dirty="0" smtClean="0"/>
              <a:t> cards of mine, my test subject for this particular activity is Rhys</a:t>
            </a:r>
            <a:endParaRPr lang="en-GB" sz="1400" dirty="0"/>
          </a:p>
        </p:txBody>
      </p:sp>
      <p:sp>
        <p:nvSpPr>
          <p:cNvPr id="7" name="TextBox 6"/>
          <p:cNvSpPr txBox="1"/>
          <p:nvPr/>
        </p:nvSpPr>
        <p:spPr>
          <a:xfrm>
            <a:off x="6266724" y="2852936"/>
            <a:ext cx="1977684" cy="1015663"/>
          </a:xfrm>
          <a:prstGeom prst="rect">
            <a:avLst/>
          </a:prstGeom>
          <a:noFill/>
        </p:spPr>
        <p:txBody>
          <a:bodyPr wrap="square" rtlCol="0">
            <a:spAutoFit/>
          </a:bodyPr>
          <a:lstStyle/>
          <a:p>
            <a:pPr algn="just"/>
            <a:r>
              <a:rPr lang="en-GB" sz="1200" dirty="0" smtClean="0"/>
              <a:t>Above we see Rhys walking down the street looking at his phone in the afternoon, (looking at Instagram) </a:t>
            </a:r>
            <a:endParaRPr lang="en-GB" sz="1200" dirty="0"/>
          </a:p>
        </p:txBody>
      </p:sp>
      <p:sp>
        <p:nvSpPr>
          <p:cNvPr id="9" name="TextBox 8"/>
          <p:cNvSpPr txBox="1"/>
          <p:nvPr/>
        </p:nvSpPr>
        <p:spPr>
          <a:xfrm>
            <a:off x="3377414" y="1196919"/>
            <a:ext cx="2520280" cy="1200329"/>
          </a:xfrm>
          <a:prstGeom prst="rect">
            <a:avLst/>
          </a:prstGeom>
          <a:noFill/>
        </p:spPr>
        <p:txBody>
          <a:bodyPr wrap="square" rtlCol="0">
            <a:spAutoFit/>
          </a:bodyPr>
          <a:lstStyle/>
          <a:p>
            <a:pPr algn="just"/>
            <a:r>
              <a:rPr lang="en-GB" sz="1200" dirty="0" smtClean="0"/>
              <a:t>The two pictures (left) were taken in the morning, when Rhys first wakes up he will typically look through his phone, especially social media to see the latest news of his friends and family.</a:t>
            </a:r>
            <a:endParaRPr lang="en-GB" sz="1200" dirty="0"/>
          </a:p>
        </p:txBody>
      </p:sp>
      <p:sp>
        <p:nvSpPr>
          <p:cNvPr id="11" name="TextBox 10"/>
          <p:cNvSpPr txBox="1"/>
          <p:nvPr/>
        </p:nvSpPr>
        <p:spPr>
          <a:xfrm>
            <a:off x="107504" y="3228646"/>
            <a:ext cx="1333966" cy="1754326"/>
          </a:xfrm>
          <a:prstGeom prst="rect">
            <a:avLst/>
          </a:prstGeom>
          <a:noFill/>
        </p:spPr>
        <p:txBody>
          <a:bodyPr wrap="square" rtlCol="0">
            <a:spAutoFit/>
          </a:bodyPr>
          <a:lstStyle/>
          <a:p>
            <a:pPr algn="just"/>
            <a:r>
              <a:rPr lang="en-GB" sz="1200" dirty="0" smtClean="0"/>
              <a:t>Below we see Rhys on snapchat maps at night to see what his friends are up to. He was seen doing this a few times during the day.</a:t>
            </a:r>
            <a:endParaRPr lang="en-GB" sz="1200" dirty="0"/>
          </a:p>
        </p:txBody>
      </p:sp>
      <p:sp>
        <p:nvSpPr>
          <p:cNvPr id="12" name="TextBox 11"/>
          <p:cNvSpPr txBox="1"/>
          <p:nvPr/>
        </p:nvSpPr>
        <p:spPr>
          <a:xfrm>
            <a:off x="5761473" y="4151975"/>
            <a:ext cx="2664296" cy="830997"/>
          </a:xfrm>
          <a:prstGeom prst="rect">
            <a:avLst/>
          </a:prstGeom>
          <a:noFill/>
        </p:spPr>
        <p:txBody>
          <a:bodyPr wrap="square" rtlCol="0">
            <a:spAutoFit/>
          </a:bodyPr>
          <a:lstStyle/>
          <a:p>
            <a:pPr algn="just"/>
            <a:r>
              <a:rPr lang="en-GB" sz="1200" dirty="0" smtClean="0"/>
              <a:t>Rhys can be seen playing on his Xbox sending a message to others using the console to see if they wanted a game against him. </a:t>
            </a:r>
            <a:endParaRPr lang="en-GB" sz="1200" dirty="0"/>
          </a:p>
        </p:txBody>
      </p:sp>
      <p:sp>
        <p:nvSpPr>
          <p:cNvPr id="14" name="TextBox 13"/>
          <p:cNvSpPr txBox="1"/>
          <p:nvPr/>
        </p:nvSpPr>
        <p:spPr>
          <a:xfrm>
            <a:off x="3560761" y="2642859"/>
            <a:ext cx="1944216" cy="181588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400" dirty="0" smtClean="0"/>
              <a:t>When asked, Rhys was able to tell me that this is quite a particular day for him checking his phone regularly using digital communication most of the day.</a:t>
            </a:r>
            <a:endParaRPr lang="en-GB" sz="1400" dirty="0"/>
          </a:p>
        </p:txBody>
      </p:sp>
      <p:sp>
        <p:nvSpPr>
          <p:cNvPr id="15" name="TextBox 14"/>
          <p:cNvSpPr txBox="1"/>
          <p:nvPr/>
        </p:nvSpPr>
        <p:spPr>
          <a:xfrm>
            <a:off x="1874941" y="4825813"/>
            <a:ext cx="3888432" cy="1384995"/>
          </a:xfrm>
          <a:prstGeom prst="rect">
            <a:avLst/>
          </a:prstGeom>
          <a:noFill/>
        </p:spPr>
        <p:txBody>
          <a:bodyPr wrap="square" rtlCol="0">
            <a:spAutoFit/>
          </a:bodyPr>
          <a:lstStyle/>
          <a:p>
            <a:pPr algn="just"/>
            <a:r>
              <a:rPr lang="en-GB" sz="1200" dirty="0" smtClean="0"/>
              <a:t>From observing Rhys throughout the day I was able to see how often he was using digital communication and what devices he was using to communicate and as the evidence suggests his smartphone was his primary source for using digital communication, the only other piece of technology he used all day was his console and that was only for a short period of time.</a:t>
            </a:r>
            <a:endParaRPr lang="en-GB" sz="1200" dirty="0"/>
          </a:p>
        </p:txBody>
      </p:sp>
    </p:spTree>
    <p:extLst>
      <p:ext uri="{BB962C8B-B14F-4D97-AF65-F5344CB8AC3E}">
        <p14:creationId xmlns:p14="http://schemas.microsoft.com/office/powerpoint/2010/main" val="27700758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5" name="TextBox 4"/>
          <p:cNvSpPr txBox="1"/>
          <p:nvPr/>
        </p:nvSpPr>
        <p:spPr>
          <a:xfrm>
            <a:off x="251520" y="188640"/>
            <a:ext cx="1512168" cy="369332"/>
          </a:xfrm>
          <a:prstGeom prst="rect">
            <a:avLst/>
          </a:prstGeom>
          <a:noFill/>
        </p:spPr>
        <p:txBody>
          <a:bodyPr wrap="square" rtlCol="0">
            <a:spAutoFit/>
          </a:bodyPr>
          <a:lstStyle/>
          <a:p>
            <a:r>
              <a:rPr lang="en-GB" i="1" dirty="0" smtClean="0">
                <a:latin typeface="+mj-lt"/>
              </a:rPr>
              <a:t>Group work</a:t>
            </a:r>
            <a:endParaRPr lang="en-GB" i="1" dirty="0">
              <a:latin typeface="+mj-lt"/>
            </a:endParaRPr>
          </a:p>
        </p:txBody>
      </p:sp>
      <p:sp>
        <p:nvSpPr>
          <p:cNvPr id="6" name="Rectangle 5"/>
          <p:cNvSpPr/>
          <p:nvPr/>
        </p:nvSpPr>
        <p:spPr>
          <a:xfrm>
            <a:off x="2948801" y="1629423"/>
            <a:ext cx="4950296" cy="369332"/>
          </a:xfrm>
          <a:prstGeom prst="rect">
            <a:avLst/>
          </a:prstGeom>
        </p:spPr>
        <p:txBody>
          <a:bodyPr wrap="square">
            <a:spAutoFit/>
          </a:bodyPr>
          <a:lstStyle/>
          <a:p>
            <a:r>
              <a:rPr lang="en-GB" dirty="0"/>
              <a:t>https://www.surveymonkey.co.uk/r/2RF3H9J</a:t>
            </a:r>
          </a:p>
        </p:txBody>
      </p:sp>
      <p:sp>
        <p:nvSpPr>
          <p:cNvPr id="7" name="TextBox 6"/>
          <p:cNvSpPr txBox="1"/>
          <p:nvPr/>
        </p:nvSpPr>
        <p:spPr>
          <a:xfrm>
            <a:off x="251520" y="650995"/>
            <a:ext cx="5760640" cy="954107"/>
          </a:xfrm>
          <a:prstGeom prst="rect">
            <a:avLst/>
          </a:prstGeom>
          <a:noFill/>
        </p:spPr>
        <p:txBody>
          <a:bodyPr wrap="square" rtlCol="0">
            <a:spAutoFit/>
          </a:bodyPr>
          <a:lstStyle/>
          <a:p>
            <a:pPr algn="just"/>
            <a:r>
              <a:rPr lang="en-GB" sz="1400" dirty="0" smtClean="0"/>
              <a:t>When working with others who decided to do research into digital communication we thought to gain a more vast range of results from communication users that it would be best to create a questionnaire on survey monkey.</a:t>
            </a:r>
            <a:endParaRPr lang="en-GB" sz="1400" dirty="0"/>
          </a:p>
        </p:txBody>
      </p:sp>
      <p:sp>
        <p:nvSpPr>
          <p:cNvPr id="8" name="TextBox 7"/>
          <p:cNvSpPr txBox="1"/>
          <p:nvPr/>
        </p:nvSpPr>
        <p:spPr>
          <a:xfrm>
            <a:off x="6588224" y="827966"/>
            <a:ext cx="1800200" cy="600164"/>
          </a:xfrm>
          <a:prstGeom prst="rect">
            <a:avLst/>
          </a:prstGeom>
          <a:noFill/>
        </p:spPr>
        <p:txBody>
          <a:bodyPr wrap="square" rtlCol="0">
            <a:spAutoFit/>
          </a:bodyPr>
          <a:lstStyle/>
          <a:p>
            <a:pPr algn="just"/>
            <a:r>
              <a:rPr lang="en-GB" sz="1100" dirty="0" smtClean="0"/>
              <a:t>The link for the questionnaire on survey monkeys website</a:t>
            </a:r>
            <a:endParaRPr lang="en-GB" sz="1100" dirty="0"/>
          </a:p>
        </p:txBody>
      </p:sp>
      <p:cxnSp>
        <p:nvCxnSpPr>
          <p:cNvPr id="10" name="Straight Arrow Connector 9"/>
          <p:cNvCxnSpPr/>
          <p:nvPr/>
        </p:nvCxnSpPr>
        <p:spPr>
          <a:xfrm flipH="1">
            <a:off x="7488324" y="1428130"/>
            <a:ext cx="540060" cy="20129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755576" y="2134283"/>
            <a:ext cx="6732748" cy="523220"/>
          </a:xfrm>
          <a:prstGeom prst="rect">
            <a:avLst/>
          </a:prstGeom>
          <a:noFill/>
        </p:spPr>
        <p:txBody>
          <a:bodyPr wrap="square" rtlCol="0">
            <a:spAutoFit/>
          </a:bodyPr>
          <a:lstStyle/>
          <a:p>
            <a:pPr algn="just"/>
            <a:r>
              <a:rPr lang="en-GB" sz="1400" dirty="0" smtClean="0"/>
              <a:t>Below are the some of the questions I thought would be useful to use in my own research to gain a better understanding of the problems in digital communication</a:t>
            </a:r>
            <a:endParaRPr lang="en-GB" sz="1400" dirty="0"/>
          </a:p>
        </p:txBody>
      </p:sp>
      <p:pic>
        <p:nvPicPr>
          <p:cNvPr id="9"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171" r="18625"/>
          <a:stretch/>
        </p:blipFill>
        <p:spPr bwMode="auto">
          <a:xfrm>
            <a:off x="4439644" y="2601094"/>
            <a:ext cx="2940954" cy="214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rotWithShape="1">
          <a:blip r:embed="rId3"/>
          <a:srcRect l="7633" t="34463" r="62308" b="39303"/>
          <a:stretch/>
        </p:blipFill>
        <p:spPr>
          <a:xfrm>
            <a:off x="297282" y="2845964"/>
            <a:ext cx="3137844" cy="1711553"/>
          </a:xfrm>
          <a:prstGeom prst="rect">
            <a:avLst/>
          </a:prstGeom>
          <a:ln>
            <a:noFill/>
          </a:ln>
          <a:effectLst>
            <a:outerShdw blurRad="292100" dist="139700" dir="2700000" algn="tl" rotWithShape="0">
              <a:srgbClr val="333333">
                <a:alpha val="65000"/>
              </a:srgbClr>
            </a:outerShdw>
          </a:effectLst>
        </p:spPr>
      </p:pic>
      <p:pic>
        <p:nvPicPr>
          <p:cNvPr id="3" name="Picture 2"/>
          <p:cNvPicPr>
            <a:picLocks noChangeAspect="1"/>
          </p:cNvPicPr>
          <p:nvPr/>
        </p:nvPicPr>
        <p:blipFill rotWithShape="1">
          <a:blip r:embed="rId4"/>
          <a:srcRect l="10747" r="14768"/>
          <a:stretch/>
        </p:blipFill>
        <p:spPr>
          <a:xfrm>
            <a:off x="4439644" y="4763018"/>
            <a:ext cx="2940954" cy="1982256"/>
          </a:xfrm>
          <a:prstGeom prst="rect">
            <a:avLst/>
          </a:prstGeom>
        </p:spPr>
      </p:pic>
      <p:pic>
        <p:nvPicPr>
          <p:cNvPr id="12" name="Picture 11"/>
          <p:cNvPicPr>
            <a:picLocks noChangeAspect="1"/>
          </p:cNvPicPr>
          <p:nvPr/>
        </p:nvPicPr>
        <p:blipFill rotWithShape="1">
          <a:blip r:embed="rId5"/>
          <a:srcRect l="7368" t="35729" r="61686" b="35978"/>
          <a:stretch/>
        </p:blipFill>
        <p:spPr>
          <a:xfrm>
            <a:off x="297282" y="4768326"/>
            <a:ext cx="3150350" cy="18002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100394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40813" y="116632"/>
            <a:ext cx="4303595"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6" name="TextBox 5"/>
          <p:cNvSpPr txBox="1"/>
          <p:nvPr/>
        </p:nvSpPr>
        <p:spPr>
          <a:xfrm>
            <a:off x="251520" y="188640"/>
            <a:ext cx="1512168" cy="646331"/>
          </a:xfrm>
          <a:prstGeom prst="rect">
            <a:avLst/>
          </a:prstGeom>
          <a:noFill/>
        </p:spPr>
        <p:txBody>
          <a:bodyPr wrap="square" rtlCol="0">
            <a:spAutoFit/>
          </a:bodyPr>
          <a:lstStyle/>
          <a:p>
            <a:r>
              <a:rPr lang="en-GB" i="1" dirty="0" smtClean="0">
                <a:latin typeface="+mj-lt"/>
              </a:rPr>
              <a:t>Group work (Results)</a:t>
            </a:r>
            <a:endParaRPr lang="en-GB" i="1" dirty="0">
              <a:latin typeface="+mj-lt"/>
            </a:endParaRPr>
          </a:p>
        </p:txBody>
      </p:sp>
      <p:pic>
        <p:nvPicPr>
          <p:cNvPr id="11270"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844824"/>
            <a:ext cx="4739066" cy="22561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4"/>
          <a:stretch>
            <a:fillRect/>
          </a:stretch>
        </p:blipFill>
        <p:spPr>
          <a:xfrm>
            <a:off x="3265434" y="4221088"/>
            <a:ext cx="4978974" cy="2402553"/>
          </a:xfrm>
          <a:prstGeom prst="rect">
            <a:avLst/>
          </a:prstGeom>
        </p:spPr>
      </p:pic>
    </p:spTree>
    <p:extLst>
      <p:ext uri="{BB962C8B-B14F-4D97-AF65-F5344CB8AC3E}">
        <p14:creationId xmlns:p14="http://schemas.microsoft.com/office/powerpoint/2010/main" val="19622704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848" t="24627" r="11024" b="17314"/>
          <a:stretch/>
        </p:blipFill>
        <p:spPr bwMode="auto">
          <a:xfrm>
            <a:off x="2116935" y="404664"/>
            <a:ext cx="6127473"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6" name="TextBox 5"/>
          <p:cNvSpPr txBox="1"/>
          <p:nvPr/>
        </p:nvSpPr>
        <p:spPr>
          <a:xfrm>
            <a:off x="251520" y="188640"/>
            <a:ext cx="1512168" cy="646331"/>
          </a:xfrm>
          <a:prstGeom prst="rect">
            <a:avLst/>
          </a:prstGeom>
          <a:noFill/>
        </p:spPr>
        <p:txBody>
          <a:bodyPr wrap="square" rtlCol="0">
            <a:spAutoFit/>
          </a:bodyPr>
          <a:lstStyle/>
          <a:p>
            <a:r>
              <a:rPr lang="en-GB" i="1" dirty="0" smtClean="0">
                <a:latin typeface="+mj-lt"/>
              </a:rPr>
              <a:t>Group work (Results)</a:t>
            </a:r>
            <a:endParaRPr lang="en-GB" i="1" dirty="0">
              <a:latin typeface="+mj-lt"/>
            </a:endParaRPr>
          </a:p>
        </p:txBody>
      </p:sp>
      <p:pic>
        <p:nvPicPr>
          <p:cNvPr id="1229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794168"/>
            <a:ext cx="5760640" cy="27022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479918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44408" y="3479"/>
            <a:ext cx="761747" cy="6740307"/>
          </a:xfrm>
          <a:prstGeom prst="rect">
            <a:avLst/>
          </a:prstGeom>
          <a:noFill/>
        </p:spPr>
        <p:txBody>
          <a:bodyPr wrap="non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5400" b="1" cap="none" spc="0" dirty="0" smtClean="0">
                <a:ln w="50800"/>
                <a:solidFill>
                  <a:schemeClr val="bg1">
                    <a:shade val="50000"/>
                  </a:schemeClr>
                </a:solidFill>
                <a:effectLst/>
              </a:rPr>
              <a:t>R</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S</a:t>
            </a:r>
          </a:p>
          <a:p>
            <a:pPr algn="ctr"/>
            <a:r>
              <a:rPr lang="en-US" sz="5400" b="1" dirty="0" smtClean="0">
                <a:ln w="50800"/>
                <a:solidFill>
                  <a:schemeClr val="bg1">
                    <a:shade val="50000"/>
                  </a:schemeClr>
                </a:solidFill>
              </a:rPr>
              <a:t>E</a:t>
            </a:r>
          </a:p>
          <a:p>
            <a:pPr algn="ctr"/>
            <a:r>
              <a:rPr lang="en-US" sz="5400" b="1" cap="none" spc="0" dirty="0" smtClean="0">
                <a:ln w="50800"/>
                <a:solidFill>
                  <a:schemeClr val="bg1">
                    <a:shade val="50000"/>
                  </a:schemeClr>
                </a:solidFill>
                <a:effectLst/>
              </a:rPr>
              <a:t>A</a:t>
            </a:r>
          </a:p>
          <a:p>
            <a:pPr algn="ctr"/>
            <a:r>
              <a:rPr lang="en-US" sz="5400" b="1" dirty="0" smtClean="0">
                <a:ln w="50800"/>
                <a:solidFill>
                  <a:schemeClr val="bg1">
                    <a:shade val="50000"/>
                  </a:schemeClr>
                </a:solidFill>
              </a:rPr>
              <a:t>R</a:t>
            </a:r>
          </a:p>
          <a:p>
            <a:pPr algn="ctr"/>
            <a:r>
              <a:rPr lang="en-US" sz="5400" b="1" cap="none" spc="0" dirty="0" smtClean="0">
                <a:ln w="50800"/>
                <a:solidFill>
                  <a:schemeClr val="bg1">
                    <a:shade val="50000"/>
                  </a:schemeClr>
                </a:solidFill>
                <a:effectLst/>
              </a:rPr>
              <a:t>C</a:t>
            </a:r>
          </a:p>
          <a:p>
            <a:pPr algn="ctr"/>
            <a:r>
              <a:rPr lang="en-US" sz="5400" b="1" dirty="0">
                <a:ln w="50800"/>
                <a:solidFill>
                  <a:schemeClr val="bg1">
                    <a:shade val="50000"/>
                  </a:schemeClr>
                </a:solidFill>
              </a:rPr>
              <a:t>H</a:t>
            </a:r>
            <a:endParaRPr lang="en-US" sz="5400" b="1" cap="none" spc="0" dirty="0">
              <a:ln w="50800"/>
              <a:solidFill>
                <a:schemeClr val="bg1">
                  <a:shade val="50000"/>
                </a:schemeClr>
              </a:solidFill>
              <a:effectLst/>
            </a:endParaRPr>
          </a:p>
        </p:txBody>
      </p:sp>
      <p:sp>
        <p:nvSpPr>
          <p:cNvPr id="5" name="TextBox 4"/>
          <p:cNvSpPr txBox="1"/>
          <p:nvPr/>
        </p:nvSpPr>
        <p:spPr>
          <a:xfrm>
            <a:off x="107504" y="116632"/>
            <a:ext cx="2556284" cy="369332"/>
          </a:xfrm>
          <a:prstGeom prst="rect">
            <a:avLst/>
          </a:prstGeom>
          <a:noFill/>
        </p:spPr>
        <p:txBody>
          <a:bodyPr wrap="square" rtlCol="0">
            <a:spAutoFit/>
          </a:bodyPr>
          <a:lstStyle/>
          <a:p>
            <a:r>
              <a:rPr lang="en-GB" i="1" dirty="0" smtClean="0">
                <a:latin typeface="+mj-lt"/>
              </a:rPr>
              <a:t>Conclusion of results</a:t>
            </a:r>
            <a:endParaRPr lang="en-GB" i="1" dirty="0">
              <a:latin typeface="+mj-lt"/>
            </a:endParaRPr>
          </a:p>
        </p:txBody>
      </p:sp>
      <p:sp>
        <p:nvSpPr>
          <p:cNvPr id="2" name="TextBox 1"/>
          <p:cNvSpPr txBox="1"/>
          <p:nvPr/>
        </p:nvSpPr>
        <p:spPr>
          <a:xfrm>
            <a:off x="539552" y="620688"/>
            <a:ext cx="7488832" cy="1200329"/>
          </a:xfrm>
          <a:prstGeom prst="rect">
            <a:avLst/>
          </a:prstGeom>
          <a:noFill/>
        </p:spPr>
        <p:txBody>
          <a:bodyPr wrap="square" rtlCol="0">
            <a:spAutoFit/>
          </a:bodyPr>
          <a:lstStyle/>
          <a:p>
            <a:pPr algn="just"/>
            <a:r>
              <a:rPr lang="en-GB" dirty="0" smtClean="0"/>
              <a:t>There are many avenues I could go down with digital communication from creating a new mobile device or home entertainment system to creating a website or developing a new smartwatch. However I believe the best pathway to focus on is creating an app</a:t>
            </a:r>
            <a:endParaRPr lang="en-GB" dirty="0"/>
          </a:p>
        </p:txBody>
      </p:sp>
      <p:sp>
        <p:nvSpPr>
          <p:cNvPr id="3" name="TextBox 2"/>
          <p:cNvSpPr txBox="1"/>
          <p:nvPr/>
        </p:nvSpPr>
        <p:spPr>
          <a:xfrm>
            <a:off x="2339752" y="2189430"/>
            <a:ext cx="3888432" cy="369332"/>
          </a:xfrm>
          <a:prstGeom prst="rect">
            <a:avLst/>
          </a:prstGeom>
          <a:noFill/>
        </p:spPr>
        <p:txBody>
          <a:bodyPr wrap="square" rtlCol="0">
            <a:spAutoFit/>
          </a:bodyPr>
          <a:lstStyle/>
          <a:p>
            <a:r>
              <a:rPr lang="en-GB" dirty="0" smtClean="0"/>
              <a:t>Areas I need to consider developing</a:t>
            </a:r>
            <a:endParaRPr lang="en-GB" dirty="0"/>
          </a:p>
        </p:txBody>
      </p:sp>
      <p:sp>
        <p:nvSpPr>
          <p:cNvPr id="6" name="TextBox 5"/>
          <p:cNvSpPr txBox="1"/>
          <p:nvPr/>
        </p:nvSpPr>
        <p:spPr>
          <a:xfrm>
            <a:off x="1547664" y="3050466"/>
            <a:ext cx="5472608" cy="646331"/>
          </a:xfrm>
          <a:prstGeom prst="rect">
            <a:avLst/>
          </a:prstGeom>
          <a:noFill/>
        </p:spPr>
        <p:txBody>
          <a:bodyPr wrap="square" rtlCol="0">
            <a:spAutoFit/>
          </a:bodyPr>
          <a:lstStyle/>
          <a:p>
            <a:pPr algn="just"/>
            <a:r>
              <a:rPr lang="en-GB" dirty="0" smtClean="0"/>
              <a:t>The functions our group test subjects found least important at the time</a:t>
            </a:r>
            <a:endParaRPr lang="en-GB" dirty="0"/>
          </a:p>
        </p:txBody>
      </p:sp>
      <p:sp>
        <p:nvSpPr>
          <p:cNvPr id="7" name="TextBox 6"/>
          <p:cNvSpPr txBox="1"/>
          <p:nvPr/>
        </p:nvSpPr>
        <p:spPr>
          <a:xfrm>
            <a:off x="1295636" y="4149080"/>
            <a:ext cx="5976664" cy="923330"/>
          </a:xfrm>
          <a:prstGeom prst="rect">
            <a:avLst/>
          </a:prstGeom>
          <a:noFill/>
        </p:spPr>
        <p:txBody>
          <a:bodyPr wrap="square" rtlCol="0">
            <a:spAutoFit/>
          </a:bodyPr>
          <a:lstStyle/>
          <a:p>
            <a:pPr algn="just"/>
            <a:r>
              <a:rPr lang="en-GB" dirty="0" smtClean="0"/>
              <a:t>How I'm going to accommodate all physical impediments/disabilities and also make the app work for  others at the same time</a:t>
            </a:r>
            <a:endParaRPr lang="en-GB" dirty="0"/>
          </a:p>
        </p:txBody>
      </p:sp>
      <p:sp>
        <p:nvSpPr>
          <p:cNvPr id="8" name="TextBox 7"/>
          <p:cNvSpPr txBox="1"/>
          <p:nvPr/>
        </p:nvSpPr>
        <p:spPr>
          <a:xfrm>
            <a:off x="1943708" y="5482431"/>
            <a:ext cx="4680520" cy="646331"/>
          </a:xfrm>
          <a:prstGeom prst="rect">
            <a:avLst/>
          </a:prstGeom>
          <a:noFill/>
        </p:spPr>
        <p:txBody>
          <a:bodyPr wrap="square" rtlCol="0">
            <a:spAutoFit/>
          </a:bodyPr>
          <a:lstStyle/>
          <a:p>
            <a:pPr algn="just"/>
            <a:r>
              <a:rPr lang="en-GB" dirty="0" smtClean="0"/>
              <a:t>Usability being a key area to focus on so all ages will be able to use finished prototype</a:t>
            </a:r>
            <a:endParaRPr lang="en-GB" dirty="0"/>
          </a:p>
        </p:txBody>
      </p:sp>
      <p:cxnSp>
        <p:nvCxnSpPr>
          <p:cNvPr id="10" name="Straight Connector 9"/>
          <p:cNvCxnSpPr>
            <a:stCxn id="2" idx="2"/>
            <a:endCxn id="3" idx="0"/>
          </p:cNvCxnSpPr>
          <p:nvPr/>
        </p:nvCxnSpPr>
        <p:spPr>
          <a:xfrm>
            <a:off x="4283968" y="1821017"/>
            <a:ext cx="0" cy="3684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a:stCxn id="3" idx="2"/>
            <a:endCxn id="6" idx="0"/>
          </p:cNvCxnSpPr>
          <p:nvPr/>
        </p:nvCxnSpPr>
        <p:spPr>
          <a:xfrm>
            <a:off x="4283968" y="2558762"/>
            <a:ext cx="0" cy="49170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a:stCxn id="6" idx="2"/>
            <a:endCxn id="7" idx="0"/>
          </p:cNvCxnSpPr>
          <p:nvPr/>
        </p:nvCxnSpPr>
        <p:spPr>
          <a:xfrm>
            <a:off x="4283968" y="3696797"/>
            <a:ext cx="0" cy="452283"/>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7" idx="2"/>
            <a:endCxn id="8" idx="0"/>
          </p:cNvCxnSpPr>
          <p:nvPr/>
        </p:nvCxnSpPr>
        <p:spPr>
          <a:xfrm>
            <a:off x="4283968" y="5072410"/>
            <a:ext cx="0" cy="41002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1901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683568" y="3140968"/>
            <a:ext cx="7848872"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331640" y="3600344"/>
            <a:ext cx="6552728" cy="584775"/>
          </a:xfrm>
          <a:prstGeom prst="rect">
            <a:avLst/>
          </a:prstGeom>
          <a:noFill/>
        </p:spPr>
        <p:txBody>
          <a:bodyPr wrap="square" rtlCol="0">
            <a:spAutoFit/>
          </a:bodyPr>
          <a:lstStyle/>
          <a:p>
            <a:r>
              <a:rPr lang="en-GB" sz="3200"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Design Development and Research</a:t>
            </a:r>
            <a:endParaRPr lang="en-GB" sz="3200"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ndParaRPr>
          </a:p>
        </p:txBody>
      </p:sp>
      <p:cxnSp>
        <p:nvCxnSpPr>
          <p:cNvPr id="7" name="Straight Connector 6"/>
          <p:cNvCxnSpPr/>
          <p:nvPr/>
        </p:nvCxnSpPr>
        <p:spPr>
          <a:xfrm>
            <a:off x="683568" y="3212976"/>
            <a:ext cx="7848872"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016888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287"/>
            <a:ext cx="3765104" cy="691480"/>
          </a:xfrm>
        </p:spPr>
        <p:txBody>
          <a:bodyPr/>
          <a:lstStyle/>
          <a:p>
            <a:r>
              <a:rPr lang="en-GB" sz="1800" i="1" dirty="0" smtClean="0">
                <a:solidFill>
                  <a:schemeClr val="tx1"/>
                </a:solidFill>
                <a:latin typeface="+mj-lt"/>
              </a:rPr>
              <a:t>Possibilities of what type of app</a:t>
            </a:r>
            <a:endParaRPr lang="en-GB" sz="1800" i="1" dirty="0">
              <a:solidFill>
                <a:schemeClr val="tx1"/>
              </a:solidFill>
              <a:latin typeface="+mj-lt"/>
            </a:endParaRPr>
          </a:p>
        </p:txBody>
      </p:sp>
      <p:sp>
        <p:nvSpPr>
          <p:cNvPr id="4" name="TextBox 3"/>
          <p:cNvSpPr txBox="1"/>
          <p:nvPr/>
        </p:nvSpPr>
        <p:spPr>
          <a:xfrm>
            <a:off x="395536" y="692696"/>
            <a:ext cx="7992888" cy="1169551"/>
          </a:xfrm>
          <a:prstGeom prst="rect">
            <a:avLst/>
          </a:prstGeom>
          <a:noFill/>
        </p:spPr>
        <p:txBody>
          <a:bodyPr wrap="square" rtlCol="0">
            <a:spAutoFit/>
          </a:bodyPr>
          <a:lstStyle/>
          <a:p>
            <a:pPr algn="just"/>
            <a:r>
              <a:rPr lang="en-GB" sz="1400" dirty="0" smtClean="0"/>
              <a:t>Based on the results from the group work we can see the most important functions on a smartphone are as follows. Calls + messages being each age ranges top choice with social media and maps rounding off the top three. These three have already been developed and continue to be developed all the time to a good quality, so there is no real need to try and develop these myself any further. </a:t>
            </a:r>
            <a:endParaRPr lang="en-GB" sz="1400" dirty="0"/>
          </a:p>
        </p:txBody>
      </p:sp>
      <p:sp>
        <p:nvSpPr>
          <p:cNvPr id="5" name="TextBox 4"/>
          <p:cNvSpPr txBox="1"/>
          <p:nvPr/>
        </p:nvSpPr>
        <p:spPr>
          <a:xfrm>
            <a:off x="1692198" y="1862247"/>
            <a:ext cx="4968552" cy="307777"/>
          </a:xfrm>
          <a:prstGeom prst="rect">
            <a:avLst/>
          </a:prstGeom>
          <a:noFill/>
        </p:spPr>
        <p:txBody>
          <a:bodyPr wrap="square" rtlCol="0">
            <a:spAutoFit/>
          </a:bodyPr>
          <a:lstStyle/>
          <a:p>
            <a:r>
              <a:rPr lang="en-GB" sz="1400" dirty="0" smtClean="0"/>
              <a:t>The three options I believe I should consider developing are:</a:t>
            </a:r>
            <a:endParaRPr lang="en-GB" sz="1400" dirty="0"/>
          </a:p>
        </p:txBody>
      </p:sp>
      <p:cxnSp>
        <p:nvCxnSpPr>
          <p:cNvPr id="7" name="Straight Arrow Connector 6"/>
          <p:cNvCxnSpPr/>
          <p:nvPr/>
        </p:nvCxnSpPr>
        <p:spPr>
          <a:xfrm flipH="1">
            <a:off x="1692198" y="2170024"/>
            <a:ext cx="791570" cy="125897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stCxn id="5" idx="2"/>
          </p:cNvCxnSpPr>
          <p:nvPr/>
        </p:nvCxnSpPr>
        <p:spPr>
          <a:xfrm>
            <a:off x="4176474" y="2170024"/>
            <a:ext cx="0" cy="1907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868144" y="2170024"/>
            <a:ext cx="936104" cy="13309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188142" y="3501008"/>
            <a:ext cx="1008112"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GB" dirty="0" smtClean="0"/>
              <a:t>Health</a:t>
            </a:r>
            <a:endParaRPr lang="en-GB" dirty="0"/>
          </a:p>
        </p:txBody>
      </p:sp>
      <p:sp>
        <p:nvSpPr>
          <p:cNvPr id="14" name="TextBox 13"/>
          <p:cNvSpPr txBox="1"/>
          <p:nvPr/>
        </p:nvSpPr>
        <p:spPr>
          <a:xfrm>
            <a:off x="3654416" y="4126557"/>
            <a:ext cx="1044116"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GB" dirty="0" smtClean="0"/>
              <a:t>Finance</a:t>
            </a:r>
            <a:endParaRPr lang="en-GB" dirty="0"/>
          </a:p>
        </p:txBody>
      </p:sp>
      <p:sp>
        <p:nvSpPr>
          <p:cNvPr id="15" name="TextBox 14"/>
          <p:cNvSpPr txBox="1"/>
          <p:nvPr/>
        </p:nvSpPr>
        <p:spPr>
          <a:xfrm>
            <a:off x="6516216" y="3551046"/>
            <a:ext cx="828092" cy="36933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GB" dirty="0" smtClean="0"/>
              <a:t>Work</a:t>
            </a:r>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4841" y="3921631"/>
            <a:ext cx="1224673" cy="12084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75" y="4451546"/>
            <a:ext cx="1076325" cy="10763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3415" y="4553825"/>
            <a:ext cx="1044116" cy="10441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71373" y="5597941"/>
            <a:ext cx="1184920" cy="11849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73030" y="4716542"/>
            <a:ext cx="1219200" cy="1219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36196" y="5389407"/>
            <a:ext cx="1338783" cy="12248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7"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45201" y="3921631"/>
            <a:ext cx="1342030" cy="12678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8"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60415" y="4150267"/>
            <a:ext cx="1328009" cy="13561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2059" name="Picture 1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56988" y="5370835"/>
            <a:ext cx="1261989" cy="12619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61441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9615" y="3873152"/>
            <a:ext cx="2376264" cy="147578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73" y="3715456"/>
            <a:ext cx="6300700" cy="315035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07504" y="159860"/>
            <a:ext cx="2520280" cy="369332"/>
          </a:xfrm>
          <a:prstGeom prst="rect">
            <a:avLst/>
          </a:prstGeom>
          <a:noFill/>
        </p:spPr>
        <p:txBody>
          <a:bodyPr wrap="square" rtlCol="0">
            <a:spAutoFit/>
          </a:bodyPr>
          <a:lstStyle/>
          <a:p>
            <a:r>
              <a:rPr lang="en-GB" i="1" dirty="0" smtClean="0">
                <a:latin typeface="+mj-lt"/>
              </a:rPr>
              <a:t>Choice of Category </a:t>
            </a:r>
            <a:endParaRPr lang="en-GB" i="1" dirty="0">
              <a:latin typeface="+mj-lt"/>
            </a:endParaRPr>
          </a:p>
        </p:txBody>
      </p:sp>
      <p:sp>
        <p:nvSpPr>
          <p:cNvPr id="5" name="TextBox 4"/>
          <p:cNvSpPr txBox="1"/>
          <p:nvPr/>
        </p:nvSpPr>
        <p:spPr>
          <a:xfrm>
            <a:off x="2771800" y="508796"/>
            <a:ext cx="5544616" cy="738664"/>
          </a:xfrm>
          <a:prstGeom prst="rect">
            <a:avLst/>
          </a:prstGeom>
          <a:noFill/>
        </p:spPr>
        <p:txBody>
          <a:bodyPr wrap="square" rtlCol="0">
            <a:spAutoFit/>
          </a:bodyPr>
          <a:lstStyle/>
          <a:p>
            <a:pPr algn="just"/>
            <a:r>
              <a:rPr lang="en-GB" sz="1400" dirty="0" smtClean="0"/>
              <a:t>After much thought and consideration I believe the best option to develop further will be to create a health + wellbeing app for all ages.</a:t>
            </a:r>
            <a:endParaRPr lang="en-GB" sz="1400" dirty="0"/>
          </a:p>
        </p:txBody>
      </p:sp>
      <p:cxnSp>
        <p:nvCxnSpPr>
          <p:cNvPr id="7" name="Straight Arrow Connector 6"/>
          <p:cNvCxnSpPr/>
          <p:nvPr/>
        </p:nvCxnSpPr>
        <p:spPr>
          <a:xfrm flipH="1">
            <a:off x="2267744" y="1247460"/>
            <a:ext cx="504056" cy="3813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07504" y="1628800"/>
            <a:ext cx="4464496" cy="1169551"/>
          </a:xfrm>
          <a:prstGeom prst="rect">
            <a:avLst/>
          </a:prstGeom>
          <a:noFill/>
        </p:spPr>
        <p:txBody>
          <a:bodyPr wrap="square" rtlCol="0">
            <a:spAutoFit/>
          </a:bodyPr>
          <a:lstStyle/>
          <a:p>
            <a:pPr algn="just"/>
            <a:r>
              <a:rPr lang="en-GB" sz="1400" dirty="0" smtClean="0"/>
              <a:t>Worryingly from the information gathered off of the group work (questionnaire) we were able to see that health was least important function when using a smartphone  for two of the age groups and 2</a:t>
            </a:r>
            <a:r>
              <a:rPr lang="en-GB" sz="1400" baseline="30000" dirty="0" smtClean="0"/>
              <a:t>nd</a:t>
            </a:r>
            <a:r>
              <a:rPr lang="en-GB" sz="1400" dirty="0" smtClean="0"/>
              <a:t> least in ages 45+. </a:t>
            </a:r>
            <a:endParaRPr lang="en-GB" sz="1400" dirty="0"/>
          </a:p>
        </p:txBody>
      </p:sp>
      <p:sp>
        <p:nvSpPr>
          <p:cNvPr id="9" name="TextBox 8"/>
          <p:cNvSpPr txBox="1"/>
          <p:nvPr/>
        </p:nvSpPr>
        <p:spPr>
          <a:xfrm>
            <a:off x="5652120" y="1844824"/>
            <a:ext cx="3240360" cy="1600438"/>
          </a:xfrm>
          <a:prstGeom prst="rect">
            <a:avLst/>
          </a:prstGeom>
          <a:noFill/>
        </p:spPr>
        <p:txBody>
          <a:bodyPr wrap="square" rtlCol="0">
            <a:spAutoFit/>
          </a:bodyPr>
          <a:lstStyle/>
          <a:p>
            <a:pPr algn="just"/>
            <a:r>
              <a:rPr lang="en-GB" sz="1400" dirty="0" smtClean="0"/>
              <a:t>After using my grandparents as two of the character profiles and learning more about there disabilities/physical impairments I felt that I needed to create an app which will aid them both with there impairments all in one place.</a:t>
            </a:r>
            <a:endParaRPr lang="en-GB" sz="1400" dirty="0"/>
          </a:p>
        </p:txBody>
      </p:sp>
      <p:cxnSp>
        <p:nvCxnSpPr>
          <p:cNvPr id="11" name="Straight Arrow Connector 10"/>
          <p:cNvCxnSpPr/>
          <p:nvPr/>
        </p:nvCxnSpPr>
        <p:spPr>
          <a:xfrm>
            <a:off x="6372200" y="1124744"/>
            <a:ext cx="792088"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763688" y="3583025"/>
            <a:ext cx="5148572" cy="954107"/>
          </a:xfrm>
          <a:prstGeom prst="rect">
            <a:avLst/>
          </a:prstGeom>
          <a:noFill/>
        </p:spPr>
        <p:txBody>
          <a:bodyPr wrap="square" rtlCol="0">
            <a:spAutoFit/>
          </a:bodyPr>
          <a:lstStyle/>
          <a:p>
            <a:pPr algn="just"/>
            <a:r>
              <a:rPr lang="en-GB" sz="1400" dirty="0" smtClean="0"/>
              <a:t>The health of yourself or a member of family should be a priority to everyone and by creating this app they will be able to maintain a healthy life using digital communication as a tool.</a:t>
            </a:r>
            <a:endParaRPr lang="en-GB" sz="1400" dirty="0"/>
          </a:p>
        </p:txBody>
      </p:sp>
      <p:cxnSp>
        <p:nvCxnSpPr>
          <p:cNvPr id="14" name="Straight Arrow Connector 13"/>
          <p:cNvCxnSpPr/>
          <p:nvPr/>
        </p:nvCxnSpPr>
        <p:spPr>
          <a:xfrm flipH="1">
            <a:off x="4932040" y="1247460"/>
            <a:ext cx="288032" cy="219780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3435" y="5214318"/>
            <a:ext cx="2949085" cy="165148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67326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540" y="116632"/>
            <a:ext cx="5112568" cy="369332"/>
          </a:xfrm>
          <a:prstGeom prst="rect">
            <a:avLst/>
          </a:prstGeom>
          <a:noFill/>
        </p:spPr>
        <p:txBody>
          <a:bodyPr wrap="square" rtlCol="0">
            <a:spAutoFit/>
          </a:bodyPr>
          <a:lstStyle/>
          <a:p>
            <a:r>
              <a:rPr lang="en-GB" i="1" dirty="0" smtClean="0">
                <a:latin typeface="+mj-lt"/>
              </a:rPr>
              <a:t>What’s needed to create a successful app</a:t>
            </a:r>
            <a:endParaRPr lang="en-GB" i="1" dirty="0">
              <a:latin typeface="+mj-lt"/>
            </a:endParaRPr>
          </a:p>
        </p:txBody>
      </p:sp>
      <p:pic>
        <p:nvPicPr>
          <p:cNvPr id="4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6115" t="9052" r="38689" b="61423"/>
          <a:stretch/>
        </p:blipFill>
        <p:spPr bwMode="auto">
          <a:xfrm>
            <a:off x="82793" y="1124744"/>
            <a:ext cx="4117070" cy="1512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199863" y="2159858"/>
            <a:ext cx="4572000" cy="954107"/>
          </a:xfrm>
          <a:prstGeom prst="rect">
            <a:avLst/>
          </a:prstGeom>
        </p:spPr>
        <p:style>
          <a:lnRef idx="2">
            <a:schemeClr val="accent4"/>
          </a:lnRef>
          <a:fillRef idx="1">
            <a:schemeClr val="lt1"/>
          </a:fillRef>
          <a:effectRef idx="0">
            <a:schemeClr val="accent4"/>
          </a:effectRef>
          <a:fontRef idx="minor">
            <a:schemeClr val="dk1"/>
          </a:fontRef>
        </p:style>
        <p:txBody>
          <a:bodyPr>
            <a:spAutoFit/>
          </a:bodyPr>
          <a:lstStyle/>
          <a:p>
            <a:pPr algn="just"/>
            <a:r>
              <a:rPr lang="en-GB" sz="1400" dirty="0"/>
              <a:t>"Building an app is like building a house," he adds. "You need to put time into thinking about what the rooms are going to look like before you start building</a:t>
            </a:r>
            <a:r>
              <a:rPr lang="en-GB" sz="1400" dirty="0" smtClean="0"/>
              <a:t>.“-</a:t>
            </a:r>
            <a:r>
              <a:rPr lang="en-GB" sz="1400" dirty="0"/>
              <a:t>Todd </a:t>
            </a:r>
            <a:r>
              <a:rPr lang="en-GB" sz="1400" dirty="0" smtClean="0"/>
              <a:t>Di Paola </a:t>
            </a:r>
            <a:r>
              <a:rPr lang="en-GB" sz="1400" dirty="0" err="1" smtClean="0"/>
              <a:t>InMarket</a:t>
            </a:r>
            <a:r>
              <a:rPr lang="en-GB" sz="1400" dirty="0" smtClean="0"/>
              <a:t>.</a:t>
            </a:r>
            <a:endParaRPr lang="en-GB" sz="1400" dirty="0"/>
          </a:p>
        </p:txBody>
      </p:sp>
      <p:pic>
        <p:nvPicPr>
          <p:cNvPr id="409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32552" t="12177" r="30371" b="58513"/>
          <a:stretch/>
        </p:blipFill>
        <p:spPr bwMode="auto">
          <a:xfrm>
            <a:off x="323528" y="3113965"/>
            <a:ext cx="4248184" cy="18880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32794" t="33728" r="31097" b="38901"/>
          <a:stretch/>
        </p:blipFill>
        <p:spPr bwMode="auto">
          <a:xfrm>
            <a:off x="4199863" y="4610020"/>
            <a:ext cx="4698124" cy="20022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730172" y="663079"/>
            <a:ext cx="4200151" cy="830997"/>
          </a:xfrm>
          <a:prstGeom prst="rect">
            <a:avLst/>
          </a:prstGeom>
          <a:noFill/>
        </p:spPr>
        <p:txBody>
          <a:bodyPr wrap="square" rtlCol="0">
            <a:spAutoFit/>
          </a:bodyPr>
          <a:lstStyle/>
          <a:p>
            <a:pPr algn="just"/>
            <a:r>
              <a:rPr lang="en-GB" sz="1600" dirty="0" smtClean="0"/>
              <a:t>Here are some tips from different app creators to help me know exactly what I need to make the app a success.</a:t>
            </a:r>
            <a:endParaRPr lang="en-GB" sz="1600" dirty="0"/>
          </a:p>
        </p:txBody>
      </p:sp>
    </p:spTree>
    <p:extLst>
      <p:ext uri="{BB962C8B-B14F-4D97-AF65-F5344CB8AC3E}">
        <p14:creationId xmlns:p14="http://schemas.microsoft.com/office/powerpoint/2010/main" val="635079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7504" y="116632"/>
            <a:ext cx="6156176" cy="369332"/>
          </a:xfrm>
          <a:prstGeom prst="rect">
            <a:avLst/>
          </a:prstGeom>
          <a:noFill/>
        </p:spPr>
        <p:txBody>
          <a:bodyPr wrap="square" rtlCol="0">
            <a:spAutoFit/>
          </a:bodyPr>
          <a:lstStyle/>
          <a:p>
            <a:r>
              <a:rPr lang="en-GB" i="1" dirty="0" smtClean="0">
                <a:latin typeface="+mj-lt"/>
              </a:rPr>
              <a:t>What do my character profiles expect from an app?</a:t>
            </a:r>
            <a:endParaRPr lang="en-GB" i="1" dirty="0">
              <a:latin typeface="+mj-lt"/>
            </a:endParaRPr>
          </a:p>
        </p:txBody>
      </p:sp>
      <p:sp>
        <p:nvSpPr>
          <p:cNvPr id="5" name="TextBox 4"/>
          <p:cNvSpPr txBox="1"/>
          <p:nvPr/>
        </p:nvSpPr>
        <p:spPr>
          <a:xfrm>
            <a:off x="216176" y="534517"/>
            <a:ext cx="4680520" cy="523220"/>
          </a:xfrm>
          <a:prstGeom prst="rect">
            <a:avLst/>
          </a:prstGeom>
          <a:noFill/>
        </p:spPr>
        <p:txBody>
          <a:bodyPr wrap="square" rtlCol="0">
            <a:spAutoFit/>
          </a:bodyPr>
          <a:lstStyle/>
          <a:p>
            <a:pPr algn="just"/>
            <a:r>
              <a:rPr lang="en-GB" sz="1400" dirty="0" smtClean="0"/>
              <a:t>I created this questionnaire to gain an understanding of what a wide range of ages may expect from an app.</a:t>
            </a:r>
            <a:endParaRPr lang="en-GB" sz="1400"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8084" t="18667" r="29434" b="7835"/>
          <a:stretch/>
        </p:blipFill>
        <p:spPr bwMode="auto">
          <a:xfrm>
            <a:off x="0" y="1080388"/>
            <a:ext cx="4433278" cy="4312276"/>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081460"/>
            <a:ext cx="3300462" cy="19839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3970" y="2869475"/>
            <a:ext cx="3228454" cy="194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74573" y="4653136"/>
            <a:ext cx="3668000" cy="22048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378200" y="485964"/>
            <a:ext cx="2790453" cy="430887"/>
          </a:xfrm>
          <a:prstGeom prst="rect">
            <a:avLst/>
          </a:prstGeom>
          <a:noFill/>
        </p:spPr>
        <p:txBody>
          <a:bodyPr wrap="square" rtlCol="0">
            <a:spAutoFit/>
          </a:bodyPr>
          <a:lstStyle/>
          <a:p>
            <a:pPr algn="just"/>
            <a:r>
              <a:rPr lang="en-GB" sz="1100" dirty="0" smtClean="0"/>
              <a:t>Here are some of the results from the questionnaire. </a:t>
            </a:r>
            <a:endParaRPr lang="en-GB" sz="1100" dirty="0"/>
          </a:p>
        </p:txBody>
      </p:sp>
      <p:cxnSp>
        <p:nvCxnSpPr>
          <p:cNvPr id="7" name="Straight Connector 6"/>
          <p:cNvCxnSpPr/>
          <p:nvPr/>
        </p:nvCxnSpPr>
        <p:spPr>
          <a:xfrm>
            <a:off x="7020272" y="796127"/>
            <a:ext cx="0" cy="26161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11155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4572000" cy="369332"/>
          </a:xfrm>
          <a:prstGeom prst="rect">
            <a:avLst/>
          </a:prstGeom>
          <a:noFill/>
        </p:spPr>
        <p:txBody>
          <a:bodyPr wrap="square" rtlCol="0">
            <a:spAutoFit/>
          </a:bodyPr>
          <a:lstStyle/>
          <a:p>
            <a:r>
              <a:rPr lang="en-GB" i="1" dirty="0" smtClean="0">
                <a:latin typeface="+mj-lt"/>
              </a:rPr>
              <a:t>Character profiles impairment-in detail</a:t>
            </a:r>
            <a:endParaRPr lang="en-GB" i="1" dirty="0">
              <a:latin typeface="+mj-lt"/>
            </a:endParaRPr>
          </a:p>
        </p:txBody>
      </p:sp>
      <p:sp>
        <p:nvSpPr>
          <p:cNvPr id="5" name="TextBox 4"/>
          <p:cNvSpPr txBox="1"/>
          <p:nvPr/>
        </p:nvSpPr>
        <p:spPr>
          <a:xfrm>
            <a:off x="179512" y="369332"/>
            <a:ext cx="8712968" cy="584775"/>
          </a:xfrm>
          <a:prstGeom prst="rect">
            <a:avLst/>
          </a:prstGeom>
          <a:noFill/>
        </p:spPr>
        <p:txBody>
          <a:bodyPr wrap="square" rtlCol="0">
            <a:spAutoFit/>
          </a:bodyPr>
          <a:lstStyle/>
          <a:p>
            <a:pPr algn="just"/>
            <a:r>
              <a:rPr lang="en-GB" sz="1600" dirty="0" smtClean="0"/>
              <a:t>Alun who suffers from a mild form of Parkinson's is one of many people who have been diagnosed with the impairment in the UK.</a:t>
            </a:r>
            <a:endParaRPr lang="en-GB" sz="1600" dirty="0"/>
          </a:p>
        </p:txBody>
      </p:sp>
      <p:sp>
        <p:nvSpPr>
          <p:cNvPr id="6" name="TextBox 5"/>
          <p:cNvSpPr txBox="1"/>
          <p:nvPr/>
        </p:nvSpPr>
        <p:spPr>
          <a:xfrm>
            <a:off x="107758" y="1340768"/>
            <a:ext cx="4356484" cy="1384995"/>
          </a:xfrm>
          <a:prstGeom prst="rect">
            <a:avLst/>
          </a:prstGeom>
          <a:no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400" dirty="0" smtClean="0"/>
              <a:t>From a study taken in 2015 by UCB, approximately127,000 people in the UK which equates to 1 in 500 people live with </a:t>
            </a:r>
            <a:r>
              <a:rPr lang="en-GB" sz="1400" dirty="0"/>
              <a:t>P</a:t>
            </a:r>
            <a:r>
              <a:rPr lang="en-GB" sz="1400" dirty="0" smtClean="0"/>
              <a:t>arkinson’s disease. It’s more prevalent in people over the age of 50 but 1 in 20 people who are under 40 have some form of P.D</a:t>
            </a:r>
            <a:endParaRPr lang="en-GB" sz="1400" dirty="0"/>
          </a:p>
        </p:txBody>
      </p:sp>
      <p:sp>
        <p:nvSpPr>
          <p:cNvPr id="7" name="TextBox 6"/>
          <p:cNvSpPr txBox="1"/>
          <p:nvPr/>
        </p:nvSpPr>
        <p:spPr>
          <a:xfrm>
            <a:off x="4726063" y="1233046"/>
            <a:ext cx="4356484" cy="1600438"/>
          </a:xfrm>
          <a:prstGeom prst="rect">
            <a:avLst/>
          </a:prstGeom>
          <a:no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400" dirty="0" smtClean="0"/>
              <a:t>“Parkinson's is a condition in which parts of the brain become progressively damaged over many years.” The three main symptoms of PD being: Involuntary shaking of particular parts of the body(tremor), slow movement, stiff and inflexible muscles. They may experience a wide range of other physical and psychological symptoms.</a:t>
            </a:r>
            <a:endParaRPr lang="en-GB" sz="1400" dirty="0"/>
          </a:p>
        </p:txBody>
      </p:sp>
      <p:sp>
        <p:nvSpPr>
          <p:cNvPr id="8" name="TextBox 7"/>
          <p:cNvSpPr txBox="1"/>
          <p:nvPr/>
        </p:nvSpPr>
        <p:spPr>
          <a:xfrm>
            <a:off x="106877" y="2916233"/>
            <a:ext cx="6696744" cy="584775"/>
          </a:xfrm>
          <a:prstGeom prst="rect">
            <a:avLst/>
          </a:prstGeom>
          <a:noFill/>
        </p:spPr>
        <p:txBody>
          <a:bodyPr wrap="square" rtlCol="0">
            <a:spAutoFit/>
          </a:bodyPr>
          <a:lstStyle/>
          <a:p>
            <a:pPr algn="just"/>
            <a:r>
              <a:rPr lang="en-GB" sz="1600" dirty="0" smtClean="0"/>
              <a:t>One of my other character profiles </a:t>
            </a:r>
            <a:r>
              <a:rPr lang="en-GB" sz="1600" dirty="0" err="1" smtClean="0"/>
              <a:t>Eleri</a:t>
            </a:r>
            <a:r>
              <a:rPr lang="en-GB" sz="1600" dirty="0" smtClean="0"/>
              <a:t>, suffers from diabetes, (type 2 diabetes to be exact) </a:t>
            </a:r>
            <a:endParaRPr lang="en-GB" sz="1600" dirty="0"/>
          </a:p>
        </p:txBody>
      </p:sp>
      <p:sp>
        <p:nvSpPr>
          <p:cNvPr id="9" name="TextBox 8"/>
          <p:cNvSpPr txBox="1"/>
          <p:nvPr/>
        </p:nvSpPr>
        <p:spPr>
          <a:xfrm>
            <a:off x="107758" y="3645024"/>
            <a:ext cx="5472354" cy="954107"/>
          </a:xfrm>
          <a:prstGeom prst="rect">
            <a:avLst/>
          </a:prstGeom>
          <a:no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400" dirty="0" smtClean="0"/>
              <a:t>So what is diabetes? It is a serious life long health condition that occurs when the amount of glucose in the blood is too high because the body can’t use it properly. If untreated can cause serious health complications.  </a:t>
            </a:r>
            <a:endParaRPr lang="en-GB" sz="1400" dirty="0"/>
          </a:p>
        </p:txBody>
      </p:sp>
      <p:sp>
        <p:nvSpPr>
          <p:cNvPr id="10" name="TextBox 9"/>
          <p:cNvSpPr txBox="1"/>
          <p:nvPr/>
        </p:nvSpPr>
        <p:spPr>
          <a:xfrm>
            <a:off x="5868144" y="3645024"/>
            <a:ext cx="3240360" cy="1815882"/>
          </a:xfrm>
          <a:prstGeom prst="rect">
            <a:avLst/>
          </a:prstGeom>
          <a:no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400" dirty="0" smtClean="0"/>
              <a:t>According to diabetes UK, “diabetes is the fastest growing health threat of our times. Since 1996, the number of people living with diabetes has more than doubled, it is estimated that over five million people in the UK could be diagnosed with diabetes if nothing changes.”</a:t>
            </a:r>
            <a:endParaRPr lang="en-GB" sz="1400" dirty="0"/>
          </a:p>
        </p:txBody>
      </p:sp>
      <p:sp>
        <p:nvSpPr>
          <p:cNvPr id="11" name="TextBox 10"/>
          <p:cNvSpPr txBox="1"/>
          <p:nvPr/>
        </p:nvSpPr>
        <p:spPr>
          <a:xfrm>
            <a:off x="4330019" y="5688449"/>
            <a:ext cx="4752528" cy="1169551"/>
          </a:xfrm>
          <a:prstGeom prst="rect">
            <a:avLst/>
          </a:prstGeom>
          <a:noFill/>
        </p:spPr>
        <p:txBody>
          <a:bodyPr wrap="square" rtlCol="0">
            <a:spAutoFit/>
          </a:bodyPr>
          <a:lstStyle/>
          <a:p>
            <a:pPr algn="just"/>
            <a:r>
              <a:rPr lang="en-GB" sz="1400" dirty="0" smtClean="0"/>
              <a:t>If I am able to create an app which will suit the needs of almost all physical impairments/disabilities all in one whether that be to remind you to take tablets talk to a doctor or order tablets  and be simple to use I will have a successful app.</a:t>
            </a:r>
            <a:endParaRPr lang="en-GB" sz="14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545" y="4672231"/>
            <a:ext cx="4618305" cy="8309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4539" y="5530560"/>
            <a:ext cx="2735373" cy="1354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95899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7504" y="144095"/>
            <a:ext cx="3347864" cy="369332"/>
          </a:xfrm>
          <a:prstGeom prst="rect">
            <a:avLst/>
          </a:prstGeom>
          <a:noFill/>
        </p:spPr>
        <p:txBody>
          <a:bodyPr wrap="square" rtlCol="0">
            <a:spAutoFit/>
          </a:bodyPr>
          <a:lstStyle/>
          <a:p>
            <a:r>
              <a:rPr lang="en-GB" i="1" dirty="0" smtClean="0">
                <a:latin typeface="+mj-lt"/>
              </a:rPr>
              <a:t>Existing apps on the market</a:t>
            </a:r>
            <a:endParaRPr lang="en-GB" i="1" dirty="0">
              <a:latin typeface="+mj-lt"/>
            </a:endParaRPr>
          </a:p>
        </p:txBody>
      </p:sp>
      <p:sp>
        <p:nvSpPr>
          <p:cNvPr id="5" name="TextBox 4"/>
          <p:cNvSpPr txBox="1"/>
          <p:nvPr/>
        </p:nvSpPr>
        <p:spPr>
          <a:xfrm>
            <a:off x="3455368" y="144095"/>
            <a:ext cx="5509120" cy="52322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just"/>
            <a:r>
              <a:rPr lang="en-GB" sz="1400" dirty="0" smtClean="0"/>
              <a:t>Here are some of the apps I will be looking at competing with in the health + wellbeing category</a:t>
            </a:r>
            <a:endParaRPr lang="en-GB" sz="1400" dirty="0"/>
          </a:p>
        </p:txBody>
      </p:sp>
      <p:pic>
        <p:nvPicPr>
          <p:cNvPr id="61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2639" t="7665" r="23442" b="66816"/>
          <a:stretch/>
        </p:blipFill>
        <p:spPr bwMode="auto">
          <a:xfrm>
            <a:off x="3975812" y="4438213"/>
            <a:ext cx="5189011" cy="1477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23100" t="9467" r="26372" b="57394"/>
          <a:stretch/>
        </p:blipFill>
        <p:spPr bwMode="auto">
          <a:xfrm>
            <a:off x="3954989" y="1091617"/>
            <a:ext cx="5209834" cy="19210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36217" t="44946" r="26372" b="5280"/>
          <a:stretch/>
        </p:blipFill>
        <p:spPr bwMode="auto">
          <a:xfrm>
            <a:off x="87409" y="667258"/>
            <a:ext cx="3827056" cy="28627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4773" t="39937" r="24029" b="6250"/>
          <a:stretch/>
        </p:blipFill>
        <p:spPr bwMode="auto">
          <a:xfrm>
            <a:off x="107504" y="3820471"/>
            <a:ext cx="3868308" cy="28408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40810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63107"/>
          <a:stretch/>
        </p:blipFill>
        <p:spPr bwMode="auto">
          <a:xfrm>
            <a:off x="4122515" y="4753207"/>
            <a:ext cx="5038922" cy="1772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3929950" y="3440272"/>
            <a:ext cx="5034545" cy="1331134"/>
          </a:xfrm>
          <a:prstGeom prst="rect">
            <a:avLst/>
          </a:prstGeom>
        </p:spPr>
        <p:txBody>
          <a:bodyPr wrap="square">
            <a:spAutoFit/>
          </a:bodyPr>
          <a:lstStyle/>
          <a:p>
            <a:r>
              <a:rPr lang="en-GB" sz="1000" dirty="0"/>
              <a:t>Balanced App</a:t>
            </a:r>
          </a:p>
          <a:p>
            <a:r>
              <a:rPr lang="en-GB" sz="1050" dirty="0" smtClean="0"/>
              <a:t>“The </a:t>
            </a:r>
            <a:r>
              <a:rPr lang="en-GB" sz="1050" dirty="0"/>
              <a:t>Balanced App allows you to set up reminders to perform your healthy habits such as drink water, exercise, even to see friends and be creative. It’s a great app for improving your life in general. Just be sure that your activities are realistic and achievable or else you’ll feel bad when you start missing too many things</a:t>
            </a:r>
            <a:r>
              <a:rPr lang="en-GB" sz="1050" dirty="0" smtClean="0"/>
              <a:t>!”-Laura Agar Wilson</a:t>
            </a:r>
            <a:endParaRPr lang="en-GB" sz="1050" dirty="0"/>
          </a:p>
          <a:p>
            <a:endParaRPr lang="en-GB" dirty="0"/>
          </a:p>
        </p:txBody>
      </p:sp>
      <p:pic>
        <p:nvPicPr>
          <p:cNvPr id="717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2409" b="67129"/>
          <a:stretch/>
        </p:blipFill>
        <p:spPr bwMode="auto">
          <a:xfrm>
            <a:off x="4139953" y="1093748"/>
            <a:ext cx="5004046" cy="16000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3301" t="43548" r="2919"/>
          <a:stretch/>
        </p:blipFill>
        <p:spPr bwMode="auto">
          <a:xfrm>
            <a:off x="107504" y="537956"/>
            <a:ext cx="3789746" cy="2752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6173" t="42217"/>
          <a:stretch/>
        </p:blipFill>
        <p:spPr bwMode="auto">
          <a:xfrm>
            <a:off x="107504" y="3742213"/>
            <a:ext cx="3730212" cy="2783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p:cNvSpPr txBox="1"/>
          <p:nvPr/>
        </p:nvSpPr>
        <p:spPr>
          <a:xfrm>
            <a:off x="107504" y="144095"/>
            <a:ext cx="3347864" cy="369332"/>
          </a:xfrm>
          <a:prstGeom prst="rect">
            <a:avLst/>
          </a:prstGeom>
          <a:noFill/>
        </p:spPr>
        <p:txBody>
          <a:bodyPr wrap="square" rtlCol="0">
            <a:spAutoFit/>
          </a:bodyPr>
          <a:lstStyle/>
          <a:p>
            <a:r>
              <a:rPr lang="en-GB" i="1" dirty="0" smtClean="0">
                <a:latin typeface="+mj-lt"/>
              </a:rPr>
              <a:t>Existing apps on the market</a:t>
            </a:r>
            <a:endParaRPr lang="en-GB" i="1" dirty="0">
              <a:latin typeface="+mj-lt"/>
            </a:endParaRPr>
          </a:p>
        </p:txBody>
      </p:sp>
    </p:spTree>
    <p:extLst>
      <p:ext uri="{BB962C8B-B14F-4D97-AF65-F5344CB8AC3E}">
        <p14:creationId xmlns:p14="http://schemas.microsoft.com/office/powerpoint/2010/main" val="29452783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l="22010" t="8671" r="26251" b="63363"/>
          <a:stretch/>
        </p:blipFill>
        <p:spPr bwMode="auto">
          <a:xfrm>
            <a:off x="4048867" y="992711"/>
            <a:ext cx="5131645" cy="15594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l="36692" t="41389" r="26251" b="5496"/>
          <a:stretch/>
        </p:blipFill>
        <p:spPr bwMode="auto">
          <a:xfrm>
            <a:off x="107504" y="513427"/>
            <a:ext cx="3860789" cy="31112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6"/>
          <p:cNvPicPr>
            <a:picLocks noChangeAspect="1" noChangeArrowheads="1"/>
          </p:cNvPicPr>
          <p:nvPr/>
        </p:nvPicPr>
        <p:blipFill rotWithShape="1">
          <a:blip r:embed="rId3">
            <a:extLst>
              <a:ext uri="{28A0092B-C50C-407E-A947-70E740481C1C}">
                <a14:useLocalDpi xmlns:a14="http://schemas.microsoft.com/office/drawing/2010/main" val="0"/>
              </a:ext>
            </a:extLst>
          </a:blip>
          <a:srcRect l="35819" t="43640" r="25768" b="5621"/>
          <a:stretch/>
        </p:blipFill>
        <p:spPr bwMode="auto">
          <a:xfrm>
            <a:off x="125989" y="3888768"/>
            <a:ext cx="3842304" cy="28533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noChangeArrowheads="1"/>
          </p:cNvPicPr>
          <p:nvPr/>
        </p:nvPicPr>
        <p:blipFill rotWithShape="1">
          <a:blip r:embed="rId3">
            <a:extLst>
              <a:ext uri="{28A0092B-C50C-407E-A947-70E740481C1C}">
                <a14:useLocalDpi xmlns:a14="http://schemas.microsoft.com/office/drawing/2010/main" val="0"/>
              </a:ext>
            </a:extLst>
          </a:blip>
          <a:srcRect l="23621" t="7620" r="25767" b="62060"/>
          <a:stretch/>
        </p:blipFill>
        <p:spPr bwMode="auto">
          <a:xfrm>
            <a:off x="3968294" y="4424115"/>
            <a:ext cx="5212218" cy="17555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07504" y="144095"/>
            <a:ext cx="3347864" cy="369332"/>
          </a:xfrm>
          <a:prstGeom prst="rect">
            <a:avLst/>
          </a:prstGeom>
          <a:noFill/>
        </p:spPr>
        <p:txBody>
          <a:bodyPr wrap="square" rtlCol="0">
            <a:spAutoFit/>
          </a:bodyPr>
          <a:lstStyle/>
          <a:p>
            <a:r>
              <a:rPr lang="en-GB" i="1" dirty="0" smtClean="0">
                <a:latin typeface="+mj-lt"/>
              </a:rPr>
              <a:t>Existing apps on the market</a:t>
            </a:r>
            <a:endParaRPr lang="en-GB" i="1" dirty="0">
              <a:latin typeface="+mj-lt"/>
            </a:endParaRPr>
          </a:p>
        </p:txBody>
      </p:sp>
    </p:spTree>
    <p:extLst>
      <p:ext uri="{BB962C8B-B14F-4D97-AF65-F5344CB8AC3E}">
        <p14:creationId xmlns:p14="http://schemas.microsoft.com/office/powerpoint/2010/main" val="28769881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2008" y="35332"/>
            <a:ext cx="3635896" cy="369332"/>
          </a:xfrm>
          <a:prstGeom prst="rect">
            <a:avLst/>
          </a:prstGeom>
          <a:noFill/>
        </p:spPr>
        <p:txBody>
          <a:bodyPr wrap="square" rtlCol="0">
            <a:spAutoFit/>
          </a:bodyPr>
          <a:lstStyle/>
          <a:p>
            <a:r>
              <a:rPr lang="en-GB" i="1" dirty="0" smtClean="0">
                <a:latin typeface="+mj-lt"/>
              </a:rPr>
              <a:t>Thoughts on existing products</a:t>
            </a:r>
            <a:endParaRPr lang="en-GB" i="1" dirty="0">
              <a:latin typeface="+mj-lt"/>
            </a:endParaRPr>
          </a:p>
        </p:txBody>
      </p:sp>
      <p:sp>
        <p:nvSpPr>
          <p:cNvPr id="5" name="TextBox 4"/>
          <p:cNvSpPr txBox="1"/>
          <p:nvPr/>
        </p:nvSpPr>
        <p:spPr>
          <a:xfrm>
            <a:off x="251520" y="692696"/>
            <a:ext cx="8568952" cy="1477328"/>
          </a:xfrm>
          <a:prstGeom prst="rect">
            <a:avLst/>
          </a:prstGeom>
          <a:noFill/>
        </p:spPr>
        <p:txBody>
          <a:bodyPr wrap="square" rtlCol="0">
            <a:spAutoFit/>
          </a:bodyPr>
          <a:lstStyle/>
          <a:p>
            <a:pPr algn="just"/>
            <a:r>
              <a:rPr lang="en-GB" dirty="0" smtClean="0"/>
              <a:t>I believe all the apps looked at in the above slides have good points to them. The bright/bold colours make them stand out and make using them a lot easier especially for the older person who may not be able to see as well and for people with blurred vision. The use of real life imagery gives the apps a more refined and more serious feel to them as well as keeping the app interesting to users.  </a:t>
            </a:r>
            <a:endParaRPr lang="en-GB" dirty="0"/>
          </a:p>
        </p:txBody>
      </p:sp>
      <p:sp>
        <p:nvSpPr>
          <p:cNvPr id="6" name="TextBox 5"/>
          <p:cNvSpPr txBox="1"/>
          <p:nvPr/>
        </p:nvSpPr>
        <p:spPr>
          <a:xfrm>
            <a:off x="971600" y="2996952"/>
            <a:ext cx="7128792" cy="923330"/>
          </a:xfrm>
          <a:prstGeom prst="rect">
            <a:avLst/>
          </a:prstGeom>
          <a:noFill/>
        </p:spPr>
        <p:txBody>
          <a:bodyPr wrap="square" rtlCol="0">
            <a:spAutoFit/>
          </a:bodyPr>
          <a:lstStyle/>
          <a:p>
            <a:pPr algn="just"/>
            <a:r>
              <a:rPr lang="en-GB" dirty="0" smtClean="0"/>
              <a:t>They all seem to focus on one area of health/wellbeing. Being able to talk to a doctor, book appointments and find the nearest hospitals, set reminders and create a personal health record.</a:t>
            </a:r>
            <a:endParaRPr lang="en-GB" dirty="0"/>
          </a:p>
        </p:txBody>
      </p:sp>
      <p:sp>
        <p:nvSpPr>
          <p:cNvPr id="7" name="TextBox 6"/>
          <p:cNvSpPr txBox="1"/>
          <p:nvPr/>
        </p:nvSpPr>
        <p:spPr>
          <a:xfrm>
            <a:off x="1682806" y="4509120"/>
            <a:ext cx="5706380" cy="1477328"/>
          </a:xfrm>
          <a:prstGeom prst="rect">
            <a:avLst/>
          </a:prstGeom>
          <a:noFill/>
        </p:spPr>
        <p:txBody>
          <a:bodyPr wrap="square" rtlCol="0">
            <a:spAutoFit/>
          </a:bodyPr>
          <a:lstStyle/>
          <a:p>
            <a:pPr algn="just"/>
            <a:r>
              <a:rPr lang="en-GB" dirty="0" smtClean="0"/>
              <a:t>However for me to achieve the app I desire to aid almost every physical impediment/disability and every age, I will need to try and find a way to incorporate all of these above areas into one without making the app to complicated for people to use.</a:t>
            </a:r>
            <a:endParaRPr lang="en-GB" dirty="0"/>
          </a:p>
        </p:txBody>
      </p:sp>
      <p:cxnSp>
        <p:nvCxnSpPr>
          <p:cNvPr id="9" name="Straight Connector 8"/>
          <p:cNvCxnSpPr>
            <a:stCxn id="5" idx="2"/>
            <a:endCxn id="6" idx="0"/>
          </p:cNvCxnSpPr>
          <p:nvPr/>
        </p:nvCxnSpPr>
        <p:spPr>
          <a:xfrm>
            <a:off x="4535996" y="2170024"/>
            <a:ext cx="0" cy="826928"/>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stCxn id="6" idx="2"/>
            <a:endCxn id="7" idx="0"/>
          </p:cNvCxnSpPr>
          <p:nvPr/>
        </p:nvCxnSpPr>
        <p:spPr>
          <a:xfrm>
            <a:off x="4535996" y="3920282"/>
            <a:ext cx="0" cy="58883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834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2008" y="107340"/>
            <a:ext cx="2699792" cy="369332"/>
          </a:xfrm>
          <a:prstGeom prst="rect">
            <a:avLst/>
          </a:prstGeom>
          <a:noFill/>
        </p:spPr>
        <p:txBody>
          <a:bodyPr wrap="square" rtlCol="0">
            <a:spAutoFit/>
          </a:bodyPr>
          <a:lstStyle/>
          <a:p>
            <a:r>
              <a:rPr lang="en-GB" i="1" dirty="0" smtClean="0">
                <a:latin typeface="+mj-lt"/>
              </a:rPr>
              <a:t>Categories in the app</a:t>
            </a:r>
            <a:endParaRPr lang="en-GB" i="1" dirty="0">
              <a:latin typeface="+mj-lt"/>
            </a:endParaRPr>
          </a:p>
        </p:txBody>
      </p:sp>
      <p:sp>
        <p:nvSpPr>
          <p:cNvPr id="5" name="TextBox 4"/>
          <p:cNvSpPr txBox="1"/>
          <p:nvPr/>
        </p:nvSpPr>
        <p:spPr>
          <a:xfrm>
            <a:off x="72008" y="620688"/>
            <a:ext cx="9071992" cy="1815882"/>
          </a:xfrm>
          <a:prstGeom prst="rect">
            <a:avLst/>
          </a:prstGeom>
          <a:noFill/>
        </p:spPr>
        <p:txBody>
          <a:bodyPr wrap="square" rtlCol="0">
            <a:spAutoFit/>
          </a:bodyPr>
          <a:lstStyle/>
          <a:p>
            <a:r>
              <a:rPr lang="en-GB" sz="1600" dirty="0" smtClean="0"/>
              <a:t>4 main areas of the app to be displayed at the bottom of the smartphone screen what are they going to be:</a:t>
            </a:r>
          </a:p>
          <a:p>
            <a:pPr marL="342900" indent="-342900">
              <a:buFont typeface="+mj-lt"/>
              <a:buAutoNum type="arabicPeriod"/>
            </a:pPr>
            <a:r>
              <a:rPr lang="en-GB" sz="1600" dirty="0" smtClean="0"/>
              <a:t>Home-Where all the main categories will be displayed to use.</a:t>
            </a:r>
          </a:p>
          <a:p>
            <a:pPr marL="342900" indent="-342900">
              <a:buFont typeface="+mj-lt"/>
              <a:buAutoNum type="arabicPeriod"/>
            </a:pPr>
            <a:r>
              <a:rPr lang="en-GB" sz="1600" dirty="0" smtClean="0"/>
              <a:t>News-Place to see all updates related to health and fitness (like news feed)</a:t>
            </a:r>
          </a:p>
          <a:p>
            <a:pPr marL="342900" indent="-342900">
              <a:buFont typeface="+mj-lt"/>
              <a:buAutoNum type="arabicPeriod"/>
            </a:pPr>
            <a:r>
              <a:rPr lang="en-GB" sz="1600" dirty="0" smtClean="0"/>
              <a:t>Social-This area is for you to place health problems/questions for others who use the app to answer or for you to answer other users problems.</a:t>
            </a:r>
          </a:p>
          <a:p>
            <a:pPr marL="342900" indent="-342900">
              <a:buFont typeface="+mj-lt"/>
              <a:buAutoNum type="arabicPeriod"/>
            </a:pPr>
            <a:r>
              <a:rPr lang="en-GB" sz="1600" dirty="0" smtClean="0"/>
              <a:t>Account-Place to see old recordings, change settings, whose account your looking at etc.</a:t>
            </a:r>
            <a:endParaRPr lang="en-GB" sz="1600" dirty="0"/>
          </a:p>
        </p:txBody>
      </p:sp>
      <p:sp>
        <p:nvSpPr>
          <p:cNvPr id="6" name="Oval 5"/>
          <p:cNvSpPr/>
          <p:nvPr/>
        </p:nvSpPr>
        <p:spPr>
          <a:xfrm>
            <a:off x="3923928" y="4293096"/>
            <a:ext cx="1368152" cy="648072"/>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smtClean="0">
                <a:solidFill>
                  <a:schemeClr val="tx1"/>
                </a:solidFill>
              </a:rPr>
              <a:t>Home</a:t>
            </a:r>
            <a:endParaRPr lang="en-GB" dirty="0">
              <a:solidFill>
                <a:schemeClr val="tx1"/>
              </a:solidFill>
            </a:endParaRPr>
          </a:p>
        </p:txBody>
      </p:sp>
      <p:cxnSp>
        <p:nvCxnSpPr>
          <p:cNvPr id="8" name="Straight Arrow Connector 7"/>
          <p:cNvCxnSpPr>
            <a:stCxn id="6" idx="0"/>
          </p:cNvCxnSpPr>
          <p:nvPr/>
        </p:nvCxnSpPr>
        <p:spPr>
          <a:xfrm flipV="1">
            <a:off x="4608004" y="3789040"/>
            <a:ext cx="0"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4"/>
          </p:cNvCxnSpPr>
          <p:nvPr/>
        </p:nvCxnSpPr>
        <p:spPr>
          <a:xfrm>
            <a:off x="4608004" y="4941168"/>
            <a:ext cx="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7"/>
          </p:cNvCxnSpPr>
          <p:nvPr/>
        </p:nvCxnSpPr>
        <p:spPr>
          <a:xfrm flipV="1">
            <a:off x="5091719" y="3789040"/>
            <a:ext cx="920441" cy="5989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5"/>
          </p:cNvCxnSpPr>
          <p:nvPr/>
        </p:nvCxnSpPr>
        <p:spPr>
          <a:xfrm>
            <a:off x="5091719" y="4846260"/>
            <a:ext cx="920441" cy="5989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1"/>
          </p:cNvCxnSpPr>
          <p:nvPr/>
        </p:nvCxnSpPr>
        <p:spPr>
          <a:xfrm flipH="1" flipV="1">
            <a:off x="3347864" y="3789040"/>
            <a:ext cx="776425" cy="5989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6" idx="3"/>
          </p:cNvCxnSpPr>
          <p:nvPr/>
        </p:nvCxnSpPr>
        <p:spPr>
          <a:xfrm flipH="1">
            <a:off x="3275856" y="4846260"/>
            <a:ext cx="848433" cy="5989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4124289" y="3435206"/>
            <a:ext cx="967430" cy="415498"/>
          </a:xfrm>
          <a:prstGeom prst="rect">
            <a:avLst/>
          </a:prstGeom>
          <a:noFill/>
        </p:spPr>
        <p:txBody>
          <a:bodyPr wrap="square" rtlCol="0">
            <a:spAutoFit/>
          </a:bodyPr>
          <a:lstStyle/>
          <a:p>
            <a:pPr algn="ctr"/>
            <a:r>
              <a:rPr lang="en-GB" sz="1050" dirty="0" smtClean="0"/>
              <a:t>Reminder category</a:t>
            </a:r>
            <a:endParaRPr lang="en-GB" sz="1050" dirty="0"/>
          </a:p>
        </p:txBody>
      </p:sp>
      <p:sp>
        <p:nvSpPr>
          <p:cNvPr id="27" name="TextBox 26"/>
          <p:cNvSpPr txBox="1"/>
          <p:nvPr/>
        </p:nvSpPr>
        <p:spPr>
          <a:xfrm>
            <a:off x="4110641" y="5301208"/>
            <a:ext cx="994725" cy="415498"/>
          </a:xfrm>
          <a:prstGeom prst="rect">
            <a:avLst/>
          </a:prstGeom>
          <a:noFill/>
        </p:spPr>
        <p:txBody>
          <a:bodyPr wrap="square" rtlCol="0">
            <a:spAutoFit/>
          </a:bodyPr>
          <a:lstStyle/>
          <a:p>
            <a:pPr algn="ctr"/>
            <a:r>
              <a:rPr lang="en-GB" sz="1050" dirty="0" smtClean="0"/>
              <a:t>Recording category</a:t>
            </a:r>
            <a:endParaRPr lang="en-GB" sz="1050" dirty="0"/>
          </a:p>
        </p:txBody>
      </p:sp>
      <p:sp>
        <p:nvSpPr>
          <p:cNvPr id="28" name="TextBox 27"/>
          <p:cNvSpPr txBox="1"/>
          <p:nvPr/>
        </p:nvSpPr>
        <p:spPr>
          <a:xfrm>
            <a:off x="4825840" y="3961564"/>
            <a:ext cx="1440160" cy="253916"/>
          </a:xfrm>
          <a:prstGeom prst="rect">
            <a:avLst/>
          </a:prstGeom>
          <a:noFill/>
        </p:spPr>
        <p:txBody>
          <a:bodyPr wrap="square" rtlCol="0">
            <a:spAutoFit/>
          </a:bodyPr>
          <a:lstStyle/>
          <a:p>
            <a:pPr algn="ctr"/>
            <a:r>
              <a:rPr lang="en-GB" sz="1050" dirty="0" smtClean="0"/>
              <a:t>Quick help category</a:t>
            </a:r>
            <a:endParaRPr lang="en-GB" sz="1050" dirty="0"/>
          </a:p>
        </p:txBody>
      </p:sp>
      <p:sp>
        <p:nvSpPr>
          <p:cNvPr id="29" name="TextBox 28"/>
          <p:cNvSpPr txBox="1"/>
          <p:nvPr/>
        </p:nvSpPr>
        <p:spPr>
          <a:xfrm>
            <a:off x="4825840" y="4955484"/>
            <a:ext cx="1512168" cy="253916"/>
          </a:xfrm>
          <a:prstGeom prst="rect">
            <a:avLst/>
          </a:prstGeom>
          <a:noFill/>
        </p:spPr>
        <p:txBody>
          <a:bodyPr wrap="square" rtlCol="0">
            <a:spAutoFit/>
          </a:bodyPr>
          <a:lstStyle/>
          <a:p>
            <a:pPr algn="ctr"/>
            <a:r>
              <a:rPr lang="en-GB" sz="1050" dirty="0" smtClean="0"/>
              <a:t>Pharmacy category</a:t>
            </a:r>
            <a:endParaRPr lang="en-GB" sz="1050" dirty="0"/>
          </a:p>
        </p:txBody>
      </p:sp>
      <p:sp>
        <p:nvSpPr>
          <p:cNvPr id="30" name="TextBox 29"/>
          <p:cNvSpPr txBox="1"/>
          <p:nvPr/>
        </p:nvSpPr>
        <p:spPr>
          <a:xfrm>
            <a:off x="2943988" y="4955484"/>
            <a:ext cx="1584176" cy="253916"/>
          </a:xfrm>
          <a:prstGeom prst="rect">
            <a:avLst/>
          </a:prstGeom>
          <a:noFill/>
        </p:spPr>
        <p:txBody>
          <a:bodyPr wrap="square" rtlCol="0">
            <a:spAutoFit/>
          </a:bodyPr>
          <a:lstStyle/>
          <a:p>
            <a:r>
              <a:rPr lang="en-GB" sz="1050" dirty="0" smtClean="0"/>
              <a:t>Fitness/health category</a:t>
            </a:r>
            <a:endParaRPr lang="en-GB" sz="1050" dirty="0"/>
          </a:p>
        </p:txBody>
      </p:sp>
      <p:sp>
        <p:nvSpPr>
          <p:cNvPr id="31" name="TextBox 30"/>
          <p:cNvSpPr txBox="1"/>
          <p:nvPr/>
        </p:nvSpPr>
        <p:spPr>
          <a:xfrm>
            <a:off x="2871980" y="3977662"/>
            <a:ext cx="1656184" cy="253916"/>
          </a:xfrm>
          <a:prstGeom prst="rect">
            <a:avLst/>
          </a:prstGeom>
          <a:noFill/>
        </p:spPr>
        <p:txBody>
          <a:bodyPr wrap="square" rtlCol="0">
            <a:spAutoFit/>
          </a:bodyPr>
          <a:lstStyle/>
          <a:p>
            <a:pPr algn="ctr"/>
            <a:r>
              <a:rPr lang="en-GB" sz="1050" dirty="0" smtClean="0"/>
              <a:t>Online doctor category</a:t>
            </a:r>
            <a:endParaRPr lang="en-GB" sz="1050" dirty="0"/>
          </a:p>
        </p:txBody>
      </p:sp>
      <p:sp>
        <p:nvSpPr>
          <p:cNvPr id="8192" name="TextBox 8191"/>
          <p:cNvSpPr txBox="1"/>
          <p:nvPr/>
        </p:nvSpPr>
        <p:spPr>
          <a:xfrm>
            <a:off x="222512" y="3746120"/>
            <a:ext cx="2736304" cy="430887"/>
          </a:xfrm>
          <a:prstGeom prst="rect">
            <a:avLst/>
          </a:prstGeom>
          <a:noFill/>
        </p:spPr>
        <p:txBody>
          <a:bodyPr wrap="square" rtlCol="0">
            <a:spAutoFit/>
          </a:bodyPr>
          <a:lstStyle/>
          <a:p>
            <a:pPr algn="just"/>
            <a:r>
              <a:rPr lang="en-GB" sz="1100" dirty="0" smtClean="0"/>
              <a:t>Possibility to video call a doctor/local doctor to seek medical advice</a:t>
            </a:r>
            <a:endParaRPr lang="en-GB" sz="1100" dirty="0"/>
          </a:p>
        </p:txBody>
      </p:sp>
      <p:sp>
        <p:nvSpPr>
          <p:cNvPr id="8193" name="TextBox 8192"/>
          <p:cNvSpPr txBox="1"/>
          <p:nvPr/>
        </p:nvSpPr>
        <p:spPr>
          <a:xfrm>
            <a:off x="2608876" y="2736652"/>
            <a:ext cx="3998256" cy="600164"/>
          </a:xfrm>
          <a:prstGeom prst="rect">
            <a:avLst/>
          </a:prstGeom>
          <a:noFill/>
        </p:spPr>
        <p:txBody>
          <a:bodyPr wrap="square" rtlCol="0">
            <a:spAutoFit/>
          </a:bodyPr>
          <a:lstStyle/>
          <a:p>
            <a:pPr algn="just"/>
            <a:r>
              <a:rPr lang="en-GB" sz="1100" dirty="0" smtClean="0"/>
              <a:t>Tell you when to take tablets, when you have an appointment or even give you daily reminders of what exercises to do</a:t>
            </a:r>
            <a:endParaRPr lang="en-GB" sz="1100" dirty="0"/>
          </a:p>
        </p:txBody>
      </p:sp>
      <p:sp>
        <p:nvSpPr>
          <p:cNvPr id="8195" name="TextBox 8194"/>
          <p:cNvSpPr txBox="1"/>
          <p:nvPr/>
        </p:nvSpPr>
        <p:spPr>
          <a:xfrm>
            <a:off x="6277039" y="3492204"/>
            <a:ext cx="2285348" cy="938719"/>
          </a:xfrm>
          <a:prstGeom prst="rect">
            <a:avLst/>
          </a:prstGeom>
          <a:noFill/>
        </p:spPr>
        <p:txBody>
          <a:bodyPr wrap="square" rtlCol="0">
            <a:spAutoFit/>
          </a:bodyPr>
          <a:lstStyle/>
          <a:p>
            <a:pPr algn="just"/>
            <a:r>
              <a:rPr lang="en-GB" sz="1100" dirty="0" smtClean="0"/>
              <a:t>May have a problem that you feel does not require a doctor/doctor not available so by linking as search engine to the app you can get  a result fast</a:t>
            </a:r>
            <a:endParaRPr lang="en-GB" sz="1100" dirty="0"/>
          </a:p>
        </p:txBody>
      </p:sp>
      <p:sp>
        <p:nvSpPr>
          <p:cNvPr id="8196" name="TextBox 8195"/>
          <p:cNvSpPr txBox="1"/>
          <p:nvPr/>
        </p:nvSpPr>
        <p:spPr>
          <a:xfrm>
            <a:off x="6265999" y="5082442"/>
            <a:ext cx="2296387" cy="938719"/>
          </a:xfrm>
          <a:prstGeom prst="rect">
            <a:avLst/>
          </a:prstGeom>
          <a:noFill/>
        </p:spPr>
        <p:txBody>
          <a:bodyPr wrap="square" rtlCol="0">
            <a:spAutoFit/>
          </a:bodyPr>
          <a:lstStyle/>
          <a:p>
            <a:pPr algn="just"/>
            <a:r>
              <a:rPr lang="en-GB" sz="1100" dirty="0" smtClean="0"/>
              <a:t>Place to be able to keep track of all your tablets/when they should run out, when to re-order, where you can pick them up or get them delivered.</a:t>
            </a:r>
          </a:p>
        </p:txBody>
      </p:sp>
      <p:sp>
        <p:nvSpPr>
          <p:cNvPr id="8197" name="TextBox 8196"/>
          <p:cNvSpPr txBox="1"/>
          <p:nvPr/>
        </p:nvSpPr>
        <p:spPr>
          <a:xfrm>
            <a:off x="3076928" y="5716705"/>
            <a:ext cx="3062152" cy="769441"/>
          </a:xfrm>
          <a:prstGeom prst="rect">
            <a:avLst/>
          </a:prstGeom>
          <a:noFill/>
        </p:spPr>
        <p:txBody>
          <a:bodyPr wrap="square" rtlCol="0">
            <a:spAutoFit/>
          </a:bodyPr>
          <a:lstStyle/>
          <a:p>
            <a:pPr algn="just"/>
            <a:r>
              <a:rPr lang="en-GB" sz="1100" dirty="0" smtClean="0"/>
              <a:t>If your health problem requires you to keep track of recordings/ data then you will be able to place them here. ( similar to using a calendar)</a:t>
            </a:r>
            <a:endParaRPr lang="en-GB" sz="1100" dirty="0"/>
          </a:p>
        </p:txBody>
      </p:sp>
      <p:sp>
        <p:nvSpPr>
          <p:cNvPr id="8198" name="TextBox 8197"/>
          <p:cNvSpPr txBox="1"/>
          <p:nvPr/>
        </p:nvSpPr>
        <p:spPr>
          <a:xfrm>
            <a:off x="72008" y="5167080"/>
            <a:ext cx="2871980" cy="769441"/>
          </a:xfrm>
          <a:prstGeom prst="rect">
            <a:avLst/>
          </a:prstGeom>
          <a:noFill/>
        </p:spPr>
        <p:txBody>
          <a:bodyPr wrap="square" rtlCol="0">
            <a:spAutoFit/>
          </a:bodyPr>
          <a:lstStyle/>
          <a:p>
            <a:pPr algn="just"/>
            <a:r>
              <a:rPr lang="en-GB" sz="1100" dirty="0" smtClean="0"/>
              <a:t>Keeps track of your heart rate and how many steps you’ve done. Able to store old recordings of heart rate/ footsteps for your doctor to look at if need be.</a:t>
            </a:r>
            <a:endParaRPr lang="en-GB" sz="1100" dirty="0"/>
          </a:p>
        </p:txBody>
      </p:sp>
      <p:sp>
        <p:nvSpPr>
          <p:cNvPr id="8199" name="TextBox 8198"/>
          <p:cNvSpPr txBox="1"/>
          <p:nvPr/>
        </p:nvSpPr>
        <p:spPr>
          <a:xfrm>
            <a:off x="0" y="2567375"/>
            <a:ext cx="2608876" cy="769441"/>
          </a:xfrm>
          <a:prstGeom prst="rect">
            <a:avLst/>
          </a:prstGeom>
          <a:noFill/>
        </p:spPr>
        <p:txBody>
          <a:bodyPr wrap="square" rtlCol="0">
            <a:spAutoFit/>
          </a:bodyPr>
          <a:lstStyle/>
          <a:p>
            <a:r>
              <a:rPr lang="en-GB" sz="1100" dirty="0" smtClean="0"/>
              <a:t>Possible names:- </a:t>
            </a:r>
            <a:r>
              <a:rPr lang="en-GB" sz="1100" dirty="0" err="1" smtClean="0"/>
              <a:t>MyHealth</a:t>
            </a:r>
            <a:r>
              <a:rPr lang="en-GB" sz="1100" dirty="0" smtClean="0"/>
              <a:t>, </a:t>
            </a:r>
            <a:r>
              <a:rPr lang="en-GB" sz="1100" dirty="0" err="1" smtClean="0"/>
              <a:t>Health+,Wellbeing</a:t>
            </a:r>
            <a:r>
              <a:rPr lang="en-GB" sz="1100" dirty="0" smtClean="0"/>
              <a:t>+, </a:t>
            </a:r>
            <a:r>
              <a:rPr lang="en-GB" sz="1100" dirty="0" err="1" smtClean="0"/>
              <a:t>SimplyHealth</a:t>
            </a:r>
            <a:r>
              <a:rPr lang="en-GB" sz="1100" dirty="0" smtClean="0"/>
              <a:t>, </a:t>
            </a:r>
            <a:r>
              <a:rPr lang="en-GB" sz="1100" dirty="0" err="1" smtClean="0"/>
              <a:t>HealthFriend</a:t>
            </a:r>
            <a:r>
              <a:rPr lang="en-GB" sz="1100" dirty="0" smtClean="0"/>
              <a:t>,  </a:t>
            </a:r>
            <a:r>
              <a:rPr lang="en-GB" sz="1100" dirty="0" err="1" smtClean="0"/>
              <a:t>Health+Wellbeing</a:t>
            </a:r>
            <a:r>
              <a:rPr lang="en-GB" sz="1100" dirty="0" smtClean="0"/>
              <a:t>, </a:t>
            </a:r>
            <a:r>
              <a:rPr lang="en-GB" sz="1100" dirty="0" err="1" smtClean="0"/>
              <a:t>PureHealth</a:t>
            </a:r>
            <a:endParaRPr lang="en-GB" sz="1100" dirty="0"/>
          </a:p>
        </p:txBody>
      </p:sp>
    </p:spTree>
    <p:extLst>
      <p:ext uri="{BB962C8B-B14F-4D97-AF65-F5344CB8AC3E}">
        <p14:creationId xmlns:p14="http://schemas.microsoft.com/office/powerpoint/2010/main" val="1424121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683568" y="3140968"/>
            <a:ext cx="78488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683568" y="3212976"/>
            <a:ext cx="7848872"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583668" y="3284984"/>
            <a:ext cx="6048672" cy="584775"/>
          </a:xfrm>
          <a:prstGeom prst="rect">
            <a:avLst/>
          </a:prstGeom>
          <a:noFill/>
        </p:spPr>
        <p:txBody>
          <a:bodyPr wrap="square" rtlCol="0">
            <a:spAutoFit/>
          </a:bodyPr>
          <a:lstStyle/>
          <a:p>
            <a:pPr algn="ctr"/>
            <a:r>
              <a:rPr lang="en-GB" sz="3200"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Part 2 Design development</a:t>
            </a:r>
            <a:endParaRPr lang="en-GB" sz="32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ndParaRPr>
          </a:p>
        </p:txBody>
      </p:sp>
    </p:spTree>
    <p:extLst>
      <p:ext uri="{BB962C8B-B14F-4D97-AF65-F5344CB8AC3E}">
        <p14:creationId xmlns:p14="http://schemas.microsoft.com/office/powerpoint/2010/main" val="34774937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83568" y="620688"/>
            <a:ext cx="7680853"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18800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83568" y="660487"/>
            <a:ext cx="7680853"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741946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768085" y="836712"/>
            <a:ext cx="7548331" cy="566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00895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755577" y="764704"/>
            <a:ext cx="7615923" cy="57119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09775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83568" y="692696"/>
            <a:ext cx="7740352" cy="5805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3890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707571" y="764704"/>
            <a:ext cx="7680853"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7294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83568" y="692696"/>
            <a:ext cx="7776864"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20338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83568" y="692695"/>
            <a:ext cx="7776864"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45076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11560" y="656692"/>
            <a:ext cx="7848872" cy="58866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6555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11560" y="548680"/>
            <a:ext cx="7848872" cy="58866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20784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83568" y="692696"/>
            <a:ext cx="7776864"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652667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83567" y="692696"/>
            <a:ext cx="7752861" cy="5814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13225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2123728" cy="369332"/>
          </a:xfrm>
          <a:prstGeom prst="rect">
            <a:avLst/>
          </a:prstGeom>
          <a:noFill/>
        </p:spPr>
        <p:txBody>
          <a:bodyPr wrap="square" rtlCol="0">
            <a:spAutoFit/>
          </a:bodyPr>
          <a:lstStyle/>
          <a:p>
            <a:r>
              <a:rPr lang="en-GB" i="1" dirty="0" smtClean="0">
                <a:latin typeface="+mj-lt"/>
              </a:rPr>
              <a:t>Initial app layout </a:t>
            </a:r>
            <a:endParaRPr lang="en-GB" i="1" dirty="0">
              <a:latin typeface="+mj-lt"/>
            </a:endParaRPr>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1651113" y="-319473"/>
            <a:ext cx="5805264" cy="7740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0715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2008" y="-27384"/>
            <a:ext cx="2771800" cy="369332"/>
          </a:xfrm>
          <a:prstGeom prst="rect">
            <a:avLst/>
          </a:prstGeom>
          <a:noFill/>
        </p:spPr>
        <p:txBody>
          <a:bodyPr wrap="square" rtlCol="0">
            <a:spAutoFit/>
          </a:bodyPr>
          <a:lstStyle/>
          <a:p>
            <a:r>
              <a:rPr lang="en-GB" i="1" dirty="0" smtClean="0">
                <a:latin typeface="+mj-lt"/>
              </a:rPr>
              <a:t>Initial app logo designs</a:t>
            </a:r>
            <a:endParaRPr lang="en-GB" i="1" dirty="0">
              <a:latin typeface="+mj-lt"/>
            </a:endParaRPr>
          </a:p>
        </p:txBody>
      </p:sp>
      <p:pic>
        <p:nvPicPr>
          <p:cNvPr id="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3765" t="11418" b="40522"/>
          <a:stretch/>
        </p:blipFill>
        <p:spPr bwMode="auto">
          <a:xfrm rot="16200000">
            <a:off x="1254587" y="-311169"/>
            <a:ext cx="3384376" cy="46906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651" t="39179" r="46792" b="10970"/>
          <a:stretch/>
        </p:blipFill>
        <p:spPr bwMode="auto">
          <a:xfrm rot="16200000">
            <a:off x="4713626" y="2967177"/>
            <a:ext cx="3284984" cy="4496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868144" y="359078"/>
            <a:ext cx="2880320" cy="261610"/>
          </a:xfrm>
          <a:prstGeom prst="rect">
            <a:avLst/>
          </a:prstGeom>
          <a:noFill/>
        </p:spPr>
        <p:txBody>
          <a:bodyPr wrap="square" rtlCol="0">
            <a:spAutoFit/>
          </a:bodyPr>
          <a:lstStyle/>
          <a:p>
            <a:r>
              <a:rPr lang="en-GB" sz="1100" dirty="0" smtClean="0"/>
              <a:t>A few quick sketches of possible app logos </a:t>
            </a:r>
            <a:endParaRPr lang="en-GB" sz="1100" dirty="0"/>
          </a:p>
        </p:txBody>
      </p:sp>
      <p:cxnSp>
        <p:nvCxnSpPr>
          <p:cNvPr id="5" name="Straight Arrow Connector 4"/>
          <p:cNvCxnSpPr/>
          <p:nvPr/>
        </p:nvCxnSpPr>
        <p:spPr>
          <a:xfrm flipH="1">
            <a:off x="4644008" y="620688"/>
            <a:ext cx="1712109" cy="9361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7308304" y="764704"/>
            <a:ext cx="288032" cy="38164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14773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31640" y="3356991"/>
            <a:ext cx="6408712" cy="584775"/>
          </a:xfrm>
          <a:prstGeom prst="rect">
            <a:avLst/>
          </a:prstGeom>
          <a:noFill/>
        </p:spPr>
        <p:txBody>
          <a:bodyPr wrap="square" rtlCol="0">
            <a:spAutoFit/>
          </a:bodyPr>
          <a:lstStyle/>
          <a:p>
            <a:r>
              <a:rPr lang="en-GB" sz="3200"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Final app design prototype 1 full</a:t>
            </a:r>
            <a:endParaRPr lang="en-GB" sz="32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ndParaRPr>
          </a:p>
        </p:txBody>
      </p:sp>
    </p:spTree>
    <p:extLst>
      <p:ext uri="{BB962C8B-B14F-4D97-AF65-F5344CB8AC3E}">
        <p14:creationId xmlns:p14="http://schemas.microsoft.com/office/powerpoint/2010/main" val="1550900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65244" t="18844" r="13463" b="13992"/>
          <a:stretch/>
        </p:blipFill>
        <p:spPr bwMode="auto">
          <a:xfrm>
            <a:off x="251520" y="1124744"/>
            <a:ext cx="2770496"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65209" t="18874" r="13393" b="13961"/>
          <a:stretch/>
        </p:blipFill>
        <p:spPr bwMode="auto">
          <a:xfrm>
            <a:off x="3131840" y="1124744"/>
            <a:ext cx="2784144"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6"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65314" t="18500" r="13393" b="14335"/>
          <a:stretch/>
        </p:blipFill>
        <p:spPr bwMode="auto">
          <a:xfrm>
            <a:off x="5924164" y="1106452"/>
            <a:ext cx="2780811" cy="4931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27584" y="746687"/>
            <a:ext cx="1385248" cy="261610"/>
          </a:xfrm>
          <a:prstGeom prst="rect">
            <a:avLst/>
          </a:prstGeom>
          <a:noFill/>
        </p:spPr>
        <p:txBody>
          <a:bodyPr wrap="square" rtlCol="0">
            <a:spAutoFit/>
          </a:bodyPr>
          <a:lstStyle/>
          <a:p>
            <a:r>
              <a:rPr lang="en-GB" sz="1100" dirty="0" smtClean="0"/>
              <a:t>First time on app</a:t>
            </a:r>
            <a:endParaRPr lang="en-GB" sz="1100" dirty="0"/>
          </a:p>
        </p:txBody>
      </p:sp>
      <p:sp>
        <p:nvSpPr>
          <p:cNvPr id="6" name="TextBox 5"/>
          <p:cNvSpPr txBox="1"/>
          <p:nvPr/>
        </p:nvSpPr>
        <p:spPr>
          <a:xfrm>
            <a:off x="3613496" y="768282"/>
            <a:ext cx="1820832" cy="261610"/>
          </a:xfrm>
          <a:prstGeom prst="rect">
            <a:avLst/>
          </a:prstGeom>
          <a:noFill/>
        </p:spPr>
        <p:txBody>
          <a:bodyPr wrap="square" rtlCol="0">
            <a:spAutoFit/>
          </a:bodyPr>
          <a:lstStyle/>
          <a:p>
            <a:r>
              <a:rPr lang="en-GB" sz="1100" dirty="0" smtClean="0"/>
              <a:t>Want to know more page</a:t>
            </a:r>
            <a:endParaRPr lang="en-GB" sz="1100" dirty="0"/>
          </a:p>
        </p:txBody>
      </p:sp>
      <p:sp>
        <p:nvSpPr>
          <p:cNvPr id="7" name="TextBox 6"/>
          <p:cNvSpPr txBox="1"/>
          <p:nvPr/>
        </p:nvSpPr>
        <p:spPr>
          <a:xfrm>
            <a:off x="6414469" y="760916"/>
            <a:ext cx="1800200" cy="261610"/>
          </a:xfrm>
          <a:prstGeom prst="rect">
            <a:avLst/>
          </a:prstGeom>
          <a:noFill/>
        </p:spPr>
        <p:txBody>
          <a:bodyPr wrap="square" rtlCol="0">
            <a:spAutoFit/>
          </a:bodyPr>
          <a:lstStyle/>
          <a:p>
            <a:r>
              <a:rPr lang="en-GB" sz="1100" dirty="0" smtClean="0"/>
              <a:t>Existing customer log-in</a:t>
            </a:r>
            <a:endParaRPr lang="en-GB" sz="1100" dirty="0"/>
          </a:p>
        </p:txBody>
      </p:sp>
    </p:spTree>
    <p:extLst>
      <p:ext uri="{BB962C8B-B14F-4D97-AF65-F5344CB8AC3E}">
        <p14:creationId xmlns:p14="http://schemas.microsoft.com/office/powerpoint/2010/main" val="33191280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5105" t="19030" r="63287" b="13806"/>
          <a:stretch/>
        </p:blipFill>
        <p:spPr bwMode="auto">
          <a:xfrm>
            <a:off x="323528" y="908720"/>
            <a:ext cx="2811438"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7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7412" t="18657" r="61190" b="13806"/>
          <a:stretch/>
        </p:blipFill>
        <p:spPr bwMode="auto">
          <a:xfrm>
            <a:off x="3203848" y="908720"/>
            <a:ext cx="2768762"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0"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9686" t="18797" r="58916" b="13853"/>
          <a:stretch/>
        </p:blipFill>
        <p:spPr bwMode="auto">
          <a:xfrm>
            <a:off x="6084168" y="911614"/>
            <a:ext cx="2784143" cy="49268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148806" y="510679"/>
            <a:ext cx="1160881" cy="261610"/>
          </a:xfrm>
          <a:prstGeom prst="rect">
            <a:avLst/>
          </a:prstGeom>
          <a:noFill/>
        </p:spPr>
        <p:txBody>
          <a:bodyPr wrap="square" rtlCol="0">
            <a:spAutoFit/>
          </a:bodyPr>
          <a:lstStyle/>
          <a:p>
            <a:r>
              <a:rPr lang="en-GB" sz="1100" dirty="0" smtClean="0"/>
              <a:t>Sign up screen</a:t>
            </a:r>
            <a:endParaRPr lang="en-GB" sz="1100" dirty="0"/>
          </a:p>
        </p:txBody>
      </p:sp>
      <p:sp>
        <p:nvSpPr>
          <p:cNvPr id="6" name="TextBox 5"/>
          <p:cNvSpPr txBox="1"/>
          <p:nvPr/>
        </p:nvSpPr>
        <p:spPr>
          <a:xfrm>
            <a:off x="4007788" y="532274"/>
            <a:ext cx="1160881" cy="261610"/>
          </a:xfrm>
          <a:prstGeom prst="rect">
            <a:avLst/>
          </a:prstGeom>
          <a:noFill/>
        </p:spPr>
        <p:txBody>
          <a:bodyPr wrap="square" rtlCol="0">
            <a:spAutoFit/>
          </a:bodyPr>
          <a:lstStyle/>
          <a:p>
            <a:r>
              <a:rPr lang="en-GB" sz="1100" dirty="0" smtClean="0"/>
              <a:t>Log in screen</a:t>
            </a:r>
            <a:endParaRPr lang="en-GB" sz="1100" dirty="0"/>
          </a:p>
        </p:txBody>
      </p:sp>
      <p:sp>
        <p:nvSpPr>
          <p:cNvPr id="7" name="TextBox 6"/>
          <p:cNvSpPr txBox="1"/>
          <p:nvPr/>
        </p:nvSpPr>
        <p:spPr>
          <a:xfrm>
            <a:off x="6895798" y="409444"/>
            <a:ext cx="1160881" cy="430887"/>
          </a:xfrm>
          <a:prstGeom prst="rect">
            <a:avLst/>
          </a:prstGeom>
          <a:noFill/>
        </p:spPr>
        <p:txBody>
          <a:bodyPr wrap="square" rtlCol="0">
            <a:spAutoFit/>
          </a:bodyPr>
          <a:lstStyle/>
          <a:p>
            <a:pPr algn="ctr"/>
            <a:r>
              <a:rPr lang="en-GB" sz="1100" dirty="0" smtClean="0"/>
              <a:t>Once logged in/signed up</a:t>
            </a:r>
            <a:endParaRPr lang="en-GB" sz="1100" dirty="0"/>
          </a:p>
        </p:txBody>
      </p:sp>
    </p:spTree>
    <p:extLst>
      <p:ext uri="{BB962C8B-B14F-4D97-AF65-F5344CB8AC3E}">
        <p14:creationId xmlns:p14="http://schemas.microsoft.com/office/powerpoint/2010/main" val="18568876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1608" t="19030" r="56784" b="13806"/>
          <a:stretch/>
        </p:blipFill>
        <p:spPr bwMode="auto">
          <a:xfrm>
            <a:off x="395536" y="908720"/>
            <a:ext cx="2811439"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3987" t="18797" r="54510" b="14039"/>
          <a:stretch/>
        </p:blipFill>
        <p:spPr bwMode="auto">
          <a:xfrm>
            <a:off x="3241094" y="908720"/>
            <a:ext cx="2797791"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4"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26223" t="18843" r="52484" b="14179"/>
          <a:stretch/>
        </p:blipFill>
        <p:spPr bwMode="auto">
          <a:xfrm>
            <a:off x="6071503" y="922368"/>
            <a:ext cx="2770496" cy="48995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220814" y="510679"/>
            <a:ext cx="1160881" cy="261610"/>
          </a:xfrm>
          <a:prstGeom prst="rect">
            <a:avLst/>
          </a:prstGeom>
          <a:noFill/>
        </p:spPr>
        <p:txBody>
          <a:bodyPr wrap="square" rtlCol="0">
            <a:spAutoFit/>
          </a:bodyPr>
          <a:lstStyle/>
          <a:p>
            <a:r>
              <a:rPr lang="en-GB" sz="1100" dirty="0" smtClean="0"/>
              <a:t>Home screen</a:t>
            </a:r>
            <a:endParaRPr lang="en-GB" sz="1100" dirty="0"/>
          </a:p>
        </p:txBody>
      </p:sp>
      <p:sp>
        <p:nvSpPr>
          <p:cNvPr id="6" name="TextBox 5"/>
          <p:cNvSpPr txBox="1"/>
          <p:nvPr/>
        </p:nvSpPr>
        <p:spPr>
          <a:xfrm>
            <a:off x="4059548" y="521074"/>
            <a:ext cx="1160881" cy="261610"/>
          </a:xfrm>
          <a:prstGeom prst="rect">
            <a:avLst/>
          </a:prstGeom>
          <a:noFill/>
        </p:spPr>
        <p:txBody>
          <a:bodyPr wrap="square" rtlCol="0">
            <a:spAutoFit/>
          </a:bodyPr>
          <a:lstStyle/>
          <a:p>
            <a:r>
              <a:rPr lang="en-GB" sz="1100" dirty="0" smtClean="0"/>
              <a:t>News screen</a:t>
            </a:r>
            <a:endParaRPr lang="en-GB" sz="1100" dirty="0"/>
          </a:p>
        </p:txBody>
      </p:sp>
      <p:sp>
        <p:nvSpPr>
          <p:cNvPr id="7" name="TextBox 6"/>
          <p:cNvSpPr txBox="1"/>
          <p:nvPr/>
        </p:nvSpPr>
        <p:spPr>
          <a:xfrm>
            <a:off x="6876310" y="542736"/>
            <a:ext cx="1160881" cy="261610"/>
          </a:xfrm>
          <a:prstGeom prst="rect">
            <a:avLst/>
          </a:prstGeom>
          <a:noFill/>
        </p:spPr>
        <p:txBody>
          <a:bodyPr wrap="square" rtlCol="0">
            <a:spAutoFit/>
          </a:bodyPr>
          <a:lstStyle/>
          <a:p>
            <a:r>
              <a:rPr lang="en-GB" sz="1100" dirty="0" smtClean="0"/>
              <a:t>Social screen</a:t>
            </a:r>
            <a:endParaRPr lang="en-GB" sz="1100" dirty="0"/>
          </a:p>
        </p:txBody>
      </p:sp>
    </p:spTree>
    <p:extLst>
      <p:ext uri="{BB962C8B-B14F-4D97-AF65-F5344CB8AC3E}">
        <p14:creationId xmlns:p14="http://schemas.microsoft.com/office/powerpoint/2010/main" val="23590431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8426" t="18843" r="50000" b="13806"/>
          <a:stretch/>
        </p:blipFill>
        <p:spPr bwMode="auto">
          <a:xfrm>
            <a:off x="179512" y="1196752"/>
            <a:ext cx="2807032" cy="49268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30595" t="18797" r="47902" b="13853"/>
          <a:stretch/>
        </p:blipFill>
        <p:spPr bwMode="auto">
          <a:xfrm>
            <a:off x="3131840" y="1167795"/>
            <a:ext cx="2797791" cy="49268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32693" t="19090" r="45699" b="13560"/>
          <a:stretch/>
        </p:blipFill>
        <p:spPr bwMode="auto">
          <a:xfrm>
            <a:off x="5934311" y="1158077"/>
            <a:ext cx="2811439" cy="49268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002587" y="772289"/>
            <a:ext cx="1160881" cy="261610"/>
          </a:xfrm>
          <a:prstGeom prst="rect">
            <a:avLst/>
          </a:prstGeom>
          <a:noFill/>
        </p:spPr>
        <p:txBody>
          <a:bodyPr wrap="square" rtlCol="0">
            <a:spAutoFit/>
          </a:bodyPr>
          <a:lstStyle/>
          <a:p>
            <a:r>
              <a:rPr lang="en-GB" sz="1100" dirty="0" smtClean="0"/>
              <a:t>Pop up profile</a:t>
            </a:r>
            <a:endParaRPr lang="en-GB" sz="1100" dirty="0"/>
          </a:p>
        </p:txBody>
      </p:sp>
      <p:sp>
        <p:nvSpPr>
          <p:cNvPr id="6" name="TextBox 5"/>
          <p:cNvSpPr txBox="1"/>
          <p:nvPr/>
        </p:nvSpPr>
        <p:spPr>
          <a:xfrm>
            <a:off x="4111870" y="793951"/>
            <a:ext cx="837729" cy="261610"/>
          </a:xfrm>
          <a:prstGeom prst="rect">
            <a:avLst/>
          </a:prstGeom>
          <a:noFill/>
        </p:spPr>
        <p:txBody>
          <a:bodyPr wrap="square" rtlCol="0">
            <a:spAutoFit/>
          </a:bodyPr>
          <a:lstStyle/>
          <a:p>
            <a:r>
              <a:rPr lang="en-GB" sz="1100" dirty="0"/>
              <a:t>A</a:t>
            </a:r>
            <a:r>
              <a:rPr lang="en-GB" sz="1100" dirty="0" smtClean="0"/>
              <a:t>ccount</a:t>
            </a:r>
            <a:endParaRPr lang="en-GB" sz="1100" dirty="0"/>
          </a:p>
        </p:txBody>
      </p:sp>
      <p:sp>
        <p:nvSpPr>
          <p:cNvPr id="8" name="TextBox 7"/>
          <p:cNvSpPr txBox="1"/>
          <p:nvPr/>
        </p:nvSpPr>
        <p:spPr>
          <a:xfrm>
            <a:off x="6885652" y="772289"/>
            <a:ext cx="908755" cy="259229"/>
          </a:xfrm>
          <a:prstGeom prst="rect">
            <a:avLst/>
          </a:prstGeom>
          <a:noFill/>
        </p:spPr>
        <p:txBody>
          <a:bodyPr wrap="square" rtlCol="0">
            <a:spAutoFit/>
          </a:bodyPr>
          <a:lstStyle/>
          <a:p>
            <a:r>
              <a:rPr lang="en-GB" sz="1100" dirty="0" smtClean="0"/>
              <a:t>Reminders</a:t>
            </a:r>
            <a:endParaRPr lang="en-GB" sz="1100" dirty="0"/>
          </a:p>
        </p:txBody>
      </p:sp>
    </p:spTree>
    <p:extLst>
      <p:ext uri="{BB962C8B-B14F-4D97-AF65-F5344CB8AC3E}">
        <p14:creationId xmlns:p14="http://schemas.microsoft.com/office/powerpoint/2010/main" val="24784438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4929" t="18468" r="43463" b="13994"/>
          <a:stretch/>
        </p:blipFill>
        <p:spPr bwMode="auto">
          <a:xfrm>
            <a:off x="179512" y="1303719"/>
            <a:ext cx="2811439" cy="49404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37098" t="18797" r="41294" b="13666"/>
          <a:stretch/>
        </p:blipFill>
        <p:spPr bwMode="auto">
          <a:xfrm>
            <a:off x="2990951" y="1303720"/>
            <a:ext cx="2811439" cy="4940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2"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39301" t="19356" r="39196" b="13853"/>
          <a:stretch/>
        </p:blipFill>
        <p:spPr bwMode="auto">
          <a:xfrm>
            <a:off x="5821878" y="1303719"/>
            <a:ext cx="2829051" cy="49404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917750" y="924689"/>
            <a:ext cx="1334962" cy="261610"/>
          </a:xfrm>
          <a:prstGeom prst="rect">
            <a:avLst/>
          </a:prstGeom>
          <a:noFill/>
        </p:spPr>
        <p:txBody>
          <a:bodyPr wrap="square" rtlCol="0">
            <a:spAutoFit/>
          </a:bodyPr>
          <a:lstStyle/>
          <a:p>
            <a:r>
              <a:rPr lang="en-GB" sz="1100" dirty="0" smtClean="0"/>
              <a:t>Reminders profile</a:t>
            </a:r>
            <a:endParaRPr lang="en-GB" sz="1100" dirty="0"/>
          </a:p>
        </p:txBody>
      </p:sp>
      <p:sp>
        <p:nvSpPr>
          <p:cNvPr id="6" name="TextBox 5"/>
          <p:cNvSpPr txBox="1"/>
          <p:nvPr/>
        </p:nvSpPr>
        <p:spPr>
          <a:xfrm>
            <a:off x="6442180" y="924689"/>
            <a:ext cx="1588446" cy="261610"/>
          </a:xfrm>
          <a:prstGeom prst="rect">
            <a:avLst/>
          </a:prstGeom>
          <a:noFill/>
        </p:spPr>
        <p:txBody>
          <a:bodyPr wrap="square" rtlCol="0">
            <a:spAutoFit/>
          </a:bodyPr>
          <a:lstStyle/>
          <a:p>
            <a:r>
              <a:rPr lang="en-GB" sz="1100" dirty="0" smtClean="0"/>
              <a:t>Medication reminder</a:t>
            </a:r>
            <a:endParaRPr lang="en-GB" sz="1100" dirty="0"/>
          </a:p>
        </p:txBody>
      </p:sp>
      <p:sp>
        <p:nvSpPr>
          <p:cNvPr id="7" name="TextBox 6"/>
          <p:cNvSpPr txBox="1"/>
          <p:nvPr/>
        </p:nvSpPr>
        <p:spPr>
          <a:xfrm>
            <a:off x="3694748" y="923605"/>
            <a:ext cx="1403843" cy="261610"/>
          </a:xfrm>
          <a:prstGeom prst="rect">
            <a:avLst/>
          </a:prstGeom>
          <a:noFill/>
        </p:spPr>
        <p:txBody>
          <a:bodyPr wrap="square" rtlCol="0">
            <a:spAutoFit/>
          </a:bodyPr>
          <a:lstStyle/>
          <a:p>
            <a:r>
              <a:rPr lang="en-GB" sz="1100" dirty="0" smtClean="0"/>
              <a:t>Adding reminders</a:t>
            </a:r>
            <a:endParaRPr lang="en-GB" sz="1100" dirty="0"/>
          </a:p>
        </p:txBody>
      </p:sp>
    </p:spTree>
    <p:extLst>
      <p:ext uri="{BB962C8B-B14F-4D97-AF65-F5344CB8AC3E}">
        <p14:creationId xmlns:p14="http://schemas.microsoft.com/office/powerpoint/2010/main" val="28285976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5"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41608" t="18797" r="36994" b="14039"/>
          <a:stretch/>
        </p:blipFill>
        <p:spPr bwMode="auto">
          <a:xfrm>
            <a:off x="179512" y="1146412"/>
            <a:ext cx="2784143"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76"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43706" t="18797" r="34686" b="14039"/>
          <a:stretch/>
        </p:blipFill>
        <p:spPr bwMode="auto">
          <a:xfrm>
            <a:off x="2963655" y="1146412"/>
            <a:ext cx="2811439"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77"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46048" t="18843" r="32659" b="13992"/>
          <a:stretch/>
        </p:blipFill>
        <p:spPr bwMode="auto">
          <a:xfrm>
            <a:off x="5796405" y="1146412"/>
            <a:ext cx="2770496"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933282" y="772289"/>
            <a:ext cx="1276602" cy="261610"/>
          </a:xfrm>
          <a:prstGeom prst="rect">
            <a:avLst/>
          </a:prstGeom>
          <a:noFill/>
        </p:spPr>
        <p:txBody>
          <a:bodyPr wrap="square" rtlCol="0">
            <a:spAutoFit/>
          </a:bodyPr>
          <a:lstStyle/>
          <a:p>
            <a:r>
              <a:rPr lang="en-GB" sz="1100" dirty="0" smtClean="0"/>
              <a:t>Fitness reminder</a:t>
            </a:r>
            <a:endParaRPr lang="en-GB" sz="1100" dirty="0"/>
          </a:p>
        </p:txBody>
      </p:sp>
      <p:sp>
        <p:nvSpPr>
          <p:cNvPr id="6" name="TextBox 5"/>
          <p:cNvSpPr txBox="1"/>
          <p:nvPr/>
        </p:nvSpPr>
        <p:spPr>
          <a:xfrm>
            <a:off x="3473784" y="772289"/>
            <a:ext cx="1791179" cy="261610"/>
          </a:xfrm>
          <a:prstGeom prst="rect">
            <a:avLst/>
          </a:prstGeom>
          <a:noFill/>
        </p:spPr>
        <p:txBody>
          <a:bodyPr wrap="square" rtlCol="0">
            <a:spAutoFit/>
          </a:bodyPr>
          <a:lstStyle/>
          <a:p>
            <a:r>
              <a:rPr lang="en-GB" sz="1100" dirty="0" smtClean="0"/>
              <a:t>Appointments reminder</a:t>
            </a:r>
            <a:endParaRPr lang="en-GB" sz="1100" dirty="0"/>
          </a:p>
        </p:txBody>
      </p:sp>
      <p:sp>
        <p:nvSpPr>
          <p:cNvPr id="7" name="TextBox 6"/>
          <p:cNvSpPr txBox="1"/>
          <p:nvPr/>
        </p:nvSpPr>
        <p:spPr>
          <a:xfrm>
            <a:off x="6504071" y="788251"/>
            <a:ext cx="1355164" cy="261610"/>
          </a:xfrm>
          <a:prstGeom prst="rect">
            <a:avLst/>
          </a:prstGeom>
          <a:noFill/>
        </p:spPr>
        <p:txBody>
          <a:bodyPr wrap="square" rtlCol="0">
            <a:spAutoFit/>
          </a:bodyPr>
          <a:lstStyle/>
          <a:p>
            <a:r>
              <a:rPr lang="en-GB" sz="1100" dirty="0" smtClean="0"/>
              <a:t>Other reminders</a:t>
            </a:r>
            <a:endParaRPr lang="en-GB" sz="1100" dirty="0"/>
          </a:p>
        </p:txBody>
      </p:sp>
    </p:spTree>
    <p:extLst>
      <p:ext uri="{BB962C8B-B14F-4D97-AF65-F5344CB8AC3E}">
        <p14:creationId xmlns:p14="http://schemas.microsoft.com/office/powerpoint/2010/main" val="16462133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8041" t="18843" r="30456" b="13620"/>
          <a:stretch/>
        </p:blipFill>
        <p:spPr bwMode="auto">
          <a:xfrm>
            <a:off x="107503" y="1052736"/>
            <a:ext cx="2797791" cy="4940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69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0420" t="18983" r="28182" b="13480"/>
          <a:stretch/>
        </p:blipFill>
        <p:spPr bwMode="auto">
          <a:xfrm>
            <a:off x="2987824" y="1052735"/>
            <a:ext cx="2784143" cy="4940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9700"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52413" t="18983" r="25874" b="13480"/>
          <a:stretch/>
        </p:blipFill>
        <p:spPr bwMode="auto">
          <a:xfrm>
            <a:off x="5868144" y="1052736"/>
            <a:ext cx="2825086" cy="4940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93339" y="676766"/>
            <a:ext cx="1485803" cy="261610"/>
          </a:xfrm>
          <a:prstGeom prst="rect">
            <a:avLst/>
          </a:prstGeom>
          <a:noFill/>
        </p:spPr>
        <p:txBody>
          <a:bodyPr wrap="square" rtlCol="0">
            <a:spAutoFit/>
          </a:bodyPr>
          <a:lstStyle/>
          <a:p>
            <a:r>
              <a:rPr lang="en-GB" sz="1100" dirty="0" smtClean="0"/>
              <a:t>Online doctor home</a:t>
            </a:r>
            <a:endParaRPr lang="en-GB" sz="1100" dirty="0"/>
          </a:p>
        </p:txBody>
      </p:sp>
      <p:sp>
        <p:nvSpPr>
          <p:cNvPr id="6" name="TextBox 5"/>
          <p:cNvSpPr txBox="1"/>
          <p:nvPr/>
        </p:nvSpPr>
        <p:spPr>
          <a:xfrm>
            <a:off x="6058810" y="659799"/>
            <a:ext cx="2443754" cy="261610"/>
          </a:xfrm>
          <a:prstGeom prst="rect">
            <a:avLst/>
          </a:prstGeom>
          <a:noFill/>
        </p:spPr>
        <p:txBody>
          <a:bodyPr wrap="square" rtlCol="0">
            <a:spAutoFit/>
          </a:bodyPr>
          <a:lstStyle/>
          <a:p>
            <a:r>
              <a:rPr lang="en-GB" sz="1100" dirty="0" smtClean="0"/>
              <a:t>Pop up screen from previous screen</a:t>
            </a:r>
            <a:endParaRPr lang="en-GB" sz="1100" dirty="0"/>
          </a:p>
        </p:txBody>
      </p:sp>
      <p:sp>
        <p:nvSpPr>
          <p:cNvPr id="7" name="TextBox 6"/>
          <p:cNvSpPr txBox="1"/>
          <p:nvPr/>
        </p:nvSpPr>
        <p:spPr>
          <a:xfrm>
            <a:off x="3634296" y="676766"/>
            <a:ext cx="1491197" cy="261610"/>
          </a:xfrm>
          <a:prstGeom prst="rect">
            <a:avLst/>
          </a:prstGeom>
          <a:noFill/>
        </p:spPr>
        <p:txBody>
          <a:bodyPr wrap="square" rtlCol="0">
            <a:spAutoFit/>
          </a:bodyPr>
          <a:lstStyle/>
          <a:p>
            <a:r>
              <a:rPr lang="en-GB" sz="1100" dirty="0" smtClean="0"/>
              <a:t>Talk to a doctor page</a:t>
            </a:r>
            <a:endParaRPr lang="en-GB" sz="1100" dirty="0"/>
          </a:p>
        </p:txBody>
      </p:sp>
    </p:spTree>
    <p:extLst>
      <p:ext uri="{BB962C8B-B14F-4D97-AF65-F5344CB8AC3E}">
        <p14:creationId xmlns:p14="http://schemas.microsoft.com/office/powerpoint/2010/main" val="4826722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4754" t="18843" r="23848" b="13992"/>
          <a:stretch/>
        </p:blipFill>
        <p:spPr bwMode="auto">
          <a:xfrm>
            <a:off x="179512" y="908720"/>
            <a:ext cx="2784145"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6923" t="18611" r="21469" b="13665"/>
          <a:stretch/>
        </p:blipFill>
        <p:spPr bwMode="auto">
          <a:xfrm>
            <a:off x="3089287" y="942161"/>
            <a:ext cx="2811439" cy="4954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24"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58916" t="18611" r="19371" b="13665"/>
          <a:stretch/>
        </p:blipFill>
        <p:spPr bwMode="auto">
          <a:xfrm>
            <a:off x="5973288" y="945966"/>
            <a:ext cx="2825086" cy="4954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61275" y="506354"/>
            <a:ext cx="1420617" cy="261610"/>
          </a:xfrm>
          <a:prstGeom prst="rect">
            <a:avLst/>
          </a:prstGeom>
          <a:noFill/>
        </p:spPr>
        <p:txBody>
          <a:bodyPr wrap="square" rtlCol="0">
            <a:spAutoFit/>
          </a:bodyPr>
          <a:lstStyle/>
          <a:p>
            <a:r>
              <a:rPr lang="en-GB" sz="1100" dirty="0" smtClean="0"/>
              <a:t>Doctor video call</a:t>
            </a:r>
            <a:endParaRPr lang="en-GB" sz="1100" dirty="0"/>
          </a:p>
        </p:txBody>
      </p:sp>
      <p:sp>
        <p:nvSpPr>
          <p:cNvPr id="6" name="TextBox 5"/>
          <p:cNvSpPr txBox="1"/>
          <p:nvPr/>
        </p:nvSpPr>
        <p:spPr>
          <a:xfrm>
            <a:off x="5945671" y="637159"/>
            <a:ext cx="2880320" cy="261610"/>
          </a:xfrm>
          <a:prstGeom prst="rect">
            <a:avLst/>
          </a:prstGeom>
          <a:noFill/>
        </p:spPr>
        <p:txBody>
          <a:bodyPr wrap="square" rtlCol="0">
            <a:spAutoFit/>
          </a:bodyPr>
          <a:lstStyle/>
          <a:p>
            <a:r>
              <a:rPr lang="en-GB" sz="1100" dirty="0" smtClean="0"/>
              <a:t>Finding Hospitals and surgeries near you</a:t>
            </a:r>
            <a:endParaRPr lang="en-GB" sz="1100" dirty="0"/>
          </a:p>
        </p:txBody>
      </p:sp>
      <p:sp>
        <p:nvSpPr>
          <p:cNvPr id="7" name="TextBox 6"/>
          <p:cNvSpPr txBox="1"/>
          <p:nvPr/>
        </p:nvSpPr>
        <p:spPr>
          <a:xfrm>
            <a:off x="3734724" y="512993"/>
            <a:ext cx="1520564" cy="261610"/>
          </a:xfrm>
          <a:prstGeom prst="rect">
            <a:avLst/>
          </a:prstGeom>
          <a:noFill/>
        </p:spPr>
        <p:txBody>
          <a:bodyPr wrap="square" rtlCol="0">
            <a:spAutoFit/>
          </a:bodyPr>
          <a:lstStyle/>
          <a:p>
            <a:r>
              <a:rPr lang="en-GB" sz="1100" dirty="0" smtClean="0"/>
              <a:t>Book an appointment</a:t>
            </a:r>
            <a:endParaRPr lang="en-GB" sz="1100" dirty="0"/>
          </a:p>
        </p:txBody>
      </p:sp>
    </p:spTree>
    <p:extLst>
      <p:ext uri="{BB962C8B-B14F-4D97-AF65-F5344CB8AC3E}">
        <p14:creationId xmlns:p14="http://schemas.microsoft.com/office/powerpoint/2010/main" val="27223575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61363" t="18657" r="17239" b="14366"/>
          <a:stretch/>
        </p:blipFill>
        <p:spPr bwMode="auto">
          <a:xfrm>
            <a:off x="179512" y="1196752"/>
            <a:ext cx="2784144" cy="48995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63636" t="19485" r="14861" b="13537"/>
          <a:stretch/>
        </p:blipFill>
        <p:spPr bwMode="auto">
          <a:xfrm>
            <a:off x="3098435" y="1186516"/>
            <a:ext cx="2797791" cy="48995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5192" t="19485" r="63410" b="13537"/>
          <a:stretch/>
        </p:blipFill>
        <p:spPr bwMode="auto">
          <a:xfrm>
            <a:off x="6012160" y="1196752"/>
            <a:ext cx="2784145" cy="48995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468128" y="815479"/>
            <a:ext cx="1872208" cy="261610"/>
          </a:xfrm>
          <a:prstGeom prst="rect">
            <a:avLst/>
          </a:prstGeom>
          <a:noFill/>
        </p:spPr>
        <p:txBody>
          <a:bodyPr wrap="square" rtlCol="0">
            <a:spAutoFit/>
          </a:bodyPr>
          <a:lstStyle/>
          <a:p>
            <a:r>
              <a:rPr lang="en-GB" sz="1100" dirty="0" smtClean="0"/>
              <a:t>Pop up on fitness home</a:t>
            </a:r>
            <a:endParaRPr lang="en-GB" sz="1100" dirty="0"/>
          </a:p>
        </p:txBody>
      </p:sp>
      <p:sp>
        <p:nvSpPr>
          <p:cNvPr id="6" name="TextBox 5"/>
          <p:cNvSpPr txBox="1"/>
          <p:nvPr/>
        </p:nvSpPr>
        <p:spPr>
          <a:xfrm>
            <a:off x="832094" y="815479"/>
            <a:ext cx="1478979" cy="261610"/>
          </a:xfrm>
          <a:prstGeom prst="rect">
            <a:avLst/>
          </a:prstGeom>
          <a:noFill/>
        </p:spPr>
        <p:txBody>
          <a:bodyPr wrap="square" rtlCol="0">
            <a:spAutoFit/>
          </a:bodyPr>
          <a:lstStyle/>
          <a:p>
            <a:r>
              <a:rPr lang="en-GB" sz="1100" dirty="0" smtClean="0"/>
              <a:t>Help online doctor</a:t>
            </a:r>
            <a:endParaRPr lang="en-GB" sz="1100" dirty="0"/>
          </a:p>
        </p:txBody>
      </p:sp>
      <p:sp>
        <p:nvSpPr>
          <p:cNvPr id="7" name="TextBox 6"/>
          <p:cNvSpPr txBox="1"/>
          <p:nvPr/>
        </p:nvSpPr>
        <p:spPr>
          <a:xfrm>
            <a:off x="3989754" y="815479"/>
            <a:ext cx="1015151" cy="261610"/>
          </a:xfrm>
          <a:prstGeom prst="rect">
            <a:avLst/>
          </a:prstGeom>
          <a:noFill/>
        </p:spPr>
        <p:txBody>
          <a:bodyPr wrap="square" rtlCol="0">
            <a:spAutoFit/>
          </a:bodyPr>
          <a:lstStyle/>
          <a:p>
            <a:r>
              <a:rPr lang="en-GB" sz="1100" dirty="0" smtClean="0"/>
              <a:t>Fitness home</a:t>
            </a:r>
            <a:endParaRPr lang="en-GB" sz="1100" dirty="0"/>
          </a:p>
        </p:txBody>
      </p:sp>
    </p:spTree>
    <p:extLst>
      <p:ext uri="{BB962C8B-B14F-4D97-AF65-F5344CB8AC3E}">
        <p14:creationId xmlns:p14="http://schemas.microsoft.com/office/powerpoint/2010/main" val="41518113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308" t="19217" r="61085" b="13619"/>
          <a:stretch/>
        </p:blipFill>
        <p:spPr bwMode="auto">
          <a:xfrm>
            <a:off x="251520" y="1124744"/>
            <a:ext cx="2811439" cy="49131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9581" t="18500" r="58916" b="14335"/>
          <a:stretch/>
        </p:blipFill>
        <p:spPr bwMode="auto">
          <a:xfrm>
            <a:off x="3203848" y="1124744"/>
            <a:ext cx="2797791" cy="49131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2"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21748" t="18500" r="56503" b="14335"/>
          <a:stretch/>
        </p:blipFill>
        <p:spPr bwMode="auto">
          <a:xfrm>
            <a:off x="6030632" y="1124744"/>
            <a:ext cx="2829707" cy="49131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45742" y="731648"/>
            <a:ext cx="1622994" cy="261610"/>
          </a:xfrm>
          <a:prstGeom prst="rect">
            <a:avLst/>
          </a:prstGeom>
          <a:noFill/>
        </p:spPr>
        <p:txBody>
          <a:bodyPr wrap="square" rtlCol="0">
            <a:spAutoFit/>
          </a:bodyPr>
          <a:lstStyle/>
          <a:p>
            <a:r>
              <a:rPr lang="en-GB" sz="1100" dirty="0" smtClean="0"/>
              <a:t>Exercise routine page</a:t>
            </a:r>
            <a:endParaRPr lang="en-GB" sz="1100" dirty="0"/>
          </a:p>
        </p:txBody>
      </p:sp>
      <p:sp>
        <p:nvSpPr>
          <p:cNvPr id="6" name="TextBox 5"/>
          <p:cNvSpPr txBox="1"/>
          <p:nvPr/>
        </p:nvSpPr>
        <p:spPr>
          <a:xfrm>
            <a:off x="6865044" y="726875"/>
            <a:ext cx="1235348" cy="261610"/>
          </a:xfrm>
          <a:prstGeom prst="rect">
            <a:avLst/>
          </a:prstGeom>
          <a:noFill/>
        </p:spPr>
        <p:txBody>
          <a:bodyPr wrap="square" rtlCol="0">
            <a:spAutoFit/>
          </a:bodyPr>
          <a:lstStyle/>
          <a:p>
            <a:r>
              <a:rPr lang="en-GB" sz="1100" dirty="0" smtClean="0"/>
              <a:t>Pharmacy home</a:t>
            </a:r>
            <a:endParaRPr lang="en-GB" sz="1100" dirty="0"/>
          </a:p>
        </p:txBody>
      </p:sp>
      <p:sp>
        <p:nvSpPr>
          <p:cNvPr id="7" name="TextBox 6"/>
          <p:cNvSpPr txBox="1"/>
          <p:nvPr/>
        </p:nvSpPr>
        <p:spPr>
          <a:xfrm>
            <a:off x="4022302" y="702938"/>
            <a:ext cx="1160881" cy="261610"/>
          </a:xfrm>
          <a:prstGeom prst="rect">
            <a:avLst/>
          </a:prstGeom>
          <a:noFill/>
        </p:spPr>
        <p:txBody>
          <a:bodyPr wrap="square" rtlCol="0">
            <a:spAutoFit/>
          </a:bodyPr>
          <a:lstStyle/>
          <a:p>
            <a:r>
              <a:rPr lang="en-GB" sz="1100" dirty="0" smtClean="0"/>
              <a:t>Archived data </a:t>
            </a:r>
            <a:endParaRPr lang="en-GB" sz="1100" dirty="0"/>
          </a:p>
        </p:txBody>
      </p:sp>
    </p:spTree>
    <p:extLst>
      <p:ext uri="{BB962C8B-B14F-4D97-AF65-F5344CB8AC3E}">
        <p14:creationId xmlns:p14="http://schemas.microsoft.com/office/powerpoint/2010/main" val="29581227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915" t="18843" r="54477" b="13992"/>
          <a:stretch/>
        </p:blipFill>
        <p:spPr bwMode="auto">
          <a:xfrm>
            <a:off x="300252" y="1052736"/>
            <a:ext cx="2811438" cy="4913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6118" t="18470" r="52484" b="14179"/>
          <a:stretch/>
        </p:blipFill>
        <p:spPr bwMode="auto">
          <a:xfrm>
            <a:off x="3275856" y="1052736"/>
            <a:ext cx="2784143" cy="49268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6"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28183" t="18983" r="50000" b="13480"/>
          <a:stretch/>
        </p:blipFill>
        <p:spPr bwMode="auto">
          <a:xfrm>
            <a:off x="6228184" y="1025441"/>
            <a:ext cx="2838733" cy="4940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040974" y="663079"/>
            <a:ext cx="1393323" cy="261610"/>
          </a:xfrm>
          <a:prstGeom prst="rect">
            <a:avLst/>
          </a:prstGeom>
          <a:noFill/>
        </p:spPr>
        <p:txBody>
          <a:bodyPr wrap="square" rtlCol="0">
            <a:spAutoFit/>
          </a:bodyPr>
          <a:lstStyle/>
          <a:p>
            <a:r>
              <a:rPr lang="en-GB" sz="1100" dirty="0" smtClean="0"/>
              <a:t>Quick help home</a:t>
            </a:r>
            <a:endParaRPr lang="en-GB" sz="1100" dirty="0"/>
          </a:p>
        </p:txBody>
      </p:sp>
      <p:sp>
        <p:nvSpPr>
          <p:cNvPr id="6" name="TextBox 5"/>
          <p:cNvSpPr txBox="1"/>
          <p:nvPr/>
        </p:nvSpPr>
        <p:spPr>
          <a:xfrm>
            <a:off x="1301206" y="663079"/>
            <a:ext cx="966537" cy="261610"/>
          </a:xfrm>
          <a:prstGeom prst="rect">
            <a:avLst/>
          </a:prstGeom>
          <a:noFill/>
        </p:spPr>
        <p:txBody>
          <a:bodyPr wrap="square" rtlCol="0">
            <a:spAutoFit/>
          </a:bodyPr>
          <a:lstStyle/>
          <a:p>
            <a:r>
              <a:rPr lang="en-GB" sz="1100" dirty="0" smtClean="0"/>
              <a:t>My tablets</a:t>
            </a:r>
            <a:endParaRPr lang="en-GB" sz="1100" dirty="0"/>
          </a:p>
        </p:txBody>
      </p:sp>
      <p:sp>
        <p:nvSpPr>
          <p:cNvPr id="7" name="TextBox 6"/>
          <p:cNvSpPr txBox="1"/>
          <p:nvPr/>
        </p:nvSpPr>
        <p:spPr>
          <a:xfrm>
            <a:off x="4137638" y="663079"/>
            <a:ext cx="1060578" cy="261610"/>
          </a:xfrm>
          <a:prstGeom prst="rect">
            <a:avLst/>
          </a:prstGeom>
          <a:noFill/>
        </p:spPr>
        <p:txBody>
          <a:bodyPr wrap="square" rtlCol="0">
            <a:spAutoFit/>
          </a:bodyPr>
          <a:lstStyle/>
          <a:p>
            <a:r>
              <a:rPr lang="en-GB" sz="1100" dirty="0" smtClean="0"/>
              <a:t>Order tablets</a:t>
            </a:r>
            <a:endParaRPr lang="en-GB" sz="1100" dirty="0"/>
          </a:p>
        </p:txBody>
      </p:sp>
    </p:spTree>
    <p:extLst>
      <p:ext uri="{BB962C8B-B14F-4D97-AF65-F5344CB8AC3E}">
        <p14:creationId xmlns:p14="http://schemas.microsoft.com/office/powerpoint/2010/main" val="56463867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0524" t="18843" r="47868" b="13620"/>
          <a:stretch/>
        </p:blipFill>
        <p:spPr bwMode="auto">
          <a:xfrm>
            <a:off x="251520" y="1124744"/>
            <a:ext cx="2811438" cy="4940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1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32693" t="18500" r="45699" b="13962"/>
          <a:stretch/>
        </p:blipFill>
        <p:spPr bwMode="auto">
          <a:xfrm>
            <a:off x="3275856" y="1124743"/>
            <a:ext cx="2811439" cy="4940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0"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34896" t="18500" r="43496" b="13962"/>
          <a:stretch/>
        </p:blipFill>
        <p:spPr bwMode="auto">
          <a:xfrm>
            <a:off x="6228184" y="1124742"/>
            <a:ext cx="2811440" cy="49404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930419" y="694935"/>
            <a:ext cx="1406969" cy="261610"/>
          </a:xfrm>
          <a:prstGeom prst="rect">
            <a:avLst/>
          </a:prstGeom>
          <a:noFill/>
        </p:spPr>
        <p:txBody>
          <a:bodyPr wrap="square" rtlCol="0">
            <a:spAutoFit/>
          </a:bodyPr>
          <a:lstStyle/>
          <a:p>
            <a:r>
              <a:rPr lang="en-GB" sz="1100" dirty="0" smtClean="0"/>
              <a:t>All data of records</a:t>
            </a:r>
            <a:endParaRPr lang="en-GB" sz="1100" dirty="0"/>
          </a:p>
        </p:txBody>
      </p:sp>
      <p:sp>
        <p:nvSpPr>
          <p:cNvPr id="6" name="TextBox 5"/>
          <p:cNvSpPr txBox="1"/>
          <p:nvPr/>
        </p:nvSpPr>
        <p:spPr>
          <a:xfrm>
            <a:off x="809738" y="705224"/>
            <a:ext cx="1695002" cy="261610"/>
          </a:xfrm>
          <a:prstGeom prst="rect">
            <a:avLst/>
          </a:prstGeom>
          <a:noFill/>
        </p:spPr>
        <p:txBody>
          <a:bodyPr wrap="square" rtlCol="0">
            <a:spAutoFit/>
          </a:bodyPr>
          <a:lstStyle/>
          <a:p>
            <a:r>
              <a:rPr lang="en-GB" sz="1100" dirty="0" smtClean="0"/>
              <a:t>Recording data home</a:t>
            </a:r>
            <a:endParaRPr lang="en-GB" sz="1100" dirty="0"/>
          </a:p>
        </p:txBody>
      </p:sp>
      <p:sp>
        <p:nvSpPr>
          <p:cNvPr id="7" name="TextBox 6"/>
          <p:cNvSpPr txBox="1"/>
          <p:nvPr/>
        </p:nvSpPr>
        <p:spPr>
          <a:xfrm>
            <a:off x="3754563" y="694935"/>
            <a:ext cx="2088232" cy="261610"/>
          </a:xfrm>
          <a:prstGeom prst="rect">
            <a:avLst/>
          </a:prstGeom>
          <a:noFill/>
        </p:spPr>
        <p:txBody>
          <a:bodyPr wrap="square" rtlCol="0">
            <a:spAutoFit/>
          </a:bodyPr>
          <a:lstStyle/>
          <a:p>
            <a:r>
              <a:rPr lang="en-GB" sz="1100" dirty="0" smtClean="0"/>
              <a:t>Pop up on opening records</a:t>
            </a:r>
            <a:endParaRPr lang="en-GB" sz="1100" dirty="0"/>
          </a:p>
        </p:txBody>
      </p:sp>
    </p:spTree>
    <p:extLst>
      <p:ext uri="{BB962C8B-B14F-4D97-AF65-F5344CB8AC3E}">
        <p14:creationId xmlns:p14="http://schemas.microsoft.com/office/powerpoint/2010/main" val="32242233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4929" t="18657" r="43568" b="13620"/>
          <a:stretch/>
        </p:blipFill>
        <p:spPr bwMode="auto">
          <a:xfrm>
            <a:off x="235408" y="836712"/>
            <a:ext cx="2797792" cy="4954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739331" y="415184"/>
            <a:ext cx="1789945" cy="261610"/>
          </a:xfrm>
          <a:prstGeom prst="rect">
            <a:avLst/>
          </a:prstGeom>
          <a:noFill/>
        </p:spPr>
        <p:txBody>
          <a:bodyPr wrap="square" rtlCol="0">
            <a:spAutoFit/>
          </a:bodyPr>
          <a:lstStyle/>
          <a:p>
            <a:r>
              <a:rPr lang="en-GB" sz="1100" dirty="0" smtClean="0"/>
              <a:t>Linked to previous screen</a:t>
            </a:r>
            <a:endParaRPr lang="en-GB" sz="1100" dirty="0"/>
          </a:p>
        </p:txBody>
      </p:sp>
    </p:spTree>
    <p:extLst>
      <p:ext uri="{BB962C8B-B14F-4D97-AF65-F5344CB8AC3E}">
        <p14:creationId xmlns:p14="http://schemas.microsoft.com/office/powerpoint/2010/main" val="12749216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3789040"/>
            <a:ext cx="6696744" cy="584775"/>
          </a:xfrm>
          <a:prstGeom prst="rect">
            <a:avLst/>
          </a:prstGeom>
          <a:noFill/>
        </p:spPr>
        <p:txBody>
          <a:bodyPr wrap="square" rtlCol="0">
            <a:spAutoFit/>
          </a:bodyPr>
          <a:lstStyle/>
          <a:p>
            <a:r>
              <a:rPr lang="en-GB" sz="3200"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Development for prototypes 2 and 3</a:t>
            </a:r>
            <a:endParaRPr lang="en-GB" sz="3200"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ndParaRPr>
          </a:p>
        </p:txBody>
      </p:sp>
      <p:cxnSp>
        <p:nvCxnSpPr>
          <p:cNvPr id="4" name="Straight Connector 3"/>
          <p:cNvCxnSpPr/>
          <p:nvPr/>
        </p:nvCxnSpPr>
        <p:spPr>
          <a:xfrm>
            <a:off x="1043608" y="3501008"/>
            <a:ext cx="68407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1043608" y="3653408"/>
            <a:ext cx="684076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8257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9792" y="2852936"/>
            <a:ext cx="3638897" cy="1066021"/>
          </a:xfrm>
        </p:spPr>
        <p:txBody>
          <a:bodyPr/>
          <a:lstStyle/>
          <a:p>
            <a:r>
              <a:rPr lang="en-GB" sz="4800" dirty="0" smtClean="0">
                <a:solidFill>
                  <a:schemeClr val="tx1"/>
                </a:solidFill>
                <a:effectLst/>
              </a:rPr>
              <a:t>TEXT IN APP</a:t>
            </a:r>
            <a:endParaRPr lang="en-GB" sz="4800" dirty="0">
              <a:solidFill>
                <a:schemeClr val="tx1"/>
              </a:solidFill>
              <a:effectLst/>
            </a:endParaRPr>
          </a:p>
        </p:txBody>
      </p:sp>
    </p:spTree>
    <p:extLst>
      <p:ext uri="{BB962C8B-B14F-4D97-AF65-F5344CB8AC3E}">
        <p14:creationId xmlns:p14="http://schemas.microsoft.com/office/powerpoint/2010/main" val="8084697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197" y="-531440"/>
            <a:ext cx="3307501" cy="1325563"/>
          </a:xfrm>
        </p:spPr>
        <p:txBody>
          <a:bodyPr/>
          <a:lstStyle/>
          <a:p>
            <a:pPr algn="ctr"/>
            <a:r>
              <a:rPr lang="en-GB" sz="1800" i="1" dirty="0" smtClean="0">
                <a:solidFill>
                  <a:schemeClr val="tx1"/>
                </a:solidFill>
                <a:effectLst/>
                <a:latin typeface="+mj-lt"/>
              </a:rPr>
              <a:t>Different fonts in illustrator</a:t>
            </a:r>
            <a:endParaRPr lang="en-GB" sz="1800" i="1" dirty="0">
              <a:solidFill>
                <a:schemeClr val="tx1"/>
              </a:solidFill>
              <a:effectLst/>
              <a:latin typeface="+mj-lt"/>
            </a:endParaRPr>
          </a:p>
        </p:txBody>
      </p:sp>
      <p:pic>
        <p:nvPicPr>
          <p:cNvPr id="5" name="Picture 4"/>
          <p:cNvPicPr>
            <a:picLocks noChangeAspect="1"/>
          </p:cNvPicPr>
          <p:nvPr/>
        </p:nvPicPr>
        <p:blipFill>
          <a:blip r:embed="rId2"/>
          <a:stretch>
            <a:fillRect/>
          </a:stretch>
        </p:blipFill>
        <p:spPr>
          <a:xfrm>
            <a:off x="237064" y="1060689"/>
            <a:ext cx="2014538" cy="529749"/>
          </a:xfrm>
          <a:prstGeom prst="rect">
            <a:avLst/>
          </a:prstGeom>
        </p:spPr>
      </p:pic>
      <p:pic>
        <p:nvPicPr>
          <p:cNvPr id="6" name="Picture 5"/>
          <p:cNvPicPr>
            <a:picLocks noChangeAspect="1"/>
          </p:cNvPicPr>
          <p:nvPr/>
        </p:nvPicPr>
        <p:blipFill>
          <a:blip r:embed="rId3"/>
          <a:stretch>
            <a:fillRect/>
          </a:stretch>
        </p:blipFill>
        <p:spPr>
          <a:xfrm>
            <a:off x="2502823" y="1026014"/>
            <a:ext cx="1292963" cy="599096"/>
          </a:xfrm>
          <a:prstGeom prst="rect">
            <a:avLst/>
          </a:prstGeom>
        </p:spPr>
      </p:pic>
      <p:pic>
        <p:nvPicPr>
          <p:cNvPr id="7" name="Picture 6"/>
          <p:cNvPicPr>
            <a:picLocks noChangeAspect="1"/>
          </p:cNvPicPr>
          <p:nvPr/>
        </p:nvPicPr>
        <p:blipFill>
          <a:blip r:embed="rId4"/>
          <a:stretch>
            <a:fillRect/>
          </a:stretch>
        </p:blipFill>
        <p:spPr>
          <a:xfrm>
            <a:off x="6976486" y="1120599"/>
            <a:ext cx="1728017" cy="486054"/>
          </a:xfrm>
          <a:prstGeom prst="rect">
            <a:avLst/>
          </a:prstGeom>
        </p:spPr>
      </p:pic>
      <p:pic>
        <p:nvPicPr>
          <p:cNvPr id="8" name="Picture 7"/>
          <p:cNvPicPr>
            <a:picLocks noChangeAspect="1"/>
          </p:cNvPicPr>
          <p:nvPr/>
        </p:nvPicPr>
        <p:blipFill>
          <a:blip r:embed="rId5"/>
          <a:stretch>
            <a:fillRect/>
          </a:stretch>
        </p:blipFill>
        <p:spPr>
          <a:xfrm>
            <a:off x="3936150" y="1126541"/>
            <a:ext cx="2400568" cy="480113"/>
          </a:xfrm>
          <a:prstGeom prst="rect">
            <a:avLst/>
          </a:prstGeom>
        </p:spPr>
      </p:pic>
      <p:pic>
        <p:nvPicPr>
          <p:cNvPr id="9" name="Picture 8"/>
          <p:cNvPicPr>
            <a:picLocks noChangeAspect="1"/>
          </p:cNvPicPr>
          <p:nvPr/>
        </p:nvPicPr>
        <p:blipFill>
          <a:blip r:embed="rId6"/>
          <a:stretch>
            <a:fillRect/>
          </a:stretch>
        </p:blipFill>
        <p:spPr>
          <a:xfrm>
            <a:off x="4141181" y="2119149"/>
            <a:ext cx="1990505" cy="465615"/>
          </a:xfrm>
          <a:prstGeom prst="rect">
            <a:avLst/>
          </a:prstGeom>
        </p:spPr>
      </p:pic>
      <p:pic>
        <p:nvPicPr>
          <p:cNvPr id="10" name="Picture 9"/>
          <p:cNvPicPr>
            <a:picLocks noChangeAspect="1"/>
          </p:cNvPicPr>
          <p:nvPr/>
        </p:nvPicPr>
        <p:blipFill>
          <a:blip r:embed="rId7"/>
          <a:stretch>
            <a:fillRect/>
          </a:stretch>
        </p:blipFill>
        <p:spPr>
          <a:xfrm>
            <a:off x="6511558" y="3260142"/>
            <a:ext cx="2413967" cy="409147"/>
          </a:xfrm>
          <a:prstGeom prst="rect">
            <a:avLst/>
          </a:prstGeom>
        </p:spPr>
      </p:pic>
      <p:pic>
        <p:nvPicPr>
          <p:cNvPr id="11" name="Picture 10"/>
          <p:cNvPicPr>
            <a:picLocks noChangeAspect="1"/>
          </p:cNvPicPr>
          <p:nvPr/>
        </p:nvPicPr>
        <p:blipFill>
          <a:blip r:embed="rId8"/>
          <a:stretch>
            <a:fillRect/>
          </a:stretch>
        </p:blipFill>
        <p:spPr>
          <a:xfrm>
            <a:off x="447152" y="3144222"/>
            <a:ext cx="1819351" cy="478327"/>
          </a:xfrm>
          <a:prstGeom prst="rect">
            <a:avLst/>
          </a:prstGeom>
        </p:spPr>
      </p:pic>
      <p:pic>
        <p:nvPicPr>
          <p:cNvPr id="12" name="Picture 11"/>
          <p:cNvPicPr>
            <a:picLocks noChangeAspect="1"/>
          </p:cNvPicPr>
          <p:nvPr/>
        </p:nvPicPr>
        <p:blipFill>
          <a:blip r:embed="rId9"/>
          <a:stretch>
            <a:fillRect/>
          </a:stretch>
        </p:blipFill>
        <p:spPr>
          <a:xfrm>
            <a:off x="394071" y="4222702"/>
            <a:ext cx="1857531" cy="633970"/>
          </a:xfrm>
          <a:prstGeom prst="rect">
            <a:avLst/>
          </a:prstGeom>
        </p:spPr>
      </p:pic>
      <p:pic>
        <p:nvPicPr>
          <p:cNvPr id="13" name="Picture 12"/>
          <p:cNvPicPr>
            <a:picLocks noChangeAspect="1"/>
          </p:cNvPicPr>
          <p:nvPr/>
        </p:nvPicPr>
        <p:blipFill>
          <a:blip r:embed="rId10"/>
          <a:stretch>
            <a:fillRect/>
          </a:stretch>
        </p:blipFill>
        <p:spPr>
          <a:xfrm>
            <a:off x="3388690" y="4297627"/>
            <a:ext cx="2366620" cy="558165"/>
          </a:xfrm>
          <a:prstGeom prst="rect">
            <a:avLst/>
          </a:prstGeom>
        </p:spPr>
      </p:pic>
      <p:pic>
        <p:nvPicPr>
          <p:cNvPr id="14" name="Picture 13"/>
          <p:cNvPicPr>
            <a:picLocks noChangeAspect="1"/>
          </p:cNvPicPr>
          <p:nvPr/>
        </p:nvPicPr>
        <p:blipFill>
          <a:blip r:embed="rId11"/>
          <a:stretch>
            <a:fillRect/>
          </a:stretch>
        </p:blipFill>
        <p:spPr>
          <a:xfrm>
            <a:off x="3649006" y="3235331"/>
            <a:ext cx="2361399" cy="458768"/>
          </a:xfrm>
          <a:prstGeom prst="rect">
            <a:avLst/>
          </a:prstGeom>
        </p:spPr>
      </p:pic>
      <p:pic>
        <p:nvPicPr>
          <p:cNvPr id="15" name="Picture 14"/>
          <p:cNvPicPr>
            <a:picLocks noChangeAspect="1"/>
          </p:cNvPicPr>
          <p:nvPr/>
        </p:nvPicPr>
        <p:blipFill>
          <a:blip r:embed="rId12"/>
          <a:stretch>
            <a:fillRect/>
          </a:stretch>
        </p:blipFill>
        <p:spPr>
          <a:xfrm>
            <a:off x="269360" y="2059386"/>
            <a:ext cx="2390262" cy="554825"/>
          </a:xfrm>
          <a:prstGeom prst="rect">
            <a:avLst/>
          </a:prstGeom>
        </p:spPr>
      </p:pic>
      <p:pic>
        <p:nvPicPr>
          <p:cNvPr id="16" name="Picture 15"/>
          <p:cNvPicPr>
            <a:picLocks noChangeAspect="1"/>
          </p:cNvPicPr>
          <p:nvPr/>
        </p:nvPicPr>
        <p:blipFill>
          <a:blip r:embed="rId13"/>
          <a:stretch>
            <a:fillRect/>
          </a:stretch>
        </p:blipFill>
        <p:spPr>
          <a:xfrm>
            <a:off x="6919479" y="2119149"/>
            <a:ext cx="1866116" cy="507227"/>
          </a:xfrm>
          <a:prstGeom prst="rect">
            <a:avLst/>
          </a:prstGeom>
        </p:spPr>
      </p:pic>
      <p:pic>
        <p:nvPicPr>
          <p:cNvPr id="18" name="Picture 17"/>
          <p:cNvPicPr>
            <a:picLocks noChangeAspect="1"/>
          </p:cNvPicPr>
          <p:nvPr/>
        </p:nvPicPr>
        <p:blipFill>
          <a:blip r:embed="rId14"/>
          <a:stretch>
            <a:fillRect/>
          </a:stretch>
        </p:blipFill>
        <p:spPr>
          <a:xfrm>
            <a:off x="6336718" y="4297627"/>
            <a:ext cx="2759049" cy="512495"/>
          </a:xfrm>
          <a:prstGeom prst="rect">
            <a:avLst/>
          </a:prstGeom>
        </p:spPr>
      </p:pic>
    </p:spTree>
    <p:extLst>
      <p:ext uri="{BB962C8B-B14F-4D97-AF65-F5344CB8AC3E}">
        <p14:creationId xmlns:p14="http://schemas.microsoft.com/office/powerpoint/2010/main" val="416308042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6792" y="-747464"/>
            <a:ext cx="7886700" cy="1325563"/>
          </a:xfrm>
        </p:spPr>
        <p:txBody>
          <a:bodyPr/>
          <a:lstStyle/>
          <a:p>
            <a:pPr algn="ctr"/>
            <a:r>
              <a:rPr lang="en-GB" sz="1800" i="1" dirty="0" smtClean="0">
                <a:solidFill>
                  <a:schemeClr val="tx1"/>
                </a:solidFill>
                <a:effectLst/>
                <a:latin typeface="+mj-lt"/>
              </a:rPr>
              <a:t>Final 3 fonts in app</a:t>
            </a:r>
            <a:endParaRPr lang="en-GB" sz="1800" i="1" dirty="0">
              <a:solidFill>
                <a:schemeClr val="tx1"/>
              </a:solidFill>
              <a:effectLst/>
              <a:latin typeface="+mj-lt"/>
            </a:endParaRPr>
          </a:p>
        </p:txBody>
      </p:sp>
      <p:pic>
        <p:nvPicPr>
          <p:cNvPr id="4" name="Picture 3"/>
          <p:cNvPicPr>
            <a:picLocks noChangeAspect="1"/>
          </p:cNvPicPr>
          <p:nvPr/>
        </p:nvPicPr>
        <p:blipFill rotWithShape="1">
          <a:blip r:embed="rId2"/>
          <a:srcRect l="10417" t="11111" r="66354" b="15556"/>
          <a:stretch/>
        </p:blipFill>
        <p:spPr>
          <a:xfrm>
            <a:off x="735662" y="1752600"/>
            <a:ext cx="1721788" cy="4076700"/>
          </a:xfrm>
          <a:prstGeom prst="rect">
            <a:avLst/>
          </a:prstGeom>
        </p:spPr>
      </p:pic>
      <p:pic>
        <p:nvPicPr>
          <p:cNvPr id="5" name="Picture 4"/>
          <p:cNvPicPr>
            <a:picLocks noChangeAspect="1"/>
          </p:cNvPicPr>
          <p:nvPr/>
        </p:nvPicPr>
        <p:blipFill rotWithShape="1">
          <a:blip r:embed="rId3"/>
          <a:srcRect l="10312" t="10926" r="66354" b="15556"/>
          <a:stretch/>
        </p:blipFill>
        <p:spPr>
          <a:xfrm>
            <a:off x="3750468" y="1735352"/>
            <a:ext cx="1728788" cy="4085290"/>
          </a:xfrm>
          <a:prstGeom prst="rect">
            <a:avLst/>
          </a:prstGeom>
        </p:spPr>
      </p:pic>
      <p:pic>
        <p:nvPicPr>
          <p:cNvPr id="6" name="Picture 5"/>
          <p:cNvPicPr>
            <a:picLocks noChangeAspect="1"/>
          </p:cNvPicPr>
          <p:nvPr/>
        </p:nvPicPr>
        <p:blipFill rotWithShape="1">
          <a:blip r:embed="rId4"/>
          <a:srcRect l="10417" t="11110" r="66458" b="16112"/>
          <a:stretch/>
        </p:blipFill>
        <p:spPr>
          <a:xfrm>
            <a:off x="6772275" y="1726694"/>
            <a:ext cx="1743076" cy="4093948"/>
          </a:xfrm>
          <a:prstGeom prst="rect">
            <a:avLst/>
          </a:prstGeom>
        </p:spPr>
      </p:pic>
    </p:spTree>
    <p:extLst>
      <p:ext uri="{BB962C8B-B14F-4D97-AF65-F5344CB8AC3E}">
        <p14:creationId xmlns:p14="http://schemas.microsoft.com/office/powerpoint/2010/main" val="422320554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6399" y="116632"/>
            <a:ext cx="7886700" cy="377101"/>
          </a:xfrm>
        </p:spPr>
        <p:txBody>
          <a:bodyPr/>
          <a:lstStyle/>
          <a:p>
            <a:pPr algn="ctr"/>
            <a:r>
              <a:rPr lang="en-GB" sz="1800" i="1" dirty="0" smtClean="0">
                <a:solidFill>
                  <a:schemeClr val="tx1"/>
                </a:solidFill>
                <a:effectLst/>
                <a:latin typeface="+mj-lt"/>
              </a:rPr>
              <a:t>Final font in app</a:t>
            </a:r>
            <a:endParaRPr lang="en-GB" sz="1800" i="1" dirty="0">
              <a:solidFill>
                <a:schemeClr val="tx1"/>
              </a:solidFill>
              <a:effectLst/>
              <a:latin typeface="+mj-lt"/>
            </a:endParaRPr>
          </a:p>
        </p:txBody>
      </p:sp>
      <p:pic>
        <p:nvPicPr>
          <p:cNvPr id="4" name="Picture 3"/>
          <p:cNvPicPr>
            <a:picLocks noChangeAspect="1"/>
          </p:cNvPicPr>
          <p:nvPr/>
        </p:nvPicPr>
        <p:blipFill>
          <a:blip r:embed="rId2"/>
          <a:stretch>
            <a:fillRect/>
          </a:stretch>
        </p:blipFill>
        <p:spPr>
          <a:xfrm>
            <a:off x="3059832" y="908720"/>
            <a:ext cx="3130650" cy="5644187"/>
          </a:xfrm>
          <a:prstGeom prst="rect">
            <a:avLst/>
          </a:prstGeom>
        </p:spPr>
      </p:pic>
    </p:spTree>
    <p:extLst>
      <p:ext uri="{BB962C8B-B14F-4D97-AF65-F5344CB8AC3E}">
        <p14:creationId xmlns:p14="http://schemas.microsoft.com/office/powerpoint/2010/main" val="151365606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600201" y="2807370"/>
            <a:ext cx="5534526" cy="1015663"/>
          </a:xfrm>
          <a:prstGeom prst="rect">
            <a:avLst/>
          </a:prstGeom>
          <a:noFill/>
        </p:spPr>
        <p:txBody>
          <a:bodyPr wrap="square" rtlCol="0">
            <a:spAutoFit/>
          </a:bodyPr>
          <a:lstStyle/>
          <a:p>
            <a:pPr algn="ctr"/>
            <a:r>
              <a:rPr lang="en-GB" sz="6000" b="1" dirty="0" smtClean="0">
                <a:latin typeface="+mj-lt"/>
              </a:rPr>
              <a:t>ICONS</a:t>
            </a:r>
            <a:endParaRPr lang="en-GB" sz="6000" b="1" dirty="0">
              <a:latin typeface="+mj-lt"/>
            </a:endParaRPr>
          </a:p>
        </p:txBody>
      </p:sp>
    </p:spTree>
    <p:extLst>
      <p:ext uri="{BB962C8B-B14F-4D97-AF65-F5344CB8AC3E}">
        <p14:creationId xmlns:p14="http://schemas.microsoft.com/office/powerpoint/2010/main" val="8039386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242" y="116632"/>
            <a:ext cx="2851017" cy="347748"/>
          </a:xfrm>
        </p:spPr>
        <p:txBody>
          <a:bodyPr/>
          <a:lstStyle/>
          <a:p>
            <a:pPr algn="ctr"/>
            <a:r>
              <a:rPr lang="en-GB" sz="1800" i="1" dirty="0" smtClean="0">
                <a:solidFill>
                  <a:schemeClr val="tx1"/>
                </a:solidFill>
                <a:effectLst/>
                <a:latin typeface="+mj-lt"/>
              </a:rPr>
              <a:t>Icons home</a:t>
            </a:r>
            <a:endParaRPr lang="en-GB" sz="1800" i="1" dirty="0">
              <a:solidFill>
                <a:schemeClr val="tx1"/>
              </a:solidFill>
              <a:effectLst/>
              <a:latin typeface="+mj-l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2701" y="1135229"/>
            <a:ext cx="1489285" cy="198571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7710" y="977816"/>
            <a:ext cx="1607344" cy="214312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66085" y="977817"/>
            <a:ext cx="1794961" cy="239328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66629" y="3742196"/>
            <a:ext cx="1828425" cy="2437900"/>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77801" y="977817"/>
            <a:ext cx="1607344" cy="2143125"/>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46332" y="3746584"/>
            <a:ext cx="1825134" cy="2433512"/>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77516" y="3698204"/>
            <a:ext cx="2075259" cy="2767012"/>
          </a:xfrm>
          <a:prstGeom prst="rect">
            <a:avLst/>
          </a:prstGeom>
        </p:spPr>
      </p:pic>
      <p:pic>
        <p:nvPicPr>
          <p:cNvPr id="11" name="Picture 10"/>
          <p:cNvPicPr>
            <a:picLocks noChangeAspect="1"/>
          </p:cNvPicPr>
          <p:nvPr/>
        </p:nvPicPr>
        <p:blipFill>
          <a:blip r:embed="rId9"/>
          <a:stretch>
            <a:fillRect/>
          </a:stretch>
        </p:blipFill>
        <p:spPr>
          <a:xfrm>
            <a:off x="7522744" y="4098758"/>
            <a:ext cx="1429315" cy="1749963"/>
          </a:xfrm>
          <a:prstGeom prst="rect">
            <a:avLst/>
          </a:prstGeom>
        </p:spPr>
      </p:pic>
    </p:spTree>
    <p:extLst>
      <p:ext uri="{BB962C8B-B14F-4D97-AF65-F5344CB8AC3E}">
        <p14:creationId xmlns:p14="http://schemas.microsoft.com/office/powerpoint/2010/main" val="42247095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486" y="0"/>
            <a:ext cx="2792588" cy="560859"/>
          </a:xfrm>
        </p:spPr>
        <p:txBody>
          <a:bodyPr/>
          <a:lstStyle/>
          <a:p>
            <a:pPr algn="ctr"/>
            <a:r>
              <a:rPr lang="en-GB" sz="1800" dirty="0" smtClean="0">
                <a:solidFill>
                  <a:schemeClr val="tx1"/>
                </a:solidFill>
                <a:effectLst/>
                <a:latin typeface="+mj-lt"/>
              </a:rPr>
              <a:t>Icons news</a:t>
            </a:r>
            <a:endParaRPr lang="en-GB" sz="1800" dirty="0">
              <a:solidFill>
                <a:schemeClr val="tx1"/>
              </a:solidFill>
              <a:effectLst/>
              <a:latin typeface="+mj-l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1" y="853768"/>
            <a:ext cx="1739879" cy="235104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01816" y="1016139"/>
            <a:ext cx="1436458" cy="191527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90351" y="4090808"/>
            <a:ext cx="1799797" cy="2399729"/>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00675" y="945453"/>
            <a:ext cx="1489472" cy="1985963"/>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8298" y="4347411"/>
            <a:ext cx="2052804" cy="2050162"/>
          </a:xfrm>
          <a:prstGeom prst="rect">
            <a:avLst/>
          </a:prstGeom>
        </p:spPr>
      </p:pic>
      <p:pic>
        <p:nvPicPr>
          <p:cNvPr id="9" name="Picture 8"/>
          <p:cNvPicPr>
            <a:picLocks noChangeAspect="1"/>
          </p:cNvPicPr>
          <p:nvPr/>
        </p:nvPicPr>
        <p:blipFill>
          <a:blip r:embed="rId7"/>
          <a:stretch>
            <a:fillRect/>
          </a:stretch>
        </p:blipFill>
        <p:spPr>
          <a:xfrm>
            <a:off x="7001816" y="4422291"/>
            <a:ext cx="1705662" cy="1975282"/>
          </a:xfrm>
          <a:prstGeom prst="rect">
            <a:avLst/>
          </a:prstGeom>
        </p:spPr>
      </p:pic>
    </p:spTree>
    <p:extLst>
      <p:ext uri="{BB962C8B-B14F-4D97-AF65-F5344CB8AC3E}">
        <p14:creationId xmlns:p14="http://schemas.microsoft.com/office/powerpoint/2010/main" val="163200352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23" y="116632"/>
            <a:ext cx="1939339" cy="454052"/>
          </a:xfrm>
        </p:spPr>
        <p:txBody>
          <a:bodyPr/>
          <a:lstStyle/>
          <a:p>
            <a:pPr algn="ctr"/>
            <a:r>
              <a:rPr lang="en-GB" sz="1800" dirty="0" smtClean="0">
                <a:effectLst/>
                <a:latin typeface="+mj-lt"/>
              </a:rPr>
              <a:t>Icons social</a:t>
            </a:r>
            <a:endParaRPr lang="en-GB" sz="1800" dirty="0">
              <a:effectLst/>
              <a:latin typeface="+mj-l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762" y="1000098"/>
            <a:ext cx="1414463" cy="1885950"/>
          </a:xfrm>
          <a:prstGeom prst="rect">
            <a:avLst/>
          </a:prstGeo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4901" t="70280" r="69601"/>
          <a:stretch/>
        </p:blipFill>
        <p:spPr>
          <a:xfrm>
            <a:off x="5145937" y="923796"/>
            <a:ext cx="1431758" cy="209084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06009" y="4166936"/>
            <a:ext cx="1607344" cy="214312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41712" y="1036805"/>
            <a:ext cx="1190946" cy="1587928"/>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09681" y="871512"/>
            <a:ext cx="1607344" cy="2143125"/>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52606" y="4144667"/>
            <a:ext cx="1607344" cy="2143125"/>
          </a:xfrm>
          <a:prstGeom prst="rect">
            <a:avLst/>
          </a:prstGeom>
        </p:spPr>
      </p:pic>
      <p:pic>
        <p:nvPicPr>
          <p:cNvPr id="10" name="Picture 9"/>
          <p:cNvPicPr>
            <a:picLocks noChangeAspect="1"/>
          </p:cNvPicPr>
          <p:nvPr/>
        </p:nvPicPr>
        <p:blipFill>
          <a:blip r:embed="rId8"/>
          <a:stretch>
            <a:fillRect/>
          </a:stretch>
        </p:blipFill>
        <p:spPr>
          <a:xfrm>
            <a:off x="6799203" y="4379074"/>
            <a:ext cx="1285019" cy="1674313"/>
          </a:xfrm>
          <a:prstGeom prst="rect">
            <a:avLst/>
          </a:prstGeom>
        </p:spPr>
      </p:pic>
    </p:spTree>
    <p:extLst>
      <p:ext uri="{BB962C8B-B14F-4D97-AF65-F5344CB8AC3E}">
        <p14:creationId xmlns:p14="http://schemas.microsoft.com/office/powerpoint/2010/main" val="143703040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2" y="116632"/>
            <a:ext cx="1980966" cy="560860"/>
          </a:xfrm>
        </p:spPr>
        <p:txBody>
          <a:bodyPr/>
          <a:lstStyle/>
          <a:p>
            <a:pPr algn="ctr"/>
            <a:r>
              <a:rPr lang="en-GB" sz="1800" i="1" dirty="0" smtClean="0">
                <a:solidFill>
                  <a:schemeClr val="tx1"/>
                </a:solidFill>
                <a:effectLst/>
                <a:latin typeface="+mj-lt"/>
              </a:rPr>
              <a:t>Icons account</a:t>
            </a:r>
            <a:endParaRPr lang="en-GB" sz="1800" i="1" dirty="0">
              <a:solidFill>
                <a:schemeClr val="tx1"/>
              </a:solidFill>
              <a:effectLst/>
              <a:latin typeface="+mj-l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7123" y="1232672"/>
            <a:ext cx="1321031" cy="176137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7625" y="996155"/>
            <a:ext cx="1428750" cy="19050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9110" y="877093"/>
            <a:ext cx="1607344" cy="214312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35228" y="4440313"/>
            <a:ext cx="1375978" cy="1834637"/>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9194" y="4248828"/>
            <a:ext cx="1568444" cy="2091258"/>
          </a:xfrm>
          <a:prstGeom prst="rect">
            <a:avLst/>
          </a:prstGeom>
        </p:spPr>
      </p:pic>
      <p:pic>
        <p:nvPicPr>
          <p:cNvPr id="9" name="Picture 8"/>
          <p:cNvPicPr>
            <a:picLocks noChangeAspect="1"/>
          </p:cNvPicPr>
          <p:nvPr/>
        </p:nvPicPr>
        <p:blipFill>
          <a:blip r:embed="rId7"/>
          <a:stretch>
            <a:fillRect/>
          </a:stretch>
        </p:blipFill>
        <p:spPr>
          <a:xfrm>
            <a:off x="7281760" y="4470269"/>
            <a:ext cx="1306069" cy="1685619"/>
          </a:xfrm>
          <a:prstGeom prst="rect">
            <a:avLst/>
          </a:prstGeom>
        </p:spPr>
      </p:pic>
      <p:grpSp>
        <p:nvGrpSpPr>
          <p:cNvPr id="12" name="Group 11"/>
          <p:cNvGrpSpPr/>
          <p:nvPr/>
        </p:nvGrpSpPr>
        <p:grpSpPr>
          <a:xfrm>
            <a:off x="2609616" y="4470268"/>
            <a:ext cx="1355057" cy="1869818"/>
            <a:chOff x="5494421" y="4129319"/>
            <a:chExt cx="1524000" cy="1526150"/>
          </a:xfrm>
        </p:grpSpPr>
        <p:sp>
          <p:nvSpPr>
            <p:cNvPr id="11" name="Rectangle 10"/>
            <p:cNvSpPr/>
            <p:nvPr/>
          </p:nvSpPr>
          <p:spPr>
            <a:xfrm>
              <a:off x="5494421" y="4129319"/>
              <a:ext cx="1524000" cy="152615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8"/>
            <a:stretch>
              <a:fillRect/>
            </a:stretch>
          </p:blipFill>
          <p:spPr>
            <a:xfrm>
              <a:off x="5494421" y="4131469"/>
              <a:ext cx="1524000" cy="1524000"/>
            </a:xfrm>
            <a:prstGeom prst="rect">
              <a:avLst/>
            </a:prstGeom>
          </p:spPr>
        </p:pic>
      </p:grpSp>
    </p:spTree>
    <p:extLst>
      <p:ext uri="{BB962C8B-B14F-4D97-AF65-F5344CB8AC3E}">
        <p14:creationId xmlns:p14="http://schemas.microsoft.com/office/powerpoint/2010/main" val="386202429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2503190" cy="344836"/>
          </a:xfrm>
        </p:spPr>
        <p:txBody>
          <a:bodyPr/>
          <a:lstStyle/>
          <a:p>
            <a:pPr algn="ctr"/>
            <a:r>
              <a:rPr lang="en-GB" sz="1800" i="1" dirty="0" smtClean="0">
                <a:solidFill>
                  <a:schemeClr val="tx1"/>
                </a:solidFill>
                <a:effectLst/>
                <a:latin typeface="+mj-lt"/>
              </a:rPr>
              <a:t>Main icon </a:t>
            </a:r>
            <a:endParaRPr lang="en-GB" sz="1800" i="1" dirty="0">
              <a:solidFill>
                <a:schemeClr val="tx1"/>
              </a:solidFill>
              <a:effectLst/>
              <a:latin typeface="+mj-l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801" y="1170322"/>
            <a:ext cx="1607344" cy="214312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58054" y="1129840"/>
            <a:ext cx="1742135" cy="2322846"/>
          </a:xfrm>
          <a:prstGeom prst="rect">
            <a:avLst/>
          </a:prstGeom>
        </p:spPr>
      </p:pic>
      <p:pic>
        <p:nvPicPr>
          <p:cNvPr id="6" name="Picture 5"/>
          <p:cNvPicPr>
            <a:picLocks noChangeAspect="1"/>
          </p:cNvPicPr>
          <p:nvPr/>
        </p:nvPicPr>
        <p:blipFill>
          <a:blip r:embed="rId4"/>
          <a:stretch>
            <a:fillRect/>
          </a:stretch>
        </p:blipFill>
        <p:spPr>
          <a:xfrm>
            <a:off x="4829393" y="1247943"/>
            <a:ext cx="1600200" cy="2143125"/>
          </a:xfrm>
          <a:prstGeom prst="rect">
            <a:avLst/>
          </a:prstGeom>
        </p:spPr>
      </p:pic>
      <p:pic>
        <p:nvPicPr>
          <p:cNvPr id="7" name="Picture 6"/>
          <p:cNvPicPr>
            <a:picLocks noChangeAspect="1"/>
          </p:cNvPicPr>
          <p:nvPr/>
        </p:nvPicPr>
        <p:blipFill>
          <a:blip r:embed="rId5"/>
          <a:stretch>
            <a:fillRect/>
          </a:stretch>
        </p:blipFill>
        <p:spPr>
          <a:xfrm>
            <a:off x="6858376" y="1395579"/>
            <a:ext cx="1850231" cy="1847850"/>
          </a:xfrm>
          <a:prstGeom prst="rect">
            <a:avLst/>
          </a:prstGeom>
        </p:spPr>
      </p:pic>
      <p:pic>
        <p:nvPicPr>
          <p:cNvPr id="8" name="Picture 7"/>
          <p:cNvPicPr>
            <a:picLocks noChangeAspect="1"/>
          </p:cNvPicPr>
          <p:nvPr/>
        </p:nvPicPr>
        <p:blipFill>
          <a:blip r:embed="rId6"/>
          <a:stretch>
            <a:fillRect/>
          </a:stretch>
        </p:blipFill>
        <p:spPr>
          <a:xfrm>
            <a:off x="640682" y="3995487"/>
            <a:ext cx="1578769" cy="2171700"/>
          </a:xfrm>
          <a:prstGeom prst="rect">
            <a:avLst/>
          </a:prstGeom>
        </p:spPr>
      </p:pic>
      <p:pic>
        <p:nvPicPr>
          <p:cNvPr id="9" name="Picture 8"/>
          <p:cNvPicPr>
            <a:picLocks noChangeAspect="1"/>
          </p:cNvPicPr>
          <p:nvPr/>
        </p:nvPicPr>
        <p:blipFill rotWithShape="1">
          <a:blip r:embed="rId7"/>
          <a:srcRect l="66693" t="6215" r="2513" b="48992"/>
          <a:stretch/>
        </p:blipFill>
        <p:spPr>
          <a:xfrm>
            <a:off x="4572000" y="3860796"/>
            <a:ext cx="1520679" cy="2068948"/>
          </a:xfrm>
          <a:prstGeom prst="rect">
            <a:avLst/>
          </a:prstGeom>
        </p:spPr>
      </p:pic>
      <p:pic>
        <p:nvPicPr>
          <p:cNvPr id="10" name="Picture 9"/>
          <p:cNvPicPr>
            <a:picLocks noChangeAspect="1"/>
          </p:cNvPicPr>
          <p:nvPr/>
        </p:nvPicPr>
        <p:blipFill>
          <a:blip r:embed="rId8"/>
          <a:stretch>
            <a:fillRect/>
          </a:stretch>
        </p:blipFill>
        <p:spPr>
          <a:xfrm>
            <a:off x="2460108" y="3839989"/>
            <a:ext cx="1607344" cy="2143125"/>
          </a:xfrm>
          <a:prstGeom prst="rect">
            <a:avLst/>
          </a:prstGeom>
        </p:spPr>
      </p:pic>
      <p:pic>
        <p:nvPicPr>
          <p:cNvPr id="11" name="Picture 10"/>
          <p:cNvPicPr>
            <a:picLocks noChangeAspect="1"/>
          </p:cNvPicPr>
          <p:nvPr/>
        </p:nvPicPr>
        <p:blipFill>
          <a:blip r:embed="rId9"/>
          <a:stretch>
            <a:fillRect/>
          </a:stretch>
        </p:blipFill>
        <p:spPr>
          <a:xfrm>
            <a:off x="6597228" y="3591926"/>
            <a:ext cx="2074906" cy="2868787"/>
          </a:xfrm>
          <a:prstGeom prst="rect">
            <a:avLst/>
          </a:prstGeom>
        </p:spPr>
      </p:pic>
    </p:spTree>
    <p:extLst>
      <p:ext uri="{BB962C8B-B14F-4D97-AF65-F5344CB8AC3E}">
        <p14:creationId xmlns:p14="http://schemas.microsoft.com/office/powerpoint/2010/main" val="69015574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847" y="188640"/>
            <a:ext cx="5094576" cy="372069"/>
          </a:xfrm>
        </p:spPr>
        <p:txBody>
          <a:bodyPr/>
          <a:lstStyle/>
          <a:p>
            <a:r>
              <a:rPr lang="en-GB" sz="1800" i="1" dirty="0" smtClean="0">
                <a:solidFill>
                  <a:schemeClr val="tx1"/>
                </a:solidFill>
                <a:effectLst/>
                <a:latin typeface="+mj-lt"/>
              </a:rPr>
              <a:t>3 icon choices for each category</a:t>
            </a:r>
            <a:endParaRPr lang="en-GB" sz="1800" i="1" dirty="0">
              <a:solidFill>
                <a:schemeClr val="tx1"/>
              </a:solidFill>
              <a:effectLst/>
              <a:latin typeface="+mj-lt"/>
            </a:endParaRPr>
          </a:p>
        </p:txBody>
      </p:sp>
      <p:pic>
        <p:nvPicPr>
          <p:cNvPr id="4" name="Picture 3"/>
          <p:cNvPicPr>
            <a:picLocks noChangeAspect="1"/>
          </p:cNvPicPr>
          <p:nvPr/>
        </p:nvPicPr>
        <p:blipFill rotWithShape="1">
          <a:blip r:embed="rId2"/>
          <a:srcRect l="66693" t="6215" r="2513" b="48992"/>
          <a:stretch/>
        </p:blipFill>
        <p:spPr>
          <a:xfrm>
            <a:off x="2946013" y="2971085"/>
            <a:ext cx="1062978" cy="1446226"/>
          </a:xfrm>
          <a:prstGeom prst="rect">
            <a:avLst/>
          </a:prstGeom>
        </p:spPr>
      </p:pic>
      <p:pic>
        <p:nvPicPr>
          <p:cNvPr id="5" name="Picture 4"/>
          <p:cNvPicPr>
            <a:picLocks noChangeAspect="1"/>
          </p:cNvPicPr>
          <p:nvPr/>
        </p:nvPicPr>
        <p:blipFill>
          <a:blip r:embed="rId3"/>
          <a:stretch>
            <a:fillRect/>
          </a:stretch>
        </p:blipFill>
        <p:spPr>
          <a:xfrm>
            <a:off x="5084846" y="2971085"/>
            <a:ext cx="1070355" cy="1479884"/>
          </a:xfrm>
          <a:prstGeom prst="rect">
            <a:avLst/>
          </a:prstGeom>
        </p:spPr>
      </p:pic>
      <p:pic>
        <p:nvPicPr>
          <p:cNvPr id="6" name="Picture 5"/>
          <p:cNvPicPr>
            <a:picLocks noChangeAspect="1"/>
          </p:cNvPicPr>
          <p:nvPr/>
        </p:nvPicPr>
        <p:blipFill>
          <a:blip r:embed="rId4"/>
          <a:stretch>
            <a:fillRect/>
          </a:stretch>
        </p:blipFill>
        <p:spPr>
          <a:xfrm>
            <a:off x="4007822" y="3085597"/>
            <a:ext cx="1077024" cy="1075638"/>
          </a:xfrm>
          <a:prstGeom prst="rect">
            <a:avLst/>
          </a:prstGeom>
        </p:spPr>
      </p:pic>
      <p:grpSp>
        <p:nvGrpSpPr>
          <p:cNvPr id="7" name="Group 6"/>
          <p:cNvGrpSpPr/>
          <p:nvPr/>
        </p:nvGrpSpPr>
        <p:grpSpPr>
          <a:xfrm>
            <a:off x="0" y="5579817"/>
            <a:ext cx="939810" cy="1254848"/>
            <a:chOff x="5494421" y="4129319"/>
            <a:chExt cx="1524000" cy="1526150"/>
          </a:xfrm>
        </p:grpSpPr>
        <p:sp>
          <p:nvSpPr>
            <p:cNvPr id="8" name="Rectangle 7"/>
            <p:cNvSpPr/>
            <p:nvPr/>
          </p:nvSpPr>
          <p:spPr>
            <a:xfrm>
              <a:off x="5494421" y="4129319"/>
              <a:ext cx="1524000" cy="152615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5"/>
            <a:stretch>
              <a:fillRect/>
            </a:stretch>
          </p:blipFill>
          <p:spPr>
            <a:xfrm>
              <a:off x="5494421" y="4131469"/>
              <a:ext cx="1524000" cy="1524000"/>
            </a:xfrm>
            <a:prstGeom prst="rect">
              <a:avLst/>
            </a:prstGeom>
          </p:spPr>
        </p:pic>
      </p:grpSp>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26269" y="5620864"/>
            <a:ext cx="930342" cy="1240456"/>
          </a:xfrm>
          <a:prstGeom prst="rect">
            <a:avLst/>
          </a:prstGeom>
        </p:spPr>
      </p:pic>
      <p:pic>
        <p:nvPicPr>
          <p:cNvPr id="11" name="Picture 10"/>
          <p:cNvPicPr>
            <a:picLocks noChangeAspect="1"/>
          </p:cNvPicPr>
          <p:nvPr/>
        </p:nvPicPr>
        <p:blipFill>
          <a:blip r:embed="rId7"/>
          <a:stretch>
            <a:fillRect/>
          </a:stretch>
        </p:blipFill>
        <p:spPr>
          <a:xfrm>
            <a:off x="931278" y="4668781"/>
            <a:ext cx="903530" cy="1166100"/>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4067" y="847536"/>
            <a:ext cx="974826" cy="1299768"/>
          </a:xfrm>
          <a:prstGeom prst="rect">
            <a:avLst/>
          </a:prstGeom>
        </p:spPr>
      </p:pic>
      <p:pic>
        <p:nvPicPr>
          <p:cNvPr id="13" name="Picture 1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94399" y="1806549"/>
            <a:ext cx="886318" cy="1181757"/>
          </a:xfrm>
          <a:prstGeom prst="rect">
            <a:avLst/>
          </a:prstGeom>
        </p:spPr>
      </p:pic>
      <p:pic>
        <p:nvPicPr>
          <p:cNvPr id="14" name="Picture 13"/>
          <p:cNvPicPr>
            <a:picLocks noChangeAspect="1"/>
          </p:cNvPicPr>
          <p:nvPr/>
        </p:nvPicPr>
        <p:blipFill>
          <a:blip r:embed="rId10"/>
          <a:stretch>
            <a:fillRect/>
          </a:stretch>
        </p:blipFill>
        <p:spPr>
          <a:xfrm>
            <a:off x="1793580" y="1050606"/>
            <a:ext cx="841705" cy="1096698"/>
          </a:xfrm>
          <a:prstGeom prst="rect">
            <a:avLst/>
          </a:prstGeom>
        </p:spPr>
      </p:pic>
      <p:pic>
        <p:nvPicPr>
          <p:cNvPr id="15" name="Picture 1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065147" y="2119114"/>
            <a:ext cx="1320842" cy="1319142"/>
          </a:xfrm>
          <a:prstGeom prst="rect">
            <a:avLst/>
          </a:prstGeom>
        </p:spPr>
      </p:pic>
      <p:pic>
        <p:nvPicPr>
          <p:cNvPr id="16" name="Picture 15"/>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254087" y="941673"/>
            <a:ext cx="1125783" cy="1501044"/>
          </a:xfrm>
          <a:prstGeom prst="rect">
            <a:avLst/>
          </a:prstGeom>
        </p:spPr>
      </p:pic>
      <p:pic>
        <p:nvPicPr>
          <p:cNvPr id="17" name="Picture 16"/>
          <p:cNvPicPr>
            <a:picLocks noChangeAspect="1"/>
          </p:cNvPicPr>
          <p:nvPr/>
        </p:nvPicPr>
        <p:blipFill>
          <a:blip r:embed="rId13"/>
          <a:stretch>
            <a:fillRect/>
          </a:stretch>
        </p:blipFill>
        <p:spPr>
          <a:xfrm>
            <a:off x="8234437" y="1165525"/>
            <a:ext cx="909563" cy="1053340"/>
          </a:xfrm>
          <a:prstGeom prst="rect">
            <a:avLst/>
          </a:prstGeom>
        </p:spPr>
      </p:pic>
      <p:pic>
        <p:nvPicPr>
          <p:cNvPr id="18" name="Picture 17"/>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231748" y="4657647"/>
            <a:ext cx="1144092" cy="1525456"/>
          </a:xfrm>
          <a:prstGeom prst="rect">
            <a:avLst/>
          </a:prstGeom>
        </p:spPr>
      </p:pic>
      <p:pic>
        <p:nvPicPr>
          <p:cNvPr id="19" name="Picture 18"/>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398752" y="5553164"/>
            <a:ext cx="981118" cy="1308157"/>
          </a:xfrm>
          <a:prstGeom prst="rect">
            <a:avLst/>
          </a:prstGeom>
        </p:spPr>
      </p:pic>
      <p:pic>
        <p:nvPicPr>
          <p:cNvPr id="20" name="Picture 19"/>
          <p:cNvPicPr>
            <a:picLocks noChangeAspect="1"/>
          </p:cNvPicPr>
          <p:nvPr/>
        </p:nvPicPr>
        <p:blipFill>
          <a:blip r:embed="rId16"/>
          <a:stretch>
            <a:fillRect/>
          </a:stretch>
        </p:blipFill>
        <p:spPr>
          <a:xfrm>
            <a:off x="8227718" y="5671393"/>
            <a:ext cx="835900" cy="1023423"/>
          </a:xfrm>
          <a:prstGeom prst="rect">
            <a:avLst/>
          </a:prstGeom>
        </p:spPr>
      </p:pic>
    </p:spTree>
    <p:extLst>
      <p:ext uri="{BB962C8B-B14F-4D97-AF65-F5344CB8AC3E}">
        <p14:creationId xmlns:p14="http://schemas.microsoft.com/office/powerpoint/2010/main" val="406835195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2791222" cy="416844"/>
          </a:xfrm>
        </p:spPr>
        <p:txBody>
          <a:bodyPr/>
          <a:lstStyle/>
          <a:p>
            <a:pPr algn="ctr"/>
            <a:r>
              <a:rPr lang="en-GB" sz="1800" i="1" dirty="0" smtClean="0">
                <a:solidFill>
                  <a:schemeClr val="tx1"/>
                </a:solidFill>
                <a:effectLst/>
                <a:latin typeface="+mj-lt"/>
              </a:rPr>
              <a:t>Final choice of icons</a:t>
            </a:r>
            <a:endParaRPr lang="en-GB" sz="1800" i="1" dirty="0">
              <a:solidFill>
                <a:schemeClr val="tx1"/>
              </a:solidFill>
              <a:effectLst/>
              <a:latin typeface="+mj-lt"/>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1030" t="16327" r="10941" b="9769"/>
          <a:stretch/>
        </p:blipFill>
        <p:spPr>
          <a:xfrm>
            <a:off x="7054294" y="4422249"/>
            <a:ext cx="1350001" cy="1772019"/>
          </a:xfrm>
          <a:prstGeom prst="rect">
            <a:avLst/>
          </a:prstGeom>
          <a:ln>
            <a:solidFill>
              <a:schemeClr val="tx1"/>
            </a:solidFill>
          </a:ln>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 y="4422248"/>
            <a:ext cx="1350001" cy="1773714"/>
          </a:xfrm>
          <a:prstGeom prst="rect">
            <a:avLst/>
          </a:prstGeom>
          <a:ln>
            <a:solidFill>
              <a:schemeClr val="tx1"/>
            </a:solidFill>
          </a:ln>
        </p:spPr>
      </p:pic>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10623" b="548"/>
          <a:stretch/>
        </p:blipFill>
        <p:spPr>
          <a:xfrm>
            <a:off x="7054294" y="1071944"/>
            <a:ext cx="1350000" cy="1772018"/>
          </a:xfrm>
          <a:prstGeom prst="rect">
            <a:avLst/>
          </a:prstGeom>
          <a:ln>
            <a:solidFill>
              <a:schemeClr val="tx1"/>
            </a:solidFill>
          </a:ln>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430" r="3118"/>
          <a:stretch/>
        </p:blipFill>
        <p:spPr>
          <a:xfrm>
            <a:off x="628650" y="1064678"/>
            <a:ext cx="1350001" cy="1779284"/>
          </a:xfrm>
          <a:prstGeom prst="rect">
            <a:avLst/>
          </a:prstGeom>
          <a:ln>
            <a:solidFill>
              <a:schemeClr val="tx1"/>
            </a:solidFill>
          </a:ln>
        </p:spPr>
      </p:pic>
      <p:pic>
        <p:nvPicPr>
          <p:cNvPr id="8" name="Picture 7"/>
          <p:cNvPicPr>
            <a:picLocks noChangeAspect="1"/>
          </p:cNvPicPr>
          <p:nvPr/>
        </p:nvPicPr>
        <p:blipFill rotWithShape="1">
          <a:blip r:embed="rId6"/>
          <a:srcRect l="66693" t="6215" r="2513" b="48992"/>
          <a:stretch/>
        </p:blipFill>
        <p:spPr>
          <a:xfrm>
            <a:off x="3825950" y="2465943"/>
            <a:ext cx="1062978" cy="1446226"/>
          </a:xfrm>
          <a:prstGeom prst="rect">
            <a:avLst/>
          </a:prstGeom>
        </p:spPr>
      </p:pic>
      <p:pic>
        <p:nvPicPr>
          <p:cNvPr id="9" name="Picture 8"/>
          <p:cNvPicPr>
            <a:picLocks noChangeAspect="1"/>
          </p:cNvPicPr>
          <p:nvPr/>
        </p:nvPicPr>
        <p:blipFill>
          <a:blip r:embed="rId7"/>
          <a:stretch>
            <a:fillRect/>
          </a:stretch>
        </p:blipFill>
        <p:spPr>
          <a:xfrm>
            <a:off x="4954244" y="2289441"/>
            <a:ext cx="1070355" cy="1479884"/>
          </a:xfrm>
          <a:prstGeom prst="rect">
            <a:avLst/>
          </a:prstGeom>
        </p:spPr>
      </p:pic>
    </p:spTree>
    <p:extLst>
      <p:ext uri="{BB962C8B-B14F-4D97-AF65-F5344CB8AC3E}">
        <p14:creationId xmlns:p14="http://schemas.microsoft.com/office/powerpoint/2010/main" val="346011686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11827" y="3020148"/>
            <a:ext cx="6858000" cy="795395"/>
          </a:xfrm>
        </p:spPr>
        <p:txBody>
          <a:bodyPr>
            <a:noAutofit/>
          </a:bodyPr>
          <a:lstStyle/>
          <a:p>
            <a:r>
              <a:rPr lang="en-GB" sz="6000" dirty="0" smtClean="0"/>
              <a:t>BACKGROUNDS FOR SHAPES</a:t>
            </a:r>
            <a:endParaRPr lang="en-GB" sz="6000" dirty="0"/>
          </a:p>
        </p:txBody>
      </p:sp>
    </p:spTree>
    <p:extLst>
      <p:ext uri="{BB962C8B-B14F-4D97-AF65-F5344CB8AC3E}">
        <p14:creationId xmlns:p14="http://schemas.microsoft.com/office/powerpoint/2010/main" val="404731142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82" y="116632"/>
            <a:ext cx="2226232" cy="488852"/>
          </a:xfrm>
        </p:spPr>
        <p:txBody>
          <a:bodyPr/>
          <a:lstStyle/>
          <a:p>
            <a:pPr algn="ctr"/>
            <a:r>
              <a:rPr lang="en-GB" sz="1800" i="1" dirty="0" smtClean="0">
                <a:solidFill>
                  <a:schemeClr val="tx1"/>
                </a:solidFill>
                <a:effectLst/>
                <a:latin typeface="+mj-lt"/>
              </a:rPr>
              <a:t>Originals</a:t>
            </a:r>
            <a:endParaRPr lang="en-GB" sz="1800" i="1" dirty="0">
              <a:solidFill>
                <a:schemeClr val="tx1"/>
              </a:solidFill>
              <a:effectLst/>
              <a:latin typeface="+mj-lt"/>
            </a:endParaRPr>
          </a:p>
        </p:txBody>
      </p:sp>
      <p:pic>
        <p:nvPicPr>
          <p:cNvPr id="4" name="Picture 3"/>
          <p:cNvPicPr>
            <a:picLocks noChangeAspect="1"/>
          </p:cNvPicPr>
          <p:nvPr/>
        </p:nvPicPr>
        <p:blipFill rotWithShape="1">
          <a:blip r:embed="rId2"/>
          <a:srcRect l="27545" t="11365" r="49298" b="15653"/>
          <a:stretch/>
        </p:blipFill>
        <p:spPr>
          <a:xfrm>
            <a:off x="254913" y="1040209"/>
            <a:ext cx="1624243" cy="3839119"/>
          </a:xfrm>
          <a:prstGeom prst="rect">
            <a:avLst/>
          </a:prstGeom>
        </p:spPr>
      </p:pic>
      <p:pic>
        <p:nvPicPr>
          <p:cNvPr id="5" name="Picture 4"/>
          <p:cNvPicPr>
            <a:picLocks noChangeAspect="1"/>
          </p:cNvPicPr>
          <p:nvPr/>
        </p:nvPicPr>
        <p:blipFill rotWithShape="1">
          <a:blip r:embed="rId3"/>
          <a:srcRect l="27544" t="9024" r="49386" b="17993"/>
          <a:stretch/>
        </p:blipFill>
        <p:spPr>
          <a:xfrm>
            <a:off x="2045837" y="2959767"/>
            <a:ext cx="1618091" cy="3839119"/>
          </a:xfrm>
          <a:prstGeom prst="rect">
            <a:avLst/>
          </a:prstGeom>
        </p:spPr>
      </p:pic>
      <p:pic>
        <p:nvPicPr>
          <p:cNvPr id="6" name="Picture 5"/>
          <p:cNvPicPr>
            <a:picLocks noChangeAspect="1"/>
          </p:cNvPicPr>
          <p:nvPr/>
        </p:nvPicPr>
        <p:blipFill rotWithShape="1">
          <a:blip r:embed="rId4"/>
          <a:srcRect l="27544" t="9182" r="49386" b="18148"/>
          <a:stretch/>
        </p:blipFill>
        <p:spPr>
          <a:xfrm>
            <a:off x="3830610" y="1040209"/>
            <a:ext cx="1625035" cy="3839119"/>
          </a:xfrm>
          <a:prstGeom prst="rect">
            <a:avLst/>
          </a:prstGeom>
        </p:spPr>
      </p:pic>
      <p:pic>
        <p:nvPicPr>
          <p:cNvPr id="7" name="Picture 6"/>
          <p:cNvPicPr>
            <a:picLocks noChangeAspect="1"/>
          </p:cNvPicPr>
          <p:nvPr/>
        </p:nvPicPr>
        <p:blipFill rotWithShape="1">
          <a:blip r:embed="rId5"/>
          <a:srcRect l="32632" t="14328" r="44298" b="12378"/>
          <a:stretch/>
        </p:blipFill>
        <p:spPr>
          <a:xfrm>
            <a:off x="5587357" y="2959768"/>
            <a:ext cx="1611205" cy="3839119"/>
          </a:xfrm>
          <a:prstGeom prst="rect">
            <a:avLst/>
          </a:prstGeom>
        </p:spPr>
      </p:pic>
      <p:pic>
        <p:nvPicPr>
          <p:cNvPr id="8" name="Picture 7"/>
          <p:cNvPicPr>
            <a:picLocks noChangeAspect="1"/>
          </p:cNvPicPr>
          <p:nvPr/>
        </p:nvPicPr>
        <p:blipFill rotWithShape="1">
          <a:blip r:embed="rId6"/>
          <a:srcRect l="38597" t="14639" r="38333" b="12534"/>
          <a:stretch/>
        </p:blipFill>
        <p:spPr>
          <a:xfrm>
            <a:off x="7334935" y="1040209"/>
            <a:ext cx="1621555" cy="3839119"/>
          </a:xfrm>
          <a:prstGeom prst="rect">
            <a:avLst/>
          </a:prstGeom>
        </p:spPr>
      </p:pic>
    </p:spTree>
    <p:extLst>
      <p:ext uri="{BB962C8B-B14F-4D97-AF65-F5344CB8AC3E}">
        <p14:creationId xmlns:p14="http://schemas.microsoft.com/office/powerpoint/2010/main" val="257155101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0" y="0"/>
            <a:ext cx="3238564" cy="560860"/>
          </a:xfrm>
        </p:spPr>
        <p:txBody>
          <a:bodyPr/>
          <a:lstStyle/>
          <a:p>
            <a:pPr algn="ctr"/>
            <a:r>
              <a:rPr lang="en-GB" sz="1800" i="1" dirty="0" smtClean="0">
                <a:solidFill>
                  <a:schemeClr val="tx1"/>
                </a:solidFill>
                <a:effectLst/>
                <a:latin typeface="+mj-lt"/>
              </a:rPr>
              <a:t>Home page options</a:t>
            </a:r>
            <a:endParaRPr lang="en-GB" sz="1800" i="1" dirty="0">
              <a:solidFill>
                <a:schemeClr val="tx1"/>
              </a:solidFill>
              <a:effectLst/>
              <a:latin typeface="+mj-l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695" y="1648729"/>
            <a:ext cx="1548464" cy="1254543"/>
          </a:xfrm>
          <a:prstGeom prst="rect">
            <a:avLst/>
          </a:prstGeom>
        </p:spPr>
      </p:pic>
      <p:sp>
        <p:nvSpPr>
          <p:cNvPr id="5" name="TextBox 4"/>
          <p:cNvSpPr txBox="1"/>
          <p:nvPr/>
        </p:nvSpPr>
        <p:spPr>
          <a:xfrm>
            <a:off x="409075" y="1016298"/>
            <a:ext cx="950494" cy="646331"/>
          </a:xfrm>
          <a:prstGeom prst="rect">
            <a:avLst/>
          </a:prstGeom>
          <a:noFill/>
        </p:spPr>
        <p:txBody>
          <a:bodyPr wrap="square" rtlCol="0">
            <a:spAutoFit/>
          </a:bodyPr>
          <a:lstStyle/>
          <a:p>
            <a:pPr algn="ctr"/>
            <a:r>
              <a:rPr lang="en-GB" dirty="0" smtClean="0"/>
              <a:t>Reminders</a:t>
            </a:r>
            <a:endParaRPr lang="en-GB" dirty="0"/>
          </a:p>
        </p:txBody>
      </p:sp>
      <p:sp>
        <p:nvSpPr>
          <p:cNvPr id="6" name="TextBox 5"/>
          <p:cNvSpPr txBox="1"/>
          <p:nvPr/>
        </p:nvSpPr>
        <p:spPr>
          <a:xfrm>
            <a:off x="3867214" y="1002398"/>
            <a:ext cx="950494" cy="646331"/>
          </a:xfrm>
          <a:prstGeom prst="rect">
            <a:avLst/>
          </a:prstGeom>
          <a:noFill/>
        </p:spPr>
        <p:txBody>
          <a:bodyPr wrap="square" rtlCol="0">
            <a:spAutoFit/>
          </a:bodyPr>
          <a:lstStyle/>
          <a:p>
            <a:pPr algn="ctr"/>
            <a:r>
              <a:rPr lang="en-GB" dirty="0" smtClean="0"/>
              <a:t>Online doctor</a:t>
            </a:r>
            <a:endParaRPr lang="en-GB" dirty="0"/>
          </a:p>
        </p:txBody>
      </p:sp>
      <p:sp>
        <p:nvSpPr>
          <p:cNvPr id="7" name="TextBox 6"/>
          <p:cNvSpPr txBox="1"/>
          <p:nvPr/>
        </p:nvSpPr>
        <p:spPr>
          <a:xfrm>
            <a:off x="7325353" y="1016298"/>
            <a:ext cx="950494" cy="369332"/>
          </a:xfrm>
          <a:prstGeom prst="rect">
            <a:avLst/>
          </a:prstGeom>
          <a:noFill/>
        </p:spPr>
        <p:txBody>
          <a:bodyPr wrap="square" rtlCol="0">
            <a:spAutoFit/>
          </a:bodyPr>
          <a:lstStyle/>
          <a:p>
            <a:pPr algn="ctr"/>
            <a:r>
              <a:rPr lang="en-GB" dirty="0" smtClean="0"/>
              <a:t>Fitness</a:t>
            </a:r>
            <a:endParaRPr lang="en-GB" dirty="0"/>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697" y="3003467"/>
            <a:ext cx="2007394" cy="1704975"/>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1212" y="1716140"/>
            <a:ext cx="2450306" cy="1400175"/>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85210" y="3232186"/>
            <a:ext cx="1714500" cy="1524000"/>
          </a:xfrm>
          <a:prstGeom prst="rect">
            <a:avLst/>
          </a:prstGeom>
        </p:spPr>
      </p:pic>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52867" y="4875297"/>
            <a:ext cx="2028825" cy="1685925"/>
          </a:xfrm>
          <a:prstGeom prst="rect">
            <a:avLst/>
          </a:prstGeom>
        </p:spPr>
      </p:pic>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10953" y="1716139"/>
            <a:ext cx="2343150" cy="1466850"/>
          </a:xfrm>
          <a:prstGeom prst="rect">
            <a:avLst/>
          </a:prstGeom>
        </p:spPr>
      </p:pic>
      <p:pic>
        <p:nvPicPr>
          <p:cNvPr id="16" name="Picture 1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624812" y="3357928"/>
            <a:ext cx="1828800" cy="1624584"/>
          </a:xfrm>
          <a:prstGeom prst="rect">
            <a:avLst/>
          </a:prstGeom>
        </p:spPr>
      </p:pic>
      <p:pic>
        <p:nvPicPr>
          <p:cNvPr id="17" name="Picture 1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467649" y="5157451"/>
            <a:ext cx="2143125" cy="1600200"/>
          </a:xfrm>
          <a:prstGeom prst="rect">
            <a:avLst/>
          </a:prstGeom>
        </p:spPr>
      </p:pic>
      <p:pic>
        <p:nvPicPr>
          <p:cNvPr id="18" name="Picture 17"/>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32783" y="4808637"/>
            <a:ext cx="1890824" cy="1752585"/>
          </a:xfrm>
          <a:prstGeom prst="rect">
            <a:avLst/>
          </a:prstGeom>
        </p:spPr>
      </p:pic>
    </p:spTree>
    <p:extLst>
      <p:ext uri="{BB962C8B-B14F-4D97-AF65-F5344CB8AC3E}">
        <p14:creationId xmlns:p14="http://schemas.microsoft.com/office/powerpoint/2010/main" val="382929699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287"/>
            <a:ext cx="2963153" cy="488852"/>
          </a:xfrm>
        </p:spPr>
        <p:txBody>
          <a:bodyPr/>
          <a:lstStyle/>
          <a:p>
            <a:pPr algn="ctr"/>
            <a:r>
              <a:rPr lang="en-GB" sz="1800" i="1" dirty="0" smtClean="0">
                <a:solidFill>
                  <a:schemeClr val="tx1"/>
                </a:solidFill>
                <a:effectLst/>
                <a:latin typeface="+mj-lt"/>
              </a:rPr>
              <a:t>Home page options</a:t>
            </a:r>
            <a:endParaRPr lang="en-GB" sz="1800" i="1" dirty="0">
              <a:solidFill>
                <a:schemeClr val="tx1"/>
              </a:solidFill>
              <a:effectLst/>
              <a:latin typeface="+mj-lt"/>
            </a:endParaRPr>
          </a:p>
        </p:txBody>
      </p:sp>
      <p:sp>
        <p:nvSpPr>
          <p:cNvPr id="8" name="TextBox 7"/>
          <p:cNvSpPr txBox="1"/>
          <p:nvPr/>
        </p:nvSpPr>
        <p:spPr>
          <a:xfrm>
            <a:off x="502320" y="1022307"/>
            <a:ext cx="950494" cy="646331"/>
          </a:xfrm>
          <a:prstGeom prst="rect">
            <a:avLst/>
          </a:prstGeom>
          <a:noFill/>
        </p:spPr>
        <p:txBody>
          <a:bodyPr wrap="square" rtlCol="0">
            <a:spAutoFit/>
          </a:bodyPr>
          <a:lstStyle/>
          <a:p>
            <a:pPr algn="ctr"/>
            <a:r>
              <a:rPr lang="en-GB" dirty="0" smtClean="0"/>
              <a:t>Pharmacy</a:t>
            </a:r>
            <a:endParaRPr lang="en-GB" dirty="0"/>
          </a:p>
        </p:txBody>
      </p:sp>
      <p:sp>
        <p:nvSpPr>
          <p:cNvPr id="9" name="TextBox 8"/>
          <p:cNvSpPr txBox="1"/>
          <p:nvPr/>
        </p:nvSpPr>
        <p:spPr>
          <a:xfrm>
            <a:off x="4026068" y="1022307"/>
            <a:ext cx="950494" cy="646331"/>
          </a:xfrm>
          <a:prstGeom prst="rect">
            <a:avLst/>
          </a:prstGeom>
          <a:noFill/>
        </p:spPr>
        <p:txBody>
          <a:bodyPr wrap="square" rtlCol="0">
            <a:spAutoFit/>
          </a:bodyPr>
          <a:lstStyle/>
          <a:p>
            <a:pPr algn="ctr"/>
            <a:r>
              <a:rPr lang="en-GB" dirty="0" smtClean="0"/>
              <a:t>Quick help</a:t>
            </a:r>
            <a:endParaRPr lang="en-GB" dirty="0"/>
          </a:p>
        </p:txBody>
      </p:sp>
      <p:sp>
        <p:nvSpPr>
          <p:cNvPr id="10" name="TextBox 9"/>
          <p:cNvSpPr txBox="1"/>
          <p:nvPr/>
        </p:nvSpPr>
        <p:spPr>
          <a:xfrm>
            <a:off x="7549817" y="1016299"/>
            <a:ext cx="950494" cy="923330"/>
          </a:xfrm>
          <a:prstGeom prst="rect">
            <a:avLst/>
          </a:prstGeom>
          <a:noFill/>
        </p:spPr>
        <p:txBody>
          <a:bodyPr wrap="square" rtlCol="0">
            <a:spAutoFit/>
          </a:bodyPr>
          <a:lstStyle/>
          <a:p>
            <a:pPr algn="ctr"/>
            <a:r>
              <a:rPr lang="en-GB" dirty="0" smtClean="0"/>
              <a:t>Recording data</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072" y="1596553"/>
            <a:ext cx="2331307" cy="1090814"/>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824" y="3047243"/>
            <a:ext cx="1971675" cy="1743075"/>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2453" y="5040565"/>
            <a:ext cx="2064544" cy="1666875"/>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91803" y="1646259"/>
            <a:ext cx="1685925" cy="1257300"/>
          </a:xfrm>
          <a:prstGeom prst="rect">
            <a:avLst/>
          </a:prstGeom>
        </p:spPr>
      </p:pic>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20353" y="3224255"/>
            <a:ext cx="2028825" cy="1695450"/>
          </a:xfrm>
          <a:prstGeom prst="rect">
            <a:avLst/>
          </a:prstGeom>
        </p:spPr>
      </p:pic>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84647" y="5075323"/>
            <a:ext cx="1964531" cy="1743075"/>
          </a:xfrm>
          <a:prstGeom prst="rect">
            <a:avLst/>
          </a:prstGeom>
        </p:spPr>
      </p:pic>
      <p:pic>
        <p:nvPicPr>
          <p:cNvPr id="16" name="Picture 1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95599" y="1662629"/>
            <a:ext cx="1935204" cy="1444952"/>
          </a:xfrm>
          <a:prstGeom prst="rect">
            <a:avLst/>
          </a:prstGeom>
        </p:spPr>
      </p:pic>
      <p:pic>
        <p:nvPicPr>
          <p:cNvPr id="17" name="Picture 1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701965" y="3336021"/>
            <a:ext cx="2128838" cy="1609725"/>
          </a:xfrm>
          <a:prstGeom prst="rect">
            <a:avLst/>
          </a:prstGeom>
        </p:spPr>
      </p:pic>
      <p:pic>
        <p:nvPicPr>
          <p:cNvPr id="18" name="Picture 17"/>
          <p:cNvPicPr>
            <a:picLocks noChangeAspect="1"/>
          </p:cNvPicPr>
          <p:nvPr/>
        </p:nvPicPr>
        <p:blipFill>
          <a:blip r:embed="rId10"/>
          <a:stretch>
            <a:fillRect/>
          </a:stretch>
        </p:blipFill>
        <p:spPr>
          <a:xfrm>
            <a:off x="7053983" y="5174185"/>
            <a:ext cx="1618436" cy="1533255"/>
          </a:xfrm>
          <a:prstGeom prst="rect">
            <a:avLst/>
          </a:prstGeom>
        </p:spPr>
      </p:pic>
    </p:spTree>
    <p:extLst>
      <p:ext uri="{BB962C8B-B14F-4D97-AF65-F5344CB8AC3E}">
        <p14:creationId xmlns:p14="http://schemas.microsoft.com/office/powerpoint/2010/main" val="10649888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49" y="116632"/>
            <a:ext cx="3367286" cy="488852"/>
          </a:xfrm>
        </p:spPr>
        <p:txBody>
          <a:bodyPr/>
          <a:lstStyle/>
          <a:p>
            <a:pPr algn="ctr"/>
            <a:r>
              <a:rPr lang="en-GB" sz="1800" i="1" dirty="0" smtClean="0">
                <a:solidFill>
                  <a:schemeClr val="tx1"/>
                </a:solidFill>
                <a:effectLst/>
                <a:latin typeface="+mj-lt"/>
              </a:rPr>
              <a:t>Home page final options</a:t>
            </a:r>
            <a:endParaRPr lang="en-GB" sz="1800" i="1" dirty="0">
              <a:solidFill>
                <a:schemeClr val="tx1"/>
              </a:solidFill>
              <a:effectLst/>
              <a:latin typeface="+mj-lt"/>
            </a:endParaRPr>
          </a:p>
        </p:txBody>
      </p:sp>
      <p:sp>
        <p:nvSpPr>
          <p:cNvPr id="4" name="TextBox 3"/>
          <p:cNvSpPr txBox="1"/>
          <p:nvPr/>
        </p:nvSpPr>
        <p:spPr>
          <a:xfrm>
            <a:off x="409075" y="1016298"/>
            <a:ext cx="950494" cy="646331"/>
          </a:xfrm>
          <a:prstGeom prst="rect">
            <a:avLst/>
          </a:prstGeom>
          <a:noFill/>
        </p:spPr>
        <p:txBody>
          <a:bodyPr wrap="square" rtlCol="0">
            <a:spAutoFit/>
          </a:bodyPr>
          <a:lstStyle/>
          <a:p>
            <a:pPr algn="ctr"/>
            <a:r>
              <a:rPr lang="en-GB" dirty="0" smtClean="0"/>
              <a:t>Reminders</a:t>
            </a:r>
            <a:endParaRPr lang="en-GB" dirty="0"/>
          </a:p>
        </p:txBody>
      </p:sp>
      <p:sp>
        <p:nvSpPr>
          <p:cNvPr id="5" name="TextBox 4"/>
          <p:cNvSpPr txBox="1"/>
          <p:nvPr/>
        </p:nvSpPr>
        <p:spPr>
          <a:xfrm>
            <a:off x="3867214" y="1002398"/>
            <a:ext cx="950494" cy="646331"/>
          </a:xfrm>
          <a:prstGeom prst="rect">
            <a:avLst/>
          </a:prstGeom>
          <a:noFill/>
        </p:spPr>
        <p:txBody>
          <a:bodyPr wrap="square" rtlCol="0">
            <a:spAutoFit/>
          </a:bodyPr>
          <a:lstStyle/>
          <a:p>
            <a:pPr algn="ctr"/>
            <a:r>
              <a:rPr lang="en-GB" dirty="0" smtClean="0"/>
              <a:t>Online doctor</a:t>
            </a:r>
            <a:endParaRPr lang="en-GB" dirty="0"/>
          </a:p>
        </p:txBody>
      </p:sp>
      <p:sp>
        <p:nvSpPr>
          <p:cNvPr id="6" name="TextBox 5"/>
          <p:cNvSpPr txBox="1"/>
          <p:nvPr/>
        </p:nvSpPr>
        <p:spPr>
          <a:xfrm>
            <a:off x="7325353" y="1016298"/>
            <a:ext cx="950494" cy="369332"/>
          </a:xfrm>
          <a:prstGeom prst="rect">
            <a:avLst/>
          </a:prstGeom>
          <a:noFill/>
        </p:spPr>
        <p:txBody>
          <a:bodyPr wrap="square" rtlCol="0">
            <a:spAutoFit/>
          </a:bodyPr>
          <a:lstStyle/>
          <a:p>
            <a:pPr algn="ctr"/>
            <a:r>
              <a:rPr lang="en-GB" dirty="0" smtClean="0"/>
              <a:t>Fitness</a:t>
            </a:r>
            <a:endParaRPr lang="en-GB" dirty="0"/>
          </a:p>
        </p:txBody>
      </p:sp>
      <p:sp>
        <p:nvSpPr>
          <p:cNvPr id="7" name="TextBox 6"/>
          <p:cNvSpPr txBox="1"/>
          <p:nvPr/>
        </p:nvSpPr>
        <p:spPr>
          <a:xfrm>
            <a:off x="343090" y="3659714"/>
            <a:ext cx="950494" cy="646331"/>
          </a:xfrm>
          <a:prstGeom prst="rect">
            <a:avLst/>
          </a:prstGeom>
          <a:noFill/>
        </p:spPr>
        <p:txBody>
          <a:bodyPr wrap="square" rtlCol="0">
            <a:spAutoFit/>
          </a:bodyPr>
          <a:lstStyle/>
          <a:p>
            <a:pPr algn="ctr"/>
            <a:r>
              <a:rPr lang="en-GB" dirty="0" smtClean="0"/>
              <a:t>Pharmacy</a:t>
            </a:r>
            <a:endParaRPr lang="en-GB" dirty="0"/>
          </a:p>
        </p:txBody>
      </p:sp>
      <p:sp>
        <p:nvSpPr>
          <p:cNvPr id="8" name="TextBox 7"/>
          <p:cNvSpPr txBox="1"/>
          <p:nvPr/>
        </p:nvSpPr>
        <p:spPr>
          <a:xfrm>
            <a:off x="3867214" y="3647696"/>
            <a:ext cx="950494" cy="646331"/>
          </a:xfrm>
          <a:prstGeom prst="rect">
            <a:avLst/>
          </a:prstGeom>
          <a:noFill/>
        </p:spPr>
        <p:txBody>
          <a:bodyPr wrap="square" rtlCol="0">
            <a:spAutoFit/>
          </a:bodyPr>
          <a:lstStyle/>
          <a:p>
            <a:pPr algn="ctr"/>
            <a:r>
              <a:rPr lang="en-GB" dirty="0" smtClean="0"/>
              <a:t>Quick help</a:t>
            </a:r>
            <a:endParaRPr lang="en-GB" dirty="0"/>
          </a:p>
        </p:txBody>
      </p:sp>
      <p:sp>
        <p:nvSpPr>
          <p:cNvPr id="9" name="TextBox 8"/>
          <p:cNvSpPr txBox="1"/>
          <p:nvPr/>
        </p:nvSpPr>
        <p:spPr>
          <a:xfrm>
            <a:off x="7391338" y="3705881"/>
            <a:ext cx="950494" cy="923330"/>
          </a:xfrm>
          <a:prstGeom prst="rect">
            <a:avLst/>
          </a:prstGeom>
          <a:noFill/>
        </p:spPr>
        <p:txBody>
          <a:bodyPr wrap="square" rtlCol="0">
            <a:spAutoFit/>
          </a:bodyPr>
          <a:lstStyle/>
          <a:p>
            <a:pPr algn="ctr"/>
            <a:r>
              <a:rPr lang="en-GB" dirty="0" smtClean="0"/>
              <a:t>Recording data</a:t>
            </a:r>
            <a:endParaRPr lang="en-GB" dirty="0"/>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887" y="1549441"/>
            <a:ext cx="2007394" cy="1704975"/>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1212" y="1716140"/>
            <a:ext cx="2450306" cy="1400175"/>
          </a:xfrm>
          <a:prstGeom prst="rect">
            <a:avLst/>
          </a:prstGeom>
        </p:spPr>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52184" y="1703429"/>
            <a:ext cx="1828800" cy="1624584"/>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929" y="4965395"/>
            <a:ext cx="2331307" cy="1090814"/>
          </a:xfrm>
          <a:prstGeom prst="rect">
            <a:avLst/>
          </a:prstGeom>
        </p:spPr>
      </p:pic>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24099" y="4492602"/>
            <a:ext cx="1964531" cy="1743075"/>
          </a:xfrm>
          <a:prstGeom prst="rect">
            <a:avLst/>
          </a:prstGeom>
        </p:spPr>
      </p:pic>
      <p:pic>
        <p:nvPicPr>
          <p:cNvPr id="15" name="Picture 14"/>
          <p:cNvPicPr>
            <a:picLocks noChangeAspect="1"/>
          </p:cNvPicPr>
          <p:nvPr/>
        </p:nvPicPr>
        <p:blipFill>
          <a:blip r:embed="rId7"/>
          <a:stretch>
            <a:fillRect/>
          </a:stretch>
        </p:blipFill>
        <p:spPr>
          <a:xfrm>
            <a:off x="7162549" y="4702422"/>
            <a:ext cx="1618436" cy="1533255"/>
          </a:xfrm>
          <a:prstGeom prst="rect">
            <a:avLst/>
          </a:prstGeom>
        </p:spPr>
      </p:pic>
    </p:spTree>
    <p:extLst>
      <p:ext uri="{BB962C8B-B14F-4D97-AF65-F5344CB8AC3E}">
        <p14:creationId xmlns:p14="http://schemas.microsoft.com/office/powerpoint/2010/main" val="335640263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8650" y="1319995"/>
            <a:ext cx="1500940" cy="646331"/>
          </a:xfrm>
          <a:prstGeom prst="rect">
            <a:avLst/>
          </a:prstGeom>
          <a:noFill/>
        </p:spPr>
        <p:txBody>
          <a:bodyPr wrap="square" rtlCol="0">
            <a:spAutoFit/>
          </a:bodyPr>
          <a:lstStyle/>
          <a:p>
            <a:pPr algn="ctr"/>
            <a:r>
              <a:rPr lang="en-GB" dirty="0" smtClean="0"/>
              <a:t>Talk to a doctor</a:t>
            </a:r>
            <a:endParaRPr lang="en-GB" dirty="0"/>
          </a:p>
        </p:txBody>
      </p:sp>
      <p:sp>
        <p:nvSpPr>
          <p:cNvPr id="5" name="TextBox 4"/>
          <p:cNvSpPr txBox="1"/>
          <p:nvPr/>
        </p:nvSpPr>
        <p:spPr>
          <a:xfrm>
            <a:off x="2860508" y="1319995"/>
            <a:ext cx="1500940" cy="646331"/>
          </a:xfrm>
          <a:prstGeom prst="rect">
            <a:avLst/>
          </a:prstGeom>
          <a:noFill/>
        </p:spPr>
        <p:txBody>
          <a:bodyPr wrap="square" rtlCol="0">
            <a:spAutoFit/>
          </a:bodyPr>
          <a:lstStyle/>
          <a:p>
            <a:pPr algn="ctr"/>
            <a:r>
              <a:rPr lang="en-GB" dirty="0" smtClean="0"/>
              <a:t>Hospitals near you</a:t>
            </a:r>
            <a:endParaRPr lang="en-GB" dirty="0"/>
          </a:p>
        </p:txBody>
      </p:sp>
      <p:sp>
        <p:nvSpPr>
          <p:cNvPr id="6" name="TextBox 5"/>
          <p:cNvSpPr txBox="1"/>
          <p:nvPr/>
        </p:nvSpPr>
        <p:spPr>
          <a:xfrm>
            <a:off x="5092365" y="1319995"/>
            <a:ext cx="1500940" cy="369332"/>
          </a:xfrm>
          <a:prstGeom prst="rect">
            <a:avLst/>
          </a:prstGeom>
          <a:noFill/>
        </p:spPr>
        <p:txBody>
          <a:bodyPr wrap="square" rtlCol="0">
            <a:spAutoFit/>
          </a:bodyPr>
          <a:lstStyle/>
          <a:p>
            <a:pPr algn="ctr"/>
            <a:r>
              <a:rPr lang="en-GB" dirty="0" smtClean="0"/>
              <a:t>Help</a:t>
            </a:r>
            <a:endParaRPr lang="en-GB" dirty="0"/>
          </a:p>
        </p:txBody>
      </p:sp>
      <p:sp>
        <p:nvSpPr>
          <p:cNvPr id="7" name="TextBox 6"/>
          <p:cNvSpPr txBox="1"/>
          <p:nvPr/>
        </p:nvSpPr>
        <p:spPr>
          <a:xfrm>
            <a:off x="6809874" y="1319995"/>
            <a:ext cx="1705476" cy="646331"/>
          </a:xfrm>
          <a:prstGeom prst="rect">
            <a:avLst/>
          </a:prstGeom>
          <a:noFill/>
        </p:spPr>
        <p:txBody>
          <a:bodyPr wrap="square" rtlCol="0">
            <a:spAutoFit/>
          </a:bodyPr>
          <a:lstStyle/>
          <a:p>
            <a:pPr algn="ctr"/>
            <a:r>
              <a:rPr lang="en-GB" dirty="0" smtClean="0"/>
              <a:t>Book an appointment</a:t>
            </a:r>
            <a:endParaRPr lang="en-GB" dirty="0"/>
          </a:p>
        </p:txBody>
      </p:sp>
      <p:sp>
        <p:nvSpPr>
          <p:cNvPr id="8" name="Title 1"/>
          <p:cNvSpPr txBox="1">
            <a:spLocks/>
          </p:cNvSpPr>
          <p:nvPr/>
        </p:nvSpPr>
        <p:spPr>
          <a:xfrm>
            <a:off x="77027" y="116632"/>
            <a:ext cx="3732798" cy="41127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800" i="1" dirty="0" smtClean="0"/>
              <a:t>Online doctor category</a:t>
            </a:r>
            <a:endParaRPr lang="en-GB" sz="1800" i="1" dirty="0"/>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685" y="1926421"/>
            <a:ext cx="2378869" cy="1438275"/>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89" y="4283241"/>
            <a:ext cx="2778919" cy="1228725"/>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33894" y="1882044"/>
            <a:ext cx="2193131" cy="1562100"/>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45129" y="4132973"/>
            <a:ext cx="1871663" cy="1838325"/>
          </a:xfrm>
          <a:prstGeom prst="rect">
            <a:avLst/>
          </a:prstGeom>
        </p:spPr>
      </p:pic>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92366" y="1840778"/>
            <a:ext cx="1850231" cy="1847850"/>
          </a:xfrm>
          <a:prstGeom prst="rect">
            <a:avLst/>
          </a:prstGeom>
        </p:spPr>
      </p:pic>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68301" y="4114304"/>
            <a:ext cx="2028825" cy="1685925"/>
          </a:xfrm>
          <a:prstGeom prst="rect">
            <a:avLst/>
          </a:prstGeom>
        </p:spPr>
      </p:pic>
      <p:pic>
        <p:nvPicPr>
          <p:cNvPr id="16" name="Picture 1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07937" y="1840779"/>
            <a:ext cx="1971675" cy="1743075"/>
          </a:xfrm>
          <a:prstGeom prst="rect">
            <a:avLst/>
          </a:prstGeom>
        </p:spPr>
      </p:pic>
      <p:pic>
        <p:nvPicPr>
          <p:cNvPr id="17" name="Picture 1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207949" y="4114304"/>
            <a:ext cx="1871663" cy="1838325"/>
          </a:xfrm>
          <a:prstGeom prst="rect">
            <a:avLst/>
          </a:prstGeom>
        </p:spPr>
      </p:pic>
    </p:spTree>
    <p:extLst>
      <p:ext uri="{BB962C8B-B14F-4D97-AF65-F5344CB8AC3E}">
        <p14:creationId xmlns:p14="http://schemas.microsoft.com/office/powerpoint/2010/main" val="4240953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4087366" cy="416844"/>
          </a:xfrm>
        </p:spPr>
        <p:txBody>
          <a:bodyPr/>
          <a:lstStyle/>
          <a:p>
            <a:pPr algn="ctr"/>
            <a:r>
              <a:rPr lang="en-GB" sz="1800" i="1" dirty="0" smtClean="0">
                <a:solidFill>
                  <a:schemeClr val="tx1"/>
                </a:solidFill>
                <a:effectLst/>
                <a:latin typeface="+mj-lt"/>
              </a:rPr>
              <a:t>Online doctor final choices</a:t>
            </a:r>
            <a:endParaRPr lang="en-GB" sz="1800" i="1" dirty="0">
              <a:solidFill>
                <a:schemeClr val="tx1"/>
              </a:solidFill>
              <a:effectLst/>
              <a:latin typeface="+mj-lt"/>
            </a:endParaRPr>
          </a:p>
        </p:txBody>
      </p:sp>
      <p:sp>
        <p:nvSpPr>
          <p:cNvPr id="4" name="TextBox 3"/>
          <p:cNvSpPr txBox="1"/>
          <p:nvPr/>
        </p:nvSpPr>
        <p:spPr>
          <a:xfrm>
            <a:off x="628650" y="1319995"/>
            <a:ext cx="1500940" cy="646331"/>
          </a:xfrm>
          <a:prstGeom prst="rect">
            <a:avLst/>
          </a:prstGeom>
          <a:noFill/>
        </p:spPr>
        <p:txBody>
          <a:bodyPr wrap="square" rtlCol="0">
            <a:spAutoFit/>
          </a:bodyPr>
          <a:lstStyle/>
          <a:p>
            <a:pPr algn="ctr"/>
            <a:r>
              <a:rPr lang="en-GB" dirty="0" smtClean="0"/>
              <a:t>Talk to a doctor</a:t>
            </a:r>
            <a:endParaRPr lang="en-GB" dirty="0"/>
          </a:p>
        </p:txBody>
      </p:sp>
      <p:sp>
        <p:nvSpPr>
          <p:cNvPr id="5" name="TextBox 4"/>
          <p:cNvSpPr txBox="1"/>
          <p:nvPr/>
        </p:nvSpPr>
        <p:spPr>
          <a:xfrm>
            <a:off x="3071061" y="3646100"/>
            <a:ext cx="1500940" cy="646331"/>
          </a:xfrm>
          <a:prstGeom prst="rect">
            <a:avLst/>
          </a:prstGeom>
          <a:noFill/>
        </p:spPr>
        <p:txBody>
          <a:bodyPr wrap="square" rtlCol="0">
            <a:spAutoFit/>
          </a:bodyPr>
          <a:lstStyle/>
          <a:p>
            <a:pPr algn="ctr"/>
            <a:r>
              <a:rPr lang="en-GB" dirty="0" smtClean="0"/>
              <a:t>Hospitals near you</a:t>
            </a:r>
            <a:endParaRPr lang="en-GB" dirty="0"/>
          </a:p>
        </p:txBody>
      </p:sp>
      <p:sp>
        <p:nvSpPr>
          <p:cNvPr id="6" name="TextBox 5"/>
          <p:cNvSpPr txBox="1"/>
          <p:nvPr/>
        </p:nvSpPr>
        <p:spPr>
          <a:xfrm>
            <a:off x="5092365" y="1319995"/>
            <a:ext cx="1500940" cy="369332"/>
          </a:xfrm>
          <a:prstGeom prst="rect">
            <a:avLst/>
          </a:prstGeom>
          <a:noFill/>
        </p:spPr>
        <p:txBody>
          <a:bodyPr wrap="square" rtlCol="0">
            <a:spAutoFit/>
          </a:bodyPr>
          <a:lstStyle/>
          <a:p>
            <a:pPr algn="ctr"/>
            <a:r>
              <a:rPr lang="en-GB" dirty="0" smtClean="0"/>
              <a:t>Help</a:t>
            </a:r>
            <a:endParaRPr lang="en-GB" dirty="0"/>
          </a:p>
        </p:txBody>
      </p:sp>
      <p:sp>
        <p:nvSpPr>
          <p:cNvPr id="7" name="TextBox 6"/>
          <p:cNvSpPr txBox="1"/>
          <p:nvPr/>
        </p:nvSpPr>
        <p:spPr>
          <a:xfrm>
            <a:off x="6809874" y="3634964"/>
            <a:ext cx="1705476" cy="646331"/>
          </a:xfrm>
          <a:prstGeom prst="rect">
            <a:avLst/>
          </a:prstGeom>
          <a:noFill/>
        </p:spPr>
        <p:txBody>
          <a:bodyPr wrap="square" rtlCol="0">
            <a:spAutoFit/>
          </a:bodyPr>
          <a:lstStyle/>
          <a:p>
            <a:pPr algn="ctr"/>
            <a:r>
              <a:rPr lang="en-GB" dirty="0" smtClean="0"/>
              <a:t>Book an appointment</a:t>
            </a:r>
            <a:endParaRPr lang="en-GB" dirty="0"/>
          </a:p>
        </p:txBody>
      </p:sp>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l="47661"/>
          <a:stretch/>
        </p:blipFill>
        <p:spPr>
          <a:xfrm>
            <a:off x="517357" y="1926420"/>
            <a:ext cx="1768643" cy="2043078"/>
          </a:xfrm>
          <a:prstGeom prst="rect">
            <a:avLst/>
          </a:prstGeom>
          <a:ln>
            <a:noFill/>
          </a:ln>
          <a:effectLst>
            <a:softEdge rad="112500"/>
          </a:effectLst>
        </p:spPr>
      </p:pic>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l="25518" r="8100"/>
          <a:stretch/>
        </p:blipFill>
        <p:spPr>
          <a:xfrm>
            <a:off x="2959768" y="4192108"/>
            <a:ext cx="1818841" cy="1951622"/>
          </a:xfrm>
          <a:prstGeom prst="rect">
            <a:avLst/>
          </a:prstGeom>
          <a:ln>
            <a:noFill/>
          </a:ln>
          <a:effectLst>
            <a:softEdge rad="112500"/>
          </a:effectLst>
        </p:spPr>
      </p:pic>
      <p:pic>
        <p:nvPicPr>
          <p:cNvPr id="10" name="Picture 9"/>
          <p:cNvPicPr>
            <a:picLocks noChangeAspect="1"/>
          </p:cNvPicPr>
          <p:nvPr/>
        </p:nvPicPr>
        <p:blipFill rotWithShape="1">
          <a:blip r:embed="rId4">
            <a:extLst>
              <a:ext uri="{28A0092B-C50C-407E-A947-70E740481C1C}">
                <a14:useLocalDpi xmlns:a14="http://schemas.microsoft.com/office/drawing/2010/main" val="0"/>
              </a:ext>
            </a:extLst>
          </a:blip>
          <a:srcRect l="40104"/>
          <a:stretch/>
        </p:blipFill>
        <p:spPr>
          <a:xfrm>
            <a:off x="5235240" y="1802596"/>
            <a:ext cx="1215190" cy="1685925"/>
          </a:xfrm>
          <a:prstGeom prst="rect">
            <a:avLst/>
          </a:prstGeom>
          <a:ln>
            <a:noFill/>
          </a:ln>
          <a:effectLst>
            <a:softEdge rad="112500"/>
          </a:effectLst>
        </p:spPr>
      </p:pic>
      <p:pic>
        <p:nvPicPr>
          <p:cNvPr id="11" name="Picture 10"/>
          <p:cNvPicPr>
            <a:picLocks noChangeAspect="1"/>
          </p:cNvPicPr>
          <p:nvPr/>
        </p:nvPicPr>
        <p:blipFill rotWithShape="1">
          <a:blip r:embed="rId5">
            <a:extLst>
              <a:ext uri="{28A0092B-C50C-407E-A947-70E740481C1C}">
                <a14:useLocalDpi xmlns:a14="http://schemas.microsoft.com/office/drawing/2010/main" val="0"/>
              </a:ext>
            </a:extLst>
          </a:blip>
          <a:srcRect r="32646"/>
          <a:stretch/>
        </p:blipFill>
        <p:spPr>
          <a:xfrm>
            <a:off x="6593305" y="4001092"/>
            <a:ext cx="1733300" cy="2275079"/>
          </a:xfrm>
          <a:prstGeom prst="rect">
            <a:avLst/>
          </a:prstGeom>
          <a:ln>
            <a:noFill/>
          </a:ln>
          <a:effectLst>
            <a:softEdge rad="112500"/>
          </a:effectLst>
        </p:spPr>
      </p:pic>
    </p:spTree>
    <p:extLst>
      <p:ext uri="{BB962C8B-B14F-4D97-AF65-F5344CB8AC3E}">
        <p14:creationId xmlns:p14="http://schemas.microsoft.com/office/powerpoint/2010/main" val="36172526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0"/>
            <a:ext cx="3770663" cy="416844"/>
          </a:xfrm>
        </p:spPr>
        <p:txBody>
          <a:bodyPr/>
          <a:lstStyle/>
          <a:p>
            <a:pPr algn="ctr"/>
            <a:r>
              <a:rPr lang="en-GB" sz="1800" i="1" dirty="0" smtClean="0">
                <a:solidFill>
                  <a:schemeClr val="tx1"/>
                </a:solidFill>
                <a:effectLst/>
                <a:latin typeface="+mj-lt"/>
              </a:rPr>
              <a:t>Exercise routine options</a:t>
            </a:r>
            <a:endParaRPr lang="en-GB" sz="1800" i="1" dirty="0">
              <a:solidFill>
                <a:schemeClr val="tx1"/>
              </a:solidFill>
              <a:effectLst/>
              <a:latin typeface="+mj-lt"/>
            </a:endParaRPr>
          </a:p>
        </p:txBody>
      </p:sp>
      <p:sp>
        <p:nvSpPr>
          <p:cNvPr id="4" name="TextBox 3"/>
          <p:cNvSpPr txBox="1"/>
          <p:nvPr/>
        </p:nvSpPr>
        <p:spPr>
          <a:xfrm>
            <a:off x="428996" y="1325563"/>
            <a:ext cx="553453" cy="646331"/>
          </a:xfrm>
          <a:prstGeom prst="rect">
            <a:avLst/>
          </a:prstGeom>
          <a:noFill/>
        </p:spPr>
        <p:txBody>
          <a:bodyPr wrap="square" rtlCol="0">
            <a:spAutoFit/>
          </a:bodyPr>
          <a:lstStyle/>
          <a:p>
            <a:pPr algn="ctr"/>
            <a:r>
              <a:rPr lang="en-GB" dirty="0" smtClean="0"/>
              <a:t>Walk</a:t>
            </a:r>
            <a:endParaRPr lang="en-GB" dirty="0"/>
          </a:p>
        </p:txBody>
      </p:sp>
      <p:sp>
        <p:nvSpPr>
          <p:cNvPr id="8" name="TextBox 7"/>
          <p:cNvSpPr txBox="1"/>
          <p:nvPr/>
        </p:nvSpPr>
        <p:spPr>
          <a:xfrm>
            <a:off x="2192003" y="1340761"/>
            <a:ext cx="730920" cy="646331"/>
          </a:xfrm>
          <a:prstGeom prst="rect">
            <a:avLst/>
          </a:prstGeom>
          <a:noFill/>
        </p:spPr>
        <p:txBody>
          <a:bodyPr wrap="square" rtlCol="0">
            <a:spAutoFit/>
          </a:bodyPr>
          <a:lstStyle/>
          <a:p>
            <a:pPr algn="ctr"/>
            <a:r>
              <a:rPr lang="en-GB" dirty="0" smtClean="0"/>
              <a:t>stretch</a:t>
            </a:r>
            <a:endParaRPr lang="en-GB" dirty="0"/>
          </a:p>
        </p:txBody>
      </p:sp>
      <p:sp>
        <p:nvSpPr>
          <p:cNvPr id="9" name="TextBox 8"/>
          <p:cNvSpPr txBox="1"/>
          <p:nvPr/>
        </p:nvSpPr>
        <p:spPr>
          <a:xfrm>
            <a:off x="3799350" y="1325564"/>
            <a:ext cx="553453" cy="923330"/>
          </a:xfrm>
          <a:prstGeom prst="rect">
            <a:avLst/>
          </a:prstGeom>
          <a:noFill/>
        </p:spPr>
        <p:txBody>
          <a:bodyPr wrap="square" rtlCol="0">
            <a:spAutoFit/>
          </a:bodyPr>
          <a:lstStyle/>
          <a:p>
            <a:pPr algn="ctr"/>
            <a:r>
              <a:rPr lang="en-GB" dirty="0" smtClean="0"/>
              <a:t>Leg lift</a:t>
            </a:r>
            <a:endParaRPr lang="en-GB" dirty="0"/>
          </a:p>
        </p:txBody>
      </p:sp>
      <p:sp>
        <p:nvSpPr>
          <p:cNvPr id="10" name="TextBox 9"/>
          <p:cNvSpPr txBox="1"/>
          <p:nvPr/>
        </p:nvSpPr>
        <p:spPr>
          <a:xfrm>
            <a:off x="5266062" y="1340762"/>
            <a:ext cx="553453" cy="1200329"/>
          </a:xfrm>
          <a:prstGeom prst="rect">
            <a:avLst/>
          </a:prstGeom>
          <a:noFill/>
        </p:spPr>
        <p:txBody>
          <a:bodyPr wrap="square" rtlCol="0">
            <a:spAutoFit/>
          </a:bodyPr>
          <a:lstStyle/>
          <a:p>
            <a:pPr algn="ctr"/>
            <a:r>
              <a:rPr lang="en-GB" dirty="0" smtClean="0"/>
              <a:t>Leg hold</a:t>
            </a:r>
            <a:endParaRPr lang="en-GB" dirty="0"/>
          </a:p>
        </p:txBody>
      </p:sp>
      <p:sp>
        <p:nvSpPr>
          <p:cNvPr id="11" name="TextBox 10"/>
          <p:cNvSpPr txBox="1"/>
          <p:nvPr/>
        </p:nvSpPr>
        <p:spPr>
          <a:xfrm>
            <a:off x="6841451" y="1340761"/>
            <a:ext cx="553453" cy="369332"/>
          </a:xfrm>
          <a:prstGeom prst="rect">
            <a:avLst/>
          </a:prstGeom>
          <a:noFill/>
        </p:spPr>
        <p:txBody>
          <a:bodyPr wrap="square" rtlCol="0">
            <a:spAutoFit/>
          </a:bodyPr>
          <a:lstStyle/>
          <a:p>
            <a:pPr algn="ctr"/>
            <a:r>
              <a:rPr lang="en-GB" dirty="0" smtClean="0"/>
              <a:t>jog</a:t>
            </a:r>
            <a:endParaRPr lang="en-GB" dirty="0"/>
          </a:p>
        </p:txBody>
      </p:sp>
      <p:sp>
        <p:nvSpPr>
          <p:cNvPr id="12" name="TextBox 11"/>
          <p:cNvSpPr txBox="1"/>
          <p:nvPr/>
        </p:nvSpPr>
        <p:spPr>
          <a:xfrm>
            <a:off x="8238624" y="1346329"/>
            <a:ext cx="553453" cy="646331"/>
          </a:xfrm>
          <a:prstGeom prst="rect">
            <a:avLst/>
          </a:prstGeom>
          <a:noFill/>
        </p:spPr>
        <p:txBody>
          <a:bodyPr wrap="square" rtlCol="0">
            <a:spAutoFit/>
          </a:bodyPr>
          <a:lstStyle/>
          <a:p>
            <a:pPr algn="ctr"/>
            <a:r>
              <a:rPr lang="en-GB" dirty="0" smtClean="0"/>
              <a:t>bike</a:t>
            </a:r>
            <a:endParaRPr lang="en-GB" dirty="0"/>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709" y="4628172"/>
            <a:ext cx="1466411" cy="1301106"/>
          </a:xfrm>
          <a:prstGeom prst="rect">
            <a:avLst/>
          </a:prstGeom>
        </p:spPr>
      </p:pic>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5970" y="2414692"/>
            <a:ext cx="1266953" cy="1124132"/>
          </a:xfrm>
          <a:prstGeom prst="rect">
            <a:avLst/>
          </a:prstGeom>
        </p:spPr>
      </p:pic>
      <p:pic>
        <p:nvPicPr>
          <p:cNvPr id="16"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5970" y="4579454"/>
            <a:ext cx="1296782" cy="1009564"/>
          </a:xfrm>
          <a:prstGeom prst="rect">
            <a:avLst/>
          </a:prstGeom>
        </p:spPr>
      </p:pic>
      <p:pic>
        <p:nvPicPr>
          <p:cNvPr id="17" name="Picture 1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98748" y="1971894"/>
            <a:ext cx="1394687" cy="1041366"/>
          </a:xfrm>
          <a:prstGeom prst="rect">
            <a:avLst/>
          </a:prstGeom>
        </p:spPr>
      </p:pic>
      <p:pic>
        <p:nvPicPr>
          <p:cNvPr id="18" name="Picture 1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68668" y="4591525"/>
            <a:ext cx="1384384" cy="1228326"/>
          </a:xfrm>
          <a:prstGeom prst="rect">
            <a:avLst/>
          </a:prstGeom>
        </p:spPr>
      </p:pic>
      <p:pic>
        <p:nvPicPr>
          <p:cNvPr id="19" name="Picture 1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40642" y="2262398"/>
            <a:ext cx="1076324" cy="1428720"/>
          </a:xfrm>
          <a:prstGeom prst="rect">
            <a:avLst/>
          </a:prstGeom>
        </p:spPr>
      </p:pic>
      <p:pic>
        <p:nvPicPr>
          <p:cNvPr id="20" name="Picture 1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744687" y="4169448"/>
            <a:ext cx="1298756" cy="1129352"/>
          </a:xfrm>
          <a:prstGeom prst="rect">
            <a:avLst/>
          </a:prstGeom>
        </p:spPr>
      </p:pic>
      <p:pic>
        <p:nvPicPr>
          <p:cNvPr id="21" name="Picture 20"/>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288609" y="1889969"/>
            <a:ext cx="1080341" cy="1440454"/>
          </a:xfrm>
          <a:prstGeom prst="rect">
            <a:avLst/>
          </a:prstGeom>
        </p:spPr>
      </p:pic>
      <p:pic>
        <p:nvPicPr>
          <p:cNvPr id="22" name="Picture 2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180814" y="4483042"/>
            <a:ext cx="1214090" cy="1202389"/>
          </a:xfrm>
          <a:prstGeom prst="rect">
            <a:avLst/>
          </a:prstGeom>
        </p:spPr>
      </p:pic>
      <p:pic>
        <p:nvPicPr>
          <p:cNvPr id="23" name="Picture 2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532284" y="2361944"/>
            <a:ext cx="1412679" cy="1159121"/>
          </a:xfrm>
          <a:prstGeom prst="rect">
            <a:avLst/>
          </a:prstGeom>
        </p:spPr>
      </p:pic>
      <p:pic>
        <p:nvPicPr>
          <p:cNvPr id="24" name="Picture 23"/>
          <p:cNvPicPr>
            <a:picLocks noChangeAspect="1"/>
          </p:cNvPicPr>
          <p:nvPr/>
        </p:nvPicPr>
        <p:blipFill rotWithShape="1">
          <a:blip r:embed="rId12">
            <a:extLst>
              <a:ext uri="{28A0092B-C50C-407E-A947-70E740481C1C}">
                <a14:useLocalDpi xmlns:a14="http://schemas.microsoft.com/office/drawing/2010/main" val="0"/>
              </a:ext>
            </a:extLst>
          </a:blip>
          <a:srcRect l="9800"/>
          <a:stretch/>
        </p:blipFill>
        <p:spPr>
          <a:xfrm>
            <a:off x="7493428" y="4865250"/>
            <a:ext cx="1490391" cy="1064029"/>
          </a:xfrm>
          <a:prstGeom prst="rect">
            <a:avLst/>
          </a:prstGeom>
        </p:spPr>
      </p:pic>
      <p:pic>
        <p:nvPicPr>
          <p:cNvPr id="13" name="Picture 1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05140" y="1745932"/>
            <a:ext cx="986343" cy="1105121"/>
          </a:xfrm>
          <a:prstGeom prst="rect">
            <a:avLst/>
          </a:prstGeom>
        </p:spPr>
      </p:pic>
    </p:spTree>
    <p:extLst>
      <p:ext uri="{BB962C8B-B14F-4D97-AF65-F5344CB8AC3E}">
        <p14:creationId xmlns:p14="http://schemas.microsoft.com/office/powerpoint/2010/main" val="69604513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67" y="116632"/>
            <a:ext cx="4914138" cy="344836"/>
          </a:xfrm>
        </p:spPr>
        <p:txBody>
          <a:bodyPr/>
          <a:lstStyle/>
          <a:p>
            <a:pPr algn="ctr"/>
            <a:r>
              <a:rPr lang="en-GB" sz="1800" i="1" dirty="0" smtClean="0">
                <a:solidFill>
                  <a:schemeClr val="tx1"/>
                </a:solidFill>
                <a:effectLst/>
                <a:latin typeface="+mj-lt"/>
              </a:rPr>
              <a:t>Exercise routine final options</a:t>
            </a:r>
            <a:endParaRPr lang="en-GB" sz="1800" i="1" dirty="0">
              <a:solidFill>
                <a:schemeClr val="tx1"/>
              </a:solidFill>
              <a:effectLst/>
              <a:latin typeface="+mj-lt"/>
            </a:endParaRPr>
          </a:p>
        </p:txBody>
      </p:sp>
      <p:sp>
        <p:nvSpPr>
          <p:cNvPr id="4" name="TextBox 3"/>
          <p:cNvSpPr txBox="1"/>
          <p:nvPr/>
        </p:nvSpPr>
        <p:spPr>
          <a:xfrm>
            <a:off x="428996" y="1325563"/>
            <a:ext cx="553453" cy="646331"/>
          </a:xfrm>
          <a:prstGeom prst="rect">
            <a:avLst/>
          </a:prstGeom>
          <a:noFill/>
        </p:spPr>
        <p:txBody>
          <a:bodyPr wrap="square" rtlCol="0">
            <a:spAutoFit/>
          </a:bodyPr>
          <a:lstStyle/>
          <a:p>
            <a:pPr algn="ctr"/>
            <a:r>
              <a:rPr lang="en-GB" dirty="0" smtClean="0"/>
              <a:t>Walk</a:t>
            </a:r>
            <a:endParaRPr lang="en-GB" dirty="0"/>
          </a:p>
        </p:txBody>
      </p:sp>
      <p:sp>
        <p:nvSpPr>
          <p:cNvPr id="8" name="TextBox 7"/>
          <p:cNvSpPr txBox="1"/>
          <p:nvPr/>
        </p:nvSpPr>
        <p:spPr>
          <a:xfrm>
            <a:off x="2161419" y="3995989"/>
            <a:ext cx="730920" cy="646331"/>
          </a:xfrm>
          <a:prstGeom prst="rect">
            <a:avLst/>
          </a:prstGeom>
          <a:noFill/>
        </p:spPr>
        <p:txBody>
          <a:bodyPr wrap="square" rtlCol="0">
            <a:spAutoFit/>
          </a:bodyPr>
          <a:lstStyle/>
          <a:p>
            <a:pPr algn="ctr"/>
            <a:r>
              <a:rPr lang="en-GB" dirty="0" smtClean="0"/>
              <a:t>stretch</a:t>
            </a:r>
            <a:endParaRPr lang="en-GB" dirty="0"/>
          </a:p>
        </p:txBody>
      </p:sp>
      <p:sp>
        <p:nvSpPr>
          <p:cNvPr id="9" name="TextBox 8"/>
          <p:cNvSpPr txBox="1"/>
          <p:nvPr/>
        </p:nvSpPr>
        <p:spPr>
          <a:xfrm>
            <a:off x="3799350" y="1325564"/>
            <a:ext cx="553453" cy="923330"/>
          </a:xfrm>
          <a:prstGeom prst="rect">
            <a:avLst/>
          </a:prstGeom>
          <a:noFill/>
        </p:spPr>
        <p:txBody>
          <a:bodyPr wrap="square" rtlCol="0">
            <a:spAutoFit/>
          </a:bodyPr>
          <a:lstStyle/>
          <a:p>
            <a:pPr algn="ctr"/>
            <a:r>
              <a:rPr lang="en-GB" dirty="0" smtClean="0"/>
              <a:t>Leg lift</a:t>
            </a:r>
            <a:endParaRPr lang="en-GB" dirty="0"/>
          </a:p>
        </p:txBody>
      </p:sp>
      <p:sp>
        <p:nvSpPr>
          <p:cNvPr id="10" name="TextBox 9"/>
          <p:cNvSpPr txBox="1"/>
          <p:nvPr/>
        </p:nvSpPr>
        <p:spPr>
          <a:xfrm>
            <a:off x="5266062" y="3750691"/>
            <a:ext cx="553453" cy="1200329"/>
          </a:xfrm>
          <a:prstGeom prst="rect">
            <a:avLst/>
          </a:prstGeom>
          <a:noFill/>
        </p:spPr>
        <p:txBody>
          <a:bodyPr wrap="square" rtlCol="0">
            <a:spAutoFit/>
          </a:bodyPr>
          <a:lstStyle/>
          <a:p>
            <a:pPr algn="ctr"/>
            <a:r>
              <a:rPr lang="en-GB" dirty="0" smtClean="0"/>
              <a:t>Leg hold</a:t>
            </a:r>
            <a:endParaRPr lang="en-GB" dirty="0"/>
          </a:p>
        </p:txBody>
      </p:sp>
      <p:sp>
        <p:nvSpPr>
          <p:cNvPr id="11" name="TextBox 10"/>
          <p:cNvSpPr txBox="1"/>
          <p:nvPr/>
        </p:nvSpPr>
        <p:spPr>
          <a:xfrm>
            <a:off x="6841451" y="1340761"/>
            <a:ext cx="553453" cy="369332"/>
          </a:xfrm>
          <a:prstGeom prst="rect">
            <a:avLst/>
          </a:prstGeom>
          <a:noFill/>
        </p:spPr>
        <p:txBody>
          <a:bodyPr wrap="square" rtlCol="0">
            <a:spAutoFit/>
          </a:bodyPr>
          <a:lstStyle/>
          <a:p>
            <a:pPr algn="ctr"/>
            <a:r>
              <a:rPr lang="en-GB" dirty="0" smtClean="0"/>
              <a:t>jog</a:t>
            </a:r>
            <a:endParaRPr lang="en-GB" dirty="0"/>
          </a:p>
        </p:txBody>
      </p:sp>
      <p:sp>
        <p:nvSpPr>
          <p:cNvPr id="12" name="TextBox 11"/>
          <p:cNvSpPr txBox="1"/>
          <p:nvPr/>
        </p:nvSpPr>
        <p:spPr>
          <a:xfrm>
            <a:off x="7961898" y="3995989"/>
            <a:ext cx="553453" cy="646331"/>
          </a:xfrm>
          <a:prstGeom prst="rect">
            <a:avLst/>
          </a:prstGeom>
          <a:noFill/>
        </p:spPr>
        <p:txBody>
          <a:bodyPr wrap="square" rtlCol="0">
            <a:spAutoFit/>
          </a:bodyPr>
          <a:lstStyle/>
          <a:p>
            <a:pPr algn="ctr"/>
            <a:r>
              <a:rPr lang="en-GB" dirty="0" smtClean="0"/>
              <a:t>bike</a:t>
            </a:r>
            <a:endParaRPr lang="en-GB" dirty="0"/>
          </a:p>
        </p:txBody>
      </p:sp>
      <p:grpSp>
        <p:nvGrpSpPr>
          <p:cNvPr id="3" name="Group 2"/>
          <p:cNvGrpSpPr/>
          <p:nvPr/>
        </p:nvGrpSpPr>
        <p:grpSpPr>
          <a:xfrm>
            <a:off x="307275" y="1755815"/>
            <a:ext cx="1131021" cy="1105476"/>
            <a:chOff x="409700" y="1755815"/>
            <a:chExt cx="1508028" cy="1105476"/>
          </a:xfrm>
        </p:grpSpPr>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9700" y="1756170"/>
              <a:ext cx="1508028" cy="1105121"/>
            </a:xfrm>
            <a:prstGeom prst="rect">
              <a:avLst/>
            </a:prstGeom>
          </p:spPr>
        </p:pic>
        <p:sp>
          <p:nvSpPr>
            <p:cNvPr id="25" name="Oval 24"/>
            <p:cNvSpPr/>
            <p:nvPr/>
          </p:nvSpPr>
          <p:spPr>
            <a:xfrm>
              <a:off x="746427" y="1755815"/>
              <a:ext cx="1077537" cy="1077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3" name="Group 32"/>
          <p:cNvGrpSpPr/>
          <p:nvPr/>
        </p:nvGrpSpPr>
        <p:grpSpPr>
          <a:xfrm>
            <a:off x="1981665" y="4884271"/>
            <a:ext cx="910675" cy="1124132"/>
            <a:chOff x="2642219" y="4884271"/>
            <a:chExt cx="1214233" cy="1124132"/>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42219" y="4884271"/>
              <a:ext cx="1214233" cy="1124132"/>
            </a:xfrm>
            <a:prstGeom prst="rect">
              <a:avLst/>
            </a:prstGeom>
          </p:spPr>
        </p:pic>
        <p:sp>
          <p:nvSpPr>
            <p:cNvPr id="26" name="Oval 25"/>
            <p:cNvSpPr/>
            <p:nvPr/>
          </p:nvSpPr>
          <p:spPr>
            <a:xfrm>
              <a:off x="2778915" y="4896113"/>
              <a:ext cx="1077537" cy="1077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 name="Group 4"/>
          <p:cNvGrpSpPr/>
          <p:nvPr/>
        </p:nvGrpSpPr>
        <p:grpSpPr>
          <a:xfrm>
            <a:off x="3361434" y="2033301"/>
            <a:ext cx="1384384" cy="1231989"/>
            <a:chOff x="4481911" y="2033300"/>
            <a:chExt cx="1845845" cy="1231989"/>
          </a:xfrm>
        </p:grpSpPr>
        <p:pic>
          <p:nvPicPr>
            <p:cNvPr id="18" name="Picture 1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81911" y="2036963"/>
              <a:ext cx="1845845" cy="1228326"/>
            </a:xfrm>
            <a:prstGeom prst="rect">
              <a:avLst/>
            </a:prstGeom>
          </p:spPr>
        </p:pic>
        <p:sp>
          <p:nvSpPr>
            <p:cNvPr id="27" name="Oval 26"/>
            <p:cNvSpPr/>
            <p:nvPr/>
          </p:nvSpPr>
          <p:spPr>
            <a:xfrm>
              <a:off x="5066553" y="2033300"/>
              <a:ext cx="1077537" cy="1077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 name="Group 5"/>
          <p:cNvGrpSpPr/>
          <p:nvPr/>
        </p:nvGrpSpPr>
        <p:grpSpPr>
          <a:xfrm>
            <a:off x="6578006" y="1948800"/>
            <a:ext cx="1080341" cy="1440455"/>
            <a:chOff x="9225059" y="1965150"/>
            <a:chExt cx="1440454" cy="1440455"/>
          </a:xfrm>
        </p:grpSpPr>
        <p:pic>
          <p:nvPicPr>
            <p:cNvPr id="21" name="Picture 2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25059" y="1965150"/>
              <a:ext cx="1440454" cy="1440454"/>
            </a:xfrm>
            <a:prstGeom prst="rect">
              <a:avLst/>
            </a:prstGeom>
          </p:spPr>
        </p:pic>
        <p:sp>
          <p:nvSpPr>
            <p:cNvPr id="28" name="Oval 27"/>
            <p:cNvSpPr/>
            <p:nvPr/>
          </p:nvSpPr>
          <p:spPr>
            <a:xfrm>
              <a:off x="9225059" y="1965151"/>
              <a:ext cx="1440454" cy="144045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1" name="Group 30"/>
          <p:cNvGrpSpPr/>
          <p:nvPr/>
        </p:nvGrpSpPr>
        <p:grpSpPr>
          <a:xfrm>
            <a:off x="5000327" y="4591525"/>
            <a:ext cx="1080623" cy="1428720"/>
            <a:chOff x="6667102" y="4591525"/>
            <a:chExt cx="1440831" cy="1428720"/>
          </a:xfrm>
        </p:grpSpPr>
        <p:pic>
          <p:nvPicPr>
            <p:cNvPr id="19" name="Picture 1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72835" y="4591525"/>
              <a:ext cx="1435098" cy="1428720"/>
            </a:xfrm>
            <a:prstGeom prst="rect">
              <a:avLst/>
            </a:prstGeom>
          </p:spPr>
        </p:pic>
        <p:sp>
          <p:nvSpPr>
            <p:cNvPr id="29" name="Oval 28"/>
            <p:cNvSpPr/>
            <p:nvPr/>
          </p:nvSpPr>
          <p:spPr>
            <a:xfrm>
              <a:off x="6667102" y="4936443"/>
              <a:ext cx="1077537" cy="1077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2" name="Group 31"/>
          <p:cNvGrpSpPr/>
          <p:nvPr/>
        </p:nvGrpSpPr>
        <p:grpSpPr>
          <a:xfrm>
            <a:off x="7493428" y="4864391"/>
            <a:ext cx="1490391" cy="1077537"/>
            <a:chOff x="9991237" y="4864390"/>
            <a:chExt cx="1987188" cy="1077537"/>
          </a:xfrm>
        </p:grpSpPr>
        <p:pic>
          <p:nvPicPr>
            <p:cNvPr id="24" name="Picture 23"/>
            <p:cNvPicPr>
              <a:picLocks noChangeAspect="1"/>
            </p:cNvPicPr>
            <p:nvPr/>
          </p:nvPicPr>
          <p:blipFill rotWithShape="1">
            <a:blip r:embed="rId7">
              <a:extLst>
                <a:ext uri="{28A0092B-C50C-407E-A947-70E740481C1C}">
                  <a14:useLocalDpi xmlns:a14="http://schemas.microsoft.com/office/drawing/2010/main" val="0"/>
                </a:ext>
              </a:extLst>
            </a:blip>
            <a:srcRect l="9800"/>
            <a:stretch/>
          </p:blipFill>
          <p:spPr>
            <a:xfrm>
              <a:off x="9991237" y="4865249"/>
              <a:ext cx="1987188" cy="1064029"/>
            </a:xfrm>
            <a:prstGeom prst="rect">
              <a:avLst/>
            </a:prstGeom>
          </p:spPr>
        </p:pic>
        <p:sp>
          <p:nvSpPr>
            <p:cNvPr id="30" name="Oval 29"/>
            <p:cNvSpPr/>
            <p:nvPr/>
          </p:nvSpPr>
          <p:spPr>
            <a:xfrm>
              <a:off x="10849767" y="4864390"/>
              <a:ext cx="1077537" cy="107753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88489521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2" y="116632"/>
            <a:ext cx="3151262" cy="361591"/>
          </a:xfrm>
        </p:spPr>
        <p:txBody>
          <a:bodyPr/>
          <a:lstStyle/>
          <a:p>
            <a:pPr algn="ctr"/>
            <a:r>
              <a:rPr lang="en-GB" sz="1800" i="1" dirty="0" smtClean="0">
                <a:solidFill>
                  <a:schemeClr val="tx1"/>
                </a:solidFill>
                <a:effectLst/>
                <a:latin typeface="+mj-lt"/>
              </a:rPr>
              <a:t>Pharmacy</a:t>
            </a:r>
            <a:endParaRPr lang="en-GB" sz="1800" i="1" dirty="0">
              <a:solidFill>
                <a:schemeClr val="tx1"/>
              </a:solidFill>
              <a:effectLst/>
              <a:latin typeface="+mj-l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632" y="1538442"/>
            <a:ext cx="2874630" cy="215356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8417" y="3987968"/>
            <a:ext cx="2874630" cy="255058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04548" y="1538442"/>
            <a:ext cx="1967727" cy="2275269"/>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12832" y="3985704"/>
            <a:ext cx="2102519" cy="2552845"/>
          </a:xfrm>
          <a:prstGeom prst="rect">
            <a:avLst/>
          </a:prstGeom>
        </p:spPr>
      </p:pic>
      <p:sp>
        <p:nvSpPr>
          <p:cNvPr id="8" name="TextBox 7"/>
          <p:cNvSpPr txBox="1"/>
          <p:nvPr/>
        </p:nvSpPr>
        <p:spPr>
          <a:xfrm>
            <a:off x="721895" y="1122947"/>
            <a:ext cx="1888958" cy="369332"/>
          </a:xfrm>
          <a:prstGeom prst="rect">
            <a:avLst/>
          </a:prstGeom>
          <a:noFill/>
        </p:spPr>
        <p:txBody>
          <a:bodyPr wrap="square" rtlCol="0">
            <a:spAutoFit/>
          </a:bodyPr>
          <a:lstStyle/>
          <a:p>
            <a:pPr algn="ctr"/>
            <a:r>
              <a:rPr lang="en-GB" dirty="0" smtClean="0"/>
              <a:t>My Tablets</a:t>
            </a:r>
            <a:endParaRPr lang="en-GB" dirty="0"/>
          </a:p>
        </p:txBody>
      </p:sp>
      <p:sp>
        <p:nvSpPr>
          <p:cNvPr id="9" name="TextBox 8"/>
          <p:cNvSpPr txBox="1"/>
          <p:nvPr/>
        </p:nvSpPr>
        <p:spPr>
          <a:xfrm>
            <a:off x="6043236" y="963973"/>
            <a:ext cx="1888958" cy="369332"/>
          </a:xfrm>
          <a:prstGeom prst="rect">
            <a:avLst/>
          </a:prstGeom>
          <a:noFill/>
        </p:spPr>
        <p:txBody>
          <a:bodyPr wrap="square" rtlCol="0">
            <a:spAutoFit/>
          </a:bodyPr>
          <a:lstStyle/>
          <a:p>
            <a:pPr algn="ctr"/>
            <a:r>
              <a:rPr lang="en-GB" dirty="0" smtClean="0"/>
              <a:t>Order Tablets</a:t>
            </a:r>
            <a:endParaRPr lang="en-GB" dirty="0"/>
          </a:p>
        </p:txBody>
      </p:sp>
    </p:spTree>
    <p:extLst>
      <p:ext uri="{BB962C8B-B14F-4D97-AF65-F5344CB8AC3E}">
        <p14:creationId xmlns:p14="http://schemas.microsoft.com/office/powerpoint/2010/main" val="220017364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0"/>
            <a:ext cx="3439294" cy="488852"/>
          </a:xfrm>
        </p:spPr>
        <p:txBody>
          <a:bodyPr/>
          <a:lstStyle/>
          <a:p>
            <a:pPr algn="ctr"/>
            <a:r>
              <a:rPr lang="en-GB" sz="1800" i="1" dirty="0" smtClean="0">
                <a:solidFill>
                  <a:schemeClr val="tx1"/>
                </a:solidFill>
                <a:effectLst/>
                <a:latin typeface="+mj-lt"/>
              </a:rPr>
              <a:t>Pharmacy final options</a:t>
            </a:r>
            <a:endParaRPr lang="en-GB" sz="1800" i="1" dirty="0">
              <a:solidFill>
                <a:schemeClr val="tx1"/>
              </a:solidFill>
              <a:effectLst/>
              <a:latin typeface="+mj-lt"/>
            </a:endParaRPr>
          </a:p>
        </p:txBody>
      </p:sp>
      <p:sp>
        <p:nvSpPr>
          <p:cNvPr id="8" name="TextBox 7"/>
          <p:cNvSpPr txBox="1"/>
          <p:nvPr/>
        </p:nvSpPr>
        <p:spPr>
          <a:xfrm>
            <a:off x="628651" y="1876082"/>
            <a:ext cx="1888958" cy="369332"/>
          </a:xfrm>
          <a:prstGeom prst="rect">
            <a:avLst/>
          </a:prstGeom>
          <a:noFill/>
        </p:spPr>
        <p:txBody>
          <a:bodyPr wrap="square" rtlCol="0">
            <a:spAutoFit/>
          </a:bodyPr>
          <a:lstStyle/>
          <a:p>
            <a:pPr algn="ctr"/>
            <a:r>
              <a:rPr lang="en-GB" dirty="0" smtClean="0"/>
              <a:t>My Tablets</a:t>
            </a:r>
            <a:endParaRPr lang="en-GB" dirty="0"/>
          </a:p>
        </p:txBody>
      </p:sp>
      <p:sp>
        <p:nvSpPr>
          <p:cNvPr id="9" name="TextBox 8"/>
          <p:cNvSpPr txBox="1"/>
          <p:nvPr/>
        </p:nvSpPr>
        <p:spPr>
          <a:xfrm>
            <a:off x="6271602" y="1876082"/>
            <a:ext cx="1888958" cy="369332"/>
          </a:xfrm>
          <a:prstGeom prst="rect">
            <a:avLst/>
          </a:prstGeom>
          <a:noFill/>
        </p:spPr>
        <p:txBody>
          <a:bodyPr wrap="square" rtlCol="0">
            <a:spAutoFit/>
          </a:bodyPr>
          <a:lstStyle/>
          <a:p>
            <a:pPr algn="ctr"/>
            <a:r>
              <a:rPr lang="en-GB" dirty="0" smtClean="0"/>
              <a:t>Order Tablets</a:t>
            </a:r>
            <a:endParaRPr lang="en-GB" dirty="0"/>
          </a:p>
        </p:txBody>
      </p:sp>
      <p:grpSp>
        <p:nvGrpSpPr>
          <p:cNvPr id="13" name="Group 12"/>
          <p:cNvGrpSpPr/>
          <p:nvPr/>
        </p:nvGrpSpPr>
        <p:grpSpPr>
          <a:xfrm>
            <a:off x="285468" y="2334496"/>
            <a:ext cx="2516703" cy="3304674"/>
            <a:chOff x="380624" y="2334496"/>
            <a:chExt cx="3355604" cy="3304674"/>
          </a:xfrm>
        </p:grpSpPr>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r="17883"/>
            <a:stretch/>
          </p:blipFill>
          <p:spPr>
            <a:xfrm>
              <a:off x="380624" y="2334496"/>
              <a:ext cx="3147416" cy="3304673"/>
            </a:xfrm>
            <a:prstGeom prst="rect">
              <a:avLst/>
            </a:prstGeom>
          </p:spPr>
        </p:pic>
        <p:sp>
          <p:nvSpPr>
            <p:cNvPr id="3" name="Oval 2"/>
            <p:cNvSpPr/>
            <p:nvPr/>
          </p:nvSpPr>
          <p:spPr>
            <a:xfrm>
              <a:off x="431555" y="2334497"/>
              <a:ext cx="3304673" cy="3304673"/>
            </a:xfrm>
            <a:prstGeom prst="ellipse">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grpSp>
        <p:nvGrpSpPr>
          <p:cNvPr id="12" name="Group 11"/>
          <p:cNvGrpSpPr/>
          <p:nvPr/>
        </p:nvGrpSpPr>
        <p:grpSpPr>
          <a:xfrm>
            <a:off x="5943600" y="2619578"/>
            <a:ext cx="2544962" cy="3304674"/>
            <a:chOff x="7924800" y="2619578"/>
            <a:chExt cx="3393282" cy="3304674"/>
          </a:xfrm>
        </p:grpSpPr>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t="1" b="-692"/>
            <a:stretch/>
          </p:blipFill>
          <p:spPr>
            <a:xfrm>
              <a:off x="7924800" y="2619578"/>
              <a:ext cx="3393282" cy="3304673"/>
            </a:xfrm>
            <a:prstGeom prst="rect">
              <a:avLst/>
            </a:prstGeom>
          </p:spPr>
        </p:pic>
        <p:sp>
          <p:nvSpPr>
            <p:cNvPr id="11" name="Oval 10"/>
            <p:cNvSpPr/>
            <p:nvPr/>
          </p:nvSpPr>
          <p:spPr>
            <a:xfrm>
              <a:off x="7962478" y="2619579"/>
              <a:ext cx="3304673" cy="3304673"/>
            </a:xfrm>
            <a:prstGeom prst="ellipse">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spTree>
    <p:extLst>
      <p:ext uri="{BB962C8B-B14F-4D97-AF65-F5344CB8AC3E}">
        <p14:creationId xmlns:p14="http://schemas.microsoft.com/office/powerpoint/2010/main" val="17629494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4748" y="116632"/>
            <a:ext cx="3001230" cy="6627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800" i="1" dirty="0" smtClean="0"/>
              <a:t>Talk to a doctor options</a:t>
            </a:r>
            <a:endParaRPr lang="en-GB" sz="1800" i="1" dirty="0"/>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5586" b="8081"/>
          <a:stretch/>
        </p:blipFill>
        <p:spPr>
          <a:xfrm>
            <a:off x="698630" y="1171074"/>
            <a:ext cx="1514475" cy="1957137"/>
          </a:xfrm>
          <a:prstGeom prst="rect">
            <a:avLst/>
          </a:prstGeom>
          <a:ln>
            <a:solidFill>
              <a:schemeClr val="tx1"/>
            </a:solidFill>
          </a:ln>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r="39565"/>
          <a:stretch/>
        </p:blipFill>
        <p:spPr>
          <a:xfrm>
            <a:off x="3529106" y="1306388"/>
            <a:ext cx="1187273" cy="1743075"/>
          </a:xfrm>
          <a:prstGeom prst="rect">
            <a:avLst/>
          </a:prstGeom>
          <a:ln>
            <a:solidFill>
              <a:schemeClr val="tx1"/>
            </a:solidFill>
          </a:ln>
        </p:spPr>
      </p:pic>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28528"/>
          <a:stretch/>
        </p:blipFill>
        <p:spPr>
          <a:xfrm>
            <a:off x="7122694" y="1220664"/>
            <a:ext cx="1281551" cy="1914525"/>
          </a:xfrm>
          <a:prstGeom prst="rect">
            <a:avLst/>
          </a:prstGeom>
          <a:ln>
            <a:solidFill>
              <a:schemeClr val="tx1"/>
            </a:solidFill>
          </a:ln>
        </p:spPr>
      </p:pic>
      <p:pic>
        <p:nvPicPr>
          <p:cNvPr id="9" name="Picture 8"/>
          <p:cNvPicPr>
            <a:picLocks noChangeAspect="1"/>
          </p:cNvPicPr>
          <p:nvPr/>
        </p:nvPicPr>
        <p:blipFill rotWithShape="1">
          <a:blip r:embed="rId5">
            <a:extLst>
              <a:ext uri="{28A0092B-C50C-407E-A947-70E740481C1C}">
                <a14:useLocalDpi xmlns:a14="http://schemas.microsoft.com/office/drawing/2010/main" val="0"/>
              </a:ext>
            </a:extLst>
          </a:blip>
          <a:srcRect b="15938"/>
          <a:stretch/>
        </p:blipFill>
        <p:spPr>
          <a:xfrm>
            <a:off x="5335253" y="3877679"/>
            <a:ext cx="1457325" cy="1977690"/>
          </a:xfrm>
          <a:prstGeom prst="rect">
            <a:avLst/>
          </a:prstGeom>
          <a:ln>
            <a:solidFill>
              <a:schemeClr val="tx1"/>
            </a:solidFill>
          </a:ln>
        </p:spPr>
      </p:pic>
      <p:pic>
        <p:nvPicPr>
          <p:cNvPr id="10" name="Picture 9"/>
          <p:cNvPicPr>
            <a:picLocks noChangeAspect="1"/>
          </p:cNvPicPr>
          <p:nvPr/>
        </p:nvPicPr>
        <p:blipFill rotWithShape="1">
          <a:blip r:embed="rId6">
            <a:extLst>
              <a:ext uri="{28A0092B-C50C-407E-A947-70E740481C1C}">
                <a14:useLocalDpi xmlns:a14="http://schemas.microsoft.com/office/drawing/2010/main" val="0"/>
              </a:ext>
            </a:extLst>
          </a:blip>
          <a:srcRect b="11736"/>
          <a:stretch/>
        </p:blipFill>
        <p:spPr>
          <a:xfrm>
            <a:off x="2000343" y="3991979"/>
            <a:ext cx="1528763" cy="1975685"/>
          </a:xfrm>
          <a:prstGeom prst="rect">
            <a:avLst/>
          </a:prstGeom>
          <a:ln>
            <a:solidFill>
              <a:schemeClr val="tx1"/>
            </a:solidFill>
          </a:ln>
        </p:spPr>
      </p:pic>
    </p:spTree>
    <p:extLst>
      <p:ext uri="{BB962C8B-B14F-4D97-AF65-F5344CB8AC3E}">
        <p14:creationId xmlns:p14="http://schemas.microsoft.com/office/powerpoint/2010/main" val="310704679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146" y="116632"/>
            <a:ext cx="4035225" cy="416844"/>
          </a:xfrm>
        </p:spPr>
        <p:txBody>
          <a:bodyPr/>
          <a:lstStyle/>
          <a:p>
            <a:pPr algn="ctr"/>
            <a:r>
              <a:rPr lang="en-GB" sz="1800" i="1" dirty="0" smtClean="0">
                <a:solidFill>
                  <a:schemeClr val="tx1"/>
                </a:solidFill>
                <a:effectLst/>
                <a:latin typeface="+mj-lt"/>
              </a:rPr>
              <a:t>Final options put in app</a:t>
            </a:r>
            <a:endParaRPr lang="en-GB" sz="1800" i="1" dirty="0">
              <a:solidFill>
                <a:schemeClr val="tx1"/>
              </a:solidFill>
              <a:effectLst/>
              <a:latin typeface="+mj-lt"/>
            </a:endParaRPr>
          </a:p>
        </p:txBody>
      </p:sp>
      <p:pic>
        <p:nvPicPr>
          <p:cNvPr id="5" name="Picture 4"/>
          <p:cNvPicPr>
            <a:picLocks noChangeAspect="1"/>
          </p:cNvPicPr>
          <p:nvPr/>
        </p:nvPicPr>
        <p:blipFill rotWithShape="1">
          <a:blip r:embed="rId2"/>
          <a:srcRect l="35614" t="13237" r="41228" b="13470"/>
          <a:stretch/>
        </p:blipFill>
        <p:spPr>
          <a:xfrm>
            <a:off x="1960153" y="2833437"/>
            <a:ext cx="1628848" cy="3866457"/>
          </a:xfrm>
          <a:prstGeom prst="rect">
            <a:avLst/>
          </a:prstGeom>
        </p:spPr>
      </p:pic>
      <p:pic>
        <p:nvPicPr>
          <p:cNvPr id="6" name="Picture 5"/>
          <p:cNvPicPr>
            <a:picLocks noChangeAspect="1"/>
          </p:cNvPicPr>
          <p:nvPr/>
        </p:nvPicPr>
        <p:blipFill rotWithShape="1">
          <a:blip r:embed="rId3"/>
          <a:srcRect l="27719" t="14952" r="49123" b="11911"/>
          <a:stretch/>
        </p:blipFill>
        <p:spPr>
          <a:xfrm>
            <a:off x="3712260" y="1115492"/>
            <a:ext cx="1647292" cy="3861247"/>
          </a:xfrm>
          <a:prstGeom prst="rect">
            <a:avLst/>
          </a:prstGeom>
        </p:spPr>
      </p:pic>
      <p:pic>
        <p:nvPicPr>
          <p:cNvPr id="7" name="Picture 6"/>
          <p:cNvPicPr>
            <a:picLocks noChangeAspect="1"/>
          </p:cNvPicPr>
          <p:nvPr/>
        </p:nvPicPr>
        <p:blipFill rotWithShape="1">
          <a:blip r:embed="rId4"/>
          <a:srcRect l="22982" t="17581" r="53860" b="9124"/>
          <a:stretch/>
        </p:blipFill>
        <p:spPr>
          <a:xfrm>
            <a:off x="5482810" y="2833437"/>
            <a:ext cx="1626653" cy="3861247"/>
          </a:xfrm>
          <a:prstGeom prst="rect">
            <a:avLst/>
          </a:prstGeom>
        </p:spPr>
      </p:pic>
      <p:pic>
        <p:nvPicPr>
          <p:cNvPr id="8" name="Picture 7"/>
          <p:cNvPicPr>
            <a:picLocks noChangeAspect="1"/>
          </p:cNvPicPr>
          <p:nvPr/>
        </p:nvPicPr>
        <p:blipFill rotWithShape="1">
          <a:blip r:embed="rId5"/>
          <a:srcRect l="31403" t="14639" r="45439" b="12223"/>
          <a:stretch/>
        </p:blipFill>
        <p:spPr>
          <a:xfrm>
            <a:off x="7232722" y="1115489"/>
            <a:ext cx="1602271" cy="3861248"/>
          </a:xfrm>
          <a:prstGeom prst="rect">
            <a:avLst/>
          </a:prstGeom>
        </p:spPr>
      </p:pic>
      <p:pic>
        <p:nvPicPr>
          <p:cNvPr id="9" name="Picture 8"/>
          <p:cNvPicPr>
            <a:picLocks noChangeAspect="1"/>
          </p:cNvPicPr>
          <p:nvPr/>
        </p:nvPicPr>
        <p:blipFill rotWithShape="1">
          <a:blip r:embed="rId6"/>
          <a:srcRect l="34524" t="11270" r="42440" b="15714"/>
          <a:stretch/>
        </p:blipFill>
        <p:spPr>
          <a:xfrm>
            <a:off x="212652" y="1115491"/>
            <a:ext cx="1624242" cy="3861247"/>
          </a:xfrm>
          <a:prstGeom prst="rect">
            <a:avLst/>
          </a:prstGeom>
        </p:spPr>
      </p:pic>
    </p:spTree>
    <p:extLst>
      <p:ext uri="{BB962C8B-B14F-4D97-AF65-F5344CB8AC3E}">
        <p14:creationId xmlns:p14="http://schemas.microsoft.com/office/powerpoint/2010/main" val="197556521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87336" y="2828954"/>
            <a:ext cx="4166755" cy="928398"/>
          </a:xfrm>
        </p:spPr>
        <p:txBody>
          <a:bodyPr>
            <a:normAutofit fontScale="62500" lnSpcReduction="20000"/>
          </a:bodyPr>
          <a:lstStyle/>
          <a:p>
            <a:r>
              <a:rPr lang="en-GB" sz="6000" dirty="0" smtClean="0"/>
              <a:t>BACKGROUNDS</a:t>
            </a:r>
            <a:endParaRPr lang="en-GB" sz="6000" dirty="0"/>
          </a:p>
        </p:txBody>
      </p:sp>
    </p:spTree>
    <p:extLst>
      <p:ext uri="{BB962C8B-B14F-4D97-AF65-F5344CB8AC3E}">
        <p14:creationId xmlns:p14="http://schemas.microsoft.com/office/powerpoint/2010/main" val="180991899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450" y="116632"/>
            <a:ext cx="4231382" cy="416844"/>
          </a:xfrm>
        </p:spPr>
        <p:txBody>
          <a:bodyPr/>
          <a:lstStyle/>
          <a:p>
            <a:pPr algn="ctr"/>
            <a:r>
              <a:rPr lang="en-GB" sz="1800" i="1" dirty="0" smtClean="0">
                <a:solidFill>
                  <a:schemeClr val="tx1"/>
                </a:solidFill>
                <a:latin typeface="+mj-lt"/>
              </a:rPr>
              <a:t>Original option</a:t>
            </a:r>
            <a:endParaRPr lang="en-GB" sz="1800" i="1" dirty="0">
              <a:solidFill>
                <a:schemeClr val="tx1"/>
              </a:solidFill>
              <a:latin typeface="+mj-lt"/>
            </a:endParaRPr>
          </a:p>
        </p:txBody>
      </p:sp>
      <p:pic>
        <p:nvPicPr>
          <p:cNvPr id="6" name="Picture 5"/>
          <p:cNvPicPr>
            <a:picLocks noChangeAspect="1"/>
          </p:cNvPicPr>
          <p:nvPr/>
        </p:nvPicPr>
        <p:blipFill rotWithShape="1">
          <a:blip r:embed="rId2"/>
          <a:srcRect l="27456" t="10897" r="49298" b="15653"/>
          <a:stretch/>
        </p:blipFill>
        <p:spPr>
          <a:xfrm>
            <a:off x="3543057" y="1325563"/>
            <a:ext cx="2057886" cy="4876800"/>
          </a:xfrm>
          <a:prstGeom prst="rect">
            <a:avLst/>
          </a:prstGeom>
        </p:spPr>
      </p:pic>
    </p:spTree>
    <p:extLst>
      <p:ext uri="{BB962C8B-B14F-4D97-AF65-F5344CB8AC3E}">
        <p14:creationId xmlns:p14="http://schemas.microsoft.com/office/powerpoint/2010/main" val="377929499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587" y="1"/>
            <a:ext cx="7886700" cy="1325563"/>
          </a:xfrm>
        </p:spPr>
        <p:txBody>
          <a:bodyPr/>
          <a:lstStyle/>
          <a:p>
            <a:pPr algn="ctr"/>
            <a:r>
              <a:rPr lang="en-GB" sz="1800" i="1" dirty="0" smtClean="0">
                <a:solidFill>
                  <a:schemeClr val="tx1"/>
                </a:solidFill>
                <a:effectLst/>
                <a:latin typeface="+mj-lt"/>
              </a:rPr>
              <a:t>Other options</a:t>
            </a:r>
            <a:endParaRPr lang="en-GB" sz="1800" i="1" dirty="0">
              <a:solidFill>
                <a:schemeClr val="tx1"/>
              </a:solidFill>
              <a:effectLst/>
              <a:latin typeface="+mj-lt"/>
            </a:endParaRPr>
          </a:p>
        </p:txBody>
      </p:sp>
      <p:pic>
        <p:nvPicPr>
          <p:cNvPr id="5" name="Picture 4"/>
          <p:cNvPicPr>
            <a:picLocks noChangeAspect="1"/>
          </p:cNvPicPr>
          <p:nvPr/>
        </p:nvPicPr>
        <p:blipFill rotWithShape="1">
          <a:blip r:embed="rId2"/>
          <a:srcRect l="27457" t="11365" r="49298" b="15809"/>
          <a:stretch/>
        </p:blipFill>
        <p:spPr>
          <a:xfrm>
            <a:off x="323152" y="288759"/>
            <a:ext cx="1228922" cy="2887579"/>
          </a:xfrm>
          <a:prstGeom prst="rect">
            <a:avLst/>
          </a:prstGeom>
        </p:spPr>
      </p:pic>
      <p:pic>
        <p:nvPicPr>
          <p:cNvPr id="6" name="Picture 5"/>
          <p:cNvPicPr>
            <a:picLocks noChangeAspect="1"/>
          </p:cNvPicPr>
          <p:nvPr/>
        </p:nvPicPr>
        <p:blipFill rotWithShape="1">
          <a:blip r:embed="rId3"/>
          <a:srcRect l="27457" t="11052" r="49298" b="15809"/>
          <a:stretch/>
        </p:blipFill>
        <p:spPr>
          <a:xfrm>
            <a:off x="1710998" y="288759"/>
            <a:ext cx="1223681" cy="2887579"/>
          </a:xfrm>
          <a:prstGeom prst="rect">
            <a:avLst/>
          </a:prstGeom>
        </p:spPr>
      </p:pic>
      <p:pic>
        <p:nvPicPr>
          <p:cNvPr id="7" name="Picture 6"/>
          <p:cNvPicPr>
            <a:picLocks noChangeAspect="1"/>
          </p:cNvPicPr>
          <p:nvPr/>
        </p:nvPicPr>
        <p:blipFill rotWithShape="1">
          <a:blip r:embed="rId4"/>
          <a:srcRect l="27457" t="11053" r="49298" b="15653"/>
          <a:stretch/>
        </p:blipFill>
        <p:spPr>
          <a:xfrm>
            <a:off x="5840852" y="288759"/>
            <a:ext cx="1221077" cy="2887579"/>
          </a:xfrm>
          <a:prstGeom prst="rect">
            <a:avLst/>
          </a:prstGeom>
        </p:spPr>
      </p:pic>
      <p:pic>
        <p:nvPicPr>
          <p:cNvPr id="8" name="Picture 7"/>
          <p:cNvPicPr>
            <a:picLocks noChangeAspect="1"/>
          </p:cNvPicPr>
          <p:nvPr/>
        </p:nvPicPr>
        <p:blipFill rotWithShape="1">
          <a:blip r:embed="rId5"/>
          <a:srcRect l="27456" t="11365" r="49211" b="15497"/>
          <a:stretch/>
        </p:blipFill>
        <p:spPr>
          <a:xfrm>
            <a:off x="7172694" y="288759"/>
            <a:ext cx="1228298" cy="2887579"/>
          </a:xfrm>
          <a:prstGeom prst="rect">
            <a:avLst/>
          </a:prstGeom>
        </p:spPr>
      </p:pic>
      <p:pic>
        <p:nvPicPr>
          <p:cNvPr id="9" name="Picture 8"/>
          <p:cNvPicPr>
            <a:picLocks noChangeAspect="1"/>
          </p:cNvPicPr>
          <p:nvPr/>
        </p:nvPicPr>
        <p:blipFill rotWithShape="1">
          <a:blip r:embed="rId6"/>
          <a:srcRect l="27456" t="11053" r="49211" b="15809"/>
          <a:stretch/>
        </p:blipFill>
        <p:spPr>
          <a:xfrm>
            <a:off x="323152" y="3465096"/>
            <a:ext cx="1228299" cy="2887579"/>
          </a:xfrm>
          <a:prstGeom prst="rect">
            <a:avLst/>
          </a:prstGeom>
        </p:spPr>
      </p:pic>
      <p:pic>
        <p:nvPicPr>
          <p:cNvPr id="10" name="Picture 9"/>
          <p:cNvPicPr>
            <a:picLocks noChangeAspect="1"/>
          </p:cNvPicPr>
          <p:nvPr/>
        </p:nvPicPr>
        <p:blipFill rotWithShape="1">
          <a:blip r:embed="rId7"/>
          <a:srcRect l="27368" t="11053" r="49211" b="15653"/>
          <a:stretch/>
        </p:blipFill>
        <p:spPr>
          <a:xfrm>
            <a:off x="1704386" y="3465096"/>
            <a:ext cx="1230293" cy="2887579"/>
          </a:xfrm>
          <a:prstGeom prst="rect">
            <a:avLst/>
          </a:prstGeom>
        </p:spPr>
      </p:pic>
      <p:pic>
        <p:nvPicPr>
          <p:cNvPr id="11" name="Picture 10"/>
          <p:cNvPicPr>
            <a:picLocks noChangeAspect="1"/>
          </p:cNvPicPr>
          <p:nvPr/>
        </p:nvPicPr>
        <p:blipFill rotWithShape="1">
          <a:blip r:embed="rId8"/>
          <a:srcRect l="27456" t="11208" r="49211" b="15965"/>
          <a:stretch/>
        </p:blipFill>
        <p:spPr>
          <a:xfrm>
            <a:off x="5840852" y="3465096"/>
            <a:ext cx="1233559" cy="2887579"/>
          </a:xfrm>
          <a:prstGeom prst="rect">
            <a:avLst/>
          </a:prstGeom>
        </p:spPr>
      </p:pic>
      <p:pic>
        <p:nvPicPr>
          <p:cNvPr id="12" name="Picture 11"/>
          <p:cNvPicPr>
            <a:picLocks noChangeAspect="1"/>
          </p:cNvPicPr>
          <p:nvPr/>
        </p:nvPicPr>
        <p:blipFill rotWithShape="1">
          <a:blip r:embed="rId9"/>
          <a:srcRect l="27808" t="11209" r="49297" b="15653"/>
          <a:stretch/>
        </p:blipFill>
        <p:spPr>
          <a:xfrm>
            <a:off x="7195782" y="3465096"/>
            <a:ext cx="1205210" cy="2887579"/>
          </a:xfrm>
          <a:prstGeom prst="rect">
            <a:avLst/>
          </a:prstGeom>
        </p:spPr>
      </p:pic>
    </p:spTree>
    <p:extLst>
      <p:ext uri="{BB962C8B-B14F-4D97-AF65-F5344CB8AC3E}">
        <p14:creationId xmlns:p14="http://schemas.microsoft.com/office/powerpoint/2010/main" val="6865312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325563"/>
          </a:xfrm>
        </p:spPr>
        <p:txBody>
          <a:bodyPr/>
          <a:lstStyle/>
          <a:p>
            <a:pPr algn="ctr"/>
            <a:r>
              <a:rPr lang="en-GB" sz="1800" i="1" dirty="0" smtClean="0">
                <a:solidFill>
                  <a:schemeClr val="tx1"/>
                </a:solidFill>
                <a:effectLst/>
                <a:latin typeface="+mj-lt"/>
              </a:rPr>
              <a:t>Other options</a:t>
            </a:r>
            <a:endParaRPr lang="en-GB" sz="1800" i="1" dirty="0">
              <a:solidFill>
                <a:schemeClr val="tx1"/>
              </a:solidFill>
              <a:effectLst/>
              <a:latin typeface="+mj-lt"/>
            </a:endParaRPr>
          </a:p>
        </p:txBody>
      </p:sp>
      <p:pic>
        <p:nvPicPr>
          <p:cNvPr id="5" name="Picture 4"/>
          <p:cNvPicPr>
            <a:picLocks noChangeAspect="1"/>
          </p:cNvPicPr>
          <p:nvPr/>
        </p:nvPicPr>
        <p:blipFill rotWithShape="1">
          <a:blip r:embed="rId2"/>
          <a:srcRect l="27456" t="11053" r="49211" b="15653"/>
          <a:stretch/>
        </p:blipFill>
        <p:spPr>
          <a:xfrm>
            <a:off x="194847" y="304801"/>
            <a:ext cx="1225685" cy="2887579"/>
          </a:xfrm>
          <a:prstGeom prst="rect">
            <a:avLst/>
          </a:prstGeom>
        </p:spPr>
      </p:pic>
      <p:pic>
        <p:nvPicPr>
          <p:cNvPr id="6" name="Picture 5"/>
          <p:cNvPicPr>
            <a:picLocks noChangeAspect="1"/>
          </p:cNvPicPr>
          <p:nvPr/>
        </p:nvPicPr>
        <p:blipFill rotWithShape="1">
          <a:blip r:embed="rId3"/>
          <a:srcRect l="27369" t="11053" r="49298" b="15653"/>
          <a:stretch/>
        </p:blipFill>
        <p:spPr>
          <a:xfrm>
            <a:off x="1540452" y="304801"/>
            <a:ext cx="1226812" cy="2890234"/>
          </a:xfrm>
          <a:prstGeom prst="rect">
            <a:avLst/>
          </a:prstGeom>
        </p:spPr>
      </p:pic>
      <p:pic>
        <p:nvPicPr>
          <p:cNvPr id="7" name="Picture 6"/>
          <p:cNvPicPr>
            <a:picLocks noChangeAspect="1"/>
          </p:cNvPicPr>
          <p:nvPr/>
        </p:nvPicPr>
        <p:blipFill rotWithShape="1">
          <a:blip r:embed="rId4"/>
          <a:srcRect l="27545" t="11209" r="49210" b="15809"/>
          <a:stretch/>
        </p:blipFill>
        <p:spPr>
          <a:xfrm>
            <a:off x="6369542" y="304801"/>
            <a:ext cx="1226296" cy="2887579"/>
          </a:xfrm>
          <a:prstGeom prst="rect">
            <a:avLst/>
          </a:prstGeom>
        </p:spPr>
      </p:pic>
      <p:pic>
        <p:nvPicPr>
          <p:cNvPr id="8" name="Picture 7"/>
          <p:cNvPicPr>
            <a:picLocks noChangeAspect="1"/>
          </p:cNvPicPr>
          <p:nvPr/>
        </p:nvPicPr>
        <p:blipFill rotWithShape="1">
          <a:blip r:embed="rId5"/>
          <a:srcRect l="27368" t="11209" r="49211" b="15653"/>
          <a:stretch/>
        </p:blipFill>
        <p:spPr>
          <a:xfrm>
            <a:off x="7723086" y="304802"/>
            <a:ext cx="1226067" cy="2871537"/>
          </a:xfrm>
          <a:prstGeom prst="rect">
            <a:avLst/>
          </a:prstGeom>
        </p:spPr>
      </p:pic>
      <p:pic>
        <p:nvPicPr>
          <p:cNvPr id="9" name="Picture 8"/>
          <p:cNvPicPr>
            <a:picLocks noChangeAspect="1"/>
          </p:cNvPicPr>
          <p:nvPr/>
        </p:nvPicPr>
        <p:blipFill rotWithShape="1">
          <a:blip r:embed="rId6"/>
          <a:srcRect l="27457" t="11053" r="49298" b="15809"/>
          <a:stretch/>
        </p:blipFill>
        <p:spPr>
          <a:xfrm>
            <a:off x="194848" y="3497182"/>
            <a:ext cx="1225685" cy="2892307"/>
          </a:xfrm>
          <a:prstGeom prst="rect">
            <a:avLst/>
          </a:prstGeom>
        </p:spPr>
      </p:pic>
      <p:pic>
        <p:nvPicPr>
          <p:cNvPr id="10" name="Picture 9"/>
          <p:cNvPicPr>
            <a:picLocks noChangeAspect="1"/>
          </p:cNvPicPr>
          <p:nvPr/>
        </p:nvPicPr>
        <p:blipFill rotWithShape="1">
          <a:blip r:embed="rId7"/>
          <a:srcRect l="27456" t="11209" r="49211" b="15653"/>
          <a:stretch/>
        </p:blipFill>
        <p:spPr>
          <a:xfrm>
            <a:off x="1540452" y="3497182"/>
            <a:ext cx="1230310" cy="2892307"/>
          </a:xfrm>
          <a:prstGeom prst="rect">
            <a:avLst/>
          </a:prstGeom>
        </p:spPr>
      </p:pic>
      <p:pic>
        <p:nvPicPr>
          <p:cNvPr id="11" name="Picture 10"/>
          <p:cNvPicPr>
            <a:picLocks noChangeAspect="1"/>
          </p:cNvPicPr>
          <p:nvPr/>
        </p:nvPicPr>
        <p:blipFill rotWithShape="1">
          <a:blip r:embed="rId8"/>
          <a:srcRect l="27368" t="11209" r="49211" b="15653"/>
          <a:stretch/>
        </p:blipFill>
        <p:spPr>
          <a:xfrm>
            <a:off x="6369542" y="3497182"/>
            <a:ext cx="1234935" cy="2892307"/>
          </a:xfrm>
          <a:prstGeom prst="rect">
            <a:avLst/>
          </a:prstGeom>
        </p:spPr>
      </p:pic>
      <p:pic>
        <p:nvPicPr>
          <p:cNvPr id="12" name="Picture 11"/>
          <p:cNvPicPr>
            <a:picLocks noChangeAspect="1"/>
          </p:cNvPicPr>
          <p:nvPr/>
        </p:nvPicPr>
        <p:blipFill rotWithShape="1">
          <a:blip r:embed="rId9"/>
          <a:srcRect l="27457" t="11209" r="49298" b="15809"/>
          <a:stretch/>
        </p:blipFill>
        <p:spPr>
          <a:xfrm>
            <a:off x="7723086" y="3481139"/>
            <a:ext cx="1235117" cy="2908349"/>
          </a:xfrm>
          <a:prstGeom prst="rect">
            <a:avLst/>
          </a:prstGeom>
        </p:spPr>
      </p:pic>
    </p:spTree>
    <p:extLst>
      <p:ext uri="{BB962C8B-B14F-4D97-AF65-F5344CB8AC3E}">
        <p14:creationId xmlns:p14="http://schemas.microsoft.com/office/powerpoint/2010/main" val="105525591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325563"/>
          </a:xfrm>
        </p:spPr>
        <p:txBody>
          <a:bodyPr/>
          <a:lstStyle/>
          <a:p>
            <a:pPr algn="ctr"/>
            <a:r>
              <a:rPr lang="en-GB" sz="1800" i="1" dirty="0" smtClean="0">
                <a:solidFill>
                  <a:schemeClr val="tx1"/>
                </a:solidFill>
                <a:effectLst/>
                <a:latin typeface="+mj-lt"/>
              </a:rPr>
              <a:t>Final 3 (with original)</a:t>
            </a:r>
            <a:endParaRPr lang="en-GB" sz="1800" i="1" dirty="0">
              <a:solidFill>
                <a:schemeClr val="tx1"/>
              </a:solidFill>
              <a:effectLst/>
              <a:latin typeface="+mj-lt"/>
            </a:endParaRPr>
          </a:p>
        </p:txBody>
      </p:sp>
      <p:pic>
        <p:nvPicPr>
          <p:cNvPr id="4" name="Picture 3"/>
          <p:cNvPicPr>
            <a:picLocks noChangeAspect="1"/>
          </p:cNvPicPr>
          <p:nvPr/>
        </p:nvPicPr>
        <p:blipFill rotWithShape="1">
          <a:blip r:embed="rId2"/>
          <a:srcRect l="27456" t="10897" r="49298" b="15653"/>
          <a:stretch/>
        </p:blipFill>
        <p:spPr>
          <a:xfrm>
            <a:off x="1235626" y="1243847"/>
            <a:ext cx="2057886" cy="4876800"/>
          </a:xfrm>
          <a:prstGeom prst="rect">
            <a:avLst/>
          </a:prstGeom>
        </p:spPr>
      </p:pic>
      <p:pic>
        <p:nvPicPr>
          <p:cNvPr id="8" name="Picture 7"/>
          <p:cNvPicPr>
            <a:picLocks noChangeAspect="1"/>
          </p:cNvPicPr>
          <p:nvPr/>
        </p:nvPicPr>
        <p:blipFill rotWithShape="1">
          <a:blip r:embed="rId3"/>
          <a:srcRect l="27457" t="11209" r="49298" b="15809"/>
          <a:stretch/>
        </p:blipFill>
        <p:spPr>
          <a:xfrm>
            <a:off x="6778981" y="2217689"/>
            <a:ext cx="1235117" cy="2908349"/>
          </a:xfrm>
          <a:prstGeom prst="rect">
            <a:avLst/>
          </a:prstGeom>
        </p:spPr>
      </p:pic>
      <p:pic>
        <p:nvPicPr>
          <p:cNvPr id="9" name="Picture 8"/>
          <p:cNvPicPr>
            <a:picLocks noChangeAspect="1"/>
          </p:cNvPicPr>
          <p:nvPr/>
        </p:nvPicPr>
        <p:blipFill rotWithShape="1">
          <a:blip r:embed="rId4"/>
          <a:srcRect l="27456" t="11053" r="49211" b="15653"/>
          <a:stretch/>
        </p:blipFill>
        <p:spPr>
          <a:xfrm>
            <a:off x="4230925" y="2238459"/>
            <a:ext cx="1225685" cy="2887579"/>
          </a:xfrm>
          <a:prstGeom prst="rect">
            <a:avLst/>
          </a:prstGeom>
        </p:spPr>
      </p:pic>
      <p:pic>
        <p:nvPicPr>
          <p:cNvPr id="11" name="Picture 10"/>
          <p:cNvPicPr>
            <a:picLocks noChangeAspect="1"/>
          </p:cNvPicPr>
          <p:nvPr/>
        </p:nvPicPr>
        <p:blipFill rotWithShape="1">
          <a:blip r:embed="rId5"/>
          <a:srcRect l="27368" t="11209" r="49211" b="15653"/>
          <a:stretch/>
        </p:blipFill>
        <p:spPr>
          <a:xfrm>
            <a:off x="5500328" y="2238458"/>
            <a:ext cx="1234935" cy="2892307"/>
          </a:xfrm>
          <a:prstGeom prst="rect">
            <a:avLst/>
          </a:prstGeom>
        </p:spPr>
      </p:pic>
    </p:spTree>
    <p:extLst>
      <p:ext uri="{BB962C8B-B14F-4D97-AF65-F5344CB8AC3E}">
        <p14:creationId xmlns:p14="http://schemas.microsoft.com/office/powerpoint/2010/main" val="271735246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925" y="1"/>
            <a:ext cx="7886700" cy="1325563"/>
          </a:xfrm>
        </p:spPr>
        <p:txBody>
          <a:bodyPr/>
          <a:lstStyle/>
          <a:p>
            <a:pPr algn="ctr"/>
            <a:r>
              <a:rPr lang="en-GB" sz="1800" i="1" dirty="0" smtClean="0">
                <a:solidFill>
                  <a:schemeClr val="tx1"/>
                </a:solidFill>
                <a:latin typeface="+mj-lt"/>
              </a:rPr>
              <a:t>Final 3 with original in the app</a:t>
            </a:r>
            <a:endParaRPr lang="en-GB" sz="1800" i="1" dirty="0">
              <a:solidFill>
                <a:schemeClr val="tx1"/>
              </a:solidFill>
              <a:latin typeface="+mj-lt"/>
            </a:endParaRPr>
          </a:p>
        </p:txBody>
      </p:sp>
      <p:pic>
        <p:nvPicPr>
          <p:cNvPr id="4" name="Picture 3"/>
          <p:cNvPicPr>
            <a:picLocks noChangeAspect="1"/>
          </p:cNvPicPr>
          <p:nvPr/>
        </p:nvPicPr>
        <p:blipFill rotWithShape="1">
          <a:blip r:embed="rId2"/>
          <a:srcRect l="27457" t="9025" r="49298" b="17836"/>
          <a:stretch/>
        </p:blipFill>
        <p:spPr>
          <a:xfrm>
            <a:off x="2661642" y="1604210"/>
            <a:ext cx="1726750" cy="4074696"/>
          </a:xfrm>
          <a:prstGeom prst="rect">
            <a:avLst/>
          </a:prstGeom>
        </p:spPr>
      </p:pic>
      <p:pic>
        <p:nvPicPr>
          <p:cNvPr id="5" name="Picture 4"/>
          <p:cNvPicPr>
            <a:picLocks noChangeAspect="1"/>
          </p:cNvPicPr>
          <p:nvPr/>
        </p:nvPicPr>
        <p:blipFill rotWithShape="1">
          <a:blip r:embed="rId3"/>
          <a:srcRect l="27456" t="9025" r="49386" b="18148"/>
          <a:stretch/>
        </p:blipFill>
        <p:spPr>
          <a:xfrm>
            <a:off x="542925" y="1604210"/>
            <a:ext cx="1727601" cy="4074696"/>
          </a:xfrm>
          <a:prstGeom prst="rect">
            <a:avLst/>
          </a:prstGeom>
        </p:spPr>
      </p:pic>
      <p:pic>
        <p:nvPicPr>
          <p:cNvPr id="6" name="Picture 5"/>
          <p:cNvPicPr>
            <a:picLocks noChangeAspect="1"/>
          </p:cNvPicPr>
          <p:nvPr/>
        </p:nvPicPr>
        <p:blipFill rotWithShape="1">
          <a:blip r:embed="rId4"/>
          <a:srcRect l="27544" t="9182" r="49386" b="17836"/>
          <a:stretch/>
        </p:blipFill>
        <p:spPr>
          <a:xfrm>
            <a:off x="4800293" y="1604210"/>
            <a:ext cx="1717380" cy="4074696"/>
          </a:xfrm>
          <a:prstGeom prst="rect">
            <a:avLst/>
          </a:prstGeom>
        </p:spPr>
      </p:pic>
      <p:pic>
        <p:nvPicPr>
          <p:cNvPr id="7" name="Picture 6"/>
          <p:cNvPicPr>
            <a:picLocks noChangeAspect="1"/>
          </p:cNvPicPr>
          <p:nvPr/>
        </p:nvPicPr>
        <p:blipFill rotWithShape="1">
          <a:blip r:embed="rId5"/>
          <a:srcRect l="27807" t="8869" r="49474" b="17992"/>
          <a:stretch/>
        </p:blipFill>
        <p:spPr>
          <a:xfrm>
            <a:off x="6918158" y="1604210"/>
            <a:ext cx="1687654" cy="4074696"/>
          </a:xfrm>
          <a:prstGeom prst="rect">
            <a:avLst/>
          </a:prstGeom>
        </p:spPr>
      </p:pic>
    </p:spTree>
    <p:extLst>
      <p:ext uri="{BB962C8B-B14F-4D97-AF65-F5344CB8AC3E}">
        <p14:creationId xmlns:p14="http://schemas.microsoft.com/office/powerpoint/2010/main" val="257144189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5416"/>
            <a:ext cx="8229600" cy="1600200"/>
          </a:xfrm>
        </p:spPr>
        <p:txBody>
          <a:bodyPr/>
          <a:lstStyle/>
          <a:p>
            <a:pPr algn="ctr"/>
            <a:r>
              <a:rPr lang="en-GB" sz="1800" i="1" dirty="0" smtClean="0">
                <a:solidFill>
                  <a:schemeClr val="tx1"/>
                </a:solidFill>
                <a:latin typeface="+mj-lt"/>
              </a:rPr>
              <a:t>Final 2 choices with original</a:t>
            </a:r>
            <a:endParaRPr lang="en-GB" sz="1800" i="1" dirty="0">
              <a:solidFill>
                <a:schemeClr val="tx1"/>
              </a:solidFill>
              <a:latin typeface="+mj-lt"/>
            </a:endParaRPr>
          </a:p>
        </p:txBody>
      </p:sp>
      <p:pic>
        <p:nvPicPr>
          <p:cNvPr id="4" name="Picture 3"/>
          <p:cNvPicPr>
            <a:picLocks noChangeAspect="1"/>
          </p:cNvPicPr>
          <p:nvPr/>
        </p:nvPicPr>
        <p:blipFill rotWithShape="1">
          <a:blip r:embed="rId2"/>
          <a:srcRect l="27456" t="10897" r="49298" b="15653"/>
          <a:stretch/>
        </p:blipFill>
        <p:spPr>
          <a:xfrm>
            <a:off x="641867" y="1452791"/>
            <a:ext cx="2057886" cy="4876800"/>
          </a:xfrm>
          <a:prstGeom prst="rect">
            <a:avLst/>
          </a:prstGeom>
        </p:spPr>
      </p:pic>
      <p:pic>
        <p:nvPicPr>
          <p:cNvPr id="5" name="Picture 4"/>
          <p:cNvPicPr>
            <a:picLocks noChangeAspect="1"/>
          </p:cNvPicPr>
          <p:nvPr/>
        </p:nvPicPr>
        <p:blipFill rotWithShape="1">
          <a:blip r:embed="rId3"/>
          <a:srcRect l="27456" t="11053" r="49211" b="15653"/>
          <a:stretch/>
        </p:blipFill>
        <p:spPr>
          <a:xfrm>
            <a:off x="3536049" y="1452792"/>
            <a:ext cx="2071903" cy="4881177"/>
          </a:xfrm>
          <a:prstGeom prst="rect">
            <a:avLst/>
          </a:prstGeom>
        </p:spPr>
      </p:pic>
      <p:pic>
        <p:nvPicPr>
          <p:cNvPr id="6" name="Picture 5"/>
          <p:cNvPicPr>
            <a:picLocks noChangeAspect="1"/>
          </p:cNvPicPr>
          <p:nvPr/>
        </p:nvPicPr>
        <p:blipFill rotWithShape="1">
          <a:blip r:embed="rId4"/>
          <a:srcRect l="27457" t="11209" r="49298" b="15809"/>
          <a:stretch/>
        </p:blipFill>
        <p:spPr>
          <a:xfrm>
            <a:off x="6444246" y="1452791"/>
            <a:ext cx="2071104" cy="4876862"/>
          </a:xfrm>
          <a:prstGeom prst="rect">
            <a:avLst/>
          </a:prstGeom>
        </p:spPr>
      </p:pic>
    </p:spTree>
    <p:extLst>
      <p:ext uri="{BB962C8B-B14F-4D97-AF65-F5344CB8AC3E}">
        <p14:creationId xmlns:p14="http://schemas.microsoft.com/office/powerpoint/2010/main" val="188072656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0872" y="2559686"/>
            <a:ext cx="7886700" cy="1325563"/>
          </a:xfrm>
        </p:spPr>
        <p:txBody>
          <a:bodyPr/>
          <a:lstStyle/>
          <a:p>
            <a:pPr algn="ctr"/>
            <a:r>
              <a:rPr lang="en-GB" i="1" dirty="0" smtClean="0">
                <a:latin typeface="+mj-lt"/>
              </a:rPr>
              <a:t>ALL CHANGES WITH BACKGROUNDS,ICONS AND IMAGES</a:t>
            </a:r>
            <a:endParaRPr lang="en-GB" i="1" dirty="0">
              <a:latin typeface="+mj-lt"/>
            </a:endParaRPr>
          </a:p>
        </p:txBody>
      </p:sp>
    </p:spTree>
    <p:extLst>
      <p:ext uri="{BB962C8B-B14F-4D97-AF65-F5344CB8AC3E}">
        <p14:creationId xmlns:p14="http://schemas.microsoft.com/office/powerpoint/2010/main" val="323387277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233476" y="1840156"/>
            <a:ext cx="2673719" cy="339686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 name="Picture 5"/>
          <p:cNvPicPr>
            <a:picLocks noChangeAspect="1"/>
          </p:cNvPicPr>
          <p:nvPr/>
        </p:nvPicPr>
        <p:blipFill>
          <a:blip r:embed="rId3"/>
          <a:stretch>
            <a:fillRect/>
          </a:stretch>
        </p:blipFill>
        <p:spPr>
          <a:xfrm>
            <a:off x="242888" y="1840156"/>
            <a:ext cx="2668767" cy="339686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7" name="Picture 6"/>
          <p:cNvPicPr>
            <a:picLocks noChangeAspect="1"/>
          </p:cNvPicPr>
          <p:nvPr/>
        </p:nvPicPr>
        <p:blipFill>
          <a:blip r:embed="rId4"/>
          <a:stretch>
            <a:fillRect/>
          </a:stretch>
        </p:blipFill>
        <p:spPr>
          <a:xfrm>
            <a:off x="6229017" y="1840156"/>
            <a:ext cx="2673719" cy="339686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extBox 7"/>
          <p:cNvSpPr txBox="1"/>
          <p:nvPr/>
        </p:nvSpPr>
        <p:spPr>
          <a:xfrm>
            <a:off x="2202183" y="304801"/>
            <a:ext cx="4736306" cy="646331"/>
          </a:xfrm>
          <a:prstGeom prst="rect">
            <a:avLst/>
          </a:prstGeom>
          <a:noFill/>
        </p:spPr>
        <p:txBody>
          <a:bodyPr wrap="square" rtlCol="0">
            <a:spAutoFit/>
          </a:bodyPr>
          <a:lstStyle/>
          <a:p>
            <a:pPr algn="ctr"/>
            <a:r>
              <a:rPr lang="en-GB" sz="3600" i="1" dirty="0" smtClean="0">
                <a:latin typeface="+mj-lt"/>
              </a:rPr>
              <a:t>Main logo choices</a:t>
            </a:r>
            <a:endParaRPr lang="en-GB" sz="3600" i="1" dirty="0">
              <a:latin typeface="+mj-lt"/>
            </a:endParaRPr>
          </a:p>
        </p:txBody>
      </p:sp>
    </p:spTree>
    <p:extLst>
      <p:ext uri="{BB962C8B-B14F-4D97-AF65-F5344CB8AC3E}">
        <p14:creationId xmlns:p14="http://schemas.microsoft.com/office/powerpoint/2010/main" val="101247812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27456" t="10897" r="49298" b="15653"/>
          <a:stretch/>
        </p:blipFill>
        <p:spPr>
          <a:xfrm>
            <a:off x="641867" y="1452791"/>
            <a:ext cx="2057886" cy="4876800"/>
          </a:xfrm>
          <a:prstGeom prst="rect">
            <a:avLst/>
          </a:prstGeom>
        </p:spPr>
      </p:pic>
      <p:pic>
        <p:nvPicPr>
          <p:cNvPr id="6" name="Picture 5"/>
          <p:cNvPicPr>
            <a:picLocks noChangeAspect="1"/>
          </p:cNvPicPr>
          <p:nvPr/>
        </p:nvPicPr>
        <p:blipFill rotWithShape="1">
          <a:blip r:embed="rId3"/>
          <a:srcRect l="27456" t="11053" r="49211" b="15653"/>
          <a:stretch/>
        </p:blipFill>
        <p:spPr>
          <a:xfrm>
            <a:off x="3536049" y="1452792"/>
            <a:ext cx="2071903" cy="4881177"/>
          </a:xfrm>
          <a:prstGeom prst="rect">
            <a:avLst/>
          </a:prstGeom>
        </p:spPr>
      </p:pic>
      <p:pic>
        <p:nvPicPr>
          <p:cNvPr id="7" name="Picture 6"/>
          <p:cNvPicPr>
            <a:picLocks noChangeAspect="1"/>
          </p:cNvPicPr>
          <p:nvPr/>
        </p:nvPicPr>
        <p:blipFill rotWithShape="1">
          <a:blip r:embed="rId4"/>
          <a:srcRect l="27457" t="11209" r="49298" b="15809"/>
          <a:stretch/>
        </p:blipFill>
        <p:spPr>
          <a:xfrm>
            <a:off x="6444246" y="1452791"/>
            <a:ext cx="2071104" cy="4876862"/>
          </a:xfrm>
          <a:prstGeom prst="rect">
            <a:avLst/>
          </a:prstGeom>
        </p:spPr>
      </p:pic>
      <p:sp>
        <p:nvSpPr>
          <p:cNvPr id="8" name="TextBox 7"/>
          <p:cNvSpPr txBox="1"/>
          <p:nvPr/>
        </p:nvSpPr>
        <p:spPr>
          <a:xfrm>
            <a:off x="2907505" y="257176"/>
            <a:ext cx="3328988" cy="646331"/>
          </a:xfrm>
          <a:prstGeom prst="rect">
            <a:avLst/>
          </a:prstGeom>
          <a:noFill/>
        </p:spPr>
        <p:txBody>
          <a:bodyPr wrap="square" rtlCol="0">
            <a:spAutoFit/>
          </a:bodyPr>
          <a:lstStyle/>
          <a:p>
            <a:pPr algn="ctr"/>
            <a:r>
              <a:rPr lang="en-GB" sz="3600" i="1" dirty="0" smtClean="0">
                <a:latin typeface="+mj-lt"/>
              </a:rPr>
              <a:t>Backgrounds</a:t>
            </a:r>
            <a:endParaRPr lang="en-GB" sz="3600" i="1" dirty="0">
              <a:latin typeface="+mj-lt"/>
            </a:endParaRPr>
          </a:p>
        </p:txBody>
      </p:sp>
    </p:spTree>
    <p:extLst>
      <p:ext uri="{BB962C8B-B14F-4D97-AF65-F5344CB8AC3E}">
        <p14:creationId xmlns:p14="http://schemas.microsoft.com/office/powerpoint/2010/main" val="365776190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27488" t="9104" r="49303" b="18060"/>
          <a:stretch/>
        </p:blipFill>
        <p:spPr>
          <a:xfrm>
            <a:off x="593677" y="1223515"/>
            <a:ext cx="2262117" cy="5324339"/>
          </a:xfrm>
          <a:prstGeom prst="rect">
            <a:avLst/>
          </a:prstGeom>
        </p:spPr>
      </p:pic>
      <p:pic>
        <p:nvPicPr>
          <p:cNvPr id="7" name="Picture 6"/>
          <p:cNvPicPr>
            <a:picLocks noChangeAspect="1"/>
          </p:cNvPicPr>
          <p:nvPr/>
        </p:nvPicPr>
        <p:blipFill rotWithShape="1">
          <a:blip r:embed="rId3"/>
          <a:srcRect l="27488" t="11228" r="49303" b="15672"/>
          <a:stretch/>
        </p:blipFill>
        <p:spPr>
          <a:xfrm>
            <a:off x="3413646" y="1228299"/>
            <a:ext cx="2251881" cy="5319555"/>
          </a:xfrm>
          <a:prstGeom prst="rect">
            <a:avLst/>
          </a:prstGeom>
        </p:spPr>
      </p:pic>
      <p:pic>
        <p:nvPicPr>
          <p:cNvPr id="8" name="Picture 7"/>
          <p:cNvPicPr>
            <a:picLocks noChangeAspect="1"/>
          </p:cNvPicPr>
          <p:nvPr/>
        </p:nvPicPr>
        <p:blipFill rotWithShape="1">
          <a:blip r:embed="rId4"/>
          <a:srcRect l="27488" t="11228" r="49303" b="15671"/>
          <a:stretch/>
        </p:blipFill>
        <p:spPr>
          <a:xfrm>
            <a:off x="6223379" y="1228299"/>
            <a:ext cx="2251881" cy="5319555"/>
          </a:xfrm>
          <a:prstGeom prst="rect">
            <a:avLst/>
          </a:prstGeom>
        </p:spPr>
      </p:pic>
      <p:sp>
        <p:nvSpPr>
          <p:cNvPr id="9" name="TextBox 8"/>
          <p:cNvSpPr txBox="1"/>
          <p:nvPr/>
        </p:nvSpPr>
        <p:spPr>
          <a:xfrm>
            <a:off x="2226291" y="150127"/>
            <a:ext cx="4626591" cy="1200329"/>
          </a:xfrm>
          <a:prstGeom prst="rect">
            <a:avLst/>
          </a:prstGeom>
          <a:noFill/>
        </p:spPr>
        <p:txBody>
          <a:bodyPr wrap="square" rtlCol="0">
            <a:spAutoFit/>
          </a:bodyPr>
          <a:lstStyle/>
          <a:p>
            <a:pPr algn="ctr"/>
            <a:r>
              <a:rPr lang="en-GB" sz="3600" i="1" dirty="0" smtClean="0">
                <a:latin typeface="+mj-lt"/>
              </a:rPr>
              <a:t>Backgrounds with icons</a:t>
            </a:r>
            <a:endParaRPr lang="en-GB" sz="3600" i="1" dirty="0">
              <a:latin typeface="+mj-lt"/>
            </a:endParaRPr>
          </a:p>
        </p:txBody>
      </p:sp>
    </p:spTree>
    <p:extLst>
      <p:ext uri="{BB962C8B-B14F-4D97-AF65-F5344CB8AC3E}">
        <p14:creationId xmlns:p14="http://schemas.microsoft.com/office/powerpoint/2010/main" val="69335954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122" y="1"/>
            <a:ext cx="7886700" cy="1325563"/>
          </a:xfrm>
        </p:spPr>
        <p:txBody>
          <a:bodyPr>
            <a:normAutofit/>
          </a:bodyPr>
          <a:lstStyle/>
          <a:p>
            <a:pPr algn="ctr"/>
            <a:r>
              <a:rPr lang="en-GB" sz="3600" i="1" dirty="0" smtClean="0">
                <a:solidFill>
                  <a:schemeClr val="tx1"/>
                </a:solidFill>
                <a:latin typeface="+mj-lt"/>
              </a:rPr>
              <a:t>Backgrounds with new icons</a:t>
            </a:r>
            <a:endParaRPr lang="en-GB" sz="3600" i="1" dirty="0">
              <a:solidFill>
                <a:schemeClr val="tx1"/>
              </a:solidFill>
              <a:latin typeface="+mj-lt"/>
            </a:endParaRPr>
          </a:p>
        </p:txBody>
      </p:sp>
      <p:pic>
        <p:nvPicPr>
          <p:cNvPr id="4" name="Picture 3"/>
          <p:cNvPicPr>
            <a:picLocks noChangeAspect="1"/>
          </p:cNvPicPr>
          <p:nvPr/>
        </p:nvPicPr>
        <p:blipFill rotWithShape="1">
          <a:blip r:embed="rId2"/>
          <a:srcRect l="23159" t="10564" r="50572" b="6783"/>
          <a:stretch/>
        </p:blipFill>
        <p:spPr>
          <a:xfrm>
            <a:off x="536633" y="1325564"/>
            <a:ext cx="2186095" cy="5158853"/>
          </a:xfrm>
          <a:prstGeom prst="rect">
            <a:avLst/>
          </a:prstGeom>
        </p:spPr>
      </p:pic>
      <p:pic>
        <p:nvPicPr>
          <p:cNvPr id="7" name="Picture 6"/>
          <p:cNvPicPr>
            <a:picLocks noChangeAspect="1"/>
          </p:cNvPicPr>
          <p:nvPr/>
        </p:nvPicPr>
        <p:blipFill rotWithShape="1">
          <a:blip r:embed="rId3"/>
          <a:srcRect l="31368" t="11228" r="45423" b="15141"/>
          <a:stretch/>
        </p:blipFill>
        <p:spPr>
          <a:xfrm>
            <a:off x="6367710" y="1325564"/>
            <a:ext cx="2168113" cy="5158853"/>
          </a:xfrm>
          <a:prstGeom prst="rect">
            <a:avLst/>
          </a:prstGeom>
        </p:spPr>
      </p:pic>
      <p:pic>
        <p:nvPicPr>
          <p:cNvPr id="8" name="Picture 7"/>
          <p:cNvPicPr>
            <a:picLocks noChangeAspect="1"/>
          </p:cNvPicPr>
          <p:nvPr/>
        </p:nvPicPr>
        <p:blipFill rotWithShape="1">
          <a:blip r:embed="rId4"/>
          <a:srcRect l="27637" t="11094" r="49304" b="15539"/>
          <a:stretch/>
        </p:blipFill>
        <p:spPr>
          <a:xfrm>
            <a:off x="3465286" y="1330566"/>
            <a:ext cx="2159864" cy="5153850"/>
          </a:xfrm>
          <a:prstGeom prst="rect">
            <a:avLst/>
          </a:prstGeom>
        </p:spPr>
      </p:pic>
    </p:spTree>
    <p:extLst>
      <p:ext uri="{BB962C8B-B14F-4D97-AF65-F5344CB8AC3E}">
        <p14:creationId xmlns:p14="http://schemas.microsoft.com/office/powerpoint/2010/main" val="2633339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7545" t="11365" r="49298" b="15653"/>
          <a:stretch/>
        </p:blipFill>
        <p:spPr>
          <a:xfrm>
            <a:off x="254913" y="1040209"/>
            <a:ext cx="1624243" cy="3839119"/>
          </a:xfrm>
          <a:prstGeom prst="rect">
            <a:avLst/>
          </a:prstGeom>
        </p:spPr>
      </p:pic>
      <p:pic>
        <p:nvPicPr>
          <p:cNvPr id="5" name="Picture 4"/>
          <p:cNvPicPr>
            <a:picLocks noChangeAspect="1"/>
          </p:cNvPicPr>
          <p:nvPr/>
        </p:nvPicPr>
        <p:blipFill rotWithShape="1">
          <a:blip r:embed="rId3"/>
          <a:srcRect l="27544" t="9024" r="49386" b="17993"/>
          <a:stretch/>
        </p:blipFill>
        <p:spPr>
          <a:xfrm>
            <a:off x="2045837" y="2959767"/>
            <a:ext cx="1618091" cy="3839119"/>
          </a:xfrm>
          <a:prstGeom prst="rect">
            <a:avLst/>
          </a:prstGeom>
        </p:spPr>
      </p:pic>
      <p:pic>
        <p:nvPicPr>
          <p:cNvPr id="6" name="Picture 5"/>
          <p:cNvPicPr>
            <a:picLocks noChangeAspect="1"/>
          </p:cNvPicPr>
          <p:nvPr/>
        </p:nvPicPr>
        <p:blipFill rotWithShape="1">
          <a:blip r:embed="rId4"/>
          <a:srcRect l="27544" t="9182" r="49386" b="18148"/>
          <a:stretch/>
        </p:blipFill>
        <p:spPr>
          <a:xfrm>
            <a:off x="3830610" y="1040209"/>
            <a:ext cx="1625035" cy="3839119"/>
          </a:xfrm>
          <a:prstGeom prst="rect">
            <a:avLst/>
          </a:prstGeom>
        </p:spPr>
      </p:pic>
      <p:pic>
        <p:nvPicPr>
          <p:cNvPr id="7" name="Picture 6"/>
          <p:cNvPicPr>
            <a:picLocks noChangeAspect="1"/>
          </p:cNvPicPr>
          <p:nvPr/>
        </p:nvPicPr>
        <p:blipFill rotWithShape="1">
          <a:blip r:embed="rId5"/>
          <a:srcRect l="32632" t="14328" r="44298" b="12378"/>
          <a:stretch/>
        </p:blipFill>
        <p:spPr>
          <a:xfrm>
            <a:off x="5587357" y="2959768"/>
            <a:ext cx="1611205" cy="3839119"/>
          </a:xfrm>
          <a:prstGeom prst="rect">
            <a:avLst/>
          </a:prstGeom>
        </p:spPr>
      </p:pic>
      <p:pic>
        <p:nvPicPr>
          <p:cNvPr id="8" name="Picture 7"/>
          <p:cNvPicPr>
            <a:picLocks noChangeAspect="1"/>
          </p:cNvPicPr>
          <p:nvPr/>
        </p:nvPicPr>
        <p:blipFill rotWithShape="1">
          <a:blip r:embed="rId6"/>
          <a:srcRect l="38597" t="14639" r="38333" b="12534"/>
          <a:stretch/>
        </p:blipFill>
        <p:spPr>
          <a:xfrm>
            <a:off x="7334935" y="1040209"/>
            <a:ext cx="1621555" cy="3839119"/>
          </a:xfrm>
          <a:prstGeom prst="rect">
            <a:avLst/>
          </a:prstGeom>
        </p:spPr>
      </p:pic>
      <p:sp>
        <p:nvSpPr>
          <p:cNvPr id="9" name="TextBox 8"/>
          <p:cNvSpPr txBox="1"/>
          <p:nvPr/>
        </p:nvSpPr>
        <p:spPr>
          <a:xfrm>
            <a:off x="1597307" y="122831"/>
            <a:ext cx="6091640" cy="1200329"/>
          </a:xfrm>
          <a:prstGeom prst="rect">
            <a:avLst/>
          </a:prstGeom>
          <a:noFill/>
        </p:spPr>
        <p:txBody>
          <a:bodyPr wrap="square" rtlCol="0">
            <a:spAutoFit/>
          </a:bodyPr>
          <a:lstStyle/>
          <a:p>
            <a:r>
              <a:rPr lang="en-GB" sz="3600" i="1" dirty="0" smtClean="0">
                <a:latin typeface="+mj-lt"/>
              </a:rPr>
              <a:t>Original shapes with original background</a:t>
            </a:r>
            <a:endParaRPr lang="en-GB" sz="3600" i="1" dirty="0">
              <a:latin typeface="+mj-lt"/>
            </a:endParaRPr>
          </a:p>
        </p:txBody>
      </p:sp>
    </p:spTree>
    <p:extLst>
      <p:ext uri="{BB962C8B-B14F-4D97-AF65-F5344CB8AC3E}">
        <p14:creationId xmlns:p14="http://schemas.microsoft.com/office/powerpoint/2010/main" val="97133050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97307" y="122831"/>
            <a:ext cx="6091640" cy="369332"/>
          </a:xfrm>
          <a:prstGeom prst="rect">
            <a:avLst/>
          </a:prstGeom>
          <a:noFill/>
        </p:spPr>
        <p:txBody>
          <a:bodyPr wrap="square" rtlCol="0">
            <a:spAutoFit/>
          </a:bodyPr>
          <a:lstStyle/>
          <a:p>
            <a:pPr algn="ctr"/>
            <a:r>
              <a:rPr lang="en-GB" i="1" dirty="0" smtClean="0">
                <a:latin typeface="+mj-lt"/>
              </a:rPr>
              <a:t>Original shapes with background 2</a:t>
            </a:r>
            <a:endParaRPr lang="en-GB" i="1" dirty="0">
              <a:latin typeface="+mj-lt"/>
            </a:endParaRPr>
          </a:p>
        </p:txBody>
      </p:sp>
      <p:pic>
        <p:nvPicPr>
          <p:cNvPr id="6" name="Picture 5"/>
          <p:cNvPicPr>
            <a:picLocks noChangeAspect="1"/>
          </p:cNvPicPr>
          <p:nvPr/>
        </p:nvPicPr>
        <p:blipFill rotWithShape="1">
          <a:blip r:embed="rId2"/>
          <a:srcRect l="34204" t="8972" r="42512" b="18060"/>
          <a:stretch/>
        </p:blipFill>
        <p:spPr>
          <a:xfrm>
            <a:off x="203860" y="769162"/>
            <a:ext cx="1633370" cy="3839119"/>
          </a:xfrm>
          <a:prstGeom prst="rect">
            <a:avLst/>
          </a:prstGeom>
        </p:spPr>
      </p:pic>
      <p:pic>
        <p:nvPicPr>
          <p:cNvPr id="7" name="Picture 6"/>
          <p:cNvPicPr>
            <a:picLocks noChangeAspect="1"/>
          </p:cNvPicPr>
          <p:nvPr/>
        </p:nvPicPr>
        <p:blipFill rotWithShape="1">
          <a:blip r:embed="rId3"/>
          <a:srcRect l="37786" t="9635" r="35945" b="7579"/>
          <a:stretch/>
        </p:blipFill>
        <p:spPr>
          <a:xfrm>
            <a:off x="2003595" y="2870917"/>
            <a:ext cx="1624243" cy="3839119"/>
          </a:xfrm>
          <a:prstGeom prst="rect">
            <a:avLst/>
          </a:prstGeom>
        </p:spPr>
      </p:pic>
      <p:pic>
        <p:nvPicPr>
          <p:cNvPr id="8" name="Picture 7"/>
          <p:cNvPicPr>
            <a:picLocks noChangeAspect="1"/>
          </p:cNvPicPr>
          <p:nvPr/>
        </p:nvPicPr>
        <p:blipFill rotWithShape="1">
          <a:blip r:embed="rId4"/>
          <a:srcRect l="27563" t="9104" r="49303" b="17927"/>
          <a:stretch/>
        </p:blipFill>
        <p:spPr>
          <a:xfrm>
            <a:off x="3794204" y="769162"/>
            <a:ext cx="1620546" cy="3833549"/>
          </a:xfrm>
          <a:prstGeom prst="rect">
            <a:avLst/>
          </a:prstGeom>
        </p:spPr>
      </p:pic>
      <p:pic>
        <p:nvPicPr>
          <p:cNvPr id="9" name="Picture 8"/>
          <p:cNvPicPr>
            <a:picLocks noChangeAspect="1"/>
          </p:cNvPicPr>
          <p:nvPr/>
        </p:nvPicPr>
        <p:blipFill rotWithShape="1">
          <a:blip r:embed="rId5"/>
          <a:srcRect l="27488" t="8840" r="49303" b="17927"/>
          <a:stretch/>
        </p:blipFill>
        <p:spPr>
          <a:xfrm>
            <a:off x="5581116" y="2864607"/>
            <a:ext cx="1624903" cy="3845429"/>
          </a:xfrm>
          <a:prstGeom prst="rect">
            <a:avLst/>
          </a:prstGeom>
        </p:spPr>
      </p:pic>
      <p:pic>
        <p:nvPicPr>
          <p:cNvPr id="10" name="Picture 9"/>
          <p:cNvPicPr>
            <a:picLocks noChangeAspect="1"/>
          </p:cNvPicPr>
          <p:nvPr/>
        </p:nvPicPr>
        <p:blipFill rotWithShape="1">
          <a:blip r:embed="rId6"/>
          <a:srcRect l="32562" t="15872" r="44154" b="10629"/>
          <a:stretch/>
        </p:blipFill>
        <p:spPr>
          <a:xfrm>
            <a:off x="7368027" y="763222"/>
            <a:ext cx="1624243" cy="3845429"/>
          </a:xfrm>
          <a:prstGeom prst="rect">
            <a:avLst/>
          </a:prstGeom>
        </p:spPr>
      </p:pic>
    </p:spTree>
    <p:extLst>
      <p:ext uri="{BB962C8B-B14F-4D97-AF65-F5344CB8AC3E}">
        <p14:creationId xmlns:p14="http://schemas.microsoft.com/office/powerpoint/2010/main" val="355547741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94949" y="95535"/>
            <a:ext cx="6091640" cy="369332"/>
          </a:xfrm>
          <a:prstGeom prst="rect">
            <a:avLst/>
          </a:prstGeom>
          <a:noFill/>
        </p:spPr>
        <p:txBody>
          <a:bodyPr wrap="square" rtlCol="0">
            <a:spAutoFit/>
          </a:bodyPr>
          <a:lstStyle/>
          <a:p>
            <a:pPr algn="ctr"/>
            <a:r>
              <a:rPr lang="en-GB" i="1" dirty="0" smtClean="0">
                <a:latin typeface="+mj-lt"/>
              </a:rPr>
              <a:t>Original shapes with background 3</a:t>
            </a:r>
            <a:endParaRPr lang="en-GB" i="1" dirty="0">
              <a:latin typeface="+mj-lt"/>
            </a:endParaRPr>
          </a:p>
        </p:txBody>
      </p:sp>
      <p:pic>
        <p:nvPicPr>
          <p:cNvPr id="6" name="Picture 5"/>
          <p:cNvPicPr>
            <a:picLocks noChangeAspect="1"/>
          </p:cNvPicPr>
          <p:nvPr/>
        </p:nvPicPr>
        <p:blipFill rotWithShape="1">
          <a:blip r:embed="rId2"/>
          <a:srcRect l="34130" t="9104" r="42587" b="17795"/>
          <a:stretch/>
        </p:blipFill>
        <p:spPr>
          <a:xfrm>
            <a:off x="112472" y="741866"/>
            <a:ext cx="1630406" cy="3839119"/>
          </a:xfrm>
          <a:prstGeom prst="rect">
            <a:avLst/>
          </a:prstGeom>
        </p:spPr>
      </p:pic>
      <p:pic>
        <p:nvPicPr>
          <p:cNvPr id="7" name="Picture 6"/>
          <p:cNvPicPr>
            <a:picLocks noChangeAspect="1"/>
          </p:cNvPicPr>
          <p:nvPr/>
        </p:nvPicPr>
        <p:blipFill rotWithShape="1">
          <a:blip r:embed="rId3"/>
          <a:srcRect l="37861" t="9768" r="36020" b="7446"/>
          <a:stretch/>
        </p:blipFill>
        <p:spPr>
          <a:xfrm>
            <a:off x="1927977" y="2884563"/>
            <a:ext cx="1615014" cy="3839119"/>
          </a:xfrm>
          <a:prstGeom prst="rect">
            <a:avLst/>
          </a:prstGeom>
        </p:spPr>
      </p:pic>
      <p:pic>
        <p:nvPicPr>
          <p:cNvPr id="8" name="Picture 7"/>
          <p:cNvPicPr>
            <a:picLocks noChangeAspect="1"/>
          </p:cNvPicPr>
          <p:nvPr/>
        </p:nvPicPr>
        <p:blipFill rotWithShape="1">
          <a:blip r:embed="rId4"/>
          <a:srcRect l="27488" t="9105" r="49303" b="17927"/>
          <a:stretch/>
        </p:blipFill>
        <p:spPr>
          <a:xfrm>
            <a:off x="3721692" y="739817"/>
            <a:ext cx="1628136" cy="3839119"/>
          </a:xfrm>
          <a:prstGeom prst="rect">
            <a:avLst/>
          </a:prstGeom>
        </p:spPr>
      </p:pic>
      <p:pic>
        <p:nvPicPr>
          <p:cNvPr id="9" name="Picture 8"/>
          <p:cNvPicPr>
            <a:picLocks noChangeAspect="1"/>
          </p:cNvPicPr>
          <p:nvPr/>
        </p:nvPicPr>
        <p:blipFill rotWithShape="1">
          <a:blip r:embed="rId5"/>
          <a:srcRect l="27488" t="9104" r="49303" b="17795"/>
          <a:stretch/>
        </p:blipFill>
        <p:spPr>
          <a:xfrm>
            <a:off x="5528529" y="2884563"/>
            <a:ext cx="1625181" cy="3839119"/>
          </a:xfrm>
          <a:prstGeom prst="rect">
            <a:avLst/>
          </a:prstGeom>
        </p:spPr>
      </p:pic>
      <p:pic>
        <p:nvPicPr>
          <p:cNvPr id="10" name="Picture 9"/>
          <p:cNvPicPr>
            <a:picLocks noChangeAspect="1"/>
          </p:cNvPicPr>
          <p:nvPr/>
        </p:nvPicPr>
        <p:blipFill rotWithShape="1">
          <a:blip r:embed="rId6"/>
          <a:srcRect l="32562" t="16003" r="44229" b="10763"/>
          <a:stretch/>
        </p:blipFill>
        <p:spPr>
          <a:xfrm>
            <a:off x="7328642" y="741866"/>
            <a:ext cx="1620506" cy="3835021"/>
          </a:xfrm>
          <a:prstGeom prst="rect">
            <a:avLst/>
          </a:prstGeom>
        </p:spPr>
      </p:pic>
    </p:spTree>
    <p:extLst>
      <p:ext uri="{BB962C8B-B14F-4D97-AF65-F5344CB8AC3E}">
        <p14:creationId xmlns:p14="http://schemas.microsoft.com/office/powerpoint/2010/main" val="6872536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34524" t="11270" r="42440" b="15714"/>
          <a:stretch/>
        </p:blipFill>
        <p:spPr>
          <a:xfrm>
            <a:off x="212652" y="1115491"/>
            <a:ext cx="1624242" cy="3861247"/>
          </a:xfrm>
          <a:prstGeom prst="rect">
            <a:avLst/>
          </a:prstGeom>
        </p:spPr>
      </p:pic>
      <p:pic>
        <p:nvPicPr>
          <p:cNvPr id="5" name="Picture 4"/>
          <p:cNvPicPr>
            <a:picLocks noChangeAspect="1"/>
          </p:cNvPicPr>
          <p:nvPr/>
        </p:nvPicPr>
        <p:blipFill rotWithShape="1">
          <a:blip r:embed="rId3"/>
          <a:srcRect l="35614" t="13237" r="41228" b="13470"/>
          <a:stretch/>
        </p:blipFill>
        <p:spPr>
          <a:xfrm>
            <a:off x="1960153" y="2833437"/>
            <a:ext cx="1628848" cy="3866457"/>
          </a:xfrm>
          <a:prstGeom prst="rect">
            <a:avLst/>
          </a:prstGeom>
        </p:spPr>
      </p:pic>
      <p:pic>
        <p:nvPicPr>
          <p:cNvPr id="6" name="Picture 5"/>
          <p:cNvPicPr>
            <a:picLocks noChangeAspect="1"/>
          </p:cNvPicPr>
          <p:nvPr/>
        </p:nvPicPr>
        <p:blipFill rotWithShape="1">
          <a:blip r:embed="rId4"/>
          <a:srcRect l="27719" t="14952" r="49123" b="11911"/>
          <a:stretch/>
        </p:blipFill>
        <p:spPr>
          <a:xfrm>
            <a:off x="3712260" y="1115492"/>
            <a:ext cx="1647292" cy="3861247"/>
          </a:xfrm>
          <a:prstGeom prst="rect">
            <a:avLst/>
          </a:prstGeom>
        </p:spPr>
      </p:pic>
      <p:pic>
        <p:nvPicPr>
          <p:cNvPr id="7" name="Picture 6"/>
          <p:cNvPicPr>
            <a:picLocks noChangeAspect="1"/>
          </p:cNvPicPr>
          <p:nvPr/>
        </p:nvPicPr>
        <p:blipFill rotWithShape="1">
          <a:blip r:embed="rId5"/>
          <a:srcRect l="22982" t="17581" r="53860" b="9124"/>
          <a:stretch/>
        </p:blipFill>
        <p:spPr>
          <a:xfrm>
            <a:off x="5482810" y="2833437"/>
            <a:ext cx="1626653" cy="3861247"/>
          </a:xfrm>
          <a:prstGeom prst="rect">
            <a:avLst/>
          </a:prstGeom>
        </p:spPr>
      </p:pic>
      <p:pic>
        <p:nvPicPr>
          <p:cNvPr id="8" name="Picture 7"/>
          <p:cNvPicPr>
            <a:picLocks noChangeAspect="1"/>
          </p:cNvPicPr>
          <p:nvPr/>
        </p:nvPicPr>
        <p:blipFill rotWithShape="1">
          <a:blip r:embed="rId6"/>
          <a:srcRect l="31403" t="14639" r="45439" b="12223"/>
          <a:stretch/>
        </p:blipFill>
        <p:spPr>
          <a:xfrm>
            <a:off x="7232722" y="1115489"/>
            <a:ext cx="1602271" cy="3861248"/>
          </a:xfrm>
          <a:prstGeom prst="rect">
            <a:avLst/>
          </a:prstGeom>
        </p:spPr>
      </p:pic>
      <p:sp>
        <p:nvSpPr>
          <p:cNvPr id="9" name="TextBox 8"/>
          <p:cNvSpPr txBox="1"/>
          <p:nvPr/>
        </p:nvSpPr>
        <p:spPr>
          <a:xfrm>
            <a:off x="1490085" y="150127"/>
            <a:ext cx="6091640" cy="369332"/>
          </a:xfrm>
          <a:prstGeom prst="rect">
            <a:avLst/>
          </a:prstGeom>
          <a:noFill/>
        </p:spPr>
        <p:txBody>
          <a:bodyPr wrap="square" rtlCol="0">
            <a:spAutoFit/>
          </a:bodyPr>
          <a:lstStyle/>
          <a:p>
            <a:r>
              <a:rPr lang="en-GB" i="1" dirty="0" smtClean="0">
                <a:latin typeface="+mj-lt"/>
              </a:rPr>
              <a:t>Changed shapes with original background</a:t>
            </a:r>
            <a:endParaRPr lang="en-GB" i="1" dirty="0">
              <a:latin typeface="+mj-lt"/>
            </a:endParaRPr>
          </a:p>
        </p:txBody>
      </p:sp>
    </p:spTree>
    <p:extLst>
      <p:ext uri="{BB962C8B-B14F-4D97-AF65-F5344CB8AC3E}">
        <p14:creationId xmlns:p14="http://schemas.microsoft.com/office/powerpoint/2010/main" val="46528647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90085" y="150127"/>
            <a:ext cx="6091640" cy="369332"/>
          </a:xfrm>
          <a:prstGeom prst="rect">
            <a:avLst/>
          </a:prstGeom>
          <a:noFill/>
        </p:spPr>
        <p:txBody>
          <a:bodyPr wrap="square" rtlCol="0">
            <a:spAutoFit/>
          </a:bodyPr>
          <a:lstStyle/>
          <a:p>
            <a:pPr algn="ctr"/>
            <a:r>
              <a:rPr lang="en-GB" i="1" dirty="0" smtClean="0">
                <a:latin typeface="+mj-lt"/>
              </a:rPr>
              <a:t>Changed shapes with background 2</a:t>
            </a:r>
            <a:endParaRPr lang="en-GB" i="1" dirty="0">
              <a:latin typeface="+mj-lt"/>
            </a:endParaRPr>
          </a:p>
        </p:txBody>
      </p:sp>
      <p:pic>
        <p:nvPicPr>
          <p:cNvPr id="6" name="Picture 5"/>
          <p:cNvPicPr>
            <a:picLocks noChangeAspect="1"/>
          </p:cNvPicPr>
          <p:nvPr/>
        </p:nvPicPr>
        <p:blipFill rotWithShape="1">
          <a:blip r:embed="rId2"/>
          <a:srcRect l="28756" t="11228" r="48035" b="15672"/>
          <a:stretch/>
        </p:blipFill>
        <p:spPr>
          <a:xfrm>
            <a:off x="236092" y="796456"/>
            <a:ext cx="1634549" cy="3861248"/>
          </a:xfrm>
          <a:prstGeom prst="rect">
            <a:avLst/>
          </a:prstGeom>
        </p:spPr>
      </p:pic>
      <p:pic>
        <p:nvPicPr>
          <p:cNvPr id="7" name="Picture 6"/>
          <p:cNvPicPr>
            <a:picLocks noChangeAspect="1"/>
          </p:cNvPicPr>
          <p:nvPr/>
        </p:nvPicPr>
        <p:blipFill rotWithShape="1">
          <a:blip r:embed="rId3"/>
          <a:srcRect l="36591" t="11228" r="40274" b="15672"/>
          <a:stretch/>
        </p:blipFill>
        <p:spPr>
          <a:xfrm>
            <a:off x="1993774" y="2726592"/>
            <a:ext cx="1629706" cy="3862227"/>
          </a:xfrm>
          <a:prstGeom prst="rect">
            <a:avLst/>
          </a:prstGeom>
        </p:spPr>
      </p:pic>
      <p:pic>
        <p:nvPicPr>
          <p:cNvPr id="8" name="Picture 7"/>
          <p:cNvPicPr>
            <a:picLocks noChangeAspect="1"/>
          </p:cNvPicPr>
          <p:nvPr/>
        </p:nvPicPr>
        <p:blipFill rotWithShape="1">
          <a:blip r:embed="rId4"/>
          <a:srcRect l="27787" t="15207" r="49079" b="11559"/>
          <a:stretch/>
        </p:blipFill>
        <p:spPr>
          <a:xfrm>
            <a:off x="3748316" y="795967"/>
            <a:ext cx="1626341" cy="3861249"/>
          </a:xfrm>
          <a:prstGeom prst="rect">
            <a:avLst/>
          </a:prstGeom>
        </p:spPr>
      </p:pic>
      <p:pic>
        <p:nvPicPr>
          <p:cNvPr id="9" name="Picture 8"/>
          <p:cNvPicPr>
            <a:picLocks noChangeAspect="1"/>
          </p:cNvPicPr>
          <p:nvPr/>
        </p:nvPicPr>
        <p:blipFill rotWithShape="1">
          <a:blip r:embed="rId5"/>
          <a:srcRect l="30249" t="17595" r="46617" b="9171"/>
          <a:stretch/>
        </p:blipFill>
        <p:spPr>
          <a:xfrm>
            <a:off x="5496088" y="2726591"/>
            <a:ext cx="1628044" cy="3865292"/>
          </a:xfrm>
          <a:prstGeom prst="rect">
            <a:avLst/>
          </a:prstGeom>
        </p:spPr>
      </p:pic>
      <p:pic>
        <p:nvPicPr>
          <p:cNvPr id="10" name="Picture 9"/>
          <p:cNvPicPr>
            <a:picLocks noChangeAspect="1"/>
          </p:cNvPicPr>
          <p:nvPr/>
        </p:nvPicPr>
        <p:blipFill rotWithShape="1">
          <a:blip r:embed="rId6"/>
          <a:srcRect l="33532" t="9900" r="40124" b="7314"/>
          <a:stretch/>
        </p:blipFill>
        <p:spPr>
          <a:xfrm>
            <a:off x="7245563" y="796457"/>
            <a:ext cx="1638246" cy="3861249"/>
          </a:xfrm>
          <a:prstGeom prst="rect">
            <a:avLst/>
          </a:prstGeom>
        </p:spPr>
      </p:pic>
    </p:spTree>
    <p:extLst>
      <p:ext uri="{BB962C8B-B14F-4D97-AF65-F5344CB8AC3E}">
        <p14:creationId xmlns:p14="http://schemas.microsoft.com/office/powerpoint/2010/main" val="376971906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90085" y="150127"/>
            <a:ext cx="6091640" cy="369332"/>
          </a:xfrm>
          <a:prstGeom prst="rect">
            <a:avLst/>
          </a:prstGeom>
          <a:noFill/>
        </p:spPr>
        <p:txBody>
          <a:bodyPr wrap="square" rtlCol="0">
            <a:spAutoFit/>
          </a:bodyPr>
          <a:lstStyle/>
          <a:p>
            <a:pPr algn="ctr"/>
            <a:r>
              <a:rPr lang="en-GB" i="1" dirty="0" smtClean="0">
                <a:latin typeface="+mj-lt"/>
              </a:rPr>
              <a:t>Changed shapes with background 3</a:t>
            </a:r>
            <a:endParaRPr lang="en-GB" i="1" dirty="0">
              <a:latin typeface="+mj-lt"/>
            </a:endParaRPr>
          </a:p>
        </p:txBody>
      </p:sp>
      <p:pic>
        <p:nvPicPr>
          <p:cNvPr id="6" name="Picture 5"/>
          <p:cNvPicPr>
            <a:picLocks noChangeAspect="1"/>
          </p:cNvPicPr>
          <p:nvPr/>
        </p:nvPicPr>
        <p:blipFill rotWithShape="1">
          <a:blip r:embed="rId2"/>
          <a:srcRect l="28756" t="11094" r="47960" b="15539"/>
          <a:stretch/>
        </p:blipFill>
        <p:spPr>
          <a:xfrm>
            <a:off x="238945" y="796458"/>
            <a:ext cx="1633874" cy="3861249"/>
          </a:xfrm>
          <a:prstGeom prst="rect">
            <a:avLst/>
          </a:prstGeom>
        </p:spPr>
      </p:pic>
      <p:pic>
        <p:nvPicPr>
          <p:cNvPr id="7" name="Picture 6"/>
          <p:cNvPicPr>
            <a:picLocks noChangeAspect="1"/>
          </p:cNvPicPr>
          <p:nvPr/>
        </p:nvPicPr>
        <p:blipFill rotWithShape="1">
          <a:blip r:embed="rId3"/>
          <a:srcRect l="36592" t="11228" r="40199" b="15672"/>
          <a:stretch/>
        </p:blipFill>
        <p:spPr>
          <a:xfrm>
            <a:off x="2014789" y="2727082"/>
            <a:ext cx="1634549" cy="3861249"/>
          </a:xfrm>
          <a:prstGeom prst="rect">
            <a:avLst/>
          </a:prstGeom>
        </p:spPr>
      </p:pic>
      <p:pic>
        <p:nvPicPr>
          <p:cNvPr id="8" name="Picture 7"/>
          <p:cNvPicPr>
            <a:picLocks noChangeAspect="1"/>
          </p:cNvPicPr>
          <p:nvPr/>
        </p:nvPicPr>
        <p:blipFill rotWithShape="1">
          <a:blip r:embed="rId4"/>
          <a:srcRect l="27787" t="14942" r="49079" b="11692"/>
          <a:stretch/>
        </p:blipFill>
        <p:spPr>
          <a:xfrm>
            <a:off x="3791307" y="796458"/>
            <a:ext cx="1623400" cy="3861249"/>
          </a:xfrm>
          <a:prstGeom prst="rect">
            <a:avLst/>
          </a:prstGeom>
        </p:spPr>
      </p:pic>
      <p:pic>
        <p:nvPicPr>
          <p:cNvPr id="9" name="Picture 8"/>
          <p:cNvPicPr>
            <a:picLocks noChangeAspect="1"/>
          </p:cNvPicPr>
          <p:nvPr/>
        </p:nvPicPr>
        <p:blipFill rotWithShape="1">
          <a:blip r:embed="rId5"/>
          <a:srcRect l="30249" t="17860" r="46542" b="9303"/>
          <a:stretch/>
        </p:blipFill>
        <p:spPr>
          <a:xfrm>
            <a:off x="5556677" y="2727081"/>
            <a:ext cx="1640503" cy="3861249"/>
          </a:xfrm>
          <a:prstGeom prst="rect">
            <a:avLst/>
          </a:prstGeom>
        </p:spPr>
      </p:pic>
      <p:pic>
        <p:nvPicPr>
          <p:cNvPr id="10" name="Picture 9"/>
          <p:cNvPicPr>
            <a:picLocks noChangeAspect="1"/>
          </p:cNvPicPr>
          <p:nvPr/>
        </p:nvPicPr>
        <p:blipFill rotWithShape="1">
          <a:blip r:embed="rId6"/>
          <a:srcRect l="33607" t="9635" r="40199" b="7446"/>
          <a:stretch/>
        </p:blipFill>
        <p:spPr>
          <a:xfrm>
            <a:off x="7339149" y="796456"/>
            <a:ext cx="1626358" cy="3861249"/>
          </a:xfrm>
          <a:prstGeom prst="rect">
            <a:avLst/>
          </a:prstGeom>
        </p:spPr>
      </p:pic>
    </p:spTree>
    <p:extLst>
      <p:ext uri="{BB962C8B-B14F-4D97-AF65-F5344CB8AC3E}">
        <p14:creationId xmlns:p14="http://schemas.microsoft.com/office/powerpoint/2010/main" val="242917726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5042" y="136477"/>
            <a:ext cx="5189561" cy="1200329"/>
          </a:xfrm>
          <a:prstGeom prst="rect">
            <a:avLst/>
          </a:prstGeom>
          <a:noFill/>
        </p:spPr>
        <p:txBody>
          <a:bodyPr wrap="square" rtlCol="0">
            <a:spAutoFit/>
          </a:bodyPr>
          <a:lstStyle/>
          <a:p>
            <a:pPr algn="ctr"/>
            <a:r>
              <a:rPr lang="en-GB" sz="3600" i="1" dirty="0" smtClean="0">
                <a:latin typeface="+mj-lt"/>
              </a:rPr>
              <a:t>Final decision on iteration 2 of app</a:t>
            </a:r>
            <a:endParaRPr lang="en-GB" sz="3600" i="1" dirty="0">
              <a:latin typeface="+mj-lt"/>
            </a:endParaRPr>
          </a:p>
        </p:txBody>
      </p:sp>
      <p:pic>
        <p:nvPicPr>
          <p:cNvPr id="6" name="Picture 5"/>
          <p:cNvPicPr>
            <a:picLocks noChangeAspect="1"/>
          </p:cNvPicPr>
          <p:nvPr/>
        </p:nvPicPr>
        <p:blipFill rotWithShape="1">
          <a:blip r:embed="rId2"/>
          <a:srcRect l="27457" t="11209" r="49298" b="15809"/>
          <a:stretch/>
        </p:blipFill>
        <p:spPr>
          <a:xfrm>
            <a:off x="465307" y="1267438"/>
            <a:ext cx="2071104" cy="4876862"/>
          </a:xfrm>
          <a:prstGeom prst="rect">
            <a:avLst/>
          </a:prstGeom>
        </p:spPr>
      </p:pic>
      <p:pic>
        <p:nvPicPr>
          <p:cNvPr id="7" name="Picture 6"/>
          <p:cNvPicPr>
            <a:picLocks noChangeAspect="1"/>
          </p:cNvPicPr>
          <p:nvPr/>
        </p:nvPicPr>
        <p:blipFill rotWithShape="1">
          <a:blip r:embed="rId3"/>
          <a:srcRect t="87629"/>
          <a:stretch/>
        </p:blipFill>
        <p:spPr>
          <a:xfrm>
            <a:off x="3352863" y="3261814"/>
            <a:ext cx="2046900" cy="603309"/>
          </a:xfrm>
          <a:prstGeom prst="rect">
            <a:avLst/>
          </a:prstGeom>
        </p:spPr>
      </p:pic>
      <p:pic>
        <p:nvPicPr>
          <p:cNvPr id="8" name="Picture 7"/>
          <p:cNvPicPr>
            <a:picLocks noChangeAspect="1"/>
          </p:cNvPicPr>
          <p:nvPr/>
        </p:nvPicPr>
        <p:blipFill rotWithShape="1">
          <a:blip r:embed="rId4"/>
          <a:srcRect l="29765" t="24183" r="50060" b="26682"/>
          <a:stretch/>
        </p:blipFill>
        <p:spPr>
          <a:xfrm>
            <a:off x="6499746" y="1946209"/>
            <a:ext cx="1770798" cy="3234519"/>
          </a:xfrm>
          <a:prstGeom prst="rect">
            <a:avLst/>
          </a:prstGeom>
        </p:spPr>
      </p:pic>
    </p:spTree>
    <p:extLst>
      <p:ext uri="{BB962C8B-B14F-4D97-AF65-F5344CB8AC3E}">
        <p14:creationId xmlns:p14="http://schemas.microsoft.com/office/powerpoint/2010/main" val="294606173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886" y="1"/>
            <a:ext cx="7886700" cy="970721"/>
          </a:xfrm>
        </p:spPr>
        <p:txBody>
          <a:bodyPr>
            <a:normAutofit/>
          </a:bodyPr>
          <a:lstStyle/>
          <a:p>
            <a:pPr algn="ctr"/>
            <a:r>
              <a:rPr lang="en-GB" sz="1800" i="1" dirty="0" smtClean="0">
                <a:solidFill>
                  <a:schemeClr val="tx1"/>
                </a:solidFill>
                <a:latin typeface="+mj-lt"/>
              </a:rPr>
              <a:t>Iteration 2 all changes</a:t>
            </a:r>
            <a:endParaRPr lang="en-GB" sz="1800" i="1" dirty="0">
              <a:solidFill>
                <a:schemeClr val="tx1"/>
              </a:solidFill>
              <a:latin typeface="+mj-lt"/>
            </a:endParaRPr>
          </a:p>
        </p:txBody>
      </p:sp>
      <p:pic>
        <p:nvPicPr>
          <p:cNvPr id="5" name="Picture 4"/>
          <p:cNvPicPr>
            <a:picLocks noChangeAspect="1"/>
          </p:cNvPicPr>
          <p:nvPr/>
        </p:nvPicPr>
        <p:blipFill rotWithShape="1">
          <a:blip r:embed="rId2"/>
          <a:srcRect l="28756" t="11094" r="48110" b="15539"/>
          <a:stretch/>
        </p:blipFill>
        <p:spPr>
          <a:xfrm>
            <a:off x="198978" y="937646"/>
            <a:ext cx="1623401" cy="3861249"/>
          </a:xfrm>
          <a:prstGeom prst="rect">
            <a:avLst/>
          </a:prstGeom>
        </p:spPr>
      </p:pic>
      <p:pic>
        <p:nvPicPr>
          <p:cNvPr id="6" name="Picture 5"/>
          <p:cNvPicPr>
            <a:picLocks noChangeAspect="1"/>
          </p:cNvPicPr>
          <p:nvPr/>
        </p:nvPicPr>
        <p:blipFill rotWithShape="1">
          <a:blip r:embed="rId3"/>
          <a:srcRect l="36591" t="11227" r="40274" b="15539"/>
          <a:stretch/>
        </p:blipFill>
        <p:spPr>
          <a:xfrm>
            <a:off x="1932345" y="2863802"/>
            <a:ext cx="1630105" cy="3870184"/>
          </a:xfrm>
          <a:prstGeom prst="rect">
            <a:avLst/>
          </a:prstGeom>
        </p:spPr>
      </p:pic>
      <p:pic>
        <p:nvPicPr>
          <p:cNvPr id="7" name="Picture 6"/>
          <p:cNvPicPr>
            <a:picLocks noChangeAspect="1"/>
          </p:cNvPicPr>
          <p:nvPr/>
        </p:nvPicPr>
        <p:blipFill rotWithShape="1">
          <a:blip r:embed="rId4"/>
          <a:srcRect l="27712" t="17198" r="49079" b="9569"/>
          <a:stretch/>
        </p:blipFill>
        <p:spPr>
          <a:xfrm>
            <a:off x="3625440" y="1219781"/>
            <a:ext cx="1631587" cy="3861249"/>
          </a:xfrm>
          <a:prstGeom prst="rect">
            <a:avLst/>
          </a:prstGeom>
        </p:spPr>
      </p:pic>
      <p:pic>
        <p:nvPicPr>
          <p:cNvPr id="8" name="Picture 7"/>
          <p:cNvPicPr>
            <a:picLocks noChangeAspect="1"/>
          </p:cNvPicPr>
          <p:nvPr/>
        </p:nvPicPr>
        <p:blipFill rotWithShape="1">
          <a:blip r:embed="rId5"/>
          <a:srcRect l="30324" t="17728" r="46542" b="9038"/>
          <a:stretch/>
        </p:blipFill>
        <p:spPr>
          <a:xfrm>
            <a:off x="5365511" y="2862735"/>
            <a:ext cx="1627240" cy="3863382"/>
          </a:xfrm>
          <a:prstGeom prst="rect">
            <a:avLst/>
          </a:prstGeom>
        </p:spPr>
      </p:pic>
      <p:pic>
        <p:nvPicPr>
          <p:cNvPr id="9" name="Picture 8"/>
          <p:cNvPicPr>
            <a:picLocks noChangeAspect="1"/>
          </p:cNvPicPr>
          <p:nvPr/>
        </p:nvPicPr>
        <p:blipFill rotWithShape="1">
          <a:blip r:embed="rId6"/>
          <a:srcRect l="33607" t="9635" r="40199" b="7313"/>
          <a:stretch/>
        </p:blipFill>
        <p:spPr>
          <a:xfrm>
            <a:off x="7060089" y="946581"/>
            <a:ext cx="1623760" cy="3861249"/>
          </a:xfrm>
          <a:prstGeom prst="rect">
            <a:avLst/>
          </a:prstGeom>
        </p:spPr>
      </p:pic>
    </p:spTree>
    <p:extLst>
      <p:ext uri="{BB962C8B-B14F-4D97-AF65-F5344CB8AC3E}">
        <p14:creationId xmlns:p14="http://schemas.microsoft.com/office/powerpoint/2010/main" val="34933778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3133897"/>
            <a:ext cx="6858000" cy="933018"/>
          </a:xfrm>
        </p:spPr>
        <p:txBody>
          <a:bodyPr/>
          <a:lstStyle/>
          <a:p>
            <a:r>
              <a:rPr lang="en-GB" sz="4400" i="1" dirty="0" smtClean="0">
                <a:solidFill>
                  <a:schemeClr val="tx1"/>
                </a:solidFill>
                <a:effectLst/>
                <a:latin typeface="+mj-lt"/>
              </a:rPr>
              <a:t>CHANGES WITH CONTENT</a:t>
            </a:r>
            <a:endParaRPr lang="en-GB" sz="4400" i="1" dirty="0">
              <a:solidFill>
                <a:schemeClr val="tx1"/>
              </a:solidFill>
              <a:effectLst/>
              <a:latin typeface="+mj-lt"/>
            </a:endParaRPr>
          </a:p>
        </p:txBody>
      </p:sp>
    </p:spTree>
    <p:extLst>
      <p:ext uri="{BB962C8B-B14F-4D97-AF65-F5344CB8AC3E}">
        <p14:creationId xmlns:p14="http://schemas.microsoft.com/office/powerpoint/2010/main" val="397923327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886700" cy="459290"/>
          </a:xfrm>
        </p:spPr>
        <p:txBody>
          <a:bodyPr>
            <a:normAutofit fontScale="90000"/>
          </a:bodyPr>
          <a:lstStyle/>
          <a:p>
            <a:pPr algn="ctr"/>
            <a:r>
              <a:rPr lang="en-GB" sz="1800" i="1" dirty="0" smtClean="0">
                <a:solidFill>
                  <a:schemeClr val="tx1"/>
                </a:solidFill>
                <a:latin typeface="+mj-lt"/>
              </a:rPr>
              <a:t>Original Home screen + News screen</a:t>
            </a:r>
            <a:endParaRPr lang="en-GB" sz="1800" i="1" dirty="0">
              <a:solidFill>
                <a:schemeClr val="tx1"/>
              </a:solidFill>
              <a:latin typeface="+mj-lt"/>
            </a:endParaRPr>
          </a:p>
        </p:txBody>
      </p:sp>
      <p:pic>
        <p:nvPicPr>
          <p:cNvPr id="4" name="Picture 3"/>
          <p:cNvPicPr>
            <a:picLocks noChangeAspect="1"/>
          </p:cNvPicPr>
          <p:nvPr/>
        </p:nvPicPr>
        <p:blipFill rotWithShape="1">
          <a:blip r:embed="rId2"/>
          <a:srcRect l="27456" t="11053" r="49211" b="15497"/>
          <a:stretch/>
        </p:blipFill>
        <p:spPr>
          <a:xfrm>
            <a:off x="5579588" y="866274"/>
            <a:ext cx="2476743" cy="5847348"/>
          </a:xfrm>
          <a:prstGeom prst="rect">
            <a:avLst/>
          </a:prstGeom>
        </p:spPr>
      </p:pic>
      <p:pic>
        <p:nvPicPr>
          <p:cNvPr id="5" name="Picture 4"/>
          <p:cNvPicPr>
            <a:picLocks noChangeAspect="1"/>
          </p:cNvPicPr>
          <p:nvPr/>
        </p:nvPicPr>
        <p:blipFill rotWithShape="1">
          <a:blip r:embed="rId3"/>
          <a:srcRect l="27368" t="11052" r="49211" b="15497"/>
          <a:stretch/>
        </p:blipFill>
        <p:spPr>
          <a:xfrm>
            <a:off x="1106505" y="866274"/>
            <a:ext cx="2486054" cy="5847348"/>
          </a:xfrm>
          <a:prstGeom prst="rect">
            <a:avLst/>
          </a:prstGeom>
        </p:spPr>
      </p:pic>
    </p:spTree>
    <p:extLst>
      <p:ext uri="{BB962C8B-B14F-4D97-AF65-F5344CB8AC3E}">
        <p14:creationId xmlns:p14="http://schemas.microsoft.com/office/powerpoint/2010/main" val="201179303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325563"/>
          </a:xfrm>
        </p:spPr>
        <p:txBody>
          <a:bodyPr>
            <a:normAutofit/>
          </a:bodyPr>
          <a:lstStyle/>
          <a:p>
            <a:pPr algn="ctr"/>
            <a:r>
              <a:rPr lang="en-GB" sz="1800" i="1" dirty="0" smtClean="0">
                <a:solidFill>
                  <a:schemeClr val="tx1"/>
                </a:solidFill>
                <a:latin typeface="+mj-lt"/>
              </a:rPr>
              <a:t>Proposed changes </a:t>
            </a:r>
            <a:endParaRPr lang="en-GB" sz="1800" i="1" dirty="0">
              <a:solidFill>
                <a:schemeClr val="tx1"/>
              </a:solidFill>
              <a:latin typeface="+mj-lt"/>
            </a:endParaRPr>
          </a:p>
        </p:txBody>
      </p:sp>
      <p:sp>
        <p:nvSpPr>
          <p:cNvPr id="4" name="TextBox 3"/>
          <p:cNvSpPr txBox="1"/>
          <p:nvPr/>
        </p:nvSpPr>
        <p:spPr>
          <a:xfrm>
            <a:off x="628650" y="2013467"/>
            <a:ext cx="8277726" cy="1569660"/>
          </a:xfrm>
          <a:prstGeom prst="rect">
            <a:avLst/>
          </a:prstGeom>
          <a:noFill/>
        </p:spPr>
        <p:txBody>
          <a:bodyPr wrap="square" rtlCol="0">
            <a:spAutoFit/>
          </a:bodyPr>
          <a:lstStyle/>
          <a:p>
            <a:pPr marL="285750" indent="-285750" algn="ctr">
              <a:buFont typeface="Arial" panose="020B0604020202020204" pitchFamily="34" charset="0"/>
              <a:buChar char="•"/>
            </a:pPr>
            <a:r>
              <a:rPr lang="en-GB" sz="3200" dirty="0" smtClean="0">
                <a:latin typeface="+mj-lt"/>
              </a:rPr>
              <a:t>Get rid of quick help category</a:t>
            </a:r>
          </a:p>
          <a:p>
            <a:pPr marL="285750" indent="-285750" algn="ctr">
              <a:buFont typeface="Arial" panose="020B0604020202020204" pitchFamily="34" charset="0"/>
              <a:buChar char="•"/>
            </a:pPr>
            <a:r>
              <a:rPr lang="en-GB" sz="3200" dirty="0" smtClean="0">
                <a:latin typeface="+mj-lt"/>
              </a:rPr>
              <a:t>Get rid of Fitness category</a:t>
            </a:r>
          </a:p>
          <a:p>
            <a:pPr marL="285750" indent="-285750" algn="ctr">
              <a:buFont typeface="Arial" panose="020B0604020202020204" pitchFamily="34" charset="0"/>
              <a:buChar char="•"/>
            </a:pPr>
            <a:r>
              <a:rPr lang="en-GB" sz="3200" dirty="0" smtClean="0">
                <a:latin typeface="+mj-lt"/>
              </a:rPr>
              <a:t>Get rid of news screen completely</a:t>
            </a:r>
            <a:endParaRPr lang="en-GB" sz="3200" dirty="0">
              <a:latin typeface="+mj-lt"/>
            </a:endParaRPr>
          </a:p>
        </p:txBody>
      </p:sp>
    </p:spTree>
    <p:extLst>
      <p:ext uri="{BB962C8B-B14F-4D97-AF65-F5344CB8AC3E}">
        <p14:creationId xmlns:p14="http://schemas.microsoft.com/office/powerpoint/2010/main" val="16605215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886700" cy="632868"/>
          </a:xfrm>
        </p:spPr>
        <p:txBody>
          <a:bodyPr/>
          <a:lstStyle/>
          <a:p>
            <a:pPr algn="ctr"/>
            <a:r>
              <a:rPr lang="en-GB" sz="1800" i="1" dirty="0" smtClean="0">
                <a:solidFill>
                  <a:schemeClr val="tx1"/>
                </a:solidFill>
                <a:effectLst/>
                <a:latin typeface="+mj-lt"/>
              </a:rPr>
              <a:t>Changes on original background</a:t>
            </a:r>
            <a:endParaRPr lang="en-GB" sz="1800" i="1" dirty="0">
              <a:solidFill>
                <a:schemeClr val="tx1"/>
              </a:solidFill>
              <a:effectLst/>
              <a:latin typeface="+mj-lt"/>
            </a:endParaRPr>
          </a:p>
        </p:txBody>
      </p:sp>
      <p:pic>
        <p:nvPicPr>
          <p:cNvPr id="4" name="Picture 3"/>
          <p:cNvPicPr>
            <a:picLocks noChangeAspect="1"/>
          </p:cNvPicPr>
          <p:nvPr/>
        </p:nvPicPr>
        <p:blipFill rotWithShape="1">
          <a:blip r:embed="rId2"/>
          <a:srcRect l="27457" t="11052" r="49298" b="15497"/>
          <a:stretch/>
        </p:blipFill>
        <p:spPr>
          <a:xfrm>
            <a:off x="1110469" y="946482"/>
            <a:ext cx="2426816" cy="5751095"/>
          </a:xfrm>
          <a:prstGeom prst="rect">
            <a:avLst/>
          </a:prstGeom>
        </p:spPr>
      </p:pic>
      <p:pic>
        <p:nvPicPr>
          <p:cNvPr id="5" name="Picture 4"/>
          <p:cNvPicPr>
            <a:picLocks noChangeAspect="1"/>
          </p:cNvPicPr>
          <p:nvPr/>
        </p:nvPicPr>
        <p:blipFill rotWithShape="1">
          <a:blip r:embed="rId3"/>
          <a:srcRect l="27456" t="11053" r="49211" b="15653"/>
          <a:stretch/>
        </p:blipFill>
        <p:spPr>
          <a:xfrm>
            <a:off x="5555113" y="946484"/>
            <a:ext cx="2441156" cy="5751095"/>
          </a:xfrm>
          <a:prstGeom prst="rect">
            <a:avLst/>
          </a:prstGeom>
        </p:spPr>
      </p:pic>
    </p:spTree>
    <p:extLst>
      <p:ext uri="{BB962C8B-B14F-4D97-AF65-F5344CB8AC3E}">
        <p14:creationId xmlns:p14="http://schemas.microsoft.com/office/powerpoint/2010/main" val="136487161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45700"/>
            <a:ext cx="7886700" cy="632868"/>
          </a:xfrm>
        </p:spPr>
        <p:txBody>
          <a:bodyPr/>
          <a:lstStyle/>
          <a:p>
            <a:pPr algn="ctr"/>
            <a:r>
              <a:rPr lang="en-GB" sz="1800" i="1" dirty="0" smtClean="0">
                <a:solidFill>
                  <a:schemeClr val="tx1"/>
                </a:solidFill>
                <a:effectLst/>
                <a:latin typeface="+mj-lt"/>
              </a:rPr>
              <a:t>Changes on new background</a:t>
            </a:r>
            <a:endParaRPr lang="en-GB" sz="1800" i="1" dirty="0">
              <a:solidFill>
                <a:schemeClr val="tx1"/>
              </a:solidFill>
              <a:effectLst/>
              <a:latin typeface="+mj-lt"/>
            </a:endParaRPr>
          </a:p>
        </p:txBody>
      </p:sp>
      <p:pic>
        <p:nvPicPr>
          <p:cNvPr id="4" name="Picture 3"/>
          <p:cNvPicPr>
            <a:picLocks noChangeAspect="1"/>
          </p:cNvPicPr>
          <p:nvPr/>
        </p:nvPicPr>
        <p:blipFill rotWithShape="1">
          <a:blip r:embed="rId2"/>
          <a:srcRect l="27544" t="11053" r="49298" b="15653"/>
          <a:stretch/>
        </p:blipFill>
        <p:spPr>
          <a:xfrm>
            <a:off x="1046748" y="978568"/>
            <a:ext cx="2382253" cy="5654842"/>
          </a:xfrm>
          <a:prstGeom prst="rect">
            <a:avLst/>
          </a:prstGeom>
        </p:spPr>
      </p:pic>
      <p:pic>
        <p:nvPicPr>
          <p:cNvPr id="6" name="Picture 5"/>
          <p:cNvPicPr>
            <a:picLocks noChangeAspect="1"/>
          </p:cNvPicPr>
          <p:nvPr/>
        </p:nvPicPr>
        <p:blipFill rotWithShape="1">
          <a:blip r:embed="rId3"/>
          <a:srcRect l="27456" t="11209" r="49211" b="15497"/>
          <a:stretch/>
        </p:blipFill>
        <p:spPr>
          <a:xfrm>
            <a:off x="5649410" y="978568"/>
            <a:ext cx="2400300" cy="5654842"/>
          </a:xfrm>
          <a:prstGeom prst="rect">
            <a:avLst/>
          </a:prstGeom>
        </p:spPr>
      </p:pic>
    </p:spTree>
    <p:extLst>
      <p:ext uri="{BB962C8B-B14F-4D97-AF65-F5344CB8AC3E}">
        <p14:creationId xmlns:p14="http://schemas.microsoft.com/office/powerpoint/2010/main" val="304709929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796" y="188640"/>
            <a:ext cx="7886700" cy="704876"/>
          </a:xfrm>
        </p:spPr>
        <p:txBody>
          <a:bodyPr>
            <a:normAutofit fontScale="90000"/>
          </a:bodyPr>
          <a:lstStyle/>
          <a:p>
            <a:pPr algn="ctr"/>
            <a:r>
              <a:rPr lang="en-GB" sz="1800" i="1" dirty="0" smtClean="0">
                <a:solidFill>
                  <a:schemeClr val="tx1"/>
                </a:solidFill>
                <a:latin typeface="+mj-lt"/>
              </a:rPr>
              <a:t>Iteration 3 all changes</a:t>
            </a:r>
            <a:endParaRPr lang="en-GB" sz="1800" i="1" dirty="0">
              <a:solidFill>
                <a:schemeClr val="tx1"/>
              </a:solidFill>
              <a:latin typeface="+mj-lt"/>
            </a:endParaRPr>
          </a:p>
        </p:txBody>
      </p:sp>
      <p:pic>
        <p:nvPicPr>
          <p:cNvPr id="4" name="Picture 3"/>
          <p:cNvPicPr>
            <a:picLocks noChangeAspect="1"/>
          </p:cNvPicPr>
          <p:nvPr/>
        </p:nvPicPr>
        <p:blipFill rotWithShape="1">
          <a:blip r:embed="rId2"/>
          <a:srcRect l="27456" t="10897" r="49123" b="15497"/>
          <a:stretch/>
        </p:blipFill>
        <p:spPr>
          <a:xfrm>
            <a:off x="3345544" y="1138990"/>
            <a:ext cx="2273204" cy="5358063"/>
          </a:xfrm>
          <a:prstGeom prst="rect">
            <a:avLst/>
          </a:prstGeom>
        </p:spPr>
      </p:pic>
    </p:spTree>
    <p:extLst>
      <p:ext uri="{BB962C8B-B14F-4D97-AF65-F5344CB8AC3E}">
        <p14:creationId xmlns:p14="http://schemas.microsoft.com/office/powerpoint/2010/main" val="233844702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89110" y="0"/>
            <a:ext cx="2965582" cy="369332"/>
          </a:xfrm>
          <a:prstGeom prst="rect">
            <a:avLst/>
          </a:prstGeom>
          <a:noFill/>
        </p:spPr>
        <p:txBody>
          <a:bodyPr wrap="square" rtlCol="0">
            <a:spAutoFit/>
          </a:bodyPr>
          <a:lstStyle/>
          <a:p>
            <a:r>
              <a:rPr lang="en-GB" i="1" dirty="0" smtClean="0">
                <a:latin typeface="+mj-lt"/>
              </a:rPr>
              <a:t>All 3 Prototypes together</a:t>
            </a:r>
            <a:endParaRPr lang="en-GB" i="1" dirty="0">
              <a:latin typeface="+mj-lt"/>
            </a:endParaRPr>
          </a:p>
        </p:txBody>
      </p:sp>
      <p:grpSp>
        <p:nvGrpSpPr>
          <p:cNvPr id="7" name="Group 6"/>
          <p:cNvGrpSpPr/>
          <p:nvPr/>
        </p:nvGrpSpPr>
        <p:grpSpPr>
          <a:xfrm>
            <a:off x="6084168" y="754023"/>
            <a:ext cx="2608311" cy="5270961"/>
            <a:chOff x="6084168" y="754023"/>
            <a:chExt cx="2608311" cy="5270961"/>
          </a:xfrm>
        </p:grpSpPr>
        <p:pic>
          <p:nvPicPr>
            <p:cNvPr id="8"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4757" t="3689" r="55535" b="11222"/>
            <a:stretch/>
          </p:blipFill>
          <p:spPr bwMode="auto">
            <a:xfrm>
              <a:off x="6084168" y="754023"/>
              <a:ext cx="2608311" cy="527096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692" y="1378894"/>
              <a:ext cx="2349756" cy="4056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5" name="Group 4"/>
          <p:cNvGrpSpPr/>
          <p:nvPr/>
        </p:nvGrpSpPr>
        <p:grpSpPr>
          <a:xfrm>
            <a:off x="3097484" y="754024"/>
            <a:ext cx="2608311" cy="5270961"/>
            <a:chOff x="3097484" y="754024"/>
            <a:chExt cx="2608311" cy="5270961"/>
          </a:xfrm>
        </p:grpSpPr>
        <p:pic>
          <p:nvPicPr>
            <p:cNvPr id="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4757" t="3689" r="55535" b="11222"/>
            <a:stretch/>
          </p:blipFill>
          <p:spPr bwMode="auto">
            <a:xfrm>
              <a:off x="3097484" y="754024"/>
              <a:ext cx="2608311" cy="527096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9110" y="1378894"/>
              <a:ext cx="2291002" cy="4030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3" name="Group 2"/>
          <p:cNvGrpSpPr/>
          <p:nvPr/>
        </p:nvGrpSpPr>
        <p:grpSpPr>
          <a:xfrm>
            <a:off x="251520" y="754024"/>
            <a:ext cx="2526106" cy="5280737"/>
            <a:chOff x="259306" y="1009934"/>
            <a:chExt cx="2620371" cy="5295332"/>
          </a:xfrm>
        </p:grpSpPr>
        <p:pic>
          <p:nvPicPr>
            <p:cNvPr id="6"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4757" t="3689" r="55535" b="11222"/>
            <a:stretch/>
          </p:blipFill>
          <p:spPr bwMode="auto">
            <a:xfrm>
              <a:off x="259306" y="1009934"/>
              <a:ext cx="2620371" cy="529533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4" y="1636531"/>
              <a:ext cx="2289178" cy="4042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5655078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Executive</Template>
  <TotalTime>22358</TotalTime>
  <Words>4072</Words>
  <Application>Microsoft Office PowerPoint</Application>
  <PresentationFormat>On-screen Show (4:3)</PresentationFormat>
  <Paragraphs>534</Paragraphs>
  <Slides>112</Slides>
  <Notes>2</Notes>
  <HiddenSlides>0</HiddenSlides>
  <MMClips>0</MMClips>
  <ScaleCrop>false</ScaleCrop>
  <HeadingPairs>
    <vt:vector size="4" baseType="variant">
      <vt:variant>
        <vt:lpstr>Theme</vt:lpstr>
      </vt:variant>
      <vt:variant>
        <vt:i4>1</vt:i4>
      </vt:variant>
      <vt:variant>
        <vt:lpstr>Slide Titles</vt:lpstr>
      </vt:variant>
      <vt:variant>
        <vt:i4>112</vt:i4>
      </vt:variant>
    </vt:vector>
  </HeadingPairs>
  <TitlesOfParts>
    <vt:vector size="113" baseType="lpstr">
      <vt:lpstr>Executive</vt:lpstr>
      <vt:lpstr>Tomos Jac Edwards User Experience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Possibilities of what type of app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TEXT IN APP</vt:lpstr>
      <vt:lpstr>Different fonts in illustrator</vt:lpstr>
      <vt:lpstr>Final 3 fonts in app</vt:lpstr>
      <vt:lpstr>Final font in app</vt:lpstr>
      <vt:lpstr>PowerPoint Presentation</vt:lpstr>
      <vt:lpstr>Icons home</vt:lpstr>
      <vt:lpstr>Icons news</vt:lpstr>
      <vt:lpstr>Icons social</vt:lpstr>
      <vt:lpstr>Icons account</vt:lpstr>
      <vt:lpstr>Main icon </vt:lpstr>
      <vt:lpstr>3 icon choices for each category</vt:lpstr>
      <vt:lpstr>Final choice of icons</vt:lpstr>
      <vt:lpstr>PowerPoint Presentation</vt:lpstr>
      <vt:lpstr>Originals</vt:lpstr>
      <vt:lpstr>Home page options</vt:lpstr>
      <vt:lpstr>Home page options</vt:lpstr>
      <vt:lpstr>Home page final options</vt:lpstr>
      <vt:lpstr>PowerPoint Presentation</vt:lpstr>
      <vt:lpstr>Online doctor final choices</vt:lpstr>
      <vt:lpstr>Exercise routine options</vt:lpstr>
      <vt:lpstr>Exercise routine final options</vt:lpstr>
      <vt:lpstr>Pharmacy</vt:lpstr>
      <vt:lpstr>Pharmacy final options</vt:lpstr>
      <vt:lpstr>PowerPoint Presentation</vt:lpstr>
      <vt:lpstr>Final options put in app</vt:lpstr>
      <vt:lpstr>PowerPoint Presentation</vt:lpstr>
      <vt:lpstr>Original option</vt:lpstr>
      <vt:lpstr>Other options</vt:lpstr>
      <vt:lpstr>Other options</vt:lpstr>
      <vt:lpstr>Final 3 (with original)</vt:lpstr>
      <vt:lpstr>Final 3 with original in the app</vt:lpstr>
      <vt:lpstr>Final 2 choices with original</vt:lpstr>
      <vt:lpstr>ALL CHANGES WITH BACKGROUNDS,ICONS AND IMAGES</vt:lpstr>
      <vt:lpstr>PowerPoint Presentation</vt:lpstr>
      <vt:lpstr>PowerPoint Presentation</vt:lpstr>
      <vt:lpstr>PowerPoint Presentation</vt:lpstr>
      <vt:lpstr>Backgrounds with new icons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Iteration 2 all changes</vt:lpstr>
      <vt:lpstr>CHANGES WITH CONTENT</vt:lpstr>
      <vt:lpstr>Original Home screen + News screen</vt:lpstr>
      <vt:lpstr>Proposed changes </vt:lpstr>
      <vt:lpstr>Changes on original background</vt:lpstr>
      <vt:lpstr>Changes on new background</vt:lpstr>
      <vt:lpstr>Iteration 3 all changes</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dc:creator>
  <cp:lastModifiedBy>Jac</cp:lastModifiedBy>
  <cp:revision>149</cp:revision>
  <dcterms:created xsi:type="dcterms:W3CDTF">2017-12-09T13:12:41Z</dcterms:created>
  <dcterms:modified xsi:type="dcterms:W3CDTF">2018-01-10T11:54:08Z</dcterms:modified>
</cp:coreProperties>
</file>