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73" r:id="rId7"/>
    <p:sldId id="261" r:id="rId8"/>
    <p:sldId id="266" r:id="rId9"/>
    <p:sldId id="262" r:id="rId10"/>
    <p:sldId id="263" r:id="rId11"/>
    <p:sldId id="264" r:id="rId12"/>
    <p:sldId id="265" r:id="rId13"/>
    <p:sldId id="274" r:id="rId14"/>
    <p:sldId id="267" r:id="rId15"/>
    <p:sldId id="275" r:id="rId16"/>
    <p:sldId id="269" r:id="rId17"/>
    <p:sldId id="277" r:id="rId18"/>
    <p:sldId id="271" r:id="rId19"/>
    <p:sldId id="272" r:id="rId20"/>
    <p:sldId id="27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4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2DE7562-30C3-4E00-9C18-5576403BF289}" type="datetimeFigureOut">
              <a:rPr lang="en-GB" smtClean="0"/>
              <a:t>09/03/2022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20D4EF3C-7179-40D6-8754-87D7E4A8A7E7}" type="slidenum">
              <a:rPr lang="en-GB" smtClean="0"/>
              <a:t>‹#›</a:t>
            </a:fld>
            <a:endParaRPr lang="en-GB"/>
          </a:p>
        </p:txBody>
      </p:sp>
    </p:spTree>
    <p:extLst>
      <p:ext uri="{BB962C8B-B14F-4D97-AF65-F5344CB8AC3E}">
        <p14:creationId xmlns:p14="http://schemas.microsoft.com/office/powerpoint/2010/main" val="3346696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DE7562-30C3-4E00-9C18-5576403BF289}"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D4EF3C-7179-40D6-8754-87D7E4A8A7E7}" type="slidenum">
              <a:rPr lang="en-GB" smtClean="0"/>
              <a:t>‹#›</a:t>
            </a:fld>
            <a:endParaRPr lang="en-GB"/>
          </a:p>
        </p:txBody>
      </p:sp>
    </p:spTree>
    <p:extLst>
      <p:ext uri="{BB962C8B-B14F-4D97-AF65-F5344CB8AC3E}">
        <p14:creationId xmlns:p14="http://schemas.microsoft.com/office/powerpoint/2010/main" val="583176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2DE7562-30C3-4E00-9C18-5576403BF289}"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0D4EF3C-7179-40D6-8754-87D7E4A8A7E7}" type="slidenum">
              <a:rPr lang="en-GB" smtClean="0"/>
              <a:t>‹#›</a:t>
            </a:fld>
            <a:endParaRPr lang="en-GB"/>
          </a:p>
        </p:txBody>
      </p:sp>
    </p:spTree>
    <p:extLst>
      <p:ext uri="{BB962C8B-B14F-4D97-AF65-F5344CB8AC3E}">
        <p14:creationId xmlns:p14="http://schemas.microsoft.com/office/powerpoint/2010/main" val="2848897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DE7562-30C3-4E00-9C18-5576403BF289}"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D4EF3C-7179-40D6-8754-87D7E4A8A7E7}" type="slidenum">
              <a:rPr lang="en-GB" smtClean="0"/>
              <a:t>‹#›</a:t>
            </a:fld>
            <a:endParaRPr lang="en-GB"/>
          </a:p>
        </p:txBody>
      </p:sp>
    </p:spTree>
    <p:extLst>
      <p:ext uri="{BB962C8B-B14F-4D97-AF65-F5344CB8AC3E}">
        <p14:creationId xmlns:p14="http://schemas.microsoft.com/office/powerpoint/2010/main" val="724915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DE7562-30C3-4E00-9C18-5576403BF289}" type="datetimeFigureOut">
              <a:rPr lang="en-GB" smtClean="0"/>
              <a:t>09/03/2022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0D4EF3C-7179-40D6-8754-87D7E4A8A7E7}" type="slidenum">
              <a:rPr lang="en-GB" smtClean="0"/>
              <a:t>‹#›</a:t>
            </a:fld>
            <a:endParaRPr lang="en-GB"/>
          </a:p>
        </p:txBody>
      </p:sp>
    </p:spTree>
    <p:extLst>
      <p:ext uri="{BB962C8B-B14F-4D97-AF65-F5344CB8AC3E}">
        <p14:creationId xmlns:p14="http://schemas.microsoft.com/office/powerpoint/2010/main" val="718438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DE7562-30C3-4E00-9C18-5576403BF289}" type="datetimeFigureOut">
              <a:rPr lang="en-GB" smtClean="0"/>
              <a:t>09/03/2022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0D4EF3C-7179-40D6-8754-87D7E4A8A7E7}" type="slidenum">
              <a:rPr lang="en-GB" smtClean="0"/>
              <a:t>‹#›</a:t>
            </a:fld>
            <a:endParaRPr lang="en-GB"/>
          </a:p>
        </p:txBody>
      </p:sp>
    </p:spTree>
    <p:extLst>
      <p:ext uri="{BB962C8B-B14F-4D97-AF65-F5344CB8AC3E}">
        <p14:creationId xmlns:p14="http://schemas.microsoft.com/office/powerpoint/2010/main" val="2786344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DE7562-30C3-4E00-9C18-5576403BF289}" type="datetimeFigureOut">
              <a:rPr lang="en-GB" smtClean="0"/>
              <a:t>09/03/2022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0D4EF3C-7179-40D6-8754-87D7E4A8A7E7}" type="slidenum">
              <a:rPr lang="en-GB" smtClean="0"/>
              <a:t>‹#›</a:t>
            </a:fld>
            <a:endParaRPr lang="en-GB"/>
          </a:p>
        </p:txBody>
      </p:sp>
    </p:spTree>
    <p:extLst>
      <p:ext uri="{BB962C8B-B14F-4D97-AF65-F5344CB8AC3E}">
        <p14:creationId xmlns:p14="http://schemas.microsoft.com/office/powerpoint/2010/main" val="2298942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2DE7562-30C3-4E00-9C18-5576403BF289}"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0D4EF3C-7179-40D6-8754-87D7E4A8A7E7}" type="slidenum">
              <a:rPr lang="en-GB" smtClean="0"/>
              <a:t>‹#›</a:t>
            </a:fld>
            <a:endParaRPr lang="en-GB"/>
          </a:p>
        </p:txBody>
      </p:sp>
    </p:spTree>
    <p:extLst>
      <p:ext uri="{BB962C8B-B14F-4D97-AF65-F5344CB8AC3E}">
        <p14:creationId xmlns:p14="http://schemas.microsoft.com/office/powerpoint/2010/main" val="1461636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2DE7562-30C3-4E00-9C18-5576403BF289}"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0D4EF3C-7179-40D6-8754-87D7E4A8A7E7}" type="slidenum">
              <a:rPr lang="en-GB" smtClean="0"/>
              <a:t>‹#›</a:t>
            </a:fld>
            <a:endParaRPr lang="en-GB"/>
          </a:p>
        </p:txBody>
      </p:sp>
    </p:spTree>
    <p:extLst>
      <p:ext uri="{BB962C8B-B14F-4D97-AF65-F5344CB8AC3E}">
        <p14:creationId xmlns:p14="http://schemas.microsoft.com/office/powerpoint/2010/main" val="1053626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2DE7562-30C3-4E00-9C18-5576403BF289}"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0D4EF3C-7179-40D6-8754-87D7E4A8A7E7}" type="slidenum">
              <a:rPr lang="en-GB" smtClean="0"/>
              <a:t>‹#›</a:t>
            </a:fld>
            <a:endParaRPr lang="en-GB"/>
          </a:p>
        </p:txBody>
      </p:sp>
    </p:spTree>
    <p:extLst>
      <p:ext uri="{BB962C8B-B14F-4D97-AF65-F5344CB8AC3E}">
        <p14:creationId xmlns:p14="http://schemas.microsoft.com/office/powerpoint/2010/main" val="3792707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2DE7562-30C3-4E00-9C18-5576403BF289}"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0D4EF3C-7179-40D6-8754-87D7E4A8A7E7}" type="slidenum">
              <a:rPr lang="en-GB" smtClean="0"/>
              <a:t>‹#›</a:t>
            </a:fld>
            <a:endParaRPr lang="en-GB"/>
          </a:p>
        </p:txBody>
      </p:sp>
    </p:spTree>
    <p:extLst>
      <p:ext uri="{BB962C8B-B14F-4D97-AF65-F5344CB8AC3E}">
        <p14:creationId xmlns:p14="http://schemas.microsoft.com/office/powerpoint/2010/main" val="24163201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2DE7562-30C3-4E00-9C18-5576403BF289}"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0D4EF3C-7179-40D6-8754-87D7E4A8A7E7}" type="slidenum">
              <a:rPr lang="en-GB" smtClean="0"/>
              <a:t>‹#›</a:t>
            </a:fld>
            <a:endParaRPr lang="en-GB"/>
          </a:p>
        </p:txBody>
      </p:sp>
    </p:spTree>
    <p:extLst>
      <p:ext uri="{BB962C8B-B14F-4D97-AF65-F5344CB8AC3E}">
        <p14:creationId xmlns:p14="http://schemas.microsoft.com/office/powerpoint/2010/main" val="8298442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2DE7562-30C3-4E00-9C18-5576403BF289}"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0D4EF3C-7179-40D6-8754-87D7E4A8A7E7}" type="slidenum">
              <a:rPr lang="en-GB" smtClean="0"/>
              <a:t>‹#›</a:t>
            </a:fld>
            <a:endParaRPr lang="en-GB"/>
          </a:p>
        </p:txBody>
      </p:sp>
    </p:spTree>
    <p:extLst>
      <p:ext uri="{BB962C8B-B14F-4D97-AF65-F5344CB8AC3E}">
        <p14:creationId xmlns:p14="http://schemas.microsoft.com/office/powerpoint/2010/main" val="9108807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2DE7562-30C3-4E00-9C18-5576403BF289}" type="datetimeFigureOut">
              <a:rPr lang="en-GB" smtClean="0"/>
              <a:t>09/03/2022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0D4EF3C-7179-40D6-8754-87D7E4A8A7E7}" type="slidenum">
              <a:rPr lang="en-GB" smtClean="0"/>
              <a:t>‹#›</a:t>
            </a:fld>
            <a:endParaRPr lang="en-GB"/>
          </a:p>
        </p:txBody>
      </p:sp>
    </p:spTree>
    <p:extLst>
      <p:ext uri="{BB962C8B-B14F-4D97-AF65-F5344CB8AC3E}">
        <p14:creationId xmlns:p14="http://schemas.microsoft.com/office/powerpoint/2010/main" val="26242276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2DE7562-30C3-4E00-9C18-5576403BF289}" type="datetimeFigureOut">
              <a:rPr lang="en-GB" smtClean="0"/>
              <a:t>09/03/2022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20D4EF3C-7179-40D6-8754-87D7E4A8A7E7}" type="slidenum">
              <a:rPr lang="en-GB" smtClean="0"/>
              <a:t>‹#›</a:t>
            </a:fld>
            <a:endParaRPr lang="en-GB"/>
          </a:p>
        </p:txBody>
      </p:sp>
    </p:spTree>
    <p:extLst>
      <p:ext uri="{BB962C8B-B14F-4D97-AF65-F5344CB8AC3E}">
        <p14:creationId xmlns:p14="http://schemas.microsoft.com/office/powerpoint/2010/main" val="19343260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2DE7562-30C3-4E00-9C18-5576403BF289}"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D4EF3C-7179-40D6-8754-87D7E4A8A7E7}" type="slidenum">
              <a:rPr lang="en-GB" smtClean="0"/>
              <a:t>‹#›</a:t>
            </a:fld>
            <a:endParaRPr lang="en-GB"/>
          </a:p>
        </p:txBody>
      </p:sp>
    </p:spTree>
    <p:extLst>
      <p:ext uri="{BB962C8B-B14F-4D97-AF65-F5344CB8AC3E}">
        <p14:creationId xmlns:p14="http://schemas.microsoft.com/office/powerpoint/2010/main" val="15035285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2DE7562-30C3-4E00-9C18-5576403BF289}"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0D4EF3C-7179-40D6-8754-87D7E4A8A7E7}" type="slidenum">
              <a:rPr lang="en-GB" smtClean="0"/>
              <a:t>‹#›</a:t>
            </a:fld>
            <a:endParaRPr lang="en-GB"/>
          </a:p>
        </p:txBody>
      </p:sp>
    </p:spTree>
    <p:extLst>
      <p:ext uri="{BB962C8B-B14F-4D97-AF65-F5344CB8AC3E}">
        <p14:creationId xmlns:p14="http://schemas.microsoft.com/office/powerpoint/2010/main" val="25911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2DE7562-30C3-4E00-9C18-5576403BF289}" type="datetimeFigureOut">
              <a:rPr lang="en-GB" smtClean="0"/>
              <a:t>09/03/2022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20D4EF3C-7179-40D6-8754-87D7E4A8A7E7}" type="slidenum">
              <a:rPr lang="en-GB" smtClean="0"/>
              <a:t>‹#›</a:t>
            </a:fld>
            <a:endParaRPr lang="en-GB"/>
          </a:p>
        </p:txBody>
      </p:sp>
    </p:spTree>
    <p:extLst>
      <p:ext uri="{BB962C8B-B14F-4D97-AF65-F5344CB8AC3E}">
        <p14:creationId xmlns:p14="http://schemas.microsoft.com/office/powerpoint/2010/main" val="36457848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Independent Research Project Advice – </a:t>
            </a:r>
            <a:br>
              <a:rPr lang="en-GB" dirty="0"/>
            </a:br>
            <a:r>
              <a:rPr lang="en-GB" dirty="0"/>
              <a:t>Discussion – Chapter 4</a:t>
            </a:r>
          </a:p>
        </p:txBody>
      </p:sp>
      <p:sp>
        <p:nvSpPr>
          <p:cNvPr id="3" name="Subtitle 2"/>
          <p:cNvSpPr>
            <a:spLocks noGrp="1"/>
          </p:cNvSpPr>
          <p:nvPr>
            <p:ph type="subTitle" idx="1"/>
          </p:nvPr>
        </p:nvSpPr>
        <p:spPr/>
        <p:txBody>
          <a:bodyPr/>
          <a:lstStyle/>
          <a:p>
            <a:r>
              <a:rPr lang="en-GB" dirty="0"/>
              <a:t>Dr Stuart Jones </a:t>
            </a:r>
          </a:p>
        </p:txBody>
      </p:sp>
    </p:spTree>
    <p:extLst>
      <p:ext uri="{BB962C8B-B14F-4D97-AF65-F5344CB8AC3E}">
        <p14:creationId xmlns:p14="http://schemas.microsoft.com/office/powerpoint/2010/main" val="1738382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things you will need for Chapter 4 – Discussion – Quantitative Research. </a:t>
            </a:r>
          </a:p>
        </p:txBody>
      </p:sp>
      <p:sp>
        <p:nvSpPr>
          <p:cNvPr id="3" name="Content Placeholder 2"/>
          <p:cNvSpPr>
            <a:spLocks noGrp="1"/>
          </p:cNvSpPr>
          <p:nvPr>
            <p:ph idx="1"/>
          </p:nvPr>
        </p:nvSpPr>
        <p:spPr/>
        <p:txBody>
          <a:bodyPr/>
          <a:lstStyle/>
          <a:p>
            <a:r>
              <a:rPr lang="en-GB" dirty="0"/>
              <a:t>Remind the reader of the aims of the study (briefly). </a:t>
            </a:r>
          </a:p>
          <a:p>
            <a:r>
              <a:rPr lang="en-GB" dirty="0"/>
              <a:t>Re-state the findings in plain English (do not state the statistics) and link to your research hypotheses. </a:t>
            </a:r>
          </a:p>
          <a:p>
            <a:r>
              <a:rPr lang="en-GB" dirty="0"/>
              <a:t>Implications – what do your findings actually mean in the wider world.</a:t>
            </a:r>
          </a:p>
          <a:p>
            <a:r>
              <a:rPr lang="en-GB" dirty="0"/>
              <a:t>Limitations</a:t>
            </a:r>
          </a:p>
          <a:p>
            <a:r>
              <a:rPr lang="en-GB" dirty="0"/>
              <a:t>Future Research</a:t>
            </a:r>
          </a:p>
          <a:p>
            <a:r>
              <a:rPr lang="en-GB" dirty="0"/>
              <a:t>Conclusion</a:t>
            </a:r>
          </a:p>
          <a:p>
            <a:endParaRPr lang="en-GB" dirty="0"/>
          </a:p>
        </p:txBody>
      </p:sp>
    </p:spTree>
    <p:extLst>
      <p:ext uri="{BB962C8B-B14F-4D97-AF65-F5344CB8AC3E}">
        <p14:creationId xmlns:p14="http://schemas.microsoft.com/office/powerpoint/2010/main" val="723414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GB" dirty="0"/>
              <a:t>Step 1: Remind your reader very briefly of what the study was about. Avoid repetition, keep it short.</a:t>
            </a:r>
          </a:p>
          <a:p>
            <a:endParaRPr lang="en-GB" dirty="0"/>
          </a:p>
          <a:p>
            <a:r>
              <a:rPr lang="en-GB" dirty="0"/>
              <a:t>Step 2: Give a brief summary of your first key finding, but do not simply repeat what you wrote in Chapter 3. How does your finding compare to the findings of others? Remember you have discussed these (also those that go against your hypotheses) in Chapter 1.</a:t>
            </a:r>
          </a:p>
          <a:p>
            <a:endParaRPr lang="en-GB" dirty="0"/>
          </a:p>
          <a:p>
            <a:r>
              <a:rPr lang="en-GB" dirty="0"/>
              <a:t>Step 3: Discuss whether you have found new evidence or more evidence to support a particular notion. Discuss the implications of these findings. (For example, is it fair to conclude based on your evidence that working women with children are more prone to stress than working women without children?). If your findings do not support past research, say so. Indicate why you think this might be. Repeat steps 2 and 3 for each hypothesis/research question.</a:t>
            </a:r>
          </a:p>
        </p:txBody>
      </p:sp>
    </p:spTree>
    <p:extLst>
      <p:ext uri="{BB962C8B-B14F-4D97-AF65-F5344CB8AC3E}">
        <p14:creationId xmlns:p14="http://schemas.microsoft.com/office/powerpoint/2010/main" val="3847585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Step 4: Discuss the limitations of your study. This is essential. There is no such thing as ‘the perfect study’! However, this must be a constructive discussion acknowledging the limitations of an undergraduate study: do not destroy everything you have tried to do but be honest about what could have been done better in an ideal world. What would you do differently if you were to run the study again? What problems did you face (e.g. recruitment, biased samples, poor measures) and how could these have been overcome?</a:t>
            </a:r>
          </a:p>
          <a:p>
            <a:endParaRPr lang="en-GB" dirty="0"/>
          </a:p>
          <a:p>
            <a:r>
              <a:rPr lang="en-GB" dirty="0"/>
              <a:t>Step 5: Make suggestions of how your study could be taken one step further in future research. In other words, based on your findings, what might the next research question be? Finally, you must summarise your project, and report the key implications of your study in terms of the psychological literature and its application to the real world.</a:t>
            </a:r>
          </a:p>
        </p:txBody>
      </p:sp>
    </p:spTree>
    <p:extLst>
      <p:ext uri="{BB962C8B-B14F-4D97-AF65-F5344CB8AC3E}">
        <p14:creationId xmlns:p14="http://schemas.microsoft.com/office/powerpoint/2010/main" val="3044623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33510-9686-47F9-B608-7A79F1065FD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6841026-5A18-4F88-BD41-2F6C269ECBBE}"/>
              </a:ext>
            </a:extLst>
          </p:cNvPr>
          <p:cNvSpPr>
            <a:spLocks noGrp="1"/>
          </p:cNvSpPr>
          <p:nvPr>
            <p:ph idx="1"/>
          </p:nvPr>
        </p:nvSpPr>
        <p:spPr/>
        <p:txBody>
          <a:bodyPr/>
          <a:lstStyle/>
          <a:p>
            <a:r>
              <a:rPr lang="en-GB" dirty="0"/>
              <a:t>Remember the last section of your discussion (so still in chapter 4 but in a new subheading)</a:t>
            </a:r>
          </a:p>
          <a:p>
            <a:endParaRPr lang="en-GB" dirty="0"/>
          </a:p>
          <a:p>
            <a:r>
              <a:rPr lang="en-GB" dirty="0"/>
              <a:t>You should have an overall conclusion summarising your research. </a:t>
            </a:r>
          </a:p>
          <a:p>
            <a:endParaRPr lang="en-GB" dirty="0"/>
          </a:p>
        </p:txBody>
      </p:sp>
    </p:spTree>
    <p:extLst>
      <p:ext uri="{BB962C8B-B14F-4D97-AF65-F5344CB8AC3E}">
        <p14:creationId xmlns:p14="http://schemas.microsoft.com/office/powerpoint/2010/main" val="2319958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E33F8-0E41-4DD1-ACBD-EBC17038AFF2}"/>
              </a:ext>
            </a:extLst>
          </p:cNvPr>
          <p:cNvSpPr>
            <a:spLocks noGrp="1"/>
          </p:cNvSpPr>
          <p:nvPr>
            <p:ph type="title"/>
          </p:nvPr>
        </p:nvSpPr>
        <p:spPr/>
        <p:txBody>
          <a:bodyPr/>
          <a:lstStyle/>
          <a:p>
            <a:r>
              <a:rPr lang="en-GB" dirty="0"/>
              <a:t>F.A.Q.</a:t>
            </a:r>
          </a:p>
        </p:txBody>
      </p:sp>
      <p:sp>
        <p:nvSpPr>
          <p:cNvPr id="3" name="Content Placeholder 2">
            <a:extLst>
              <a:ext uri="{FF2B5EF4-FFF2-40B4-BE49-F238E27FC236}">
                <a16:creationId xmlns:a16="http://schemas.microsoft.com/office/drawing/2014/main" id="{CC8B7855-6066-4DA3-9506-337A61971F4A}"/>
              </a:ext>
            </a:extLst>
          </p:cNvPr>
          <p:cNvSpPr>
            <a:spLocks noGrp="1"/>
          </p:cNvSpPr>
          <p:nvPr>
            <p:ph idx="1"/>
          </p:nvPr>
        </p:nvSpPr>
        <p:spPr/>
        <p:txBody>
          <a:bodyPr>
            <a:normAutofit fontScale="92500" lnSpcReduction="20000"/>
          </a:bodyPr>
          <a:lstStyle/>
          <a:p>
            <a:r>
              <a:rPr lang="en-GB" dirty="0"/>
              <a:t>Do I use new literature in my discussion or do I refer back to literature mentioned in the my introduction / literature review. </a:t>
            </a:r>
          </a:p>
          <a:p>
            <a:endParaRPr lang="en-GB" dirty="0"/>
          </a:p>
          <a:p>
            <a:r>
              <a:rPr lang="en-GB" dirty="0"/>
              <a:t>In the main YES you should be referring back to literature mentioned in the introduction / literature review. </a:t>
            </a:r>
          </a:p>
          <a:p>
            <a:endParaRPr lang="en-GB" dirty="0"/>
          </a:p>
          <a:p>
            <a:r>
              <a:rPr lang="en-GB" dirty="0"/>
              <a:t>However, if your research does not support your hypothesis you may find alternative studies that may explain why this might have occurred. </a:t>
            </a:r>
          </a:p>
          <a:p>
            <a:endParaRPr lang="en-GB" dirty="0"/>
          </a:p>
          <a:p>
            <a:r>
              <a:rPr lang="en-GB" dirty="0"/>
              <a:t>Additionally, you may utilise alternative studies (not including in your literature review) in your limitations and future research.  </a:t>
            </a:r>
          </a:p>
        </p:txBody>
      </p:sp>
    </p:spTree>
    <p:extLst>
      <p:ext uri="{BB962C8B-B14F-4D97-AF65-F5344CB8AC3E}">
        <p14:creationId xmlns:p14="http://schemas.microsoft.com/office/powerpoint/2010/main" val="3612485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0E65121-EE22-4C47-8BA5-739EB0700EBC}"/>
              </a:ext>
            </a:extLst>
          </p:cNvPr>
          <p:cNvSpPr>
            <a:spLocks noGrp="1"/>
          </p:cNvSpPr>
          <p:nvPr>
            <p:ph type="ctrTitle"/>
          </p:nvPr>
        </p:nvSpPr>
        <p:spPr/>
        <p:txBody>
          <a:bodyPr/>
          <a:lstStyle/>
          <a:p>
            <a:r>
              <a:rPr lang="en-GB" dirty="0"/>
              <a:t>Discussion Section in a Qualitative Research Project</a:t>
            </a:r>
          </a:p>
        </p:txBody>
      </p:sp>
      <p:sp>
        <p:nvSpPr>
          <p:cNvPr id="5" name="Subtitle 4">
            <a:extLst>
              <a:ext uri="{FF2B5EF4-FFF2-40B4-BE49-F238E27FC236}">
                <a16:creationId xmlns:a16="http://schemas.microsoft.com/office/drawing/2014/main" id="{A9BBD8B9-C78F-4CFA-B96C-5FFA37EAA2A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661628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F3D27-F2E0-449B-A87E-2C806635F4EC}"/>
              </a:ext>
            </a:extLst>
          </p:cNvPr>
          <p:cNvSpPr>
            <a:spLocks noGrp="1"/>
          </p:cNvSpPr>
          <p:nvPr>
            <p:ph type="title"/>
          </p:nvPr>
        </p:nvSpPr>
        <p:spPr/>
        <p:txBody>
          <a:bodyPr/>
          <a:lstStyle/>
          <a:p>
            <a:r>
              <a:rPr lang="en-GB" dirty="0"/>
              <a:t>Discussion in a Qualitative Project </a:t>
            </a:r>
          </a:p>
        </p:txBody>
      </p:sp>
      <p:sp>
        <p:nvSpPr>
          <p:cNvPr id="3" name="Content Placeholder 2">
            <a:extLst>
              <a:ext uri="{FF2B5EF4-FFF2-40B4-BE49-F238E27FC236}">
                <a16:creationId xmlns:a16="http://schemas.microsoft.com/office/drawing/2014/main" id="{3FCFB6DF-D63B-4814-94CD-754E1700FA2D}"/>
              </a:ext>
            </a:extLst>
          </p:cNvPr>
          <p:cNvSpPr>
            <a:spLocks noGrp="1"/>
          </p:cNvSpPr>
          <p:nvPr>
            <p:ph idx="1"/>
          </p:nvPr>
        </p:nvSpPr>
        <p:spPr/>
        <p:txBody>
          <a:bodyPr>
            <a:normAutofit lnSpcReduction="10000"/>
          </a:bodyPr>
          <a:lstStyle/>
          <a:p>
            <a:r>
              <a:rPr lang="en-GB" dirty="0"/>
              <a:t>Remember, as discussed in previous sessions the discussion in a qualitative can be more flexible in layout than in a quantitative research. However, please note that a discussion is of equal importance in qualitative and quantitative research report. </a:t>
            </a:r>
          </a:p>
          <a:p>
            <a:endParaRPr lang="en-GB" dirty="0"/>
          </a:p>
          <a:p>
            <a:r>
              <a:rPr lang="en-GB" dirty="0"/>
              <a:t>As discussed in previous sessions you may place a discussion of the results, using additional quotes from the participants and linking wider reading in chapter 3 of your independent research project. </a:t>
            </a:r>
          </a:p>
          <a:p>
            <a:endParaRPr lang="en-GB" dirty="0"/>
          </a:p>
          <a:p>
            <a:r>
              <a:rPr lang="en-GB" dirty="0"/>
              <a:t>However, you will still be required to have a Chapter 4 – but this would be labelled General Discussion. </a:t>
            </a:r>
          </a:p>
        </p:txBody>
      </p:sp>
    </p:spTree>
    <p:extLst>
      <p:ext uri="{BB962C8B-B14F-4D97-AF65-F5344CB8AC3E}">
        <p14:creationId xmlns:p14="http://schemas.microsoft.com/office/powerpoint/2010/main" val="2668606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things you will need for Chapter 4 General Discussion – Qualitative Research. </a:t>
            </a:r>
          </a:p>
        </p:txBody>
      </p:sp>
      <p:sp>
        <p:nvSpPr>
          <p:cNvPr id="3" name="Content Placeholder 2"/>
          <p:cNvSpPr>
            <a:spLocks noGrp="1"/>
          </p:cNvSpPr>
          <p:nvPr>
            <p:ph idx="1"/>
          </p:nvPr>
        </p:nvSpPr>
        <p:spPr/>
        <p:txBody>
          <a:bodyPr/>
          <a:lstStyle/>
          <a:p>
            <a:r>
              <a:rPr lang="en-GB" dirty="0"/>
              <a:t>Remind the reader of the aims of the study (briefly), highlighting the research questions. </a:t>
            </a:r>
          </a:p>
          <a:p>
            <a:r>
              <a:rPr lang="en-GB" dirty="0"/>
              <a:t>Re-state the findings in plain English – what were the Superordinate themes and Subordinate themes (keep this brief and succinct). </a:t>
            </a:r>
          </a:p>
          <a:p>
            <a:r>
              <a:rPr lang="en-GB" dirty="0"/>
              <a:t>Implications – what do your findings actually mean in the wider world.</a:t>
            </a:r>
          </a:p>
          <a:p>
            <a:r>
              <a:rPr lang="en-GB" dirty="0"/>
              <a:t>Limitations</a:t>
            </a:r>
          </a:p>
          <a:p>
            <a:r>
              <a:rPr lang="en-GB" dirty="0"/>
              <a:t>Future Research</a:t>
            </a:r>
          </a:p>
          <a:p>
            <a:r>
              <a:rPr lang="en-GB" dirty="0"/>
              <a:t>Conclusion</a:t>
            </a:r>
          </a:p>
          <a:p>
            <a:endParaRPr lang="en-GB" dirty="0"/>
          </a:p>
        </p:txBody>
      </p:sp>
    </p:spTree>
    <p:extLst>
      <p:ext uri="{BB962C8B-B14F-4D97-AF65-F5344CB8AC3E}">
        <p14:creationId xmlns:p14="http://schemas.microsoft.com/office/powerpoint/2010/main" val="33963255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Step 1: Remind your reader very briefly of what the study was about (aims and research questions). Avoid repetition, keep it short.</a:t>
            </a:r>
          </a:p>
          <a:p>
            <a:endParaRPr lang="en-GB" dirty="0"/>
          </a:p>
          <a:p>
            <a:r>
              <a:rPr lang="en-GB" dirty="0"/>
              <a:t>Step 2: Give a brief summary of your first key findings, but do not simply repeat what you wrote in Chapter 3, but re-state (briefly) the themes. </a:t>
            </a:r>
          </a:p>
          <a:p>
            <a:endParaRPr lang="en-GB" dirty="0"/>
          </a:p>
          <a:p>
            <a:r>
              <a:rPr lang="en-GB" dirty="0"/>
              <a:t>Step 3: Discuss the implications of these findings. (What do these mean? What does this mean to the wider world?). For example, does the findings highlighting the lived experiences mean something. </a:t>
            </a:r>
          </a:p>
        </p:txBody>
      </p:sp>
    </p:spTree>
    <p:extLst>
      <p:ext uri="{BB962C8B-B14F-4D97-AF65-F5344CB8AC3E}">
        <p14:creationId xmlns:p14="http://schemas.microsoft.com/office/powerpoint/2010/main" val="2607326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Step 4: Discuss the limitations of your study. This is essential. There is no such thing as ‘the perfect study’! However, this must be a constructive discussion acknowledging the limitations of an undergraduate study: do not destroy everything you have tried to do but be honest about what could have been done better in an ideal world. What would you do differently if you were to run the study again? What problems did you face (e.g. recruitment, biased samples, poor measures) and how could these have been overcome?</a:t>
            </a:r>
          </a:p>
          <a:p>
            <a:endParaRPr lang="en-GB" dirty="0"/>
          </a:p>
          <a:p>
            <a:r>
              <a:rPr lang="en-GB" dirty="0"/>
              <a:t>Step 5: Make suggestions of how your study could be taken one step further in future research. In other words, based on your findings, what might the next research question be? Finally, you must summarise your project, and report the key implications of your study in terms of the psychological literature and its application to the real world.</a:t>
            </a:r>
          </a:p>
        </p:txBody>
      </p:sp>
    </p:spTree>
    <p:extLst>
      <p:ext uri="{BB962C8B-B14F-4D97-AF65-F5344CB8AC3E}">
        <p14:creationId xmlns:p14="http://schemas.microsoft.com/office/powerpoint/2010/main" val="3992074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33510-9686-47F9-B608-7A79F1065FD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6841026-5A18-4F88-BD41-2F6C269ECBBE}"/>
              </a:ext>
            </a:extLst>
          </p:cNvPr>
          <p:cNvSpPr>
            <a:spLocks noGrp="1"/>
          </p:cNvSpPr>
          <p:nvPr>
            <p:ph idx="1"/>
          </p:nvPr>
        </p:nvSpPr>
        <p:spPr/>
        <p:txBody>
          <a:bodyPr/>
          <a:lstStyle/>
          <a:p>
            <a:r>
              <a:rPr lang="en-GB" dirty="0"/>
              <a:t>Remember the last section of your discussion (so still in chapter 4 but in a new subheading)</a:t>
            </a:r>
          </a:p>
          <a:p>
            <a:endParaRPr lang="en-GB" dirty="0"/>
          </a:p>
          <a:p>
            <a:r>
              <a:rPr lang="en-GB" dirty="0"/>
              <a:t>You should have an overall conclusion summarising your research. </a:t>
            </a:r>
          </a:p>
          <a:p>
            <a:endParaRPr lang="en-GB" dirty="0"/>
          </a:p>
        </p:txBody>
      </p:sp>
    </p:spTree>
    <p:extLst>
      <p:ext uri="{BB962C8B-B14F-4D97-AF65-F5344CB8AC3E}">
        <p14:creationId xmlns:p14="http://schemas.microsoft.com/office/powerpoint/2010/main" val="3086913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E33F8-0E41-4DD1-ACBD-EBC17038AFF2}"/>
              </a:ext>
            </a:extLst>
          </p:cNvPr>
          <p:cNvSpPr>
            <a:spLocks noGrp="1"/>
          </p:cNvSpPr>
          <p:nvPr>
            <p:ph type="title"/>
          </p:nvPr>
        </p:nvSpPr>
        <p:spPr/>
        <p:txBody>
          <a:bodyPr/>
          <a:lstStyle/>
          <a:p>
            <a:r>
              <a:rPr lang="en-GB" dirty="0"/>
              <a:t>F.A.Q.</a:t>
            </a:r>
          </a:p>
        </p:txBody>
      </p:sp>
      <p:sp>
        <p:nvSpPr>
          <p:cNvPr id="3" name="Content Placeholder 2">
            <a:extLst>
              <a:ext uri="{FF2B5EF4-FFF2-40B4-BE49-F238E27FC236}">
                <a16:creationId xmlns:a16="http://schemas.microsoft.com/office/drawing/2014/main" id="{CC8B7855-6066-4DA3-9506-337A61971F4A}"/>
              </a:ext>
            </a:extLst>
          </p:cNvPr>
          <p:cNvSpPr>
            <a:spLocks noGrp="1"/>
          </p:cNvSpPr>
          <p:nvPr>
            <p:ph idx="1"/>
          </p:nvPr>
        </p:nvSpPr>
        <p:spPr/>
        <p:txBody>
          <a:bodyPr>
            <a:normAutofit/>
          </a:bodyPr>
          <a:lstStyle/>
          <a:p>
            <a:r>
              <a:rPr lang="en-GB" dirty="0"/>
              <a:t>Do I use new literature in my discussion or do I refer back to literature mentioned in the my introduction / literature review. </a:t>
            </a:r>
          </a:p>
          <a:p>
            <a:endParaRPr lang="en-GB" dirty="0"/>
          </a:p>
          <a:p>
            <a:r>
              <a:rPr lang="en-GB" dirty="0"/>
              <a:t>In the main YES you should be referring back to literature mentioned in the introduction / literature review. </a:t>
            </a:r>
          </a:p>
          <a:p>
            <a:pPr marL="0" indent="0">
              <a:buNone/>
            </a:pPr>
            <a:endParaRPr lang="en-GB" dirty="0"/>
          </a:p>
          <a:p>
            <a:r>
              <a:rPr lang="en-GB" dirty="0"/>
              <a:t>However, you may utilise alternative studies (not including in your literature review) in your limitations and future research.  </a:t>
            </a:r>
          </a:p>
        </p:txBody>
      </p:sp>
    </p:spTree>
    <p:extLst>
      <p:ext uri="{BB962C8B-B14F-4D97-AF65-F5344CB8AC3E}">
        <p14:creationId xmlns:p14="http://schemas.microsoft.com/office/powerpoint/2010/main" val="13079423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0E65121-EE22-4C47-8BA5-739EB0700EBC}"/>
              </a:ext>
            </a:extLst>
          </p:cNvPr>
          <p:cNvSpPr>
            <a:spLocks noGrp="1"/>
          </p:cNvSpPr>
          <p:nvPr>
            <p:ph type="ctrTitle"/>
          </p:nvPr>
        </p:nvSpPr>
        <p:spPr/>
        <p:txBody>
          <a:bodyPr/>
          <a:lstStyle/>
          <a:p>
            <a:r>
              <a:rPr lang="en-GB" dirty="0"/>
              <a:t>Discussion Section in a Mixed Methods Research Project. </a:t>
            </a:r>
          </a:p>
        </p:txBody>
      </p:sp>
      <p:sp>
        <p:nvSpPr>
          <p:cNvPr id="5" name="Subtitle 4">
            <a:extLst>
              <a:ext uri="{FF2B5EF4-FFF2-40B4-BE49-F238E27FC236}">
                <a16:creationId xmlns:a16="http://schemas.microsoft.com/office/drawing/2014/main" id="{A9BBD8B9-C78F-4CFA-B96C-5FFA37EAA2A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23752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985E2-2661-463F-B1D7-238B609729E2}"/>
              </a:ext>
            </a:extLst>
          </p:cNvPr>
          <p:cNvSpPr>
            <a:spLocks noGrp="1"/>
          </p:cNvSpPr>
          <p:nvPr>
            <p:ph type="title"/>
          </p:nvPr>
        </p:nvSpPr>
        <p:spPr/>
        <p:txBody>
          <a:bodyPr/>
          <a:lstStyle/>
          <a:p>
            <a:r>
              <a:rPr lang="en-GB" dirty="0"/>
              <a:t>Discussion Section in a mixed methods research project. </a:t>
            </a:r>
          </a:p>
        </p:txBody>
      </p:sp>
      <p:sp>
        <p:nvSpPr>
          <p:cNvPr id="3" name="Content Placeholder 2">
            <a:extLst>
              <a:ext uri="{FF2B5EF4-FFF2-40B4-BE49-F238E27FC236}">
                <a16:creationId xmlns:a16="http://schemas.microsoft.com/office/drawing/2014/main" id="{B818F033-3E5F-4049-B164-A2481854EFC0}"/>
              </a:ext>
            </a:extLst>
          </p:cNvPr>
          <p:cNvSpPr>
            <a:spLocks noGrp="1"/>
          </p:cNvSpPr>
          <p:nvPr>
            <p:ph idx="1"/>
          </p:nvPr>
        </p:nvSpPr>
        <p:spPr/>
        <p:txBody>
          <a:bodyPr>
            <a:normAutofit fontScale="85000" lnSpcReduction="20000"/>
          </a:bodyPr>
          <a:lstStyle/>
          <a:p>
            <a:r>
              <a:rPr lang="en-GB" dirty="0"/>
              <a:t>The layout of your discussion chapter would largely depend on how you have structured chapter 3 (results). </a:t>
            </a:r>
          </a:p>
          <a:p>
            <a:endParaRPr lang="en-GB" dirty="0"/>
          </a:p>
          <a:p>
            <a:r>
              <a:rPr lang="en-GB" dirty="0"/>
              <a:t>There is some flexibility in terms of the layout, so please liaise with your supervisor. </a:t>
            </a:r>
          </a:p>
          <a:p>
            <a:endParaRPr lang="en-GB" dirty="0"/>
          </a:p>
          <a:p>
            <a:r>
              <a:rPr lang="en-GB" dirty="0"/>
              <a:t>It could be that in your chapter 3 your structure was the results of the quantitative study first (phase 1), followed by the qualitative study (phase 2). It may have been that you have already discussed the results of phase 2 in Chapter 3 – See slide 8 of this presentation. </a:t>
            </a:r>
          </a:p>
          <a:p>
            <a:endParaRPr lang="en-GB" dirty="0"/>
          </a:p>
          <a:p>
            <a:r>
              <a:rPr lang="en-GB" dirty="0"/>
              <a:t>What you could do then in Chapter 4 (Discussion) is Discuss phase 1 first, before moving to phase 2 and then implications, limitations and future research could be linked to both phases. </a:t>
            </a:r>
          </a:p>
        </p:txBody>
      </p:sp>
    </p:spTree>
    <p:extLst>
      <p:ext uri="{BB962C8B-B14F-4D97-AF65-F5344CB8AC3E}">
        <p14:creationId xmlns:p14="http://schemas.microsoft.com/office/powerpoint/2010/main" val="24838974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514" y="973668"/>
            <a:ext cx="10014064" cy="706964"/>
          </a:xfrm>
        </p:spPr>
        <p:txBody>
          <a:bodyPr/>
          <a:lstStyle/>
          <a:p>
            <a:r>
              <a:rPr lang="en-GB" dirty="0"/>
              <a:t>Key things you will need for Chapter 4 Discussion – Mixed Methods Report</a:t>
            </a:r>
          </a:p>
        </p:txBody>
      </p:sp>
      <p:sp>
        <p:nvSpPr>
          <p:cNvPr id="3" name="Content Placeholder 2"/>
          <p:cNvSpPr>
            <a:spLocks noGrp="1"/>
          </p:cNvSpPr>
          <p:nvPr>
            <p:ph idx="1"/>
          </p:nvPr>
        </p:nvSpPr>
        <p:spPr/>
        <p:txBody>
          <a:bodyPr>
            <a:normAutofit fontScale="92500" lnSpcReduction="20000"/>
          </a:bodyPr>
          <a:lstStyle/>
          <a:p>
            <a:r>
              <a:rPr lang="en-GB" dirty="0"/>
              <a:t>Remind the reader of the aims of the study (briefly), highlighting the research questions (Phase 1)</a:t>
            </a:r>
          </a:p>
          <a:p>
            <a:r>
              <a:rPr lang="en-GB" dirty="0"/>
              <a:t>Re-state the findings in plain English (do not state the statistics) and link to your research hypotheses. (Phase 1) </a:t>
            </a:r>
          </a:p>
          <a:p>
            <a:r>
              <a:rPr lang="en-GB" dirty="0"/>
              <a:t>Remind the reader of the aims of the study (briefly) (Phase 2). </a:t>
            </a:r>
          </a:p>
          <a:p>
            <a:r>
              <a:rPr lang="en-GB" dirty="0"/>
              <a:t>Re-state the findings in plain English – what were the Superordinate themes and Subordinate themes (keep this brief and succinct) (Phase 2). </a:t>
            </a:r>
          </a:p>
          <a:p>
            <a:r>
              <a:rPr lang="en-GB" dirty="0"/>
              <a:t>Implications – what do your findings actually mean in the wider world.</a:t>
            </a:r>
          </a:p>
          <a:p>
            <a:r>
              <a:rPr lang="en-GB" dirty="0"/>
              <a:t>Limitations</a:t>
            </a:r>
          </a:p>
          <a:p>
            <a:r>
              <a:rPr lang="en-GB" dirty="0"/>
              <a:t>Future Research</a:t>
            </a:r>
          </a:p>
          <a:p>
            <a:r>
              <a:rPr lang="en-GB" dirty="0"/>
              <a:t>Conclusion</a:t>
            </a:r>
          </a:p>
          <a:p>
            <a:endParaRPr lang="en-GB" dirty="0"/>
          </a:p>
        </p:txBody>
      </p:sp>
    </p:spTree>
    <p:extLst>
      <p:ext uri="{BB962C8B-B14F-4D97-AF65-F5344CB8AC3E}">
        <p14:creationId xmlns:p14="http://schemas.microsoft.com/office/powerpoint/2010/main" val="4116280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43098" y="2603500"/>
            <a:ext cx="10695709" cy="4096558"/>
          </a:xfrm>
        </p:spPr>
        <p:txBody>
          <a:bodyPr>
            <a:normAutofit fontScale="92500" lnSpcReduction="10000"/>
          </a:bodyPr>
          <a:lstStyle/>
          <a:p>
            <a:r>
              <a:rPr lang="en-GB" dirty="0"/>
              <a:t>Step 1: Remind your reader very briefly of what the study was about. Avoid repetition, keep it short (Phase 1)</a:t>
            </a:r>
          </a:p>
          <a:p>
            <a:r>
              <a:rPr lang="en-GB" dirty="0"/>
              <a:t>Step 2: Give a brief summary of your first key finding, but do not simply repeat what you wrote in Chapter 3. How does your finding compare to the findings of others? Remember you have discussed these (also those that go against your hypotheses) in Chapter 1 (Phase 1)</a:t>
            </a:r>
          </a:p>
          <a:p>
            <a:r>
              <a:rPr lang="en-GB" dirty="0"/>
              <a:t>Step 3: Remind your reader very briefly of what the study was about (aims and research questions). Avoid repetition, keep it short. (Phase 2)</a:t>
            </a:r>
          </a:p>
          <a:p>
            <a:r>
              <a:rPr lang="en-GB" dirty="0"/>
              <a:t>Step 4.  Give a brief summary of your first key findings, but do not simply repeat what you wrote in Chapter 3, but re-state (briefly) the themes (Phase 2).</a:t>
            </a:r>
          </a:p>
          <a:p>
            <a:r>
              <a:rPr lang="en-GB" dirty="0"/>
              <a:t>Step 5: Discuss whether you have found new evidence or more evidence to support a particular notion. Discuss the implications of these findings. (For example, is it fair to conclude based on your evidence that working women with children are more prone to stress than working women without children?). If your findings do not support past research, say so. Indicate why you think this might be. Repeat steps 2 and 3 for each hypothesis/research question.</a:t>
            </a:r>
          </a:p>
        </p:txBody>
      </p:sp>
    </p:spTree>
    <p:extLst>
      <p:ext uri="{BB962C8B-B14F-4D97-AF65-F5344CB8AC3E}">
        <p14:creationId xmlns:p14="http://schemas.microsoft.com/office/powerpoint/2010/main" val="26994993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Step 6: Discuss the limitations of your study. This is essential. There is no such thing as ‘the perfect study’! However, this must be a constructive discussion acknowledging the limitations of an undergraduate study: do not destroy everything you have tried to do but be honest about what could have been done better in an ideal world. What would you do differently if you were to run the study again? What problems did you face (e.g. recruitment, biased samples, poor measures) and how could these have been overcome?</a:t>
            </a:r>
          </a:p>
          <a:p>
            <a:endParaRPr lang="en-GB" dirty="0"/>
          </a:p>
          <a:p>
            <a:r>
              <a:rPr lang="en-GB" dirty="0"/>
              <a:t>Step 7. Make suggestions of how your study could be taken one step further in future research. In other words, based on your findings, what might the next research question be? Finally, you must summarise your project, and report the key implications of your study in terms of the psychological literature and its application to the real world.</a:t>
            </a:r>
          </a:p>
        </p:txBody>
      </p:sp>
    </p:spTree>
    <p:extLst>
      <p:ext uri="{BB962C8B-B14F-4D97-AF65-F5344CB8AC3E}">
        <p14:creationId xmlns:p14="http://schemas.microsoft.com/office/powerpoint/2010/main" val="20497484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33510-9686-47F9-B608-7A79F1065FD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6841026-5A18-4F88-BD41-2F6C269ECBBE}"/>
              </a:ext>
            </a:extLst>
          </p:cNvPr>
          <p:cNvSpPr>
            <a:spLocks noGrp="1"/>
          </p:cNvSpPr>
          <p:nvPr>
            <p:ph idx="1"/>
          </p:nvPr>
        </p:nvSpPr>
        <p:spPr/>
        <p:txBody>
          <a:bodyPr/>
          <a:lstStyle/>
          <a:p>
            <a:r>
              <a:rPr lang="en-GB" dirty="0"/>
              <a:t>Remember the last section of your discussion (so still in chapter 4 but in a new subheading)</a:t>
            </a:r>
          </a:p>
          <a:p>
            <a:endParaRPr lang="en-GB" dirty="0"/>
          </a:p>
          <a:p>
            <a:r>
              <a:rPr lang="en-GB" dirty="0"/>
              <a:t>You should have an overall conclusion summarising your research. </a:t>
            </a:r>
          </a:p>
          <a:p>
            <a:endParaRPr lang="en-GB" dirty="0"/>
          </a:p>
        </p:txBody>
      </p:sp>
    </p:spTree>
    <p:extLst>
      <p:ext uri="{BB962C8B-B14F-4D97-AF65-F5344CB8AC3E}">
        <p14:creationId xmlns:p14="http://schemas.microsoft.com/office/powerpoint/2010/main" val="29522358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E33F8-0E41-4DD1-ACBD-EBC17038AFF2}"/>
              </a:ext>
            </a:extLst>
          </p:cNvPr>
          <p:cNvSpPr>
            <a:spLocks noGrp="1"/>
          </p:cNvSpPr>
          <p:nvPr>
            <p:ph type="title"/>
          </p:nvPr>
        </p:nvSpPr>
        <p:spPr/>
        <p:txBody>
          <a:bodyPr/>
          <a:lstStyle/>
          <a:p>
            <a:r>
              <a:rPr lang="en-GB" dirty="0"/>
              <a:t>F.A.Q.</a:t>
            </a:r>
          </a:p>
        </p:txBody>
      </p:sp>
      <p:sp>
        <p:nvSpPr>
          <p:cNvPr id="3" name="Content Placeholder 2">
            <a:extLst>
              <a:ext uri="{FF2B5EF4-FFF2-40B4-BE49-F238E27FC236}">
                <a16:creationId xmlns:a16="http://schemas.microsoft.com/office/drawing/2014/main" id="{CC8B7855-6066-4DA3-9506-337A61971F4A}"/>
              </a:ext>
            </a:extLst>
          </p:cNvPr>
          <p:cNvSpPr>
            <a:spLocks noGrp="1"/>
          </p:cNvSpPr>
          <p:nvPr>
            <p:ph idx="1"/>
          </p:nvPr>
        </p:nvSpPr>
        <p:spPr/>
        <p:txBody>
          <a:bodyPr>
            <a:normAutofit/>
          </a:bodyPr>
          <a:lstStyle/>
          <a:p>
            <a:r>
              <a:rPr lang="en-GB" dirty="0"/>
              <a:t>Do I use new literature in my discussion or do I refer back to literature mentioned in the my introduction / literature review. </a:t>
            </a:r>
          </a:p>
          <a:p>
            <a:endParaRPr lang="en-GB" dirty="0"/>
          </a:p>
          <a:p>
            <a:r>
              <a:rPr lang="en-GB" dirty="0"/>
              <a:t>In the main YES you should be referring back to literature mentioned in the introduction / literature review. </a:t>
            </a:r>
          </a:p>
          <a:p>
            <a:pPr marL="0" indent="0">
              <a:buNone/>
            </a:pPr>
            <a:endParaRPr lang="en-GB" dirty="0"/>
          </a:p>
          <a:p>
            <a:r>
              <a:rPr lang="en-GB" dirty="0"/>
              <a:t>However, you may utilise alternative studies (not including in your literature review) in your limitations and future research.  </a:t>
            </a:r>
          </a:p>
        </p:txBody>
      </p:sp>
    </p:spTree>
    <p:extLst>
      <p:ext uri="{BB962C8B-B14F-4D97-AF65-F5344CB8AC3E}">
        <p14:creationId xmlns:p14="http://schemas.microsoft.com/office/powerpoint/2010/main" val="22483075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253</TotalTime>
  <Words>1854</Words>
  <Application>Microsoft Office PowerPoint</Application>
  <PresentationFormat>Widescreen</PresentationFormat>
  <Paragraphs>97</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Century Gothic</vt:lpstr>
      <vt:lpstr>Wingdings 3</vt:lpstr>
      <vt:lpstr>Ion Boardroom</vt:lpstr>
      <vt:lpstr>Independent Research Project Advice –  Discussion – Chapter 4</vt:lpstr>
      <vt:lpstr>Key things you will need for Chapter 4 – Discussion – Quantitative Research. </vt:lpstr>
      <vt:lpstr>PowerPoint Presentation</vt:lpstr>
      <vt:lpstr>PowerPoint Presentation</vt:lpstr>
      <vt:lpstr>Conclusion</vt:lpstr>
      <vt:lpstr>F.A.Q.</vt:lpstr>
      <vt:lpstr>Discussion Section in a Qualitative Research Project</vt:lpstr>
      <vt:lpstr>Discussion in a Qualitative Project </vt:lpstr>
      <vt:lpstr>Key things you will need for Chapter 4 General Discussion – Qualitative Research. </vt:lpstr>
      <vt:lpstr>PowerPoint Presentation</vt:lpstr>
      <vt:lpstr>PowerPoint Presentation</vt:lpstr>
      <vt:lpstr>Conclusion</vt:lpstr>
      <vt:lpstr>F.A.Q.</vt:lpstr>
      <vt:lpstr>Discussion Section in a Mixed Methods Research Project. </vt:lpstr>
      <vt:lpstr>Discussion Section in a mixed methods research project. </vt:lpstr>
      <vt:lpstr>Key things you will need for Chapter 4 Discussion – Mixed Methods Report</vt:lpstr>
      <vt:lpstr>PowerPoint Presentation</vt:lpstr>
      <vt:lpstr>PowerPoint Presentation</vt:lpstr>
      <vt:lpstr>Conclusion</vt:lpstr>
      <vt:lpstr>F.A.Q.</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Advice –  Discussion</dc:title>
  <dc:creator>Stuart Jones</dc:creator>
  <cp:lastModifiedBy>Stuart Jones</cp:lastModifiedBy>
  <cp:revision>5</cp:revision>
  <dcterms:created xsi:type="dcterms:W3CDTF">2020-08-19T10:56:37Z</dcterms:created>
  <dcterms:modified xsi:type="dcterms:W3CDTF">2022-03-09T22:11:40Z</dcterms:modified>
</cp:coreProperties>
</file>