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0" r:id="rId5"/>
    <p:sldId id="261"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3" d="100"/>
          <a:sy n="63" d="100"/>
        </p:scale>
        <p:origin x="1020"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10/20/2019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10/20/2019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hyperlink" Target="https://www.thirteen.org/edonline/concept2class/constructivism/index_sub6.html" TargetMode="External"/><Relationship Id="rId3" Type="http://schemas.openxmlformats.org/officeDocument/2006/relationships/hyperlink" Target="https://www.lore/" TargetMode="External"/><Relationship Id="rId7" Type="http://schemas.openxmlformats.org/officeDocument/2006/relationships/hyperlink" Target="https://etad.usask.ca/802papers/Skaalid/definition.html" TargetMode="External"/><Relationship Id="rId2" Type="http://schemas.openxmlformats.org/officeDocument/2006/relationships/hyperlink" Target="https://www.slideshare.net/samsonbab043/social-constructivism-71311162" TargetMode="External"/><Relationship Id="rId1" Type="http://schemas.openxmlformats.org/officeDocument/2006/relationships/slideLayout" Target="../slideLayouts/slideLayout7.xml"/><Relationship Id="rId6" Type="http://schemas.openxmlformats.org/officeDocument/2006/relationships/hyperlink" Target="https://sydney.edu.au/education_social_work/learning_teaching/ict/theory/constructivism.shtml" TargetMode="External"/><Relationship Id="rId5" Type="http://schemas.openxmlformats.org/officeDocument/2006/relationships/hyperlink" Target="https://tecribresearch.wordpress.com/2015/08/05/multiplicity-in-materials-reggio-inspiration-and-the-knowledge-of-jean-piaget/" TargetMode="External"/><Relationship Id="rId4" Type="http://schemas.openxmlformats.org/officeDocument/2006/relationships/hyperlink" Target="https://www.simplypsychology.org/vygotsk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D9542F9-F32A-49A8-9C11-400A42BB6BA9}"/>
              </a:ext>
            </a:extLst>
          </p:cNvPr>
          <p:cNvPicPr>
            <a:picLocks noChangeAspect="1"/>
          </p:cNvPicPr>
          <p:nvPr/>
        </p:nvPicPr>
        <p:blipFill>
          <a:blip r:embed="rId2"/>
          <a:stretch>
            <a:fillRect/>
          </a:stretch>
        </p:blipFill>
        <p:spPr>
          <a:xfrm>
            <a:off x="2104571" y="0"/>
            <a:ext cx="8418286" cy="5253037"/>
          </a:xfrm>
          <a:prstGeom prst="rect">
            <a:avLst/>
          </a:prstGeom>
        </p:spPr>
      </p:pic>
      <p:sp>
        <p:nvSpPr>
          <p:cNvPr id="3" name="Subtitle 2">
            <a:extLst>
              <a:ext uri="{FF2B5EF4-FFF2-40B4-BE49-F238E27FC236}">
                <a16:creationId xmlns:a16="http://schemas.microsoft.com/office/drawing/2014/main" id="{38F39ACB-D0CC-4968-AAE2-E054248FC1CB}"/>
              </a:ext>
            </a:extLst>
          </p:cNvPr>
          <p:cNvSpPr>
            <a:spLocks noGrp="1"/>
          </p:cNvSpPr>
          <p:nvPr>
            <p:ph type="subTitle" idx="1"/>
          </p:nvPr>
        </p:nvSpPr>
        <p:spPr>
          <a:xfrm>
            <a:off x="0" y="5253037"/>
            <a:ext cx="12192000" cy="1604963"/>
          </a:xfrm>
        </p:spPr>
        <p:txBody>
          <a:bodyPr>
            <a:normAutofit/>
          </a:bodyPr>
          <a:lstStyle/>
          <a:p>
            <a:pPr>
              <a:lnSpc>
                <a:spcPct val="150000"/>
              </a:lnSpc>
            </a:pPr>
            <a:r>
              <a:rPr lang="en-GB" dirty="0"/>
              <a:t> </a:t>
            </a:r>
            <a:r>
              <a:rPr lang="en-GB" sz="1400" b="1" cap="none" dirty="0">
                <a:solidFill>
                  <a:schemeClr val="tx1"/>
                </a:solidFill>
                <a:latin typeface="Arial" panose="020B0604020202020204" pitchFamily="34" charset="0"/>
                <a:cs typeface="Arial" panose="020B0604020202020204" pitchFamily="34" charset="0"/>
              </a:rPr>
              <a:t>Theory of learning based on the idea that knowledge is constructed by the knower based on mental activity. Learners are considered to be active organisms seeking meaning. Constructions of meaning may initially bear little relationship to reality (as in the naive theories of children), but will become increasing more complex, differentiated and realistic as time goes on (University of Saskatchewan, no date).</a:t>
            </a:r>
            <a:endParaRPr lang="en-GB" sz="1400" b="1" dirty="0">
              <a:solidFill>
                <a:schemeClr val="tx1"/>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085B19F-5E00-4EB9-9DDE-4DC6B5753B68}"/>
              </a:ext>
            </a:extLst>
          </p:cNvPr>
          <p:cNvSpPr txBox="1"/>
          <p:nvPr/>
        </p:nvSpPr>
        <p:spPr>
          <a:xfrm>
            <a:off x="10522857" y="5006816"/>
            <a:ext cx="1669143"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(Picture 14, Baby, 2017).</a:t>
            </a:r>
          </a:p>
        </p:txBody>
      </p:sp>
    </p:spTree>
    <p:extLst>
      <p:ext uri="{BB962C8B-B14F-4D97-AF65-F5344CB8AC3E}">
        <p14:creationId xmlns:p14="http://schemas.microsoft.com/office/powerpoint/2010/main" val="957584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27B24AB-EE96-4315-927E-9C791C03FF2E}"/>
              </a:ext>
            </a:extLst>
          </p:cNvPr>
          <p:cNvPicPr>
            <a:picLocks noChangeAspect="1"/>
          </p:cNvPicPr>
          <p:nvPr/>
        </p:nvPicPr>
        <p:blipFill>
          <a:blip r:embed="rId2"/>
          <a:stretch>
            <a:fillRect/>
          </a:stretch>
        </p:blipFill>
        <p:spPr>
          <a:xfrm>
            <a:off x="4386264" y="400049"/>
            <a:ext cx="3214686" cy="1857376"/>
          </a:xfrm>
          <a:prstGeom prst="rect">
            <a:avLst/>
          </a:prstGeom>
        </p:spPr>
      </p:pic>
      <p:sp>
        <p:nvSpPr>
          <p:cNvPr id="3" name="TextBox 2">
            <a:extLst>
              <a:ext uri="{FF2B5EF4-FFF2-40B4-BE49-F238E27FC236}">
                <a16:creationId xmlns:a16="http://schemas.microsoft.com/office/drawing/2014/main" id="{9D1C5EF9-8E2E-4A65-AADD-72A5FC620FF1}"/>
              </a:ext>
            </a:extLst>
          </p:cNvPr>
          <p:cNvSpPr txBox="1"/>
          <p:nvPr/>
        </p:nvSpPr>
        <p:spPr>
          <a:xfrm>
            <a:off x="4386264" y="2257425"/>
            <a:ext cx="3214686" cy="4001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(Picture 1,Piaget vs Vygotsky: similarities and differences between their theories, 2018)</a:t>
            </a:r>
          </a:p>
        </p:txBody>
      </p:sp>
      <p:pic>
        <p:nvPicPr>
          <p:cNvPr id="4" name="Picture 3">
            <a:extLst>
              <a:ext uri="{FF2B5EF4-FFF2-40B4-BE49-F238E27FC236}">
                <a16:creationId xmlns:a16="http://schemas.microsoft.com/office/drawing/2014/main" id="{A29BA755-B570-4C08-BEE0-BCBDA6F79CAF}"/>
              </a:ext>
            </a:extLst>
          </p:cNvPr>
          <p:cNvPicPr>
            <a:picLocks noChangeAspect="1"/>
          </p:cNvPicPr>
          <p:nvPr/>
        </p:nvPicPr>
        <p:blipFill>
          <a:blip r:embed="rId3"/>
          <a:stretch>
            <a:fillRect/>
          </a:stretch>
        </p:blipFill>
        <p:spPr>
          <a:xfrm>
            <a:off x="2421732" y="2847975"/>
            <a:ext cx="7143750" cy="4010025"/>
          </a:xfrm>
          <a:prstGeom prst="rect">
            <a:avLst/>
          </a:prstGeom>
        </p:spPr>
      </p:pic>
      <p:sp>
        <p:nvSpPr>
          <p:cNvPr id="5" name="TextBox 4">
            <a:extLst>
              <a:ext uri="{FF2B5EF4-FFF2-40B4-BE49-F238E27FC236}">
                <a16:creationId xmlns:a16="http://schemas.microsoft.com/office/drawing/2014/main" id="{AFCB963C-2222-4F90-9BD5-F971505AFADB}"/>
              </a:ext>
            </a:extLst>
          </p:cNvPr>
          <p:cNvSpPr txBox="1"/>
          <p:nvPr/>
        </p:nvSpPr>
        <p:spPr>
          <a:xfrm>
            <a:off x="2421732" y="6457950"/>
            <a:ext cx="7143750"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(Picture 2, Prezi, 2013)</a:t>
            </a:r>
          </a:p>
        </p:txBody>
      </p:sp>
      <p:pic>
        <p:nvPicPr>
          <p:cNvPr id="8" name="Picture 7">
            <a:extLst>
              <a:ext uri="{FF2B5EF4-FFF2-40B4-BE49-F238E27FC236}">
                <a16:creationId xmlns:a16="http://schemas.microsoft.com/office/drawing/2014/main" id="{FC0323BC-C7E4-46BC-98D2-79FFC6FC64C9}"/>
              </a:ext>
            </a:extLst>
          </p:cNvPr>
          <p:cNvPicPr>
            <a:picLocks noChangeAspect="1"/>
          </p:cNvPicPr>
          <p:nvPr/>
        </p:nvPicPr>
        <p:blipFill>
          <a:blip r:embed="rId4"/>
          <a:stretch>
            <a:fillRect/>
          </a:stretch>
        </p:blipFill>
        <p:spPr>
          <a:xfrm>
            <a:off x="257175" y="1000125"/>
            <a:ext cx="2928938" cy="2128838"/>
          </a:xfrm>
          <a:prstGeom prst="rect">
            <a:avLst/>
          </a:prstGeom>
        </p:spPr>
      </p:pic>
      <p:sp>
        <p:nvSpPr>
          <p:cNvPr id="9" name="TextBox 8">
            <a:extLst>
              <a:ext uri="{FF2B5EF4-FFF2-40B4-BE49-F238E27FC236}">
                <a16:creationId xmlns:a16="http://schemas.microsoft.com/office/drawing/2014/main" id="{CE8940C4-308F-4B32-833C-2D0CC1099152}"/>
              </a:ext>
            </a:extLst>
          </p:cNvPr>
          <p:cNvSpPr txBox="1"/>
          <p:nvPr/>
        </p:nvSpPr>
        <p:spPr>
          <a:xfrm>
            <a:off x="257175" y="3128963"/>
            <a:ext cx="2928938"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(Picture 3, </a:t>
            </a:r>
            <a:r>
              <a:rPr lang="en-GB" sz="1000" dirty="0" err="1">
                <a:latin typeface="Arial" panose="020B0604020202020204" pitchFamily="34" charset="0"/>
                <a:cs typeface="Arial" panose="020B0604020202020204" pitchFamily="34" charset="0"/>
              </a:rPr>
              <a:t>Tecibresearch</a:t>
            </a:r>
            <a:r>
              <a:rPr lang="en-GB" sz="1000" dirty="0">
                <a:latin typeface="Arial" panose="020B0604020202020204" pitchFamily="34" charset="0"/>
                <a:cs typeface="Arial" panose="020B0604020202020204" pitchFamily="34" charset="0"/>
              </a:rPr>
              <a:t>, 2015).</a:t>
            </a:r>
          </a:p>
        </p:txBody>
      </p:sp>
      <p:pic>
        <p:nvPicPr>
          <p:cNvPr id="10" name="Picture 9">
            <a:extLst>
              <a:ext uri="{FF2B5EF4-FFF2-40B4-BE49-F238E27FC236}">
                <a16:creationId xmlns:a16="http://schemas.microsoft.com/office/drawing/2014/main" id="{CED1F009-1BF4-44A6-92D3-0CB2BB7AF3DF}"/>
              </a:ext>
            </a:extLst>
          </p:cNvPr>
          <p:cNvPicPr>
            <a:picLocks noChangeAspect="1"/>
          </p:cNvPicPr>
          <p:nvPr/>
        </p:nvPicPr>
        <p:blipFill>
          <a:blip r:embed="rId5"/>
          <a:stretch>
            <a:fillRect/>
          </a:stretch>
        </p:blipFill>
        <p:spPr>
          <a:xfrm>
            <a:off x="8801101" y="995361"/>
            <a:ext cx="3009900" cy="2128838"/>
          </a:xfrm>
          <a:prstGeom prst="rect">
            <a:avLst/>
          </a:prstGeom>
        </p:spPr>
      </p:pic>
      <p:sp>
        <p:nvSpPr>
          <p:cNvPr id="11" name="TextBox 10">
            <a:extLst>
              <a:ext uri="{FF2B5EF4-FFF2-40B4-BE49-F238E27FC236}">
                <a16:creationId xmlns:a16="http://schemas.microsoft.com/office/drawing/2014/main" id="{EA1D2A7A-F974-4286-8D94-5AC646C52031}"/>
              </a:ext>
            </a:extLst>
          </p:cNvPr>
          <p:cNvSpPr txBox="1"/>
          <p:nvPr/>
        </p:nvSpPr>
        <p:spPr>
          <a:xfrm>
            <a:off x="8801101" y="3124199"/>
            <a:ext cx="3009900"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(Picture 4, </a:t>
            </a:r>
            <a:r>
              <a:rPr lang="en-GB" sz="1000" dirty="0" err="1">
                <a:latin typeface="Arial" panose="020B0604020202020204" pitchFamily="34" charset="0"/>
                <a:cs typeface="Arial" panose="020B0604020202020204" pitchFamily="34" charset="0"/>
              </a:rPr>
              <a:t>Quotetab</a:t>
            </a:r>
            <a:r>
              <a:rPr lang="en-GB" sz="1000" dirty="0">
                <a:latin typeface="Arial" panose="020B0604020202020204" pitchFamily="34" charset="0"/>
                <a:cs typeface="Arial" panose="020B0604020202020204" pitchFamily="34" charset="0"/>
              </a:rPr>
              <a:t>, 2019)</a:t>
            </a:r>
          </a:p>
        </p:txBody>
      </p:sp>
      <p:sp>
        <p:nvSpPr>
          <p:cNvPr id="12" name="TextBox 11">
            <a:extLst>
              <a:ext uri="{FF2B5EF4-FFF2-40B4-BE49-F238E27FC236}">
                <a16:creationId xmlns:a16="http://schemas.microsoft.com/office/drawing/2014/main" id="{10641B66-9A9A-4E86-90DA-9BC8E397B979}"/>
              </a:ext>
            </a:extLst>
          </p:cNvPr>
          <p:cNvSpPr txBox="1"/>
          <p:nvPr/>
        </p:nvSpPr>
        <p:spPr>
          <a:xfrm>
            <a:off x="125016" y="3957638"/>
            <a:ext cx="2428875" cy="1668214"/>
          </a:xfrm>
          <a:prstGeom prst="rect">
            <a:avLst/>
          </a:prstGeom>
          <a:noFill/>
        </p:spPr>
        <p:txBody>
          <a:bodyPr wrap="square" rtlCol="0">
            <a:spAutoFit/>
          </a:bodyPr>
          <a:lstStyle/>
          <a:p>
            <a:pPr algn="ctr">
              <a:lnSpc>
                <a:spcPct val="150000"/>
              </a:lnSpc>
            </a:pPr>
            <a:r>
              <a:rPr lang="en-GB" sz="1400" b="1" u="sng" dirty="0">
                <a:latin typeface="Arial" panose="020B0604020202020204" pitchFamily="34" charset="0"/>
                <a:cs typeface="Arial" panose="020B0604020202020204" pitchFamily="34" charset="0"/>
              </a:rPr>
              <a:t>Piaget</a:t>
            </a:r>
            <a:r>
              <a:rPr lang="en-GB" sz="1400" b="1" dirty="0">
                <a:latin typeface="Arial" panose="020B0604020202020204" pitchFamily="34" charset="0"/>
                <a:cs typeface="Arial" panose="020B0604020202020204" pitchFamily="34" charset="0"/>
              </a:rPr>
              <a:t> is well known for his work on the cognitive development and stages of development (Aubrey and Riley, 2019).</a:t>
            </a:r>
          </a:p>
        </p:txBody>
      </p:sp>
      <p:sp>
        <p:nvSpPr>
          <p:cNvPr id="13" name="TextBox 12">
            <a:extLst>
              <a:ext uri="{FF2B5EF4-FFF2-40B4-BE49-F238E27FC236}">
                <a16:creationId xmlns:a16="http://schemas.microsoft.com/office/drawing/2014/main" id="{E4020D4E-82ED-45AB-A1ED-A7D9C3478C6E}"/>
              </a:ext>
            </a:extLst>
          </p:cNvPr>
          <p:cNvSpPr txBox="1"/>
          <p:nvPr/>
        </p:nvSpPr>
        <p:spPr>
          <a:xfrm>
            <a:off x="9565482" y="3957638"/>
            <a:ext cx="2626518" cy="1991379"/>
          </a:xfrm>
          <a:prstGeom prst="rect">
            <a:avLst/>
          </a:prstGeom>
          <a:noFill/>
        </p:spPr>
        <p:txBody>
          <a:bodyPr wrap="square" rtlCol="0">
            <a:spAutoFit/>
          </a:bodyPr>
          <a:lstStyle/>
          <a:p>
            <a:pPr algn="ctr">
              <a:lnSpc>
                <a:spcPct val="150000"/>
              </a:lnSpc>
            </a:pPr>
            <a:r>
              <a:rPr lang="en-GB" sz="1400" b="1" u="sng" dirty="0">
                <a:latin typeface="Arial" panose="020B0604020202020204" pitchFamily="34" charset="0"/>
                <a:cs typeface="Arial" panose="020B0604020202020204" pitchFamily="34" charset="0"/>
              </a:rPr>
              <a:t>Vygotsky</a:t>
            </a:r>
            <a:r>
              <a:rPr lang="en-GB" sz="1400" b="1" dirty="0">
                <a:latin typeface="Arial" panose="020B0604020202020204" pitchFamily="34" charset="0"/>
                <a:cs typeface="Arial" panose="020B0604020202020204" pitchFamily="34" charset="0"/>
              </a:rPr>
              <a:t> is a creator of social constructivism theory and he believed that child’s learning is based on real life experience (</a:t>
            </a:r>
            <a:r>
              <a:rPr lang="en-GB" sz="1400" b="1" dirty="0" err="1">
                <a:latin typeface="Arial" panose="020B0604020202020204" pitchFamily="34" charset="0"/>
                <a:cs typeface="Arial" panose="020B0604020202020204" pitchFamily="34" charset="0"/>
              </a:rPr>
              <a:t>Gray</a:t>
            </a:r>
            <a:r>
              <a:rPr lang="en-GB" sz="1400" b="1" dirty="0">
                <a:latin typeface="Arial" panose="020B0604020202020204" pitchFamily="34" charset="0"/>
                <a:cs typeface="Arial" panose="020B0604020202020204" pitchFamily="34" charset="0"/>
              </a:rPr>
              <a:t> and </a:t>
            </a:r>
            <a:r>
              <a:rPr lang="en-GB" sz="1400" b="1" dirty="0" err="1">
                <a:latin typeface="Arial" panose="020B0604020202020204" pitchFamily="34" charset="0"/>
                <a:cs typeface="Arial" panose="020B0604020202020204" pitchFamily="34" charset="0"/>
              </a:rPr>
              <a:t>Macblain</a:t>
            </a:r>
            <a:r>
              <a:rPr lang="en-GB" sz="1400" b="1" dirty="0">
                <a:latin typeface="Arial" panose="020B0604020202020204" pitchFamily="34" charset="0"/>
                <a:cs typeface="Arial" panose="020B0604020202020204" pitchFamily="34" charset="0"/>
              </a:rPr>
              <a:t>, 2015). </a:t>
            </a:r>
          </a:p>
        </p:txBody>
      </p:sp>
    </p:spTree>
    <p:extLst>
      <p:ext uri="{BB962C8B-B14F-4D97-AF65-F5344CB8AC3E}">
        <p14:creationId xmlns:p14="http://schemas.microsoft.com/office/powerpoint/2010/main" val="2916821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E46E929-5926-43D7-B81A-4BF0DB71150E}"/>
              </a:ext>
            </a:extLst>
          </p:cNvPr>
          <p:cNvSpPr txBox="1"/>
          <p:nvPr/>
        </p:nvSpPr>
        <p:spPr>
          <a:xfrm>
            <a:off x="9886950" y="58334"/>
            <a:ext cx="2171700" cy="2730043"/>
          </a:xfrm>
          <a:prstGeom prst="rect">
            <a:avLst/>
          </a:prstGeom>
          <a:noFill/>
        </p:spPr>
        <p:txBody>
          <a:bodyPr wrap="square" rtlCol="0">
            <a:spAutoFit/>
          </a:bodyPr>
          <a:lstStyle/>
          <a:p>
            <a:pPr algn="ctr">
              <a:lnSpc>
                <a:spcPct val="150000"/>
              </a:lnSpc>
            </a:pPr>
            <a:r>
              <a:rPr lang="en-GB" sz="1600" b="1" dirty="0">
                <a:latin typeface="Arial" panose="020B0604020202020204" pitchFamily="34" charset="0"/>
                <a:cs typeface="Arial" panose="020B0604020202020204" pitchFamily="34" charset="0"/>
              </a:rPr>
              <a:t>Piaget</a:t>
            </a:r>
          </a:p>
          <a:p>
            <a:pPr>
              <a:lnSpc>
                <a:spcPct val="150000"/>
              </a:lnSpc>
            </a:pPr>
            <a:r>
              <a:rPr lang="en-GB" sz="1600" dirty="0">
                <a:latin typeface="Arial" panose="020B0604020202020204" pitchFamily="34" charset="0"/>
                <a:cs typeface="Arial" panose="020B0604020202020204" pitchFamily="34" charset="0"/>
              </a:rPr>
              <a:t>"</a:t>
            </a:r>
            <a:r>
              <a:rPr lang="en-GB" sz="1600" b="1" u="sng" dirty="0">
                <a:latin typeface="Arial" panose="020B0604020202020204" pitchFamily="34" charset="0"/>
                <a:cs typeface="Arial" panose="020B0604020202020204" pitchFamily="34" charset="0"/>
              </a:rPr>
              <a:t>Scaffolding</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refers to the way the adult guides the child's learning via focused questions and</a:t>
            </a:r>
          </a:p>
          <a:p>
            <a:pPr>
              <a:lnSpc>
                <a:spcPct val="150000"/>
              </a:lnSpc>
            </a:pPr>
            <a:r>
              <a:rPr lang="en-GB" sz="1400" dirty="0">
                <a:latin typeface="Arial" panose="020B0604020202020204" pitchFamily="34" charset="0"/>
                <a:cs typeface="Arial" panose="020B0604020202020204" pitchFamily="34" charset="0"/>
              </a:rPr>
              <a:t>positive interactions“(Balaban, 1995, p. 52).</a:t>
            </a:r>
          </a:p>
        </p:txBody>
      </p:sp>
      <p:pic>
        <p:nvPicPr>
          <p:cNvPr id="7" name="Picture 6">
            <a:extLst>
              <a:ext uri="{FF2B5EF4-FFF2-40B4-BE49-F238E27FC236}">
                <a16:creationId xmlns:a16="http://schemas.microsoft.com/office/drawing/2014/main" id="{658ECD6E-88E2-4ACC-90CE-B791C8FB2781}"/>
              </a:ext>
            </a:extLst>
          </p:cNvPr>
          <p:cNvPicPr>
            <a:picLocks noChangeAspect="1"/>
          </p:cNvPicPr>
          <p:nvPr/>
        </p:nvPicPr>
        <p:blipFill>
          <a:blip r:embed="rId2"/>
          <a:stretch>
            <a:fillRect/>
          </a:stretch>
        </p:blipFill>
        <p:spPr>
          <a:xfrm>
            <a:off x="6829426" y="4495800"/>
            <a:ext cx="2486025" cy="2062103"/>
          </a:xfrm>
          <a:prstGeom prst="rect">
            <a:avLst/>
          </a:prstGeom>
        </p:spPr>
      </p:pic>
      <p:sp>
        <p:nvSpPr>
          <p:cNvPr id="8" name="TextBox 7">
            <a:extLst>
              <a:ext uri="{FF2B5EF4-FFF2-40B4-BE49-F238E27FC236}">
                <a16:creationId xmlns:a16="http://schemas.microsoft.com/office/drawing/2014/main" id="{7DF7052B-0254-441D-BB68-F3AB4332B602}"/>
              </a:ext>
            </a:extLst>
          </p:cNvPr>
          <p:cNvSpPr txBox="1"/>
          <p:nvPr/>
        </p:nvSpPr>
        <p:spPr>
          <a:xfrm>
            <a:off x="6829426" y="6557903"/>
            <a:ext cx="2319337"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(Picture 6, </a:t>
            </a:r>
            <a:r>
              <a:rPr lang="en-GB" sz="1000" dirty="0" err="1">
                <a:latin typeface="Arial" panose="020B0604020202020204" pitchFamily="34" charset="0"/>
                <a:cs typeface="Arial" panose="020B0604020202020204" pitchFamily="34" charset="0"/>
              </a:rPr>
              <a:t>Symplypsychology</a:t>
            </a:r>
            <a:r>
              <a:rPr lang="en-GB" sz="1000" dirty="0">
                <a:latin typeface="Arial" panose="020B0604020202020204" pitchFamily="34" charset="0"/>
                <a:cs typeface="Arial" panose="020B0604020202020204" pitchFamily="34" charset="0"/>
              </a:rPr>
              <a:t>, 2018)).  </a:t>
            </a:r>
          </a:p>
        </p:txBody>
      </p:sp>
      <p:pic>
        <p:nvPicPr>
          <p:cNvPr id="13" name="Picture 12">
            <a:extLst>
              <a:ext uri="{FF2B5EF4-FFF2-40B4-BE49-F238E27FC236}">
                <a16:creationId xmlns:a16="http://schemas.microsoft.com/office/drawing/2014/main" id="{7510EB5D-6C51-4B36-8000-14F3728E3A62}"/>
              </a:ext>
            </a:extLst>
          </p:cNvPr>
          <p:cNvPicPr>
            <a:picLocks noChangeAspect="1"/>
          </p:cNvPicPr>
          <p:nvPr/>
        </p:nvPicPr>
        <p:blipFill>
          <a:blip r:embed="rId3"/>
          <a:stretch>
            <a:fillRect/>
          </a:stretch>
        </p:blipFill>
        <p:spPr>
          <a:xfrm>
            <a:off x="9729788" y="3429000"/>
            <a:ext cx="2486025" cy="1819275"/>
          </a:xfrm>
          <a:prstGeom prst="rect">
            <a:avLst/>
          </a:prstGeom>
        </p:spPr>
      </p:pic>
      <p:sp>
        <p:nvSpPr>
          <p:cNvPr id="14" name="TextBox 13">
            <a:extLst>
              <a:ext uri="{FF2B5EF4-FFF2-40B4-BE49-F238E27FC236}">
                <a16:creationId xmlns:a16="http://schemas.microsoft.com/office/drawing/2014/main" id="{FC021088-A8D3-458B-9D17-D8A1915AF52A}"/>
              </a:ext>
            </a:extLst>
          </p:cNvPr>
          <p:cNvSpPr txBox="1"/>
          <p:nvPr/>
        </p:nvSpPr>
        <p:spPr>
          <a:xfrm>
            <a:off x="9729788" y="5248275"/>
            <a:ext cx="3128963" cy="369332"/>
          </a:xfrm>
          <a:prstGeom prst="rect">
            <a:avLst/>
          </a:prstGeom>
          <a:noFill/>
        </p:spPr>
        <p:txBody>
          <a:bodyPr wrap="square" rtlCol="0">
            <a:spAutoFit/>
          </a:bodyPr>
          <a:lstStyle/>
          <a:p>
            <a:r>
              <a:rPr lang="en-GB" dirty="0"/>
              <a:t>(</a:t>
            </a:r>
            <a:r>
              <a:rPr lang="en-GB" sz="1000" dirty="0">
                <a:latin typeface="Arial" panose="020B0604020202020204" pitchFamily="34" charset="0"/>
                <a:cs typeface="Arial" panose="020B0604020202020204" pitchFamily="34" charset="0"/>
              </a:rPr>
              <a:t>Picture 7, </a:t>
            </a:r>
            <a:r>
              <a:rPr lang="en-GB" sz="1000" dirty="0" err="1">
                <a:latin typeface="Arial" panose="020B0604020202020204" pitchFamily="34" charset="0"/>
                <a:cs typeface="Arial" panose="020B0604020202020204" pitchFamily="34" charset="0"/>
              </a:rPr>
              <a:t>Classtime</a:t>
            </a:r>
            <a:r>
              <a:rPr lang="en-GB" sz="1000" dirty="0">
                <a:latin typeface="Arial" panose="020B0604020202020204" pitchFamily="34" charset="0"/>
                <a:cs typeface="Arial" panose="020B0604020202020204" pitchFamily="34" charset="0"/>
              </a:rPr>
              <a:t>, no date</a:t>
            </a:r>
            <a:r>
              <a:rPr lang="en-GB" dirty="0"/>
              <a:t>).</a:t>
            </a:r>
          </a:p>
        </p:txBody>
      </p:sp>
      <p:sp>
        <p:nvSpPr>
          <p:cNvPr id="15" name="Rectangle 14">
            <a:extLst>
              <a:ext uri="{FF2B5EF4-FFF2-40B4-BE49-F238E27FC236}">
                <a16:creationId xmlns:a16="http://schemas.microsoft.com/office/drawing/2014/main" id="{D5D91FB7-EF6C-4B09-89A6-81F5D59338FA}"/>
              </a:ext>
            </a:extLst>
          </p:cNvPr>
          <p:cNvSpPr/>
          <p:nvPr/>
        </p:nvSpPr>
        <p:spPr>
          <a:xfrm>
            <a:off x="80963" y="1494466"/>
            <a:ext cx="2424113" cy="2730043"/>
          </a:xfrm>
          <a:prstGeom prst="rect">
            <a:avLst/>
          </a:prstGeom>
        </p:spPr>
        <p:txBody>
          <a:bodyPr wrap="square">
            <a:spAutoFit/>
          </a:bodyPr>
          <a:lstStyle/>
          <a:p>
            <a:pPr algn="ctr">
              <a:lnSpc>
                <a:spcPct val="150000"/>
              </a:lnSpc>
            </a:pPr>
            <a:r>
              <a:rPr lang="en-GB" sz="1600" b="1" dirty="0">
                <a:latin typeface="Arial" panose="020B0604020202020204" pitchFamily="34" charset="0"/>
                <a:cs typeface="Arial" panose="020B0604020202020204" pitchFamily="34" charset="0"/>
              </a:rPr>
              <a:t>Piaget</a:t>
            </a:r>
          </a:p>
          <a:p>
            <a:pPr algn="ctr">
              <a:lnSpc>
                <a:spcPct val="150000"/>
              </a:lnSpc>
            </a:pPr>
            <a:r>
              <a:rPr lang="en-GB" sz="1600" b="1" u="sng" dirty="0">
                <a:latin typeface="Arial" panose="020B0604020202020204" pitchFamily="34" charset="0"/>
                <a:cs typeface="Arial" panose="020B0604020202020204" pitchFamily="34" charset="0"/>
              </a:rPr>
              <a:t>Active learning </a:t>
            </a:r>
            <a:r>
              <a:rPr lang="en-GB" sz="1400" dirty="0">
                <a:latin typeface="Arial" panose="020B0604020202020204" pitchFamily="34" charset="0"/>
                <a:cs typeface="Arial" panose="020B0604020202020204" pitchFamily="34" charset="0"/>
              </a:rPr>
              <a:t>according to </a:t>
            </a:r>
            <a:r>
              <a:rPr lang="en-GB" sz="1400" dirty="0" err="1">
                <a:latin typeface="Arial" panose="020B0604020202020204" pitchFamily="34" charset="0"/>
                <a:cs typeface="Arial" panose="020B0604020202020204" pitchFamily="34" charset="0"/>
              </a:rPr>
              <a:t>Bonwell</a:t>
            </a:r>
            <a:r>
              <a:rPr lang="en-GB" sz="1400" dirty="0">
                <a:latin typeface="Arial" panose="020B0604020202020204" pitchFamily="34" charset="0"/>
                <a:cs typeface="Arial" panose="020B0604020202020204" pitchFamily="34" charset="0"/>
              </a:rPr>
              <a:t> and </a:t>
            </a:r>
            <a:r>
              <a:rPr lang="en-GB" sz="1400" dirty="0" err="1">
                <a:latin typeface="Arial" panose="020B0604020202020204" pitchFamily="34" charset="0"/>
                <a:cs typeface="Arial" panose="020B0604020202020204" pitchFamily="34" charset="0"/>
              </a:rPr>
              <a:t>Eison</a:t>
            </a:r>
            <a:r>
              <a:rPr lang="en-GB" sz="1400" dirty="0">
                <a:latin typeface="Arial" panose="020B0604020202020204" pitchFamily="34" charset="0"/>
                <a:cs typeface="Arial" panose="020B0604020202020204" pitchFamily="34" charset="0"/>
              </a:rPr>
              <a:t> (1991) is a instructional activity which involve students in doing things and thinking about what they are doing.</a:t>
            </a:r>
          </a:p>
        </p:txBody>
      </p:sp>
      <p:sp>
        <p:nvSpPr>
          <p:cNvPr id="16" name="Rectangle 15">
            <a:extLst>
              <a:ext uri="{FF2B5EF4-FFF2-40B4-BE49-F238E27FC236}">
                <a16:creationId xmlns:a16="http://schemas.microsoft.com/office/drawing/2014/main" id="{C1063AD9-B32B-493E-B7C9-A7EB572329A6}"/>
              </a:ext>
            </a:extLst>
          </p:cNvPr>
          <p:cNvSpPr/>
          <p:nvPr/>
        </p:nvSpPr>
        <p:spPr>
          <a:xfrm>
            <a:off x="0" y="4926687"/>
            <a:ext cx="6588920" cy="1437381"/>
          </a:xfrm>
          <a:prstGeom prst="rect">
            <a:avLst/>
          </a:prstGeom>
        </p:spPr>
        <p:txBody>
          <a:bodyPr wrap="square">
            <a:spAutoFit/>
          </a:bodyPr>
          <a:lstStyle/>
          <a:p>
            <a:pPr>
              <a:lnSpc>
                <a:spcPct val="150000"/>
              </a:lnSpc>
            </a:pPr>
            <a:r>
              <a:rPr lang="en-GB" b="1" dirty="0">
                <a:latin typeface="Arial" panose="020B0604020202020204" pitchFamily="34" charset="0"/>
                <a:cs typeface="Arial" panose="020B0604020202020204" pitchFamily="34" charset="0"/>
              </a:rPr>
              <a:t> Vygotsky - </a:t>
            </a:r>
            <a:r>
              <a:rPr lang="en-GB" b="1" u="sng" dirty="0">
                <a:latin typeface="Arial" panose="020B0604020202020204" pitchFamily="34" charset="0"/>
                <a:cs typeface="Arial" panose="020B0604020202020204" pitchFamily="34" charset="0"/>
              </a:rPr>
              <a:t>ZPD</a:t>
            </a:r>
            <a:r>
              <a:rPr lang="en-GB"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 level of development attained when children engage in social behaviour. Development of the ZPD depends upon full social interaction. The range of skill that can be developed with adult guidance or peer collaboration exceeds what can be attained alone’’ (</a:t>
            </a:r>
            <a:r>
              <a:rPr lang="en-GB" sz="1400" dirty="0" err="1">
                <a:latin typeface="Arial" panose="020B0604020202020204" pitchFamily="34" charset="0"/>
                <a:cs typeface="Arial" panose="020B0604020202020204" pitchFamily="34" charset="0"/>
              </a:rPr>
              <a:t>Fani</a:t>
            </a:r>
            <a:r>
              <a:rPr lang="en-GB" sz="1400" dirty="0">
                <a:latin typeface="Arial" panose="020B0604020202020204" pitchFamily="34" charset="0"/>
                <a:cs typeface="Arial" panose="020B0604020202020204" pitchFamily="34" charset="0"/>
              </a:rPr>
              <a:t> and </a:t>
            </a:r>
            <a:r>
              <a:rPr lang="en-GB" sz="1400" dirty="0" err="1">
                <a:latin typeface="Arial" panose="020B0604020202020204" pitchFamily="34" charset="0"/>
                <a:cs typeface="Arial" panose="020B0604020202020204" pitchFamily="34" charset="0"/>
              </a:rPr>
              <a:t>Ghaemi</a:t>
            </a:r>
            <a:r>
              <a:rPr lang="en-GB" sz="1400" dirty="0">
                <a:latin typeface="Arial" panose="020B0604020202020204" pitchFamily="34" charset="0"/>
                <a:cs typeface="Arial" panose="020B0604020202020204" pitchFamily="34" charset="0"/>
              </a:rPr>
              <a:t>, 2011, p. 1550).</a:t>
            </a:r>
          </a:p>
        </p:txBody>
      </p:sp>
      <p:pic>
        <p:nvPicPr>
          <p:cNvPr id="2" name="Picture 1">
            <a:extLst>
              <a:ext uri="{FF2B5EF4-FFF2-40B4-BE49-F238E27FC236}">
                <a16:creationId xmlns:a16="http://schemas.microsoft.com/office/drawing/2014/main" id="{D22246E7-3B21-415E-8C01-986943736EAC}"/>
              </a:ext>
            </a:extLst>
          </p:cNvPr>
          <p:cNvPicPr>
            <a:picLocks noChangeAspect="1"/>
          </p:cNvPicPr>
          <p:nvPr/>
        </p:nvPicPr>
        <p:blipFill>
          <a:blip r:embed="rId4"/>
          <a:stretch>
            <a:fillRect/>
          </a:stretch>
        </p:blipFill>
        <p:spPr>
          <a:xfrm>
            <a:off x="2757487" y="32858"/>
            <a:ext cx="6557963" cy="4278276"/>
          </a:xfrm>
          <a:prstGeom prst="rect">
            <a:avLst/>
          </a:prstGeom>
        </p:spPr>
      </p:pic>
      <p:sp>
        <p:nvSpPr>
          <p:cNvPr id="9" name="Rectangle 8">
            <a:extLst>
              <a:ext uri="{FF2B5EF4-FFF2-40B4-BE49-F238E27FC236}">
                <a16:creationId xmlns:a16="http://schemas.microsoft.com/office/drawing/2014/main" id="{DF56DE8E-E5EC-4753-B03E-1C7969F1A43D}"/>
              </a:ext>
            </a:extLst>
          </p:cNvPr>
          <p:cNvSpPr/>
          <p:nvPr/>
        </p:nvSpPr>
        <p:spPr>
          <a:xfrm>
            <a:off x="2817019" y="3785117"/>
            <a:ext cx="6096000" cy="52601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0" name="TextBox 9">
            <a:extLst>
              <a:ext uri="{FF2B5EF4-FFF2-40B4-BE49-F238E27FC236}">
                <a16:creationId xmlns:a16="http://schemas.microsoft.com/office/drawing/2014/main" id="{5067AB99-1BDC-456F-A645-5C97EEB31407}"/>
              </a:ext>
            </a:extLst>
          </p:cNvPr>
          <p:cNvSpPr txBox="1"/>
          <p:nvPr/>
        </p:nvSpPr>
        <p:spPr>
          <a:xfrm>
            <a:off x="2838450" y="3786188"/>
            <a:ext cx="6477000"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(Picture 5, Flippen, no date). </a:t>
            </a:r>
          </a:p>
        </p:txBody>
      </p:sp>
    </p:spTree>
    <p:extLst>
      <p:ext uri="{BB962C8B-B14F-4D97-AF65-F5344CB8AC3E}">
        <p14:creationId xmlns:p14="http://schemas.microsoft.com/office/powerpoint/2010/main" val="2596619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CCE256E-D353-4764-B9AB-5A63D1AC7FD1}"/>
              </a:ext>
            </a:extLst>
          </p:cNvPr>
          <p:cNvPicPr>
            <a:picLocks noChangeAspect="1"/>
          </p:cNvPicPr>
          <p:nvPr/>
        </p:nvPicPr>
        <p:blipFill>
          <a:blip r:embed="rId2"/>
          <a:stretch>
            <a:fillRect/>
          </a:stretch>
        </p:blipFill>
        <p:spPr>
          <a:xfrm>
            <a:off x="252413" y="1580144"/>
            <a:ext cx="3371850" cy="4762500"/>
          </a:xfrm>
          <a:prstGeom prst="rect">
            <a:avLst/>
          </a:prstGeom>
        </p:spPr>
      </p:pic>
      <p:pic>
        <p:nvPicPr>
          <p:cNvPr id="3" name="Picture 2">
            <a:extLst>
              <a:ext uri="{FF2B5EF4-FFF2-40B4-BE49-F238E27FC236}">
                <a16:creationId xmlns:a16="http://schemas.microsoft.com/office/drawing/2014/main" id="{FF15F213-D523-420C-B6CA-61DC5EBFBB12}"/>
              </a:ext>
            </a:extLst>
          </p:cNvPr>
          <p:cNvPicPr>
            <a:picLocks noChangeAspect="1"/>
          </p:cNvPicPr>
          <p:nvPr/>
        </p:nvPicPr>
        <p:blipFill>
          <a:blip r:embed="rId3"/>
          <a:stretch>
            <a:fillRect/>
          </a:stretch>
        </p:blipFill>
        <p:spPr>
          <a:xfrm>
            <a:off x="3893138" y="457939"/>
            <a:ext cx="2548349" cy="3426249"/>
          </a:xfrm>
          <a:prstGeom prst="rect">
            <a:avLst/>
          </a:prstGeom>
        </p:spPr>
      </p:pic>
      <p:pic>
        <p:nvPicPr>
          <p:cNvPr id="8" name="Picture 7">
            <a:extLst>
              <a:ext uri="{FF2B5EF4-FFF2-40B4-BE49-F238E27FC236}">
                <a16:creationId xmlns:a16="http://schemas.microsoft.com/office/drawing/2014/main" id="{1A8561EC-1D88-454C-9ABD-DB1B89EEA3BB}"/>
              </a:ext>
            </a:extLst>
          </p:cNvPr>
          <p:cNvPicPr>
            <a:picLocks noChangeAspect="1"/>
          </p:cNvPicPr>
          <p:nvPr/>
        </p:nvPicPr>
        <p:blipFill>
          <a:blip r:embed="rId4"/>
          <a:stretch>
            <a:fillRect/>
          </a:stretch>
        </p:blipFill>
        <p:spPr>
          <a:xfrm>
            <a:off x="6635483" y="1580144"/>
            <a:ext cx="2649682" cy="3141875"/>
          </a:xfrm>
          <a:prstGeom prst="rect">
            <a:avLst/>
          </a:prstGeom>
        </p:spPr>
      </p:pic>
      <p:pic>
        <p:nvPicPr>
          <p:cNvPr id="9" name="Picture 8">
            <a:extLst>
              <a:ext uri="{FF2B5EF4-FFF2-40B4-BE49-F238E27FC236}">
                <a16:creationId xmlns:a16="http://schemas.microsoft.com/office/drawing/2014/main" id="{4FE33809-65A1-4101-88D7-E9EC04CCC541}"/>
              </a:ext>
            </a:extLst>
          </p:cNvPr>
          <p:cNvPicPr>
            <a:picLocks noChangeAspect="1"/>
          </p:cNvPicPr>
          <p:nvPr/>
        </p:nvPicPr>
        <p:blipFill>
          <a:blip r:embed="rId5"/>
          <a:stretch>
            <a:fillRect/>
          </a:stretch>
        </p:blipFill>
        <p:spPr>
          <a:xfrm>
            <a:off x="9565686" y="1404934"/>
            <a:ext cx="2343150" cy="2709865"/>
          </a:xfrm>
          <a:prstGeom prst="rect">
            <a:avLst/>
          </a:prstGeom>
        </p:spPr>
      </p:pic>
      <p:sp>
        <p:nvSpPr>
          <p:cNvPr id="14" name="TextBox 13">
            <a:extLst>
              <a:ext uri="{FF2B5EF4-FFF2-40B4-BE49-F238E27FC236}">
                <a16:creationId xmlns:a16="http://schemas.microsoft.com/office/drawing/2014/main" id="{E675A178-EBEF-4479-970F-EE7903AAD4DB}"/>
              </a:ext>
            </a:extLst>
          </p:cNvPr>
          <p:cNvSpPr txBox="1"/>
          <p:nvPr/>
        </p:nvSpPr>
        <p:spPr>
          <a:xfrm>
            <a:off x="3875354" y="3884188"/>
            <a:ext cx="274234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(Picture 9, School A materials, no date).</a:t>
            </a:r>
          </a:p>
        </p:txBody>
      </p:sp>
      <p:sp>
        <p:nvSpPr>
          <p:cNvPr id="15" name="TextBox 14">
            <a:extLst>
              <a:ext uri="{FF2B5EF4-FFF2-40B4-BE49-F238E27FC236}">
                <a16:creationId xmlns:a16="http://schemas.microsoft.com/office/drawing/2014/main" id="{A78C0F58-A6A5-4857-9153-59AC6C11D56B}"/>
              </a:ext>
            </a:extLst>
          </p:cNvPr>
          <p:cNvSpPr txBox="1"/>
          <p:nvPr/>
        </p:nvSpPr>
        <p:spPr>
          <a:xfrm>
            <a:off x="6737422" y="4825160"/>
            <a:ext cx="2649682"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(Picture 10, School A materials, no date).</a:t>
            </a:r>
          </a:p>
        </p:txBody>
      </p:sp>
      <p:sp>
        <p:nvSpPr>
          <p:cNvPr id="16" name="TextBox 15">
            <a:extLst>
              <a:ext uri="{FF2B5EF4-FFF2-40B4-BE49-F238E27FC236}">
                <a16:creationId xmlns:a16="http://schemas.microsoft.com/office/drawing/2014/main" id="{FA441658-D56D-4981-A278-7A9DBA18B572}"/>
              </a:ext>
            </a:extLst>
          </p:cNvPr>
          <p:cNvSpPr txBox="1"/>
          <p:nvPr/>
        </p:nvSpPr>
        <p:spPr>
          <a:xfrm>
            <a:off x="9628919" y="4130409"/>
            <a:ext cx="2310668" cy="525465"/>
          </a:xfrm>
          <a:prstGeom prst="rect">
            <a:avLst/>
          </a:prstGeom>
          <a:noFill/>
        </p:spPr>
        <p:txBody>
          <a:bodyPr wrap="square" rtlCol="0">
            <a:spAutoFit/>
          </a:bodyPr>
          <a:lstStyle/>
          <a:p>
            <a:pPr>
              <a:lnSpc>
                <a:spcPct val="150000"/>
              </a:lnSpc>
            </a:pPr>
            <a:r>
              <a:rPr lang="en-GB" sz="1000" dirty="0">
                <a:latin typeface="Arial" panose="020B0604020202020204" pitchFamily="34" charset="0"/>
                <a:cs typeface="Arial" panose="020B0604020202020204" pitchFamily="34" charset="0"/>
              </a:rPr>
              <a:t>(Picture 11, School A materials, no date).</a:t>
            </a:r>
          </a:p>
        </p:txBody>
      </p:sp>
      <p:sp>
        <p:nvSpPr>
          <p:cNvPr id="17" name="TextBox 16">
            <a:extLst>
              <a:ext uri="{FF2B5EF4-FFF2-40B4-BE49-F238E27FC236}">
                <a16:creationId xmlns:a16="http://schemas.microsoft.com/office/drawing/2014/main" id="{D5EAD4D9-1CD6-44D2-A4A8-DA2464925825}"/>
              </a:ext>
            </a:extLst>
          </p:cNvPr>
          <p:cNvSpPr txBox="1"/>
          <p:nvPr/>
        </p:nvSpPr>
        <p:spPr>
          <a:xfrm>
            <a:off x="4114800" y="5125810"/>
            <a:ext cx="5245244" cy="1068049"/>
          </a:xfrm>
          <a:prstGeom prst="rect">
            <a:avLst/>
          </a:prstGeom>
          <a:noFill/>
        </p:spPr>
        <p:txBody>
          <a:bodyPr wrap="square" rtlCol="0">
            <a:spAutoFit/>
          </a:bodyPr>
          <a:lstStyle/>
          <a:p>
            <a:pPr>
              <a:lnSpc>
                <a:spcPct val="150000"/>
              </a:lnSpc>
            </a:pPr>
            <a:r>
              <a:rPr lang="en-GB" sz="1600" b="1" dirty="0">
                <a:latin typeface="Arial" panose="020B0604020202020204" pitchFamily="34" charset="0"/>
                <a:cs typeface="Arial" panose="020B0604020202020204" pitchFamily="34" charset="0"/>
              </a:rPr>
              <a:t>Scaffolding </a:t>
            </a:r>
            <a:r>
              <a:rPr lang="en-GB" sz="1400" dirty="0">
                <a:latin typeface="Arial" panose="020B0604020202020204" pitchFamily="34" charset="0"/>
                <a:cs typeface="Arial" panose="020B0604020202020204" pitchFamily="34" charset="0"/>
              </a:rPr>
              <a:t>is a great method to incorporate into  lessons as is giving learners step-by-step goals that ultimately lead them to taking control of their own learning experience (Bentham, 2011).</a:t>
            </a:r>
          </a:p>
        </p:txBody>
      </p:sp>
      <p:sp>
        <p:nvSpPr>
          <p:cNvPr id="18" name="TextBox 17">
            <a:extLst>
              <a:ext uri="{FF2B5EF4-FFF2-40B4-BE49-F238E27FC236}">
                <a16:creationId xmlns:a16="http://schemas.microsoft.com/office/drawing/2014/main" id="{DEC707EA-439A-4F8F-9AA4-447E1ADC1991}"/>
              </a:ext>
            </a:extLst>
          </p:cNvPr>
          <p:cNvSpPr txBox="1"/>
          <p:nvPr/>
        </p:nvSpPr>
        <p:spPr>
          <a:xfrm>
            <a:off x="283164" y="6343650"/>
            <a:ext cx="3360149"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(Picture 8, School A materials, no date).</a:t>
            </a:r>
          </a:p>
        </p:txBody>
      </p:sp>
    </p:spTree>
    <p:extLst>
      <p:ext uri="{BB962C8B-B14F-4D97-AF65-F5344CB8AC3E}">
        <p14:creationId xmlns:p14="http://schemas.microsoft.com/office/powerpoint/2010/main" val="1836477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B6EC0D-E71E-46C1-B9E2-D40362D41464}"/>
              </a:ext>
            </a:extLst>
          </p:cNvPr>
          <p:cNvSpPr/>
          <p:nvPr/>
        </p:nvSpPr>
        <p:spPr>
          <a:xfrm>
            <a:off x="1133475" y="480157"/>
            <a:ext cx="6396038" cy="991105"/>
          </a:xfrm>
          <a:prstGeom prst="rect">
            <a:avLst/>
          </a:prstGeom>
        </p:spPr>
        <p:txBody>
          <a:bodyPr wrap="square">
            <a:spAutoFit/>
          </a:bodyPr>
          <a:lstStyle/>
          <a:p>
            <a:r>
              <a:rPr lang="en-GB" sz="1600" b="1" dirty="0">
                <a:latin typeface="Arial" panose="020B0604020202020204" pitchFamily="34" charset="0"/>
                <a:cs typeface="Arial" panose="020B0604020202020204" pitchFamily="34" charset="0"/>
              </a:rPr>
              <a:t>What does constructivism have to do with classroom?</a:t>
            </a:r>
          </a:p>
          <a:p>
            <a:pPr>
              <a:lnSpc>
                <a:spcPct val="150000"/>
              </a:lnSpc>
            </a:pPr>
            <a:r>
              <a:rPr lang="en-GB" sz="1600"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‘Constructivist teachers pose questions and problems, then guide students to help them find their own answers’’ (The University of Sydney, 2018).</a:t>
            </a:r>
          </a:p>
        </p:txBody>
      </p:sp>
      <p:sp>
        <p:nvSpPr>
          <p:cNvPr id="3" name="Rectangle 2">
            <a:extLst>
              <a:ext uri="{FF2B5EF4-FFF2-40B4-BE49-F238E27FC236}">
                <a16:creationId xmlns:a16="http://schemas.microsoft.com/office/drawing/2014/main" id="{490F7142-A5A0-47B0-9CBB-21B6ECF219AB}"/>
              </a:ext>
            </a:extLst>
          </p:cNvPr>
          <p:cNvSpPr/>
          <p:nvPr/>
        </p:nvSpPr>
        <p:spPr>
          <a:xfrm>
            <a:off x="4228456" y="2560410"/>
            <a:ext cx="8020694" cy="2268378"/>
          </a:xfrm>
          <a:prstGeom prst="rect">
            <a:avLst/>
          </a:prstGeom>
        </p:spPr>
        <p:txBody>
          <a:bodyPr wrap="square">
            <a:spAutoFit/>
          </a:bodyPr>
          <a:lstStyle/>
          <a:p>
            <a:r>
              <a:rPr lang="en-GB" b="1" dirty="0"/>
              <a:t>What are the benefits of constructivism?</a:t>
            </a:r>
          </a:p>
          <a:p>
            <a:pPr marL="285750" indent="-285750">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‘’Children learn more when they are actively involved</a:t>
            </a:r>
          </a:p>
          <a:p>
            <a:pPr marL="285750" indent="-285750">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Education works best when it concentrates on thinking and understanding</a:t>
            </a:r>
          </a:p>
          <a:p>
            <a:pPr marL="285750" indent="-285750">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In constructivist classrooms, students create organizing principles that they can take with them to other learning settings.</a:t>
            </a:r>
          </a:p>
          <a:p>
            <a:pPr marL="285750" indent="-285750">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 Students in constructivist classrooms learn to question things and to apply their natural curiosity to the world’’ (WNET EDUCATION, 2004).</a:t>
            </a:r>
          </a:p>
        </p:txBody>
      </p:sp>
      <p:sp>
        <p:nvSpPr>
          <p:cNvPr id="4" name="Rectangle 3">
            <a:extLst>
              <a:ext uri="{FF2B5EF4-FFF2-40B4-BE49-F238E27FC236}">
                <a16:creationId xmlns:a16="http://schemas.microsoft.com/office/drawing/2014/main" id="{9A7E852C-CD83-433C-854C-FD62F03E0405}"/>
              </a:ext>
            </a:extLst>
          </p:cNvPr>
          <p:cNvSpPr/>
          <p:nvPr/>
        </p:nvSpPr>
        <p:spPr>
          <a:xfrm>
            <a:off x="219073" y="4976948"/>
            <a:ext cx="11858627" cy="1622047"/>
          </a:xfrm>
          <a:prstGeom prst="rect">
            <a:avLst/>
          </a:prstGeom>
        </p:spPr>
        <p:txBody>
          <a:bodyPr wrap="square">
            <a:spAutoFit/>
          </a:bodyPr>
          <a:lstStyle/>
          <a:p>
            <a:r>
              <a:rPr lang="en-GB" b="1" dirty="0"/>
              <a:t>Summarizing</a:t>
            </a:r>
          </a:p>
          <a:p>
            <a:pPr>
              <a:lnSpc>
                <a:spcPct val="150000"/>
              </a:lnSpc>
            </a:pPr>
            <a:r>
              <a:rPr lang="en-GB" sz="1400" dirty="0">
                <a:latin typeface="Arial" panose="020B0604020202020204" pitchFamily="34" charset="0"/>
                <a:cs typeface="Arial" panose="020B0604020202020204" pitchFamily="34" charset="0"/>
              </a:rPr>
              <a:t>Constructivism has important implications for teaching. Teachers act as guides who provide students with opportunities to their current understandings. ‘’Teachers must provide learning environments that exploit inconsistencies between learners' current understandings and the new experiences before them. Students must apply their current understandings in new situations in order to build new knowledge, then teachers must engage students in learning’’ (Hoover, 1996). </a:t>
            </a:r>
          </a:p>
        </p:txBody>
      </p:sp>
      <p:sp>
        <p:nvSpPr>
          <p:cNvPr id="7" name="TextBox 6">
            <a:extLst>
              <a:ext uri="{FF2B5EF4-FFF2-40B4-BE49-F238E27FC236}">
                <a16:creationId xmlns:a16="http://schemas.microsoft.com/office/drawing/2014/main" id="{4BB78298-95AD-41F4-B55E-66799FE62DD3}"/>
              </a:ext>
            </a:extLst>
          </p:cNvPr>
          <p:cNvSpPr txBox="1"/>
          <p:nvPr/>
        </p:nvSpPr>
        <p:spPr>
          <a:xfrm>
            <a:off x="11058525" y="1960320"/>
            <a:ext cx="1133475" cy="553998"/>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(Picture 12, </a:t>
            </a:r>
            <a:r>
              <a:rPr lang="en-GB" sz="1000" dirty="0" err="1">
                <a:latin typeface="Arial" panose="020B0604020202020204" pitchFamily="34" charset="0"/>
                <a:cs typeface="Arial" panose="020B0604020202020204" pitchFamily="34" charset="0"/>
              </a:rPr>
              <a:t>Effectiveteacher</a:t>
            </a:r>
            <a:r>
              <a:rPr lang="en-GB" sz="1000" dirty="0">
                <a:latin typeface="Arial" panose="020B0604020202020204" pitchFamily="34" charset="0"/>
                <a:cs typeface="Arial" panose="020B0604020202020204" pitchFamily="34" charset="0"/>
              </a:rPr>
              <a:t>, no date). </a:t>
            </a:r>
          </a:p>
        </p:txBody>
      </p:sp>
      <p:sp>
        <p:nvSpPr>
          <p:cNvPr id="9" name="TextBox 8">
            <a:extLst>
              <a:ext uri="{FF2B5EF4-FFF2-40B4-BE49-F238E27FC236}">
                <a16:creationId xmlns:a16="http://schemas.microsoft.com/office/drawing/2014/main" id="{ADABC449-738D-460A-8DD9-C3C8D3EE874E}"/>
              </a:ext>
            </a:extLst>
          </p:cNvPr>
          <p:cNvSpPr txBox="1"/>
          <p:nvPr/>
        </p:nvSpPr>
        <p:spPr>
          <a:xfrm>
            <a:off x="2595015" y="4571408"/>
            <a:ext cx="1962472"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(Picture 13, Pillay, 2014).</a:t>
            </a:r>
          </a:p>
        </p:txBody>
      </p:sp>
      <p:pic>
        <p:nvPicPr>
          <p:cNvPr id="6" name="Picture 5">
            <a:extLst>
              <a:ext uri="{FF2B5EF4-FFF2-40B4-BE49-F238E27FC236}">
                <a16:creationId xmlns:a16="http://schemas.microsoft.com/office/drawing/2014/main" id="{59F8763A-AB68-4F40-9AF8-FE0BC31632AA}"/>
              </a:ext>
            </a:extLst>
          </p:cNvPr>
          <p:cNvPicPr>
            <a:picLocks noChangeAspect="1"/>
          </p:cNvPicPr>
          <p:nvPr/>
        </p:nvPicPr>
        <p:blipFill>
          <a:blip r:embed="rId2"/>
          <a:stretch>
            <a:fillRect/>
          </a:stretch>
        </p:blipFill>
        <p:spPr>
          <a:xfrm>
            <a:off x="0" y="2042757"/>
            <a:ext cx="4133529" cy="2503602"/>
          </a:xfrm>
          <a:prstGeom prst="rect">
            <a:avLst/>
          </a:prstGeom>
        </p:spPr>
      </p:pic>
      <p:pic>
        <p:nvPicPr>
          <p:cNvPr id="10" name="Picture 9">
            <a:extLst>
              <a:ext uri="{FF2B5EF4-FFF2-40B4-BE49-F238E27FC236}">
                <a16:creationId xmlns:a16="http://schemas.microsoft.com/office/drawing/2014/main" id="{57F35FD6-A441-4B94-B873-4F98B94089CB}"/>
              </a:ext>
            </a:extLst>
          </p:cNvPr>
          <p:cNvPicPr>
            <a:picLocks noChangeAspect="1"/>
          </p:cNvPicPr>
          <p:nvPr/>
        </p:nvPicPr>
        <p:blipFill>
          <a:blip r:embed="rId3"/>
          <a:stretch>
            <a:fillRect/>
          </a:stretch>
        </p:blipFill>
        <p:spPr>
          <a:xfrm>
            <a:off x="7529513" y="0"/>
            <a:ext cx="3529012" cy="2560410"/>
          </a:xfrm>
          <a:prstGeom prst="rect">
            <a:avLst/>
          </a:prstGeom>
        </p:spPr>
      </p:pic>
    </p:spTree>
    <p:extLst>
      <p:ext uri="{BB962C8B-B14F-4D97-AF65-F5344CB8AC3E}">
        <p14:creationId xmlns:p14="http://schemas.microsoft.com/office/powerpoint/2010/main" val="2578675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7034939"/>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Ref:</a:t>
            </a:r>
          </a:p>
          <a:p>
            <a:pPr>
              <a:lnSpc>
                <a:spcPct val="150000"/>
              </a:lnSpc>
            </a:pPr>
            <a:r>
              <a:rPr lang="en-GB" sz="1000" dirty="0">
                <a:latin typeface="Arial" panose="020B0604020202020204" pitchFamily="34" charset="0"/>
                <a:cs typeface="Arial" panose="020B0604020202020204" pitchFamily="34" charset="0"/>
              </a:rPr>
              <a:t>Aubrey, K. and Riley, A. (2019) Understanding &amp; Using Educational Theories. London. SAGE Publications Ltd. </a:t>
            </a:r>
          </a:p>
          <a:p>
            <a:pPr>
              <a:lnSpc>
                <a:spcPct val="150000"/>
              </a:lnSpc>
            </a:pPr>
            <a:r>
              <a:rPr lang="en-GB" sz="1000" dirty="0">
                <a:latin typeface="Arial" panose="020B0604020202020204" pitchFamily="34" charset="0"/>
                <a:cs typeface="Arial" panose="020B0604020202020204" pitchFamily="34" charset="0"/>
              </a:rPr>
              <a:t>Baby, S. (2017) Picture 14. Social constructivism. Available at: </a:t>
            </a:r>
            <a:r>
              <a:rPr lang="en-GB" sz="1000" dirty="0">
                <a:latin typeface="Arial" panose="020B0604020202020204" pitchFamily="34" charset="0"/>
                <a:cs typeface="Arial" panose="020B0604020202020204" pitchFamily="34" charset="0"/>
                <a:hlinkClick r:id="rId2"/>
              </a:rPr>
              <a:t>https://www.slideshare.net/samsonbab043/social-constructivism-71311162</a:t>
            </a:r>
            <a:r>
              <a:rPr lang="en-GB" sz="1000" dirty="0">
                <a:latin typeface="Arial" panose="020B0604020202020204" pitchFamily="34" charset="0"/>
                <a:cs typeface="Arial" panose="020B0604020202020204" pitchFamily="34" charset="0"/>
              </a:rPr>
              <a:t> (Accessed: 29 September 2019). </a:t>
            </a:r>
          </a:p>
          <a:p>
            <a:pPr>
              <a:lnSpc>
                <a:spcPct val="150000"/>
              </a:lnSpc>
            </a:pPr>
            <a:r>
              <a:rPr lang="en-GB" sz="1000" dirty="0">
                <a:latin typeface="Arial" panose="020B0604020202020204" pitchFamily="34" charset="0"/>
                <a:cs typeface="Arial" panose="020B0604020202020204" pitchFamily="34" charset="0"/>
              </a:rPr>
              <a:t>Bentham, S. (2011) A Teaching Assistant’s guide to child development and psychology in the classroom. Oxon. Routledge</a:t>
            </a:r>
          </a:p>
          <a:p>
            <a:pPr>
              <a:lnSpc>
                <a:spcPct val="150000"/>
              </a:lnSpc>
            </a:pPr>
            <a:r>
              <a:rPr lang="en-GB" sz="1000" dirty="0" err="1">
                <a:latin typeface="Arial" panose="020B0604020202020204" pitchFamily="34" charset="0"/>
                <a:cs typeface="Arial" panose="020B0604020202020204" pitchFamily="34" charset="0"/>
              </a:rPr>
              <a:t>Bonwell</a:t>
            </a:r>
            <a:r>
              <a:rPr lang="en-GB" sz="1000" dirty="0">
                <a:latin typeface="Arial" panose="020B0604020202020204" pitchFamily="34" charset="0"/>
                <a:cs typeface="Arial" panose="020B0604020202020204" pitchFamily="34" charset="0"/>
              </a:rPr>
              <a:t>, C. C., and </a:t>
            </a:r>
            <a:r>
              <a:rPr lang="en-GB" sz="1000" dirty="0" err="1">
                <a:latin typeface="Arial" panose="020B0604020202020204" pitchFamily="34" charset="0"/>
                <a:cs typeface="Arial" panose="020B0604020202020204" pitchFamily="34" charset="0"/>
              </a:rPr>
              <a:t>Eison</a:t>
            </a:r>
            <a:r>
              <a:rPr lang="en-GB" sz="1000" dirty="0">
                <a:latin typeface="Arial" panose="020B0604020202020204" pitchFamily="34" charset="0"/>
                <a:cs typeface="Arial" panose="020B0604020202020204" pitchFamily="34" charset="0"/>
              </a:rPr>
              <a:t>, J.A. (1991). Active learning: creating excitement in the classroom. ASH#-ERIC Higher Education Report No. 1, Washington, D.C.: The George Washington University, School of Education and Human Development</a:t>
            </a:r>
          </a:p>
          <a:p>
            <a:pPr>
              <a:lnSpc>
                <a:spcPct val="150000"/>
              </a:lnSpc>
            </a:pPr>
            <a:r>
              <a:rPr lang="en-GB" sz="1000" dirty="0" err="1">
                <a:latin typeface="Arial" panose="020B0604020202020204" pitchFamily="34" charset="0"/>
                <a:cs typeface="Arial" panose="020B0604020202020204" pitchFamily="34" charset="0"/>
              </a:rPr>
              <a:t>Classtime</a:t>
            </a:r>
            <a:r>
              <a:rPr lang="en-GB" sz="1000" dirty="0">
                <a:latin typeface="Arial" panose="020B0604020202020204" pitchFamily="34" charset="0"/>
                <a:cs typeface="Arial" panose="020B0604020202020204" pitchFamily="34" charset="0"/>
              </a:rPr>
              <a:t> (no date) Picture 7. 4 Scaffolding strategies that lead to greater student independence. Available at: </a:t>
            </a:r>
            <a:r>
              <a:rPr lang="en-GB" sz="1000" u="sng" dirty="0">
                <a:solidFill>
                  <a:srgbClr val="00B0F0"/>
                </a:solidFill>
                <a:latin typeface="Arial" panose="020B0604020202020204" pitchFamily="34" charset="0"/>
                <a:cs typeface="Arial" panose="020B0604020202020204" pitchFamily="34" charset="0"/>
              </a:rPr>
              <a:t>https://www.classtime.com/blog/scaffolding-strategies-lead-to-greater-student-independence</a:t>
            </a:r>
            <a:r>
              <a:rPr lang="en-GB" sz="1000" dirty="0">
                <a:latin typeface="Arial" panose="020B0604020202020204" pitchFamily="34" charset="0"/>
                <a:cs typeface="Arial" panose="020B0604020202020204" pitchFamily="34" charset="0"/>
              </a:rPr>
              <a:t>/ (Accessed 25 September 2019). </a:t>
            </a:r>
            <a:br>
              <a:rPr lang="en-GB" sz="1000" dirty="0">
                <a:latin typeface="Arial" panose="020B0604020202020204" pitchFamily="34" charset="0"/>
                <a:cs typeface="Arial" panose="020B0604020202020204" pitchFamily="34" charset="0"/>
              </a:rPr>
            </a:br>
            <a:r>
              <a:rPr lang="en-GB" sz="1000" dirty="0" err="1">
                <a:latin typeface="Arial" panose="020B0604020202020204" pitchFamily="34" charset="0"/>
                <a:cs typeface="Arial" panose="020B0604020202020204" pitchFamily="34" charset="0"/>
              </a:rPr>
              <a:t>Fani</a:t>
            </a:r>
            <a:r>
              <a:rPr lang="en-GB" sz="1000" dirty="0">
                <a:latin typeface="Arial" panose="020B0604020202020204" pitchFamily="34" charset="0"/>
                <a:cs typeface="Arial" panose="020B0604020202020204" pitchFamily="34" charset="0"/>
              </a:rPr>
              <a:t>, T. and </a:t>
            </a:r>
            <a:r>
              <a:rPr lang="en-GB" sz="1000" dirty="0" err="1">
                <a:latin typeface="Arial" panose="020B0604020202020204" pitchFamily="34" charset="0"/>
                <a:cs typeface="Arial" panose="020B0604020202020204" pitchFamily="34" charset="0"/>
              </a:rPr>
              <a:t>Ghaemi</a:t>
            </a:r>
            <a:r>
              <a:rPr lang="en-GB" sz="1000" dirty="0">
                <a:latin typeface="Arial" panose="020B0604020202020204" pitchFamily="34" charset="0"/>
                <a:cs typeface="Arial" panose="020B0604020202020204" pitchFamily="34" charset="0"/>
              </a:rPr>
              <a:t>, F. (2011) ‘Implications of Vygotsky’s Zone of Proximal Development (ZPD) in Teacher Education: ZPTD and Self-scaffolding’. International Conference on Education and Educational Psychology (ICEEPSY 2011). Karaj Islamic Azad University, Tehran, Iran. </a:t>
            </a:r>
          </a:p>
          <a:p>
            <a:pPr>
              <a:lnSpc>
                <a:spcPct val="150000"/>
              </a:lnSpc>
            </a:pPr>
            <a:r>
              <a:rPr lang="en-GB" sz="1000" dirty="0" err="1">
                <a:latin typeface="Arial" panose="020B0604020202020204" pitchFamily="34" charset="0"/>
                <a:cs typeface="Arial" panose="020B0604020202020204" pitchFamily="34" charset="0"/>
              </a:rPr>
              <a:t>Gray</a:t>
            </a:r>
            <a:r>
              <a:rPr lang="en-GB" sz="1000" dirty="0">
                <a:latin typeface="Arial" panose="020B0604020202020204" pitchFamily="34" charset="0"/>
                <a:cs typeface="Arial" panose="020B0604020202020204" pitchFamily="34" charset="0"/>
              </a:rPr>
              <a:t>, c. and </a:t>
            </a:r>
            <a:r>
              <a:rPr lang="en-GB" sz="1000" dirty="0" err="1">
                <a:latin typeface="Arial" panose="020B0604020202020204" pitchFamily="34" charset="0"/>
                <a:cs typeface="Arial" panose="020B0604020202020204" pitchFamily="34" charset="0"/>
              </a:rPr>
              <a:t>Macblain</a:t>
            </a:r>
            <a:r>
              <a:rPr lang="en-GB" sz="1000" dirty="0">
                <a:latin typeface="Arial" panose="020B0604020202020204" pitchFamily="34" charset="0"/>
                <a:cs typeface="Arial" panose="020B0604020202020204" pitchFamily="34" charset="0"/>
              </a:rPr>
              <a:t>, S. (2015) Learning theories in childhood.  London. SAGE Publications Ltd. </a:t>
            </a:r>
          </a:p>
          <a:p>
            <a:pPr>
              <a:lnSpc>
                <a:spcPct val="150000"/>
              </a:lnSpc>
            </a:pPr>
            <a:r>
              <a:rPr lang="en-GB" sz="1000" dirty="0">
                <a:latin typeface="Arial" panose="020B0604020202020204" pitchFamily="34" charset="0"/>
                <a:cs typeface="Arial" panose="020B0604020202020204" pitchFamily="34" charset="0"/>
              </a:rPr>
              <a:t>Hoover, A. (1996) The Practice Implications of Constructivism. SEDL.</a:t>
            </a:r>
          </a:p>
          <a:p>
            <a:pPr>
              <a:lnSpc>
                <a:spcPct val="150000"/>
              </a:lnSpc>
            </a:pPr>
            <a:r>
              <a:rPr lang="en-GB" sz="1000" dirty="0">
                <a:latin typeface="Arial" panose="020B0604020202020204" pitchFamily="34" charset="0"/>
                <a:cs typeface="Arial" panose="020B0604020202020204" pitchFamily="34" charset="0"/>
              </a:rPr>
              <a:t>Piaget vs Vygotsky (2018) Picture 1. Piaget vs Vygotsky: Similarities and differences between their theories. Available at: </a:t>
            </a:r>
            <a:r>
              <a:rPr lang="en-GB" sz="1000" u="sng" dirty="0">
                <a:solidFill>
                  <a:srgbClr val="00B0F0"/>
                </a:solidFill>
                <a:latin typeface="Arial" panose="020B0604020202020204" pitchFamily="34" charset="0"/>
                <a:cs typeface="Arial" panose="020B0604020202020204" pitchFamily="34" charset="0"/>
                <a:hlinkClick r:id="rId3"/>
              </a:rPr>
              <a:t>https://www.lore</a:t>
            </a:r>
            <a:r>
              <a:rPr lang="en-GB" sz="1000" u="sng" dirty="0">
                <a:solidFill>
                  <a:srgbClr val="00B0F0"/>
                </a:solidFill>
                <a:latin typeface="Arial" panose="020B0604020202020204" pitchFamily="34" charset="0"/>
                <a:cs typeface="Arial" panose="020B0604020202020204" pitchFamily="34" charset="0"/>
              </a:rPr>
              <a:t> central.org/2018/06/piaget-vs-vygotsky-similarities-and-differences-between-their-theories.html </a:t>
            </a:r>
            <a:r>
              <a:rPr lang="en-GB" sz="1000" dirty="0">
                <a:latin typeface="Arial" panose="020B0604020202020204" pitchFamily="34" charset="0"/>
                <a:cs typeface="Arial" panose="020B0604020202020204" pitchFamily="34" charset="0"/>
              </a:rPr>
              <a:t>(Accessed 25 September 2019).</a:t>
            </a:r>
          </a:p>
          <a:p>
            <a:pPr>
              <a:lnSpc>
                <a:spcPct val="150000"/>
              </a:lnSpc>
            </a:pPr>
            <a:r>
              <a:rPr lang="en-GB" sz="1000" dirty="0">
                <a:latin typeface="Arial" panose="020B0604020202020204" pitchFamily="34" charset="0"/>
                <a:cs typeface="Arial" panose="020B0604020202020204" pitchFamily="34" charset="0"/>
              </a:rPr>
              <a:t>Pillay, E. (2014) Picture 13. Constructivism. Available at: </a:t>
            </a:r>
            <a:r>
              <a:rPr lang="en-GB" sz="1000" u="sng" dirty="0">
                <a:solidFill>
                  <a:srgbClr val="00B0F0"/>
                </a:solidFill>
                <a:latin typeface="Arial" panose="020B0604020202020204" pitchFamily="34" charset="0"/>
                <a:cs typeface="Arial" panose="020B0604020202020204" pitchFamily="34" charset="0"/>
              </a:rPr>
              <a:t>https://www.slideshare.net/ElvinaPillay/constructivism-41041299  </a:t>
            </a:r>
            <a:r>
              <a:rPr lang="en-GB" sz="1000" dirty="0">
                <a:latin typeface="Arial" panose="020B0604020202020204" pitchFamily="34" charset="0"/>
                <a:cs typeface="Arial" panose="020B0604020202020204" pitchFamily="34" charset="0"/>
              </a:rPr>
              <a:t>(Accessed 26 September 2019).</a:t>
            </a:r>
          </a:p>
          <a:p>
            <a:pPr>
              <a:lnSpc>
                <a:spcPct val="150000"/>
              </a:lnSpc>
            </a:pPr>
            <a:r>
              <a:rPr lang="en-GB" sz="1000" dirty="0" err="1">
                <a:latin typeface="Arial" panose="020B0604020202020204" pitchFamily="34" charset="0"/>
                <a:cs typeface="Arial" panose="020B0604020202020204" pitchFamily="34" charset="0"/>
              </a:rPr>
              <a:t>Effectiveteacher</a:t>
            </a:r>
            <a:r>
              <a:rPr lang="en-GB" sz="1000" dirty="0">
                <a:latin typeface="Arial" panose="020B0604020202020204" pitchFamily="34" charset="0"/>
                <a:cs typeface="Arial" panose="020B0604020202020204" pitchFamily="34" charset="0"/>
              </a:rPr>
              <a:t> (no date) Picture 12. Traditional teaching vs Constructivist. Available at: </a:t>
            </a:r>
            <a:r>
              <a:rPr lang="en-GB" sz="1000" u="sng" dirty="0">
                <a:solidFill>
                  <a:srgbClr val="00B0F0"/>
                </a:solidFill>
                <a:latin typeface="Arial" panose="020B0604020202020204" pitchFamily="34" charset="0"/>
                <a:cs typeface="Arial" panose="020B0604020202020204" pitchFamily="34" charset="0"/>
              </a:rPr>
              <a:t>http://effectiveteacher.yolasite.com/traditional-vs-constructivism.php </a:t>
            </a:r>
            <a:r>
              <a:rPr lang="en-GB" sz="1000" dirty="0">
                <a:latin typeface="Arial" panose="020B0604020202020204" pitchFamily="34" charset="0"/>
                <a:cs typeface="Arial" panose="020B0604020202020204" pitchFamily="34" charset="0"/>
              </a:rPr>
              <a:t>/ (Accessed 26 September 2019). </a:t>
            </a:r>
          </a:p>
          <a:p>
            <a:pPr>
              <a:lnSpc>
                <a:spcPct val="150000"/>
              </a:lnSpc>
            </a:pPr>
            <a:r>
              <a:rPr lang="en-GB" sz="1000" dirty="0">
                <a:latin typeface="Arial" panose="020B0604020202020204" pitchFamily="34" charset="0"/>
                <a:cs typeface="Arial" panose="020B0604020202020204" pitchFamily="34" charset="0"/>
              </a:rPr>
              <a:t>Flippen, C. (no date) Picture 5. Constructivism approaches.. Available at: </a:t>
            </a:r>
            <a:r>
              <a:rPr lang="en-GB" sz="1000" u="sng" dirty="0">
                <a:solidFill>
                  <a:srgbClr val="00B0F0"/>
                </a:solidFill>
                <a:latin typeface="Arial" panose="020B0604020202020204" pitchFamily="34" charset="0"/>
                <a:cs typeface="Arial" panose="020B0604020202020204" pitchFamily="34" charset="0"/>
              </a:rPr>
              <a:t>https://edtechtheory.weebly.com/constructivism.html </a:t>
            </a:r>
            <a:r>
              <a:rPr lang="en-GB" sz="1000" dirty="0">
                <a:latin typeface="Arial" panose="020B0604020202020204" pitchFamily="34" charset="0"/>
                <a:cs typeface="Arial" panose="020B0604020202020204" pitchFamily="34" charset="0"/>
              </a:rPr>
              <a:t>(Accessed 25 September 2019). </a:t>
            </a:r>
            <a:br>
              <a:rPr lang="en-GB" sz="1000" dirty="0">
                <a:latin typeface="Arial" panose="020B0604020202020204" pitchFamily="34" charset="0"/>
                <a:cs typeface="Arial" panose="020B0604020202020204" pitchFamily="34" charset="0"/>
              </a:rPr>
            </a:br>
            <a:r>
              <a:rPr lang="en-GB" sz="1000" dirty="0">
                <a:latin typeface="Arial" panose="020B0604020202020204" pitchFamily="34" charset="0"/>
                <a:cs typeface="Arial" panose="020B0604020202020204" pitchFamily="34" charset="0"/>
              </a:rPr>
              <a:t>Prezi (2013) Picture 2. Piaget vs Vygotsky. Available at: </a:t>
            </a:r>
            <a:r>
              <a:rPr lang="en-GB" sz="1000" u="sng" dirty="0">
                <a:solidFill>
                  <a:srgbClr val="00B0F0"/>
                </a:solidFill>
                <a:latin typeface="Arial" panose="020B0604020202020204" pitchFamily="34" charset="0"/>
                <a:cs typeface="Arial" panose="020B0604020202020204" pitchFamily="34" charset="0"/>
              </a:rPr>
              <a:t>Https://prezi.Com/yactlqywndbo/piaget-vs-vygotsky</a:t>
            </a:r>
            <a:r>
              <a:rPr lang="en-GB" sz="1000" dirty="0">
                <a:latin typeface="Arial" panose="020B0604020202020204" pitchFamily="34" charset="0"/>
                <a:cs typeface="Arial" panose="020B0604020202020204" pitchFamily="34" charset="0"/>
              </a:rPr>
              <a:t>/ (Accessed 29 September 2019).</a:t>
            </a:r>
            <a:br>
              <a:rPr lang="en-GB" sz="1000" dirty="0">
                <a:latin typeface="Arial" panose="020B0604020202020204" pitchFamily="34" charset="0"/>
                <a:cs typeface="Arial" panose="020B0604020202020204" pitchFamily="34" charset="0"/>
              </a:rPr>
            </a:br>
            <a:r>
              <a:rPr lang="en-GB" sz="1000" dirty="0" err="1">
                <a:latin typeface="Arial" panose="020B0604020202020204" pitchFamily="34" charset="0"/>
                <a:cs typeface="Arial" panose="020B0604020202020204" pitchFamily="34" charset="0"/>
              </a:rPr>
              <a:t>Quotetab</a:t>
            </a:r>
            <a:r>
              <a:rPr lang="en-GB" sz="1000" dirty="0">
                <a:latin typeface="Arial" panose="020B0604020202020204" pitchFamily="34" charset="0"/>
                <a:cs typeface="Arial" panose="020B0604020202020204" pitchFamily="34" charset="0"/>
              </a:rPr>
              <a:t> (2019) Picture 4. What a child can do in cooperation today, he can do alone tomorrow. Available at: </a:t>
            </a:r>
            <a:r>
              <a:rPr lang="en-GB" sz="1000" u="sng" dirty="0">
                <a:solidFill>
                  <a:srgbClr val="00B0F0"/>
                </a:solidFill>
                <a:latin typeface="Arial" panose="020B0604020202020204" pitchFamily="34" charset="0"/>
                <a:cs typeface="Arial" panose="020B0604020202020204" pitchFamily="34" charset="0"/>
              </a:rPr>
              <a:t>https://www.quotetab.com/quote/by-lev-vygotsky/what-a-child-can-do-in-cooperation-today-he-can-do-alone-tomorrow#8lOy80D1JoAGkGuQ.97</a:t>
            </a:r>
            <a:r>
              <a:rPr lang="en-GB" sz="1000" dirty="0">
                <a:latin typeface="Arial" panose="020B0604020202020204" pitchFamily="34" charset="0"/>
                <a:cs typeface="Arial" panose="020B0604020202020204" pitchFamily="34" charset="0"/>
              </a:rPr>
              <a:t> (Accessed 25 September 2019).</a:t>
            </a:r>
            <a:br>
              <a:rPr lang="en-GB" sz="1000" dirty="0">
                <a:latin typeface="Arial" panose="020B0604020202020204" pitchFamily="34" charset="0"/>
                <a:cs typeface="Arial" panose="020B0604020202020204" pitchFamily="34" charset="0"/>
              </a:rPr>
            </a:br>
            <a:r>
              <a:rPr lang="en-GB" sz="1000" dirty="0">
                <a:latin typeface="Arial" panose="020B0604020202020204" pitchFamily="34" charset="0"/>
                <a:cs typeface="Arial" panose="020B0604020202020204" pitchFamily="34" charset="0"/>
              </a:rPr>
              <a:t>School A (no date) Picture 8. Supporting materials. </a:t>
            </a:r>
            <a:br>
              <a:rPr lang="en-GB" sz="1000" dirty="0">
                <a:latin typeface="Arial" panose="020B0604020202020204" pitchFamily="34" charset="0"/>
                <a:cs typeface="Arial" panose="020B0604020202020204" pitchFamily="34" charset="0"/>
              </a:rPr>
            </a:br>
            <a:r>
              <a:rPr lang="en-GB" sz="1000" dirty="0">
                <a:latin typeface="Arial" panose="020B0604020202020204" pitchFamily="34" charset="0"/>
                <a:cs typeface="Arial" panose="020B0604020202020204" pitchFamily="34" charset="0"/>
              </a:rPr>
              <a:t>School A (no date) Picture 9. Supporting materials. </a:t>
            </a:r>
            <a:br>
              <a:rPr lang="en-GB" sz="1000" dirty="0">
                <a:latin typeface="Arial" panose="020B0604020202020204" pitchFamily="34" charset="0"/>
                <a:cs typeface="Arial" panose="020B0604020202020204" pitchFamily="34" charset="0"/>
              </a:rPr>
            </a:br>
            <a:r>
              <a:rPr lang="en-GB" sz="1000" dirty="0">
                <a:latin typeface="Arial" panose="020B0604020202020204" pitchFamily="34" charset="0"/>
                <a:cs typeface="Arial" panose="020B0604020202020204" pitchFamily="34" charset="0"/>
              </a:rPr>
              <a:t>School A (no date) Picture 10. Supporting materials. </a:t>
            </a:r>
            <a:br>
              <a:rPr lang="en-GB" sz="1000" dirty="0">
                <a:latin typeface="Arial" panose="020B0604020202020204" pitchFamily="34" charset="0"/>
                <a:cs typeface="Arial" panose="020B0604020202020204" pitchFamily="34" charset="0"/>
              </a:rPr>
            </a:br>
            <a:r>
              <a:rPr lang="en-GB" sz="1000" dirty="0">
                <a:latin typeface="Arial" panose="020B0604020202020204" pitchFamily="34" charset="0"/>
                <a:cs typeface="Arial" panose="020B0604020202020204" pitchFamily="34" charset="0"/>
              </a:rPr>
              <a:t>School A (no date) Picture 11. Supporting materials. </a:t>
            </a:r>
          </a:p>
          <a:p>
            <a:pPr>
              <a:lnSpc>
                <a:spcPct val="150000"/>
              </a:lnSpc>
            </a:pPr>
            <a:r>
              <a:rPr lang="en-GB" sz="1000" dirty="0" err="1">
                <a:latin typeface="Arial" panose="020B0604020202020204" pitchFamily="34" charset="0"/>
                <a:cs typeface="Arial" panose="020B0604020202020204" pitchFamily="34" charset="0"/>
              </a:rPr>
              <a:t>Symplypsychology</a:t>
            </a:r>
            <a:r>
              <a:rPr lang="en-GB" sz="1000" dirty="0">
                <a:latin typeface="Arial" panose="020B0604020202020204" pitchFamily="34" charset="0"/>
                <a:cs typeface="Arial" panose="020B0604020202020204" pitchFamily="34" charset="0"/>
              </a:rPr>
              <a:t> (2018) </a:t>
            </a:r>
            <a:r>
              <a:rPr lang="en-GB" sz="1000" i="1" dirty="0">
                <a:latin typeface="Arial" panose="020B0604020202020204" pitchFamily="34" charset="0"/>
                <a:cs typeface="Arial" panose="020B0604020202020204" pitchFamily="34" charset="0"/>
              </a:rPr>
              <a:t>Lev Vygotsky. </a:t>
            </a:r>
            <a:r>
              <a:rPr lang="en-GB" sz="1000" dirty="0">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4"/>
              </a:rPr>
              <a:t>https://www.simplypsychology.org/vygotsky.html</a:t>
            </a:r>
            <a:r>
              <a:rPr lang="en-GB" sz="1000" dirty="0">
                <a:latin typeface="Arial" panose="020B0604020202020204" pitchFamily="34" charset="0"/>
                <a:cs typeface="Arial" panose="020B0604020202020204" pitchFamily="34" charset="0"/>
              </a:rPr>
              <a:t> (Accessed 25 September 2019).</a:t>
            </a:r>
            <a:br>
              <a:rPr lang="en-GB" sz="1000" dirty="0">
                <a:latin typeface="Arial" panose="020B0604020202020204" pitchFamily="34" charset="0"/>
                <a:cs typeface="Arial" panose="020B0604020202020204" pitchFamily="34" charset="0"/>
              </a:rPr>
            </a:br>
            <a:r>
              <a:rPr lang="en-GB" sz="1000" dirty="0" err="1">
                <a:latin typeface="Arial" panose="020B0604020202020204" pitchFamily="34" charset="0"/>
                <a:cs typeface="Arial" panose="020B0604020202020204" pitchFamily="34" charset="0"/>
              </a:rPr>
              <a:t>Tecibresearch</a:t>
            </a:r>
            <a:r>
              <a:rPr lang="en-GB" sz="1000" dirty="0">
                <a:latin typeface="Arial" panose="020B0604020202020204" pitchFamily="34" charset="0"/>
                <a:cs typeface="Arial" panose="020B0604020202020204" pitchFamily="34" charset="0"/>
              </a:rPr>
              <a:t> (2015) Picture 3. </a:t>
            </a:r>
            <a:r>
              <a:rPr lang="en-GB" sz="1000" i="1" dirty="0">
                <a:latin typeface="Arial" panose="020B0604020202020204" pitchFamily="34" charset="0"/>
                <a:cs typeface="Arial" panose="020B0604020202020204" pitchFamily="34" charset="0"/>
              </a:rPr>
              <a:t>Multiplicity in Materials: Reggio Inspiration and the Knowledge of Jean Piaget. </a:t>
            </a:r>
            <a:r>
              <a:rPr lang="en-GB" sz="1000" dirty="0">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5"/>
              </a:rPr>
              <a:t>https://tecribresearch.wordpress.com/2015/08/05/multiplicity-in-materials-reggio-inspiration-and-the-knowledge-of-jean-piaget/</a:t>
            </a:r>
            <a:r>
              <a:rPr lang="en-GB" sz="1000" dirty="0">
                <a:latin typeface="Arial" panose="020B0604020202020204" pitchFamily="34" charset="0"/>
                <a:cs typeface="Arial" panose="020B0604020202020204" pitchFamily="34" charset="0"/>
              </a:rPr>
              <a:t> (Accessed 25 September 2019).</a:t>
            </a:r>
          </a:p>
          <a:p>
            <a:pPr>
              <a:lnSpc>
                <a:spcPct val="150000"/>
              </a:lnSpc>
            </a:pPr>
            <a:r>
              <a:rPr lang="en-GB" sz="1000" dirty="0">
                <a:latin typeface="Arial" panose="020B0604020202020204" pitchFamily="34" charset="0"/>
                <a:cs typeface="Arial" panose="020B0604020202020204" pitchFamily="34" charset="0"/>
              </a:rPr>
              <a:t>The University of Sydney (2018) </a:t>
            </a:r>
            <a:r>
              <a:rPr lang="en-GB" sz="1000" i="1" dirty="0">
                <a:latin typeface="Arial" panose="020B0604020202020204" pitchFamily="34" charset="0"/>
                <a:cs typeface="Arial" panose="020B0604020202020204" pitchFamily="34" charset="0"/>
              </a:rPr>
              <a:t>CONSTRUCTIVISM. </a:t>
            </a:r>
            <a:r>
              <a:rPr lang="en-GB" sz="1000" dirty="0">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6"/>
              </a:rPr>
              <a:t>https://sydney.edu.au/education_social_work/learning_teaching/ict/theory/constructivism.shtml</a:t>
            </a:r>
            <a:r>
              <a:rPr lang="en-GB" sz="1000" dirty="0">
                <a:latin typeface="Arial" panose="020B0604020202020204" pitchFamily="34" charset="0"/>
                <a:cs typeface="Arial" panose="020B0604020202020204" pitchFamily="34" charset="0"/>
              </a:rPr>
              <a:t> (Accessed 25 September 2019).</a:t>
            </a:r>
            <a:br>
              <a:rPr lang="en-GB" sz="1000" dirty="0">
                <a:latin typeface="Arial" panose="020B0604020202020204" pitchFamily="34" charset="0"/>
                <a:cs typeface="Arial" panose="020B0604020202020204" pitchFamily="34" charset="0"/>
              </a:rPr>
            </a:br>
            <a:r>
              <a:rPr lang="en-GB" sz="1000" dirty="0">
                <a:latin typeface="Arial" panose="020B0604020202020204" pitchFamily="34" charset="0"/>
                <a:cs typeface="Arial" panose="020B0604020202020204" pitchFamily="34" charset="0"/>
              </a:rPr>
              <a:t>University of Saskatchewan (no date) </a:t>
            </a:r>
            <a:r>
              <a:rPr lang="en-GB" sz="1000" i="1" dirty="0">
                <a:latin typeface="Arial" panose="020B0604020202020204" pitchFamily="34" charset="0"/>
                <a:cs typeface="Arial" panose="020B0604020202020204" pitchFamily="34" charset="0"/>
              </a:rPr>
              <a:t>Definition of Constructivism. </a:t>
            </a:r>
            <a:r>
              <a:rPr lang="en-GB" sz="1000" dirty="0">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7"/>
              </a:rPr>
              <a:t>https://etad.usask.ca/802papers/Skaalid/definition.html</a:t>
            </a:r>
            <a:r>
              <a:rPr lang="en-GB" sz="1000" dirty="0">
                <a:latin typeface="Arial" panose="020B0604020202020204" pitchFamily="34" charset="0"/>
                <a:cs typeface="Arial" panose="020B0604020202020204" pitchFamily="34" charset="0"/>
              </a:rPr>
              <a:t> (Accessed 25 September 2019).</a:t>
            </a:r>
          </a:p>
          <a:p>
            <a:pPr>
              <a:lnSpc>
                <a:spcPct val="150000"/>
              </a:lnSpc>
            </a:pPr>
            <a:r>
              <a:rPr lang="en-GB" sz="1000" dirty="0">
                <a:solidFill>
                  <a:prstClr val="black"/>
                </a:solidFill>
                <a:latin typeface="Arial" panose="020B0604020202020204" pitchFamily="34" charset="0"/>
                <a:ea typeface="+mj-ea"/>
                <a:cs typeface="Arial" panose="020B0604020202020204" pitchFamily="34" charset="0"/>
              </a:rPr>
              <a:t>WNET EDUCATION (2004) </a:t>
            </a:r>
            <a:r>
              <a:rPr lang="en-GB" sz="1000" i="1" dirty="0">
                <a:solidFill>
                  <a:prstClr val="black"/>
                </a:solidFill>
                <a:latin typeface="Arial" panose="020B0604020202020204" pitchFamily="34" charset="0"/>
                <a:ea typeface="+mj-ea"/>
                <a:cs typeface="Arial" panose="020B0604020202020204" pitchFamily="34" charset="0"/>
              </a:rPr>
              <a:t>What are the benefits of constructivism? </a:t>
            </a:r>
            <a:r>
              <a:rPr lang="en-GB" sz="1000" dirty="0">
                <a:solidFill>
                  <a:prstClr val="black"/>
                </a:solidFill>
                <a:latin typeface="Arial" panose="020B0604020202020204" pitchFamily="34" charset="0"/>
                <a:ea typeface="+mj-ea"/>
                <a:cs typeface="Arial" panose="020B0604020202020204" pitchFamily="34" charset="0"/>
              </a:rPr>
              <a:t>Available at: </a:t>
            </a:r>
            <a:r>
              <a:rPr lang="en-GB" sz="1000" dirty="0">
                <a:solidFill>
                  <a:prstClr val="black"/>
                </a:solidFill>
                <a:latin typeface="Arial" panose="020B0604020202020204" pitchFamily="34" charset="0"/>
                <a:ea typeface="+mj-ea"/>
                <a:cs typeface="Arial" panose="020B0604020202020204" pitchFamily="34" charset="0"/>
                <a:hlinkClick r:id="rId8"/>
              </a:rPr>
              <a:t>https://www.thirteen.org/edonline/concept2class/constructivism/index_sub6.html</a:t>
            </a:r>
            <a:r>
              <a:rPr lang="en-GB" sz="1000" dirty="0">
                <a:solidFill>
                  <a:prstClr val="black"/>
                </a:solidFill>
                <a:latin typeface="Arial" panose="020B0604020202020204" pitchFamily="34" charset="0"/>
                <a:ea typeface="+mj-ea"/>
                <a:cs typeface="Arial" panose="020B0604020202020204" pitchFamily="34" charset="0"/>
              </a:rPr>
              <a:t> (Accessed 25 September 2019).</a:t>
            </a: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978016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397</TotalTime>
  <Words>685</Words>
  <Application>Microsoft Office PowerPoint</Application>
  <PresentationFormat>Widescreen</PresentationFormat>
  <Paragraphs>48</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Tw Cen MT</vt:lpstr>
      <vt:lpstr>Wingdings</vt:lpstr>
      <vt:lpstr>Droplet</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Constructivism</dc:title>
  <dc:creator>Mark Llewellyn</dc:creator>
  <cp:lastModifiedBy>Mark Llewellyn</cp:lastModifiedBy>
  <cp:revision>71</cp:revision>
  <dcterms:created xsi:type="dcterms:W3CDTF">2019-09-25T21:20:07Z</dcterms:created>
  <dcterms:modified xsi:type="dcterms:W3CDTF">2019-10-20T15:52:25Z</dcterms:modified>
</cp:coreProperties>
</file>