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258" y="9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304800" y="228600"/>
            <a:ext cx="11594592"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82220" y="5353963"/>
            <a:ext cx="11631168"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914400" y="1600200"/>
            <a:ext cx="103632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828800" y="3556001"/>
            <a:ext cx="85344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C83A3F-E8F4-4F42-918E-840847DA9478}"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C83A3F-E8F4-4F42-918E-840847DA9478}" type="slidenum">
              <a:rPr lang="en-IN" smtClean="0"/>
              <a:pPr/>
              <a:t>‹#›</a:t>
            </a:fld>
            <a:endParaRPr lang="en-IN"/>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228600"/>
            <a:ext cx="11594592"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8063251" y="4203592"/>
            <a:ext cx="383523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3492427" y="4075290"/>
            <a:ext cx="7392687"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3771637" y="4087562"/>
            <a:ext cx="729064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7479319" y="4074175"/>
            <a:ext cx="4410667"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82220" y="4058555"/>
            <a:ext cx="11631168"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20043" y="2463560"/>
            <a:ext cx="103632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823153" y="1437449"/>
            <a:ext cx="8556979"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C83A3F-E8F4-4F42-918E-840847DA9478}" type="slidenum">
              <a:rPr lang="en-IN" smtClean="0"/>
              <a:pPr/>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C83A3F-E8F4-4F42-918E-840847DA9478}" type="slidenum">
              <a:rPr lang="en-IN" smtClean="0"/>
              <a:pPr/>
              <a:t>‹#›</a:t>
            </a:fld>
            <a:endParaRPr lang="en-IN"/>
          </a:p>
        </p:txBody>
      </p:sp>
      <p:sp>
        <p:nvSpPr>
          <p:cNvPr id="9" name="Content Placeholder 8"/>
          <p:cNvSpPr>
            <a:spLocks noGrp="1"/>
          </p:cNvSpPr>
          <p:nvPr>
            <p:ph sz="quarter" idx="13"/>
          </p:nvPr>
        </p:nvSpPr>
        <p:spPr>
          <a:xfrm>
            <a:off x="902207"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193536"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02208" y="2678114"/>
            <a:ext cx="5096256"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03110" y="3429001"/>
            <a:ext cx="5093407"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97600" y="2678113"/>
            <a:ext cx="5096256"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7" y="3429001"/>
            <a:ext cx="5096256"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1C83A3F-E8F4-4F42-918E-840847DA9478}"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1C83A3F-E8F4-4F42-918E-840847DA9478}"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82220" y="714191"/>
            <a:ext cx="11631168"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1C83A3F-E8F4-4F42-918E-840847DA9478}"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C83A3F-E8F4-4F42-918E-840847DA9478}" type="slidenum">
              <a:rPr lang="en-IN" smtClean="0"/>
              <a:pPr/>
              <a:t>‹#›</a:t>
            </a:fld>
            <a:endParaRPr lang="en-IN"/>
          </a:p>
        </p:txBody>
      </p:sp>
      <p:sp>
        <p:nvSpPr>
          <p:cNvPr id="4" name="Text Placeholder 3"/>
          <p:cNvSpPr>
            <a:spLocks noGrp="1"/>
          </p:cNvSpPr>
          <p:nvPr>
            <p:ph type="body" sz="half" idx="2"/>
          </p:nvPr>
        </p:nvSpPr>
        <p:spPr>
          <a:xfrm>
            <a:off x="1219200" y="3581401"/>
            <a:ext cx="44704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82220" y="714191"/>
            <a:ext cx="11631168"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1219200" y="2286000"/>
            <a:ext cx="44704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02616" y="1828800"/>
            <a:ext cx="5205435"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82220" y="5353963"/>
            <a:ext cx="11631168"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6498874" y="338667"/>
            <a:ext cx="5083527"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6491112" y="2785533"/>
            <a:ext cx="5091289"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C83A3F-E8F4-4F42-918E-840847DA9478}" type="slidenum">
              <a:rPr lang="en-IN" smtClean="0"/>
              <a:pPr/>
              <a:t>‹#›</a:t>
            </a:fld>
            <a:endParaRPr lang="en-IN"/>
          </a:p>
        </p:txBody>
      </p:sp>
      <p:sp>
        <p:nvSpPr>
          <p:cNvPr id="3" name="Picture Placeholder 2"/>
          <p:cNvSpPr>
            <a:spLocks noGrp="1"/>
          </p:cNvSpPr>
          <p:nvPr>
            <p:ph type="pic" idx="1"/>
          </p:nvPr>
        </p:nvSpPr>
        <p:spPr>
          <a:xfrm>
            <a:off x="1117600" y="1371600"/>
            <a:ext cx="475488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C83A3F-E8F4-4F42-918E-840847DA9478}"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C83A3F-E8F4-4F42-918E-840847DA9478}" type="slidenum">
              <a:rPr lang="en-IN" smtClean="0"/>
              <a:pPr/>
              <a:t>‹#›</a:t>
            </a:fld>
            <a:endParaRPr lang="en-IN"/>
          </a:p>
        </p:txBody>
      </p:sp>
      <p:grpSp>
        <p:nvGrpSpPr>
          <p:cNvPr id="15" name="Group 14"/>
          <p:cNvGrpSpPr>
            <a:grpSpLocks noChangeAspect="1"/>
          </p:cNvGrpSpPr>
          <p:nvPr/>
        </p:nvGrpSpPr>
        <p:grpSpPr bwMode="hidden">
          <a:xfrm>
            <a:off x="282220" y="714191"/>
            <a:ext cx="11631168"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8839200" y="1447801"/>
            <a:ext cx="27432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609600" y="1447800"/>
            <a:ext cx="80264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304800" y="228600"/>
            <a:ext cx="11594592"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82220" y="1679429"/>
            <a:ext cx="11631168"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609600" y="338328"/>
            <a:ext cx="109728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6884896" y="6250165"/>
            <a:ext cx="5048920" cy="365125"/>
          </a:xfrm>
          <a:prstGeom prst="rect">
            <a:avLst/>
          </a:prstGeom>
        </p:spPr>
        <p:txBody>
          <a:bodyPr vert="horz" lIns="91440" tIns="45720" rIns="91440" bIns="45720" rtlCol="0" anchor="ctr"/>
          <a:lstStyle>
            <a:lvl1pPr algn="r">
              <a:defRPr sz="1000">
                <a:solidFill>
                  <a:schemeClr val="tx2"/>
                </a:solidFill>
              </a:defRPr>
            </a:lvl1pPr>
          </a:lstStyle>
          <a:p>
            <a:fld id="{34AD43D1-07C7-40B2-BA2E-10265D06BC3E}" type="datetimeFigureOut">
              <a:rPr lang="en-IN" smtClean="0"/>
              <a:pPr/>
              <a:t>13-08-2023</a:t>
            </a:fld>
            <a:endParaRPr lang="en-IN"/>
          </a:p>
        </p:txBody>
      </p:sp>
      <p:sp>
        <p:nvSpPr>
          <p:cNvPr id="5" name="Footer Placeholder 4"/>
          <p:cNvSpPr>
            <a:spLocks noGrp="1"/>
          </p:cNvSpPr>
          <p:nvPr>
            <p:ph type="ftr" sz="quarter" idx="3"/>
          </p:nvPr>
        </p:nvSpPr>
        <p:spPr>
          <a:xfrm>
            <a:off x="258185" y="6250165"/>
            <a:ext cx="5048921" cy="365125"/>
          </a:xfrm>
          <a:prstGeom prst="rect">
            <a:avLst/>
          </a:prstGeom>
        </p:spPr>
        <p:txBody>
          <a:bodyPr vert="horz" lIns="91440" tIns="45720" rIns="91440" bIns="45720" rtlCol="0" anchor="ctr"/>
          <a:lstStyle>
            <a:lvl1pPr algn="l">
              <a:defRPr sz="1000">
                <a:solidFill>
                  <a:schemeClr val="tx2"/>
                </a:solidFill>
              </a:defRPr>
            </a:lvl1pPr>
          </a:lstStyle>
          <a:p>
            <a:endParaRPr lang="en-IN"/>
          </a:p>
        </p:txBody>
      </p:sp>
      <p:sp>
        <p:nvSpPr>
          <p:cNvPr id="6" name="Slide Number Placeholder 5"/>
          <p:cNvSpPr>
            <a:spLocks noGrp="1"/>
          </p:cNvSpPr>
          <p:nvPr>
            <p:ph type="sldNum" sz="quarter" idx="4"/>
          </p:nvPr>
        </p:nvSpPr>
        <p:spPr>
          <a:xfrm>
            <a:off x="5321451" y="6250164"/>
            <a:ext cx="1549101" cy="365125"/>
          </a:xfrm>
          <a:prstGeom prst="rect">
            <a:avLst/>
          </a:prstGeom>
        </p:spPr>
        <p:txBody>
          <a:bodyPr vert="horz" lIns="91440" tIns="45720" rIns="91440" bIns="45720" rtlCol="0" anchor="ctr"/>
          <a:lstStyle>
            <a:lvl1pPr algn="ctr">
              <a:defRPr sz="1000">
                <a:solidFill>
                  <a:schemeClr val="tx2"/>
                </a:solidFill>
              </a:defRPr>
            </a:lvl1pPr>
          </a:lstStyle>
          <a:p>
            <a:fld id="{31C83A3F-E8F4-4F42-918E-840847DA9478}" type="slidenum">
              <a:rPr lang="en-IN" smtClean="0"/>
              <a:pPr/>
              <a:t>‹#›</a:t>
            </a:fld>
            <a:endParaRPr lang="en-IN"/>
          </a:p>
        </p:txBody>
      </p:sp>
      <p:sp>
        <p:nvSpPr>
          <p:cNvPr id="3" name="Text Placeholder 2"/>
          <p:cNvSpPr>
            <a:spLocks noGrp="1"/>
          </p:cNvSpPr>
          <p:nvPr>
            <p:ph type="body" idx="1"/>
          </p:nvPr>
        </p:nvSpPr>
        <p:spPr>
          <a:xfrm>
            <a:off x="1162757" y="2675467"/>
            <a:ext cx="9877777"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782652C6-10BB-5656-DA6F-6EC51A5F90BD}"/>
              </a:ext>
            </a:extLst>
          </p:cNvPr>
          <p:cNvSpPr txBox="1"/>
          <p:nvPr/>
        </p:nvSpPr>
        <p:spPr>
          <a:xfrm>
            <a:off x="-2" y="738319"/>
            <a:ext cx="3467821" cy="738664"/>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ctr"/>
            <a:r>
              <a:rPr lang="en-IN" sz="700" b="1" dirty="0">
                <a:latin typeface="Times New Roman" pitchFamily="18" charset="0"/>
                <a:cs typeface="Times New Roman" pitchFamily="18" charset="0"/>
              </a:rPr>
              <a:t>Introduction </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The purpose of the poster presentation is to discuss the “Intelligent Technique Knowledge Management system” of Sainsbury’s organisation. In doing so, it will state necessary KM tools with how they would be used and interacted. Furthermore, a KM framework will be stated with advantages and limitations, and how to implement the system. The last section will emphasise on how to commercialise the KM system. </a:t>
            </a:r>
          </a:p>
        </p:txBody>
      </p:sp>
      <p:sp>
        <p:nvSpPr>
          <p:cNvPr id="16" name="TextBox 15">
            <a:extLst>
              <a:ext uri="{FF2B5EF4-FFF2-40B4-BE49-F238E27FC236}">
                <a16:creationId xmlns:a16="http://schemas.microsoft.com/office/drawing/2014/main" id="{0D28D549-AA5C-8E61-4EE1-6ABD0CAB62CC}"/>
              </a:ext>
            </a:extLst>
          </p:cNvPr>
          <p:cNvSpPr txBox="1"/>
          <p:nvPr/>
        </p:nvSpPr>
        <p:spPr>
          <a:xfrm>
            <a:off x="0" y="1476983"/>
            <a:ext cx="3467821" cy="1277273"/>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r>
              <a:rPr lang="en-IN" sz="700" b="1" dirty="0">
                <a:latin typeface="Times New Roman" pitchFamily="18" charset="0"/>
                <a:cs typeface="Times New Roman" pitchFamily="18" charset="0"/>
              </a:rPr>
              <a:t>Discussion on possible KM tools and their purposes </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There can be observed a wide range of KM tools within the “Intelligent Technique Knowledge Management system” of the organisation. These are “Knowledge base”, “Customer Relationship Systems”, “Learning Management Systems”, “Inventory Management Systems” and others. Regarding the purpose of the “Knowledge base” tool, it helps employees in finding solutions to their problems effectively (Ferraris </a:t>
            </a:r>
            <a:r>
              <a:rPr lang="en-IN" sz="700" i="1" dirty="0">
                <a:latin typeface="Times New Roman" pitchFamily="18" charset="0"/>
                <a:cs typeface="Times New Roman" pitchFamily="18" charset="0"/>
              </a:rPr>
              <a:t>et al.,</a:t>
            </a:r>
            <a:r>
              <a:rPr lang="en-IN" sz="700" dirty="0">
                <a:latin typeface="Times New Roman" pitchFamily="18" charset="0"/>
                <a:cs typeface="Times New Roman" pitchFamily="18" charset="0"/>
              </a:rPr>
              <a:t> 2019). “Customer Relationship Systems” is used for improving the marketing and sales operations for earning more customers. “Learning Management Systems” is utilised for providing training to employees and helping them to grow in a strategic manner. “Inventory Management Systems” is also a KM tool using which inventory-related aspects are being looked after by the members of the organisation. </a:t>
            </a:r>
          </a:p>
        </p:txBody>
      </p:sp>
      <p:sp>
        <p:nvSpPr>
          <p:cNvPr id="18" name="TextBox 17">
            <a:extLst>
              <a:ext uri="{FF2B5EF4-FFF2-40B4-BE49-F238E27FC236}">
                <a16:creationId xmlns:a16="http://schemas.microsoft.com/office/drawing/2014/main" id="{5210583C-755D-7893-3203-BAF63FA4C14A}"/>
              </a:ext>
            </a:extLst>
          </p:cNvPr>
          <p:cNvSpPr txBox="1"/>
          <p:nvPr/>
        </p:nvSpPr>
        <p:spPr>
          <a:xfrm>
            <a:off x="3495519" y="1934926"/>
            <a:ext cx="2964256" cy="2462213"/>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just"/>
            <a:r>
              <a:rPr lang="en-IN" sz="700" b="1" dirty="0">
                <a:latin typeface="Times New Roman" pitchFamily="18" charset="0"/>
                <a:cs typeface="Times New Roman" pitchFamily="18" charset="0"/>
              </a:rPr>
              <a:t>Propose KM framework with advantages and disadvantages</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The intelligent technique is seen to be of the most effective knowledge management system frameworks for Sainsbury’s organisation which would make the job easier to collect, store and manage knowledge coupled with strategic decisions. This system possesses intelligent agents who perform tasks to complete tasks in a systematic manner (Le and Lei, 2019).  Artificial intelligence is used in this system for synthesising raw data to provide accurate results. Below are listed the advantages and disadvantages of the same:</a:t>
            </a:r>
          </a:p>
          <a:p>
            <a:pPr algn="just"/>
            <a:r>
              <a:rPr lang="en-IN" sz="700" b="1" dirty="0">
                <a:latin typeface="Times New Roman" pitchFamily="18" charset="0"/>
                <a:cs typeface="Times New Roman" pitchFamily="18" charset="0"/>
              </a:rPr>
              <a:t>Advantages</a:t>
            </a:r>
            <a:endParaRPr lang="en-IN" sz="700" dirty="0">
              <a:latin typeface="Times New Roman" pitchFamily="18" charset="0"/>
              <a:cs typeface="Times New Roman" pitchFamily="18" charset="0"/>
            </a:endParaRPr>
          </a:p>
          <a:p>
            <a:pPr lvl="0" algn="just"/>
            <a:r>
              <a:rPr lang="en-IN" sz="700" dirty="0">
                <a:latin typeface="Times New Roman" pitchFamily="18" charset="0"/>
                <a:cs typeface="Times New Roman" pitchFamily="18" charset="0"/>
              </a:rPr>
              <a:t>It is useful to analyse necessary data and provide relevant market forecasts.</a:t>
            </a:r>
          </a:p>
          <a:p>
            <a:pPr lvl="0" algn="just"/>
            <a:r>
              <a:rPr lang="en-IN" sz="700" dirty="0">
                <a:latin typeface="Times New Roman" pitchFamily="18" charset="0"/>
                <a:cs typeface="Times New Roman" pitchFamily="18" charset="0"/>
              </a:rPr>
              <a:t>It helps the firm to improve the decision-making process for becoming more effective.</a:t>
            </a:r>
          </a:p>
          <a:p>
            <a:pPr lvl="0" algn="just"/>
            <a:r>
              <a:rPr lang="en-IN" sz="700" dirty="0">
                <a:latin typeface="Times New Roman" pitchFamily="18" charset="0"/>
                <a:cs typeface="Times New Roman" pitchFamily="18" charset="0"/>
              </a:rPr>
              <a:t>This enables the organisation to access relevant smart knowledge as well as information.</a:t>
            </a:r>
          </a:p>
          <a:p>
            <a:pPr algn="just"/>
            <a:r>
              <a:rPr lang="en-IN" sz="700" b="1" dirty="0">
                <a:latin typeface="Times New Roman" pitchFamily="18" charset="0"/>
                <a:cs typeface="Times New Roman" pitchFamily="18" charset="0"/>
              </a:rPr>
              <a:t>Disadvantages </a:t>
            </a:r>
            <a:endParaRPr lang="en-IN" sz="700" dirty="0">
              <a:latin typeface="Times New Roman" pitchFamily="18" charset="0"/>
              <a:cs typeface="Times New Roman" pitchFamily="18" charset="0"/>
            </a:endParaRPr>
          </a:p>
          <a:p>
            <a:pPr lvl="0" algn="just"/>
            <a:r>
              <a:rPr lang="en-IN" sz="700" dirty="0">
                <a:latin typeface="Times New Roman" pitchFamily="18" charset="0"/>
                <a:cs typeface="Times New Roman" pitchFamily="18" charset="0"/>
              </a:rPr>
              <a:t>Sometimes, misreading can happen in this system due to huge loads of work activity.</a:t>
            </a:r>
          </a:p>
          <a:p>
            <a:pPr lvl="0" algn="just"/>
            <a:r>
              <a:rPr lang="en-IN" sz="700" dirty="0">
                <a:latin typeface="Times New Roman" pitchFamily="18" charset="0"/>
                <a:cs typeface="Times New Roman" pitchFamily="18" charset="0"/>
              </a:rPr>
              <a:t>Aligning the system with the objectives and goals of the business is time taking.</a:t>
            </a:r>
          </a:p>
          <a:p>
            <a:pPr lvl="0" algn="just"/>
            <a:r>
              <a:rPr lang="en-IN" sz="700" dirty="0">
                <a:latin typeface="Times New Roman" pitchFamily="18" charset="0"/>
                <a:cs typeface="Times New Roman" pitchFamily="18" charset="0"/>
              </a:rPr>
              <a:t> Lack of upgradation of this system from time to time might give inaccurate results.</a:t>
            </a:r>
          </a:p>
        </p:txBody>
      </p:sp>
      <p:sp>
        <p:nvSpPr>
          <p:cNvPr id="21" name="TextBox 20">
            <a:extLst>
              <a:ext uri="{FF2B5EF4-FFF2-40B4-BE49-F238E27FC236}">
                <a16:creationId xmlns:a16="http://schemas.microsoft.com/office/drawing/2014/main" id="{E9238E55-1020-61A2-939C-351E2DCC57BE}"/>
              </a:ext>
            </a:extLst>
          </p:cNvPr>
          <p:cNvSpPr txBox="1"/>
          <p:nvPr/>
        </p:nvSpPr>
        <p:spPr>
          <a:xfrm>
            <a:off x="8479766" y="749987"/>
            <a:ext cx="3699861" cy="2031325"/>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en-IN" sz="700" b="1" dirty="0">
                <a:latin typeface="Times New Roman" pitchFamily="18" charset="0"/>
                <a:cs typeface="Times New Roman" pitchFamily="18" charset="0"/>
              </a:rPr>
              <a:t>Ways of Implementing the KM System</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In this regard, organisational employees of Sainsbury's would have to follow the below steps to implant the system</a:t>
            </a:r>
          </a:p>
          <a:p>
            <a:pPr algn="just"/>
            <a:r>
              <a:rPr lang="en-IN" sz="700" b="1" dirty="0">
                <a:latin typeface="Times New Roman" pitchFamily="18" charset="0"/>
                <a:cs typeface="Times New Roman" pitchFamily="18" charset="0"/>
              </a:rPr>
              <a:t>Establishing knowledge management objectives </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In the preliminary step, members of the organisation would have to define the objective to implement the KM system (</a:t>
            </a:r>
            <a:r>
              <a:rPr lang="en-IN" sz="700" dirty="0" err="1">
                <a:latin typeface="Times New Roman" pitchFamily="18" charset="0"/>
                <a:cs typeface="Times New Roman" pitchFamily="18" charset="0"/>
              </a:rPr>
              <a:t>Gaviria</a:t>
            </a:r>
            <a:r>
              <a:rPr lang="en-IN" sz="700" dirty="0">
                <a:latin typeface="Times New Roman" pitchFamily="18" charset="0"/>
                <a:cs typeface="Times New Roman" pitchFamily="18" charset="0"/>
              </a:rPr>
              <a:t>-Marin </a:t>
            </a:r>
            <a:r>
              <a:rPr lang="en-IN" sz="700" i="1" dirty="0">
                <a:latin typeface="Times New Roman" pitchFamily="18" charset="0"/>
                <a:cs typeface="Times New Roman" pitchFamily="18" charset="0"/>
              </a:rPr>
              <a:t>et al., </a:t>
            </a:r>
            <a:r>
              <a:rPr lang="en-IN" sz="700" dirty="0">
                <a:latin typeface="Times New Roman" pitchFamily="18" charset="0"/>
                <a:cs typeface="Times New Roman" pitchFamily="18" charset="0"/>
              </a:rPr>
              <a:t>2019).</a:t>
            </a:r>
          </a:p>
          <a:p>
            <a:pPr algn="just"/>
            <a:r>
              <a:rPr lang="en-IN" sz="700" b="1" dirty="0">
                <a:latin typeface="Times New Roman" pitchFamily="18" charset="0"/>
                <a:cs typeface="Times New Roman" pitchFamily="18" charset="0"/>
              </a:rPr>
              <a:t>Preparing for change </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The senior management of the firm would have to make all members realise the need to bring change and prepare themselves accordingly. </a:t>
            </a:r>
          </a:p>
          <a:p>
            <a:pPr algn="just"/>
            <a:r>
              <a:rPr lang="en-IN" sz="700" b="1" dirty="0">
                <a:latin typeface="Times New Roman" pitchFamily="18" charset="0"/>
                <a:cs typeface="Times New Roman" pitchFamily="18" charset="0"/>
              </a:rPr>
              <a:t>Prioritising technology needs </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In the third step, the organisation would have to determine the technologies required for impeding the KM system. </a:t>
            </a:r>
          </a:p>
          <a:p>
            <a:pPr algn="just"/>
            <a:r>
              <a:rPr lang="en-IN" sz="700" b="1" dirty="0">
                <a:latin typeface="Times New Roman" pitchFamily="18" charset="0"/>
                <a:cs typeface="Times New Roman" pitchFamily="18" charset="0"/>
              </a:rPr>
              <a:t>Implementation </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This is the phase where the KM system would be implemented in the firm by means of effective communication and spontaneous collaboration (Kremer </a:t>
            </a:r>
            <a:r>
              <a:rPr lang="en-IN" sz="700" i="1" dirty="0">
                <a:latin typeface="Times New Roman" pitchFamily="18" charset="0"/>
                <a:cs typeface="Times New Roman" pitchFamily="18" charset="0"/>
              </a:rPr>
              <a:t>et al., </a:t>
            </a:r>
            <a:r>
              <a:rPr lang="en-IN" sz="700" dirty="0">
                <a:latin typeface="Times New Roman" pitchFamily="18" charset="0"/>
                <a:cs typeface="Times New Roman" pitchFamily="18" charset="0"/>
              </a:rPr>
              <a:t>2019).</a:t>
            </a:r>
          </a:p>
          <a:p>
            <a:pPr algn="just"/>
            <a:r>
              <a:rPr lang="en-IN" sz="700" b="1" dirty="0">
                <a:latin typeface="Times New Roman" pitchFamily="18" charset="0"/>
                <a:cs typeface="Times New Roman" pitchFamily="18" charset="0"/>
              </a:rPr>
              <a:t>Measurement </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An effective focus would have to be given to measure the success of the implemented KM system in order to become more strategic. </a:t>
            </a:r>
          </a:p>
        </p:txBody>
      </p:sp>
      <p:sp>
        <p:nvSpPr>
          <p:cNvPr id="23" name="TextBox 22">
            <a:extLst>
              <a:ext uri="{FF2B5EF4-FFF2-40B4-BE49-F238E27FC236}">
                <a16:creationId xmlns:a16="http://schemas.microsoft.com/office/drawing/2014/main" id="{E443328C-A0EC-2DE2-0441-9622AB349FC5}"/>
              </a:ext>
            </a:extLst>
          </p:cNvPr>
          <p:cNvSpPr txBox="1"/>
          <p:nvPr/>
        </p:nvSpPr>
        <p:spPr>
          <a:xfrm>
            <a:off x="8532415" y="4020770"/>
            <a:ext cx="3647211" cy="661720"/>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ctr"/>
            <a:r>
              <a:rPr lang="en-IN" sz="700" b="1" dirty="0">
                <a:latin typeface="Times New Roman" pitchFamily="18" charset="0"/>
                <a:cs typeface="Times New Roman" pitchFamily="18" charset="0"/>
              </a:rPr>
              <a:t>Conclusion</a:t>
            </a:r>
            <a:endParaRPr lang="en-IN" sz="700" dirty="0">
              <a:latin typeface="Times New Roman" pitchFamily="18" charset="0"/>
              <a:cs typeface="Times New Roman" pitchFamily="18" charset="0"/>
            </a:endParaRPr>
          </a:p>
          <a:p>
            <a:pPr algn="just"/>
            <a:r>
              <a:rPr lang="en-IN" sz="750" dirty="0">
                <a:latin typeface="Times New Roman" pitchFamily="18" charset="0"/>
                <a:cs typeface="Times New Roman" pitchFamily="18" charset="0"/>
              </a:rPr>
              <a:t>In conclusion, it can be stated that the “Intelligent Technique Knowledge Management system” would be efficacious for Sainsbury’s organisation using which it can be more agile in its operations. Moreover, it would provide a flexible growth opportunity for the firm to enhance income generation activity in the years to come. </a:t>
            </a:r>
          </a:p>
        </p:txBody>
      </p:sp>
      <p:sp>
        <p:nvSpPr>
          <p:cNvPr id="3" name="AutoShape 4" descr="Stratford Travel UK | Lond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sz="700"/>
          </a:p>
        </p:txBody>
      </p:sp>
      <p:sp>
        <p:nvSpPr>
          <p:cNvPr id="19" name="TextBox 18">
            <a:extLst>
              <a:ext uri="{FF2B5EF4-FFF2-40B4-BE49-F238E27FC236}">
                <a16:creationId xmlns:a16="http://schemas.microsoft.com/office/drawing/2014/main" id="{0D28D549-AA5C-8E61-4EE1-6ABD0CAB62CC}"/>
              </a:ext>
            </a:extLst>
          </p:cNvPr>
          <p:cNvSpPr txBox="1"/>
          <p:nvPr/>
        </p:nvSpPr>
        <p:spPr>
          <a:xfrm>
            <a:off x="4057" y="5494648"/>
            <a:ext cx="3483723" cy="1815882"/>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just"/>
            <a:r>
              <a:rPr lang="en-IN" sz="700" b="1" dirty="0">
                <a:latin typeface="Times New Roman" pitchFamily="18" charset="0"/>
                <a:cs typeface="Times New Roman" pitchFamily="18" charset="0"/>
              </a:rPr>
              <a:t>Use of knowledge management tools in the Organisation</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All of these KM tools help the organisation to be more systematic in their functional activities. However, there are certain aspects where these are used such as:</a:t>
            </a:r>
          </a:p>
          <a:p>
            <a:pPr algn="just"/>
            <a:r>
              <a:rPr lang="en-IN" sz="700" b="1" dirty="0">
                <a:latin typeface="Times New Roman" pitchFamily="18" charset="0"/>
                <a:cs typeface="Times New Roman" pitchFamily="18" charset="0"/>
              </a:rPr>
              <a:t>Screen Design </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In this aspect, KM tools are necessary to accumulate, share and store necessary knowledge. However, the screen design or user interface would have to be user-friendly so that members can easily access it along with customers for purchasing purposes (</a:t>
            </a:r>
            <a:r>
              <a:rPr lang="en-IN" sz="700" dirty="0" err="1">
                <a:latin typeface="Times New Roman" pitchFamily="18" charset="0"/>
                <a:cs typeface="Times New Roman" pitchFamily="18" charset="0"/>
              </a:rPr>
              <a:t>Liebowitz</a:t>
            </a:r>
            <a:r>
              <a:rPr lang="en-IN" sz="700" dirty="0">
                <a:latin typeface="Times New Roman" pitchFamily="18" charset="0"/>
                <a:cs typeface="Times New Roman" pitchFamily="18" charset="0"/>
              </a:rPr>
              <a:t>, 2019).</a:t>
            </a:r>
          </a:p>
          <a:p>
            <a:pPr algn="just"/>
            <a:r>
              <a:rPr lang="en-IN" sz="700" b="1" dirty="0">
                <a:latin typeface="Times New Roman" pitchFamily="18" charset="0"/>
                <a:cs typeface="Times New Roman" pitchFamily="18" charset="0"/>
              </a:rPr>
              <a:t>Access Points </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Being a wireless network, these are used to strengthen the connectivity between the KM tools within the organisation. The existence of proactive network connectivity conjoins organisational members in building effective business decisions.  </a:t>
            </a:r>
          </a:p>
          <a:p>
            <a:pPr algn="just"/>
            <a:r>
              <a:rPr lang="en-IN" sz="700" b="1" dirty="0">
                <a:latin typeface="Times New Roman" pitchFamily="18" charset="0"/>
                <a:cs typeface="Times New Roman" pitchFamily="18" charset="0"/>
              </a:rPr>
              <a:t>Security Restrictions </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Regarding this, the necessary protocol is maintained to secure essential information within the firm so that it should not be misused. It ensures a smooth workflow process within the organisation by managing orders. </a:t>
            </a:r>
          </a:p>
        </p:txBody>
      </p:sp>
      <p:sp>
        <p:nvSpPr>
          <p:cNvPr id="22" name="TextBox 21">
            <a:extLst>
              <a:ext uri="{FF2B5EF4-FFF2-40B4-BE49-F238E27FC236}">
                <a16:creationId xmlns:a16="http://schemas.microsoft.com/office/drawing/2014/main" id="{782652C6-10BB-5656-DA6F-6EC51A5F90BD}"/>
              </a:ext>
            </a:extLst>
          </p:cNvPr>
          <p:cNvSpPr txBox="1"/>
          <p:nvPr/>
        </p:nvSpPr>
        <p:spPr>
          <a:xfrm>
            <a:off x="3467819" y="738319"/>
            <a:ext cx="3082799" cy="116955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just"/>
            <a:r>
              <a:rPr lang="en-IN" sz="700" b="1" dirty="0">
                <a:latin typeface="Times New Roman" pitchFamily="18" charset="0"/>
                <a:cs typeface="Times New Roman" pitchFamily="18" charset="0"/>
              </a:rPr>
              <a:t>How it will make the interaction</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Knowledge management tools would carry out the activity of knowledge sharing within other systems and make people aware of the smooth flow of functional operations. There would be two main aspects namely, “Codification” and “Personalisation”. “Codification” would help to document the necessary knowledge by means of conducting interviews. The information which would be collected would be saved in document management systems (</a:t>
            </a:r>
            <a:r>
              <a:rPr lang="en-IN" sz="700" dirty="0" err="1">
                <a:latin typeface="Times New Roman" pitchFamily="18" charset="0"/>
                <a:cs typeface="Times New Roman" pitchFamily="18" charset="0"/>
              </a:rPr>
              <a:t>Schniederjans</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et al.,</a:t>
            </a:r>
            <a:r>
              <a:rPr lang="en-IN" sz="700" dirty="0">
                <a:latin typeface="Times New Roman" pitchFamily="18" charset="0"/>
                <a:cs typeface="Times New Roman" pitchFamily="18" charset="0"/>
              </a:rPr>
              <a:t> 2020). “Personalisation” would mean giving opportunities to employees to excel in their knowledge by sustaining “permission control” and “viewership control”.  Using these two aspects only those tools would interact. </a:t>
            </a:r>
          </a:p>
        </p:txBody>
      </p:sp>
      <p:sp>
        <p:nvSpPr>
          <p:cNvPr id="24" name="TextBox 23">
            <a:extLst>
              <a:ext uri="{FF2B5EF4-FFF2-40B4-BE49-F238E27FC236}">
                <a16:creationId xmlns:a16="http://schemas.microsoft.com/office/drawing/2014/main" id="{E9238E55-1020-61A2-939C-351E2DCC57BE}"/>
              </a:ext>
            </a:extLst>
          </p:cNvPr>
          <p:cNvSpPr txBox="1"/>
          <p:nvPr/>
        </p:nvSpPr>
        <p:spPr>
          <a:xfrm>
            <a:off x="3422758" y="5501742"/>
            <a:ext cx="3082798" cy="1815882"/>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r>
              <a:rPr lang="en-IN" sz="700" b="1" dirty="0">
                <a:latin typeface="Times New Roman" pitchFamily="18" charset="0"/>
                <a:cs typeface="Times New Roman" pitchFamily="18" charset="0"/>
              </a:rPr>
              <a:t>How to commercialise the Knowledge</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For commercialising the knowledge lying the Km system the members would have to execute the following aspects:</a:t>
            </a:r>
          </a:p>
          <a:p>
            <a:pPr algn="just"/>
            <a:r>
              <a:rPr lang="en-IN" sz="700" b="1" dirty="0">
                <a:latin typeface="Times New Roman" pitchFamily="18" charset="0"/>
                <a:cs typeface="Times New Roman" pitchFamily="18" charset="0"/>
              </a:rPr>
              <a:t>Enabling strong communication </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It is a needful aspect for Sainsbury’s members effective realisation of which would help them to commercialise the knowledge related to the Km system. At the same time, it would aid in taking effective business decisions (</a:t>
            </a:r>
            <a:r>
              <a:rPr lang="en-IN" sz="700" dirty="0" err="1">
                <a:latin typeface="Times New Roman" pitchFamily="18" charset="0"/>
                <a:cs typeface="Times New Roman" pitchFamily="18" charset="0"/>
              </a:rPr>
              <a:t>Ismagilova</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et al.,</a:t>
            </a:r>
            <a:r>
              <a:rPr lang="en-IN" sz="700" dirty="0">
                <a:latin typeface="Times New Roman" pitchFamily="18" charset="0"/>
                <a:cs typeface="Times New Roman" pitchFamily="18" charset="0"/>
              </a:rPr>
              <a:t> 2019).</a:t>
            </a:r>
          </a:p>
          <a:p>
            <a:pPr algn="just"/>
            <a:r>
              <a:rPr lang="en-IN" sz="700" b="1" dirty="0">
                <a:latin typeface="Times New Roman" pitchFamily="18" charset="0"/>
                <a:cs typeface="Times New Roman" pitchFamily="18" charset="0"/>
              </a:rPr>
              <a:t>Using superior technology </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Since the Intelligent Technique uses AI, therefore, members would be required to use “Machine Learning” and “Blockchain” technologies to make it super effective. It would render a positive growth for commercialisation. </a:t>
            </a:r>
          </a:p>
          <a:p>
            <a:pPr algn="just"/>
            <a:r>
              <a:rPr lang="en-IN" sz="700" b="1" dirty="0">
                <a:latin typeface="Times New Roman" pitchFamily="18" charset="0"/>
                <a:cs typeface="Times New Roman" pitchFamily="18" charset="0"/>
              </a:rPr>
              <a:t>Assessing market trend </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Relevant market knowledge would always be helpful for Sainsbury's employees to commercialise the use of the KM system on a global scale. It would assist in generating incessant profitability. </a:t>
            </a:r>
          </a:p>
        </p:txBody>
      </p:sp>
      <p:sp>
        <p:nvSpPr>
          <p:cNvPr id="25" name="TextBox 24">
            <a:extLst>
              <a:ext uri="{FF2B5EF4-FFF2-40B4-BE49-F238E27FC236}">
                <a16:creationId xmlns:a16="http://schemas.microsoft.com/office/drawing/2014/main" id="{E443328C-A0EC-2DE2-0441-9622AB349FC5}"/>
              </a:ext>
            </a:extLst>
          </p:cNvPr>
          <p:cNvSpPr txBox="1"/>
          <p:nvPr/>
        </p:nvSpPr>
        <p:spPr>
          <a:xfrm>
            <a:off x="8467393" y="4943626"/>
            <a:ext cx="3647210" cy="2354491"/>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ctr"/>
            <a:r>
              <a:rPr lang="en-IN" sz="700" b="1" dirty="0">
                <a:latin typeface="Times New Roman" pitchFamily="18" charset="0"/>
                <a:cs typeface="Times New Roman" pitchFamily="18" charset="0"/>
              </a:rPr>
              <a:t>Reference list</a:t>
            </a:r>
            <a:endParaRPr lang="en-IN" sz="7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Ferraris, A., </a:t>
            </a:r>
            <a:r>
              <a:rPr lang="en-IN" sz="700" dirty="0" err="1">
                <a:latin typeface="Times New Roman" pitchFamily="18" charset="0"/>
                <a:cs typeface="Times New Roman" pitchFamily="18" charset="0"/>
              </a:rPr>
              <a:t>Mazzoleni</a:t>
            </a:r>
            <a:r>
              <a:rPr lang="en-IN" sz="700" dirty="0">
                <a:latin typeface="Times New Roman" pitchFamily="18" charset="0"/>
                <a:cs typeface="Times New Roman" pitchFamily="18" charset="0"/>
              </a:rPr>
              <a:t>, A., </a:t>
            </a:r>
            <a:r>
              <a:rPr lang="en-IN" sz="700" dirty="0" err="1">
                <a:latin typeface="Times New Roman" pitchFamily="18" charset="0"/>
                <a:cs typeface="Times New Roman" pitchFamily="18" charset="0"/>
              </a:rPr>
              <a:t>Devalle</a:t>
            </a:r>
            <a:r>
              <a:rPr lang="en-IN" sz="700" dirty="0">
                <a:latin typeface="Times New Roman" pitchFamily="18" charset="0"/>
                <a:cs typeface="Times New Roman" pitchFamily="18" charset="0"/>
              </a:rPr>
              <a:t>, A., and Couturier, J. (2019). Big data analytics capabilities and knowledge management: impact on firm performance. </a:t>
            </a:r>
            <a:r>
              <a:rPr lang="en-IN" sz="700" i="1" dirty="0">
                <a:latin typeface="Times New Roman" pitchFamily="18" charset="0"/>
                <a:cs typeface="Times New Roman" pitchFamily="18" charset="0"/>
              </a:rPr>
              <a:t>Management Decision</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57</a:t>
            </a:r>
            <a:r>
              <a:rPr lang="en-IN" sz="700" dirty="0">
                <a:latin typeface="Times New Roman" pitchFamily="18" charset="0"/>
                <a:cs typeface="Times New Roman" pitchFamily="18" charset="0"/>
              </a:rPr>
              <a:t>(8), 1923-1936.</a:t>
            </a:r>
          </a:p>
          <a:p>
            <a:pPr algn="just"/>
            <a:r>
              <a:rPr lang="en-IN" sz="700" dirty="0" err="1">
                <a:latin typeface="Times New Roman" pitchFamily="18" charset="0"/>
                <a:cs typeface="Times New Roman" pitchFamily="18" charset="0"/>
              </a:rPr>
              <a:t>Gaviria</a:t>
            </a:r>
            <a:r>
              <a:rPr lang="en-IN" sz="700" dirty="0">
                <a:latin typeface="Times New Roman" pitchFamily="18" charset="0"/>
                <a:cs typeface="Times New Roman" pitchFamily="18" charset="0"/>
              </a:rPr>
              <a:t>-Marin, M., </a:t>
            </a:r>
            <a:r>
              <a:rPr lang="en-IN" sz="700" dirty="0" err="1">
                <a:latin typeface="Times New Roman" pitchFamily="18" charset="0"/>
                <a:cs typeface="Times New Roman" pitchFamily="18" charset="0"/>
              </a:rPr>
              <a:t>Merigó</a:t>
            </a:r>
            <a:r>
              <a:rPr lang="en-IN" sz="700" dirty="0">
                <a:latin typeface="Times New Roman" pitchFamily="18" charset="0"/>
                <a:cs typeface="Times New Roman" pitchFamily="18" charset="0"/>
              </a:rPr>
              <a:t>, J. M., and </a:t>
            </a:r>
            <a:r>
              <a:rPr lang="en-IN" sz="700" dirty="0" err="1">
                <a:latin typeface="Times New Roman" pitchFamily="18" charset="0"/>
                <a:cs typeface="Times New Roman" pitchFamily="18" charset="0"/>
              </a:rPr>
              <a:t>Baier</a:t>
            </a:r>
            <a:r>
              <a:rPr lang="en-IN" sz="700" dirty="0">
                <a:latin typeface="Times New Roman" pitchFamily="18" charset="0"/>
                <a:cs typeface="Times New Roman" pitchFamily="18" charset="0"/>
              </a:rPr>
              <a:t>-Fuentes, H. (2019). Knowledge management: A global examination based on </a:t>
            </a:r>
            <a:r>
              <a:rPr lang="en-IN" sz="700" dirty="0" err="1">
                <a:latin typeface="Times New Roman" pitchFamily="18" charset="0"/>
                <a:cs typeface="Times New Roman" pitchFamily="18" charset="0"/>
              </a:rPr>
              <a:t>bibliometric</a:t>
            </a:r>
            <a:r>
              <a:rPr lang="en-IN" sz="700" dirty="0">
                <a:latin typeface="Times New Roman" pitchFamily="18" charset="0"/>
                <a:cs typeface="Times New Roman" pitchFamily="18" charset="0"/>
              </a:rPr>
              <a:t> analysis. </a:t>
            </a:r>
            <a:r>
              <a:rPr lang="en-IN" sz="700" i="1" dirty="0">
                <a:latin typeface="Times New Roman" pitchFamily="18" charset="0"/>
                <a:cs typeface="Times New Roman" pitchFamily="18" charset="0"/>
              </a:rPr>
              <a:t>Technological Forecasting and Social Change</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140</a:t>
            </a:r>
            <a:r>
              <a:rPr lang="en-IN" sz="700" dirty="0">
                <a:latin typeface="Times New Roman" pitchFamily="18" charset="0"/>
                <a:cs typeface="Times New Roman" pitchFamily="18" charset="0"/>
              </a:rPr>
              <a:t>, 194-220.</a:t>
            </a:r>
          </a:p>
          <a:p>
            <a:pPr algn="just"/>
            <a:r>
              <a:rPr lang="en-IN" sz="700" dirty="0" err="1">
                <a:latin typeface="Times New Roman" pitchFamily="18" charset="0"/>
                <a:cs typeface="Times New Roman" pitchFamily="18" charset="0"/>
              </a:rPr>
              <a:t>Ismagilova</a:t>
            </a:r>
            <a:r>
              <a:rPr lang="en-IN" sz="700" dirty="0">
                <a:latin typeface="Times New Roman" pitchFamily="18" charset="0"/>
                <a:cs typeface="Times New Roman" pitchFamily="18" charset="0"/>
              </a:rPr>
              <a:t>, E., Hughes, L., </a:t>
            </a:r>
            <a:r>
              <a:rPr lang="en-IN" sz="700" dirty="0" err="1">
                <a:latin typeface="Times New Roman" pitchFamily="18" charset="0"/>
                <a:cs typeface="Times New Roman" pitchFamily="18" charset="0"/>
              </a:rPr>
              <a:t>Dwivedi</a:t>
            </a:r>
            <a:r>
              <a:rPr lang="en-IN" sz="700" dirty="0">
                <a:latin typeface="Times New Roman" pitchFamily="18" charset="0"/>
                <a:cs typeface="Times New Roman" pitchFamily="18" charset="0"/>
              </a:rPr>
              <a:t>, Y. K., and Raman, K. R. (2019). Smart cities: Advances in research—An information systems perspective. </a:t>
            </a:r>
            <a:r>
              <a:rPr lang="en-IN" sz="700" i="1" dirty="0">
                <a:latin typeface="Times New Roman" pitchFamily="18" charset="0"/>
                <a:cs typeface="Times New Roman" pitchFamily="18" charset="0"/>
              </a:rPr>
              <a:t>International journal of information management</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47</a:t>
            </a:r>
            <a:r>
              <a:rPr lang="en-IN" sz="700" dirty="0">
                <a:latin typeface="Times New Roman" pitchFamily="18" charset="0"/>
                <a:cs typeface="Times New Roman" pitchFamily="18" charset="0"/>
              </a:rPr>
              <a:t>, 88-100.</a:t>
            </a:r>
          </a:p>
          <a:p>
            <a:pPr algn="just"/>
            <a:r>
              <a:rPr lang="en-IN" sz="700" dirty="0">
                <a:latin typeface="Times New Roman" pitchFamily="18" charset="0"/>
                <a:cs typeface="Times New Roman" pitchFamily="18" charset="0"/>
              </a:rPr>
              <a:t>Kremer, H., </a:t>
            </a:r>
            <a:r>
              <a:rPr lang="en-IN" sz="700" dirty="0" err="1">
                <a:latin typeface="Times New Roman" pitchFamily="18" charset="0"/>
                <a:cs typeface="Times New Roman" pitchFamily="18" charset="0"/>
              </a:rPr>
              <a:t>Villamor</a:t>
            </a:r>
            <a:r>
              <a:rPr lang="en-IN" sz="700" dirty="0">
                <a:latin typeface="Times New Roman" pitchFamily="18" charset="0"/>
                <a:cs typeface="Times New Roman" pitchFamily="18" charset="0"/>
              </a:rPr>
              <a:t>, I., and </a:t>
            </a:r>
            <a:r>
              <a:rPr lang="en-IN" sz="700" dirty="0" err="1">
                <a:latin typeface="Times New Roman" pitchFamily="18" charset="0"/>
                <a:cs typeface="Times New Roman" pitchFamily="18" charset="0"/>
              </a:rPr>
              <a:t>Aguinis</a:t>
            </a:r>
            <a:r>
              <a:rPr lang="en-IN" sz="700" dirty="0">
                <a:latin typeface="Times New Roman" pitchFamily="18" charset="0"/>
                <a:cs typeface="Times New Roman" pitchFamily="18" charset="0"/>
              </a:rPr>
              <a:t>, H. (2019). Innovation leadership: Best-practice recommendations for promoting employee creativity, voice, and knowledge sharing. </a:t>
            </a:r>
            <a:r>
              <a:rPr lang="en-IN" sz="700" i="1" dirty="0">
                <a:latin typeface="Times New Roman" pitchFamily="18" charset="0"/>
                <a:cs typeface="Times New Roman" pitchFamily="18" charset="0"/>
              </a:rPr>
              <a:t>Business Horizons</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62</a:t>
            </a:r>
            <a:r>
              <a:rPr lang="en-IN" sz="700" dirty="0">
                <a:latin typeface="Times New Roman" pitchFamily="18" charset="0"/>
                <a:cs typeface="Times New Roman" pitchFamily="18" charset="0"/>
              </a:rPr>
              <a:t>(1), 65-74.</a:t>
            </a:r>
          </a:p>
          <a:p>
            <a:pPr algn="just"/>
            <a:r>
              <a:rPr lang="en-IN" sz="700" dirty="0">
                <a:latin typeface="Times New Roman" pitchFamily="18" charset="0"/>
                <a:cs typeface="Times New Roman" pitchFamily="18" charset="0"/>
              </a:rPr>
              <a:t>Le, P. B., and Lei, H. (2019). Determinants of innovation capability: the roles of transformational leadership, knowledge sharing and perceived organizational support. </a:t>
            </a:r>
            <a:r>
              <a:rPr lang="en-IN" sz="700" i="1" dirty="0">
                <a:latin typeface="Times New Roman" pitchFamily="18" charset="0"/>
                <a:cs typeface="Times New Roman" pitchFamily="18" charset="0"/>
              </a:rPr>
              <a:t>Journal of knowledge management</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23</a:t>
            </a:r>
            <a:r>
              <a:rPr lang="en-IN" sz="700" dirty="0">
                <a:latin typeface="Times New Roman" pitchFamily="18" charset="0"/>
                <a:cs typeface="Times New Roman" pitchFamily="18" charset="0"/>
              </a:rPr>
              <a:t>(3), 527-547.</a:t>
            </a:r>
          </a:p>
          <a:p>
            <a:pPr algn="just"/>
            <a:r>
              <a:rPr lang="en-IN" sz="700" dirty="0" err="1">
                <a:latin typeface="Times New Roman" pitchFamily="18" charset="0"/>
                <a:cs typeface="Times New Roman" pitchFamily="18" charset="0"/>
              </a:rPr>
              <a:t>Liebowitz</a:t>
            </a:r>
            <a:r>
              <a:rPr lang="en-IN" sz="700" dirty="0">
                <a:latin typeface="Times New Roman" pitchFamily="18" charset="0"/>
                <a:cs typeface="Times New Roman" pitchFamily="18" charset="0"/>
              </a:rPr>
              <a:t>, J. (2019). </a:t>
            </a:r>
            <a:r>
              <a:rPr lang="en-IN" sz="700" i="1" dirty="0">
                <a:latin typeface="Times New Roman" pitchFamily="18" charset="0"/>
                <a:cs typeface="Times New Roman" pitchFamily="18" charset="0"/>
              </a:rPr>
              <a:t>Building organizational intelligence: A knowledge management primer</a:t>
            </a:r>
            <a:r>
              <a:rPr lang="en-IN" sz="700" dirty="0">
                <a:latin typeface="Times New Roman" pitchFamily="18" charset="0"/>
                <a:cs typeface="Times New Roman" pitchFamily="18" charset="0"/>
              </a:rPr>
              <a:t>. CRC press.</a:t>
            </a:r>
          </a:p>
          <a:p>
            <a:pPr algn="just"/>
            <a:r>
              <a:rPr lang="en-IN" sz="700" dirty="0" err="1">
                <a:latin typeface="Times New Roman" pitchFamily="18" charset="0"/>
                <a:cs typeface="Times New Roman" pitchFamily="18" charset="0"/>
              </a:rPr>
              <a:t>Schniederjans</a:t>
            </a:r>
            <a:r>
              <a:rPr lang="en-IN" sz="700" dirty="0">
                <a:latin typeface="Times New Roman" pitchFamily="18" charset="0"/>
                <a:cs typeface="Times New Roman" pitchFamily="18" charset="0"/>
              </a:rPr>
              <a:t>, D. G., </a:t>
            </a:r>
            <a:r>
              <a:rPr lang="en-IN" sz="700" dirty="0" err="1">
                <a:latin typeface="Times New Roman" pitchFamily="18" charset="0"/>
                <a:cs typeface="Times New Roman" pitchFamily="18" charset="0"/>
              </a:rPr>
              <a:t>Curado</a:t>
            </a:r>
            <a:r>
              <a:rPr lang="en-IN" sz="700" dirty="0">
                <a:latin typeface="Times New Roman" pitchFamily="18" charset="0"/>
                <a:cs typeface="Times New Roman" pitchFamily="18" charset="0"/>
              </a:rPr>
              <a:t>, C., and </a:t>
            </a:r>
            <a:r>
              <a:rPr lang="en-IN" sz="700" dirty="0" err="1">
                <a:latin typeface="Times New Roman" pitchFamily="18" charset="0"/>
                <a:cs typeface="Times New Roman" pitchFamily="18" charset="0"/>
              </a:rPr>
              <a:t>Khalajhedayati</a:t>
            </a:r>
            <a:r>
              <a:rPr lang="en-IN" sz="700" dirty="0">
                <a:latin typeface="Times New Roman" pitchFamily="18" charset="0"/>
                <a:cs typeface="Times New Roman" pitchFamily="18" charset="0"/>
              </a:rPr>
              <a:t>, M. (2020). Supply chain digitisation trends: An integration of knowledge management. </a:t>
            </a:r>
            <a:r>
              <a:rPr lang="en-IN" sz="700" i="1" dirty="0">
                <a:latin typeface="Times New Roman" pitchFamily="18" charset="0"/>
                <a:cs typeface="Times New Roman" pitchFamily="18" charset="0"/>
              </a:rPr>
              <a:t>International Journal of Production Economics</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220</a:t>
            </a:r>
            <a:r>
              <a:rPr lang="en-IN" sz="700" dirty="0">
                <a:latin typeface="Times New Roman" pitchFamily="18" charset="0"/>
                <a:cs typeface="Times New Roman" pitchFamily="18" charset="0"/>
              </a:rPr>
              <a:t>, 107439.</a:t>
            </a:r>
          </a:p>
        </p:txBody>
      </p:sp>
      <p:sp>
        <p:nvSpPr>
          <p:cNvPr id="7" name="Rectangle 6"/>
          <p:cNvSpPr/>
          <p:nvPr/>
        </p:nvSpPr>
        <p:spPr>
          <a:xfrm>
            <a:off x="2533463" y="-51543"/>
            <a:ext cx="6633686" cy="801530"/>
          </a:xfrm>
          <a:prstGeom prst="rect">
            <a:avLst/>
          </a:prstGeom>
          <a:ln/>
        </p:spPr>
        <p:style>
          <a:lnRef idx="1">
            <a:schemeClr val="accent6"/>
          </a:lnRef>
          <a:fillRef idx="2">
            <a:schemeClr val="accent6"/>
          </a:fillRef>
          <a:effectRef idx="1">
            <a:schemeClr val="accent6"/>
          </a:effectRef>
          <a:fontRef idx="minor">
            <a:schemeClr val="dk1"/>
          </a:fontRef>
        </p:style>
        <p:txBody>
          <a:bodyPr rtlCol="0" anchor="ctr"/>
          <a:lstStyle/>
          <a:p>
            <a:pPr algn="ctr">
              <a:lnSpc>
                <a:spcPct val="150000"/>
              </a:lnSpc>
            </a:pPr>
            <a:r>
              <a:rPr lang="en-IN" sz="1400" b="1" dirty="0">
                <a:solidFill>
                  <a:schemeClr val="tx1">
                    <a:lumMod val="95000"/>
                    <a:lumOff val="5000"/>
                  </a:schemeClr>
                </a:solidFill>
                <a:latin typeface="Times New Roman" pitchFamily="18" charset="0"/>
                <a:cs typeface="Times New Roman" pitchFamily="18" charset="0"/>
              </a:rPr>
              <a:t>Knowledge Management (KM) System In Practice At Sainsbury’s Organisation</a:t>
            </a:r>
            <a:endParaRPr lang="en-IN" sz="1400" dirty="0">
              <a:solidFill>
                <a:schemeClr val="tx1">
                  <a:lumMod val="95000"/>
                  <a:lumOff val="5000"/>
                </a:schemeClr>
              </a:solidFill>
              <a:latin typeface="Times New Roman" pitchFamily="18" charset="0"/>
              <a:cs typeface="Times New Roman" pitchFamily="18" charset="0"/>
            </a:endParaRPr>
          </a:p>
        </p:txBody>
      </p:sp>
      <p:pic>
        <p:nvPicPr>
          <p:cNvPr id="2" name="Picture 2" descr="Integrate Knowledge Management With Your Business Processe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59076" y="737128"/>
            <a:ext cx="1920689" cy="1744338"/>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What is the use of knowledge management? | by Stan Garfield | Medium"/>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sz="700"/>
          </a:p>
        </p:txBody>
      </p:sp>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9078" y="2481466"/>
            <a:ext cx="1920688" cy="2124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7" descr="11 Ideas to Improve Knowledge Management in the Contact Cent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57150" y="4381148"/>
            <a:ext cx="3079037" cy="112834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9" descr="Knowledge Management | Tutorialspoin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59078" y="4606218"/>
            <a:ext cx="1920688" cy="270431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79766" y="3058311"/>
            <a:ext cx="3712234" cy="928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6" name="Picture 1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5903" y="-17250"/>
            <a:ext cx="2560695" cy="781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13"/>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276081" y="9532"/>
            <a:ext cx="2903546" cy="7404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9817D227-4977-BFCB-32B7-A97B767ED417}"/>
              </a:ext>
            </a:extLst>
          </p:cNvPr>
          <p:cNvSpPr/>
          <p:nvPr/>
        </p:nvSpPr>
        <p:spPr>
          <a:xfrm>
            <a:off x="27698" y="2781312"/>
            <a:ext cx="3467821" cy="26723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rtl="0">
              <a:spcBef>
                <a:spcPts val="0"/>
              </a:spcBef>
              <a:spcAft>
                <a:spcPts val="0"/>
              </a:spcAft>
            </a:pPr>
            <a:r>
              <a:rPr lang="en-US" sz="750" b="1" i="0" u="none" strike="noStrike" dirty="0">
                <a:solidFill>
                  <a:srgbClr val="0E101A"/>
                </a:solidFill>
                <a:effectLst/>
                <a:latin typeface="Times New Roman" panose="02020603050405020304" pitchFamily="18" charset="0"/>
              </a:rPr>
              <a:t>Connecting people to sharing and creating knowledge effectively </a:t>
            </a:r>
            <a:endParaRPr lang="en-US" sz="750" b="0" dirty="0">
              <a:effectLst/>
            </a:endParaRPr>
          </a:p>
          <a:p>
            <a:pPr algn="just" rtl="0">
              <a:spcBef>
                <a:spcPts val="0"/>
              </a:spcBef>
              <a:spcAft>
                <a:spcPts val="0"/>
              </a:spcAft>
            </a:pPr>
            <a:r>
              <a:rPr lang="en-US" sz="750" b="0" i="0" u="none" strike="noStrike" dirty="0">
                <a:solidFill>
                  <a:srgbClr val="0E101A"/>
                </a:solidFill>
                <a:effectLst/>
                <a:latin typeface="Times New Roman" panose="02020603050405020304" pitchFamily="18" charset="0"/>
              </a:rPr>
              <a:t>Sainsbury’s is committed to respecting the human rights that led to the development of the value chain of the organisation. There is a focus on the development of the training of the employees that is helpful for the knowledge development of the organisation. In the organisation, people are working together which is helpful for the development of the behavioral changes of the organisation. On this note, the development of knowledge-sharing creates a collaborative culture within the organisation.  </a:t>
            </a:r>
            <a:endParaRPr lang="en-US" sz="750" b="0" dirty="0">
              <a:effectLst/>
            </a:endParaRPr>
          </a:p>
          <a:p>
            <a:pPr algn="just" rtl="0">
              <a:spcBef>
                <a:spcPts val="0"/>
              </a:spcBef>
              <a:spcAft>
                <a:spcPts val="0"/>
              </a:spcAft>
            </a:pPr>
            <a:r>
              <a:rPr lang="en-US" sz="750" b="1" i="0" u="none" strike="noStrike" dirty="0">
                <a:solidFill>
                  <a:srgbClr val="0E101A"/>
                </a:solidFill>
                <a:effectLst/>
                <a:latin typeface="Times New Roman" panose="02020603050405020304" pitchFamily="18" charset="0"/>
              </a:rPr>
              <a:t>Interfacing individuals with the data for creating and applying the information</a:t>
            </a:r>
            <a:endParaRPr lang="en-US" sz="750" b="0" dirty="0">
              <a:effectLst/>
            </a:endParaRPr>
          </a:p>
          <a:p>
            <a:pPr algn="just" rtl="0">
              <a:spcBef>
                <a:spcPts val="0"/>
              </a:spcBef>
              <a:spcAft>
                <a:spcPts val="0"/>
              </a:spcAft>
            </a:pPr>
            <a:r>
              <a:rPr lang="en-US" sz="750" b="0" i="0" u="none" strike="noStrike" dirty="0">
                <a:solidFill>
                  <a:srgbClr val="0E101A"/>
                </a:solidFill>
                <a:effectLst/>
                <a:latin typeface="Times New Roman" panose="02020603050405020304" pitchFamily="18" charset="0"/>
              </a:rPr>
              <a:t>The advancement of the data in the work environment of the association is a significant region to deal with the exhibition of the association. On this note, legitimate association with individuals prompts the advancement of the abilities among the staff of the association.</a:t>
            </a:r>
            <a:endParaRPr lang="en-US" sz="750" b="0" dirty="0">
              <a:effectLst/>
            </a:endParaRPr>
          </a:p>
          <a:p>
            <a:pPr algn="just" rtl="0">
              <a:spcBef>
                <a:spcPts val="0"/>
              </a:spcBef>
              <a:spcAft>
                <a:spcPts val="0"/>
              </a:spcAft>
            </a:pPr>
            <a:r>
              <a:rPr lang="en-US" sz="750" b="1" i="0" u="none" strike="noStrike" dirty="0">
                <a:solidFill>
                  <a:srgbClr val="0E101A"/>
                </a:solidFill>
                <a:effectLst/>
                <a:latin typeface="Times New Roman" panose="02020603050405020304" pitchFamily="18" charset="0"/>
              </a:rPr>
              <a:t>Connecting individuals with tools for knowledge processing</a:t>
            </a:r>
            <a:r>
              <a:rPr lang="en-US" sz="750" b="0" i="0" u="none" strike="noStrike" dirty="0">
                <a:solidFill>
                  <a:srgbClr val="0E101A"/>
                </a:solidFill>
                <a:effectLst/>
                <a:latin typeface="Times New Roman" panose="02020603050405020304" pitchFamily="18" charset="0"/>
              </a:rPr>
              <a:t> </a:t>
            </a:r>
            <a:endParaRPr lang="en-US" sz="750" b="0" dirty="0">
              <a:effectLst/>
            </a:endParaRPr>
          </a:p>
          <a:p>
            <a:pPr algn="just" rtl="0">
              <a:spcBef>
                <a:spcPts val="0"/>
              </a:spcBef>
              <a:spcAft>
                <a:spcPts val="0"/>
              </a:spcAft>
            </a:pPr>
            <a:r>
              <a:rPr lang="en-US" sz="750" b="0" i="0" u="none" strike="noStrike" dirty="0">
                <a:solidFill>
                  <a:srgbClr val="0E101A"/>
                </a:solidFill>
                <a:effectLst/>
                <a:latin typeface="Times New Roman" panose="02020603050405020304" pitchFamily="18" charset="0"/>
              </a:rPr>
              <a:t>The value of KM tools in the development of the </a:t>
            </a:r>
            <a:r>
              <a:rPr lang="en-US" sz="750" b="0" i="0" u="none" strike="noStrike" dirty="0" err="1">
                <a:solidFill>
                  <a:srgbClr val="0E101A"/>
                </a:solidFill>
                <a:effectLst/>
                <a:latin typeface="Times New Roman" panose="02020603050405020304" pitchFamily="18" charset="0"/>
              </a:rPr>
              <a:t>organisation's</a:t>
            </a:r>
            <a:r>
              <a:rPr lang="en-US" sz="750" b="0" i="0" u="none" strike="noStrike" dirty="0">
                <a:solidFill>
                  <a:srgbClr val="0E101A"/>
                </a:solidFill>
                <a:effectLst/>
                <a:latin typeface="Times New Roman" panose="02020603050405020304" pitchFamily="18" charset="0"/>
              </a:rPr>
              <a:t> facilities cannot be overstated. The creation of experiences via the management of the tool that may enable the many areas of the experiences of the people in Sainsbury's is important.  </a:t>
            </a:r>
            <a:endParaRPr lang="en-US" sz="750" b="0" dirty="0">
              <a:effectLst/>
            </a:endParaRPr>
          </a:p>
          <a:p>
            <a:pPr algn="just" rtl="0">
              <a:spcBef>
                <a:spcPts val="0"/>
              </a:spcBef>
              <a:spcAft>
                <a:spcPts val="0"/>
              </a:spcAft>
            </a:pPr>
            <a:r>
              <a:rPr lang="en-US" sz="750" b="1" i="0" u="none" strike="noStrike" dirty="0">
                <a:solidFill>
                  <a:srgbClr val="0E101A"/>
                </a:solidFill>
                <a:effectLst/>
                <a:latin typeface="Times New Roman" panose="02020603050405020304" pitchFamily="18" charset="0"/>
              </a:rPr>
              <a:t>Promoting knowledge sharing to establish an employee culture</a:t>
            </a:r>
            <a:endParaRPr lang="en-US" sz="750" b="0" dirty="0">
              <a:effectLst/>
            </a:endParaRPr>
          </a:p>
          <a:p>
            <a:pPr algn="just" rtl="0">
              <a:spcBef>
                <a:spcPts val="0"/>
              </a:spcBef>
              <a:spcAft>
                <a:spcPts val="0"/>
              </a:spcAft>
            </a:pPr>
            <a:r>
              <a:rPr lang="en-US" sz="750" b="0" i="0" u="none" strike="noStrike" dirty="0">
                <a:solidFill>
                  <a:srgbClr val="0E101A"/>
                </a:solidFill>
                <a:effectLst/>
                <a:latin typeface="Times New Roman" panose="02020603050405020304" pitchFamily="18" charset="0"/>
              </a:rPr>
              <a:t>This is the area where the organisation may benefit from open communication. It is critical to foster collaboration to foster the correct culture inside the team. On that topic, developing decision-making inside the team is beneficial for managing innovation at Sainsbury's. </a:t>
            </a:r>
            <a:endParaRPr lang="en-US" sz="750" dirty="0"/>
          </a:p>
        </p:txBody>
      </p:sp>
    </p:spTree>
    <p:extLst>
      <p:ext uri="{BB962C8B-B14F-4D97-AF65-F5344CB8AC3E}">
        <p14:creationId xmlns:p14="http://schemas.microsoft.com/office/powerpoint/2010/main" val="34875944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145</TotalTime>
  <Words>1577</Words>
  <Application>Microsoft Office PowerPoint</Application>
  <PresentationFormat>Widescreen</PresentationFormat>
  <Paragraphs>63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Candara</vt:lpstr>
      <vt:lpstr>Symbol</vt:lpstr>
      <vt:lpstr>Times New Roman</vt:lpstr>
      <vt:lpstr>Waveform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Ionut Cojan</cp:lastModifiedBy>
  <cp:revision>4</cp:revision>
  <dcterms:created xsi:type="dcterms:W3CDTF">2023-06-28T11:24:12Z</dcterms:created>
  <dcterms:modified xsi:type="dcterms:W3CDTF">2023-08-13T09:39:29Z</dcterms:modified>
</cp:coreProperties>
</file>