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 id="259" r:id="rId4"/>
    <p:sldId id="260" r:id="rId5"/>
    <p:sldId id="261" r:id="rId6"/>
    <p:sldId id="263" r:id="rId7"/>
    <p:sldId id="264" r:id="rId8"/>
    <p:sldId id="265" r:id="rId9"/>
    <p:sldId id="267" r:id="rId10"/>
    <p:sldId id="266" r:id="rId11"/>
    <p:sldId id="262" r:id="rId12"/>
    <p:sldId id="25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247580-182D-EF4D-B2B3-64A7B6C553A5}" v="70" dt="2023-07-18T11:55:16.7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51"/>
    <p:restoredTop sz="94686"/>
  </p:normalViewPr>
  <p:slideViewPr>
    <p:cSldViewPr snapToGrid="0" snapToObjects="1">
      <p:cViewPr varScale="1">
        <p:scale>
          <a:sx n="90" d="100"/>
          <a:sy n="90" d="100"/>
        </p:scale>
        <p:origin x="232" y="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0461F08-631F-5B45-8E4C-FA71F1E0F266}"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34E2379D-7F9C-084F-8B6B-09B0253B1F64}"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29949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461F08-631F-5B45-8E4C-FA71F1E0F266}"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E2379D-7F9C-084F-8B6B-09B0253B1F64}"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564889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0461F08-631F-5B45-8E4C-FA71F1E0F266}"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E2379D-7F9C-084F-8B6B-09B0253B1F64}" type="slidenum">
              <a:rPr lang="en-GB" smtClean="0"/>
              <a:t>‹#›</a:t>
            </a:fld>
            <a:endParaRPr lang="en-GB"/>
          </a:p>
        </p:txBody>
      </p:sp>
    </p:spTree>
    <p:extLst>
      <p:ext uri="{BB962C8B-B14F-4D97-AF65-F5344CB8AC3E}">
        <p14:creationId xmlns:p14="http://schemas.microsoft.com/office/powerpoint/2010/main" val="3104333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461F08-631F-5B45-8E4C-FA71F1E0F266}" type="datetimeFigureOut">
              <a:rPr lang="en-GB" smtClean="0"/>
              <a:t>13/07/2023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E2379D-7F9C-084F-8B6B-09B0253B1F64}"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984242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0461F08-631F-5B45-8E4C-FA71F1E0F266}" type="datetimeFigureOut">
              <a:rPr lang="en-GB" smtClean="0"/>
              <a:t>13/07/2023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E2379D-7F9C-084F-8B6B-09B0253B1F64}" type="slidenum">
              <a:rPr lang="en-GB" smtClean="0"/>
              <a:t>‹#›</a:t>
            </a:fld>
            <a:endParaRPr lang="en-GB"/>
          </a:p>
        </p:txBody>
      </p:sp>
    </p:spTree>
    <p:extLst>
      <p:ext uri="{BB962C8B-B14F-4D97-AF65-F5344CB8AC3E}">
        <p14:creationId xmlns:p14="http://schemas.microsoft.com/office/powerpoint/2010/main" val="860154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0461F08-631F-5B45-8E4C-FA71F1E0F266}" type="datetimeFigureOut">
              <a:rPr lang="en-GB" smtClean="0"/>
              <a:t>13/07/2023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E2379D-7F9C-084F-8B6B-09B0253B1F64}"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65761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0461F08-631F-5B45-8E4C-FA71F1E0F266}" type="datetimeFigureOut">
              <a:rPr lang="en-GB" smtClean="0"/>
              <a:t>13/07/2023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E2379D-7F9C-084F-8B6B-09B0253B1F64}" type="slidenum">
              <a:rPr lang="en-GB" smtClean="0"/>
              <a:t>‹#›</a:t>
            </a:fld>
            <a:endParaRPr lang="en-GB"/>
          </a:p>
        </p:txBody>
      </p:sp>
    </p:spTree>
    <p:extLst>
      <p:ext uri="{BB962C8B-B14F-4D97-AF65-F5344CB8AC3E}">
        <p14:creationId xmlns:p14="http://schemas.microsoft.com/office/powerpoint/2010/main" val="3403688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461F08-631F-5B45-8E4C-FA71F1E0F266}" type="datetimeFigureOut">
              <a:rPr lang="en-GB" smtClean="0"/>
              <a:t>13/07/2023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E2379D-7F9C-084F-8B6B-09B0253B1F64}" type="slidenum">
              <a:rPr lang="en-GB" smtClean="0"/>
              <a:t>‹#›</a:t>
            </a:fld>
            <a:endParaRPr lang="en-GB"/>
          </a:p>
        </p:txBody>
      </p:sp>
    </p:spTree>
    <p:extLst>
      <p:ext uri="{BB962C8B-B14F-4D97-AF65-F5344CB8AC3E}">
        <p14:creationId xmlns:p14="http://schemas.microsoft.com/office/powerpoint/2010/main" val="4156020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461F08-631F-5B45-8E4C-FA71F1E0F266}" type="datetimeFigureOut">
              <a:rPr lang="en-GB" smtClean="0"/>
              <a:t>13/07/2023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E2379D-7F9C-084F-8B6B-09B0253B1F64}" type="slidenum">
              <a:rPr lang="en-GB" smtClean="0"/>
              <a:t>‹#›</a:t>
            </a:fld>
            <a:endParaRPr lang="en-GB"/>
          </a:p>
        </p:txBody>
      </p:sp>
    </p:spTree>
    <p:extLst>
      <p:ext uri="{BB962C8B-B14F-4D97-AF65-F5344CB8AC3E}">
        <p14:creationId xmlns:p14="http://schemas.microsoft.com/office/powerpoint/2010/main" val="201061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461F08-631F-5B45-8E4C-FA71F1E0F266}"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E2379D-7F9C-084F-8B6B-09B0253B1F64}" type="slidenum">
              <a:rPr lang="en-GB" smtClean="0"/>
              <a:t>‹#›</a:t>
            </a:fld>
            <a:endParaRPr lang="en-GB"/>
          </a:p>
        </p:txBody>
      </p:sp>
    </p:spTree>
    <p:extLst>
      <p:ext uri="{BB962C8B-B14F-4D97-AF65-F5344CB8AC3E}">
        <p14:creationId xmlns:p14="http://schemas.microsoft.com/office/powerpoint/2010/main" val="1560741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461F08-631F-5B45-8E4C-FA71F1E0F266}" type="datetimeFigureOut">
              <a:rPr lang="en-GB" smtClean="0"/>
              <a:t>13/07/2023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E2379D-7F9C-084F-8B6B-09B0253B1F64}" type="slidenum">
              <a:rPr lang="en-GB" smtClean="0"/>
              <a:t>‹#›</a:t>
            </a:fld>
            <a:endParaRPr lang="en-GB"/>
          </a:p>
        </p:txBody>
      </p:sp>
    </p:spTree>
    <p:extLst>
      <p:ext uri="{BB962C8B-B14F-4D97-AF65-F5344CB8AC3E}">
        <p14:creationId xmlns:p14="http://schemas.microsoft.com/office/powerpoint/2010/main" val="1861558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E0461F08-631F-5B45-8E4C-FA71F1E0F266}" type="datetimeFigureOut">
              <a:rPr lang="en-GB" smtClean="0"/>
              <a:t>13/07/2023</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34E2379D-7F9C-084F-8B6B-09B0253B1F64}"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905378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hyperlink" Target="https://www.galiciaconfidencial.com/noticia/158944-inditex-mercadona-repsol-tres-empresas-maior-capacidade-atraer-reter-talento-espana" TargetMode="External"/><Relationship Id="rId2" Type="http://schemas.openxmlformats.org/officeDocument/2006/relationships/image" Target="../media/image5.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8" name="Rectangle 58">
            <a:extLst>
              <a:ext uri="{FF2B5EF4-FFF2-40B4-BE49-F238E27FC236}">
                <a16:creationId xmlns:a16="http://schemas.microsoft.com/office/drawing/2014/main" id="{4DA9E8CC-6C73-43E6-AF09-B4B1083BC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9" name="Picture 60">
            <a:extLst>
              <a:ext uri="{FF2B5EF4-FFF2-40B4-BE49-F238E27FC236}">
                <a16:creationId xmlns:a16="http://schemas.microsoft.com/office/drawing/2014/main" id="{C6DFF5FD-BEF9-4B06-B7C2-58C5CFC92B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0" name="Picture 62">
            <a:extLst>
              <a:ext uri="{FF2B5EF4-FFF2-40B4-BE49-F238E27FC236}">
                <a16:creationId xmlns:a16="http://schemas.microsoft.com/office/drawing/2014/main" id="{C9A18D1D-88E7-41EF-892F-C99BDEEE5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1" name="Rectangle 64">
            <a:extLst>
              <a:ext uri="{FF2B5EF4-FFF2-40B4-BE49-F238E27FC236}">
                <a16:creationId xmlns:a16="http://schemas.microsoft.com/office/drawing/2014/main" id="{113E1A2F-E5D7-4888-BA8C-1CDDC7CE2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66">
            <a:extLst>
              <a:ext uri="{FF2B5EF4-FFF2-40B4-BE49-F238E27FC236}">
                <a16:creationId xmlns:a16="http://schemas.microsoft.com/office/drawing/2014/main" id="{F625649A-4F9D-4D90-8F0A-433D7A1F6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53E14-4D55-5744-8A8C-A8917550078C}"/>
              </a:ext>
            </a:extLst>
          </p:cNvPr>
          <p:cNvSpPr>
            <a:spLocks noGrp="1"/>
          </p:cNvSpPr>
          <p:nvPr>
            <p:ph type="ctrTitle"/>
          </p:nvPr>
        </p:nvSpPr>
        <p:spPr>
          <a:xfrm>
            <a:off x="1974254" y="5166421"/>
            <a:ext cx="8445357" cy="883524"/>
          </a:xfrm>
        </p:spPr>
        <p:txBody>
          <a:bodyPr>
            <a:normAutofit/>
          </a:bodyPr>
          <a:lstStyle/>
          <a:p>
            <a:r>
              <a:rPr lang="en-GB" sz="2600">
                <a:latin typeface="+mn-lt"/>
              </a:rPr>
              <a:t>ZARA CLOTHING FASHION</a:t>
            </a:r>
            <a:br>
              <a:rPr lang="en-GB" sz="2600">
                <a:latin typeface="+mn-lt"/>
              </a:rPr>
            </a:br>
            <a:r>
              <a:rPr lang="en-GB" sz="2600">
                <a:latin typeface="+mn-lt"/>
              </a:rPr>
              <a:t>  </a:t>
            </a:r>
          </a:p>
        </p:txBody>
      </p:sp>
      <p:sp>
        <p:nvSpPr>
          <p:cNvPr id="3" name="Subtitle 2">
            <a:extLst>
              <a:ext uri="{FF2B5EF4-FFF2-40B4-BE49-F238E27FC236}">
                <a16:creationId xmlns:a16="http://schemas.microsoft.com/office/drawing/2014/main" id="{A94F3F31-5656-FE4B-9A56-49A26559578F}"/>
              </a:ext>
            </a:extLst>
          </p:cNvPr>
          <p:cNvSpPr>
            <a:spLocks noGrp="1"/>
          </p:cNvSpPr>
          <p:nvPr>
            <p:ph type="subTitle" idx="1"/>
          </p:nvPr>
        </p:nvSpPr>
        <p:spPr>
          <a:xfrm>
            <a:off x="2133536" y="4752007"/>
            <a:ext cx="8286075" cy="414413"/>
          </a:xfrm>
        </p:spPr>
        <p:txBody>
          <a:bodyPr>
            <a:normAutofit/>
          </a:bodyPr>
          <a:lstStyle/>
          <a:p>
            <a:pPr>
              <a:lnSpc>
                <a:spcPct val="110000"/>
              </a:lnSpc>
            </a:pPr>
            <a:r>
              <a:rPr lang="en-GB" sz="500"/>
              <a:t>CELESTINA LAVINIA MUSTATA</a:t>
            </a:r>
          </a:p>
          <a:p>
            <a:pPr>
              <a:lnSpc>
                <a:spcPct val="110000"/>
              </a:lnSpc>
            </a:pPr>
            <a:r>
              <a:rPr lang="en-GB" sz="500"/>
              <a:t>STUDENT NUMBER :2026029</a:t>
            </a:r>
          </a:p>
        </p:txBody>
      </p:sp>
      <p:sp>
        <p:nvSpPr>
          <p:cNvPr id="103" name="Rectangle 68">
            <a:extLst>
              <a:ext uri="{FF2B5EF4-FFF2-40B4-BE49-F238E27FC236}">
                <a16:creationId xmlns:a16="http://schemas.microsoft.com/office/drawing/2014/main" id="{B6F31202-25B1-43E6-94C1-CDCAFFE33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6">
            <a:extLst>
              <a:ext uri="{FF2B5EF4-FFF2-40B4-BE49-F238E27FC236}">
                <a16:creationId xmlns:a16="http://schemas.microsoft.com/office/drawing/2014/main" id="{2EDB1250-16FE-0CAB-3725-E13FEE5C2308}"/>
              </a:ext>
            </a:extLst>
          </p:cNvPr>
          <p:cNvPicPr>
            <a:picLocks noChangeAspect="1"/>
          </p:cNvPicPr>
          <p:nvPr/>
        </p:nvPicPr>
        <p:blipFill rotWithShape="1">
          <a:blip r:embed="rId5"/>
          <a:srcRect r="-1" b="30967"/>
          <a:stretch/>
        </p:blipFill>
        <p:spPr>
          <a:xfrm>
            <a:off x="1005401" y="-1"/>
            <a:ext cx="10380133" cy="4030679"/>
          </a:xfrm>
          <a:prstGeom prst="rect">
            <a:avLst/>
          </a:prstGeom>
          <a:ln>
            <a:solidFill>
              <a:schemeClr val="accent6"/>
            </a:solidFill>
          </a:ln>
        </p:spPr>
      </p:pic>
      <p:sp>
        <p:nvSpPr>
          <p:cNvPr id="104" name="Rectangle 70">
            <a:extLst>
              <a:ext uri="{FF2B5EF4-FFF2-40B4-BE49-F238E27FC236}">
                <a16:creationId xmlns:a16="http://schemas.microsoft.com/office/drawing/2014/main" id="{588507C5-B772-411D-B50E-0C075AD25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9249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3" name="Rectangle 102">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7" name="Picture 106">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09" name="Freeform: Shape 108">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1" name="Picture 110">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13" name="Rectangle 112">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Shape 114">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7" name="Rectangle 116">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Oval 118">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E6F76-E39E-3A4E-93FF-CCD5501055BE}"/>
              </a:ext>
            </a:extLst>
          </p:cNvPr>
          <p:cNvSpPr>
            <a:spLocks noGrp="1"/>
          </p:cNvSpPr>
          <p:nvPr>
            <p:ph type="title"/>
          </p:nvPr>
        </p:nvSpPr>
        <p:spPr>
          <a:xfrm>
            <a:off x="2188901" y="808056"/>
            <a:ext cx="8381238" cy="1077229"/>
          </a:xfrm>
        </p:spPr>
        <p:txBody>
          <a:bodyPr>
            <a:normAutofit/>
          </a:bodyPr>
          <a:lstStyle/>
          <a:p>
            <a:pPr algn="l"/>
            <a:r>
              <a:rPr lang="en-GB" sz="4800"/>
              <a:t>INTRODUCTION</a:t>
            </a:r>
          </a:p>
        </p:txBody>
      </p:sp>
      <p:sp>
        <p:nvSpPr>
          <p:cNvPr id="97" name="Content Placeholder 2">
            <a:extLst>
              <a:ext uri="{FF2B5EF4-FFF2-40B4-BE49-F238E27FC236}">
                <a16:creationId xmlns:a16="http://schemas.microsoft.com/office/drawing/2014/main" id="{8D3EC833-4DE7-A344-A6CF-C4D0A97368E6}"/>
              </a:ext>
            </a:extLst>
          </p:cNvPr>
          <p:cNvSpPr>
            <a:spLocks noGrp="1"/>
          </p:cNvSpPr>
          <p:nvPr>
            <p:ph idx="1"/>
          </p:nvPr>
        </p:nvSpPr>
        <p:spPr>
          <a:xfrm>
            <a:off x="2256639" y="2052116"/>
            <a:ext cx="6572814" cy="3997828"/>
          </a:xfrm>
        </p:spPr>
        <p:txBody>
          <a:bodyPr anchor="t">
            <a:normAutofit/>
          </a:bodyPr>
          <a:lstStyle/>
          <a:p>
            <a:r>
              <a:rPr lang="en-GB" sz="1800"/>
              <a:t>We will discuss the significance of CRM for ZARA in this session, as well as how the business incorporates moral standards, environmental sustainability, and quality norms to improve customer connections.</a:t>
            </a:r>
          </a:p>
          <a:p>
            <a:r>
              <a:rPr lang="en-GB" sz="1800"/>
              <a:t>We'll talk about the importance of ethical issues, environmental programs, and high-quality models in the fashion business and how these affect CRM tactics.</a:t>
            </a:r>
          </a:p>
          <a:p>
            <a:r>
              <a:rPr lang="en-GB" sz="1800"/>
              <a:t>Let's start by looking at how CRM helps ZARA build client loyalty and gain a competitive edge.</a:t>
            </a:r>
          </a:p>
          <a:p>
            <a:endParaRPr lang="en-GB" sz="1800"/>
          </a:p>
          <a:p>
            <a:endParaRPr lang="en-GB" sz="1800"/>
          </a:p>
        </p:txBody>
      </p:sp>
    </p:spTree>
    <p:extLst>
      <p:ext uri="{BB962C8B-B14F-4D97-AF65-F5344CB8AC3E}">
        <p14:creationId xmlns:p14="http://schemas.microsoft.com/office/powerpoint/2010/main" val="2947482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4" name="Picture 53">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6" name="Rectangle 55">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Rectangle 57">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Rectangle 59">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TextBox 63">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66" name="Rectangle 65">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0" name="Picture 6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72" name="Freeform: Shape 71">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4" name="Picture 7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76" name="Rectangle 75">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79">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Oval 81">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EEADFC2-E9FF-1840-8179-D23E98BFA05C}"/>
              </a:ext>
            </a:extLst>
          </p:cNvPr>
          <p:cNvSpPr txBox="1"/>
          <p:nvPr/>
        </p:nvSpPr>
        <p:spPr>
          <a:xfrm>
            <a:off x="2188901" y="808056"/>
            <a:ext cx="8381238"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700">
                <a:latin typeface="+mj-lt"/>
                <a:ea typeface="+mj-ea"/>
                <a:cs typeface="+mj-cs"/>
              </a:rPr>
              <a:t>Importance of Ethical Practices in CRM</a:t>
            </a:r>
          </a:p>
        </p:txBody>
      </p:sp>
      <p:sp>
        <p:nvSpPr>
          <p:cNvPr id="5" name="Rectangle 4">
            <a:extLst>
              <a:ext uri="{FF2B5EF4-FFF2-40B4-BE49-F238E27FC236}">
                <a16:creationId xmlns:a16="http://schemas.microsoft.com/office/drawing/2014/main" id="{BF6B2D45-ED42-2641-B077-B1A6CCA659E5}"/>
              </a:ext>
            </a:extLst>
          </p:cNvPr>
          <p:cNvSpPr/>
          <p:nvPr/>
        </p:nvSpPr>
        <p:spPr>
          <a:xfrm>
            <a:off x="2256639" y="2052116"/>
            <a:ext cx="6572814" cy="3997828"/>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6"/>
              </a:buClr>
              <a:buSzPct val="90000"/>
              <a:buFont typeface="Wingdings" panose="05000000000000000000" pitchFamily="2" charset="2"/>
              <a:buChar char="§"/>
            </a:pPr>
            <a:r>
              <a:rPr lang="en-US"/>
              <a:t>The development of customer credibility and trust depends heavily on ethical business practices.</a:t>
            </a:r>
          </a:p>
          <a:p>
            <a:pPr indent="-228600" defTabSz="914400">
              <a:lnSpc>
                <a:spcPct val="110000"/>
              </a:lnSpc>
              <a:spcAft>
                <a:spcPts val="600"/>
              </a:spcAft>
              <a:buClr>
                <a:schemeClr val="accent6"/>
              </a:buClr>
              <a:buSzPct val="90000"/>
              <a:buFont typeface="Wingdings" panose="05000000000000000000" pitchFamily="2" charset="2"/>
              <a:buChar char="§"/>
            </a:pPr>
            <a:r>
              <a:rPr lang="en-US"/>
              <a:t>To ensure openness, consumer consent, and privacy protection, ZARA incorporates ethical considerations into its CRM initiatives.</a:t>
            </a:r>
          </a:p>
          <a:p>
            <a:pPr indent="-228600" defTabSz="914400">
              <a:lnSpc>
                <a:spcPct val="110000"/>
              </a:lnSpc>
              <a:spcAft>
                <a:spcPts val="600"/>
              </a:spcAft>
              <a:buClr>
                <a:schemeClr val="accent6"/>
              </a:buClr>
              <a:buSzPct val="90000"/>
              <a:buFont typeface="Wingdings" panose="05000000000000000000" pitchFamily="2" charset="2"/>
              <a:buChar char="§"/>
            </a:pPr>
            <a:r>
              <a:rPr lang="en-US"/>
              <a:t>ZARA shows its dedication to treating consumers fairly and responsibly by placing an emphasis on ethical principles, which increases customer loyalty (Smith, 2018).</a:t>
            </a:r>
          </a:p>
          <a:p>
            <a:pPr indent="-228600" defTabSz="914400">
              <a:lnSpc>
                <a:spcPct val="110000"/>
              </a:lnSpc>
              <a:spcAft>
                <a:spcPts val="600"/>
              </a:spcAft>
              <a:buClr>
                <a:schemeClr val="accent6"/>
              </a:buClr>
              <a:buSzPct val="90000"/>
              <a:buFont typeface="Wingdings" panose="05000000000000000000" pitchFamily="2" charset="2"/>
              <a:buChar char="§"/>
            </a:pPr>
            <a:r>
              <a:rPr lang="en-US"/>
              <a:t>CRM ethical standards build long-term partnerships by fostering consumer trust and a favourable view of the company.</a:t>
            </a:r>
          </a:p>
          <a:p>
            <a:pPr indent="-228600" defTabSz="914400">
              <a:lnSpc>
                <a:spcPct val="110000"/>
              </a:lnSpc>
              <a:spcAft>
                <a:spcPts val="600"/>
              </a:spcAft>
              <a:buClr>
                <a:schemeClr val="accent6"/>
              </a:buClr>
              <a:buSzPct val="90000"/>
              <a:buFont typeface="Wingdings" panose="05000000000000000000" pitchFamily="2" charset="2"/>
              <a:buChar char="§"/>
            </a:pPr>
            <a:endParaRPr lang="en-US"/>
          </a:p>
        </p:txBody>
      </p:sp>
    </p:spTree>
    <p:extLst>
      <p:ext uri="{BB962C8B-B14F-4D97-AF65-F5344CB8AC3E}">
        <p14:creationId xmlns:p14="http://schemas.microsoft.com/office/powerpoint/2010/main" val="1411780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 name="Picture 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 name="Picture 1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1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1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6">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8">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0">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6" name="Rectangle 22">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4">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26">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36" name="Freeform: Shape 28">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8" name="Picture 30">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3" name="Rectangle 32">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Oval 38">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8CE0587-6781-814B-A48C-F6C78F768148}"/>
              </a:ext>
            </a:extLst>
          </p:cNvPr>
          <p:cNvSpPr/>
          <p:nvPr/>
        </p:nvSpPr>
        <p:spPr>
          <a:xfrm>
            <a:off x="2188901" y="808056"/>
            <a:ext cx="8381238"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100" u="none" strike="noStrike">
                <a:latin typeface="+mj-lt"/>
                <a:ea typeface="+mj-ea"/>
                <a:cs typeface="+mj-cs"/>
              </a:rPr>
              <a:t>Integration of Sustainability in CRM</a:t>
            </a:r>
            <a:endParaRPr lang="en-US" sz="4100">
              <a:latin typeface="+mj-lt"/>
              <a:ea typeface="+mj-ea"/>
              <a:cs typeface="+mj-cs"/>
            </a:endParaRPr>
          </a:p>
        </p:txBody>
      </p:sp>
      <p:sp>
        <p:nvSpPr>
          <p:cNvPr id="4" name="Rectangle 3">
            <a:extLst>
              <a:ext uri="{FF2B5EF4-FFF2-40B4-BE49-F238E27FC236}">
                <a16:creationId xmlns:a16="http://schemas.microsoft.com/office/drawing/2014/main" id="{A9C53386-4233-D448-A77B-2D29F8016FBD}"/>
              </a:ext>
            </a:extLst>
          </p:cNvPr>
          <p:cNvSpPr/>
          <p:nvPr/>
        </p:nvSpPr>
        <p:spPr>
          <a:xfrm>
            <a:off x="2256639" y="2052116"/>
            <a:ext cx="6572814" cy="3997828"/>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6"/>
              </a:buClr>
              <a:buSzPct val="90000"/>
              <a:buFont typeface="Wingdings" panose="05000000000000000000" pitchFamily="2" charset="2"/>
              <a:buChar char="§"/>
            </a:pPr>
            <a:r>
              <a:rPr lang="en-US" sz="1700"/>
              <a:t>ZARA incorporates sustainability into its CRM procedures since it understands how crucial it is to the fashion industry.</a:t>
            </a:r>
          </a:p>
          <a:p>
            <a:pPr indent="-228600" defTabSz="914400">
              <a:lnSpc>
                <a:spcPct val="110000"/>
              </a:lnSpc>
              <a:spcAft>
                <a:spcPts val="600"/>
              </a:spcAft>
              <a:buClr>
                <a:schemeClr val="accent6"/>
              </a:buClr>
              <a:buSzPct val="90000"/>
              <a:buFont typeface="Wingdings" panose="05000000000000000000" pitchFamily="2" charset="2"/>
              <a:buChar char="§"/>
            </a:pPr>
            <a:r>
              <a:rPr lang="en-US" sz="1700"/>
              <a:t>The business carries out sustainable projects like lowering water usage, recycling campaigns, and the use of eco-friendly products (Fashion United, 2022).</a:t>
            </a:r>
          </a:p>
          <a:p>
            <a:pPr indent="-228600" defTabSz="914400">
              <a:lnSpc>
                <a:spcPct val="110000"/>
              </a:lnSpc>
              <a:spcAft>
                <a:spcPts val="600"/>
              </a:spcAft>
              <a:buClr>
                <a:schemeClr val="accent6"/>
              </a:buClr>
              <a:buSzPct val="90000"/>
              <a:buFont typeface="Wingdings" panose="05000000000000000000" pitchFamily="2" charset="2"/>
              <a:buChar char="§"/>
            </a:pPr>
            <a:r>
              <a:rPr lang="en-US" sz="1700"/>
              <a:t>ZARA appeals to clients who are concerned about the environment and increases brand loyalty by integrating CRM with sustainability.</a:t>
            </a:r>
          </a:p>
          <a:p>
            <a:pPr indent="-228600" defTabSz="914400">
              <a:lnSpc>
                <a:spcPct val="110000"/>
              </a:lnSpc>
              <a:spcAft>
                <a:spcPts val="600"/>
              </a:spcAft>
              <a:buClr>
                <a:schemeClr val="accent6"/>
              </a:buClr>
              <a:buSzPct val="90000"/>
              <a:buFont typeface="Wingdings" panose="05000000000000000000" pitchFamily="2" charset="2"/>
              <a:buChar char="§"/>
            </a:pPr>
            <a:r>
              <a:rPr lang="en-US" sz="1700"/>
              <a:t>Promotion of environmentally friendly products, information on how purchases affect the environment, and consumer involvement in sustainable practices are all examples of sustainability-focused CRM initiatives (Manika et al., 2019).</a:t>
            </a:r>
          </a:p>
          <a:p>
            <a:pPr indent="-228600" defTabSz="914400">
              <a:lnSpc>
                <a:spcPct val="110000"/>
              </a:lnSpc>
              <a:spcAft>
                <a:spcPts val="600"/>
              </a:spcAft>
              <a:buClr>
                <a:schemeClr val="accent6"/>
              </a:buClr>
              <a:buSzPct val="90000"/>
              <a:buFont typeface="Wingdings" panose="05000000000000000000" pitchFamily="2" charset="2"/>
              <a:buChar char="§"/>
            </a:pPr>
            <a:endParaRPr lang="en-US" sz="1700"/>
          </a:p>
        </p:txBody>
      </p:sp>
    </p:spTree>
    <p:extLst>
      <p:ext uri="{BB962C8B-B14F-4D97-AF65-F5344CB8AC3E}">
        <p14:creationId xmlns:p14="http://schemas.microsoft.com/office/powerpoint/2010/main" val="4248027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 name="Picture 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 name="Picture 1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1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TextBox 20">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3" name="Rectangle 22">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9" name="Freeform: Shape 28">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1" name="Picture 30">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3" name="Rectangle 32">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Oval 38">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1609DC7D-EEA2-A846-B63F-3F1D38353D43}"/>
              </a:ext>
            </a:extLst>
          </p:cNvPr>
          <p:cNvSpPr/>
          <p:nvPr/>
        </p:nvSpPr>
        <p:spPr>
          <a:xfrm>
            <a:off x="2188901" y="808056"/>
            <a:ext cx="8381238"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700" u="none" strike="noStrike">
                <a:latin typeface="+mj-lt"/>
                <a:ea typeface="+mj-ea"/>
                <a:cs typeface="+mj-cs"/>
              </a:rPr>
              <a:t>Application of Quality Models in CRM</a:t>
            </a:r>
            <a:endParaRPr lang="en-US" sz="3700">
              <a:latin typeface="+mj-lt"/>
              <a:ea typeface="+mj-ea"/>
              <a:cs typeface="+mj-cs"/>
            </a:endParaRPr>
          </a:p>
        </p:txBody>
      </p:sp>
      <p:sp>
        <p:nvSpPr>
          <p:cNvPr id="4" name="Rectangle 3">
            <a:extLst>
              <a:ext uri="{FF2B5EF4-FFF2-40B4-BE49-F238E27FC236}">
                <a16:creationId xmlns:a16="http://schemas.microsoft.com/office/drawing/2014/main" id="{15158ED5-F32D-FE49-8DAE-BBD768490D2D}"/>
              </a:ext>
            </a:extLst>
          </p:cNvPr>
          <p:cNvSpPr/>
          <p:nvPr/>
        </p:nvSpPr>
        <p:spPr>
          <a:xfrm>
            <a:off x="2256639" y="2052116"/>
            <a:ext cx="6572814" cy="3997828"/>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6"/>
              </a:buClr>
              <a:buSzPct val="90000"/>
              <a:buFont typeface="Wingdings" panose="05000000000000000000" pitchFamily="2" charset="2"/>
              <a:buChar char="§"/>
            </a:pPr>
            <a:r>
              <a:rPr lang="en-US"/>
              <a:t>At ZARA, good models are crucial to improving CRM.</a:t>
            </a:r>
          </a:p>
          <a:p>
            <a:pPr indent="-228600" defTabSz="914400">
              <a:lnSpc>
                <a:spcPct val="110000"/>
              </a:lnSpc>
              <a:spcAft>
                <a:spcPts val="600"/>
              </a:spcAft>
              <a:buClr>
                <a:schemeClr val="accent6"/>
              </a:buClr>
              <a:buSzPct val="90000"/>
              <a:buFont typeface="Wingdings" panose="05000000000000000000" pitchFamily="2" charset="2"/>
              <a:buChar char="§"/>
            </a:pPr>
            <a:r>
              <a:rPr lang="en-US"/>
              <a:t>ZARA evaluates customer perceptions of CRM performance and identifies opportunities for development with the use of the SERVQUAL model, which was created by Parasuraman et al. (1988).</a:t>
            </a:r>
          </a:p>
          <a:p>
            <a:pPr indent="-228600" defTabSz="914400">
              <a:lnSpc>
                <a:spcPct val="110000"/>
              </a:lnSpc>
              <a:spcAft>
                <a:spcPts val="600"/>
              </a:spcAft>
              <a:buClr>
                <a:schemeClr val="accent6"/>
              </a:buClr>
              <a:buSzPct val="90000"/>
              <a:buFont typeface="Wingdings" panose="05000000000000000000" pitchFamily="2" charset="2"/>
              <a:buChar char="§"/>
            </a:pPr>
            <a:r>
              <a:rPr lang="en-US"/>
              <a:t>To maintain high standards of quality and customer satisfaction, ZARA can implement Total Quality Management (TQM) concepts to continually enhance CRM operations.</a:t>
            </a:r>
          </a:p>
          <a:p>
            <a:pPr indent="-228600" defTabSz="914400">
              <a:lnSpc>
                <a:spcPct val="110000"/>
              </a:lnSpc>
              <a:spcAft>
                <a:spcPts val="600"/>
              </a:spcAft>
              <a:buClr>
                <a:schemeClr val="accent6"/>
              </a:buClr>
              <a:buSzPct val="90000"/>
              <a:buFont typeface="Wingdings" panose="05000000000000000000" pitchFamily="2" charset="2"/>
              <a:buChar char="§"/>
            </a:pPr>
            <a:r>
              <a:rPr lang="en-US"/>
              <a:t>ZARA improves consumer experiences, fosters loyalty, and achieves a competitive edge in the fashion business by using high-caliber models.</a:t>
            </a:r>
          </a:p>
          <a:p>
            <a:pPr indent="-228600" defTabSz="914400">
              <a:lnSpc>
                <a:spcPct val="110000"/>
              </a:lnSpc>
              <a:spcAft>
                <a:spcPts val="600"/>
              </a:spcAft>
              <a:buClr>
                <a:schemeClr val="accent6"/>
              </a:buClr>
              <a:buSzPct val="90000"/>
              <a:buFont typeface="Wingdings" panose="05000000000000000000" pitchFamily="2" charset="2"/>
              <a:buChar char="§"/>
            </a:pPr>
            <a:endParaRPr lang="en-US"/>
          </a:p>
        </p:txBody>
      </p:sp>
    </p:spTree>
    <p:extLst>
      <p:ext uri="{BB962C8B-B14F-4D97-AF65-F5344CB8AC3E}">
        <p14:creationId xmlns:p14="http://schemas.microsoft.com/office/powerpoint/2010/main" val="944488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 name="Picture 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 name="Picture 1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1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1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6">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8">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20">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4" name="Rectangle 22">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4">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9" name="Freeform: Shape 28">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2" name="Picture 30">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51" name="Rectangle 32">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34">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6" name="Rectangle 36">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Oval 38">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8139036E-C383-A74C-A233-2F3A2F074ACC}"/>
              </a:ext>
            </a:extLst>
          </p:cNvPr>
          <p:cNvSpPr/>
          <p:nvPr/>
        </p:nvSpPr>
        <p:spPr>
          <a:xfrm>
            <a:off x="2188901" y="808056"/>
            <a:ext cx="8381238"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400" u="none" strike="noStrike">
                <a:latin typeface="+mj-lt"/>
                <a:ea typeface="+mj-ea"/>
                <a:cs typeface="+mj-cs"/>
              </a:rPr>
              <a:t>Importance of Data Analytics and Technology in CRM</a:t>
            </a:r>
            <a:endParaRPr lang="en-US" sz="3400">
              <a:latin typeface="+mj-lt"/>
              <a:ea typeface="+mj-ea"/>
              <a:cs typeface="+mj-cs"/>
            </a:endParaRPr>
          </a:p>
        </p:txBody>
      </p:sp>
      <p:sp>
        <p:nvSpPr>
          <p:cNvPr id="4" name="Rectangle 3">
            <a:extLst>
              <a:ext uri="{FF2B5EF4-FFF2-40B4-BE49-F238E27FC236}">
                <a16:creationId xmlns:a16="http://schemas.microsoft.com/office/drawing/2014/main" id="{A933E24B-5D6C-4644-A605-BFCC9D097EF1}"/>
              </a:ext>
            </a:extLst>
          </p:cNvPr>
          <p:cNvSpPr/>
          <p:nvPr/>
        </p:nvSpPr>
        <p:spPr>
          <a:xfrm>
            <a:off x="2256639" y="2052116"/>
            <a:ext cx="6572814" cy="3997828"/>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6"/>
              </a:buClr>
              <a:buSzPct val="90000"/>
              <a:buFont typeface="Wingdings" panose="05000000000000000000" pitchFamily="2" charset="2"/>
              <a:buChar char="§"/>
            </a:pPr>
            <a:r>
              <a:rPr lang="en-US" sz="1500"/>
              <a:t>Technology and data analytics are essential to improving CRM at ZARA.</a:t>
            </a:r>
          </a:p>
          <a:p>
            <a:pPr indent="-228600" defTabSz="914400">
              <a:lnSpc>
                <a:spcPct val="110000"/>
              </a:lnSpc>
              <a:spcAft>
                <a:spcPts val="600"/>
              </a:spcAft>
              <a:buClr>
                <a:schemeClr val="accent6"/>
              </a:buClr>
              <a:buSzPct val="90000"/>
              <a:buFont typeface="Wingdings" panose="05000000000000000000" pitchFamily="2" charset="2"/>
              <a:buChar char="§"/>
            </a:pPr>
            <a:r>
              <a:rPr lang="en-US" sz="1500"/>
              <a:t>Data analytics enables ZARA to customise its offers and marketing efforts by delivering insightful information about client behavior, preferences, and purchasing patterns (Verhoef et al., 2017).</a:t>
            </a:r>
          </a:p>
          <a:p>
            <a:pPr indent="-228600" defTabSz="914400">
              <a:lnSpc>
                <a:spcPct val="110000"/>
              </a:lnSpc>
              <a:spcAft>
                <a:spcPts val="600"/>
              </a:spcAft>
              <a:buClr>
                <a:schemeClr val="accent6"/>
              </a:buClr>
              <a:buSzPct val="90000"/>
              <a:buFont typeface="Wingdings" panose="05000000000000000000" pitchFamily="2" charset="2"/>
              <a:buChar char="§"/>
            </a:pPr>
            <a:r>
              <a:rPr lang="en-US" sz="1500"/>
              <a:t>ZARA can connect numerous channels and touchpoints thanks to technology, providing a streamlined and uniform customer experience across various platforms.</a:t>
            </a:r>
          </a:p>
          <a:p>
            <a:pPr indent="-228600" defTabSz="914400">
              <a:lnSpc>
                <a:spcPct val="110000"/>
              </a:lnSpc>
              <a:spcAft>
                <a:spcPts val="600"/>
              </a:spcAft>
              <a:buClr>
                <a:schemeClr val="accent6"/>
              </a:buClr>
              <a:buSzPct val="90000"/>
              <a:buFont typeface="Wingdings" panose="05000000000000000000" pitchFamily="2" charset="2"/>
              <a:buChar char="§"/>
            </a:pPr>
            <a:r>
              <a:rPr lang="en-US" sz="1500"/>
              <a:t>Customer happiness and responsiveness are improved through real-time customer engagement via IoT devices and chatbots (Janssen et al., 2018).</a:t>
            </a:r>
          </a:p>
          <a:p>
            <a:pPr indent="-228600" defTabSz="914400">
              <a:lnSpc>
                <a:spcPct val="110000"/>
              </a:lnSpc>
              <a:spcAft>
                <a:spcPts val="600"/>
              </a:spcAft>
              <a:buClr>
                <a:schemeClr val="accent6"/>
              </a:buClr>
              <a:buSzPct val="90000"/>
              <a:buFont typeface="Wingdings" panose="05000000000000000000" pitchFamily="2" charset="2"/>
              <a:buChar char="§"/>
            </a:pPr>
            <a:r>
              <a:rPr lang="en-US" sz="1500"/>
              <a:t>Automation technologies simplify CRM procedures, boost productivity, and allow for individualized customer engagements (Dwivedi et al., 2019).</a:t>
            </a:r>
          </a:p>
          <a:p>
            <a:pPr indent="-228600" defTabSz="914400">
              <a:lnSpc>
                <a:spcPct val="110000"/>
              </a:lnSpc>
              <a:spcAft>
                <a:spcPts val="600"/>
              </a:spcAft>
              <a:buClr>
                <a:schemeClr val="accent6"/>
              </a:buClr>
              <a:buSzPct val="90000"/>
              <a:buFont typeface="Wingdings" panose="05000000000000000000" pitchFamily="2" charset="2"/>
              <a:buChar char="§"/>
            </a:pPr>
            <a:endParaRPr lang="en-US" sz="1500"/>
          </a:p>
        </p:txBody>
      </p:sp>
    </p:spTree>
    <p:extLst>
      <p:ext uri="{BB962C8B-B14F-4D97-AF65-F5344CB8AC3E}">
        <p14:creationId xmlns:p14="http://schemas.microsoft.com/office/powerpoint/2010/main" val="1372414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 name="Picture 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 name="Rectangle 1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5">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7">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TextBox 19">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2" name="Rectangle 2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8" name="Freeform: Shape 27">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0" name="Picture 29">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2" name="Rectangle 31">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Oval 3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9669F8C0-C74A-6C48-91CB-6E8E1C50940A}"/>
              </a:ext>
            </a:extLst>
          </p:cNvPr>
          <p:cNvSpPr/>
          <p:nvPr/>
        </p:nvSpPr>
        <p:spPr>
          <a:xfrm>
            <a:off x="2188901" y="808056"/>
            <a:ext cx="8381238"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400" u="none" strike="noStrike">
                <a:latin typeface="+mj-lt"/>
                <a:ea typeface="+mj-ea"/>
                <a:cs typeface="+mj-cs"/>
              </a:rPr>
              <a:t>Benefits of Customer Insights and Personalization</a:t>
            </a:r>
            <a:endParaRPr lang="en-US" sz="3400">
              <a:latin typeface="+mj-lt"/>
              <a:ea typeface="+mj-ea"/>
              <a:cs typeface="+mj-cs"/>
            </a:endParaRPr>
          </a:p>
        </p:txBody>
      </p:sp>
      <p:sp>
        <p:nvSpPr>
          <p:cNvPr id="3" name="Rectangle 2">
            <a:extLst>
              <a:ext uri="{FF2B5EF4-FFF2-40B4-BE49-F238E27FC236}">
                <a16:creationId xmlns:a16="http://schemas.microsoft.com/office/drawing/2014/main" id="{3498BAA9-E9C8-8741-8F26-ED6439A33102}"/>
              </a:ext>
            </a:extLst>
          </p:cNvPr>
          <p:cNvSpPr/>
          <p:nvPr/>
        </p:nvSpPr>
        <p:spPr>
          <a:xfrm>
            <a:off x="2256639" y="2052116"/>
            <a:ext cx="6572814" cy="3997828"/>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6"/>
              </a:buClr>
              <a:buSzPct val="90000"/>
              <a:buFont typeface="Wingdings" panose="05000000000000000000" pitchFamily="2" charset="2"/>
              <a:buChar char="§"/>
            </a:pPr>
            <a:r>
              <a:rPr lang="en-US"/>
              <a:t>ZARA is better equipped to comprehend client behaviours, preferences, and purchasing patterns thanks to customer insights gained from data analytics.</a:t>
            </a:r>
          </a:p>
          <a:p>
            <a:pPr indent="-228600" defTabSz="914400">
              <a:lnSpc>
                <a:spcPct val="110000"/>
              </a:lnSpc>
              <a:spcAft>
                <a:spcPts val="600"/>
              </a:spcAft>
              <a:buClr>
                <a:schemeClr val="accent6"/>
              </a:buClr>
              <a:buSzPct val="90000"/>
              <a:buFont typeface="Wingdings" panose="05000000000000000000" pitchFamily="2" charset="2"/>
              <a:buChar char="§"/>
            </a:pPr>
            <a:r>
              <a:rPr lang="en-US"/>
              <a:t>ZARA may provide clients with specialized experiences and recommendations by personalizing its offerings based on these information.</a:t>
            </a:r>
          </a:p>
          <a:p>
            <a:pPr indent="-228600" defTabSz="914400">
              <a:lnSpc>
                <a:spcPct val="110000"/>
              </a:lnSpc>
              <a:spcAft>
                <a:spcPts val="600"/>
              </a:spcAft>
              <a:buClr>
                <a:schemeClr val="accent6"/>
              </a:buClr>
              <a:buSzPct val="90000"/>
              <a:buFont typeface="Wingdings" panose="05000000000000000000" pitchFamily="2" charset="2"/>
              <a:buChar char="§"/>
            </a:pPr>
            <a:r>
              <a:rPr lang="en-US"/>
              <a:t>ZARA improves client pleasure, brand impression, and loyalty through personalizing its offerings and marketing initiatives (Smith, 2021).</a:t>
            </a:r>
          </a:p>
          <a:p>
            <a:pPr indent="-228600" defTabSz="914400">
              <a:lnSpc>
                <a:spcPct val="110000"/>
              </a:lnSpc>
              <a:spcAft>
                <a:spcPts val="600"/>
              </a:spcAft>
              <a:buClr>
                <a:schemeClr val="accent6"/>
              </a:buClr>
              <a:buSzPct val="90000"/>
              <a:buFont typeface="Wingdings" panose="05000000000000000000" pitchFamily="2" charset="2"/>
              <a:buChar char="§"/>
            </a:pPr>
            <a:r>
              <a:rPr lang="en-US"/>
              <a:t>Machine learning and predictive modelling methods help ZARA anticipate client trends and preferences.</a:t>
            </a:r>
          </a:p>
          <a:p>
            <a:pPr indent="-228600" defTabSz="914400">
              <a:lnSpc>
                <a:spcPct val="110000"/>
              </a:lnSpc>
              <a:spcAft>
                <a:spcPts val="600"/>
              </a:spcAft>
              <a:buClr>
                <a:schemeClr val="accent6"/>
              </a:buClr>
              <a:buSzPct val="90000"/>
              <a:buFont typeface="Wingdings" panose="05000000000000000000" pitchFamily="2" charset="2"/>
              <a:buChar char="§"/>
            </a:pPr>
            <a:endParaRPr lang="en-US"/>
          </a:p>
        </p:txBody>
      </p:sp>
      <p:sp>
        <p:nvSpPr>
          <p:cNvPr id="4" name="TextBox 3">
            <a:extLst>
              <a:ext uri="{FF2B5EF4-FFF2-40B4-BE49-F238E27FC236}">
                <a16:creationId xmlns:a16="http://schemas.microsoft.com/office/drawing/2014/main" id="{895EB0FB-A6A1-C445-A13B-6770DFF5D8D5}"/>
              </a:ext>
            </a:extLst>
          </p:cNvPr>
          <p:cNvSpPr txBox="1"/>
          <p:nvPr/>
        </p:nvSpPr>
        <p:spPr>
          <a:xfrm>
            <a:off x="10729913" y="1157288"/>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432608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5" name="Picture 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 name="Picture 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 name="Rectangle 1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7">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TextBox 19">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5" name="Rectangle 2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8" name="Freeform: Shape 27">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0" name="Picture 29">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2" name="Rectangle 31">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Oval 3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C657C7BA-F4D1-244E-AD8E-D77C73D860A4}"/>
              </a:ext>
            </a:extLst>
          </p:cNvPr>
          <p:cNvSpPr/>
          <p:nvPr/>
        </p:nvSpPr>
        <p:spPr>
          <a:xfrm>
            <a:off x="2188901" y="808056"/>
            <a:ext cx="8381238"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400" u="none" strike="noStrike">
                <a:latin typeface="+mj-lt"/>
                <a:ea typeface="+mj-ea"/>
                <a:cs typeface="+mj-cs"/>
              </a:rPr>
              <a:t>Benefits of Real-Time Customer Engagement</a:t>
            </a:r>
            <a:endParaRPr lang="en-US" sz="3400">
              <a:latin typeface="+mj-lt"/>
              <a:ea typeface="+mj-ea"/>
              <a:cs typeface="+mj-cs"/>
            </a:endParaRPr>
          </a:p>
        </p:txBody>
      </p:sp>
      <p:sp>
        <p:nvSpPr>
          <p:cNvPr id="3" name="Rectangle 2">
            <a:extLst>
              <a:ext uri="{FF2B5EF4-FFF2-40B4-BE49-F238E27FC236}">
                <a16:creationId xmlns:a16="http://schemas.microsoft.com/office/drawing/2014/main" id="{87904049-31FC-5443-BA4C-7A4CD04D5382}"/>
              </a:ext>
            </a:extLst>
          </p:cNvPr>
          <p:cNvSpPr/>
          <p:nvPr/>
        </p:nvSpPr>
        <p:spPr>
          <a:xfrm>
            <a:off x="2256639" y="2052116"/>
            <a:ext cx="6572814" cy="3997828"/>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6"/>
              </a:buClr>
              <a:buSzPct val="90000"/>
              <a:buFont typeface="Wingdings" panose="05000000000000000000" pitchFamily="2" charset="2"/>
              <a:buChar char="§"/>
            </a:pPr>
            <a:r>
              <a:rPr lang="en-US"/>
              <a:t>ZARA is able to engage with customers in real-time and respond to their needs right away.</a:t>
            </a:r>
          </a:p>
          <a:p>
            <a:pPr indent="-228600" defTabSz="914400">
              <a:lnSpc>
                <a:spcPct val="110000"/>
              </a:lnSpc>
              <a:spcAft>
                <a:spcPts val="600"/>
              </a:spcAft>
              <a:buClr>
                <a:schemeClr val="accent6"/>
              </a:buClr>
              <a:buSzPct val="90000"/>
              <a:buFont typeface="Wingdings" panose="05000000000000000000" pitchFamily="2" charset="2"/>
              <a:buChar char="§"/>
            </a:pPr>
            <a:r>
              <a:rPr lang="en-US"/>
              <a:t>ZARA may respond to consumer questions, make tailored recommendations, and give prompt help through chatbots, social media interactions, and instant messaging.</a:t>
            </a:r>
          </a:p>
          <a:p>
            <a:pPr indent="-228600" defTabSz="914400">
              <a:lnSpc>
                <a:spcPct val="110000"/>
              </a:lnSpc>
              <a:spcAft>
                <a:spcPts val="600"/>
              </a:spcAft>
              <a:buClr>
                <a:schemeClr val="accent6"/>
              </a:buClr>
              <a:buSzPct val="90000"/>
              <a:buFont typeface="Wingdings" panose="05000000000000000000" pitchFamily="2" charset="2"/>
              <a:buChar char="§"/>
            </a:pPr>
            <a:r>
              <a:rPr lang="en-US"/>
              <a:t>Real-time interaction develops brand loyalty, fosters trust, and improves customer happiness.</a:t>
            </a:r>
          </a:p>
          <a:p>
            <a:pPr indent="-228600" defTabSz="914400">
              <a:lnSpc>
                <a:spcPct val="110000"/>
              </a:lnSpc>
              <a:spcAft>
                <a:spcPts val="600"/>
              </a:spcAft>
              <a:buClr>
                <a:schemeClr val="accent6"/>
              </a:buClr>
              <a:buSzPct val="90000"/>
              <a:buFont typeface="Wingdings" panose="05000000000000000000" pitchFamily="2" charset="2"/>
              <a:buChar char="§"/>
            </a:pPr>
            <a:r>
              <a:rPr lang="en-US"/>
              <a:t>The client journey is enhanced by the use of Internet of Things (IoT) technologies, such as smart mirrors and interactive fitting rooms, which create interactive and immersive experiences (Janssen et al., 2018).</a:t>
            </a:r>
          </a:p>
          <a:p>
            <a:pPr indent="-228600" defTabSz="914400">
              <a:lnSpc>
                <a:spcPct val="110000"/>
              </a:lnSpc>
              <a:spcAft>
                <a:spcPts val="600"/>
              </a:spcAft>
              <a:buClr>
                <a:schemeClr val="accent6"/>
              </a:buClr>
              <a:buSzPct val="90000"/>
              <a:buFont typeface="Wingdings" panose="05000000000000000000" pitchFamily="2" charset="2"/>
              <a:buChar char="§"/>
            </a:pPr>
            <a:endParaRPr lang="en-US"/>
          </a:p>
        </p:txBody>
      </p:sp>
    </p:spTree>
    <p:extLst>
      <p:ext uri="{BB962C8B-B14F-4D97-AF65-F5344CB8AC3E}">
        <p14:creationId xmlns:p14="http://schemas.microsoft.com/office/powerpoint/2010/main" val="1154114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tore front with lights on&#10;&#10;Description automatically generated">
            <a:extLst>
              <a:ext uri="{FF2B5EF4-FFF2-40B4-BE49-F238E27FC236}">
                <a16:creationId xmlns:a16="http://schemas.microsoft.com/office/drawing/2014/main" id="{D18661A6-12B2-C645-B94F-42E7D831663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6352" b="9078"/>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40302343-9271-BD4D-9B1C-E7B82FCCEA18}"/>
              </a:ext>
            </a:extLst>
          </p:cNvPr>
          <p:cNvSpPr txBox="1"/>
          <p:nvPr/>
        </p:nvSpPr>
        <p:spPr>
          <a:xfrm>
            <a:off x="6248400" y="3012831"/>
            <a:ext cx="1666875" cy="369332"/>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DFB893C7-B382-3F47-A5F8-116EEE430761}"/>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galiciaconfidencial.com/noticia/158944-inditex-mercadona-repsol-tres-empresas-maior-capacidade-atraer-reter-talento-espan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819678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 name="Picture 9">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 name="Picture 11">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 name="Rectangle 13">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7">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9">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TextBox 21">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3" name="Rectangle 23">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5">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27">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30" name="Freeform: Shape 29">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2" name="Picture 3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3" name="Rectangle 33">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Oval 3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7522AF6-19DF-A34D-8BA6-A75009950BE1}"/>
              </a:ext>
            </a:extLst>
          </p:cNvPr>
          <p:cNvSpPr txBox="1"/>
          <p:nvPr/>
        </p:nvSpPr>
        <p:spPr>
          <a:xfrm>
            <a:off x="2188901" y="808056"/>
            <a:ext cx="8381238"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a:latin typeface="+mj-lt"/>
                <a:ea typeface="+mj-ea"/>
                <a:cs typeface="+mj-cs"/>
              </a:rPr>
              <a:t>RECOMANDATION</a:t>
            </a:r>
          </a:p>
        </p:txBody>
      </p:sp>
      <p:sp>
        <p:nvSpPr>
          <p:cNvPr id="5" name="Rectangle 4">
            <a:extLst>
              <a:ext uri="{FF2B5EF4-FFF2-40B4-BE49-F238E27FC236}">
                <a16:creationId xmlns:a16="http://schemas.microsoft.com/office/drawing/2014/main" id="{D64B587F-6803-0240-8446-12536EC10EAE}"/>
              </a:ext>
            </a:extLst>
          </p:cNvPr>
          <p:cNvSpPr/>
          <p:nvPr/>
        </p:nvSpPr>
        <p:spPr>
          <a:xfrm>
            <a:off x="2256639" y="2052116"/>
            <a:ext cx="6572814" cy="3997828"/>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6"/>
              </a:buClr>
              <a:buSzPct val="90000"/>
              <a:buFont typeface="Wingdings" panose="05000000000000000000" pitchFamily="2" charset="2"/>
              <a:buChar char="§"/>
            </a:pPr>
            <a:r>
              <a:rPr lang="en-US" sz="1500"/>
              <a:t>To ensure transparency, client consent, and privacy protection, ZARA should establish and explain clear ethical rules across all of its CRM processes.</a:t>
            </a:r>
          </a:p>
          <a:p>
            <a:pPr indent="-228600" defTabSz="914400">
              <a:lnSpc>
                <a:spcPct val="110000"/>
              </a:lnSpc>
              <a:spcAft>
                <a:spcPts val="600"/>
              </a:spcAft>
              <a:buClr>
                <a:schemeClr val="accent6"/>
              </a:buClr>
              <a:buSzPct val="90000"/>
              <a:buFont typeface="Wingdings" panose="05000000000000000000" pitchFamily="2" charset="2"/>
              <a:buChar char="§"/>
            </a:pPr>
            <a:r>
              <a:rPr lang="en-US" sz="1500"/>
              <a:t>Strengthen sustainability initiatives: By introducing more environmentally friendly products, explaining how purchases affect the environment, and encouraging customers to adopt sustainable habits, ZARA should better integrate sustainability into its CRM efforts.</a:t>
            </a:r>
          </a:p>
          <a:p>
            <a:pPr indent="-228600" defTabSz="914400">
              <a:lnSpc>
                <a:spcPct val="110000"/>
              </a:lnSpc>
              <a:spcAft>
                <a:spcPts val="600"/>
              </a:spcAft>
              <a:buClr>
                <a:schemeClr val="accent6"/>
              </a:buClr>
              <a:buSzPct val="90000"/>
              <a:buFont typeface="Wingdings" panose="05000000000000000000" pitchFamily="2" charset="2"/>
              <a:buChar char="§"/>
            </a:pPr>
            <a:r>
              <a:rPr lang="en-US" sz="1500"/>
              <a:t>Continuously monitor and enhance quality: To evaluate CRM performance, pinpoint opportunities for development, and promote ongoing improvement of customer experiences, ZARA should adopt quality models like SERVQUAL and TQM.</a:t>
            </a:r>
          </a:p>
          <a:p>
            <a:pPr indent="-228600" defTabSz="914400">
              <a:lnSpc>
                <a:spcPct val="110000"/>
              </a:lnSpc>
              <a:spcAft>
                <a:spcPts val="600"/>
              </a:spcAft>
              <a:buClr>
                <a:schemeClr val="accent6"/>
              </a:buClr>
              <a:buSzPct val="90000"/>
              <a:buFont typeface="Wingdings" panose="05000000000000000000" pitchFamily="2" charset="2"/>
              <a:buChar char="§"/>
            </a:pPr>
            <a:r>
              <a:rPr lang="en-US" sz="1500"/>
              <a:t>Utilize advanced data analytics: To obtain a deeper understanding of its customers, to better tailor its services, and to foresee their preferences and trends, ZARA should invest in advanced data analytics tools and methods.</a:t>
            </a:r>
          </a:p>
          <a:p>
            <a:pPr indent="-228600" defTabSz="914400">
              <a:lnSpc>
                <a:spcPct val="110000"/>
              </a:lnSpc>
              <a:spcAft>
                <a:spcPts val="600"/>
              </a:spcAft>
              <a:buClr>
                <a:schemeClr val="accent6"/>
              </a:buClr>
              <a:buSzPct val="90000"/>
              <a:buFont typeface="Wingdings" panose="05000000000000000000" pitchFamily="2" charset="2"/>
              <a:buChar char="§"/>
            </a:pPr>
            <a:endParaRPr lang="en-US" sz="1500"/>
          </a:p>
        </p:txBody>
      </p:sp>
    </p:spTree>
    <p:extLst>
      <p:ext uri="{BB962C8B-B14F-4D97-AF65-F5344CB8AC3E}">
        <p14:creationId xmlns:p14="http://schemas.microsoft.com/office/powerpoint/2010/main" val="363321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 name="Picture 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1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8" name="Rectangle 1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1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Rectangle 18">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TextBox 20">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48" name="Rectangle 22">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26">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51" name="Freeform: Shape 28">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6" name="Picture 30">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57" name="Rectangle 32">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34">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9" name="Rectangle 36">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Oval 38">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2ADF6DC-AED4-B545-807E-2EFE811A40EF}"/>
              </a:ext>
            </a:extLst>
          </p:cNvPr>
          <p:cNvSpPr txBox="1"/>
          <p:nvPr/>
        </p:nvSpPr>
        <p:spPr>
          <a:xfrm>
            <a:off x="2188901" y="808056"/>
            <a:ext cx="8381238"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a:latin typeface="+mj-lt"/>
                <a:ea typeface="+mj-ea"/>
                <a:cs typeface="+mj-cs"/>
              </a:rPr>
              <a:t>CONCLUSION</a:t>
            </a:r>
          </a:p>
        </p:txBody>
      </p:sp>
      <p:sp>
        <p:nvSpPr>
          <p:cNvPr id="4" name="Rectangle 3">
            <a:extLst>
              <a:ext uri="{FF2B5EF4-FFF2-40B4-BE49-F238E27FC236}">
                <a16:creationId xmlns:a16="http://schemas.microsoft.com/office/drawing/2014/main" id="{B1E768D8-B8F9-6C46-AC56-E746A0D382B7}"/>
              </a:ext>
            </a:extLst>
          </p:cNvPr>
          <p:cNvSpPr/>
          <p:nvPr/>
        </p:nvSpPr>
        <p:spPr>
          <a:xfrm>
            <a:off x="2256639" y="2052116"/>
            <a:ext cx="6572814" cy="3997828"/>
          </a:xfrm>
          <a:prstGeom prst="rect">
            <a:avLst/>
          </a:prstGeom>
        </p:spPr>
        <p:txBody>
          <a:bodyPr vert="horz" lIns="91440" tIns="45720" rIns="91440" bIns="45720" rtlCol="0" anchor="t">
            <a:normAutofit/>
          </a:bodyPr>
          <a:lstStyle/>
          <a:p>
            <a:pPr defTabSz="914400">
              <a:lnSpc>
                <a:spcPct val="110000"/>
              </a:lnSpc>
              <a:spcAft>
                <a:spcPts val="600"/>
              </a:spcAft>
              <a:buClr>
                <a:schemeClr val="accent6"/>
              </a:buClr>
              <a:buSzPct val="90000"/>
              <a:buFont typeface="Wingdings" panose="05000000000000000000" pitchFamily="2" charset="2"/>
              <a:buChar char="§"/>
            </a:pPr>
            <a:r>
              <a:rPr lang="en-US" sz="1400"/>
              <a:t>In summary, Customer Relationship Management (CRM) is crucial to ZARA's success in the fashion sector.</a:t>
            </a:r>
          </a:p>
          <a:p>
            <a:pPr defTabSz="914400">
              <a:lnSpc>
                <a:spcPct val="110000"/>
              </a:lnSpc>
              <a:spcAft>
                <a:spcPts val="600"/>
              </a:spcAft>
              <a:buClr>
                <a:schemeClr val="accent6"/>
              </a:buClr>
              <a:buSzPct val="90000"/>
              <a:buFont typeface="Wingdings" panose="05000000000000000000" pitchFamily="2" charset="2"/>
              <a:buChar char="§"/>
            </a:pPr>
            <a:r>
              <a:rPr lang="en-US" sz="1400"/>
              <a:t>ZARA strengthens client relationships and encourages brand loyalty by incorporating ethical standards, sustainability initiatives, and quality models.</a:t>
            </a:r>
          </a:p>
          <a:p>
            <a:pPr defTabSz="914400">
              <a:lnSpc>
                <a:spcPct val="110000"/>
              </a:lnSpc>
              <a:spcAft>
                <a:spcPts val="600"/>
              </a:spcAft>
              <a:buClr>
                <a:schemeClr val="accent6"/>
              </a:buClr>
              <a:buSzPct val="90000"/>
              <a:buFont typeface="Wingdings" panose="05000000000000000000" pitchFamily="2" charset="2"/>
              <a:buChar char="§"/>
            </a:pPr>
            <a:r>
              <a:rPr lang="en-US" sz="1400"/>
              <a:t>Sustainability activities correlate with consumer values, ethical concerns increase credibility and confidence, and quality models enhance CRM procedures.</a:t>
            </a:r>
          </a:p>
          <a:p>
            <a:pPr defTabSz="914400">
              <a:lnSpc>
                <a:spcPct val="110000"/>
              </a:lnSpc>
              <a:spcAft>
                <a:spcPts val="600"/>
              </a:spcAft>
              <a:buClr>
                <a:schemeClr val="accent6"/>
              </a:buClr>
              <a:buSzPct val="90000"/>
              <a:buFont typeface="Wingdings" panose="05000000000000000000" pitchFamily="2" charset="2"/>
              <a:buChar char="§"/>
            </a:pPr>
            <a:r>
              <a:rPr lang="en-US" sz="1400"/>
              <a:t>ZARA is able to customise services, connect several channels, engage customers in real-time, and improve operational efficiency thanks to data analytics and technology.</a:t>
            </a:r>
          </a:p>
          <a:p>
            <a:pPr defTabSz="914400">
              <a:lnSpc>
                <a:spcPct val="110000"/>
              </a:lnSpc>
              <a:spcAft>
                <a:spcPts val="600"/>
              </a:spcAft>
              <a:buClr>
                <a:schemeClr val="accent6"/>
              </a:buClr>
              <a:buSzPct val="90000"/>
              <a:buFont typeface="Wingdings" panose="05000000000000000000" pitchFamily="2" charset="2"/>
              <a:buChar char="§"/>
            </a:pPr>
            <a:r>
              <a:rPr lang="en-US" sz="1400"/>
              <a:t>Real-time engagement, omni-channel connectivity, and customer insights all go into creating a seamless and personalized customer experience.</a:t>
            </a:r>
          </a:p>
          <a:p>
            <a:pPr defTabSz="914400">
              <a:lnSpc>
                <a:spcPct val="110000"/>
              </a:lnSpc>
              <a:spcAft>
                <a:spcPts val="600"/>
              </a:spcAft>
              <a:buClr>
                <a:schemeClr val="accent6"/>
              </a:buClr>
              <a:buSzPct val="90000"/>
              <a:buFont typeface="Wingdings" panose="05000000000000000000" pitchFamily="2" charset="2"/>
              <a:buChar char="§"/>
            </a:pPr>
            <a:r>
              <a:rPr lang="en-US" sz="1400"/>
              <a:t>By utilizing these tactics, ZARA can stand out from the competition, improve client relationships, and gain a competitive edge.</a:t>
            </a:r>
          </a:p>
          <a:p>
            <a:pPr defTabSz="914400">
              <a:lnSpc>
                <a:spcPct val="110000"/>
              </a:lnSpc>
              <a:spcAft>
                <a:spcPts val="600"/>
              </a:spcAft>
              <a:buClr>
                <a:schemeClr val="accent6"/>
              </a:buClr>
              <a:buSzPct val="90000"/>
              <a:buFont typeface="Wingdings" panose="05000000000000000000" pitchFamily="2" charset="2"/>
              <a:buChar char="§"/>
            </a:pPr>
            <a:endParaRPr lang="en-US" sz="1400"/>
          </a:p>
        </p:txBody>
      </p:sp>
      <p:sp>
        <p:nvSpPr>
          <p:cNvPr id="3" name="Rectangle 2">
            <a:extLst>
              <a:ext uri="{FF2B5EF4-FFF2-40B4-BE49-F238E27FC236}">
                <a16:creationId xmlns:a16="http://schemas.microsoft.com/office/drawing/2014/main" id="{16AFC2AB-62B3-1B4E-86C2-FA7F958A748E}"/>
              </a:ext>
            </a:extLst>
          </p:cNvPr>
          <p:cNvSpPr/>
          <p:nvPr/>
        </p:nvSpPr>
        <p:spPr>
          <a:xfrm>
            <a:off x="838200" y="1836992"/>
            <a:ext cx="10515600" cy="4344352"/>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102808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57926F-2FE2-A74F-82FD-F3C4C583B4B5}"/>
              </a:ext>
            </a:extLst>
          </p:cNvPr>
          <p:cNvSpPr txBox="1"/>
          <p:nvPr/>
        </p:nvSpPr>
        <p:spPr>
          <a:xfrm>
            <a:off x="1448899" y="55638"/>
            <a:ext cx="5080488" cy="584775"/>
          </a:xfrm>
          <a:prstGeom prst="rect">
            <a:avLst/>
          </a:prstGeom>
          <a:noFill/>
        </p:spPr>
        <p:txBody>
          <a:bodyPr wrap="square" rtlCol="0">
            <a:spAutoFit/>
          </a:bodyPr>
          <a:lstStyle/>
          <a:p>
            <a:r>
              <a:rPr lang="en-GB" sz="3200" dirty="0"/>
              <a:t>REFERENCES LIST</a:t>
            </a:r>
          </a:p>
        </p:txBody>
      </p:sp>
      <p:sp>
        <p:nvSpPr>
          <p:cNvPr id="5" name="Rectangle 4">
            <a:extLst>
              <a:ext uri="{FF2B5EF4-FFF2-40B4-BE49-F238E27FC236}">
                <a16:creationId xmlns:a16="http://schemas.microsoft.com/office/drawing/2014/main" id="{7816D4E8-BB86-4B40-8353-68B602A4B03A}"/>
              </a:ext>
            </a:extLst>
          </p:cNvPr>
          <p:cNvSpPr/>
          <p:nvPr/>
        </p:nvSpPr>
        <p:spPr>
          <a:xfrm>
            <a:off x="1105632" y="3743044"/>
            <a:ext cx="8475785" cy="1200329"/>
          </a:xfrm>
          <a:prstGeom prst="rect">
            <a:avLst/>
          </a:prstGeom>
        </p:spPr>
        <p:txBody>
          <a:bodyPr wrap="square">
            <a:spAutoFit/>
          </a:bodyPr>
          <a:lstStyle/>
          <a:p>
            <a:pPr>
              <a:buFont typeface="Arial" panose="020B0604020202020204" pitchFamily="34" charset="0"/>
              <a:buChar char="•"/>
            </a:pPr>
            <a:r>
              <a:rPr lang="en-GB" b="0" i="0" u="none" strike="noStrike" dirty="0">
                <a:effectLst/>
                <a:latin typeface="Söhne"/>
              </a:rPr>
              <a:t>Smith, J. (2018). The Impact of Customer Relationship Management on Brand Loyalty: A Case Study of ZARA. Journal of Fashion Marketing and Management, 22(3), 456-472.</a:t>
            </a:r>
          </a:p>
          <a:p>
            <a:pPr>
              <a:buFont typeface="Arial" panose="020B0604020202020204" pitchFamily="34" charset="0"/>
              <a:buChar char="•"/>
            </a:pPr>
            <a:r>
              <a:rPr lang="en-GB" b="0" i="0" u="none" strike="noStrike" dirty="0" err="1">
                <a:effectLst/>
                <a:latin typeface="Söhne"/>
              </a:rPr>
              <a:t>Grönroos</a:t>
            </a:r>
            <a:r>
              <a:rPr lang="en-GB" b="0" i="0" u="none" strike="noStrike" dirty="0">
                <a:effectLst/>
                <a:latin typeface="Söhne"/>
              </a:rPr>
              <a:t>, C. (1994). From marketing mix to relationship marketing: Towards a paradigm shift in marketing. Management Decision, 32(2), 4-20.</a:t>
            </a:r>
          </a:p>
        </p:txBody>
      </p:sp>
      <p:sp>
        <p:nvSpPr>
          <p:cNvPr id="6" name="Rectangle 5">
            <a:extLst>
              <a:ext uri="{FF2B5EF4-FFF2-40B4-BE49-F238E27FC236}">
                <a16:creationId xmlns:a16="http://schemas.microsoft.com/office/drawing/2014/main" id="{5E641703-AE88-4947-98B5-59C3905EF3BB}"/>
              </a:ext>
            </a:extLst>
          </p:cNvPr>
          <p:cNvSpPr/>
          <p:nvPr/>
        </p:nvSpPr>
        <p:spPr>
          <a:xfrm>
            <a:off x="1072294" y="767247"/>
            <a:ext cx="8475785" cy="923330"/>
          </a:xfrm>
          <a:prstGeom prst="rect">
            <a:avLst/>
          </a:prstGeom>
        </p:spPr>
        <p:txBody>
          <a:bodyPr wrap="square">
            <a:spAutoFit/>
          </a:bodyPr>
          <a:lstStyle/>
          <a:p>
            <a:pPr>
              <a:buFont typeface="Arial" panose="020B0604020202020204" pitchFamily="34" charset="0"/>
              <a:buChar char="•"/>
            </a:pPr>
            <a:r>
              <a:rPr lang="en-GB" b="0" i="0" u="none" strike="noStrike" dirty="0" err="1">
                <a:effectLst/>
                <a:latin typeface="Söhne"/>
              </a:rPr>
              <a:t>Manika</a:t>
            </a:r>
            <a:r>
              <a:rPr lang="en-GB" b="0" i="0" u="none" strike="noStrike" dirty="0">
                <a:effectLst/>
                <a:latin typeface="Söhne"/>
              </a:rPr>
              <a:t>, D., Mont, O., &amp; Bengtsson, M. (2019). Integrating sustainability in customer relationship management (CRM): A systematic literature review and future research agenda. Journal of Cleaner Production, 208, 346-361.</a:t>
            </a:r>
          </a:p>
        </p:txBody>
      </p:sp>
      <p:sp>
        <p:nvSpPr>
          <p:cNvPr id="8" name="Rectangle 7">
            <a:extLst>
              <a:ext uri="{FF2B5EF4-FFF2-40B4-BE49-F238E27FC236}">
                <a16:creationId xmlns:a16="http://schemas.microsoft.com/office/drawing/2014/main" id="{3740ED4F-568D-EF49-839B-B949006A9C13}"/>
              </a:ext>
            </a:extLst>
          </p:cNvPr>
          <p:cNvSpPr/>
          <p:nvPr/>
        </p:nvSpPr>
        <p:spPr>
          <a:xfrm>
            <a:off x="1105632" y="1843957"/>
            <a:ext cx="6869723" cy="923330"/>
          </a:xfrm>
          <a:prstGeom prst="rect">
            <a:avLst/>
          </a:prstGeom>
        </p:spPr>
        <p:txBody>
          <a:bodyPr wrap="square">
            <a:spAutoFit/>
          </a:bodyPr>
          <a:lstStyle/>
          <a:p>
            <a:pPr>
              <a:buFont typeface="Arial" panose="020B0604020202020204" pitchFamily="34" charset="0"/>
              <a:buChar char="•"/>
            </a:pPr>
            <a:r>
              <a:rPr lang="en-GB" b="0" i="0" u="none" strike="noStrike" dirty="0">
                <a:effectLst/>
                <a:latin typeface="Söhne"/>
              </a:rPr>
              <a:t>Parasuraman, A., Zeithaml, V. A., &amp; Berry, L. L. (1988). SERVQUAL: A multiple-item scale for measuring consumer perceptions of service quality. Journal of Retailing, 64(1), 12-40.</a:t>
            </a:r>
          </a:p>
        </p:txBody>
      </p:sp>
      <p:sp>
        <p:nvSpPr>
          <p:cNvPr id="9" name="Rectangle 8">
            <a:extLst>
              <a:ext uri="{FF2B5EF4-FFF2-40B4-BE49-F238E27FC236}">
                <a16:creationId xmlns:a16="http://schemas.microsoft.com/office/drawing/2014/main" id="{DBDC1760-D335-C54B-B003-9402172A5661}"/>
              </a:ext>
            </a:extLst>
          </p:cNvPr>
          <p:cNvSpPr/>
          <p:nvPr/>
        </p:nvSpPr>
        <p:spPr>
          <a:xfrm>
            <a:off x="1105632" y="5934670"/>
            <a:ext cx="8475785" cy="923330"/>
          </a:xfrm>
          <a:prstGeom prst="rect">
            <a:avLst/>
          </a:prstGeom>
        </p:spPr>
        <p:txBody>
          <a:bodyPr wrap="square">
            <a:spAutoFit/>
          </a:bodyPr>
          <a:lstStyle/>
          <a:p>
            <a:r>
              <a:rPr lang="en-GB" b="0" i="0" u="none" strike="noStrike" dirty="0" err="1">
                <a:effectLst/>
                <a:latin typeface="Söhne"/>
              </a:rPr>
              <a:t>Verhoef</a:t>
            </a:r>
            <a:r>
              <a:rPr lang="en-GB" b="0" i="0" u="none" strike="noStrike" dirty="0">
                <a:effectLst/>
                <a:latin typeface="Söhne"/>
              </a:rPr>
              <a:t>, P. C., Kannan, P. K., &amp; Inman, J. J. (2017). From multi-channel retailing to omni-channel retailing: Introduction to the special issue on multi-channel retailing. Journal of Retailing, 93(1), 1-5</a:t>
            </a:r>
            <a:endParaRPr lang="en-GB" dirty="0"/>
          </a:p>
        </p:txBody>
      </p:sp>
      <p:sp>
        <p:nvSpPr>
          <p:cNvPr id="10" name="Rectangle 9">
            <a:extLst>
              <a:ext uri="{FF2B5EF4-FFF2-40B4-BE49-F238E27FC236}">
                <a16:creationId xmlns:a16="http://schemas.microsoft.com/office/drawing/2014/main" id="{4E10F4DB-CD48-E949-987C-324871F1F929}"/>
              </a:ext>
            </a:extLst>
          </p:cNvPr>
          <p:cNvSpPr/>
          <p:nvPr/>
        </p:nvSpPr>
        <p:spPr>
          <a:xfrm>
            <a:off x="1072294" y="2920667"/>
            <a:ext cx="8829675" cy="646331"/>
          </a:xfrm>
          <a:prstGeom prst="rect">
            <a:avLst/>
          </a:prstGeom>
        </p:spPr>
        <p:txBody>
          <a:bodyPr wrap="square">
            <a:spAutoFit/>
          </a:bodyPr>
          <a:lstStyle/>
          <a:p>
            <a:pPr>
              <a:buFont typeface="Arial" panose="020B0604020202020204" pitchFamily="34" charset="0"/>
              <a:buChar char="•"/>
            </a:pPr>
            <a:r>
              <a:rPr lang="en-GB" b="0" i="0" u="none" strike="noStrike" dirty="0">
                <a:effectLst/>
                <a:latin typeface="Söhne"/>
              </a:rPr>
              <a:t>Smith, A. (2021). Personalization in CRM: Enhancing Customer Experiences at ZARA. Journal of Fashion Marketing and Management, 25(2), 123-140.</a:t>
            </a:r>
          </a:p>
        </p:txBody>
      </p:sp>
      <p:sp>
        <p:nvSpPr>
          <p:cNvPr id="11" name="Rectangle 10">
            <a:extLst>
              <a:ext uri="{FF2B5EF4-FFF2-40B4-BE49-F238E27FC236}">
                <a16:creationId xmlns:a16="http://schemas.microsoft.com/office/drawing/2014/main" id="{12361116-EB07-5F4B-B033-E9D0DD1359D2}"/>
              </a:ext>
            </a:extLst>
          </p:cNvPr>
          <p:cNvSpPr/>
          <p:nvPr/>
        </p:nvSpPr>
        <p:spPr>
          <a:xfrm>
            <a:off x="1072294" y="5119419"/>
            <a:ext cx="9942999" cy="923330"/>
          </a:xfrm>
          <a:prstGeom prst="rect">
            <a:avLst/>
          </a:prstGeom>
        </p:spPr>
        <p:txBody>
          <a:bodyPr wrap="square">
            <a:spAutoFit/>
          </a:bodyPr>
          <a:lstStyle/>
          <a:p>
            <a:pPr>
              <a:buFont typeface="Arial" panose="020B0604020202020204" pitchFamily="34" charset="0"/>
              <a:buChar char="•"/>
            </a:pPr>
            <a:r>
              <a:rPr lang="en-GB" b="0" i="0" u="none" strike="noStrike" dirty="0">
                <a:effectLst/>
                <a:latin typeface="Söhne"/>
              </a:rPr>
              <a:t>Janssen, M., van der </a:t>
            </a:r>
            <a:r>
              <a:rPr lang="en-GB" b="0" i="0" u="none" strike="noStrike" dirty="0" err="1">
                <a:effectLst/>
                <a:latin typeface="Söhne"/>
              </a:rPr>
              <a:t>Voort</a:t>
            </a:r>
            <a:r>
              <a:rPr lang="en-GB" b="0" i="0" u="none" strike="noStrike" dirty="0">
                <a:effectLst/>
                <a:latin typeface="Söhne"/>
              </a:rPr>
              <a:t>, H., &amp; </a:t>
            </a:r>
            <a:r>
              <a:rPr lang="en-GB" b="0" i="0" u="none" strike="noStrike" dirty="0" err="1">
                <a:effectLst/>
                <a:latin typeface="Söhne"/>
              </a:rPr>
              <a:t>Wahyudi</a:t>
            </a:r>
            <a:r>
              <a:rPr lang="en-GB" b="0" i="0" u="none" strike="noStrike" dirty="0">
                <a:effectLst/>
                <a:latin typeface="Söhne"/>
              </a:rPr>
              <a:t>, A. (2018). The impact of Internet of Things on customer experience: Evidence from the hospitality industry. International Journal of Information Management, 43, 136-143.</a:t>
            </a:r>
          </a:p>
        </p:txBody>
      </p:sp>
    </p:spTree>
    <p:extLst>
      <p:ext uri="{BB962C8B-B14F-4D97-AF65-F5344CB8AC3E}">
        <p14:creationId xmlns:p14="http://schemas.microsoft.com/office/powerpoint/2010/main" val="29812074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otalTime>878</TotalTime>
  <Words>1227</Words>
  <Application>Microsoft Macintosh PowerPoint</Application>
  <PresentationFormat>Widescreen</PresentationFormat>
  <Paragraphs>67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MS Shell Dlg 2</vt:lpstr>
      <vt:lpstr>Söhne</vt:lpstr>
      <vt:lpstr>Wingdings</vt:lpstr>
      <vt:lpstr>Wingdings 3</vt:lpstr>
      <vt:lpstr>Madison</vt:lpstr>
      <vt:lpstr>ZARA CLOTHING FASHION   </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ZARA CLOTHING FASHION   </dc:title>
  <dc:creator>elisei mustata</dc:creator>
  <cp:lastModifiedBy>elisei mustata</cp:lastModifiedBy>
  <cp:revision>2</cp:revision>
  <dcterms:created xsi:type="dcterms:W3CDTF">2023-07-17T21:19:14Z</dcterms:created>
  <dcterms:modified xsi:type="dcterms:W3CDTF">2023-07-18T11:57:53Z</dcterms:modified>
</cp:coreProperties>
</file>