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57" r:id="rId3"/>
    <p:sldId id="259" r:id="rId4"/>
    <p:sldId id="266" r:id="rId5"/>
    <p:sldId id="267" r:id="rId6"/>
    <p:sldId id="258" r:id="rId7"/>
    <p:sldId id="285" r:id="rId8"/>
    <p:sldId id="286" r:id="rId9"/>
    <p:sldId id="287" r:id="rId10"/>
    <p:sldId id="288" r:id="rId11"/>
    <p:sldId id="262" r:id="rId12"/>
    <p:sldId id="280" r:id="rId13"/>
    <p:sldId id="291" r:id="rId14"/>
    <p:sldId id="263" r:id="rId15"/>
    <p:sldId id="294" r:id="rId16"/>
    <p:sldId id="293" r:id="rId17"/>
    <p:sldId id="265" r:id="rId18"/>
    <p:sldId id="281" r:id="rId19"/>
    <p:sldId id="269" r:id="rId20"/>
    <p:sldId id="268" r:id="rId21"/>
    <p:sldId id="270" r:id="rId22"/>
    <p:sldId id="282" r:id="rId23"/>
    <p:sldId id="271" r:id="rId24"/>
    <p:sldId id="272" r:id="rId25"/>
    <p:sldId id="273" r:id="rId26"/>
    <p:sldId id="283" r:id="rId27"/>
    <p:sldId id="275" r:id="rId28"/>
    <p:sldId id="284" r:id="rId29"/>
    <p:sldId id="274" r:id="rId30"/>
    <p:sldId id="278" r:id="rId31"/>
    <p:sldId id="289" r:id="rId32"/>
    <p:sldId id="276" r:id="rId33"/>
    <p:sldId id="290" r:id="rId34"/>
    <p:sldId id="277"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5D43C64-817D-4999-0DC0-81F626195F6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0B948AC6-01C0-6AC6-5EDF-D474EF2C1E5A}"/>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AD19A7C-BEBB-4E6C-BD3E-B2D1DF3F151F}" type="datetime1">
              <a:rPr lang="en-GB"/>
              <a:pPr lvl="0"/>
              <a:t>09/08/2026</a:t>
            </a:fld>
            <a:endParaRPr lang="en-GB"/>
          </a:p>
        </p:txBody>
      </p:sp>
      <p:sp>
        <p:nvSpPr>
          <p:cNvPr id="4" name="Slide Image Placeholder 3">
            <a:extLst>
              <a:ext uri="{FF2B5EF4-FFF2-40B4-BE49-F238E27FC236}">
                <a16:creationId xmlns:a16="http://schemas.microsoft.com/office/drawing/2014/main" id="{7DE3CD1F-DC53-0949-E1D4-1DEC43031F9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F4B69FD4-F1AE-8BE3-8CC2-4409953EDF03}"/>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90951EED-5007-9E32-C51C-9196BA4A650B}"/>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541D6450-8F5D-025C-B1B2-7E139D00E0E2}"/>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0C95C687-C26A-4E43-8354-1CEE205B10B4}" type="slidenum">
              <a:t>‹#›</a:t>
            </a:fld>
            <a:endParaRPr lang="en-GB"/>
          </a:p>
        </p:txBody>
      </p:sp>
    </p:spTree>
    <p:extLst>
      <p:ext uri="{BB962C8B-B14F-4D97-AF65-F5344CB8AC3E}">
        <p14:creationId xmlns:p14="http://schemas.microsoft.com/office/powerpoint/2010/main" val="2564165935"/>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1C27FC-2F60-E54B-31A0-CE9670B8DB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D9298D-0339-88D7-AF10-07163232D50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0F5522F-0454-04F5-C873-D61B8651143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01DC38-04BF-42BA-AE5D-B10266607B78}"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0525B-64EB-CA84-C044-B14903224A14}"/>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8D034F41-8DEB-9DAF-FF3E-75E8B54F199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BB6AB734-7BCA-C052-A8FE-054BA327FC1D}"/>
              </a:ext>
            </a:extLst>
          </p:cNvPr>
          <p:cNvSpPr txBox="1">
            <a:spLocks noGrp="1"/>
          </p:cNvSpPr>
          <p:nvPr>
            <p:ph type="dt" sz="half" idx="7"/>
          </p:nvPr>
        </p:nvSpPr>
        <p:spPr/>
        <p:txBody>
          <a:bodyPr/>
          <a:lstStyle>
            <a:lvl1pPr>
              <a:defRPr/>
            </a:lvl1pPr>
          </a:lstStyle>
          <a:p>
            <a:pPr lvl="0"/>
            <a:fld id="{75A229E2-FAB0-40B7-AE6D-5B91724F99B2}" type="datetime1">
              <a:rPr lang="en-GB"/>
              <a:pPr lvl="0"/>
              <a:t>09/08/2026</a:t>
            </a:fld>
            <a:endParaRPr lang="en-GB"/>
          </a:p>
        </p:txBody>
      </p:sp>
      <p:sp>
        <p:nvSpPr>
          <p:cNvPr id="5" name="Footer Placeholder 4">
            <a:extLst>
              <a:ext uri="{FF2B5EF4-FFF2-40B4-BE49-F238E27FC236}">
                <a16:creationId xmlns:a16="http://schemas.microsoft.com/office/drawing/2014/main" id="{0C6610D9-5866-B6F4-A51C-F4BFC986378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3BF7BC-941B-6334-9F79-D2F1A03906FD}"/>
              </a:ext>
            </a:extLst>
          </p:cNvPr>
          <p:cNvSpPr txBox="1">
            <a:spLocks noGrp="1"/>
          </p:cNvSpPr>
          <p:nvPr>
            <p:ph type="sldNum" sz="quarter" idx="8"/>
          </p:nvPr>
        </p:nvSpPr>
        <p:spPr/>
        <p:txBody>
          <a:bodyPr/>
          <a:lstStyle>
            <a:lvl1pPr>
              <a:defRPr/>
            </a:lvl1pPr>
          </a:lstStyle>
          <a:p>
            <a:pPr lvl="0"/>
            <a:fld id="{3E24982F-EDF2-4E9C-A73C-F914CA7BF6FA}" type="slidenum">
              <a:t>‹#›</a:t>
            </a:fld>
            <a:endParaRPr lang="en-GB"/>
          </a:p>
        </p:txBody>
      </p:sp>
    </p:spTree>
    <p:extLst>
      <p:ext uri="{BB962C8B-B14F-4D97-AF65-F5344CB8AC3E}">
        <p14:creationId xmlns:p14="http://schemas.microsoft.com/office/powerpoint/2010/main" val="390490641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385B9-0040-0F29-372D-32DF49C4123B}"/>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BFC66BC0-6E11-7446-B09E-02CDC644C6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73688A3-B63B-9C33-4993-4D768CDCEC96}"/>
              </a:ext>
            </a:extLst>
          </p:cNvPr>
          <p:cNvSpPr txBox="1">
            <a:spLocks noGrp="1"/>
          </p:cNvSpPr>
          <p:nvPr>
            <p:ph type="dt" sz="half" idx="7"/>
          </p:nvPr>
        </p:nvSpPr>
        <p:spPr/>
        <p:txBody>
          <a:bodyPr/>
          <a:lstStyle>
            <a:lvl1pPr>
              <a:defRPr/>
            </a:lvl1pPr>
          </a:lstStyle>
          <a:p>
            <a:pPr lvl="0"/>
            <a:fld id="{3A5FCD06-E7F0-494C-BA29-2CC0698DF50D}" type="datetime1">
              <a:rPr lang="en-GB"/>
              <a:pPr lvl="0"/>
              <a:t>09/08/2026</a:t>
            </a:fld>
            <a:endParaRPr lang="en-GB"/>
          </a:p>
        </p:txBody>
      </p:sp>
      <p:sp>
        <p:nvSpPr>
          <p:cNvPr id="5" name="Footer Placeholder 4">
            <a:extLst>
              <a:ext uri="{FF2B5EF4-FFF2-40B4-BE49-F238E27FC236}">
                <a16:creationId xmlns:a16="http://schemas.microsoft.com/office/drawing/2014/main" id="{E38DC0DE-BEF8-1533-06D9-CB25E08D2BC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92F6677-723B-EC8C-570B-76CDD48692DD}"/>
              </a:ext>
            </a:extLst>
          </p:cNvPr>
          <p:cNvSpPr txBox="1">
            <a:spLocks noGrp="1"/>
          </p:cNvSpPr>
          <p:nvPr>
            <p:ph type="sldNum" sz="quarter" idx="8"/>
          </p:nvPr>
        </p:nvSpPr>
        <p:spPr/>
        <p:txBody>
          <a:bodyPr/>
          <a:lstStyle>
            <a:lvl1pPr>
              <a:defRPr/>
            </a:lvl1pPr>
          </a:lstStyle>
          <a:p>
            <a:pPr lvl="0"/>
            <a:fld id="{A796200F-4A23-4D24-B4FE-8574858C85D7}" type="slidenum">
              <a:t>‹#›</a:t>
            </a:fld>
            <a:endParaRPr lang="en-GB"/>
          </a:p>
        </p:txBody>
      </p:sp>
    </p:spTree>
    <p:extLst>
      <p:ext uri="{BB962C8B-B14F-4D97-AF65-F5344CB8AC3E}">
        <p14:creationId xmlns:p14="http://schemas.microsoft.com/office/powerpoint/2010/main" val="1409195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91E5F-D865-333A-E450-74AD51A57F61}"/>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BF7910D1-D4B6-A78A-7E1F-44D0AFBD8159}"/>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F9117F4-4F74-AF6A-1309-C9794086D8D8}"/>
              </a:ext>
            </a:extLst>
          </p:cNvPr>
          <p:cNvSpPr txBox="1">
            <a:spLocks noGrp="1"/>
          </p:cNvSpPr>
          <p:nvPr>
            <p:ph type="dt" sz="half" idx="7"/>
          </p:nvPr>
        </p:nvSpPr>
        <p:spPr/>
        <p:txBody>
          <a:bodyPr/>
          <a:lstStyle>
            <a:lvl1pPr>
              <a:defRPr/>
            </a:lvl1pPr>
          </a:lstStyle>
          <a:p>
            <a:pPr lvl="0"/>
            <a:fld id="{65BB38BC-6B98-427F-8528-83D34F64B8F4}" type="datetime1">
              <a:rPr lang="en-GB"/>
              <a:pPr lvl="0"/>
              <a:t>09/08/2026</a:t>
            </a:fld>
            <a:endParaRPr lang="en-GB"/>
          </a:p>
        </p:txBody>
      </p:sp>
      <p:sp>
        <p:nvSpPr>
          <p:cNvPr id="5" name="Footer Placeholder 4">
            <a:extLst>
              <a:ext uri="{FF2B5EF4-FFF2-40B4-BE49-F238E27FC236}">
                <a16:creationId xmlns:a16="http://schemas.microsoft.com/office/drawing/2014/main" id="{1A424E40-C94E-2DA3-02FD-87F4FFF2BCA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D07962-B756-E3DF-F392-873690A2B530}"/>
              </a:ext>
            </a:extLst>
          </p:cNvPr>
          <p:cNvSpPr txBox="1">
            <a:spLocks noGrp="1"/>
          </p:cNvSpPr>
          <p:nvPr>
            <p:ph type="sldNum" sz="quarter" idx="8"/>
          </p:nvPr>
        </p:nvSpPr>
        <p:spPr/>
        <p:txBody>
          <a:bodyPr/>
          <a:lstStyle>
            <a:lvl1pPr>
              <a:defRPr/>
            </a:lvl1pPr>
          </a:lstStyle>
          <a:p>
            <a:pPr lvl="0"/>
            <a:fld id="{7C58CDC9-B398-45A3-A7C8-BC43015945BA}" type="slidenum">
              <a:t>‹#›</a:t>
            </a:fld>
            <a:endParaRPr lang="en-GB"/>
          </a:p>
        </p:txBody>
      </p:sp>
    </p:spTree>
    <p:extLst>
      <p:ext uri="{BB962C8B-B14F-4D97-AF65-F5344CB8AC3E}">
        <p14:creationId xmlns:p14="http://schemas.microsoft.com/office/powerpoint/2010/main" val="2750731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4B3CC-F908-752A-A288-F8F8EB63018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E26A62A8-5ACD-C9B1-3B00-448D9873A00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7AEE8FE-4FD8-E298-3500-FF78E0FC199D}"/>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4AC9A5B-9762-D978-5159-F945EE0F3E75}"/>
              </a:ext>
            </a:extLst>
          </p:cNvPr>
          <p:cNvSpPr txBox="1">
            <a:spLocks noGrp="1"/>
          </p:cNvSpPr>
          <p:nvPr>
            <p:ph type="dt" sz="half" idx="7"/>
          </p:nvPr>
        </p:nvSpPr>
        <p:spPr/>
        <p:txBody>
          <a:bodyPr/>
          <a:lstStyle>
            <a:lvl1pPr>
              <a:defRPr/>
            </a:lvl1pPr>
          </a:lstStyle>
          <a:p>
            <a:pPr lvl="0"/>
            <a:fld id="{56640407-2CDE-4E36-A3DB-53FBB2CE470B}" type="datetime1">
              <a:rPr lang="en-GB"/>
              <a:pPr lvl="0"/>
              <a:t>09/08/2026</a:t>
            </a:fld>
            <a:endParaRPr lang="en-GB"/>
          </a:p>
        </p:txBody>
      </p:sp>
      <p:sp>
        <p:nvSpPr>
          <p:cNvPr id="6" name="Footer Placeholder 5">
            <a:extLst>
              <a:ext uri="{FF2B5EF4-FFF2-40B4-BE49-F238E27FC236}">
                <a16:creationId xmlns:a16="http://schemas.microsoft.com/office/drawing/2014/main" id="{600F945B-E4AB-D142-E4C7-9C7CE71094F9}"/>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18708BA-57E0-053D-90CE-7115C080CCBE}"/>
              </a:ext>
            </a:extLst>
          </p:cNvPr>
          <p:cNvSpPr txBox="1">
            <a:spLocks noGrp="1"/>
          </p:cNvSpPr>
          <p:nvPr>
            <p:ph type="sldNum" sz="quarter" idx="8"/>
          </p:nvPr>
        </p:nvSpPr>
        <p:spPr/>
        <p:txBody>
          <a:bodyPr/>
          <a:lstStyle>
            <a:lvl1pPr>
              <a:defRPr/>
            </a:lvl1pPr>
          </a:lstStyle>
          <a:p>
            <a:pPr lvl="0"/>
            <a:fld id="{8B6F1BF2-4BAB-4514-8C45-E1584F5DCBE9}" type="slidenum">
              <a:t>‹#›</a:t>
            </a:fld>
            <a:endParaRPr lang="en-GB"/>
          </a:p>
        </p:txBody>
      </p:sp>
    </p:spTree>
    <p:extLst>
      <p:ext uri="{BB962C8B-B14F-4D97-AF65-F5344CB8AC3E}">
        <p14:creationId xmlns:p14="http://schemas.microsoft.com/office/powerpoint/2010/main" val="3795725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42556-46AF-B64C-8B55-E505BE33A52C}"/>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9EEAE58E-0D89-1B75-2C2B-FF139B5EF929}"/>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E70A7DC7-2E4A-C09F-D113-4135665CC62B}"/>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DD386FD-C421-E4F9-5FA8-A4339CE4975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8B4774E6-7A78-CF0B-FBA9-9F02169791F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692F8A5-F462-B354-AB57-57E355D377A0}"/>
              </a:ext>
            </a:extLst>
          </p:cNvPr>
          <p:cNvSpPr txBox="1">
            <a:spLocks noGrp="1"/>
          </p:cNvSpPr>
          <p:nvPr>
            <p:ph type="dt" sz="half" idx="7"/>
          </p:nvPr>
        </p:nvSpPr>
        <p:spPr/>
        <p:txBody>
          <a:bodyPr/>
          <a:lstStyle>
            <a:lvl1pPr>
              <a:defRPr/>
            </a:lvl1pPr>
          </a:lstStyle>
          <a:p>
            <a:pPr lvl="0"/>
            <a:fld id="{36E71AA8-BC39-4099-9452-D5FFF91ECCB3}" type="datetime1">
              <a:rPr lang="en-GB"/>
              <a:pPr lvl="0"/>
              <a:t>09/08/2026</a:t>
            </a:fld>
            <a:endParaRPr lang="en-GB"/>
          </a:p>
        </p:txBody>
      </p:sp>
      <p:sp>
        <p:nvSpPr>
          <p:cNvPr id="8" name="Footer Placeholder 7">
            <a:extLst>
              <a:ext uri="{FF2B5EF4-FFF2-40B4-BE49-F238E27FC236}">
                <a16:creationId xmlns:a16="http://schemas.microsoft.com/office/drawing/2014/main" id="{EA3B0555-BCBC-FB89-09D9-96D8790BF0B4}"/>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C155EE74-9CFD-BEDA-A445-A124479A128E}"/>
              </a:ext>
            </a:extLst>
          </p:cNvPr>
          <p:cNvSpPr txBox="1">
            <a:spLocks noGrp="1"/>
          </p:cNvSpPr>
          <p:nvPr>
            <p:ph type="sldNum" sz="quarter" idx="8"/>
          </p:nvPr>
        </p:nvSpPr>
        <p:spPr/>
        <p:txBody>
          <a:bodyPr/>
          <a:lstStyle>
            <a:lvl1pPr>
              <a:defRPr/>
            </a:lvl1pPr>
          </a:lstStyle>
          <a:p>
            <a:pPr lvl="0"/>
            <a:fld id="{60C2BB42-B801-4E03-8F30-712847A57E03}" type="slidenum">
              <a:t>‹#›</a:t>
            </a:fld>
            <a:endParaRPr lang="en-GB"/>
          </a:p>
        </p:txBody>
      </p:sp>
    </p:spTree>
    <p:extLst>
      <p:ext uri="{BB962C8B-B14F-4D97-AF65-F5344CB8AC3E}">
        <p14:creationId xmlns:p14="http://schemas.microsoft.com/office/powerpoint/2010/main" val="1099381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8F440-4579-563F-F5C5-A87D36AB4263}"/>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5C2DC69F-779D-BDFA-38BD-4CC31BE2635F}"/>
              </a:ext>
            </a:extLst>
          </p:cNvPr>
          <p:cNvSpPr txBox="1">
            <a:spLocks noGrp="1"/>
          </p:cNvSpPr>
          <p:nvPr>
            <p:ph type="dt" sz="half" idx="7"/>
          </p:nvPr>
        </p:nvSpPr>
        <p:spPr/>
        <p:txBody>
          <a:bodyPr/>
          <a:lstStyle>
            <a:lvl1pPr>
              <a:defRPr/>
            </a:lvl1pPr>
          </a:lstStyle>
          <a:p>
            <a:pPr lvl="0"/>
            <a:fld id="{9BE7B775-0DDF-4BB6-A34A-8A3A6E169130}" type="datetime1">
              <a:rPr lang="en-GB"/>
              <a:pPr lvl="0"/>
              <a:t>09/08/2026</a:t>
            </a:fld>
            <a:endParaRPr lang="en-GB"/>
          </a:p>
        </p:txBody>
      </p:sp>
      <p:sp>
        <p:nvSpPr>
          <p:cNvPr id="4" name="Footer Placeholder 3">
            <a:extLst>
              <a:ext uri="{FF2B5EF4-FFF2-40B4-BE49-F238E27FC236}">
                <a16:creationId xmlns:a16="http://schemas.microsoft.com/office/drawing/2014/main" id="{33E9DF66-36E9-2DE5-7792-7DBDCA49A45E}"/>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FFAF7E2D-FA8F-7172-0256-DF80F78A7D18}"/>
              </a:ext>
            </a:extLst>
          </p:cNvPr>
          <p:cNvSpPr txBox="1">
            <a:spLocks noGrp="1"/>
          </p:cNvSpPr>
          <p:nvPr>
            <p:ph type="sldNum" sz="quarter" idx="8"/>
          </p:nvPr>
        </p:nvSpPr>
        <p:spPr/>
        <p:txBody>
          <a:bodyPr/>
          <a:lstStyle>
            <a:lvl1pPr>
              <a:defRPr/>
            </a:lvl1pPr>
          </a:lstStyle>
          <a:p>
            <a:pPr lvl="0"/>
            <a:fld id="{E67A5638-8A49-44DF-90C4-98110E4A5670}" type="slidenum">
              <a:t>‹#›</a:t>
            </a:fld>
            <a:endParaRPr lang="en-GB"/>
          </a:p>
        </p:txBody>
      </p:sp>
    </p:spTree>
    <p:extLst>
      <p:ext uri="{BB962C8B-B14F-4D97-AF65-F5344CB8AC3E}">
        <p14:creationId xmlns:p14="http://schemas.microsoft.com/office/powerpoint/2010/main" val="349278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F429CF-1E3E-4AB7-A254-DA29F25F81B6}"/>
              </a:ext>
            </a:extLst>
          </p:cNvPr>
          <p:cNvSpPr txBox="1">
            <a:spLocks noGrp="1"/>
          </p:cNvSpPr>
          <p:nvPr>
            <p:ph type="dt" sz="half" idx="7"/>
          </p:nvPr>
        </p:nvSpPr>
        <p:spPr/>
        <p:txBody>
          <a:bodyPr/>
          <a:lstStyle>
            <a:lvl1pPr>
              <a:defRPr/>
            </a:lvl1pPr>
          </a:lstStyle>
          <a:p>
            <a:pPr lvl="0"/>
            <a:fld id="{B6473F5B-1944-4FC5-B6B4-4D8CC7416BF2}" type="datetime1">
              <a:rPr lang="en-GB"/>
              <a:pPr lvl="0"/>
              <a:t>09/08/2026</a:t>
            </a:fld>
            <a:endParaRPr lang="en-GB"/>
          </a:p>
        </p:txBody>
      </p:sp>
      <p:sp>
        <p:nvSpPr>
          <p:cNvPr id="3" name="Footer Placeholder 2">
            <a:extLst>
              <a:ext uri="{FF2B5EF4-FFF2-40B4-BE49-F238E27FC236}">
                <a16:creationId xmlns:a16="http://schemas.microsoft.com/office/drawing/2014/main" id="{669D1361-E6B8-0AF6-D4C7-8BA3D9C46E1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7DEA0A4D-FF02-3BE2-52F6-A847C4B9EF6A}"/>
              </a:ext>
            </a:extLst>
          </p:cNvPr>
          <p:cNvSpPr txBox="1">
            <a:spLocks noGrp="1"/>
          </p:cNvSpPr>
          <p:nvPr>
            <p:ph type="sldNum" sz="quarter" idx="8"/>
          </p:nvPr>
        </p:nvSpPr>
        <p:spPr/>
        <p:txBody>
          <a:bodyPr/>
          <a:lstStyle>
            <a:lvl1pPr>
              <a:defRPr/>
            </a:lvl1pPr>
          </a:lstStyle>
          <a:p>
            <a:pPr lvl="0"/>
            <a:fld id="{95E60CB0-8B36-46CC-A836-C3D8DD730580}" type="slidenum">
              <a:t>‹#›</a:t>
            </a:fld>
            <a:endParaRPr lang="en-GB"/>
          </a:p>
        </p:txBody>
      </p:sp>
    </p:spTree>
    <p:extLst>
      <p:ext uri="{BB962C8B-B14F-4D97-AF65-F5344CB8AC3E}">
        <p14:creationId xmlns:p14="http://schemas.microsoft.com/office/powerpoint/2010/main" val="4747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217BE-CD0C-ED29-9B14-78BF69C87D6D}"/>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D7319C9D-E3FB-AAC2-FDDC-BE012ED7A924}"/>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66724A6-E9E3-10BE-7695-FCE21BD1AF05}"/>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8D4D5BD7-1E76-054B-8688-FEC8F2D317E5}"/>
              </a:ext>
            </a:extLst>
          </p:cNvPr>
          <p:cNvSpPr txBox="1">
            <a:spLocks noGrp="1"/>
          </p:cNvSpPr>
          <p:nvPr>
            <p:ph type="dt" sz="half" idx="7"/>
          </p:nvPr>
        </p:nvSpPr>
        <p:spPr/>
        <p:txBody>
          <a:bodyPr/>
          <a:lstStyle>
            <a:lvl1pPr>
              <a:defRPr/>
            </a:lvl1pPr>
          </a:lstStyle>
          <a:p>
            <a:pPr lvl="0"/>
            <a:fld id="{3A6F748F-5DE8-435A-B0E6-9C822265D062}" type="datetime1">
              <a:rPr lang="en-GB"/>
              <a:pPr lvl="0"/>
              <a:t>09/08/2026</a:t>
            </a:fld>
            <a:endParaRPr lang="en-GB"/>
          </a:p>
        </p:txBody>
      </p:sp>
      <p:sp>
        <p:nvSpPr>
          <p:cNvPr id="6" name="Footer Placeholder 5">
            <a:extLst>
              <a:ext uri="{FF2B5EF4-FFF2-40B4-BE49-F238E27FC236}">
                <a16:creationId xmlns:a16="http://schemas.microsoft.com/office/drawing/2014/main" id="{FCD95DAD-B366-7E2A-8BB6-718254F1D74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0C6BA33-16D7-8E79-E066-007EF091B4D5}"/>
              </a:ext>
            </a:extLst>
          </p:cNvPr>
          <p:cNvSpPr txBox="1">
            <a:spLocks noGrp="1"/>
          </p:cNvSpPr>
          <p:nvPr>
            <p:ph type="sldNum" sz="quarter" idx="8"/>
          </p:nvPr>
        </p:nvSpPr>
        <p:spPr/>
        <p:txBody>
          <a:bodyPr/>
          <a:lstStyle>
            <a:lvl1pPr>
              <a:defRPr/>
            </a:lvl1pPr>
          </a:lstStyle>
          <a:p>
            <a:pPr lvl="0"/>
            <a:fld id="{48B20E6A-BA13-4086-8875-3EF13FAA2438}" type="slidenum">
              <a:t>‹#›</a:t>
            </a:fld>
            <a:endParaRPr lang="en-GB"/>
          </a:p>
        </p:txBody>
      </p:sp>
    </p:spTree>
    <p:extLst>
      <p:ext uri="{BB962C8B-B14F-4D97-AF65-F5344CB8AC3E}">
        <p14:creationId xmlns:p14="http://schemas.microsoft.com/office/powerpoint/2010/main" val="1325964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175C8-6F1A-904A-2FA8-FC22D335C651}"/>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4B74B49A-38A9-6507-5140-AD399FBA741B}"/>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8378B61F-ED78-5F20-9E2E-96AF3D73165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82308842-8410-2FC4-4215-657F198C61AE}"/>
              </a:ext>
            </a:extLst>
          </p:cNvPr>
          <p:cNvSpPr txBox="1">
            <a:spLocks noGrp="1"/>
          </p:cNvSpPr>
          <p:nvPr>
            <p:ph type="dt" sz="half" idx="7"/>
          </p:nvPr>
        </p:nvSpPr>
        <p:spPr/>
        <p:txBody>
          <a:bodyPr/>
          <a:lstStyle>
            <a:lvl1pPr>
              <a:defRPr/>
            </a:lvl1pPr>
          </a:lstStyle>
          <a:p>
            <a:pPr lvl="0"/>
            <a:fld id="{F526FC7D-EB52-49A2-BBEF-2D7D63C3832B}" type="datetime1">
              <a:rPr lang="en-GB"/>
              <a:pPr lvl="0"/>
              <a:t>09/08/2026</a:t>
            </a:fld>
            <a:endParaRPr lang="en-GB"/>
          </a:p>
        </p:txBody>
      </p:sp>
      <p:sp>
        <p:nvSpPr>
          <p:cNvPr id="6" name="Footer Placeholder 5">
            <a:extLst>
              <a:ext uri="{FF2B5EF4-FFF2-40B4-BE49-F238E27FC236}">
                <a16:creationId xmlns:a16="http://schemas.microsoft.com/office/drawing/2014/main" id="{253CA090-F140-4BEB-258E-96E9D689682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1CAA275-D08D-88AA-8B39-AE28B7F103ED}"/>
              </a:ext>
            </a:extLst>
          </p:cNvPr>
          <p:cNvSpPr txBox="1">
            <a:spLocks noGrp="1"/>
          </p:cNvSpPr>
          <p:nvPr>
            <p:ph type="sldNum" sz="quarter" idx="8"/>
          </p:nvPr>
        </p:nvSpPr>
        <p:spPr/>
        <p:txBody>
          <a:bodyPr/>
          <a:lstStyle>
            <a:lvl1pPr>
              <a:defRPr/>
            </a:lvl1pPr>
          </a:lstStyle>
          <a:p>
            <a:pPr lvl="0"/>
            <a:fld id="{76796EFF-9E2E-454C-9BA2-5D45E82E468A}" type="slidenum">
              <a:t>‹#›</a:t>
            </a:fld>
            <a:endParaRPr lang="en-GB"/>
          </a:p>
        </p:txBody>
      </p:sp>
    </p:spTree>
    <p:extLst>
      <p:ext uri="{BB962C8B-B14F-4D97-AF65-F5344CB8AC3E}">
        <p14:creationId xmlns:p14="http://schemas.microsoft.com/office/powerpoint/2010/main" val="42401353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E86C2-E7FC-F863-9166-C8EC6A0F9236}"/>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5B06EE70-133F-2476-3314-B0F0F13B595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E9190C-CAB2-C1FB-02F0-D8B8994897FD}"/>
              </a:ext>
            </a:extLst>
          </p:cNvPr>
          <p:cNvSpPr txBox="1">
            <a:spLocks noGrp="1"/>
          </p:cNvSpPr>
          <p:nvPr>
            <p:ph type="dt" sz="half" idx="7"/>
          </p:nvPr>
        </p:nvSpPr>
        <p:spPr/>
        <p:txBody>
          <a:bodyPr/>
          <a:lstStyle>
            <a:lvl1pPr>
              <a:defRPr/>
            </a:lvl1pPr>
          </a:lstStyle>
          <a:p>
            <a:pPr lvl="0"/>
            <a:fld id="{40B6A495-8DAA-459B-BD2B-31A7805B4AE8}" type="datetime1">
              <a:rPr lang="en-GB"/>
              <a:pPr lvl="0"/>
              <a:t>09/08/2026</a:t>
            </a:fld>
            <a:endParaRPr lang="en-GB"/>
          </a:p>
        </p:txBody>
      </p:sp>
      <p:sp>
        <p:nvSpPr>
          <p:cNvPr id="5" name="Footer Placeholder 4">
            <a:extLst>
              <a:ext uri="{FF2B5EF4-FFF2-40B4-BE49-F238E27FC236}">
                <a16:creationId xmlns:a16="http://schemas.microsoft.com/office/drawing/2014/main" id="{FE46F11A-98F1-6F6D-7D3E-35A83682A3E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2106E85-5C59-D032-37DF-39EB08AF797E}"/>
              </a:ext>
            </a:extLst>
          </p:cNvPr>
          <p:cNvSpPr txBox="1">
            <a:spLocks noGrp="1"/>
          </p:cNvSpPr>
          <p:nvPr>
            <p:ph type="sldNum" sz="quarter" idx="8"/>
          </p:nvPr>
        </p:nvSpPr>
        <p:spPr/>
        <p:txBody>
          <a:bodyPr/>
          <a:lstStyle>
            <a:lvl1pPr>
              <a:defRPr/>
            </a:lvl1pPr>
          </a:lstStyle>
          <a:p>
            <a:pPr lvl="0"/>
            <a:fld id="{86790748-2DA0-492F-858E-657EA5A0CF1D}" type="slidenum">
              <a:t>‹#›</a:t>
            </a:fld>
            <a:endParaRPr lang="en-GB"/>
          </a:p>
        </p:txBody>
      </p:sp>
    </p:spTree>
    <p:extLst>
      <p:ext uri="{BB962C8B-B14F-4D97-AF65-F5344CB8AC3E}">
        <p14:creationId xmlns:p14="http://schemas.microsoft.com/office/powerpoint/2010/main" val="2091405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299AB4-D295-4087-CE8B-F8A982BF952F}"/>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30122929-7D19-0E15-9A0C-63DED602F1E8}"/>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6556270-C164-C93E-37FF-E3C17C550DCC}"/>
              </a:ext>
            </a:extLst>
          </p:cNvPr>
          <p:cNvSpPr txBox="1">
            <a:spLocks noGrp="1"/>
          </p:cNvSpPr>
          <p:nvPr>
            <p:ph type="dt" sz="half" idx="7"/>
          </p:nvPr>
        </p:nvSpPr>
        <p:spPr/>
        <p:txBody>
          <a:bodyPr/>
          <a:lstStyle>
            <a:lvl1pPr>
              <a:defRPr/>
            </a:lvl1pPr>
          </a:lstStyle>
          <a:p>
            <a:pPr lvl="0"/>
            <a:fld id="{F893575D-7515-4090-9630-041A0C65F13B}" type="datetime1">
              <a:rPr lang="en-GB"/>
              <a:pPr lvl="0"/>
              <a:t>09/08/2026</a:t>
            </a:fld>
            <a:endParaRPr lang="en-GB"/>
          </a:p>
        </p:txBody>
      </p:sp>
      <p:sp>
        <p:nvSpPr>
          <p:cNvPr id="5" name="Footer Placeholder 4">
            <a:extLst>
              <a:ext uri="{FF2B5EF4-FFF2-40B4-BE49-F238E27FC236}">
                <a16:creationId xmlns:a16="http://schemas.microsoft.com/office/drawing/2014/main" id="{E7649517-6368-A753-93FF-DA031E2618F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EA6541A-69DC-02B9-7866-ECC27AC7BE46}"/>
              </a:ext>
            </a:extLst>
          </p:cNvPr>
          <p:cNvSpPr txBox="1">
            <a:spLocks noGrp="1"/>
          </p:cNvSpPr>
          <p:nvPr>
            <p:ph type="sldNum" sz="quarter" idx="8"/>
          </p:nvPr>
        </p:nvSpPr>
        <p:spPr/>
        <p:txBody>
          <a:bodyPr/>
          <a:lstStyle>
            <a:lvl1pPr>
              <a:defRPr/>
            </a:lvl1pPr>
          </a:lstStyle>
          <a:p>
            <a:pPr lvl="0"/>
            <a:fld id="{78D40670-48B0-4460-B4E3-93976A37E0D6}" type="slidenum">
              <a:t>‹#›</a:t>
            </a:fld>
            <a:endParaRPr lang="en-GB"/>
          </a:p>
        </p:txBody>
      </p:sp>
    </p:spTree>
    <p:extLst>
      <p:ext uri="{BB962C8B-B14F-4D97-AF65-F5344CB8AC3E}">
        <p14:creationId xmlns:p14="http://schemas.microsoft.com/office/powerpoint/2010/main" val="510698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43F8BE-650E-1045-0CDA-DF4B52E14317}"/>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FDEE3EC2-20C7-1206-3355-2452ABD558C4}"/>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328882F-2678-23C5-213F-9FAB6849B4D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4715352-FA38-4460-B820-7B07364A4AC3}" type="datetime1">
              <a:rPr lang="en-GB"/>
              <a:pPr lvl="0"/>
              <a:t>09/08/2026</a:t>
            </a:fld>
            <a:endParaRPr lang="en-GB"/>
          </a:p>
        </p:txBody>
      </p:sp>
      <p:sp>
        <p:nvSpPr>
          <p:cNvPr id="5" name="Footer Placeholder 4">
            <a:extLst>
              <a:ext uri="{FF2B5EF4-FFF2-40B4-BE49-F238E27FC236}">
                <a16:creationId xmlns:a16="http://schemas.microsoft.com/office/drawing/2014/main" id="{287689E6-E402-4086-4CE7-0EABE6A787B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A5A066A6-6C27-5751-59C4-AE1887EE9521}"/>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42E1A051-039E-429D-9CBA-08A3BDFE4507}"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4.jpg"/><Relationship Id="rId5" Type="http://schemas.openxmlformats.org/officeDocument/2006/relationships/image" Target="../media/image13.jpg"/><Relationship Id="rId4" Type="http://schemas.openxmlformats.org/officeDocument/2006/relationships/image" Target="../media/image12.jpg"/></Relationships>
</file>

<file path=ppt/slides/_rels/slide1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9.jpg"/></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hyperlink" Target="http://dx.doi.org/10.1002/j.1538-7305.1948.tb00917.x"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131236CC-0EA9-7B6E-08EF-E7E394ADBAE5}"/>
              </a:ext>
            </a:extLst>
          </p:cNvPr>
          <p:cNvPicPr>
            <a:picLocks noMove="1" noResize="1"/>
          </p:cNvPicPr>
          <p:nvPr/>
        </p:nvPicPr>
        <p:blipFill>
          <a:blip r:embed="rId2">
            <a:alphaModFix amt="25000"/>
          </a:blip>
          <a:srcRect l="34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D62B3D1E-97DD-FFFF-4BFC-D82C58ACB770}"/>
              </a:ext>
            </a:extLst>
          </p:cNvPr>
          <p:cNvSpPr txBox="1">
            <a:spLocks noGrp="1"/>
          </p:cNvSpPr>
          <p:nvPr>
            <p:ph type="ctrTitle"/>
          </p:nvPr>
        </p:nvSpPr>
        <p:spPr>
          <a:xfrm>
            <a:off x="1524003" y="754626"/>
            <a:ext cx="9144000" cy="1445190"/>
          </a:xfrm>
          <a:solidFill>
            <a:srgbClr val="DCEAF7"/>
          </a:solidFill>
          <a:ln w="28575">
            <a:solidFill>
              <a:srgbClr val="156082"/>
            </a:solidFill>
            <a:prstDash val="solid"/>
          </a:ln>
        </p:spPr>
        <p:txBody>
          <a:bodyPr/>
          <a:lstStyle/>
          <a:p>
            <a:pPr lvl="0"/>
            <a:r>
              <a:rPr lang="en-GB" sz="4800">
                <a:latin typeface="Arial" pitchFamily="34"/>
                <a:cs typeface="Arial" pitchFamily="34"/>
              </a:rPr>
              <a:t>Communication problems at Flight Foods Ltd</a:t>
            </a:r>
          </a:p>
        </p:txBody>
      </p:sp>
      <p:sp>
        <p:nvSpPr>
          <p:cNvPr id="4" name="Subtitle 2">
            <a:extLst>
              <a:ext uri="{FF2B5EF4-FFF2-40B4-BE49-F238E27FC236}">
                <a16:creationId xmlns:a16="http://schemas.microsoft.com/office/drawing/2014/main" id="{ACF62F96-0474-1E7E-F651-76D5944DC27C}"/>
              </a:ext>
            </a:extLst>
          </p:cNvPr>
          <p:cNvSpPr txBox="1">
            <a:spLocks noGrp="1"/>
          </p:cNvSpPr>
          <p:nvPr>
            <p:ph type="subTitle" idx="1"/>
          </p:nvPr>
        </p:nvSpPr>
        <p:spPr>
          <a:xfrm>
            <a:off x="1524003" y="2671913"/>
            <a:ext cx="9144000" cy="3431459"/>
          </a:xfrm>
          <a:solidFill>
            <a:srgbClr val="D9F2D0"/>
          </a:solidFill>
          <a:ln w="19046">
            <a:solidFill>
              <a:srgbClr val="156082"/>
            </a:solidFill>
            <a:prstDash val="solid"/>
          </a:ln>
        </p:spPr>
        <p:txBody>
          <a:bodyPr anchorCtr="0"/>
          <a:lstStyle/>
          <a:p>
            <a:pPr lvl="0">
              <a:lnSpc>
                <a:spcPct val="100000"/>
              </a:lnSpc>
            </a:pPr>
            <a:r>
              <a:rPr lang="en-GB" sz="2000">
                <a:latin typeface="Arial" pitchFamily="34"/>
                <a:cs typeface="Arial" pitchFamily="34"/>
              </a:rPr>
              <a:t>LCLM4003 - Effective Teamwork and Communication</a:t>
            </a:r>
          </a:p>
          <a:p>
            <a:pPr lvl="0">
              <a:lnSpc>
                <a:spcPct val="100000"/>
              </a:lnSpc>
            </a:pPr>
            <a:r>
              <a:rPr lang="en-GB" sz="2000">
                <a:latin typeface="Arial" pitchFamily="34"/>
                <a:cs typeface="Arial" pitchFamily="34"/>
              </a:rPr>
              <a:t>ASSIGNMENT 2: Group Presentation </a:t>
            </a:r>
          </a:p>
          <a:p>
            <a:pPr lvl="0">
              <a:lnSpc>
                <a:spcPct val="100000"/>
              </a:lnSpc>
            </a:pPr>
            <a:r>
              <a:rPr lang="en-GB" sz="2000">
                <a:latin typeface="Arial" pitchFamily="34"/>
                <a:cs typeface="Arial" pitchFamily="34"/>
              </a:rPr>
              <a:t>Student: Ahmed Abdelhaliem ID No. 2530983</a:t>
            </a:r>
          </a:p>
          <a:p>
            <a:pPr lvl="0">
              <a:lnSpc>
                <a:spcPct val="100000"/>
              </a:lnSpc>
            </a:pPr>
            <a:r>
              <a:rPr lang="en-GB" sz="2000">
                <a:latin typeface="Arial" pitchFamily="34"/>
                <a:cs typeface="Arial" pitchFamily="34"/>
              </a:rPr>
              <a:t>Student: Ambreen Sayed ID No. 2530981</a:t>
            </a:r>
          </a:p>
          <a:p>
            <a:pPr lvl="0">
              <a:lnSpc>
                <a:spcPct val="100000"/>
              </a:lnSpc>
            </a:pPr>
            <a:r>
              <a:rPr lang="en-GB" sz="2000">
                <a:latin typeface="Arial" pitchFamily="34"/>
                <a:cs typeface="Arial" pitchFamily="34"/>
              </a:rPr>
              <a:t>Student: Gheorghe-Ionut Podeanu ID No. 2524543</a:t>
            </a:r>
          </a:p>
          <a:p>
            <a:pPr lvl="0">
              <a:lnSpc>
                <a:spcPct val="100000"/>
              </a:lnSpc>
            </a:pPr>
            <a:r>
              <a:rPr lang="en-GB" sz="2000">
                <a:latin typeface="Arial" pitchFamily="34"/>
                <a:cs typeface="Arial" pitchFamily="34"/>
              </a:rPr>
              <a:t>Student: Narah Costa ID No. 2531280</a:t>
            </a:r>
          </a:p>
          <a:p>
            <a:pPr lvl="0">
              <a:lnSpc>
                <a:spcPct val="100000"/>
              </a:lnSpc>
            </a:pPr>
            <a:r>
              <a:rPr lang="en-GB" sz="2000">
                <a:latin typeface="Arial" pitchFamily="34"/>
                <a:cs typeface="Arial" pitchFamily="34"/>
              </a:rPr>
              <a:t>Student: Pedro Donda ID No. 2528094</a:t>
            </a:r>
          </a:p>
          <a:p>
            <a:pPr lvl="0">
              <a:lnSpc>
                <a:spcPct val="100000"/>
              </a:lnSpc>
            </a:pPr>
            <a:r>
              <a:rPr lang="en-GB" sz="2000">
                <a:latin typeface="Arial" pitchFamily="34"/>
                <a:cs typeface="Arial" pitchFamily="34"/>
              </a:rPr>
              <a:t>Tutor’s Name: Lloyd Beharry</a:t>
            </a:r>
          </a:p>
          <a:p>
            <a:pPr lvl="0" algn="l">
              <a:lnSpc>
                <a:spcPct val="70000"/>
              </a:lnSpc>
            </a:pPr>
            <a:endParaRPr lang="en-GB" sz="600">
              <a:latin typeface="Aptos Display"/>
            </a:endParaRPr>
          </a:p>
          <a:p>
            <a:pPr lvl="0" algn="l">
              <a:lnSpc>
                <a:spcPct val="70000"/>
              </a:lnSpc>
            </a:pPr>
            <a:endParaRPr lang="en-GB" sz="600">
              <a:latin typeface="Aptos Display"/>
            </a:endParaRPr>
          </a:p>
          <a:p>
            <a:pPr lvl="0">
              <a:lnSpc>
                <a:spcPct val="70000"/>
              </a:lnSpc>
            </a:pPr>
            <a:endParaRPr lang="en-GB" sz="6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1DBA36C1-8C29-9D2D-27D9-4D1F77DB6375}"/>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44CC4573-D12C-5ACA-471C-9BAE166A34B5}"/>
              </a:ext>
            </a:extLst>
          </p:cNvPr>
          <p:cNvSpPr txBox="1">
            <a:spLocks noGrp="1"/>
          </p:cNvSpPr>
          <p:nvPr>
            <p:ph type="subTitle" idx="1"/>
          </p:nvPr>
        </p:nvSpPr>
        <p:spPr>
          <a:xfrm>
            <a:off x="678429" y="2300749"/>
            <a:ext cx="10726990" cy="3401961"/>
          </a:xfrm>
          <a:solidFill>
            <a:srgbClr val="DCEAF7"/>
          </a:solidFill>
          <a:ln w="19046">
            <a:solidFill>
              <a:srgbClr val="156082"/>
            </a:solidFill>
            <a:prstDash val="solid"/>
          </a:ln>
        </p:spPr>
        <p:txBody>
          <a:bodyPr anchorCtr="0"/>
          <a:lstStyle/>
          <a:p>
            <a:pPr lvl="0" algn="l">
              <a:lnSpc>
                <a:spcPct val="100000"/>
              </a:lnSpc>
            </a:pPr>
            <a:r>
              <a:rPr lang="en-GB" sz="2800">
                <a:latin typeface="Arial" pitchFamily="34"/>
                <a:cs typeface="Arial" pitchFamily="34"/>
              </a:rPr>
              <a:t>1. Introduction </a:t>
            </a:r>
          </a:p>
          <a:p>
            <a:pPr lvl="0" algn="l">
              <a:lnSpc>
                <a:spcPct val="100000"/>
              </a:lnSpc>
            </a:pPr>
            <a:r>
              <a:rPr lang="en-GB" sz="2800">
                <a:latin typeface="Arial" pitchFamily="34"/>
                <a:cs typeface="Arial" pitchFamily="34"/>
              </a:rPr>
              <a:t>2. Environmental Barrier and Solution 1- Ahmed Abdelhaliem</a:t>
            </a:r>
          </a:p>
          <a:p>
            <a:pPr lvl="0" algn="l">
              <a:lnSpc>
                <a:spcPct val="100000"/>
              </a:lnSpc>
            </a:pPr>
            <a:r>
              <a:rPr lang="en-GB" sz="2800">
                <a:latin typeface="Arial" pitchFamily="34"/>
                <a:cs typeface="Arial" pitchFamily="34"/>
              </a:rPr>
              <a:t>3. Generational Barrier and Solution 2 - Ambreen Sayed </a:t>
            </a:r>
          </a:p>
          <a:p>
            <a:pPr lvl="0" algn="l">
              <a:lnSpc>
                <a:spcPct val="100000"/>
              </a:lnSpc>
            </a:pPr>
            <a:r>
              <a:rPr lang="en-GB" sz="2800">
                <a:latin typeface="Arial" pitchFamily="34"/>
                <a:cs typeface="Arial" pitchFamily="34"/>
              </a:rPr>
              <a:t>4. Communication Barrier and Solution 3 - Gheorghe-Ionut                                              </a:t>
            </a:r>
          </a:p>
          <a:p>
            <a:pPr lvl="0" algn="l">
              <a:lnSpc>
                <a:spcPct val="100000"/>
              </a:lnSpc>
            </a:pPr>
            <a:r>
              <a:rPr lang="en-GB" sz="2800">
                <a:latin typeface="Arial" pitchFamily="34"/>
                <a:cs typeface="Arial" pitchFamily="34"/>
              </a:rPr>
              <a:t>5. Emotional Barrier and Solution 4 – Narah Costa</a:t>
            </a:r>
          </a:p>
          <a:p>
            <a:pPr lvl="0" algn="l">
              <a:lnSpc>
                <a:spcPct val="100000"/>
              </a:lnSpc>
            </a:pPr>
            <a:r>
              <a:rPr lang="en-GB" sz="2800">
                <a:latin typeface="Arial" pitchFamily="34"/>
                <a:cs typeface="Arial" pitchFamily="34"/>
              </a:rPr>
              <a:t>5. Cultural Barrier and Solution 5 – Pedro Donda</a:t>
            </a:r>
          </a:p>
          <a:p>
            <a:pPr lvl="0" algn="l">
              <a:lnSpc>
                <a:spcPct val="100000"/>
              </a:lnSpc>
            </a:pPr>
            <a:endParaRPr lang="en-GB" sz="2800">
              <a:latin typeface="Arial" pitchFamily="34"/>
              <a:cs typeface="Arial" pitchFamily="34"/>
            </a:endParaRPr>
          </a:p>
        </p:txBody>
      </p:sp>
      <p:sp>
        <p:nvSpPr>
          <p:cNvPr id="4" name="Title 5">
            <a:extLst>
              <a:ext uri="{FF2B5EF4-FFF2-40B4-BE49-F238E27FC236}">
                <a16:creationId xmlns:a16="http://schemas.microsoft.com/office/drawing/2014/main" id="{BC80E484-04D7-071B-230A-71120D7F34AF}"/>
              </a:ext>
            </a:extLst>
          </p:cNvPr>
          <p:cNvSpPr txBox="1">
            <a:spLocks noGrp="1"/>
          </p:cNvSpPr>
          <p:nvPr>
            <p:ph type="ctrTitle"/>
          </p:nvPr>
        </p:nvSpPr>
        <p:spPr>
          <a:xfrm>
            <a:off x="678429" y="1037459"/>
            <a:ext cx="10726990" cy="717602"/>
          </a:xfrm>
          <a:solidFill>
            <a:srgbClr val="DCEAF7"/>
          </a:solidFill>
          <a:ln w="28575">
            <a:solidFill>
              <a:srgbClr val="156082"/>
            </a:solidFill>
            <a:prstDash val="solid"/>
          </a:ln>
        </p:spPr>
        <p:txBody>
          <a:bodyPr/>
          <a:lstStyle/>
          <a:p>
            <a:pPr lvl="0"/>
            <a:r>
              <a:rPr lang="en-GB" sz="4400">
                <a:latin typeface="Arial" pitchFamily="34"/>
                <a:cs typeface="Arial" pitchFamily="34"/>
              </a:rPr>
              <a:t>Overview</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C65F899-4022-6615-D58C-0EC8C41BBC5E}"/>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6EF4B059-B4FF-A00C-66EE-1B125202EBEA}"/>
              </a:ext>
            </a:extLst>
          </p:cNvPr>
          <p:cNvSpPr txBox="1">
            <a:spLocks noGrp="1"/>
          </p:cNvSpPr>
          <p:nvPr>
            <p:ph type="subTitle" idx="1"/>
          </p:nvPr>
        </p:nvSpPr>
        <p:spPr>
          <a:xfrm>
            <a:off x="732507" y="1509619"/>
            <a:ext cx="10726990" cy="918011"/>
          </a:xfrm>
          <a:solidFill>
            <a:srgbClr val="DCEAF7"/>
          </a:solidFill>
          <a:ln w="28575">
            <a:solidFill>
              <a:srgbClr val="156082"/>
            </a:solidFill>
            <a:prstDash val="solid"/>
          </a:ln>
        </p:spPr>
        <p:txBody>
          <a:bodyPr anchorCtr="0"/>
          <a:lstStyle/>
          <a:p>
            <a:pPr lvl="0" algn="just"/>
            <a:r>
              <a:rPr lang="en-GB" sz="2800">
                <a:latin typeface="Arial" pitchFamily="34"/>
                <a:cs typeface="Arial" pitchFamily="34"/>
              </a:rPr>
              <a:t>Flight Foods Ltd. has been trying to increase its market share with no success, because Airlines have complained about:</a:t>
            </a:r>
          </a:p>
        </p:txBody>
      </p:sp>
      <p:sp>
        <p:nvSpPr>
          <p:cNvPr id="4" name="Title 5">
            <a:extLst>
              <a:ext uri="{FF2B5EF4-FFF2-40B4-BE49-F238E27FC236}">
                <a16:creationId xmlns:a16="http://schemas.microsoft.com/office/drawing/2014/main" id="{C5C01299-D913-BDE3-60CC-5E576021C21F}"/>
              </a:ext>
            </a:extLst>
          </p:cNvPr>
          <p:cNvSpPr txBox="1">
            <a:spLocks noGrp="1"/>
          </p:cNvSpPr>
          <p:nvPr>
            <p:ph type="ctrTitle"/>
          </p:nvPr>
        </p:nvSpPr>
        <p:spPr>
          <a:xfrm>
            <a:off x="732507" y="419288"/>
            <a:ext cx="10726990" cy="717602"/>
          </a:xfrm>
          <a:solidFill>
            <a:srgbClr val="DCEAF7"/>
          </a:solidFill>
          <a:ln w="28575">
            <a:solidFill>
              <a:srgbClr val="156082"/>
            </a:solidFill>
            <a:prstDash val="solid"/>
          </a:ln>
        </p:spPr>
        <p:txBody>
          <a:bodyPr/>
          <a:lstStyle/>
          <a:p>
            <a:pPr lvl="0"/>
            <a:r>
              <a:rPr lang="en-GB" sz="4400">
                <a:latin typeface="Arial" pitchFamily="34"/>
                <a:cs typeface="Arial" pitchFamily="34"/>
              </a:rPr>
              <a:t>Introduction</a:t>
            </a:r>
          </a:p>
        </p:txBody>
      </p:sp>
      <p:sp>
        <p:nvSpPr>
          <p:cNvPr id="5" name="TextBox 3">
            <a:extLst>
              <a:ext uri="{FF2B5EF4-FFF2-40B4-BE49-F238E27FC236}">
                <a16:creationId xmlns:a16="http://schemas.microsoft.com/office/drawing/2014/main" id="{A5DC75D6-E8D7-0A35-F07E-E1FCD4325714}"/>
              </a:ext>
            </a:extLst>
          </p:cNvPr>
          <p:cNvSpPr txBox="1"/>
          <p:nvPr/>
        </p:nvSpPr>
        <p:spPr>
          <a:xfrm>
            <a:off x="1501426" y="2966862"/>
            <a:ext cx="3995361" cy="523219"/>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Poor food standards</a:t>
            </a:r>
          </a:p>
        </p:txBody>
      </p:sp>
      <p:sp>
        <p:nvSpPr>
          <p:cNvPr id="6" name="TextBox 7">
            <a:extLst>
              <a:ext uri="{FF2B5EF4-FFF2-40B4-BE49-F238E27FC236}">
                <a16:creationId xmlns:a16="http://schemas.microsoft.com/office/drawing/2014/main" id="{B72A6BD0-F35E-B7D5-A113-2EC780280434}"/>
              </a:ext>
            </a:extLst>
          </p:cNvPr>
          <p:cNvSpPr txBox="1"/>
          <p:nvPr/>
        </p:nvSpPr>
        <p:spPr>
          <a:xfrm>
            <a:off x="6221531" y="2966862"/>
            <a:ext cx="4643058" cy="523219"/>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Under-cooked Food</a:t>
            </a:r>
          </a:p>
        </p:txBody>
      </p:sp>
      <p:sp>
        <p:nvSpPr>
          <p:cNvPr id="7" name="TextBox 9">
            <a:extLst>
              <a:ext uri="{FF2B5EF4-FFF2-40B4-BE49-F238E27FC236}">
                <a16:creationId xmlns:a16="http://schemas.microsoft.com/office/drawing/2014/main" id="{4B1DE745-7CCA-6B88-E6F6-F7379C15878A}"/>
              </a:ext>
            </a:extLst>
          </p:cNvPr>
          <p:cNvSpPr txBox="1"/>
          <p:nvPr/>
        </p:nvSpPr>
        <p:spPr>
          <a:xfrm>
            <a:off x="1501426" y="4250917"/>
            <a:ext cx="3995361" cy="507830"/>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700" b="0" i="0" u="none" strike="noStrike" kern="1200" cap="none" spc="0" baseline="0">
                <a:solidFill>
                  <a:srgbClr val="000000"/>
                </a:solidFill>
                <a:uFillTx/>
                <a:latin typeface="Aptos"/>
              </a:rPr>
              <a:t>Low-quality packaging</a:t>
            </a:r>
          </a:p>
        </p:txBody>
      </p:sp>
      <p:sp>
        <p:nvSpPr>
          <p:cNvPr id="8" name="TextBox 11">
            <a:extLst>
              <a:ext uri="{FF2B5EF4-FFF2-40B4-BE49-F238E27FC236}">
                <a16:creationId xmlns:a16="http://schemas.microsoft.com/office/drawing/2014/main" id="{42EF3B48-616F-4542-EDCA-A2F4F3E44BCF}"/>
              </a:ext>
            </a:extLst>
          </p:cNvPr>
          <p:cNvSpPr txBox="1"/>
          <p:nvPr/>
        </p:nvSpPr>
        <p:spPr>
          <a:xfrm>
            <a:off x="6221531" y="4235528"/>
            <a:ext cx="4643058" cy="523219"/>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ptos"/>
              </a:rPr>
              <a:t>Meat in Vegetarian meals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3CCD746-F08F-DB3B-FAEC-EBD015434C66}"/>
              </a:ext>
            </a:extLst>
          </p:cNvPr>
          <p:cNvPicPr>
            <a:picLocks noMove="1" noResize="1"/>
          </p:cNvPicPr>
          <p:nvPr/>
        </p:nvPicPr>
        <p:blipFill>
          <a:blip r:embed="rId3">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FD4CE5D7-79E5-0EA7-7214-88F10730F1AC}"/>
              </a:ext>
            </a:extLst>
          </p:cNvPr>
          <p:cNvSpPr txBox="1">
            <a:spLocks noGrp="1"/>
          </p:cNvSpPr>
          <p:nvPr>
            <p:ph type="subTitle" idx="1"/>
          </p:nvPr>
        </p:nvSpPr>
        <p:spPr>
          <a:xfrm>
            <a:off x="732507" y="2118381"/>
            <a:ext cx="10726990" cy="918011"/>
          </a:xfrm>
          <a:solidFill>
            <a:srgbClr val="D9F2D0"/>
          </a:solidFill>
          <a:ln w="19046">
            <a:solidFill>
              <a:srgbClr val="156082"/>
            </a:solidFill>
            <a:prstDash val="solid"/>
          </a:ln>
        </p:spPr>
        <p:txBody>
          <a:bodyPr anchorCtr="0"/>
          <a:lstStyle/>
          <a:p>
            <a:pPr marL="457200" lvl="0" indent="-457200" algn="l">
              <a:buChar char="•"/>
            </a:pPr>
            <a:r>
              <a:rPr lang="en-GB" sz="2800">
                <a:latin typeface="Arial" pitchFamily="34"/>
                <a:cs typeface="Arial" pitchFamily="34"/>
              </a:rPr>
              <a:t>The factory floor is large and spacious. It has good lighting and ventilation, BUT it is packed with old noisy machines. </a:t>
            </a:r>
          </a:p>
        </p:txBody>
      </p:sp>
      <p:sp>
        <p:nvSpPr>
          <p:cNvPr id="4" name="Subtitle 2">
            <a:extLst>
              <a:ext uri="{FF2B5EF4-FFF2-40B4-BE49-F238E27FC236}">
                <a16:creationId xmlns:a16="http://schemas.microsoft.com/office/drawing/2014/main" id="{1D21058B-7BB1-AF86-3F5B-D3647D64D58B}"/>
              </a:ext>
            </a:extLst>
          </p:cNvPr>
          <p:cNvSpPr txBox="1"/>
          <p:nvPr/>
        </p:nvSpPr>
        <p:spPr>
          <a:xfrm>
            <a:off x="732507" y="394737"/>
            <a:ext cx="10726990" cy="1053096"/>
          </a:xfrm>
          <a:prstGeom prst="rect">
            <a:avLst/>
          </a:prstGeom>
          <a:solidFill>
            <a:srgbClr val="DCEAF7"/>
          </a:solidFill>
          <a:ln w="28575" cap="flat">
            <a:solidFill>
              <a:srgbClr val="156082"/>
            </a:solidFill>
            <a:prstDash val="solid"/>
            <a:miter/>
          </a:ln>
        </p:spPr>
        <p:txBody>
          <a:bodyPr vert="horz" wrap="square" lIns="91440" tIns="45720" rIns="91440" bIns="45720" anchor="t" anchorCtr="0" compatLnSpc="1">
            <a:normAutofit/>
          </a:bodyPr>
          <a:lstStyle/>
          <a:p>
            <a:pPr marL="0" marR="0" lvl="0" indent="0" algn="ctr"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Arial" pitchFamily="34"/>
                <a:cs typeface="Arial" pitchFamily="34"/>
              </a:rPr>
              <a:t>Our consultancy firm was hired to examine the problems in the food manufacturing operations: </a:t>
            </a:r>
          </a:p>
          <a:p>
            <a:pPr marL="0" marR="0" lvl="0" indent="0" algn="just"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000000"/>
              </a:solidFill>
              <a:uFillTx/>
              <a:latin typeface="Arial" pitchFamily="34"/>
              <a:cs typeface="Arial" pitchFamily="34"/>
            </a:endParaRPr>
          </a:p>
        </p:txBody>
      </p:sp>
      <p:sp>
        <p:nvSpPr>
          <p:cNvPr id="5" name="Subtitle 2">
            <a:extLst>
              <a:ext uri="{FF2B5EF4-FFF2-40B4-BE49-F238E27FC236}">
                <a16:creationId xmlns:a16="http://schemas.microsoft.com/office/drawing/2014/main" id="{57497834-B861-828A-7D5C-A7F2F1974066}"/>
              </a:ext>
            </a:extLst>
          </p:cNvPr>
          <p:cNvSpPr txBox="1"/>
          <p:nvPr/>
        </p:nvSpPr>
        <p:spPr>
          <a:xfrm>
            <a:off x="732507" y="3324410"/>
            <a:ext cx="10726990" cy="918011"/>
          </a:xfrm>
          <a:prstGeom prst="rect">
            <a:avLst/>
          </a:prstGeom>
          <a:solidFill>
            <a:srgbClr val="D9F2D0"/>
          </a:solidFill>
          <a:ln w="19046" cap="flat">
            <a:solidFill>
              <a:srgbClr val="156082"/>
            </a:solidFill>
            <a:prstDash val="solid"/>
            <a:miter/>
          </a:ln>
        </p:spPr>
        <p:txBody>
          <a:bodyPr vert="horz" wrap="square" lIns="91440" tIns="45720" rIns="91440" bIns="45720" anchor="t" anchorCtr="0" compatLnSpc="1">
            <a:normAutofit/>
          </a:bodyPr>
          <a:lstStyle/>
          <a:p>
            <a:pPr marL="457200" marR="0" lvl="0" indent="-4572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The staff is made up of 40 people ranging from 16 to 60 years old.</a:t>
            </a:r>
          </a:p>
        </p:txBody>
      </p:sp>
      <p:sp>
        <p:nvSpPr>
          <p:cNvPr id="6" name="Subtitle 2">
            <a:extLst>
              <a:ext uri="{FF2B5EF4-FFF2-40B4-BE49-F238E27FC236}">
                <a16:creationId xmlns:a16="http://schemas.microsoft.com/office/drawing/2014/main" id="{BC45204C-9AD8-AB42-3BAC-07DE0FF1DB9C}"/>
              </a:ext>
            </a:extLst>
          </p:cNvPr>
          <p:cNvSpPr txBox="1"/>
          <p:nvPr/>
        </p:nvSpPr>
        <p:spPr>
          <a:xfrm>
            <a:off x="732507" y="4530440"/>
            <a:ext cx="10726990" cy="576913"/>
          </a:xfrm>
          <a:prstGeom prst="rect">
            <a:avLst/>
          </a:prstGeom>
          <a:solidFill>
            <a:srgbClr val="D9F2D0"/>
          </a:solidFill>
          <a:ln w="19046" cap="flat">
            <a:solidFill>
              <a:srgbClr val="156082"/>
            </a:solidFill>
            <a:prstDash val="solid"/>
            <a:miter/>
          </a:ln>
        </p:spPr>
        <p:txBody>
          <a:bodyPr vert="horz" wrap="square" lIns="91440" tIns="45720" rIns="91440" bIns="45720" anchor="t" anchorCtr="0" compatLnSpc="1">
            <a:normAutofit/>
          </a:bodyPr>
          <a:lstStyle/>
          <a:p>
            <a:pPr marL="457200" marR="0" lvl="0" indent="-457200" algn="l" defTabSz="914400" rtl="0" fontAlgn="auto" hangingPunct="1">
              <a:lnSpc>
                <a:spcPct val="9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Workers are mainly immigrants from 5 distinct cultural groups.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5ECFE05-CDEC-3246-FE59-2306188489C7}"/>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05B709FC-872D-B37A-0A68-1ECE96883E87}"/>
              </a:ext>
            </a:extLst>
          </p:cNvPr>
          <p:cNvSpPr txBox="1">
            <a:spLocks noGrp="1"/>
          </p:cNvSpPr>
          <p:nvPr>
            <p:ph type="ctrTitle"/>
          </p:nvPr>
        </p:nvSpPr>
        <p:spPr>
          <a:xfrm>
            <a:off x="219940" y="374071"/>
            <a:ext cx="11646475" cy="665015"/>
          </a:xfrm>
          <a:solidFill>
            <a:srgbClr val="DCEAF7"/>
          </a:solidFill>
          <a:ln w="28575">
            <a:solidFill>
              <a:srgbClr val="156082"/>
            </a:solidFill>
            <a:prstDash val="solid"/>
          </a:ln>
        </p:spPr>
        <p:txBody>
          <a:bodyPr>
            <a:noAutofit/>
          </a:bodyPr>
          <a:lstStyle/>
          <a:p>
            <a:pPr lvl="0"/>
            <a:r>
              <a:rPr lang="en-GB" sz="3600"/>
              <a:t>The floor manager, Gary, an Englishman said:</a:t>
            </a:r>
          </a:p>
        </p:txBody>
      </p:sp>
      <p:sp>
        <p:nvSpPr>
          <p:cNvPr id="4" name="TextBox 1">
            <a:extLst>
              <a:ext uri="{FF2B5EF4-FFF2-40B4-BE49-F238E27FC236}">
                <a16:creationId xmlns:a16="http://schemas.microsoft.com/office/drawing/2014/main" id="{0FEE7D01-135D-84DA-9B72-EF65B9800ADE}"/>
              </a:ext>
            </a:extLst>
          </p:cNvPr>
          <p:cNvSpPr txBox="1"/>
          <p:nvPr/>
        </p:nvSpPr>
        <p:spPr>
          <a:xfrm>
            <a:off x="219940" y="1413168"/>
            <a:ext cx="11646475" cy="2246772"/>
          </a:xfrm>
          <a:prstGeom prst="rect">
            <a:avLst/>
          </a:prstGeom>
          <a:solidFill>
            <a:srgbClr val="D9F2D0"/>
          </a:solidFill>
          <a:ln w="38103" cap="flat">
            <a:solidFill>
              <a:srgbClr val="156082"/>
            </a:solidFill>
            <a:prstDash val="solid"/>
            <a:miter/>
          </a:ln>
        </p:spPr>
        <p:txBody>
          <a:bodyPr vert="horz" wrap="square" lIns="91440" tIns="45720" rIns="91440" bIns="45720" anchor="t" anchorCtr="0" compatLnSpc="1">
            <a:spAutoFit/>
          </a:bodyPr>
          <a:lstStyle/>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‘’On an average day, I am running around in this madhouse trying to explain to them what they had to do. ‘’</a:t>
            </a:r>
          </a:p>
          <a:p>
            <a:pPr marL="457200" marR="0" lvl="0" indent="-4572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‘’It is not easy. The older ones seem to understand, but the problem seems to be with the younger ones. It doesn’t matter what I tell them, they seem to do something else.’’</a:t>
            </a:r>
          </a:p>
        </p:txBody>
      </p:sp>
      <p:pic>
        <p:nvPicPr>
          <p:cNvPr id="5" name="Picture 3" descr="People with negative facial expressions.">
            <a:extLst>
              <a:ext uri="{FF2B5EF4-FFF2-40B4-BE49-F238E27FC236}">
                <a16:creationId xmlns:a16="http://schemas.microsoft.com/office/drawing/2014/main" id="{030E3722-864A-7E4D-2E74-61AA81F1EA94}"/>
              </a:ext>
            </a:extLst>
          </p:cNvPr>
          <p:cNvPicPr>
            <a:picLocks noChangeAspect="1"/>
          </p:cNvPicPr>
          <p:nvPr/>
        </p:nvPicPr>
        <p:blipFill>
          <a:blip r:embed="rId3"/>
          <a:stretch>
            <a:fillRect/>
          </a:stretch>
        </p:blipFill>
        <p:spPr>
          <a:xfrm>
            <a:off x="1735448" y="3837352"/>
            <a:ext cx="8721099" cy="272970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6B88174-F8D2-D199-0358-4D668C2DBEAC}"/>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pic>
        <p:nvPicPr>
          <p:cNvPr id="3" name="Picture 5">
            <a:extLst>
              <a:ext uri="{FF2B5EF4-FFF2-40B4-BE49-F238E27FC236}">
                <a16:creationId xmlns:a16="http://schemas.microsoft.com/office/drawing/2014/main" id="{B3D3E9F6-319C-DEBA-FEFE-4B28E62308C7}"/>
              </a:ext>
            </a:extLst>
          </p:cNvPr>
          <p:cNvPicPr>
            <a:picLocks noChangeAspect="1"/>
          </p:cNvPicPr>
          <p:nvPr/>
        </p:nvPicPr>
        <p:blipFill>
          <a:blip r:embed="rId3"/>
          <a:stretch>
            <a:fillRect/>
          </a:stretch>
        </p:blipFill>
        <p:spPr>
          <a:xfrm>
            <a:off x="727588" y="509284"/>
            <a:ext cx="10736829" cy="6044833"/>
          </a:xfrm>
          <a:prstGeom prst="rect">
            <a:avLst/>
          </a:prstGeom>
          <a:noFill/>
          <a:ln cap="flat">
            <a:noFill/>
          </a:ln>
        </p:spPr>
      </p:pic>
      <p:sp>
        <p:nvSpPr>
          <p:cNvPr id="4" name="Title 5">
            <a:extLst>
              <a:ext uri="{FF2B5EF4-FFF2-40B4-BE49-F238E27FC236}">
                <a16:creationId xmlns:a16="http://schemas.microsoft.com/office/drawing/2014/main" id="{1FC286C6-E9F9-FA40-F346-DA39E6106F6E}"/>
              </a:ext>
            </a:extLst>
          </p:cNvPr>
          <p:cNvSpPr txBox="1">
            <a:spLocks noGrp="1"/>
          </p:cNvSpPr>
          <p:nvPr>
            <p:ph type="ctrTitle"/>
          </p:nvPr>
        </p:nvSpPr>
        <p:spPr>
          <a:xfrm>
            <a:off x="1523993" y="375297"/>
            <a:ext cx="9144000" cy="1205234"/>
          </a:xfrm>
          <a:solidFill>
            <a:srgbClr val="DCEAF7"/>
          </a:solidFill>
          <a:ln w="28575">
            <a:solidFill>
              <a:srgbClr val="156082"/>
            </a:solidFill>
            <a:prstDash val="solid"/>
          </a:ln>
        </p:spPr>
        <p:txBody>
          <a:bodyPr/>
          <a:lstStyle/>
          <a:p>
            <a:pPr lvl="0"/>
            <a:r>
              <a:rPr lang="en-GB" sz="4000">
                <a:latin typeface="Arial" pitchFamily="34"/>
                <a:cs typeface="Arial" pitchFamily="34"/>
              </a:rPr>
              <a:t>Environmental </a:t>
            </a:r>
            <a:br>
              <a:rPr lang="en-GB" sz="4000">
                <a:latin typeface="Arial" pitchFamily="34"/>
                <a:cs typeface="Arial" pitchFamily="34"/>
              </a:rPr>
            </a:br>
            <a:r>
              <a:rPr lang="en-GB" sz="4000">
                <a:latin typeface="Arial" pitchFamily="34"/>
                <a:cs typeface="Arial" pitchFamily="34"/>
              </a:rPr>
              <a:t>Barrier</a:t>
            </a:r>
            <a:endParaRPr lang="en-GB" sz="4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8446CF7-7A9A-7B6F-512D-42788919E0C4}"/>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C783FDE6-772D-D8BA-7A1A-FE01B0F34192}"/>
              </a:ext>
            </a:extLst>
          </p:cNvPr>
          <p:cNvSpPr txBox="1">
            <a:spLocks noGrp="1"/>
          </p:cNvSpPr>
          <p:nvPr>
            <p:ph type="subTitle" idx="1"/>
          </p:nvPr>
        </p:nvSpPr>
        <p:spPr>
          <a:xfrm>
            <a:off x="2231922" y="2942703"/>
            <a:ext cx="7728161" cy="486296"/>
          </a:xfrm>
          <a:solidFill>
            <a:srgbClr val="DCEAF7"/>
          </a:solidFill>
          <a:ln w="28575">
            <a:solidFill>
              <a:srgbClr val="156082"/>
            </a:solidFill>
            <a:prstDash val="solid"/>
          </a:ln>
        </p:spPr>
        <p:txBody>
          <a:bodyPr/>
          <a:lstStyle/>
          <a:p>
            <a:pPr lvl="0"/>
            <a:r>
              <a:rPr lang="en-GB">
                <a:latin typeface="Arial" pitchFamily="34"/>
                <a:cs typeface="Arial" pitchFamily="34"/>
              </a:rPr>
              <a:t>The Environmental Barrier at Flight Foods is caused by:</a:t>
            </a:r>
          </a:p>
        </p:txBody>
      </p:sp>
      <p:sp>
        <p:nvSpPr>
          <p:cNvPr id="4" name="Title 5">
            <a:extLst>
              <a:ext uri="{FF2B5EF4-FFF2-40B4-BE49-F238E27FC236}">
                <a16:creationId xmlns:a16="http://schemas.microsoft.com/office/drawing/2014/main" id="{C972855C-E19B-F68E-557D-846D53EAEDF1}"/>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Environmental Barrier</a:t>
            </a:r>
            <a:endParaRPr lang="en-GB" sz="4000"/>
          </a:p>
        </p:txBody>
      </p:sp>
      <p:sp>
        <p:nvSpPr>
          <p:cNvPr id="5" name="TextBox 4">
            <a:extLst>
              <a:ext uri="{FF2B5EF4-FFF2-40B4-BE49-F238E27FC236}">
                <a16:creationId xmlns:a16="http://schemas.microsoft.com/office/drawing/2014/main" id="{F698214B-7A6C-079E-8078-431F232314AE}"/>
              </a:ext>
            </a:extLst>
          </p:cNvPr>
          <p:cNvSpPr txBox="1"/>
          <p:nvPr/>
        </p:nvSpPr>
        <p:spPr>
          <a:xfrm>
            <a:off x="2231922" y="1730474"/>
            <a:ext cx="1789471"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Old Noisy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Machines</a:t>
            </a:r>
          </a:p>
        </p:txBody>
      </p:sp>
      <p:cxnSp>
        <p:nvCxnSpPr>
          <p:cNvPr id="6" name="Straight Connector 6">
            <a:extLst>
              <a:ext uri="{FF2B5EF4-FFF2-40B4-BE49-F238E27FC236}">
                <a16:creationId xmlns:a16="http://schemas.microsoft.com/office/drawing/2014/main" id="{A67FC246-7875-9973-7789-33B040928053}"/>
              </a:ext>
            </a:extLst>
          </p:cNvPr>
          <p:cNvCxnSpPr/>
          <p:nvPr/>
        </p:nvCxnSpPr>
        <p:spPr>
          <a:xfrm>
            <a:off x="3126653" y="2585886"/>
            <a:ext cx="0" cy="356817"/>
          </a:xfrm>
          <a:prstGeom prst="straightConnector1">
            <a:avLst/>
          </a:prstGeom>
          <a:noFill/>
          <a:ln w="38103" cap="flat">
            <a:solidFill>
              <a:srgbClr val="156082"/>
            </a:solidFill>
            <a:prstDash val="solid"/>
            <a:miter/>
          </a:ln>
        </p:spPr>
      </p:cxnSp>
      <p:sp>
        <p:nvSpPr>
          <p:cNvPr id="7" name="TextBox 8">
            <a:extLst>
              <a:ext uri="{FF2B5EF4-FFF2-40B4-BE49-F238E27FC236}">
                <a16:creationId xmlns:a16="http://schemas.microsoft.com/office/drawing/2014/main" id="{19888D85-40B2-AF7E-2776-19E01B0887F6}"/>
              </a:ext>
            </a:extLst>
          </p:cNvPr>
          <p:cNvSpPr txBox="1"/>
          <p:nvPr/>
        </p:nvSpPr>
        <p:spPr>
          <a:xfrm>
            <a:off x="4463835" y="1730474"/>
            <a:ext cx="2684202"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Constant Banging and Clanking</a:t>
            </a:r>
            <a:endParaRPr lang="en-GB" sz="2400" b="0" i="0" u="none" strike="noStrike" kern="1200" cap="none" spc="0" baseline="0">
              <a:solidFill>
                <a:srgbClr val="000000"/>
              </a:solidFill>
              <a:uFillTx/>
              <a:latin typeface="Arial" pitchFamily="34"/>
              <a:cs typeface="Arial" pitchFamily="34"/>
            </a:endParaRPr>
          </a:p>
        </p:txBody>
      </p:sp>
      <p:cxnSp>
        <p:nvCxnSpPr>
          <p:cNvPr id="8" name="Straight Connector 9">
            <a:extLst>
              <a:ext uri="{FF2B5EF4-FFF2-40B4-BE49-F238E27FC236}">
                <a16:creationId xmlns:a16="http://schemas.microsoft.com/office/drawing/2014/main" id="{B6B26AA4-28A2-6030-EAC3-0921DD0599DE}"/>
              </a:ext>
            </a:extLst>
          </p:cNvPr>
          <p:cNvCxnSpPr/>
          <p:nvPr/>
        </p:nvCxnSpPr>
        <p:spPr>
          <a:xfrm>
            <a:off x="5805937" y="2561472"/>
            <a:ext cx="0" cy="356817"/>
          </a:xfrm>
          <a:prstGeom prst="straightConnector1">
            <a:avLst/>
          </a:prstGeom>
          <a:noFill/>
          <a:ln w="38103" cap="flat">
            <a:solidFill>
              <a:srgbClr val="156082"/>
            </a:solidFill>
            <a:prstDash val="solid"/>
            <a:miter/>
          </a:ln>
        </p:spPr>
      </p:cxnSp>
      <p:sp>
        <p:nvSpPr>
          <p:cNvPr id="9" name="TextBox 11">
            <a:extLst>
              <a:ext uri="{FF2B5EF4-FFF2-40B4-BE49-F238E27FC236}">
                <a16:creationId xmlns:a16="http://schemas.microsoft.com/office/drawing/2014/main" id="{821F09CB-03B6-B448-E600-91D9C4743E8B}"/>
              </a:ext>
            </a:extLst>
          </p:cNvPr>
          <p:cNvSpPr txBox="1"/>
          <p:nvPr/>
        </p:nvSpPr>
        <p:spPr>
          <a:xfrm>
            <a:off x="7506922" y="1729843"/>
            <a:ext cx="2684202"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Busy Production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Area</a:t>
            </a:r>
            <a:endParaRPr lang="en-GB" sz="2400" b="0" i="0" u="none" strike="noStrike" kern="1200" cap="none" spc="0" baseline="0">
              <a:solidFill>
                <a:srgbClr val="000000"/>
              </a:solidFill>
              <a:uFillTx/>
              <a:latin typeface="Arial" pitchFamily="34"/>
              <a:cs typeface="Arial" pitchFamily="34"/>
            </a:endParaRPr>
          </a:p>
        </p:txBody>
      </p:sp>
      <p:cxnSp>
        <p:nvCxnSpPr>
          <p:cNvPr id="10" name="Straight Connector 12">
            <a:extLst>
              <a:ext uri="{FF2B5EF4-FFF2-40B4-BE49-F238E27FC236}">
                <a16:creationId xmlns:a16="http://schemas.microsoft.com/office/drawing/2014/main" id="{D32FDAA2-3C81-A548-F390-0B37217137B8}"/>
              </a:ext>
            </a:extLst>
          </p:cNvPr>
          <p:cNvCxnSpPr/>
          <p:nvPr/>
        </p:nvCxnSpPr>
        <p:spPr>
          <a:xfrm>
            <a:off x="8849023" y="2585886"/>
            <a:ext cx="0" cy="356817"/>
          </a:xfrm>
          <a:prstGeom prst="straightConnector1">
            <a:avLst/>
          </a:prstGeom>
          <a:noFill/>
          <a:ln w="38103" cap="flat">
            <a:solidFill>
              <a:srgbClr val="156082"/>
            </a:solidFill>
            <a:prstDash val="solid"/>
            <a:miter/>
          </a:ln>
        </p:spPr>
      </p:cxnSp>
      <p:sp>
        <p:nvSpPr>
          <p:cNvPr id="11" name="TextBox 14">
            <a:extLst>
              <a:ext uri="{FF2B5EF4-FFF2-40B4-BE49-F238E27FC236}">
                <a16:creationId xmlns:a16="http://schemas.microsoft.com/office/drawing/2014/main" id="{34378171-7F80-C0E7-870A-020E04F6B987}"/>
              </a:ext>
            </a:extLst>
          </p:cNvPr>
          <p:cNvSpPr txBox="1"/>
          <p:nvPr/>
        </p:nvSpPr>
        <p:spPr>
          <a:xfrm>
            <a:off x="2556378" y="3749286"/>
            <a:ext cx="2930021"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Workers Spread</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Across The Factory</a:t>
            </a:r>
            <a:endParaRPr lang="en-GB" sz="2400" b="0" i="0" u="none" strike="noStrike" kern="1200" cap="none" spc="0" baseline="0">
              <a:solidFill>
                <a:srgbClr val="000000"/>
              </a:solidFill>
              <a:uFillTx/>
              <a:latin typeface="Arial" pitchFamily="34"/>
              <a:cs typeface="Arial" pitchFamily="34"/>
            </a:endParaRPr>
          </a:p>
        </p:txBody>
      </p:sp>
      <p:cxnSp>
        <p:nvCxnSpPr>
          <p:cNvPr id="12" name="Straight Connector 15">
            <a:extLst>
              <a:ext uri="{FF2B5EF4-FFF2-40B4-BE49-F238E27FC236}">
                <a16:creationId xmlns:a16="http://schemas.microsoft.com/office/drawing/2014/main" id="{F3A9D45A-B457-2EE6-EB78-A0BE9562367F}"/>
              </a:ext>
            </a:extLst>
          </p:cNvPr>
          <p:cNvCxnSpPr/>
          <p:nvPr/>
        </p:nvCxnSpPr>
        <p:spPr>
          <a:xfrm>
            <a:off x="3996796" y="3429000"/>
            <a:ext cx="0" cy="320286"/>
          </a:xfrm>
          <a:prstGeom prst="straightConnector1">
            <a:avLst/>
          </a:prstGeom>
          <a:noFill/>
          <a:ln w="38103" cap="flat">
            <a:solidFill>
              <a:srgbClr val="156082"/>
            </a:solidFill>
            <a:prstDash val="solid"/>
            <a:miter/>
          </a:ln>
        </p:spPr>
      </p:cxnSp>
      <p:sp>
        <p:nvSpPr>
          <p:cNvPr id="13" name="TextBox 17">
            <a:extLst>
              <a:ext uri="{FF2B5EF4-FFF2-40B4-BE49-F238E27FC236}">
                <a16:creationId xmlns:a16="http://schemas.microsoft.com/office/drawing/2014/main" id="{BB88BDC7-F0EE-C7B9-2B19-BEEB383EA881}"/>
              </a:ext>
            </a:extLst>
          </p:cNvPr>
          <p:cNvSpPr txBox="1"/>
          <p:nvPr/>
        </p:nvSpPr>
        <p:spPr>
          <a:xfrm>
            <a:off x="5805937" y="3749286"/>
            <a:ext cx="3854250"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Gary Giving Instructions While Walking Around</a:t>
            </a:r>
            <a:endParaRPr lang="en-GB" sz="2400" b="0" i="0" u="none" strike="noStrike" kern="1200" cap="none" spc="0" baseline="0">
              <a:solidFill>
                <a:srgbClr val="000000"/>
              </a:solidFill>
              <a:uFillTx/>
              <a:latin typeface="Arial" pitchFamily="34"/>
              <a:cs typeface="Arial" pitchFamily="34"/>
            </a:endParaRPr>
          </a:p>
        </p:txBody>
      </p:sp>
      <p:cxnSp>
        <p:nvCxnSpPr>
          <p:cNvPr id="14" name="Straight Connector 19">
            <a:extLst>
              <a:ext uri="{FF2B5EF4-FFF2-40B4-BE49-F238E27FC236}">
                <a16:creationId xmlns:a16="http://schemas.microsoft.com/office/drawing/2014/main" id="{6A1E1434-DFE9-0062-A38B-FF48C22A53EA}"/>
              </a:ext>
            </a:extLst>
          </p:cNvPr>
          <p:cNvCxnSpPr/>
          <p:nvPr/>
        </p:nvCxnSpPr>
        <p:spPr>
          <a:xfrm>
            <a:off x="7683895" y="3429000"/>
            <a:ext cx="0" cy="320286"/>
          </a:xfrm>
          <a:prstGeom prst="straightConnector1">
            <a:avLst/>
          </a:prstGeom>
          <a:noFill/>
          <a:ln w="38103" cap="flat">
            <a:solidFill>
              <a:srgbClr val="156082"/>
            </a:solidFill>
            <a:prstDash val="solid"/>
            <a:miter/>
          </a:ln>
        </p:spPr>
      </p:cxnSp>
      <p:sp>
        <p:nvSpPr>
          <p:cNvPr id="15" name="Title 5">
            <a:extLst>
              <a:ext uri="{FF2B5EF4-FFF2-40B4-BE49-F238E27FC236}">
                <a16:creationId xmlns:a16="http://schemas.microsoft.com/office/drawing/2014/main" id="{E2D05EB1-116F-3CDC-7195-41992645209E}"/>
              </a:ext>
            </a:extLst>
          </p:cNvPr>
          <p:cNvSpPr txBox="1"/>
          <p:nvPr/>
        </p:nvSpPr>
        <p:spPr>
          <a:xfrm>
            <a:off x="1523993" y="5151318"/>
            <a:ext cx="9144000"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8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As a result, the workers cannot hear clearly important hygiene instructions.</a:t>
            </a:r>
            <a:endParaRPr lang="en-GB" sz="2400" b="0" i="0" u="none" strike="noStrike" kern="1200" cap="none" spc="0" baseline="0">
              <a:solidFill>
                <a:srgbClr val="000000"/>
              </a:solidFill>
              <a:uFillTx/>
              <a:latin typeface="Aptos Display"/>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ppt_x</p:attrName>
                                        </p:attrNameLst>
                                      </p:cBhvr>
                                      <p:tavLst>
                                        <p:tav tm="0">
                                          <p:val>
                                            <p:strVal val="#ppt_x"/>
                                          </p:val>
                                        </p:tav>
                                        <p:tav tm="100000">
                                          <p:val>
                                            <p:strVal val="#ppt_x"/>
                                          </p:val>
                                        </p:tav>
                                      </p:tavLst>
                                    </p:anim>
                                    <p:anim calcmode="lin" valueType="num">
                                      <p:cBhvr>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ppt_x</p:attrName>
                                        </p:attrNameLst>
                                      </p:cBhvr>
                                      <p:tavLst>
                                        <p:tav tm="0">
                                          <p:val>
                                            <p:strVal val="#ppt_x"/>
                                          </p:val>
                                        </p:tav>
                                        <p:tav tm="100000">
                                          <p:val>
                                            <p:strVal val="#ppt_x"/>
                                          </p:val>
                                        </p:tav>
                                      </p:tavLst>
                                    </p:anim>
                                    <p:anim calcmode="lin" valueType="num">
                                      <p:cBhvr>
                                        <p:cTn id="18" dur="500" fill="hold"/>
                                        <p:tgtEl>
                                          <p:spTgt spid="7"/>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ppt_x</p:attrName>
                                        </p:attrNameLst>
                                      </p:cBhvr>
                                      <p:tavLst>
                                        <p:tav tm="0">
                                          <p:val>
                                            <p:strVal val="#ppt_x"/>
                                          </p:val>
                                        </p:tav>
                                        <p:tav tm="100000">
                                          <p:val>
                                            <p:strVal val="#ppt_x"/>
                                          </p:val>
                                        </p:tav>
                                      </p:tavLst>
                                    </p:anim>
                                    <p:anim calcmode="lin" valueType="num">
                                      <p:cBhvr>
                                        <p:cTn id="2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ppt_x</p:attrName>
                                        </p:attrNameLst>
                                      </p:cBhvr>
                                      <p:tavLst>
                                        <p:tav tm="0">
                                          <p:val>
                                            <p:strVal val="#ppt_x"/>
                                          </p:val>
                                        </p:tav>
                                        <p:tav tm="100000">
                                          <p:val>
                                            <p:strVal val="#ppt_x"/>
                                          </p:val>
                                        </p:tav>
                                      </p:tavLst>
                                    </p:anim>
                                    <p:anim calcmode="lin" valueType="num">
                                      <p:cBhvr>
                                        <p:cTn id="28" dur="500" fill="hold"/>
                                        <p:tgtEl>
                                          <p:spTgt spid="9"/>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ppt_x</p:attrName>
                                        </p:attrNameLst>
                                      </p:cBhvr>
                                      <p:tavLst>
                                        <p:tav tm="0">
                                          <p:val>
                                            <p:strVal val="#ppt_x"/>
                                          </p:val>
                                        </p:tav>
                                        <p:tav tm="100000">
                                          <p:val>
                                            <p:strVal val="#ppt_x"/>
                                          </p:val>
                                        </p:tav>
                                      </p:tavLst>
                                    </p:anim>
                                    <p:anim calcmode="lin" valueType="num">
                                      <p:cBhvr>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ppt_x</p:attrName>
                                        </p:attrNameLst>
                                      </p:cBhvr>
                                      <p:tavLst>
                                        <p:tav tm="0">
                                          <p:val>
                                            <p:strVal val="#ppt_x"/>
                                          </p:val>
                                        </p:tav>
                                        <p:tav tm="100000">
                                          <p:val>
                                            <p:strVal val="#ppt_x"/>
                                          </p:val>
                                        </p:tav>
                                      </p:tavLst>
                                    </p:anim>
                                    <p:anim calcmode="lin" valueType="num">
                                      <p:cBhvr>
                                        <p:cTn id="38" dur="500" fill="hold"/>
                                        <p:tgtEl>
                                          <p:spTgt spid="11"/>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anim calcmode="lin" valueType="num">
                                      <p:cBhvr>
                                        <p:cTn id="41" dur="500" fill="hold"/>
                                        <p:tgtEl>
                                          <p:spTgt spid="12"/>
                                        </p:tgtEl>
                                        <p:attrNameLst>
                                          <p:attrName>ppt_x</p:attrName>
                                        </p:attrNameLst>
                                      </p:cBhvr>
                                      <p:tavLst>
                                        <p:tav tm="0">
                                          <p:val>
                                            <p:strVal val="#ppt_x"/>
                                          </p:val>
                                        </p:tav>
                                        <p:tav tm="100000">
                                          <p:val>
                                            <p:strVal val="#ppt_x"/>
                                          </p:val>
                                        </p:tav>
                                      </p:tavLst>
                                    </p:anim>
                                    <p:anim calcmode="lin" valueType="num">
                                      <p:cBhvr>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4"/>
                                        </p:tgtEl>
                                        <p:attrNameLst>
                                          <p:attrName>style.visibility</p:attrName>
                                        </p:attrNameLst>
                                      </p:cBhvr>
                                      <p:to>
                                        <p:strVal val="visible"/>
                                      </p:to>
                                    </p:set>
                                    <p:anim calcmode="lin" valueType="num">
                                      <p:cBhvr>
                                        <p:cTn id="47" dur="500" fill="hold"/>
                                        <p:tgtEl>
                                          <p:spTgt spid="14"/>
                                        </p:tgtEl>
                                        <p:attrNameLst>
                                          <p:attrName>ppt_x</p:attrName>
                                        </p:attrNameLst>
                                      </p:cBhvr>
                                      <p:tavLst>
                                        <p:tav tm="0">
                                          <p:val>
                                            <p:strVal val="#ppt_x"/>
                                          </p:val>
                                        </p:tav>
                                        <p:tav tm="100000">
                                          <p:val>
                                            <p:strVal val="#ppt_x"/>
                                          </p:val>
                                        </p:tav>
                                      </p:tavLst>
                                    </p:anim>
                                    <p:anim calcmode="lin" valueType="num">
                                      <p:cBhvr>
                                        <p:cTn id="48" dur="500" fill="hold"/>
                                        <p:tgtEl>
                                          <p:spTgt spid="14"/>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anim calcmode="lin" valueType="num">
                                      <p:cBhvr>
                                        <p:cTn id="51" dur="500" fill="hold"/>
                                        <p:tgtEl>
                                          <p:spTgt spid="13"/>
                                        </p:tgtEl>
                                        <p:attrNameLst>
                                          <p:attrName>ppt_x</p:attrName>
                                        </p:attrNameLst>
                                      </p:cBhvr>
                                      <p:tavLst>
                                        <p:tav tm="0">
                                          <p:val>
                                            <p:strVal val="#ppt_x"/>
                                          </p:val>
                                        </p:tav>
                                        <p:tav tm="100000">
                                          <p:val>
                                            <p:strVal val="#ppt_x"/>
                                          </p:val>
                                        </p:tav>
                                      </p:tavLst>
                                    </p:anim>
                                    <p:anim calcmode="lin" valueType="num">
                                      <p:cBhvr>
                                        <p:cTn id="5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5"/>
                                        </p:tgtEl>
                                        <p:attrNameLst>
                                          <p:attrName>style.visibility</p:attrName>
                                        </p:attrNameLst>
                                      </p:cBhvr>
                                      <p:to>
                                        <p:strVal val="visible"/>
                                      </p:to>
                                    </p:set>
                                    <p:animEffect transition="in" filter="fade">
                                      <p:cBhvr>
                                        <p:cTn id="5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1" grpId="0" animBg="1"/>
      <p:bldP spid="13"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850FF69-5B37-0F0D-38DB-CC8162A15253}"/>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7016D38F-42F1-B00A-9F16-D2E56138FAC1}"/>
              </a:ext>
            </a:extLst>
          </p:cNvPr>
          <p:cNvSpPr txBox="1">
            <a:spLocks noGrp="1"/>
          </p:cNvSpPr>
          <p:nvPr>
            <p:ph type="subTitle" idx="1"/>
          </p:nvPr>
        </p:nvSpPr>
        <p:spPr>
          <a:xfrm>
            <a:off x="1523993" y="1234348"/>
            <a:ext cx="9144000" cy="1528520"/>
          </a:xfrm>
          <a:solidFill>
            <a:srgbClr val="EAF2FA"/>
          </a:solidFill>
          <a:ln w="28575">
            <a:solidFill>
              <a:srgbClr val="156082"/>
            </a:solidFill>
            <a:prstDash val="solid"/>
          </a:ln>
        </p:spPr>
        <p:txBody>
          <a:bodyPr/>
          <a:lstStyle/>
          <a:p>
            <a:pPr marL="342900" lvl="0" indent="-342900" algn="l">
              <a:buChar char="•"/>
            </a:pPr>
            <a:r>
              <a:rPr lang="en-US">
                <a:latin typeface="Arial" pitchFamily="34"/>
                <a:cs typeface="Arial" pitchFamily="34"/>
              </a:rPr>
              <a:t>According to Shannon and Weaver (1948/1949), noise is interference or distortion in the communication channel that affects the transmission of a signal, causing the received message to differ from the message originally sent.</a:t>
            </a:r>
            <a:endParaRPr lang="en-GB">
              <a:latin typeface="Arial" pitchFamily="34"/>
              <a:cs typeface="Arial" pitchFamily="34"/>
            </a:endParaRPr>
          </a:p>
        </p:txBody>
      </p:sp>
      <p:sp>
        <p:nvSpPr>
          <p:cNvPr id="4" name="Title 5">
            <a:extLst>
              <a:ext uri="{FF2B5EF4-FFF2-40B4-BE49-F238E27FC236}">
                <a16:creationId xmlns:a16="http://schemas.microsoft.com/office/drawing/2014/main" id="{D946CF84-7879-603C-8073-A6ED724D09DE}"/>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Environmental Barrier</a:t>
            </a:r>
            <a:endParaRPr lang="en-GB" sz="4000"/>
          </a:p>
        </p:txBody>
      </p:sp>
      <p:sp>
        <p:nvSpPr>
          <p:cNvPr id="5" name="TextBox 4">
            <a:extLst>
              <a:ext uri="{FF2B5EF4-FFF2-40B4-BE49-F238E27FC236}">
                <a16:creationId xmlns:a16="http://schemas.microsoft.com/office/drawing/2014/main" id="{2FFA9290-1C5D-51D0-10AA-F111EF6BF00F}"/>
              </a:ext>
            </a:extLst>
          </p:cNvPr>
          <p:cNvSpPr txBox="1"/>
          <p:nvPr/>
        </p:nvSpPr>
        <p:spPr>
          <a:xfrm>
            <a:off x="570274" y="3429000"/>
            <a:ext cx="1858298"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Information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Source</a:t>
            </a:r>
          </a:p>
        </p:txBody>
      </p:sp>
      <p:sp>
        <p:nvSpPr>
          <p:cNvPr id="6" name="TextBox 6">
            <a:extLst>
              <a:ext uri="{FF2B5EF4-FFF2-40B4-BE49-F238E27FC236}">
                <a16:creationId xmlns:a16="http://schemas.microsoft.com/office/drawing/2014/main" id="{F31C14ED-F29F-C3A7-1DC5-D9B2D1B5C76C}"/>
              </a:ext>
            </a:extLst>
          </p:cNvPr>
          <p:cNvSpPr txBox="1"/>
          <p:nvPr/>
        </p:nvSpPr>
        <p:spPr>
          <a:xfrm>
            <a:off x="2856274" y="3429000"/>
            <a:ext cx="1858298"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Transmitter</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(Ecord)</a:t>
            </a:r>
          </a:p>
        </p:txBody>
      </p:sp>
      <p:sp>
        <p:nvSpPr>
          <p:cNvPr id="7" name="TextBox 8">
            <a:extLst>
              <a:ext uri="{FF2B5EF4-FFF2-40B4-BE49-F238E27FC236}">
                <a16:creationId xmlns:a16="http://schemas.microsoft.com/office/drawing/2014/main" id="{47AADA94-5207-3A84-9EEA-FDBF4E463BE8}"/>
              </a:ext>
            </a:extLst>
          </p:cNvPr>
          <p:cNvSpPr txBox="1"/>
          <p:nvPr/>
        </p:nvSpPr>
        <p:spPr>
          <a:xfrm>
            <a:off x="5142274" y="3613663"/>
            <a:ext cx="1858298"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Channel</a:t>
            </a:r>
          </a:p>
        </p:txBody>
      </p:sp>
      <p:sp>
        <p:nvSpPr>
          <p:cNvPr id="8" name="TextBox 10">
            <a:extLst>
              <a:ext uri="{FF2B5EF4-FFF2-40B4-BE49-F238E27FC236}">
                <a16:creationId xmlns:a16="http://schemas.microsoft.com/office/drawing/2014/main" id="{CE0EB7CE-A128-C4B2-482A-10B87D743044}"/>
              </a:ext>
            </a:extLst>
          </p:cNvPr>
          <p:cNvSpPr txBox="1"/>
          <p:nvPr/>
        </p:nvSpPr>
        <p:spPr>
          <a:xfrm>
            <a:off x="7428274" y="3429000"/>
            <a:ext cx="1858298"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Receiver</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(Decoder)</a:t>
            </a:r>
          </a:p>
        </p:txBody>
      </p:sp>
      <p:sp>
        <p:nvSpPr>
          <p:cNvPr id="9" name="TextBox 12">
            <a:extLst>
              <a:ext uri="{FF2B5EF4-FFF2-40B4-BE49-F238E27FC236}">
                <a16:creationId xmlns:a16="http://schemas.microsoft.com/office/drawing/2014/main" id="{B61E55AC-A667-0593-0C3D-7690A494ADAB}"/>
              </a:ext>
            </a:extLst>
          </p:cNvPr>
          <p:cNvSpPr txBox="1"/>
          <p:nvPr/>
        </p:nvSpPr>
        <p:spPr>
          <a:xfrm>
            <a:off x="9714274" y="3613663"/>
            <a:ext cx="1858298"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Destination</a:t>
            </a:r>
          </a:p>
        </p:txBody>
      </p:sp>
      <p:sp>
        <p:nvSpPr>
          <p:cNvPr id="10" name="TextBox 14">
            <a:extLst>
              <a:ext uri="{FF2B5EF4-FFF2-40B4-BE49-F238E27FC236}">
                <a16:creationId xmlns:a16="http://schemas.microsoft.com/office/drawing/2014/main" id="{C8A09447-0AAE-C2CD-68F3-584D8C3E4A32}"/>
              </a:ext>
            </a:extLst>
          </p:cNvPr>
          <p:cNvSpPr txBox="1"/>
          <p:nvPr/>
        </p:nvSpPr>
        <p:spPr>
          <a:xfrm>
            <a:off x="5142274" y="4510625"/>
            <a:ext cx="1858298"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Noise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Source</a:t>
            </a:r>
          </a:p>
        </p:txBody>
      </p:sp>
      <p:sp>
        <p:nvSpPr>
          <p:cNvPr id="11" name="Arrow: Right 15">
            <a:extLst>
              <a:ext uri="{FF2B5EF4-FFF2-40B4-BE49-F238E27FC236}">
                <a16:creationId xmlns:a16="http://schemas.microsoft.com/office/drawing/2014/main" id="{A13CFB66-FB7A-CA2D-0455-EFE81B746CEF}"/>
              </a:ext>
            </a:extLst>
          </p:cNvPr>
          <p:cNvSpPr/>
          <p:nvPr/>
        </p:nvSpPr>
        <p:spPr>
          <a:xfrm>
            <a:off x="2428564" y="3687638"/>
            <a:ext cx="353964" cy="309570"/>
          </a:xfrm>
          <a:custGeom>
            <a:avLst>
              <a:gd name="f0" fmla="val 1215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Arrow: Right 17">
            <a:extLst>
              <a:ext uri="{FF2B5EF4-FFF2-40B4-BE49-F238E27FC236}">
                <a16:creationId xmlns:a16="http://schemas.microsoft.com/office/drawing/2014/main" id="{1F2BFBDA-56EB-ED00-7014-B669E44D6535}"/>
              </a:ext>
            </a:extLst>
          </p:cNvPr>
          <p:cNvSpPr/>
          <p:nvPr/>
        </p:nvSpPr>
        <p:spPr>
          <a:xfrm>
            <a:off x="4714564" y="3687638"/>
            <a:ext cx="353964" cy="309570"/>
          </a:xfrm>
          <a:custGeom>
            <a:avLst>
              <a:gd name="f0" fmla="val 1215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3" name="Arrow: Right 19">
            <a:extLst>
              <a:ext uri="{FF2B5EF4-FFF2-40B4-BE49-F238E27FC236}">
                <a16:creationId xmlns:a16="http://schemas.microsoft.com/office/drawing/2014/main" id="{6DE58988-AE50-F4AC-328C-77F8FBB96E6A}"/>
              </a:ext>
            </a:extLst>
          </p:cNvPr>
          <p:cNvSpPr/>
          <p:nvPr/>
        </p:nvSpPr>
        <p:spPr>
          <a:xfrm>
            <a:off x="7000564" y="3687638"/>
            <a:ext cx="353964" cy="309570"/>
          </a:xfrm>
          <a:custGeom>
            <a:avLst>
              <a:gd name="f0" fmla="val 1215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4" name="Arrow: Right 21">
            <a:extLst>
              <a:ext uri="{FF2B5EF4-FFF2-40B4-BE49-F238E27FC236}">
                <a16:creationId xmlns:a16="http://schemas.microsoft.com/office/drawing/2014/main" id="{F28F759C-55CC-7AD9-94CF-3F1E5180DF41}"/>
              </a:ext>
            </a:extLst>
          </p:cNvPr>
          <p:cNvSpPr/>
          <p:nvPr/>
        </p:nvSpPr>
        <p:spPr>
          <a:xfrm>
            <a:off x="9296403" y="3687638"/>
            <a:ext cx="353964" cy="309570"/>
          </a:xfrm>
          <a:custGeom>
            <a:avLst>
              <a:gd name="f0" fmla="val 1215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5" name="Arrow: Right 23">
            <a:extLst>
              <a:ext uri="{FF2B5EF4-FFF2-40B4-BE49-F238E27FC236}">
                <a16:creationId xmlns:a16="http://schemas.microsoft.com/office/drawing/2014/main" id="{94021DD9-549C-1E39-4988-DA19D16B5E73}"/>
              </a:ext>
            </a:extLst>
          </p:cNvPr>
          <p:cNvSpPr/>
          <p:nvPr/>
        </p:nvSpPr>
        <p:spPr>
          <a:xfrm rot="16200004">
            <a:off x="5919007" y="4178867"/>
            <a:ext cx="353964" cy="309570"/>
          </a:xfrm>
          <a:custGeom>
            <a:avLst>
              <a:gd name="f0" fmla="val 12154"/>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6" name="TextBox 24">
            <a:extLst>
              <a:ext uri="{FF2B5EF4-FFF2-40B4-BE49-F238E27FC236}">
                <a16:creationId xmlns:a16="http://schemas.microsoft.com/office/drawing/2014/main" id="{8DAA07EE-008E-5B61-B5B6-626FED6E9823}"/>
              </a:ext>
            </a:extLst>
          </p:cNvPr>
          <p:cNvSpPr txBox="1"/>
          <p:nvPr/>
        </p:nvSpPr>
        <p:spPr>
          <a:xfrm>
            <a:off x="5142274" y="5695587"/>
            <a:ext cx="1858298"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Feedback</a:t>
            </a:r>
          </a:p>
        </p:txBody>
      </p:sp>
      <p:sp>
        <p:nvSpPr>
          <p:cNvPr id="17" name="Arrow: Left-Up 27">
            <a:extLst>
              <a:ext uri="{FF2B5EF4-FFF2-40B4-BE49-F238E27FC236}">
                <a16:creationId xmlns:a16="http://schemas.microsoft.com/office/drawing/2014/main" id="{1A9F8E1E-F3FC-954A-A77F-48A7357D02E9}"/>
              </a:ext>
            </a:extLst>
          </p:cNvPr>
          <p:cNvSpPr/>
          <p:nvPr/>
        </p:nvSpPr>
        <p:spPr>
          <a:xfrm>
            <a:off x="7064480" y="4075325"/>
            <a:ext cx="4144298" cy="2177991"/>
          </a:xfrm>
          <a:custGeom>
            <a:avLst/>
            <a:gdLst>
              <a:gd name="f0" fmla="val 10800000"/>
              <a:gd name="f1" fmla="val 5400000"/>
              <a:gd name="f2" fmla="val 180"/>
              <a:gd name="f3" fmla="val w"/>
              <a:gd name="f4" fmla="val h"/>
              <a:gd name="f5" fmla="val ss"/>
              <a:gd name="f6" fmla="val 0"/>
              <a:gd name="f7" fmla="val 7078"/>
              <a:gd name="f8" fmla="val 16854"/>
              <a:gd name="f9" fmla="+- 0 0 -360"/>
              <a:gd name="f10" fmla="+- 0 0 -270"/>
              <a:gd name="f11" fmla="+- 0 0 -180"/>
              <a:gd name="f12" fmla="+- 0 0 -90"/>
              <a:gd name="f13" fmla="abs f3"/>
              <a:gd name="f14" fmla="abs f4"/>
              <a:gd name="f15" fmla="abs f5"/>
              <a:gd name="f16" fmla="*/ f9 f0 1"/>
              <a:gd name="f17" fmla="*/ f10 f0 1"/>
              <a:gd name="f18" fmla="*/ f11 f0 1"/>
              <a:gd name="f19" fmla="*/ f12 f0 1"/>
              <a:gd name="f20" fmla="?: f13 f3 1"/>
              <a:gd name="f21" fmla="?: f14 f4 1"/>
              <a:gd name="f22" fmla="?: f15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8 f35 1"/>
              <a:gd name="f44" fmla="*/ f39 f35 1"/>
              <a:gd name="f45" fmla="min f42 f41"/>
              <a:gd name="f46" fmla="*/ f45 f8 1"/>
              <a:gd name="f47" fmla="*/ f45 f7 1"/>
              <a:gd name="f48" fmla="*/ f46 1 100000"/>
              <a:gd name="f49" fmla="*/ f46 1 50000"/>
              <a:gd name="f50" fmla="*/ f47 1 200000"/>
              <a:gd name="f51" fmla="+- f38 0 f49"/>
              <a:gd name="f52" fmla="+- f39 0 f49"/>
              <a:gd name="f53" fmla="+- f38 0 f48"/>
              <a:gd name="f54" fmla="+- f39 0 f48"/>
              <a:gd name="f55" fmla="*/ f50 f35 1"/>
              <a:gd name="f56" fmla="*/ f48 f35 1"/>
              <a:gd name="f57" fmla="+- f53 0 f50"/>
              <a:gd name="f58" fmla="+- f53 f50 0"/>
              <a:gd name="f59" fmla="+- f54 0 f50"/>
              <a:gd name="f60" fmla="+- f54 f50 0"/>
              <a:gd name="f61" fmla="*/ f53 f35 1"/>
              <a:gd name="f62" fmla="*/ f54 f35 1"/>
              <a:gd name="f63" fmla="*/ f52 f35 1"/>
              <a:gd name="f64" fmla="*/ f51 f35 1"/>
              <a:gd name="f65" fmla="+- f48 f58 0"/>
              <a:gd name="f66" fmla="+- f48 f60 0"/>
              <a:gd name="f67" fmla="*/ f59 f35 1"/>
              <a:gd name="f68" fmla="*/ f60 f35 1"/>
              <a:gd name="f69" fmla="*/ f57 f35 1"/>
              <a:gd name="f70" fmla="*/ f58 f35 1"/>
              <a:gd name="f71" fmla="*/ f65 1 2"/>
              <a:gd name="f72" fmla="*/ f66 1 2"/>
              <a:gd name="f73" fmla="*/ f71 f35 1"/>
              <a:gd name="f74" fmla="*/ f72 f35 1"/>
            </a:gdLst>
            <a:ahLst/>
            <a:cxnLst>
              <a:cxn ang="3cd4">
                <a:pos x="hc" y="t"/>
              </a:cxn>
              <a:cxn ang="0">
                <a:pos x="r" y="vc"/>
              </a:cxn>
              <a:cxn ang="cd4">
                <a:pos x="hc" y="b"/>
              </a:cxn>
              <a:cxn ang="cd2">
                <a:pos x="l" y="vc"/>
              </a:cxn>
              <a:cxn ang="f31">
                <a:pos x="f61" y="f40"/>
              </a:cxn>
              <a:cxn ang="f32">
                <a:pos x="f64" y="f56"/>
              </a:cxn>
              <a:cxn ang="f31">
                <a:pos x="f56" y="f63"/>
              </a:cxn>
              <a:cxn ang="f32">
                <a:pos x="f40" y="f62"/>
              </a:cxn>
              <a:cxn ang="f33">
                <a:pos x="f56" y="f44"/>
              </a:cxn>
              <a:cxn ang="f33">
                <a:pos x="f73" y="f68"/>
              </a:cxn>
              <a:cxn ang="f34">
                <a:pos x="f70" y="f74"/>
              </a:cxn>
              <a:cxn ang="f34">
                <a:pos x="f43" y="f56"/>
              </a:cxn>
            </a:cxnLst>
            <a:rect l="f55" t="f67" r="f61" b="f68"/>
            <a:pathLst>
              <a:path>
                <a:moveTo>
                  <a:pt x="f40" y="f62"/>
                </a:moveTo>
                <a:lnTo>
                  <a:pt x="f56" y="f63"/>
                </a:lnTo>
                <a:lnTo>
                  <a:pt x="f56" y="f67"/>
                </a:lnTo>
                <a:lnTo>
                  <a:pt x="f69" y="f67"/>
                </a:lnTo>
                <a:lnTo>
                  <a:pt x="f69" y="f56"/>
                </a:lnTo>
                <a:lnTo>
                  <a:pt x="f64" y="f56"/>
                </a:lnTo>
                <a:lnTo>
                  <a:pt x="f61" y="f40"/>
                </a:lnTo>
                <a:lnTo>
                  <a:pt x="f43" y="f56"/>
                </a:lnTo>
                <a:lnTo>
                  <a:pt x="f70" y="f56"/>
                </a:lnTo>
                <a:lnTo>
                  <a:pt x="f70" y="f68"/>
                </a:lnTo>
                <a:lnTo>
                  <a:pt x="f56" y="f68"/>
                </a:lnTo>
                <a:lnTo>
                  <a:pt x="f56" y="f44"/>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8" name="Arrow: Left-Up 29">
            <a:extLst>
              <a:ext uri="{FF2B5EF4-FFF2-40B4-BE49-F238E27FC236}">
                <a16:creationId xmlns:a16="http://schemas.microsoft.com/office/drawing/2014/main" id="{6996FB06-8615-30C9-6649-3E2B29F46747}"/>
              </a:ext>
            </a:extLst>
          </p:cNvPr>
          <p:cNvSpPr/>
          <p:nvPr/>
        </p:nvSpPr>
        <p:spPr>
          <a:xfrm flipH="1">
            <a:off x="1091446" y="4255846"/>
            <a:ext cx="4013950" cy="2078806"/>
          </a:xfrm>
          <a:custGeom>
            <a:avLst/>
            <a:gdLst>
              <a:gd name="f0" fmla="val 10800000"/>
              <a:gd name="f1" fmla="val 5400000"/>
              <a:gd name="f2" fmla="val 180"/>
              <a:gd name="f3" fmla="val w"/>
              <a:gd name="f4" fmla="val h"/>
              <a:gd name="f5" fmla="val ss"/>
              <a:gd name="f6" fmla="val 0"/>
              <a:gd name="f7" fmla="val 7078"/>
              <a:gd name="f8" fmla="val 16854"/>
              <a:gd name="f9" fmla="+- 0 0 -360"/>
              <a:gd name="f10" fmla="+- 0 0 -270"/>
              <a:gd name="f11" fmla="+- 0 0 -180"/>
              <a:gd name="f12" fmla="+- 0 0 -90"/>
              <a:gd name="f13" fmla="abs f3"/>
              <a:gd name="f14" fmla="abs f4"/>
              <a:gd name="f15" fmla="abs f5"/>
              <a:gd name="f16" fmla="*/ f9 f0 1"/>
              <a:gd name="f17" fmla="*/ f10 f0 1"/>
              <a:gd name="f18" fmla="*/ f11 f0 1"/>
              <a:gd name="f19" fmla="*/ f12 f0 1"/>
              <a:gd name="f20" fmla="?: f13 f3 1"/>
              <a:gd name="f21" fmla="?: f14 f4 1"/>
              <a:gd name="f22" fmla="?: f15 f5 1"/>
              <a:gd name="f23" fmla="*/ f16 1 f2"/>
              <a:gd name="f24" fmla="*/ f17 1 f2"/>
              <a:gd name="f25" fmla="*/ f18 1 f2"/>
              <a:gd name="f26" fmla="*/ f19 1 f2"/>
              <a:gd name="f27" fmla="*/ f20 1 21600"/>
              <a:gd name="f28" fmla="*/ f21 1 21600"/>
              <a:gd name="f29" fmla="*/ 21600 f20 1"/>
              <a:gd name="f30" fmla="*/ 21600 f21 1"/>
              <a:gd name="f31" fmla="+- f23 0 f1"/>
              <a:gd name="f32" fmla="+- f24 0 f1"/>
              <a:gd name="f33" fmla="+- f25 0 f1"/>
              <a:gd name="f34" fmla="+- f26 0 f1"/>
              <a:gd name="f35" fmla="min f28 f27"/>
              <a:gd name="f36" fmla="*/ f29 1 f22"/>
              <a:gd name="f37" fmla="*/ f30 1 f22"/>
              <a:gd name="f38" fmla="val f36"/>
              <a:gd name="f39" fmla="val f37"/>
              <a:gd name="f40" fmla="*/ f6 f35 1"/>
              <a:gd name="f41" fmla="+- f39 0 f6"/>
              <a:gd name="f42" fmla="+- f38 0 f6"/>
              <a:gd name="f43" fmla="*/ f38 f35 1"/>
              <a:gd name="f44" fmla="*/ f39 f35 1"/>
              <a:gd name="f45" fmla="min f42 f41"/>
              <a:gd name="f46" fmla="*/ f45 f8 1"/>
              <a:gd name="f47" fmla="*/ f45 f7 1"/>
              <a:gd name="f48" fmla="*/ f46 1 100000"/>
              <a:gd name="f49" fmla="*/ f46 1 50000"/>
              <a:gd name="f50" fmla="*/ f47 1 200000"/>
              <a:gd name="f51" fmla="+- f38 0 f49"/>
              <a:gd name="f52" fmla="+- f39 0 f49"/>
              <a:gd name="f53" fmla="+- f38 0 f48"/>
              <a:gd name="f54" fmla="+- f39 0 f48"/>
              <a:gd name="f55" fmla="*/ f50 f35 1"/>
              <a:gd name="f56" fmla="*/ f48 f35 1"/>
              <a:gd name="f57" fmla="+- f53 0 f50"/>
              <a:gd name="f58" fmla="+- f53 f50 0"/>
              <a:gd name="f59" fmla="+- f54 0 f50"/>
              <a:gd name="f60" fmla="+- f54 f50 0"/>
              <a:gd name="f61" fmla="*/ f53 f35 1"/>
              <a:gd name="f62" fmla="*/ f54 f35 1"/>
              <a:gd name="f63" fmla="*/ f52 f35 1"/>
              <a:gd name="f64" fmla="*/ f51 f35 1"/>
              <a:gd name="f65" fmla="+- f48 f58 0"/>
              <a:gd name="f66" fmla="+- f48 f60 0"/>
              <a:gd name="f67" fmla="*/ f59 f35 1"/>
              <a:gd name="f68" fmla="*/ f60 f35 1"/>
              <a:gd name="f69" fmla="*/ f57 f35 1"/>
              <a:gd name="f70" fmla="*/ f58 f35 1"/>
              <a:gd name="f71" fmla="*/ f65 1 2"/>
              <a:gd name="f72" fmla="*/ f66 1 2"/>
              <a:gd name="f73" fmla="*/ f71 f35 1"/>
              <a:gd name="f74" fmla="*/ f72 f35 1"/>
            </a:gdLst>
            <a:ahLst/>
            <a:cxnLst>
              <a:cxn ang="3cd4">
                <a:pos x="hc" y="t"/>
              </a:cxn>
              <a:cxn ang="0">
                <a:pos x="r" y="vc"/>
              </a:cxn>
              <a:cxn ang="cd4">
                <a:pos x="hc" y="b"/>
              </a:cxn>
              <a:cxn ang="cd2">
                <a:pos x="l" y="vc"/>
              </a:cxn>
              <a:cxn ang="f31">
                <a:pos x="f61" y="f40"/>
              </a:cxn>
              <a:cxn ang="f32">
                <a:pos x="f64" y="f56"/>
              </a:cxn>
              <a:cxn ang="f31">
                <a:pos x="f56" y="f63"/>
              </a:cxn>
              <a:cxn ang="f32">
                <a:pos x="f40" y="f62"/>
              </a:cxn>
              <a:cxn ang="f33">
                <a:pos x="f56" y="f44"/>
              </a:cxn>
              <a:cxn ang="f33">
                <a:pos x="f73" y="f68"/>
              </a:cxn>
              <a:cxn ang="f34">
                <a:pos x="f70" y="f74"/>
              </a:cxn>
              <a:cxn ang="f34">
                <a:pos x="f43" y="f56"/>
              </a:cxn>
            </a:cxnLst>
            <a:rect l="f55" t="f67" r="f61" b="f68"/>
            <a:pathLst>
              <a:path>
                <a:moveTo>
                  <a:pt x="f40" y="f62"/>
                </a:moveTo>
                <a:lnTo>
                  <a:pt x="f56" y="f63"/>
                </a:lnTo>
                <a:lnTo>
                  <a:pt x="f56" y="f67"/>
                </a:lnTo>
                <a:lnTo>
                  <a:pt x="f69" y="f67"/>
                </a:lnTo>
                <a:lnTo>
                  <a:pt x="f69" y="f56"/>
                </a:lnTo>
                <a:lnTo>
                  <a:pt x="f64" y="f56"/>
                </a:lnTo>
                <a:lnTo>
                  <a:pt x="f61" y="f40"/>
                </a:lnTo>
                <a:lnTo>
                  <a:pt x="f43" y="f56"/>
                </a:lnTo>
                <a:lnTo>
                  <a:pt x="f70" y="f56"/>
                </a:lnTo>
                <a:lnTo>
                  <a:pt x="f70" y="f68"/>
                </a:lnTo>
                <a:lnTo>
                  <a:pt x="f56" y="f68"/>
                </a:lnTo>
                <a:lnTo>
                  <a:pt x="f56" y="f44"/>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500"/>
                                        <p:tgtEl>
                                          <p:spTgt spid="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500"/>
                                        <p:tgtEl>
                                          <p:spTgt spid="13"/>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fade">
                                      <p:cBhvr>
                                        <p:cTn id="34" dur="500"/>
                                        <p:tgtEl>
                                          <p:spTgt spid="15"/>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fade">
                                      <p:cBhvr>
                                        <p:cTn id="42" dur="500"/>
                                        <p:tgtEl>
                                          <p:spTgt spid="8"/>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500"/>
                                        <p:tgtEl>
                                          <p:spTgt spid="14"/>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fade">
                                      <p:cBhvr>
                                        <p:cTn id="50" dur="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17"/>
                                        </p:tgtEl>
                                        <p:attrNameLst>
                                          <p:attrName>style.visibility</p:attrName>
                                        </p:attrNameLst>
                                      </p:cBhvr>
                                      <p:to>
                                        <p:strVal val="visible"/>
                                      </p:to>
                                    </p:set>
                                    <p:animEffect transition="in" filter="fade">
                                      <p:cBhvr>
                                        <p:cTn id="55" dur="500"/>
                                        <p:tgtEl>
                                          <p:spTgt spid="17"/>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6"/>
                                        </p:tgtEl>
                                        <p:attrNameLst>
                                          <p:attrName>style.visibility</p:attrName>
                                        </p:attrNameLst>
                                      </p:cBhvr>
                                      <p:to>
                                        <p:strVal val="visible"/>
                                      </p:to>
                                    </p:set>
                                    <p:animEffect transition="in" filter="fade">
                                      <p:cBhvr>
                                        <p:cTn id="58" dur="500"/>
                                        <p:tgtEl>
                                          <p:spTgt spid="16"/>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fade">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004CC7E-3D75-0A88-39AB-520D6C819AD1}"/>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0348C316-50DD-9874-46CD-B9F54295E6EF}"/>
              </a:ext>
            </a:extLst>
          </p:cNvPr>
          <p:cNvSpPr txBox="1">
            <a:spLocks noGrp="1"/>
          </p:cNvSpPr>
          <p:nvPr>
            <p:ph type="ctrTitle"/>
          </p:nvPr>
        </p:nvSpPr>
        <p:spPr>
          <a:xfrm>
            <a:off x="668590" y="259771"/>
            <a:ext cx="10766319" cy="714804"/>
          </a:xfrm>
          <a:solidFill>
            <a:srgbClr val="DCEAF7"/>
          </a:solidFill>
          <a:ln w="28575">
            <a:solidFill>
              <a:srgbClr val="156082"/>
            </a:solidFill>
            <a:prstDash val="solid"/>
          </a:ln>
        </p:spPr>
        <p:txBody>
          <a:bodyPr/>
          <a:lstStyle/>
          <a:p>
            <a:pPr lvl="0"/>
            <a:r>
              <a:rPr lang="en-GB" sz="4000">
                <a:latin typeface="Arial" pitchFamily="34"/>
                <a:cs typeface="Arial" pitchFamily="34"/>
              </a:rPr>
              <a:t>Environmental Barrier Solution</a:t>
            </a:r>
            <a:endParaRPr lang="en-GB" sz="4000"/>
          </a:p>
        </p:txBody>
      </p:sp>
      <p:sp>
        <p:nvSpPr>
          <p:cNvPr id="4" name="TextBox 6">
            <a:extLst>
              <a:ext uri="{FF2B5EF4-FFF2-40B4-BE49-F238E27FC236}">
                <a16:creationId xmlns:a16="http://schemas.microsoft.com/office/drawing/2014/main" id="{6BB8CC1D-548D-931F-19C0-446D64A2441F}"/>
              </a:ext>
            </a:extLst>
          </p:cNvPr>
          <p:cNvSpPr txBox="1"/>
          <p:nvPr/>
        </p:nvSpPr>
        <p:spPr>
          <a:xfrm>
            <a:off x="467029" y="1381694"/>
            <a:ext cx="5279919"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Hold meetings before machines start.</a:t>
            </a:r>
            <a:endParaRPr lang="en-GB" sz="1800" b="0" i="0" u="none" strike="noStrike" kern="1200" cap="none" spc="0" baseline="0">
              <a:solidFill>
                <a:srgbClr val="000000"/>
              </a:solidFill>
              <a:uFillTx/>
              <a:latin typeface="Aptos"/>
            </a:endParaRPr>
          </a:p>
        </p:txBody>
      </p:sp>
      <p:sp>
        <p:nvSpPr>
          <p:cNvPr id="5" name="TextBox 7">
            <a:extLst>
              <a:ext uri="{FF2B5EF4-FFF2-40B4-BE49-F238E27FC236}">
                <a16:creationId xmlns:a16="http://schemas.microsoft.com/office/drawing/2014/main" id="{F375E39E-7883-4965-2B27-AE1D430D7AC9}"/>
              </a:ext>
            </a:extLst>
          </p:cNvPr>
          <p:cNvSpPr txBox="1"/>
          <p:nvPr/>
        </p:nvSpPr>
        <p:spPr>
          <a:xfrm>
            <a:off x="6213988" y="1383706"/>
            <a:ext cx="5348746"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Repair or replace noisy machines.</a:t>
            </a:r>
          </a:p>
        </p:txBody>
      </p:sp>
      <p:sp>
        <p:nvSpPr>
          <p:cNvPr id="6" name="TextBox 9">
            <a:extLst>
              <a:ext uri="{FF2B5EF4-FFF2-40B4-BE49-F238E27FC236}">
                <a16:creationId xmlns:a16="http://schemas.microsoft.com/office/drawing/2014/main" id="{7AAB421C-E0A8-F722-2E91-D40D112AC753}"/>
              </a:ext>
            </a:extLst>
          </p:cNvPr>
          <p:cNvSpPr txBox="1"/>
          <p:nvPr/>
        </p:nvSpPr>
        <p:spPr>
          <a:xfrm>
            <a:off x="467029" y="2099809"/>
            <a:ext cx="5279919"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Use posters and signs.</a:t>
            </a:r>
          </a:p>
        </p:txBody>
      </p:sp>
      <p:sp>
        <p:nvSpPr>
          <p:cNvPr id="7" name="TextBox 11">
            <a:extLst>
              <a:ext uri="{FF2B5EF4-FFF2-40B4-BE49-F238E27FC236}">
                <a16:creationId xmlns:a16="http://schemas.microsoft.com/office/drawing/2014/main" id="{C6C209F5-3666-C42C-1EB5-715B51ACCBDC}"/>
              </a:ext>
            </a:extLst>
          </p:cNvPr>
          <p:cNvSpPr txBox="1"/>
          <p:nvPr/>
        </p:nvSpPr>
        <p:spPr>
          <a:xfrm>
            <a:off x="6213988" y="2099809"/>
            <a:ext cx="5348746"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Show training videos.</a:t>
            </a:r>
          </a:p>
        </p:txBody>
      </p:sp>
      <p:sp>
        <p:nvSpPr>
          <p:cNvPr id="8" name="TextBox 13">
            <a:extLst>
              <a:ext uri="{FF2B5EF4-FFF2-40B4-BE49-F238E27FC236}">
                <a16:creationId xmlns:a16="http://schemas.microsoft.com/office/drawing/2014/main" id="{CA816D4F-D55E-4255-1FDF-0C7CC3085444}"/>
              </a:ext>
            </a:extLst>
          </p:cNvPr>
          <p:cNvSpPr txBox="1"/>
          <p:nvPr/>
        </p:nvSpPr>
        <p:spPr>
          <a:xfrm>
            <a:off x="467029" y="2815922"/>
            <a:ext cx="5279919"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Ask workers to repeat instructions.</a:t>
            </a:r>
          </a:p>
        </p:txBody>
      </p:sp>
      <p:sp>
        <p:nvSpPr>
          <p:cNvPr id="9" name="TextBox 15">
            <a:extLst>
              <a:ext uri="{FF2B5EF4-FFF2-40B4-BE49-F238E27FC236}">
                <a16:creationId xmlns:a16="http://schemas.microsoft.com/office/drawing/2014/main" id="{EC11FBD4-D177-9AD1-C56E-BF8E20471DFD}"/>
              </a:ext>
            </a:extLst>
          </p:cNvPr>
          <p:cNvSpPr txBox="1"/>
          <p:nvPr/>
        </p:nvSpPr>
        <p:spPr>
          <a:xfrm>
            <a:off x="6213988" y="2815913"/>
            <a:ext cx="5348746"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Encourage workers to ask questions.</a:t>
            </a:r>
          </a:p>
        </p:txBody>
      </p:sp>
      <p:pic>
        <p:nvPicPr>
          <p:cNvPr id="10" name="Picture 18" descr="Set of flat illustrations showing laboratory scientists and factory workers in white coats operating production lines for pharmaceutical and food manufacturing.">
            <a:extLst>
              <a:ext uri="{FF2B5EF4-FFF2-40B4-BE49-F238E27FC236}">
                <a16:creationId xmlns:a16="http://schemas.microsoft.com/office/drawing/2014/main" id="{4D20A0A0-47BB-ADF2-31D3-A2247DD78481}"/>
              </a:ext>
            </a:extLst>
          </p:cNvPr>
          <p:cNvPicPr>
            <a:picLocks noChangeAspect="1"/>
          </p:cNvPicPr>
          <p:nvPr/>
        </p:nvPicPr>
        <p:blipFill>
          <a:blip r:embed="rId3"/>
          <a:stretch>
            <a:fillRect/>
          </a:stretch>
        </p:blipFill>
        <p:spPr>
          <a:xfrm>
            <a:off x="467029" y="3686714"/>
            <a:ext cx="11169441" cy="275448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49AF3B01-262F-9077-BAB8-5399CDDF5292}"/>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844120FC-EDCB-FCDC-A1ED-6743C403EE8B}"/>
              </a:ext>
            </a:extLst>
          </p:cNvPr>
          <p:cNvSpPr txBox="1">
            <a:spLocks noGrp="1"/>
          </p:cNvSpPr>
          <p:nvPr>
            <p:ph type="subTitle" idx="1"/>
          </p:nvPr>
        </p:nvSpPr>
        <p:spPr>
          <a:xfrm>
            <a:off x="668590" y="1078690"/>
            <a:ext cx="10766319" cy="842134"/>
          </a:xfrm>
          <a:solidFill>
            <a:srgbClr val="EFF5FB"/>
          </a:solidFill>
          <a:ln w="28575">
            <a:solidFill>
              <a:srgbClr val="156082"/>
            </a:solidFill>
            <a:prstDash val="solid"/>
          </a:ln>
        </p:spPr>
        <p:txBody>
          <a:bodyPr/>
          <a:lstStyle/>
          <a:p>
            <a:pPr lvl="0"/>
            <a:r>
              <a:rPr lang="en-US">
                <a:latin typeface="Arial" pitchFamily="34"/>
                <a:cs typeface="Arial" pitchFamily="34"/>
              </a:rPr>
              <a:t>Shannon and Weaver's Communication Model demonstrates that environmental noise is a communication barrier.</a:t>
            </a:r>
            <a:endParaRPr lang="en-GB">
              <a:latin typeface="Arial" pitchFamily="34"/>
              <a:cs typeface="Arial" pitchFamily="34"/>
            </a:endParaRPr>
          </a:p>
          <a:p>
            <a:pPr lvl="0"/>
            <a:endParaRPr lang="en-GB">
              <a:latin typeface="Arial" pitchFamily="34"/>
              <a:cs typeface="Arial" pitchFamily="34"/>
            </a:endParaRPr>
          </a:p>
        </p:txBody>
      </p:sp>
      <p:sp>
        <p:nvSpPr>
          <p:cNvPr id="4" name="Title 5">
            <a:extLst>
              <a:ext uri="{FF2B5EF4-FFF2-40B4-BE49-F238E27FC236}">
                <a16:creationId xmlns:a16="http://schemas.microsoft.com/office/drawing/2014/main" id="{A8F0D91C-7345-4B1D-5F1E-B090A58DF99B}"/>
              </a:ext>
            </a:extLst>
          </p:cNvPr>
          <p:cNvSpPr txBox="1"/>
          <p:nvPr/>
        </p:nvSpPr>
        <p:spPr>
          <a:xfrm>
            <a:off x="668590" y="259771"/>
            <a:ext cx="10766319"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rial" pitchFamily="34"/>
                <a:cs typeface="Arial" pitchFamily="34"/>
              </a:rPr>
              <a:t>Environmental Barrier Solution</a:t>
            </a:r>
            <a:endParaRPr lang="en-GB" sz="4000" b="0" i="0" u="none" strike="noStrike" kern="1200" cap="none" spc="0" baseline="0">
              <a:solidFill>
                <a:srgbClr val="000000"/>
              </a:solidFill>
              <a:uFillTx/>
              <a:latin typeface="Aptos Display"/>
            </a:endParaRPr>
          </a:p>
        </p:txBody>
      </p:sp>
      <p:sp>
        <p:nvSpPr>
          <p:cNvPr id="5" name="TextBox 5">
            <a:extLst>
              <a:ext uri="{FF2B5EF4-FFF2-40B4-BE49-F238E27FC236}">
                <a16:creationId xmlns:a16="http://schemas.microsoft.com/office/drawing/2014/main" id="{424A7CC1-8E25-4455-5B0F-85C9FDF29DD1}"/>
              </a:ext>
            </a:extLst>
          </p:cNvPr>
          <p:cNvSpPr txBox="1"/>
          <p:nvPr/>
        </p:nvSpPr>
        <p:spPr>
          <a:xfrm>
            <a:off x="668590" y="2086669"/>
            <a:ext cx="10766319" cy="830997"/>
          </a:xfrm>
          <a:prstGeom prst="rect">
            <a:avLst/>
          </a:prstGeom>
          <a:solidFill>
            <a:srgbClr val="EFF5FB"/>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At Flight Foods Ltd., loud factory noise prevents workers from hearing Gary's instructions clearly, leading to misunderstandings and food safety issues. </a:t>
            </a:r>
            <a:endParaRPr lang="en-GB" sz="2400" b="0" i="0" u="none" strike="noStrike" kern="1200" cap="none" spc="0" baseline="0">
              <a:solidFill>
                <a:srgbClr val="000000"/>
              </a:solidFill>
              <a:uFillTx/>
              <a:latin typeface="Arial" pitchFamily="34"/>
              <a:cs typeface="Arial" pitchFamily="34"/>
            </a:endParaRPr>
          </a:p>
        </p:txBody>
      </p:sp>
      <p:pic>
        <p:nvPicPr>
          <p:cNvPr id="6" name="Picture 7" descr="Group of happy people holding a giant sandwich together">
            <a:extLst>
              <a:ext uri="{FF2B5EF4-FFF2-40B4-BE49-F238E27FC236}">
                <a16:creationId xmlns:a16="http://schemas.microsoft.com/office/drawing/2014/main" id="{74646AB6-659F-FE12-7E43-8076797F380A}"/>
              </a:ext>
            </a:extLst>
          </p:cNvPr>
          <p:cNvPicPr>
            <a:picLocks noChangeAspect="1"/>
          </p:cNvPicPr>
          <p:nvPr/>
        </p:nvPicPr>
        <p:blipFill>
          <a:blip r:embed="rId3"/>
          <a:srcRect l="4337" t="11494" r="3734" b="11454"/>
          <a:stretch>
            <a:fillRect/>
          </a:stretch>
        </p:blipFill>
        <p:spPr>
          <a:xfrm>
            <a:off x="2811715" y="3785853"/>
            <a:ext cx="6568564" cy="3072146"/>
          </a:xfrm>
          <a:prstGeom prst="rect">
            <a:avLst/>
          </a:prstGeom>
          <a:noFill/>
          <a:ln cap="flat">
            <a:noFill/>
          </a:ln>
        </p:spPr>
      </p:pic>
      <p:sp>
        <p:nvSpPr>
          <p:cNvPr id="7" name="TextBox 6">
            <a:extLst>
              <a:ext uri="{FF2B5EF4-FFF2-40B4-BE49-F238E27FC236}">
                <a16:creationId xmlns:a16="http://schemas.microsoft.com/office/drawing/2014/main" id="{2C42DD56-C1DF-C007-3C34-9D5444566239}"/>
              </a:ext>
            </a:extLst>
          </p:cNvPr>
          <p:cNvSpPr txBox="1"/>
          <p:nvPr/>
        </p:nvSpPr>
        <p:spPr>
          <a:xfrm>
            <a:off x="668590" y="3083512"/>
            <a:ext cx="10766319" cy="830997"/>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Arial" pitchFamily="34"/>
                <a:cs typeface="Arial" pitchFamily="34"/>
              </a:rPr>
              <a:t>Reducing noise and improving communication will help produce safer, higher-quality food.</a:t>
            </a:r>
            <a:endParaRPr lang="en-GB" sz="1800" b="0" i="0" u="none" strike="noStrike" kern="1200" cap="none" spc="0" baseline="0">
              <a:solidFill>
                <a:srgbClr val="000000"/>
              </a:solidFill>
              <a:uFillTx/>
              <a:latin typeface="Aptos"/>
            </a:endParaRPr>
          </a:p>
        </p:txBody>
      </p:sp>
      <p:pic>
        <p:nvPicPr>
          <p:cNvPr id="8" name="Picture 9" descr="Group of happy people holding a giant sandwich together">
            <a:extLst>
              <a:ext uri="{FF2B5EF4-FFF2-40B4-BE49-F238E27FC236}">
                <a16:creationId xmlns:a16="http://schemas.microsoft.com/office/drawing/2014/main" id="{61AC0AAB-122E-FA75-C62E-E5507AF3E049}"/>
              </a:ext>
            </a:extLst>
          </p:cNvPr>
          <p:cNvPicPr>
            <a:picLocks noChangeAspect="1"/>
          </p:cNvPicPr>
          <p:nvPr/>
        </p:nvPicPr>
        <p:blipFill>
          <a:blip r:embed="rId3"/>
          <a:srcRect t="50876" r="94603" b="-1"/>
          <a:stretch>
            <a:fillRect/>
          </a:stretch>
        </p:blipFill>
        <p:spPr>
          <a:xfrm>
            <a:off x="2811715" y="5157014"/>
            <a:ext cx="334908" cy="170098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2F586790-FC27-AE96-BF79-2AEE0EAE4F4E}"/>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pic>
        <p:nvPicPr>
          <p:cNvPr id="3" name="Picture 5">
            <a:extLst>
              <a:ext uri="{FF2B5EF4-FFF2-40B4-BE49-F238E27FC236}">
                <a16:creationId xmlns:a16="http://schemas.microsoft.com/office/drawing/2014/main" id="{6C86F929-7285-DC9A-B844-9AF932A82705}"/>
              </a:ext>
            </a:extLst>
          </p:cNvPr>
          <p:cNvPicPr>
            <a:picLocks noChangeAspect="1"/>
          </p:cNvPicPr>
          <p:nvPr/>
        </p:nvPicPr>
        <p:blipFill>
          <a:blip r:embed="rId3"/>
          <a:stretch>
            <a:fillRect/>
          </a:stretch>
        </p:blipFill>
        <p:spPr>
          <a:xfrm>
            <a:off x="1434839" y="1423217"/>
            <a:ext cx="9322326" cy="5248463"/>
          </a:xfrm>
          <a:prstGeom prst="rect">
            <a:avLst/>
          </a:prstGeom>
          <a:noFill/>
          <a:ln cap="flat">
            <a:noFill/>
          </a:ln>
        </p:spPr>
      </p:pic>
      <p:sp>
        <p:nvSpPr>
          <p:cNvPr id="4" name="Title 5">
            <a:extLst>
              <a:ext uri="{FF2B5EF4-FFF2-40B4-BE49-F238E27FC236}">
                <a16:creationId xmlns:a16="http://schemas.microsoft.com/office/drawing/2014/main" id="{4CEC8381-1767-45B3-43D0-BA0E5FD4A7CE}"/>
              </a:ext>
            </a:extLst>
          </p:cNvPr>
          <p:cNvSpPr txBox="1">
            <a:spLocks noGrp="1"/>
          </p:cNvSpPr>
          <p:nvPr>
            <p:ph type="ctrTitle"/>
          </p:nvPr>
        </p:nvSpPr>
        <p:spPr>
          <a:xfrm>
            <a:off x="1523993" y="426915"/>
            <a:ext cx="9144000" cy="1195404"/>
          </a:xfrm>
          <a:solidFill>
            <a:srgbClr val="DCEAF7"/>
          </a:solidFill>
          <a:ln w="28575">
            <a:solidFill>
              <a:srgbClr val="156082"/>
            </a:solidFill>
            <a:prstDash val="solid"/>
          </a:ln>
        </p:spPr>
        <p:txBody>
          <a:bodyPr/>
          <a:lstStyle/>
          <a:p>
            <a:pPr lvl="0"/>
            <a:r>
              <a:rPr lang="en-GB" sz="4000">
                <a:latin typeface="Arial" pitchFamily="34"/>
                <a:cs typeface="Arial" pitchFamily="34"/>
              </a:rPr>
              <a:t>Generational </a:t>
            </a:r>
            <a:br>
              <a:rPr lang="en-GB" sz="4000">
                <a:latin typeface="Arial" pitchFamily="34"/>
                <a:cs typeface="Arial" pitchFamily="34"/>
              </a:rPr>
            </a:br>
            <a:r>
              <a:rPr lang="en-GB" sz="4000">
                <a:latin typeface="Arial" pitchFamily="34"/>
                <a:cs typeface="Arial" pitchFamily="34"/>
              </a:rPr>
              <a:t>Barrier</a:t>
            </a:r>
            <a:endParaRPr lang="en-GB" sz="4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05EE63C9-5D76-1680-1858-2DF3E55D8A56}"/>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41A36A24-991B-2F3C-923D-2F10FE7E0FB5}"/>
              </a:ext>
            </a:extLst>
          </p:cNvPr>
          <p:cNvSpPr txBox="1">
            <a:spLocks noGrp="1"/>
          </p:cNvSpPr>
          <p:nvPr>
            <p:ph type="subTitle" idx="1"/>
          </p:nvPr>
        </p:nvSpPr>
        <p:spPr>
          <a:xfrm>
            <a:off x="1523993" y="1432654"/>
            <a:ext cx="9144000" cy="1084405"/>
          </a:xfrm>
          <a:solidFill>
            <a:srgbClr val="EAF2FA"/>
          </a:solidFill>
          <a:ln w="28575">
            <a:solidFill>
              <a:srgbClr val="156082"/>
            </a:solidFill>
            <a:prstDash val="solid"/>
          </a:ln>
        </p:spPr>
        <p:txBody>
          <a:bodyPr/>
          <a:lstStyle/>
          <a:p>
            <a:pPr marL="342900" lvl="0" indent="-342900" algn="l">
              <a:buChar char="•"/>
            </a:pPr>
            <a:r>
              <a:rPr lang="en-GB">
                <a:latin typeface="Arial" pitchFamily="34"/>
                <a:cs typeface="Arial" pitchFamily="34"/>
              </a:rPr>
              <a:t>Flight Foods is experiencing serious quality problems, including under-cooked food, poor packaging and meat being found in vegetarian meals. Communication is a major factor. </a:t>
            </a:r>
          </a:p>
        </p:txBody>
      </p:sp>
      <p:sp>
        <p:nvSpPr>
          <p:cNvPr id="4" name="Title 5">
            <a:extLst>
              <a:ext uri="{FF2B5EF4-FFF2-40B4-BE49-F238E27FC236}">
                <a16:creationId xmlns:a16="http://schemas.microsoft.com/office/drawing/2014/main" id="{491E504C-F322-3678-FD7E-D45EC72A265B}"/>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Generational Barrier</a:t>
            </a:r>
            <a:endParaRPr lang="en-GB" sz="4000"/>
          </a:p>
        </p:txBody>
      </p:sp>
      <p:sp>
        <p:nvSpPr>
          <p:cNvPr id="5" name="TextBox 4">
            <a:extLst>
              <a:ext uri="{FF2B5EF4-FFF2-40B4-BE49-F238E27FC236}">
                <a16:creationId xmlns:a16="http://schemas.microsoft.com/office/drawing/2014/main" id="{AD357196-BE03-069E-34F5-EB136721EC9A}"/>
              </a:ext>
            </a:extLst>
          </p:cNvPr>
          <p:cNvSpPr txBox="1"/>
          <p:nvPr/>
        </p:nvSpPr>
        <p:spPr>
          <a:xfrm>
            <a:off x="1523993" y="2715960"/>
            <a:ext cx="9144000" cy="1200332"/>
          </a:xfrm>
          <a:prstGeom prst="rect">
            <a:avLst/>
          </a:prstGeom>
          <a:solidFill>
            <a:srgbClr val="EAF2FA"/>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 workforce is diverse in age, language and culture, and the manager is relying heavily on verbal instructions and written signs.</a:t>
            </a:r>
            <a:endParaRPr lang="en-GB" sz="1800" b="0" i="0" u="none" strike="noStrike" kern="1200" cap="none" spc="0" baseline="0">
              <a:solidFill>
                <a:srgbClr val="000000"/>
              </a:solidFill>
              <a:uFillTx/>
              <a:latin typeface="Aptos"/>
            </a:endParaRPr>
          </a:p>
        </p:txBody>
      </p:sp>
      <p:pic>
        <p:nvPicPr>
          <p:cNvPr id="6" name="Picture 10" descr="A diverse group of people of various ages, ethnicities, and abilities standing together, representing community and inclusion.">
            <a:extLst>
              <a:ext uri="{FF2B5EF4-FFF2-40B4-BE49-F238E27FC236}">
                <a16:creationId xmlns:a16="http://schemas.microsoft.com/office/drawing/2014/main" id="{C6B432F5-38C0-248D-60C2-77C6528D6340}"/>
              </a:ext>
            </a:extLst>
          </p:cNvPr>
          <p:cNvPicPr>
            <a:picLocks noChangeAspect="1"/>
          </p:cNvPicPr>
          <p:nvPr/>
        </p:nvPicPr>
        <p:blipFill>
          <a:blip r:embed="rId3"/>
          <a:srcRect t="16408" b="11955"/>
          <a:stretch>
            <a:fillRect/>
          </a:stretch>
        </p:blipFill>
        <p:spPr>
          <a:xfrm>
            <a:off x="2443313" y="3961034"/>
            <a:ext cx="7305370" cy="2852223"/>
          </a:xfrm>
          <a:prstGeom prst="rect">
            <a:avLst/>
          </a:prstGeom>
          <a:noFill/>
          <a:ln cap="flat">
            <a:noFill/>
          </a:ln>
        </p:spPr>
      </p:pic>
      <p:pic>
        <p:nvPicPr>
          <p:cNvPr id="7" name="Picture 9" descr="A diverse group of people of various ages, ethnicities, and abilities standing together, representing community and inclusion.">
            <a:extLst>
              <a:ext uri="{FF2B5EF4-FFF2-40B4-BE49-F238E27FC236}">
                <a16:creationId xmlns:a16="http://schemas.microsoft.com/office/drawing/2014/main" id="{34DFE3E1-358F-2B5E-0A1E-6B291760592F}"/>
              </a:ext>
            </a:extLst>
          </p:cNvPr>
          <p:cNvPicPr>
            <a:picLocks noChangeAspect="1"/>
          </p:cNvPicPr>
          <p:nvPr/>
        </p:nvPicPr>
        <p:blipFill>
          <a:blip r:embed="rId3"/>
          <a:srcRect t="49044" r="95130"/>
          <a:stretch>
            <a:fillRect/>
          </a:stretch>
        </p:blipFill>
        <p:spPr>
          <a:xfrm>
            <a:off x="2443313" y="5243187"/>
            <a:ext cx="275307" cy="157006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par>
                                <p:cTn id="16" presetID="10"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name="Slide36">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E91CF76-0458-B36B-E97F-E9F88E33855E}"/>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2811F9CC-6088-54BE-AA03-B6B3879C9E5F}"/>
              </a:ext>
            </a:extLst>
          </p:cNvPr>
          <p:cNvSpPr txBox="1">
            <a:spLocks noGrp="1"/>
          </p:cNvSpPr>
          <p:nvPr>
            <p:ph type="subTitle" idx="1"/>
          </p:nvPr>
        </p:nvSpPr>
        <p:spPr>
          <a:xfrm>
            <a:off x="1484665" y="1351775"/>
            <a:ext cx="9144000" cy="714804"/>
          </a:xfrm>
          <a:solidFill>
            <a:srgbClr val="EAF2FA"/>
          </a:solidFill>
          <a:ln w="28575">
            <a:solidFill>
              <a:srgbClr val="156082"/>
            </a:solidFill>
            <a:prstDash val="solid"/>
          </a:ln>
        </p:spPr>
        <p:txBody>
          <a:bodyPr/>
          <a:lstStyle/>
          <a:p>
            <a:pPr lvl="0">
              <a:lnSpc>
                <a:spcPct val="80000"/>
              </a:lnSpc>
            </a:pPr>
            <a:r>
              <a:rPr lang="en-GB">
                <a:latin typeface="Arial" pitchFamily="34"/>
                <a:cs typeface="Arial" pitchFamily="34"/>
              </a:rPr>
              <a:t>A generational barrier occurs when people from different age groups have different:</a:t>
            </a:r>
          </a:p>
          <a:p>
            <a:pPr lvl="0">
              <a:lnSpc>
                <a:spcPct val="80000"/>
              </a:lnSpc>
            </a:pPr>
            <a:endParaRPr lang="en-GB"/>
          </a:p>
        </p:txBody>
      </p:sp>
      <p:sp>
        <p:nvSpPr>
          <p:cNvPr id="4" name="Title 5">
            <a:extLst>
              <a:ext uri="{FF2B5EF4-FFF2-40B4-BE49-F238E27FC236}">
                <a16:creationId xmlns:a16="http://schemas.microsoft.com/office/drawing/2014/main" id="{485DE621-382A-266C-D478-2A49E18FEA38}"/>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Generational Barrier</a:t>
            </a:r>
            <a:endParaRPr lang="en-GB" sz="4000"/>
          </a:p>
        </p:txBody>
      </p:sp>
      <p:sp>
        <p:nvSpPr>
          <p:cNvPr id="5" name="TextBox 4">
            <a:extLst>
              <a:ext uri="{FF2B5EF4-FFF2-40B4-BE49-F238E27FC236}">
                <a16:creationId xmlns:a16="http://schemas.microsoft.com/office/drawing/2014/main" id="{68A41A43-441E-8301-5324-3E9497645C67}"/>
              </a:ext>
            </a:extLst>
          </p:cNvPr>
          <p:cNvSpPr txBox="1"/>
          <p:nvPr/>
        </p:nvSpPr>
        <p:spPr>
          <a:xfrm>
            <a:off x="1514164" y="2367975"/>
            <a:ext cx="2674373"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Communication preferences </a:t>
            </a:r>
            <a:endParaRPr lang="en-GB" sz="1800" b="0" i="0" u="none" strike="noStrike" kern="1200" cap="none" spc="0" baseline="0">
              <a:solidFill>
                <a:srgbClr val="000000"/>
              </a:solidFill>
              <a:uFillTx/>
              <a:latin typeface="Aptos"/>
            </a:endParaRPr>
          </a:p>
        </p:txBody>
      </p:sp>
      <p:sp>
        <p:nvSpPr>
          <p:cNvPr id="6" name="TextBox 6">
            <a:extLst>
              <a:ext uri="{FF2B5EF4-FFF2-40B4-BE49-F238E27FC236}">
                <a16:creationId xmlns:a16="http://schemas.microsoft.com/office/drawing/2014/main" id="{DAE2F74E-1116-6B84-3DE3-4A031FFA93DC}"/>
              </a:ext>
            </a:extLst>
          </p:cNvPr>
          <p:cNvSpPr txBox="1"/>
          <p:nvPr/>
        </p:nvSpPr>
        <p:spPr>
          <a:xfrm>
            <a:off x="4544961" y="2552639"/>
            <a:ext cx="2315498" cy="46166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Learning Styles</a:t>
            </a:r>
            <a:endParaRPr lang="en-GB" sz="1800" b="0" i="0" u="none" strike="noStrike" kern="1200" cap="none" spc="0" baseline="0">
              <a:solidFill>
                <a:srgbClr val="000000"/>
              </a:solidFill>
              <a:uFillTx/>
              <a:latin typeface="Aptos"/>
            </a:endParaRPr>
          </a:p>
        </p:txBody>
      </p:sp>
      <p:sp>
        <p:nvSpPr>
          <p:cNvPr id="7" name="TextBox 8">
            <a:extLst>
              <a:ext uri="{FF2B5EF4-FFF2-40B4-BE49-F238E27FC236}">
                <a16:creationId xmlns:a16="http://schemas.microsoft.com/office/drawing/2014/main" id="{F06A7097-B96E-D08B-070A-DF1C462A999F}"/>
              </a:ext>
            </a:extLst>
          </p:cNvPr>
          <p:cNvSpPr txBox="1"/>
          <p:nvPr/>
        </p:nvSpPr>
        <p:spPr>
          <a:xfrm>
            <a:off x="7216874" y="2367975"/>
            <a:ext cx="3411800"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Attitude towards authority</a:t>
            </a:r>
            <a:endParaRPr lang="en-GB" sz="1800" b="0" i="0" u="none" strike="noStrike" kern="1200" cap="none" spc="0" baseline="0">
              <a:solidFill>
                <a:srgbClr val="000000"/>
              </a:solidFill>
              <a:uFillTx/>
              <a:latin typeface="Aptos"/>
            </a:endParaRPr>
          </a:p>
        </p:txBody>
      </p:sp>
      <p:sp>
        <p:nvSpPr>
          <p:cNvPr id="8" name="TextBox 9">
            <a:extLst>
              <a:ext uri="{FF2B5EF4-FFF2-40B4-BE49-F238E27FC236}">
                <a16:creationId xmlns:a16="http://schemas.microsoft.com/office/drawing/2014/main" id="{8D233E80-8352-4617-BB6F-9903C5323927}"/>
              </a:ext>
            </a:extLst>
          </p:cNvPr>
          <p:cNvSpPr txBox="1"/>
          <p:nvPr/>
        </p:nvSpPr>
        <p:spPr>
          <a:xfrm>
            <a:off x="1514164" y="3682343"/>
            <a:ext cx="9153838" cy="830997"/>
          </a:xfrm>
          <a:prstGeom prst="rect">
            <a:avLst/>
          </a:prstGeom>
          <a:solidFill>
            <a:srgbClr val="DCEAF7"/>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Berlo's model explains communication through four elements: Source, Message, Channel and Receiver.</a:t>
            </a:r>
          </a:p>
        </p:txBody>
      </p:sp>
      <p:sp>
        <p:nvSpPr>
          <p:cNvPr id="9" name="TextBox 10">
            <a:extLst>
              <a:ext uri="{FF2B5EF4-FFF2-40B4-BE49-F238E27FC236}">
                <a16:creationId xmlns:a16="http://schemas.microsoft.com/office/drawing/2014/main" id="{395A4CA9-5995-B4E2-3896-0AA3A6FCFCCA}"/>
              </a:ext>
            </a:extLst>
          </p:cNvPr>
          <p:cNvSpPr txBox="1"/>
          <p:nvPr/>
        </p:nvSpPr>
        <p:spPr>
          <a:xfrm>
            <a:off x="1533841" y="4814736"/>
            <a:ext cx="9134161" cy="1200332"/>
          </a:xfrm>
          <a:prstGeom prst="rect">
            <a:avLst/>
          </a:prstGeom>
          <a:solidFill>
            <a:srgbClr val="DCEAF7"/>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In Flight Foods, Gary is the source, food-hygiene instructions are the message, verbal communication and written signs are the channels, and the diverse workforce are the receivers.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p:cTn id="12" dur="500" fill="hold"/>
                                        <p:tgtEl>
                                          <p:spTgt spid="5"/>
                                        </p:tgtEl>
                                        <p:attrNameLst>
                                          <p:attrName>ppt_x</p:attrName>
                                        </p:attrNameLst>
                                      </p:cBhvr>
                                      <p:tavLst>
                                        <p:tav tm="0">
                                          <p:val>
                                            <p:strVal val="#ppt_x"/>
                                          </p:val>
                                        </p:tav>
                                        <p:tav tm="100000">
                                          <p:val>
                                            <p:strVal val="#ppt_x"/>
                                          </p:val>
                                        </p:tav>
                                      </p:tavLst>
                                    </p:anim>
                                    <p:anim calcmode="lin" valueType="num">
                                      <p:cBhvr>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 calcmode="lin" valueType="num">
                                      <p:cBhvr>
                                        <p:cTn id="18" dur="500" fill="hold"/>
                                        <p:tgtEl>
                                          <p:spTgt spid="6"/>
                                        </p:tgtEl>
                                        <p:attrNameLst>
                                          <p:attrName>ppt_x</p:attrName>
                                        </p:attrNameLst>
                                      </p:cBhvr>
                                      <p:tavLst>
                                        <p:tav tm="0">
                                          <p:val>
                                            <p:strVal val="#ppt_x"/>
                                          </p:val>
                                        </p:tav>
                                        <p:tav tm="100000">
                                          <p:val>
                                            <p:strVal val="#ppt_x"/>
                                          </p:val>
                                        </p:tav>
                                      </p:tavLst>
                                    </p:anim>
                                    <p:anim calcmode="lin" valueType="num">
                                      <p:cBhvr>
                                        <p:cTn id="1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7"/>
                                        </p:tgtEl>
                                        <p:attrNameLst>
                                          <p:attrName>style.visibility</p:attrName>
                                        </p:attrNameLst>
                                      </p:cBhvr>
                                      <p:to>
                                        <p:strVal val="visible"/>
                                      </p:to>
                                    </p:set>
                                    <p:anim calcmode="lin" valueType="num">
                                      <p:cBhvr>
                                        <p:cTn id="24" dur="500" fill="hold"/>
                                        <p:tgtEl>
                                          <p:spTgt spid="7"/>
                                        </p:tgtEl>
                                        <p:attrNameLst>
                                          <p:attrName>ppt_x</p:attrName>
                                        </p:attrNameLst>
                                      </p:cBhvr>
                                      <p:tavLst>
                                        <p:tav tm="0">
                                          <p:val>
                                            <p:strVal val="#ppt_x"/>
                                          </p:val>
                                        </p:tav>
                                        <p:tav tm="100000">
                                          <p:val>
                                            <p:strVal val="#ppt_x"/>
                                          </p:val>
                                        </p:tav>
                                      </p:tavLst>
                                    </p:anim>
                                    <p:anim calcmode="lin" valueType="num">
                                      <p:cBhvr>
                                        <p:cTn id="2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AC9E86F8-59E3-5582-ACAE-69FBEB19B0E1}"/>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D0FCECBD-5775-942C-586F-6BFB7ED2CACD}"/>
              </a:ext>
            </a:extLst>
          </p:cNvPr>
          <p:cNvSpPr txBox="1">
            <a:spLocks noGrp="1"/>
          </p:cNvSpPr>
          <p:nvPr>
            <p:ph type="subTitle" idx="1"/>
          </p:nvPr>
        </p:nvSpPr>
        <p:spPr>
          <a:xfrm>
            <a:off x="1130710" y="1714243"/>
            <a:ext cx="4227865" cy="517678"/>
          </a:xfrm>
          <a:solidFill>
            <a:srgbClr val="DCEAF7"/>
          </a:solidFill>
          <a:ln w="28575">
            <a:solidFill>
              <a:srgbClr val="156082"/>
            </a:solidFill>
            <a:prstDash val="solid"/>
          </a:ln>
        </p:spPr>
        <p:txBody>
          <a:bodyPr/>
          <a:lstStyle/>
          <a:p>
            <a:pPr lvl="0"/>
            <a:r>
              <a:rPr lang="en-GB" sz="2200">
                <a:latin typeface="Arial" pitchFamily="34"/>
                <a:cs typeface="Arial" pitchFamily="34"/>
              </a:rPr>
              <a:t>SOURCE – Improve the sender</a:t>
            </a:r>
          </a:p>
          <a:p>
            <a:pPr lvl="0"/>
            <a:endParaRPr lang="en-GB" sz="2200"/>
          </a:p>
        </p:txBody>
      </p:sp>
      <p:sp>
        <p:nvSpPr>
          <p:cNvPr id="4" name="Title 5">
            <a:extLst>
              <a:ext uri="{FF2B5EF4-FFF2-40B4-BE49-F238E27FC236}">
                <a16:creationId xmlns:a16="http://schemas.microsoft.com/office/drawing/2014/main" id="{29D854A2-EB23-5394-2589-04A7C80343AF}"/>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noAutofit/>
          </a:bodyPr>
          <a:lstStyle/>
          <a:p>
            <a:pPr lvl="0"/>
            <a:r>
              <a:rPr lang="en-GB" sz="4000">
                <a:latin typeface="Arial" pitchFamily="34"/>
                <a:cs typeface="Arial" pitchFamily="34"/>
              </a:rPr>
              <a:t>Generational Barrier Solution</a:t>
            </a:r>
          </a:p>
        </p:txBody>
      </p:sp>
      <p:sp>
        <p:nvSpPr>
          <p:cNvPr id="5" name="TextBox 4">
            <a:extLst>
              <a:ext uri="{FF2B5EF4-FFF2-40B4-BE49-F238E27FC236}">
                <a16:creationId xmlns:a16="http://schemas.microsoft.com/office/drawing/2014/main" id="{FD5D12E3-FD0B-1406-2B65-656E93CB0F45}"/>
              </a:ext>
            </a:extLst>
          </p:cNvPr>
          <p:cNvSpPr txBox="1"/>
          <p:nvPr/>
        </p:nvSpPr>
        <p:spPr>
          <a:xfrm>
            <a:off x="3116823" y="1097563"/>
            <a:ext cx="5958349"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Using Berlo's Model - Improve each part of SMCR</a:t>
            </a:r>
            <a:endParaRPr lang="en-GB" sz="1800" b="0" i="0" u="none" strike="noStrike" kern="1200" cap="none" spc="0" baseline="0">
              <a:solidFill>
                <a:srgbClr val="000000"/>
              </a:solidFill>
              <a:uFillTx/>
              <a:latin typeface="Aptos"/>
            </a:endParaRPr>
          </a:p>
        </p:txBody>
      </p:sp>
      <p:sp>
        <p:nvSpPr>
          <p:cNvPr id="6" name="TextBox 5">
            <a:extLst>
              <a:ext uri="{FF2B5EF4-FFF2-40B4-BE49-F238E27FC236}">
                <a16:creationId xmlns:a16="http://schemas.microsoft.com/office/drawing/2014/main" id="{A71ACCC0-0560-82FD-B9D7-D80006838E80}"/>
              </a:ext>
            </a:extLst>
          </p:cNvPr>
          <p:cNvSpPr txBox="1"/>
          <p:nvPr/>
        </p:nvSpPr>
        <p:spPr>
          <a:xfrm>
            <a:off x="1130710" y="2299633"/>
            <a:ext cx="422786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Train supervisors in cross-cultural communication </a:t>
            </a:r>
            <a:endParaRPr lang="en-GB" sz="1800" b="0" i="0" u="none" strike="noStrike" kern="1200" cap="none" spc="0" baseline="0">
              <a:solidFill>
                <a:srgbClr val="000000"/>
              </a:solidFill>
              <a:uFillTx/>
              <a:latin typeface="Arial" pitchFamily="34"/>
              <a:cs typeface="Arial" pitchFamily="34"/>
            </a:endParaRPr>
          </a:p>
        </p:txBody>
      </p:sp>
      <p:sp>
        <p:nvSpPr>
          <p:cNvPr id="7" name="TextBox 6">
            <a:extLst>
              <a:ext uri="{FF2B5EF4-FFF2-40B4-BE49-F238E27FC236}">
                <a16:creationId xmlns:a16="http://schemas.microsoft.com/office/drawing/2014/main" id="{4F028F0E-3494-678E-5E8D-28214AAD802E}"/>
              </a:ext>
            </a:extLst>
          </p:cNvPr>
          <p:cNvSpPr txBox="1"/>
          <p:nvPr/>
        </p:nvSpPr>
        <p:spPr>
          <a:xfrm>
            <a:off x="1140540" y="3166932"/>
            <a:ext cx="421803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Use simple, clear English</a:t>
            </a:r>
            <a:endParaRPr lang="en-GB" sz="1800" b="0" i="0" u="none" strike="noStrike" kern="1200" cap="none" spc="0" baseline="0">
              <a:solidFill>
                <a:srgbClr val="000000"/>
              </a:solidFill>
              <a:uFillTx/>
              <a:latin typeface="Aptos"/>
            </a:endParaRPr>
          </a:p>
        </p:txBody>
      </p:sp>
      <p:sp>
        <p:nvSpPr>
          <p:cNvPr id="8" name="TextBox 7">
            <a:extLst>
              <a:ext uri="{FF2B5EF4-FFF2-40B4-BE49-F238E27FC236}">
                <a16:creationId xmlns:a16="http://schemas.microsoft.com/office/drawing/2014/main" id="{092D1F44-5820-0CFD-020B-137DD457D0C2}"/>
              </a:ext>
            </a:extLst>
          </p:cNvPr>
          <p:cNvSpPr txBox="1"/>
          <p:nvPr/>
        </p:nvSpPr>
        <p:spPr>
          <a:xfrm>
            <a:off x="1140540" y="3726463"/>
            <a:ext cx="421803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Avoid shouting or blaming employees </a:t>
            </a:r>
            <a:endParaRPr lang="en-GB" sz="1800" b="0" i="0" u="none" strike="noStrike" kern="1200" cap="none" spc="0" baseline="0">
              <a:solidFill>
                <a:srgbClr val="000000"/>
              </a:solidFill>
              <a:uFillTx/>
              <a:latin typeface="Aptos"/>
            </a:endParaRPr>
          </a:p>
        </p:txBody>
      </p:sp>
      <p:sp>
        <p:nvSpPr>
          <p:cNvPr id="9" name="TextBox 8">
            <a:extLst>
              <a:ext uri="{FF2B5EF4-FFF2-40B4-BE49-F238E27FC236}">
                <a16:creationId xmlns:a16="http://schemas.microsoft.com/office/drawing/2014/main" id="{300C3737-BDC7-480C-C8B7-1A95F96ED4D7}"/>
              </a:ext>
            </a:extLst>
          </p:cNvPr>
          <p:cNvSpPr txBox="1"/>
          <p:nvPr/>
        </p:nvSpPr>
        <p:spPr>
          <a:xfrm>
            <a:off x="1130710" y="4593762"/>
            <a:ext cx="421803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Check understanding rather than assuming it </a:t>
            </a:r>
            <a:endParaRPr lang="en-GB" sz="1800" b="0" i="0" u="none" strike="noStrike" kern="1200" cap="none" spc="0" baseline="0">
              <a:solidFill>
                <a:srgbClr val="000000"/>
              </a:solidFill>
              <a:uFillTx/>
              <a:latin typeface="Aptos"/>
            </a:endParaRPr>
          </a:p>
        </p:txBody>
      </p:sp>
      <p:sp>
        <p:nvSpPr>
          <p:cNvPr id="10" name="Subtitle 2">
            <a:extLst>
              <a:ext uri="{FF2B5EF4-FFF2-40B4-BE49-F238E27FC236}">
                <a16:creationId xmlns:a16="http://schemas.microsoft.com/office/drawing/2014/main" id="{C08EC08E-0E73-4879-DF3D-16164D388A02}"/>
              </a:ext>
            </a:extLst>
          </p:cNvPr>
          <p:cNvSpPr txBox="1"/>
          <p:nvPr/>
        </p:nvSpPr>
        <p:spPr>
          <a:xfrm>
            <a:off x="6961235" y="1714243"/>
            <a:ext cx="4227865" cy="517678"/>
          </a:xfrm>
          <a:prstGeom prst="rect">
            <a:avLst/>
          </a:prstGeom>
          <a:solidFill>
            <a:srgbClr val="DCEAF7"/>
          </a:solidFill>
          <a:ln w="28575" cap="flat">
            <a:solidFill>
              <a:srgbClr val="156082"/>
            </a:solidFill>
            <a:prstDash val="solid"/>
            <a:miter/>
          </a:ln>
        </p:spPr>
        <p:txBody>
          <a:bodyPr vert="horz" wrap="square" lIns="91440" tIns="45720" rIns="91440" bIns="45720" anchor="t" anchorCtr="1" compatLnSpc="1">
            <a:normAutofit/>
          </a:bodyPr>
          <a:lstStyle/>
          <a:p>
            <a:pPr marL="0" marR="0" lvl="0" indent="0" algn="ctr" defTabSz="914400" rtl="0" fontAlgn="auto" hangingPunct="1">
              <a:lnSpc>
                <a:spcPct val="100000"/>
              </a:lnSpc>
              <a:spcBef>
                <a:spcPts val="100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MESSAGE – Improve the message</a:t>
            </a:r>
          </a:p>
          <a:p>
            <a:pPr marL="0" marR="0" lvl="0" indent="0" algn="ctr" defTabSz="914400" rtl="0" fontAlgn="auto" hangingPunct="1">
              <a:lnSpc>
                <a:spcPct val="80000"/>
              </a:lnSpc>
              <a:spcBef>
                <a:spcPts val="1000"/>
              </a:spcBef>
              <a:spcAft>
                <a:spcPts val="0"/>
              </a:spcAft>
              <a:buNone/>
              <a:tabLst/>
              <a:defRPr sz="1800" b="0" i="0" u="none" strike="noStrike" kern="0" cap="none" spc="0" baseline="0">
                <a:solidFill>
                  <a:srgbClr val="000000"/>
                </a:solidFill>
                <a:uFillTx/>
              </a:defRPr>
            </a:pPr>
            <a:endParaRPr lang="en-GB" sz="2000" b="0" i="0" u="none" strike="noStrike" kern="1200" cap="none" spc="0" baseline="0">
              <a:solidFill>
                <a:srgbClr val="000000"/>
              </a:solidFill>
              <a:uFillTx/>
              <a:latin typeface="Aptos"/>
            </a:endParaRPr>
          </a:p>
        </p:txBody>
      </p:sp>
      <p:sp>
        <p:nvSpPr>
          <p:cNvPr id="11" name="TextBox 11">
            <a:extLst>
              <a:ext uri="{FF2B5EF4-FFF2-40B4-BE49-F238E27FC236}">
                <a16:creationId xmlns:a16="http://schemas.microsoft.com/office/drawing/2014/main" id="{08F9339A-D4B3-A9C2-7A34-880CB6709562}"/>
              </a:ext>
            </a:extLst>
          </p:cNvPr>
          <p:cNvSpPr txBox="1"/>
          <p:nvPr/>
        </p:nvSpPr>
        <p:spPr>
          <a:xfrm>
            <a:off x="6961235" y="2299633"/>
            <a:ext cx="422786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Instead of: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"Keep fresh meat chilled"</a:t>
            </a:r>
            <a:endParaRPr lang="en-GB" sz="1800" b="0" i="0" u="none" strike="noStrike" kern="1200" cap="none" spc="0" baseline="0">
              <a:solidFill>
                <a:srgbClr val="000000"/>
              </a:solidFill>
              <a:uFillTx/>
              <a:latin typeface="Aptos"/>
            </a:endParaRPr>
          </a:p>
        </p:txBody>
      </p:sp>
      <p:sp>
        <p:nvSpPr>
          <p:cNvPr id="12" name="TextBox 12">
            <a:extLst>
              <a:ext uri="{FF2B5EF4-FFF2-40B4-BE49-F238E27FC236}">
                <a16:creationId xmlns:a16="http://schemas.microsoft.com/office/drawing/2014/main" id="{E96F84E4-912E-4AE6-45D7-D1084401CA0E}"/>
              </a:ext>
            </a:extLst>
          </p:cNvPr>
          <p:cNvSpPr txBox="1"/>
          <p:nvPr/>
        </p:nvSpPr>
        <p:spPr>
          <a:xfrm>
            <a:off x="6971065" y="3121661"/>
            <a:ext cx="4227865"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Picture + simple words + temperature + demonstration</a:t>
            </a:r>
            <a:endParaRPr lang="en-GB" sz="1800" b="0" i="0" u="none" strike="noStrike" kern="1200" cap="none" spc="0" baseline="0">
              <a:solidFill>
                <a:srgbClr val="000000"/>
              </a:solidFill>
              <a:uFillTx/>
              <a:latin typeface="Aptos"/>
            </a:endParaRPr>
          </a:p>
        </p:txBody>
      </p:sp>
      <p:pic>
        <p:nvPicPr>
          <p:cNvPr id="13" name="Picture 15">
            <a:extLst>
              <a:ext uri="{FF2B5EF4-FFF2-40B4-BE49-F238E27FC236}">
                <a16:creationId xmlns:a16="http://schemas.microsoft.com/office/drawing/2014/main" id="{FF4536EA-BE6B-D05D-BF7A-1635B8793BDA}"/>
              </a:ext>
            </a:extLst>
          </p:cNvPr>
          <p:cNvPicPr>
            <a:picLocks noChangeAspect="1"/>
          </p:cNvPicPr>
          <p:nvPr/>
        </p:nvPicPr>
        <p:blipFill>
          <a:blip r:embed="rId3"/>
          <a:srcRect l="11246" t="11261" r="20425" b="15410"/>
          <a:stretch>
            <a:fillRect/>
          </a:stretch>
        </p:blipFill>
        <p:spPr>
          <a:xfrm>
            <a:off x="8013289" y="4792379"/>
            <a:ext cx="2349907" cy="1936104"/>
          </a:xfrm>
          <a:prstGeom prst="rect">
            <a:avLst/>
          </a:prstGeom>
          <a:noFill/>
          <a:ln w="38103" cap="flat">
            <a:solidFill>
              <a:srgbClr val="156082"/>
            </a:solidFill>
            <a:prstDash val="solid"/>
            <a:miter/>
          </a:ln>
        </p:spPr>
      </p:pic>
      <p:sp>
        <p:nvSpPr>
          <p:cNvPr id="14" name="TextBox 16">
            <a:extLst>
              <a:ext uri="{FF2B5EF4-FFF2-40B4-BE49-F238E27FC236}">
                <a16:creationId xmlns:a16="http://schemas.microsoft.com/office/drawing/2014/main" id="{98AC542F-7203-5FF1-5BEF-52098BCF9EB6}"/>
              </a:ext>
            </a:extLst>
          </p:cNvPr>
          <p:cNvSpPr txBox="1"/>
          <p:nvPr/>
        </p:nvSpPr>
        <p:spPr>
          <a:xfrm>
            <a:off x="6961235" y="4247168"/>
            <a:ext cx="422786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For example:</a:t>
            </a:r>
            <a:endParaRPr lang="en-GB" sz="1800" b="0" i="0" u="none" strike="noStrike" kern="1200" cap="none" spc="0" baseline="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fade">
                                      <p:cBhvr>
                                        <p:cTn id="42" dur="500"/>
                                        <p:tgtEl>
                                          <p:spTgt spid="12"/>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4"/>
                                        </p:tgtEl>
                                        <p:attrNameLst>
                                          <p:attrName>style.visibility</p:attrName>
                                        </p:attrNameLst>
                                      </p:cBhvr>
                                      <p:to>
                                        <p:strVal val="visible"/>
                                      </p:to>
                                    </p:set>
                                    <p:animEffect transition="in" filter="fade">
                                      <p:cBhvr>
                                        <p:cTn id="45" dur="500"/>
                                        <p:tgtEl>
                                          <p:spTgt spid="14"/>
                                        </p:tgtEl>
                                      </p:cBhvr>
                                    </p:animEffect>
                                  </p:childTnLst>
                                </p:cTn>
                              </p:par>
                              <p:par>
                                <p:cTn id="46" presetID="10" presetClass="entr" presetSubtype="0" fill="hold"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P spid="9" grpId="0" animBg="1"/>
      <p:bldP spid="10" grpId="0" animBg="1"/>
      <p:bldP spid="11" grpId="0" animBg="1"/>
      <p:bldP spid="12" grpId="0" animBg="1"/>
      <p:bldP spid="1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name="Slide39">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BF96CA54-DF9B-A902-66EE-7A3F847C54A8}"/>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8A0D259F-3FCD-70AE-1F03-D407B363F875}"/>
              </a:ext>
            </a:extLst>
          </p:cNvPr>
          <p:cNvSpPr txBox="1">
            <a:spLocks noGrp="1"/>
          </p:cNvSpPr>
          <p:nvPr>
            <p:ph type="subTitle" idx="1"/>
          </p:nvPr>
        </p:nvSpPr>
        <p:spPr>
          <a:xfrm>
            <a:off x="1130710" y="1714243"/>
            <a:ext cx="4227865" cy="707882"/>
          </a:xfrm>
          <a:solidFill>
            <a:srgbClr val="DCEAF7"/>
          </a:solidFill>
          <a:ln w="28575">
            <a:solidFill>
              <a:srgbClr val="156082"/>
            </a:solidFill>
            <a:prstDash val="solid"/>
          </a:ln>
        </p:spPr>
        <p:txBody>
          <a:bodyPr/>
          <a:lstStyle/>
          <a:p>
            <a:pPr lvl="0">
              <a:lnSpc>
                <a:spcPct val="80000"/>
              </a:lnSpc>
            </a:pPr>
            <a:r>
              <a:rPr lang="en-GB">
                <a:latin typeface="Arial" pitchFamily="34"/>
                <a:cs typeface="Arial" pitchFamily="34"/>
              </a:rPr>
              <a:t>CHANNEL – Improve how information is delivered</a:t>
            </a:r>
          </a:p>
          <a:p>
            <a:pPr lvl="0">
              <a:lnSpc>
                <a:spcPct val="80000"/>
              </a:lnSpc>
            </a:pPr>
            <a:endParaRPr lang="en-GB"/>
          </a:p>
        </p:txBody>
      </p:sp>
      <p:sp>
        <p:nvSpPr>
          <p:cNvPr id="4" name="Title 5">
            <a:extLst>
              <a:ext uri="{FF2B5EF4-FFF2-40B4-BE49-F238E27FC236}">
                <a16:creationId xmlns:a16="http://schemas.microsoft.com/office/drawing/2014/main" id="{7AC444C1-582D-D8F9-0B48-C26FDCD086C3}"/>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noAutofit/>
          </a:bodyPr>
          <a:lstStyle/>
          <a:p>
            <a:pPr lvl="0"/>
            <a:r>
              <a:rPr lang="en-GB" sz="4000">
                <a:latin typeface="Arial" pitchFamily="34"/>
                <a:cs typeface="Arial" pitchFamily="34"/>
              </a:rPr>
              <a:t>Generational Barrier Solution</a:t>
            </a:r>
          </a:p>
        </p:txBody>
      </p:sp>
      <p:sp>
        <p:nvSpPr>
          <p:cNvPr id="5" name="TextBox 4">
            <a:extLst>
              <a:ext uri="{FF2B5EF4-FFF2-40B4-BE49-F238E27FC236}">
                <a16:creationId xmlns:a16="http://schemas.microsoft.com/office/drawing/2014/main" id="{78F1D06B-96B4-0C92-2D21-DF2D2EDD047C}"/>
              </a:ext>
            </a:extLst>
          </p:cNvPr>
          <p:cNvSpPr txBox="1"/>
          <p:nvPr/>
        </p:nvSpPr>
        <p:spPr>
          <a:xfrm>
            <a:off x="3116823" y="1097563"/>
            <a:ext cx="5958349"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Using Berlo's Model - Improve each part of SMCR</a:t>
            </a:r>
            <a:endParaRPr lang="en-GB" sz="1800" b="0" i="0" u="none" strike="noStrike" kern="1200" cap="none" spc="0" baseline="0">
              <a:solidFill>
                <a:srgbClr val="000000"/>
              </a:solidFill>
              <a:uFillTx/>
              <a:latin typeface="Aptos"/>
            </a:endParaRPr>
          </a:p>
        </p:txBody>
      </p:sp>
      <p:sp>
        <p:nvSpPr>
          <p:cNvPr id="6" name="TextBox 5">
            <a:extLst>
              <a:ext uri="{FF2B5EF4-FFF2-40B4-BE49-F238E27FC236}">
                <a16:creationId xmlns:a16="http://schemas.microsoft.com/office/drawing/2014/main" id="{78276EBD-4977-ECCC-5B0B-04328BEA147A}"/>
              </a:ext>
            </a:extLst>
          </p:cNvPr>
          <p:cNvSpPr txBox="1"/>
          <p:nvPr/>
        </p:nvSpPr>
        <p:spPr>
          <a:xfrm>
            <a:off x="1120880" y="2579723"/>
            <a:ext cx="422786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r>
              <a:rPr lang="en-GB" sz="2000" b="0" i="0" u="none" strike="noStrike" kern="1200" cap="none" spc="0" baseline="0">
                <a:solidFill>
                  <a:srgbClr val="000000"/>
                </a:solidFill>
                <a:uFillTx/>
                <a:latin typeface="Arial" pitchFamily="34"/>
                <a:cs typeface="Arial" pitchFamily="34"/>
              </a:rPr>
              <a:t>Demonstrations rather than only verbal instructions </a:t>
            </a:r>
            <a:endParaRPr lang="en-GB" sz="1800" b="0" i="0" u="none" strike="noStrike" kern="1200" cap="none" spc="0" baseline="0">
              <a:solidFill>
                <a:srgbClr val="000000"/>
              </a:solidFill>
              <a:uFillTx/>
              <a:latin typeface="Arial" pitchFamily="34"/>
              <a:cs typeface="Arial" pitchFamily="34"/>
            </a:endParaRPr>
          </a:p>
        </p:txBody>
      </p:sp>
      <p:sp>
        <p:nvSpPr>
          <p:cNvPr id="7" name="TextBox 6">
            <a:extLst>
              <a:ext uri="{FF2B5EF4-FFF2-40B4-BE49-F238E27FC236}">
                <a16:creationId xmlns:a16="http://schemas.microsoft.com/office/drawing/2014/main" id="{C36A06E6-13BA-B3AE-AE95-46AB087EA20A}"/>
              </a:ext>
            </a:extLst>
          </p:cNvPr>
          <p:cNvSpPr txBox="1"/>
          <p:nvPr/>
        </p:nvSpPr>
        <p:spPr>
          <a:xfrm>
            <a:off x="1140540" y="3405125"/>
            <a:ext cx="421803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Pictures and symbols </a:t>
            </a:r>
          </a:p>
        </p:txBody>
      </p:sp>
      <p:sp>
        <p:nvSpPr>
          <p:cNvPr id="8" name="TextBox 7">
            <a:extLst>
              <a:ext uri="{FF2B5EF4-FFF2-40B4-BE49-F238E27FC236}">
                <a16:creationId xmlns:a16="http://schemas.microsoft.com/office/drawing/2014/main" id="{4A05625C-3746-719B-F25A-926293D2D8CA}"/>
              </a:ext>
            </a:extLst>
          </p:cNvPr>
          <p:cNvSpPr txBox="1"/>
          <p:nvPr/>
        </p:nvSpPr>
        <p:spPr>
          <a:xfrm>
            <a:off x="1140540" y="3922748"/>
            <a:ext cx="421803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Short training videos</a:t>
            </a:r>
            <a:endParaRPr lang="en-GB" sz="1800" b="0" i="0" u="none" strike="noStrike" kern="1200" cap="none" spc="0" baseline="0">
              <a:solidFill>
                <a:srgbClr val="000000"/>
              </a:solidFill>
              <a:uFillTx/>
              <a:latin typeface="Aptos"/>
            </a:endParaRPr>
          </a:p>
        </p:txBody>
      </p:sp>
      <p:sp>
        <p:nvSpPr>
          <p:cNvPr id="9" name="TextBox 8">
            <a:extLst>
              <a:ext uri="{FF2B5EF4-FFF2-40B4-BE49-F238E27FC236}">
                <a16:creationId xmlns:a16="http://schemas.microsoft.com/office/drawing/2014/main" id="{1BF48395-726C-0C22-9730-DAB03A059FCC}"/>
              </a:ext>
            </a:extLst>
          </p:cNvPr>
          <p:cNvSpPr txBox="1"/>
          <p:nvPr/>
        </p:nvSpPr>
        <p:spPr>
          <a:xfrm>
            <a:off x="1140540" y="4434291"/>
            <a:ext cx="421803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Translate materials where necessary </a:t>
            </a:r>
          </a:p>
        </p:txBody>
      </p:sp>
      <p:sp>
        <p:nvSpPr>
          <p:cNvPr id="10" name="Subtitle 2">
            <a:extLst>
              <a:ext uri="{FF2B5EF4-FFF2-40B4-BE49-F238E27FC236}">
                <a16:creationId xmlns:a16="http://schemas.microsoft.com/office/drawing/2014/main" id="{7A29B8D7-3CD1-9852-9443-6556F58F68AC}"/>
              </a:ext>
            </a:extLst>
          </p:cNvPr>
          <p:cNvSpPr txBox="1"/>
          <p:nvPr/>
        </p:nvSpPr>
        <p:spPr>
          <a:xfrm>
            <a:off x="6961235" y="1714243"/>
            <a:ext cx="4227865" cy="517678"/>
          </a:xfrm>
          <a:prstGeom prst="rect">
            <a:avLst/>
          </a:prstGeom>
          <a:solidFill>
            <a:srgbClr val="DCEAF7"/>
          </a:solidFill>
          <a:ln w="28575" cap="flat">
            <a:solidFill>
              <a:srgbClr val="156082"/>
            </a:solidFill>
            <a:prstDash val="solid"/>
            <a:miter/>
          </a:ln>
        </p:spPr>
        <p:txBody>
          <a:bodyPr vert="horz" wrap="square" lIns="91440" tIns="45720" rIns="91440" bIns="45720" anchor="t" anchorCtr="1" compatLnSpc="1">
            <a:normAutofit/>
          </a:bodyPr>
          <a:lstStyle/>
          <a:p>
            <a:pPr marL="0" marR="0" lvl="0" indent="0" algn="ctr"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r>
              <a:rPr lang="en-GB" sz="2200" b="0" i="0" u="none" strike="noStrike" kern="1200" cap="none" spc="0" baseline="0">
                <a:solidFill>
                  <a:srgbClr val="000000"/>
                </a:solidFill>
                <a:uFillTx/>
                <a:latin typeface="Aptos"/>
              </a:rPr>
              <a:t>RECEIVER – Support employees</a:t>
            </a:r>
          </a:p>
          <a:p>
            <a:pPr marL="0" marR="0" lvl="0" indent="0" algn="ctr" defTabSz="914400" rtl="0" fontAlgn="auto" hangingPunct="1">
              <a:lnSpc>
                <a:spcPct val="90000"/>
              </a:lnSpc>
              <a:spcBef>
                <a:spcPts val="1000"/>
              </a:spcBef>
              <a:spcAft>
                <a:spcPts val="0"/>
              </a:spcAft>
              <a:buNone/>
              <a:tabLst/>
              <a:defRPr sz="1800" b="0" i="0" u="none" strike="noStrike" kern="0" cap="none" spc="0" baseline="0">
                <a:solidFill>
                  <a:srgbClr val="000000"/>
                </a:solidFill>
                <a:uFillTx/>
              </a:defRPr>
            </a:pPr>
            <a:endParaRPr lang="en-GB" sz="2200" b="0" i="0" u="none" strike="noStrike" kern="1200" cap="none" spc="0" baseline="0">
              <a:solidFill>
                <a:srgbClr val="000000"/>
              </a:solidFill>
              <a:uFillTx/>
              <a:latin typeface="Aptos"/>
            </a:endParaRPr>
          </a:p>
        </p:txBody>
      </p:sp>
      <p:sp>
        <p:nvSpPr>
          <p:cNvPr id="11" name="TextBox 11">
            <a:extLst>
              <a:ext uri="{FF2B5EF4-FFF2-40B4-BE49-F238E27FC236}">
                <a16:creationId xmlns:a16="http://schemas.microsoft.com/office/drawing/2014/main" id="{9F62E174-4898-BE30-1E43-88A1811E152D}"/>
              </a:ext>
            </a:extLst>
          </p:cNvPr>
          <p:cNvSpPr txBox="1"/>
          <p:nvPr/>
        </p:nvSpPr>
        <p:spPr>
          <a:xfrm>
            <a:off x="6961235" y="2299633"/>
            <a:ext cx="422786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Induction training before starting work </a:t>
            </a:r>
          </a:p>
        </p:txBody>
      </p:sp>
      <p:sp>
        <p:nvSpPr>
          <p:cNvPr id="12" name="TextBox 12">
            <a:extLst>
              <a:ext uri="{FF2B5EF4-FFF2-40B4-BE49-F238E27FC236}">
                <a16:creationId xmlns:a16="http://schemas.microsoft.com/office/drawing/2014/main" id="{1C745C68-2D5A-53CC-C692-0A77F8F4B50E}"/>
              </a:ext>
            </a:extLst>
          </p:cNvPr>
          <p:cNvSpPr txBox="1"/>
          <p:nvPr/>
        </p:nvSpPr>
        <p:spPr>
          <a:xfrm>
            <a:off x="6971065" y="3121661"/>
            <a:ext cx="422786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Small-group training </a:t>
            </a:r>
          </a:p>
        </p:txBody>
      </p:sp>
      <p:sp>
        <p:nvSpPr>
          <p:cNvPr id="13" name="TextBox 16">
            <a:extLst>
              <a:ext uri="{FF2B5EF4-FFF2-40B4-BE49-F238E27FC236}">
                <a16:creationId xmlns:a16="http://schemas.microsoft.com/office/drawing/2014/main" id="{A0E46ABC-88B5-8392-EB8D-E0F3D651E4A0}"/>
              </a:ext>
            </a:extLst>
          </p:cNvPr>
          <p:cNvSpPr txBox="1"/>
          <p:nvPr/>
        </p:nvSpPr>
        <p:spPr>
          <a:xfrm>
            <a:off x="6961235" y="4146218"/>
            <a:ext cx="422786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ptos"/>
              </a:rPr>
              <a:t>• </a:t>
            </a:r>
            <a:r>
              <a:rPr lang="en-GB" sz="2000" b="0" i="0" u="none" strike="noStrike" kern="1200" cap="none" spc="0" baseline="0">
                <a:solidFill>
                  <a:srgbClr val="000000"/>
                </a:solidFill>
                <a:uFillTx/>
                <a:latin typeface="Arial" pitchFamily="34"/>
                <a:cs typeface="Arial" pitchFamily="34"/>
              </a:rPr>
              <a:t>Allow questions to be asked</a:t>
            </a:r>
            <a:endParaRPr lang="en-GB" sz="1800" b="0" i="0" u="none" strike="noStrike" kern="1200" cap="none" spc="0" baseline="0">
              <a:solidFill>
                <a:srgbClr val="000000"/>
              </a:solidFill>
              <a:uFillTx/>
              <a:latin typeface="Aptos"/>
            </a:endParaRPr>
          </a:p>
        </p:txBody>
      </p:sp>
      <p:sp>
        <p:nvSpPr>
          <p:cNvPr id="14" name="TextBox 9">
            <a:extLst>
              <a:ext uri="{FF2B5EF4-FFF2-40B4-BE49-F238E27FC236}">
                <a16:creationId xmlns:a16="http://schemas.microsoft.com/office/drawing/2014/main" id="{EAE5484E-1B13-2F81-A99D-C861614CDAEE}"/>
              </a:ext>
            </a:extLst>
          </p:cNvPr>
          <p:cNvSpPr txBox="1"/>
          <p:nvPr/>
        </p:nvSpPr>
        <p:spPr>
          <a:xfrm>
            <a:off x="1140540" y="5253602"/>
            <a:ext cx="420821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Quiet area for important instructions </a:t>
            </a:r>
            <a:endParaRPr lang="en-GB" sz="1800" b="0" i="0" u="none" strike="noStrike" kern="1200" cap="none" spc="0" baseline="0">
              <a:solidFill>
                <a:srgbClr val="000000"/>
              </a:solidFill>
              <a:uFillTx/>
              <a:latin typeface="Aptos"/>
            </a:endParaRPr>
          </a:p>
        </p:txBody>
      </p:sp>
      <p:sp>
        <p:nvSpPr>
          <p:cNvPr id="15" name="TextBox 14">
            <a:extLst>
              <a:ext uri="{FF2B5EF4-FFF2-40B4-BE49-F238E27FC236}">
                <a16:creationId xmlns:a16="http://schemas.microsoft.com/office/drawing/2014/main" id="{599C3D4A-9E66-7979-17BD-45FC4F690BF8}"/>
              </a:ext>
            </a:extLst>
          </p:cNvPr>
          <p:cNvSpPr txBox="1"/>
          <p:nvPr/>
        </p:nvSpPr>
        <p:spPr>
          <a:xfrm>
            <a:off x="1130710" y="6072914"/>
            <a:ext cx="420821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Regular safety meetings</a:t>
            </a:r>
          </a:p>
        </p:txBody>
      </p:sp>
      <p:sp>
        <p:nvSpPr>
          <p:cNvPr id="16" name="TextBox 18">
            <a:extLst>
              <a:ext uri="{FF2B5EF4-FFF2-40B4-BE49-F238E27FC236}">
                <a16:creationId xmlns:a16="http://schemas.microsoft.com/office/drawing/2014/main" id="{4A1CBC41-F5A0-6376-7434-8CED4764E975}"/>
              </a:ext>
            </a:extLst>
          </p:cNvPr>
          <p:cNvSpPr txBox="1"/>
          <p:nvPr/>
        </p:nvSpPr>
        <p:spPr>
          <a:xfrm>
            <a:off x="6971065" y="3633935"/>
            <a:ext cx="4227865" cy="400114"/>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 Buddy/mentor system </a:t>
            </a:r>
          </a:p>
        </p:txBody>
      </p:sp>
      <p:sp>
        <p:nvSpPr>
          <p:cNvPr id="17" name="TextBox 20">
            <a:extLst>
              <a:ext uri="{FF2B5EF4-FFF2-40B4-BE49-F238E27FC236}">
                <a16:creationId xmlns:a16="http://schemas.microsoft.com/office/drawing/2014/main" id="{D5099B63-08E4-ED0F-DA1F-B20DD281E700}"/>
              </a:ext>
            </a:extLst>
          </p:cNvPr>
          <p:cNvSpPr txBox="1"/>
          <p:nvPr/>
        </p:nvSpPr>
        <p:spPr>
          <a:xfrm>
            <a:off x="6971065" y="4658493"/>
            <a:ext cx="4227865"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a:t>
            </a:r>
            <a:r>
              <a:rPr lang="en-GB" sz="2000" b="0" i="0" u="none" strike="noStrike" kern="1200" cap="none" spc="0" baseline="0">
                <a:solidFill>
                  <a:srgbClr val="000000"/>
                </a:solidFill>
                <a:uFillTx/>
                <a:latin typeface="Arial" pitchFamily="34"/>
                <a:cs typeface="Arial" pitchFamily="34"/>
              </a:rPr>
              <a:t>Test understanding through practical demonstrations </a:t>
            </a:r>
            <a:endParaRPr lang="en-GB" sz="1800" b="0" i="0" u="none" strike="noStrike" kern="1200" cap="none" spc="0" baseline="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500"/>
                                        <p:tgtEl>
                                          <p:spTgt spid="12"/>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6"/>
                                        </p:tgtEl>
                                        <p:attrNameLst>
                                          <p:attrName>style.visibility</p:attrName>
                                        </p:attrNameLst>
                                      </p:cBhvr>
                                      <p:to>
                                        <p:strVal val="visible"/>
                                      </p:to>
                                    </p:set>
                                    <p:animEffect transition="in" filter="fade">
                                      <p:cBhvr>
                                        <p:cTn id="57" dur="500"/>
                                        <p:tgtEl>
                                          <p:spTgt spid="1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3"/>
                                        </p:tgtEl>
                                        <p:attrNameLst>
                                          <p:attrName>style.visibility</p:attrName>
                                        </p:attrNameLst>
                                      </p:cBhvr>
                                      <p:to>
                                        <p:strVal val="visible"/>
                                      </p:to>
                                    </p:set>
                                    <p:animEffect transition="in" filter="fade">
                                      <p:cBhvr>
                                        <p:cTn id="62" dur="500"/>
                                        <p:tgtEl>
                                          <p:spTgt spid="13"/>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fade">
                                      <p:cBhvr>
                                        <p:cTn id="67"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P spid="16" grpId="0" animBg="1"/>
      <p:bldP spid="1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D803DF73-E3DF-1BAD-3548-EF553E090DB1}"/>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078FD144-F24B-8EDB-DC85-BAB476903532}"/>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noAutofit/>
          </a:bodyPr>
          <a:lstStyle/>
          <a:p>
            <a:pPr lvl="0"/>
            <a:r>
              <a:rPr lang="en-GB" sz="4000">
                <a:latin typeface="Arial" pitchFamily="34"/>
                <a:cs typeface="Arial" pitchFamily="34"/>
              </a:rPr>
              <a:t>Generational Barrier Solution</a:t>
            </a:r>
          </a:p>
        </p:txBody>
      </p:sp>
      <p:sp>
        <p:nvSpPr>
          <p:cNvPr id="4" name="Subtitle 14">
            <a:extLst>
              <a:ext uri="{FF2B5EF4-FFF2-40B4-BE49-F238E27FC236}">
                <a16:creationId xmlns:a16="http://schemas.microsoft.com/office/drawing/2014/main" id="{98F080A1-9137-DC21-225C-CDDAB162EF22}"/>
              </a:ext>
            </a:extLst>
          </p:cNvPr>
          <p:cNvSpPr txBox="1">
            <a:spLocks noGrp="1"/>
          </p:cNvSpPr>
          <p:nvPr>
            <p:ph type="subTitle" idx="1"/>
          </p:nvPr>
        </p:nvSpPr>
        <p:spPr>
          <a:xfrm>
            <a:off x="1524003" y="1283067"/>
            <a:ext cx="9144000" cy="793315"/>
          </a:xfrm>
          <a:solidFill>
            <a:srgbClr val="D9F2D0"/>
          </a:solidFill>
          <a:ln w="28575">
            <a:solidFill>
              <a:srgbClr val="156082"/>
            </a:solidFill>
            <a:prstDash val="solid"/>
          </a:ln>
        </p:spPr>
        <p:txBody>
          <a:bodyPr/>
          <a:lstStyle/>
          <a:p>
            <a:pPr lvl="0"/>
            <a:r>
              <a:rPr lang="en-GB">
                <a:latin typeface="Arial" pitchFamily="34"/>
                <a:cs typeface="Arial" pitchFamily="34"/>
              </a:rPr>
              <a:t>The problem at Flight Foods is not simply a generational gap. It is a communication-system failure. </a:t>
            </a:r>
          </a:p>
        </p:txBody>
      </p:sp>
      <p:pic>
        <p:nvPicPr>
          <p:cNvPr id="5" name="Picture 5">
            <a:extLst>
              <a:ext uri="{FF2B5EF4-FFF2-40B4-BE49-F238E27FC236}">
                <a16:creationId xmlns:a16="http://schemas.microsoft.com/office/drawing/2014/main" id="{74C0D960-5B7C-A14B-4141-06BB35499BD9}"/>
              </a:ext>
            </a:extLst>
          </p:cNvPr>
          <p:cNvPicPr>
            <a:picLocks noChangeAspect="1"/>
          </p:cNvPicPr>
          <p:nvPr/>
        </p:nvPicPr>
        <p:blipFill>
          <a:blip r:embed="rId3"/>
          <a:stretch>
            <a:fillRect/>
          </a:stretch>
        </p:blipFill>
        <p:spPr>
          <a:xfrm>
            <a:off x="2630143" y="2916241"/>
            <a:ext cx="6931700" cy="3902549"/>
          </a:xfrm>
          <a:prstGeom prst="rect">
            <a:avLst/>
          </a:prstGeom>
          <a:noFill/>
          <a:ln cap="flat">
            <a:noFill/>
          </a:ln>
        </p:spPr>
      </p:pic>
      <p:sp>
        <p:nvSpPr>
          <p:cNvPr id="6" name="TextBox 2">
            <a:extLst>
              <a:ext uri="{FF2B5EF4-FFF2-40B4-BE49-F238E27FC236}">
                <a16:creationId xmlns:a16="http://schemas.microsoft.com/office/drawing/2014/main" id="{3902B973-046E-9E36-6102-AE704C2D73F6}"/>
              </a:ext>
            </a:extLst>
          </p:cNvPr>
          <p:cNvSpPr txBox="1"/>
          <p:nvPr/>
        </p:nvSpPr>
        <p:spPr>
          <a:xfrm>
            <a:off x="1524003" y="2202871"/>
            <a:ext cx="9144000"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Berlo's SMCR model shows that the company needs to improve the sender, message, channel and receiver simultaneously.</a:t>
            </a:r>
            <a:endParaRPr lang="en-GB" sz="1800" b="0" i="0" u="none" strike="noStrike" kern="1200" cap="none" spc="0" baseline="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C4034DF2-31F4-B60F-E9A7-EE435E9D132D}"/>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pic>
        <p:nvPicPr>
          <p:cNvPr id="3" name="Picture 8">
            <a:extLst>
              <a:ext uri="{FF2B5EF4-FFF2-40B4-BE49-F238E27FC236}">
                <a16:creationId xmlns:a16="http://schemas.microsoft.com/office/drawing/2014/main" id="{992C6E77-FB8F-3DB3-1F3D-BD7D3B4660AE}"/>
              </a:ext>
            </a:extLst>
          </p:cNvPr>
          <p:cNvPicPr>
            <a:picLocks noChangeAspect="1"/>
          </p:cNvPicPr>
          <p:nvPr/>
        </p:nvPicPr>
        <p:blipFill>
          <a:blip r:embed="rId3"/>
          <a:stretch>
            <a:fillRect/>
          </a:stretch>
        </p:blipFill>
        <p:spPr>
          <a:xfrm>
            <a:off x="1523993" y="656795"/>
            <a:ext cx="9144000" cy="6201204"/>
          </a:xfrm>
          <a:prstGeom prst="rect">
            <a:avLst/>
          </a:prstGeom>
          <a:noFill/>
          <a:ln cap="flat">
            <a:noFill/>
          </a:ln>
        </p:spPr>
      </p:pic>
      <p:sp>
        <p:nvSpPr>
          <p:cNvPr id="4" name="Title 5">
            <a:extLst>
              <a:ext uri="{FF2B5EF4-FFF2-40B4-BE49-F238E27FC236}">
                <a16:creationId xmlns:a16="http://schemas.microsoft.com/office/drawing/2014/main" id="{2B98C5CF-7234-E1FC-61F6-1479E7DE89B2}"/>
              </a:ext>
            </a:extLst>
          </p:cNvPr>
          <p:cNvSpPr txBox="1">
            <a:spLocks noGrp="1"/>
          </p:cNvSpPr>
          <p:nvPr>
            <p:ph type="ctrTitle"/>
          </p:nvPr>
        </p:nvSpPr>
        <p:spPr>
          <a:xfrm>
            <a:off x="1523993" y="351998"/>
            <a:ext cx="9144000" cy="1116747"/>
          </a:xfrm>
          <a:solidFill>
            <a:srgbClr val="DCEAF7"/>
          </a:solidFill>
          <a:ln w="28575">
            <a:solidFill>
              <a:srgbClr val="156082"/>
            </a:solidFill>
            <a:prstDash val="solid"/>
          </a:ln>
        </p:spPr>
        <p:txBody>
          <a:bodyPr/>
          <a:lstStyle/>
          <a:p>
            <a:pPr lvl="0"/>
            <a:r>
              <a:rPr lang="en-GB" sz="3600">
                <a:latin typeface="Arial" pitchFamily="34"/>
                <a:cs typeface="Arial" pitchFamily="34"/>
              </a:rPr>
              <a:t>Communication </a:t>
            </a:r>
            <a:br>
              <a:rPr lang="en-GB" sz="3600">
                <a:latin typeface="Arial" pitchFamily="34"/>
                <a:cs typeface="Arial" pitchFamily="34"/>
              </a:rPr>
            </a:br>
            <a:r>
              <a:rPr lang="en-GB" sz="3600">
                <a:latin typeface="Arial" pitchFamily="34"/>
                <a:cs typeface="Arial" pitchFamily="34"/>
              </a:rPr>
              <a:t>Barrier</a:t>
            </a:r>
            <a:endParaRPr lang="en-GB" sz="3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06AEFC1-9FE0-DA0D-9156-8718DCE7CEA2}"/>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9C31D717-3858-9991-76BA-50A43992FA35}"/>
              </a:ext>
            </a:extLst>
          </p:cNvPr>
          <p:cNvSpPr txBox="1">
            <a:spLocks noGrp="1"/>
          </p:cNvSpPr>
          <p:nvPr>
            <p:ph type="ctrTitle"/>
          </p:nvPr>
        </p:nvSpPr>
        <p:spPr>
          <a:xfrm>
            <a:off x="806244" y="259771"/>
            <a:ext cx="10559847" cy="714804"/>
          </a:xfrm>
          <a:solidFill>
            <a:srgbClr val="DCEAF7"/>
          </a:solidFill>
          <a:ln w="28575">
            <a:solidFill>
              <a:srgbClr val="156082"/>
            </a:solidFill>
            <a:prstDash val="solid"/>
          </a:ln>
        </p:spPr>
        <p:txBody>
          <a:bodyPr/>
          <a:lstStyle/>
          <a:p>
            <a:pPr lvl="0"/>
            <a:r>
              <a:rPr lang="en-GB" sz="4000">
                <a:latin typeface="Arial" pitchFamily="34"/>
                <a:cs typeface="Arial" pitchFamily="34"/>
              </a:rPr>
              <a:t>Communication Barrier</a:t>
            </a:r>
            <a:endParaRPr lang="en-GB" sz="4000"/>
          </a:p>
        </p:txBody>
      </p:sp>
      <p:sp>
        <p:nvSpPr>
          <p:cNvPr id="4" name="TextBox 4">
            <a:extLst>
              <a:ext uri="{FF2B5EF4-FFF2-40B4-BE49-F238E27FC236}">
                <a16:creationId xmlns:a16="http://schemas.microsoft.com/office/drawing/2014/main" id="{FDAC4669-1D28-D47C-EFEB-20F7E642AF3C}"/>
              </a:ext>
            </a:extLst>
          </p:cNvPr>
          <p:cNvSpPr txBox="1"/>
          <p:nvPr/>
        </p:nvSpPr>
        <p:spPr>
          <a:xfrm>
            <a:off x="806244" y="1146300"/>
            <a:ext cx="10559847" cy="461662"/>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342900" marR="0" lvl="0" indent="-342900" algn="ctr"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 communication barrier at Flight Foods is caused by:</a:t>
            </a:r>
            <a:endParaRPr lang="en-GB" sz="1800" b="0" i="0" u="none" strike="noStrike" kern="1200" cap="none" spc="0" baseline="0">
              <a:solidFill>
                <a:srgbClr val="000000"/>
              </a:solidFill>
              <a:uFillTx/>
              <a:latin typeface="Aptos"/>
            </a:endParaRPr>
          </a:p>
        </p:txBody>
      </p:sp>
      <p:sp>
        <p:nvSpPr>
          <p:cNvPr id="5" name="TextBox 5">
            <a:extLst>
              <a:ext uri="{FF2B5EF4-FFF2-40B4-BE49-F238E27FC236}">
                <a16:creationId xmlns:a16="http://schemas.microsoft.com/office/drawing/2014/main" id="{D47A6D5B-9196-3AD2-C11C-E10F6017BD3D}"/>
              </a:ext>
            </a:extLst>
          </p:cNvPr>
          <p:cNvSpPr txBox="1"/>
          <p:nvPr/>
        </p:nvSpPr>
        <p:spPr>
          <a:xfrm>
            <a:off x="806244" y="5081842"/>
            <a:ext cx="10559847" cy="830997"/>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Shannon and Weaver’s Communication Model explains that communication can be faulty when noise (interferences) disrupts the message.</a:t>
            </a:r>
            <a:endParaRPr lang="en-GB" sz="2000" b="0" i="0" u="none" strike="noStrike" kern="1200" cap="none" spc="0" baseline="0">
              <a:solidFill>
                <a:srgbClr val="000000"/>
              </a:solidFill>
              <a:uFillTx/>
              <a:latin typeface="Arial" pitchFamily="34"/>
              <a:cs typeface="Arial" pitchFamily="34"/>
            </a:endParaRPr>
          </a:p>
        </p:txBody>
      </p:sp>
      <p:pic>
        <p:nvPicPr>
          <p:cNvPr id="6" name="Picture 11" descr="Red cone megaphone emitting loud sound, suitable for protest or public campaign illustrations, flat art design style.&#10;">
            <a:extLst>
              <a:ext uri="{FF2B5EF4-FFF2-40B4-BE49-F238E27FC236}">
                <a16:creationId xmlns:a16="http://schemas.microsoft.com/office/drawing/2014/main" id="{ABC2DDE2-340E-9E8D-6970-C235119CE608}"/>
              </a:ext>
            </a:extLst>
          </p:cNvPr>
          <p:cNvPicPr>
            <a:picLocks noChangeAspect="1"/>
          </p:cNvPicPr>
          <p:nvPr/>
        </p:nvPicPr>
        <p:blipFill>
          <a:blip r:embed="rId3"/>
          <a:stretch>
            <a:fillRect/>
          </a:stretch>
        </p:blipFill>
        <p:spPr>
          <a:xfrm>
            <a:off x="806244" y="1779687"/>
            <a:ext cx="2290919" cy="2290919"/>
          </a:xfrm>
          <a:prstGeom prst="rect">
            <a:avLst/>
          </a:prstGeom>
          <a:noFill/>
          <a:ln w="28575" cap="flat">
            <a:solidFill>
              <a:srgbClr val="156082"/>
            </a:solidFill>
            <a:prstDash val="solid"/>
            <a:miter/>
          </a:ln>
        </p:spPr>
      </p:pic>
      <p:sp>
        <p:nvSpPr>
          <p:cNvPr id="7" name="TextBox 12">
            <a:extLst>
              <a:ext uri="{FF2B5EF4-FFF2-40B4-BE49-F238E27FC236}">
                <a16:creationId xmlns:a16="http://schemas.microsoft.com/office/drawing/2014/main" id="{E569B0A5-B98E-AC18-D5C5-287A2A6D4361}"/>
              </a:ext>
            </a:extLst>
          </p:cNvPr>
          <p:cNvSpPr txBox="1"/>
          <p:nvPr/>
        </p:nvSpPr>
        <p:spPr>
          <a:xfrm>
            <a:off x="806244" y="4076047"/>
            <a:ext cx="2290919" cy="400114"/>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Noisy Machinery</a:t>
            </a:r>
          </a:p>
        </p:txBody>
      </p:sp>
      <p:pic>
        <p:nvPicPr>
          <p:cNvPr id="8" name="Picture 14" descr="Online Translator. Translation app icon. Chat bubbles with language translation icons. Online multi language translator. Multilingual communication. App icon for Dialogue between foreign people.">
            <a:extLst>
              <a:ext uri="{FF2B5EF4-FFF2-40B4-BE49-F238E27FC236}">
                <a16:creationId xmlns:a16="http://schemas.microsoft.com/office/drawing/2014/main" id="{8834EE77-E81D-028C-7F79-A4D83C17CE2B}"/>
              </a:ext>
            </a:extLst>
          </p:cNvPr>
          <p:cNvPicPr>
            <a:picLocks noChangeAspect="1"/>
          </p:cNvPicPr>
          <p:nvPr/>
        </p:nvPicPr>
        <p:blipFill>
          <a:blip r:embed="rId4"/>
          <a:srcRect r="10322"/>
          <a:stretch>
            <a:fillRect/>
          </a:stretch>
        </p:blipFill>
        <p:spPr>
          <a:xfrm>
            <a:off x="3362632" y="1779687"/>
            <a:ext cx="2733370" cy="2286000"/>
          </a:xfrm>
          <a:prstGeom prst="rect">
            <a:avLst/>
          </a:prstGeom>
          <a:noFill/>
          <a:ln w="28575" cap="flat">
            <a:solidFill>
              <a:srgbClr val="156082"/>
            </a:solidFill>
            <a:prstDash val="solid"/>
            <a:miter/>
          </a:ln>
        </p:spPr>
      </p:pic>
      <p:sp>
        <p:nvSpPr>
          <p:cNvPr id="9" name="TextBox 16">
            <a:extLst>
              <a:ext uri="{FF2B5EF4-FFF2-40B4-BE49-F238E27FC236}">
                <a16:creationId xmlns:a16="http://schemas.microsoft.com/office/drawing/2014/main" id="{D6D45271-866C-02FF-AE22-C7B7CF7299E0}"/>
              </a:ext>
            </a:extLst>
          </p:cNvPr>
          <p:cNvSpPr txBox="1"/>
          <p:nvPr/>
        </p:nvSpPr>
        <p:spPr>
          <a:xfrm>
            <a:off x="3352793" y="4078260"/>
            <a:ext cx="2733370" cy="707882"/>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Staff Not Speaking</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The Same Language</a:t>
            </a:r>
          </a:p>
        </p:txBody>
      </p:sp>
      <p:pic>
        <p:nvPicPr>
          <p:cNvPr id="10" name="Picture 17" descr="United Kingdom Union Jack Vector Flag">
            <a:extLst>
              <a:ext uri="{FF2B5EF4-FFF2-40B4-BE49-F238E27FC236}">
                <a16:creationId xmlns:a16="http://schemas.microsoft.com/office/drawing/2014/main" id="{2EC31F7C-842C-1AC5-9153-3CED5A65A026}"/>
              </a:ext>
            </a:extLst>
          </p:cNvPr>
          <p:cNvPicPr>
            <a:picLocks noChangeAspect="1"/>
          </p:cNvPicPr>
          <p:nvPr/>
        </p:nvPicPr>
        <p:blipFill>
          <a:blip r:embed="rId5"/>
          <a:stretch>
            <a:fillRect/>
          </a:stretch>
        </p:blipFill>
        <p:spPr>
          <a:xfrm>
            <a:off x="6390961" y="1779687"/>
            <a:ext cx="2281089" cy="2286000"/>
          </a:xfrm>
          <a:prstGeom prst="rect">
            <a:avLst/>
          </a:prstGeom>
          <a:noFill/>
          <a:ln w="28575" cap="flat">
            <a:solidFill>
              <a:srgbClr val="156082"/>
            </a:solidFill>
            <a:prstDash val="solid"/>
            <a:miter/>
          </a:ln>
        </p:spPr>
      </p:pic>
      <p:sp>
        <p:nvSpPr>
          <p:cNvPr id="11" name="TextBox 20">
            <a:extLst>
              <a:ext uri="{FF2B5EF4-FFF2-40B4-BE49-F238E27FC236}">
                <a16:creationId xmlns:a16="http://schemas.microsoft.com/office/drawing/2014/main" id="{0FD98226-413C-F8D4-54B9-4DB8953D599C}"/>
              </a:ext>
            </a:extLst>
          </p:cNvPr>
          <p:cNvSpPr txBox="1"/>
          <p:nvPr/>
        </p:nvSpPr>
        <p:spPr>
          <a:xfrm>
            <a:off x="6390961" y="4078260"/>
            <a:ext cx="2290919" cy="707882"/>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Limited English</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Skills</a:t>
            </a:r>
          </a:p>
        </p:txBody>
      </p:sp>
      <p:sp>
        <p:nvSpPr>
          <p:cNvPr id="12" name="TextBox 21">
            <a:extLst>
              <a:ext uri="{FF2B5EF4-FFF2-40B4-BE49-F238E27FC236}">
                <a16:creationId xmlns:a16="http://schemas.microsoft.com/office/drawing/2014/main" id="{497391DE-4165-F495-76C9-D853EFDA481D}"/>
              </a:ext>
            </a:extLst>
          </p:cNvPr>
          <p:cNvSpPr txBox="1"/>
          <p:nvPr/>
        </p:nvSpPr>
        <p:spPr>
          <a:xfrm>
            <a:off x="8986668" y="4078260"/>
            <a:ext cx="2399083" cy="707882"/>
          </a:xfrm>
          <a:prstGeom prst="rect">
            <a:avLst/>
          </a:prstGeom>
          <a:solidFill>
            <a:srgbClr val="EAF2FA"/>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Misunderstood Instructions</a:t>
            </a:r>
            <a:endParaRPr lang="en-GB" sz="1800" b="0" i="0" u="none" strike="noStrike" kern="1200" cap="none" spc="0" baseline="0">
              <a:solidFill>
                <a:srgbClr val="000000"/>
              </a:solidFill>
              <a:uFillTx/>
              <a:latin typeface="Aptos"/>
            </a:endParaRPr>
          </a:p>
        </p:txBody>
      </p:sp>
      <p:pic>
        <p:nvPicPr>
          <p:cNvPr id="13" name="Picture 22" descr="Curious human icon flat illustrations group">
            <a:extLst>
              <a:ext uri="{FF2B5EF4-FFF2-40B4-BE49-F238E27FC236}">
                <a16:creationId xmlns:a16="http://schemas.microsoft.com/office/drawing/2014/main" id="{BA1525CA-AE0D-8E13-D9CA-EB8B37718B7A}"/>
              </a:ext>
            </a:extLst>
          </p:cNvPr>
          <p:cNvPicPr>
            <a:picLocks noChangeAspect="1"/>
          </p:cNvPicPr>
          <p:nvPr/>
        </p:nvPicPr>
        <p:blipFill>
          <a:blip r:embed="rId6"/>
          <a:srcRect l="323" t="248" r="49677" b="-248"/>
          <a:stretch>
            <a:fillRect/>
          </a:stretch>
        </p:blipFill>
        <p:spPr>
          <a:xfrm>
            <a:off x="9021095" y="1779687"/>
            <a:ext cx="2364665" cy="2286000"/>
          </a:xfrm>
          <a:prstGeom prst="rect">
            <a:avLst/>
          </a:prstGeom>
          <a:noFill/>
          <a:ln w="28575" cap="flat">
            <a:solidFill>
              <a:srgbClr val="156082"/>
            </a:solidFill>
            <a:prstDash val="solid"/>
            <a:miter/>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500"/>
                                        <p:tgtEl>
                                          <p:spTgt spid="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500"/>
                                        <p:tgtEl>
                                          <p:spTgt spid="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fade">
                                      <p:cBhvr>
                                        <p:cTn id="4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9" grpId="0" animBg="1"/>
      <p:bldP spid="11" grpId="0" animBg="1"/>
      <p:bldP spid="1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4A9A8C87-1BB6-0799-CF9A-649D38208E49}"/>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104A0D04-63C8-D122-6444-9EB25F0B6BA8}"/>
              </a:ext>
            </a:extLst>
          </p:cNvPr>
          <p:cNvSpPr txBox="1">
            <a:spLocks noGrp="1"/>
          </p:cNvSpPr>
          <p:nvPr>
            <p:ph type="subTitle" idx="1"/>
          </p:nvPr>
        </p:nvSpPr>
        <p:spPr>
          <a:xfrm>
            <a:off x="806244" y="1234348"/>
            <a:ext cx="10559847" cy="859929"/>
          </a:xfrm>
          <a:solidFill>
            <a:srgbClr val="EFF5FB"/>
          </a:solidFill>
          <a:ln w="28575">
            <a:solidFill>
              <a:srgbClr val="156082"/>
            </a:solidFill>
            <a:prstDash val="solid"/>
          </a:ln>
        </p:spPr>
        <p:txBody>
          <a:bodyPr/>
          <a:lstStyle/>
          <a:p>
            <a:pPr lvl="0"/>
            <a:r>
              <a:rPr lang="en-GB">
                <a:latin typeface="Arial" pitchFamily="34"/>
                <a:cs typeface="Arial" pitchFamily="34"/>
              </a:rPr>
              <a:t>At Flight Foods Ltd., language barriers create semantic noise as many employees have limited English skills. </a:t>
            </a:r>
          </a:p>
          <a:p>
            <a:pPr lvl="0"/>
            <a:endParaRPr lang="en-GB"/>
          </a:p>
        </p:txBody>
      </p:sp>
      <p:sp>
        <p:nvSpPr>
          <p:cNvPr id="4" name="Title 5">
            <a:extLst>
              <a:ext uri="{FF2B5EF4-FFF2-40B4-BE49-F238E27FC236}">
                <a16:creationId xmlns:a16="http://schemas.microsoft.com/office/drawing/2014/main" id="{45BE0AAD-4BCC-E0DF-A43C-B8DB21932240}"/>
              </a:ext>
            </a:extLst>
          </p:cNvPr>
          <p:cNvSpPr txBox="1">
            <a:spLocks noGrp="1"/>
          </p:cNvSpPr>
          <p:nvPr>
            <p:ph type="ctrTitle"/>
          </p:nvPr>
        </p:nvSpPr>
        <p:spPr>
          <a:xfrm>
            <a:off x="806244" y="259771"/>
            <a:ext cx="10559847" cy="714804"/>
          </a:xfrm>
          <a:solidFill>
            <a:srgbClr val="DCEAF7"/>
          </a:solidFill>
          <a:ln w="28575">
            <a:solidFill>
              <a:srgbClr val="156082"/>
            </a:solidFill>
            <a:prstDash val="solid"/>
          </a:ln>
        </p:spPr>
        <p:txBody>
          <a:bodyPr/>
          <a:lstStyle/>
          <a:p>
            <a:pPr lvl="0"/>
            <a:r>
              <a:rPr lang="en-GB" sz="4000">
                <a:latin typeface="Arial" pitchFamily="34"/>
                <a:cs typeface="Arial" pitchFamily="34"/>
              </a:rPr>
              <a:t>Communication Barrier</a:t>
            </a:r>
            <a:endParaRPr lang="en-GB" sz="4000"/>
          </a:p>
        </p:txBody>
      </p:sp>
      <p:sp>
        <p:nvSpPr>
          <p:cNvPr id="5" name="TextBox 5">
            <a:extLst>
              <a:ext uri="{FF2B5EF4-FFF2-40B4-BE49-F238E27FC236}">
                <a16:creationId xmlns:a16="http://schemas.microsoft.com/office/drawing/2014/main" id="{E81452BE-BBF8-D9E7-7439-728AAC85A61C}"/>
              </a:ext>
            </a:extLst>
          </p:cNvPr>
          <p:cNvSpPr txBox="1"/>
          <p:nvPr/>
        </p:nvSpPr>
        <p:spPr>
          <a:xfrm>
            <a:off x="806244" y="2320015"/>
            <a:ext cx="10559847" cy="830997"/>
          </a:xfrm>
          <a:prstGeom prst="rect">
            <a:avLst/>
          </a:prstGeom>
          <a:solidFill>
            <a:srgbClr val="EAF2FA"/>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As a result, workers struggle to understand Gary’s instructions, leading to miscommunication problems and food safety concerns.</a:t>
            </a:r>
            <a:endParaRPr lang="en-GB" sz="1800" b="0" i="0" u="none" strike="noStrike" kern="1200" cap="none" spc="0" baseline="0">
              <a:solidFill>
                <a:srgbClr val="000000"/>
              </a:solidFill>
              <a:uFillTx/>
              <a:latin typeface="Aptos"/>
            </a:endParaRPr>
          </a:p>
        </p:txBody>
      </p:sp>
      <p:pic>
        <p:nvPicPr>
          <p:cNvPr id="6" name="Picture 8" descr="Meal Served on Plate. Set of healthy different breakfast, lunch and dinner. Tasty food and drink isolated on white background. Vector illustration">
            <a:extLst>
              <a:ext uri="{FF2B5EF4-FFF2-40B4-BE49-F238E27FC236}">
                <a16:creationId xmlns:a16="http://schemas.microsoft.com/office/drawing/2014/main" id="{751791A6-FE9E-0B59-EA05-CE5E7A6FEC61}"/>
              </a:ext>
            </a:extLst>
          </p:cNvPr>
          <p:cNvPicPr>
            <a:picLocks noChangeAspect="1"/>
          </p:cNvPicPr>
          <p:nvPr/>
        </p:nvPicPr>
        <p:blipFill>
          <a:blip r:embed="rId3"/>
          <a:stretch>
            <a:fillRect/>
          </a:stretch>
        </p:blipFill>
        <p:spPr>
          <a:xfrm>
            <a:off x="2089349" y="3544525"/>
            <a:ext cx="8013289" cy="3205319"/>
          </a:xfrm>
          <a:prstGeom prst="rect">
            <a:avLst/>
          </a:prstGeom>
          <a:noFill/>
          <a:ln cap="flat">
            <a:noFill/>
          </a:ln>
        </p:spPr>
      </p:pic>
      <p:sp>
        <p:nvSpPr>
          <p:cNvPr id="7" name="TextBox 6">
            <a:extLst>
              <a:ext uri="{FF2B5EF4-FFF2-40B4-BE49-F238E27FC236}">
                <a16:creationId xmlns:a16="http://schemas.microsoft.com/office/drawing/2014/main" id="{5EFB276C-3A66-1321-FD5B-4FCA28F5B7EF}"/>
              </a:ext>
            </a:extLst>
          </p:cNvPr>
          <p:cNvSpPr txBox="1"/>
          <p:nvPr/>
        </p:nvSpPr>
        <p:spPr>
          <a:xfrm>
            <a:off x="816074" y="3376751"/>
            <a:ext cx="10559847" cy="1107996"/>
          </a:xfrm>
          <a:prstGeom prst="rect">
            <a:avLst/>
          </a:prstGeom>
          <a:solidFill>
            <a:srgbClr val="EAF2FA"/>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These include meat in vegetarian meals, low-quality packaging, chicken being left unrefrigerated overnight and an overall decline in food quality.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nodeType="with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7"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65DAA3FD-F911-0726-DA93-B6788E44AA96}"/>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AEF208E9-9D0C-524F-8D8E-30BC9966BB97}"/>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Communication Barrier Solution</a:t>
            </a:r>
            <a:endParaRPr lang="en-GB" sz="4000"/>
          </a:p>
        </p:txBody>
      </p:sp>
      <p:sp>
        <p:nvSpPr>
          <p:cNvPr id="4" name="TextBox 4">
            <a:extLst>
              <a:ext uri="{FF2B5EF4-FFF2-40B4-BE49-F238E27FC236}">
                <a16:creationId xmlns:a16="http://schemas.microsoft.com/office/drawing/2014/main" id="{2A2FCEBE-6993-C436-2967-CE2EC2D33684}"/>
              </a:ext>
            </a:extLst>
          </p:cNvPr>
          <p:cNvSpPr txBox="1"/>
          <p:nvPr/>
        </p:nvSpPr>
        <p:spPr>
          <a:xfrm>
            <a:off x="2789898" y="3167390"/>
            <a:ext cx="6612200" cy="523219"/>
          </a:xfrm>
          <a:prstGeom prst="rect">
            <a:avLst/>
          </a:prstGeom>
          <a:solidFill>
            <a:srgbClr val="E7F0F9"/>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rial" pitchFamily="34"/>
                <a:cs typeface="Arial" pitchFamily="34"/>
              </a:rPr>
              <a:t>To improve communication, Gary should</a:t>
            </a:r>
          </a:p>
        </p:txBody>
      </p:sp>
      <p:sp>
        <p:nvSpPr>
          <p:cNvPr id="5" name="TextBox 5">
            <a:extLst>
              <a:ext uri="{FF2B5EF4-FFF2-40B4-BE49-F238E27FC236}">
                <a16:creationId xmlns:a16="http://schemas.microsoft.com/office/drawing/2014/main" id="{A94D0CA1-4036-AA97-459B-E71490627FDF}"/>
              </a:ext>
            </a:extLst>
          </p:cNvPr>
          <p:cNvSpPr txBox="1"/>
          <p:nvPr/>
        </p:nvSpPr>
        <p:spPr>
          <a:xfrm>
            <a:off x="1661656" y="1955462"/>
            <a:ext cx="2517059"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Provide Staff Training</a:t>
            </a:r>
          </a:p>
        </p:txBody>
      </p:sp>
      <p:sp>
        <p:nvSpPr>
          <p:cNvPr id="6" name="TextBox 7">
            <a:extLst>
              <a:ext uri="{FF2B5EF4-FFF2-40B4-BE49-F238E27FC236}">
                <a16:creationId xmlns:a16="http://schemas.microsoft.com/office/drawing/2014/main" id="{E90E56C9-A1F2-EC87-09CA-C14A893CF02E}"/>
              </a:ext>
            </a:extLst>
          </p:cNvPr>
          <p:cNvSpPr txBox="1"/>
          <p:nvPr/>
        </p:nvSpPr>
        <p:spPr>
          <a:xfrm>
            <a:off x="4739152" y="1968245"/>
            <a:ext cx="2517059"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Do Task</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Demonstrations</a:t>
            </a:r>
          </a:p>
        </p:txBody>
      </p:sp>
      <p:sp>
        <p:nvSpPr>
          <p:cNvPr id="7" name="TextBox 9">
            <a:extLst>
              <a:ext uri="{FF2B5EF4-FFF2-40B4-BE49-F238E27FC236}">
                <a16:creationId xmlns:a16="http://schemas.microsoft.com/office/drawing/2014/main" id="{41F50B46-E08A-2F1C-8330-797E6A8B2031}"/>
              </a:ext>
            </a:extLst>
          </p:cNvPr>
          <p:cNvSpPr txBox="1"/>
          <p:nvPr/>
        </p:nvSpPr>
        <p:spPr>
          <a:xfrm>
            <a:off x="7816647" y="1953524"/>
            <a:ext cx="2517059"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Translate Key</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Instructions</a:t>
            </a:r>
          </a:p>
        </p:txBody>
      </p:sp>
      <p:sp>
        <p:nvSpPr>
          <p:cNvPr id="8" name="TextBox 11">
            <a:extLst>
              <a:ext uri="{FF2B5EF4-FFF2-40B4-BE49-F238E27FC236}">
                <a16:creationId xmlns:a16="http://schemas.microsoft.com/office/drawing/2014/main" id="{4BB97A19-117D-5A96-0B79-B1C17D1967A1}"/>
              </a:ext>
            </a:extLst>
          </p:cNvPr>
          <p:cNvSpPr txBox="1"/>
          <p:nvPr/>
        </p:nvSpPr>
        <p:spPr>
          <a:xfrm>
            <a:off x="3205319" y="4071539"/>
            <a:ext cx="2517059"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Use Symbols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And Pictures</a:t>
            </a:r>
          </a:p>
        </p:txBody>
      </p:sp>
      <p:sp>
        <p:nvSpPr>
          <p:cNvPr id="9" name="TextBox 13">
            <a:extLst>
              <a:ext uri="{FF2B5EF4-FFF2-40B4-BE49-F238E27FC236}">
                <a16:creationId xmlns:a16="http://schemas.microsoft.com/office/drawing/2014/main" id="{AFC83843-DC39-9F8E-B531-44AB0D631975}"/>
              </a:ext>
            </a:extLst>
          </p:cNvPr>
          <p:cNvSpPr txBox="1"/>
          <p:nvPr/>
        </p:nvSpPr>
        <p:spPr>
          <a:xfrm>
            <a:off x="6218907" y="4084323"/>
            <a:ext cx="2517059" cy="830997"/>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Ask For</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Feedback</a:t>
            </a:r>
          </a:p>
        </p:txBody>
      </p:sp>
      <p:cxnSp>
        <p:nvCxnSpPr>
          <p:cNvPr id="10" name="Straight Connector 19">
            <a:extLst>
              <a:ext uri="{FF2B5EF4-FFF2-40B4-BE49-F238E27FC236}">
                <a16:creationId xmlns:a16="http://schemas.microsoft.com/office/drawing/2014/main" id="{69D16C91-DDE7-CFBC-222D-0647C9630FB1}"/>
              </a:ext>
            </a:extLst>
          </p:cNvPr>
          <p:cNvCxnSpPr/>
          <p:nvPr/>
        </p:nvCxnSpPr>
        <p:spPr>
          <a:xfrm flipV="1">
            <a:off x="2920191" y="2799243"/>
            <a:ext cx="0" cy="368147"/>
          </a:xfrm>
          <a:prstGeom prst="straightConnector1">
            <a:avLst/>
          </a:prstGeom>
          <a:noFill/>
          <a:ln w="76196" cap="flat">
            <a:solidFill>
              <a:srgbClr val="156082"/>
            </a:solidFill>
            <a:prstDash val="solid"/>
            <a:miter/>
          </a:ln>
        </p:spPr>
      </p:cxnSp>
      <p:cxnSp>
        <p:nvCxnSpPr>
          <p:cNvPr id="11" name="Straight Connector 20">
            <a:extLst>
              <a:ext uri="{FF2B5EF4-FFF2-40B4-BE49-F238E27FC236}">
                <a16:creationId xmlns:a16="http://schemas.microsoft.com/office/drawing/2014/main" id="{D425D910-8789-3D5E-3202-8F2DCE9ED043}"/>
              </a:ext>
            </a:extLst>
          </p:cNvPr>
          <p:cNvCxnSpPr/>
          <p:nvPr/>
        </p:nvCxnSpPr>
        <p:spPr>
          <a:xfrm flipV="1">
            <a:off x="5997677" y="2784521"/>
            <a:ext cx="0" cy="368147"/>
          </a:xfrm>
          <a:prstGeom prst="straightConnector1">
            <a:avLst/>
          </a:prstGeom>
          <a:noFill/>
          <a:ln w="76196" cap="flat">
            <a:solidFill>
              <a:srgbClr val="156082"/>
            </a:solidFill>
            <a:prstDash val="solid"/>
            <a:miter/>
          </a:ln>
        </p:spPr>
      </p:cxnSp>
      <p:cxnSp>
        <p:nvCxnSpPr>
          <p:cNvPr id="12" name="Straight Connector 21">
            <a:extLst>
              <a:ext uri="{FF2B5EF4-FFF2-40B4-BE49-F238E27FC236}">
                <a16:creationId xmlns:a16="http://schemas.microsoft.com/office/drawing/2014/main" id="{CA7F4AEC-BB4E-8DFF-F2B2-F3B3960D3A2E}"/>
              </a:ext>
            </a:extLst>
          </p:cNvPr>
          <p:cNvCxnSpPr/>
          <p:nvPr/>
        </p:nvCxnSpPr>
        <p:spPr>
          <a:xfrm flipV="1">
            <a:off x="9075173" y="2783744"/>
            <a:ext cx="0" cy="368156"/>
          </a:xfrm>
          <a:prstGeom prst="straightConnector1">
            <a:avLst/>
          </a:prstGeom>
          <a:noFill/>
          <a:ln w="76196" cap="flat">
            <a:solidFill>
              <a:srgbClr val="156082"/>
            </a:solidFill>
            <a:prstDash val="solid"/>
            <a:miter/>
          </a:ln>
        </p:spPr>
      </p:cxnSp>
      <p:cxnSp>
        <p:nvCxnSpPr>
          <p:cNvPr id="13" name="Straight Connector 22">
            <a:extLst>
              <a:ext uri="{FF2B5EF4-FFF2-40B4-BE49-F238E27FC236}">
                <a16:creationId xmlns:a16="http://schemas.microsoft.com/office/drawing/2014/main" id="{77E27BF8-39DC-1F4E-D52A-2360A958008F}"/>
              </a:ext>
            </a:extLst>
          </p:cNvPr>
          <p:cNvCxnSpPr/>
          <p:nvPr/>
        </p:nvCxnSpPr>
        <p:spPr>
          <a:xfrm flipV="1">
            <a:off x="4370447" y="3690609"/>
            <a:ext cx="0" cy="368147"/>
          </a:xfrm>
          <a:prstGeom prst="straightConnector1">
            <a:avLst/>
          </a:prstGeom>
          <a:noFill/>
          <a:ln w="76196" cap="flat">
            <a:solidFill>
              <a:srgbClr val="156082"/>
            </a:solidFill>
            <a:prstDash val="solid"/>
            <a:miter/>
          </a:ln>
        </p:spPr>
      </p:cxnSp>
      <p:cxnSp>
        <p:nvCxnSpPr>
          <p:cNvPr id="14" name="Straight Connector 23">
            <a:extLst>
              <a:ext uri="{FF2B5EF4-FFF2-40B4-BE49-F238E27FC236}">
                <a16:creationId xmlns:a16="http://schemas.microsoft.com/office/drawing/2014/main" id="{677091AA-84B1-B34B-B21B-F21F3B460D98}"/>
              </a:ext>
            </a:extLst>
          </p:cNvPr>
          <p:cNvCxnSpPr/>
          <p:nvPr/>
        </p:nvCxnSpPr>
        <p:spPr>
          <a:xfrm flipV="1">
            <a:off x="7477441" y="3703393"/>
            <a:ext cx="0" cy="368146"/>
          </a:xfrm>
          <a:prstGeom prst="straightConnector1">
            <a:avLst/>
          </a:prstGeom>
          <a:noFill/>
          <a:ln w="76196" cap="flat">
            <a:solidFill>
              <a:srgbClr val="156082"/>
            </a:solidFill>
            <a:prstDash val="solid"/>
            <a:miter/>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1000"/>
                                        <p:tgtEl>
                                          <p:spTgt spid="12"/>
                                        </p:tgtEl>
                                      </p:cBhvr>
                                    </p:animEffect>
                                    <p:anim calcmode="lin" valueType="num">
                                      <p:cBhvr>
                                        <p:cTn id="37" dur="1000" fill="hold"/>
                                        <p:tgtEl>
                                          <p:spTgt spid="12"/>
                                        </p:tgtEl>
                                        <p:attrNameLst>
                                          <p:attrName>ppt_x</p:attrName>
                                        </p:attrNameLst>
                                      </p:cBhvr>
                                      <p:tavLst>
                                        <p:tav tm="0">
                                          <p:val>
                                            <p:strVal val="#ppt_x"/>
                                          </p:val>
                                        </p:tav>
                                        <p:tav tm="100000">
                                          <p:val>
                                            <p:strVal val="#ppt_x"/>
                                          </p:val>
                                        </p:tav>
                                      </p:tavLst>
                                    </p:anim>
                                    <p:anim calcmode="lin" valueType="num">
                                      <p:cBhvr>
                                        <p:cTn id="38"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1000"/>
                                        <p:tgtEl>
                                          <p:spTgt spid="8"/>
                                        </p:tgtEl>
                                      </p:cBhvr>
                                    </p:animEffect>
                                    <p:anim calcmode="lin" valueType="num">
                                      <p:cBhvr>
                                        <p:cTn id="44" dur="1000" fill="hold"/>
                                        <p:tgtEl>
                                          <p:spTgt spid="8"/>
                                        </p:tgtEl>
                                        <p:attrNameLst>
                                          <p:attrName>ppt_x</p:attrName>
                                        </p:attrNameLst>
                                      </p:cBhvr>
                                      <p:tavLst>
                                        <p:tav tm="0">
                                          <p:val>
                                            <p:strVal val="#ppt_x"/>
                                          </p:val>
                                        </p:tav>
                                        <p:tav tm="100000">
                                          <p:val>
                                            <p:strVal val="#ppt_x"/>
                                          </p:val>
                                        </p:tav>
                                      </p:tavLst>
                                    </p:anim>
                                    <p:anim calcmode="lin" valueType="num">
                                      <p:cBhvr>
                                        <p:cTn id="45" dur="1000" fill="hold"/>
                                        <p:tgtEl>
                                          <p:spTgt spid="8"/>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fade">
                                      <p:cBhvr>
                                        <p:cTn id="48" dur="1000"/>
                                        <p:tgtEl>
                                          <p:spTgt spid="13"/>
                                        </p:tgtEl>
                                      </p:cBhvr>
                                    </p:animEffect>
                                    <p:anim calcmode="lin" valueType="num">
                                      <p:cBhvr>
                                        <p:cTn id="49" dur="1000" fill="hold"/>
                                        <p:tgtEl>
                                          <p:spTgt spid="13"/>
                                        </p:tgtEl>
                                        <p:attrNameLst>
                                          <p:attrName>ppt_x</p:attrName>
                                        </p:attrNameLst>
                                      </p:cBhvr>
                                      <p:tavLst>
                                        <p:tav tm="0">
                                          <p:val>
                                            <p:strVal val="#ppt_x"/>
                                          </p:val>
                                        </p:tav>
                                        <p:tav tm="100000">
                                          <p:val>
                                            <p:strVal val="#ppt_x"/>
                                          </p:val>
                                        </p:tav>
                                      </p:tavLst>
                                    </p:anim>
                                    <p:anim calcmode="lin" valueType="num">
                                      <p:cBhvr>
                                        <p:cTn id="5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000"/>
                                        <p:tgtEl>
                                          <p:spTgt spid="9"/>
                                        </p:tgtEl>
                                      </p:cBhvr>
                                    </p:animEffect>
                                    <p:anim calcmode="lin" valueType="num">
                                      <p:cBhvr>
                                        <p:cTn id="56" dur="1000" fill="hold"/>
                                        <p:tgtEl>
                                          <p:spTgt spid="9"/>
                                        </p:tgtEl>
                                        <p:attrNameLst>
                                          <p:attrName>ppt_x</p:attrName>
                                        </p:attrNameLst>
                                      </p:cBhvr>
                                      <p:tavLst>
                                        <p:tav tm="0">
                                          <p:val>
                                            <p:strVal val="#ppt_x"/>
                                          </p:val>
                                        </p:tav>
                                        <p:tav tm="100000">
                                          <p:val>
                                            <p:strVal val="#ppt_x"/>
                                          </p:val>
                                        </p:tav>
                                      </p:tavLst>
                                    </p:anim>
                                    <p:anim calcmode="lin" valueType="num">
                                      <p:cBhvr>
                                        <p:cTn id="57" dur="1000" fill="hold"/>
                                        <p:tgtEl>
                                          <p:spTgt spid="9"/>
                                        </p:tgtEl>
                                        <p:attrNameLst>
                                          <p:attrName>ppt_y</p:attrName>
                                        </p:attrNameLst>
                                      </p:cBhvr>
                                      <p:tavLst>
                                        <p:tav tm="0">
                                          <p:val>
                                            <p:strVal val="#ppt_y+.1"/>
                                          </p:val>
                                        </p:tav>
                                        <p:tav tm="100000">
                                          <p:val>
                                            <p:strVal val="#ppt_y"/>
                                          </p:val>
                                        </p:tav>
                                      </p:tavLst>
                                    </p:anim>
                                  </p:childTnLst>
                                </p:cTn>
                              </p:par>
                              <p:par>
                                <p:cTn id="58" presetID="42" presetClass="entr" presetSubtype="0" fill="hold" nodeType="withEffect">
                                  <p:stCondLst>
                                    <p:cond delay="0"/>
                                  </p:stCondLst>
                                  <p:childTnLst>
                                    <p:set>
                                      <p:cBhvr>
                                        <p:cTn id="59" dur="1" fill="hold">
                                          <p:stCondLst>
                                            <p:cond delay="0"/>
                                          </p:stCondLst>
                                        </p:cTn>
                                        <p:tgtEl>
                                          <p:spTgt spid="14"/>
                                        </p:tgtEl>
                                        <p:attrNameLst>
                                          <p:attrName>style.visibility</p:attrName>
                                        </p:attrNameLst>
                                      </p:cBhvr>
                                      <p:to>
                                        <p:strVal val="visible"/>
                                      </p:to>
                                    </p:set>
                                    <p:animEffect transition="in" filter="fade">
                                      <p:cBhvr>
                                        <p:cTn id="60" dur="1000"/>
                                        <p:tgtEl>
                                          <p:spTgt spid="14"/>
                                        </p:tgtEl>
                                      </p:cBhvr>
                                    </p:animEffect>
                                    <p:anim calcmode="lin" valueType="num">
                                      <p:cBhvr>
                                        <p:cTn id="61" dur="1000" fill="hold"/>
                                        <p:tgtEl>
                                          <p:spTgt spid="14"/>
                                        </p:tgtEl>
                                        <p:attrNameLst>
                                          <p:attrName>ppt_x</p:attrName>
                                        </p:attrNameLst>
                                      </p:cBhvr>
                                      <p:tavLst>
                                        <p:tav tm="0">
                                          <p:val>
                                            <p:strVal val="#ppt_x"/>
                                          </p:val>
                                        </p:tav>
                                        <p:tav tm="100000">
                                          <p:val>
                                            <p:strVal val="#ppt_x"/>
                                          </p:val>
                                        </p:tav>
                                      </p:tavLst>
                                    </p:anim>
                                    <p:anim calcmode="lin" valueType="num">
                                      <p:cBhvr>
                                        <p:cTn id="62"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ABDEB79C-8B8E-041A-D6EA-F39C8279A20B}"/>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369C2B1E-10CE-77DA-C6CB-11F6C4FA4EA7}"/>
              </a:ext>
            </a:extLst>
          </p:cNvPr>
          <p:cNvSpPr txBox="1">
            <a:spLocks noGrp="1"/>
          </p:cNvSpPr>
          <p:nvPr>
            <p:ph type="ctrTitle"/>
          </p:nvPr>
        </p:nvSpPr>
        <p:spPr>
          <a:xfrm>
            <a:off x="963558" y="295662"/>
            <a:ext cx="10264871" cy="855402"/>
          </a:xfrm>
          <a:solidFill>
            <a:srgbClr val="DCEAF7"/>
          </a:solidFill>
          <a:ln w="28575">
            <a:solidFill>
              <a:srgbClr val="156082"/>
            </a:solidFill>
            <a:prstDash val="solid"/>
          </a:ln>
        </p:spPr>
        <p:txBody>
          <a:bodyPr/>
          <a:lstStyle/>
          <a:p>
            <a:pPr lvl="0"/>
            <a:r>
              <a:rPr lang="en-GB" sz="4400">
                <a:latin typeface="Arial" pitchFamily="34"/>
                <a:cs typeface="Arial" pitchFamily="34"/>
              </a:rPr>
              <a:t>Emotional Barrier</a:t>
            </a:r>
            <a:endParaRPr lang="en-GB" sz="4400"/>
          </a:p>
        </p:txBody>
      </p:sp>
      <p:pic>
        <p:nvPicPr>
          <p:cNvPr id="4" name="Picture 11">
            <a:extLst>
              <a:ext uri="{FF2B5EF4-FFF2-40B4-BE49-F238E27FC236}">
                <a16:creationId xmlns:a16="http://schemas.microsoft.com/office/drawing/2014/main" id="{C7AAB801-E02B-E440-07D2-4C0597272B3D}"/>
              </a:ext>
            </a:extLst>
          </p:cNvPr>
          <p:cNvPicPr>
            <a:picLocks noChangeAspect="1"/>
          </p:cNvPicPr>
          <p:nvPr/>
        </p:nvPicPr>
        <p:blipFill>
          <a:blip r:embed="rId3"/>
          <a:stretch>
            <a:fillRect/>
          </a:stretch>
        </p:blipFill>
        <p:spPr>
          <a:xfrm>
            <a:off x="1483678" y="1333999"/>
            <a:ext cx="9224640" cy="5341065"/>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F3F4BC30-4D81-8AFB-A0C9-59E2CF9477B1}"/>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CA826743-EF56-F39C-D940-A270604D005B}"/>
              </a:ext>
            </a:extLst>
          </p:cNvPr>
          <p:cNvSpPr txBox="1">
            <a:spLocks noGrp="1"/>
          </p:cNvSpPr>
          <p:nvPr>
            <p:ph type="subTitle" idx="1"/>
          </p:nvPr>
        </p:nvSpPr>
        <p:spPr>
          <a:xfrm>
            <a:off x="865241" y="1072307"/>
            <a:ext cx="10205883" cy="795628"/>
          </a:xfrm>
          <a:solidFill>
            <a:srgbClr val="EFF5FB"/>
          </a:solidFill>
          <a:ln w="28575">
            <a:solidFill>
              <a:srgbClr val="156082"/>
            </a:solidFill>
            <a:prstDash val="solid"/>
          </a:ln>
        </p:spPr>
        <p:txBody>
          <a:bodyPr/>
          <a:lstStyle/>
          <a:p>
            <a:pPr marL="342900" lvl="0" indent="-342900" algn="l">
              <a:buChar char="•"/>
            </a:pPr>
            <a:r>
              <a:rPr lang="en-GB">
                <a:latin typeface="Arial" pitchFamily="34"/>
                <a:cs typeface="Arial" pitchFamily="34"/>
              </a:rPr>
              <a:t>Gary stated that on a specific workday, he went out with his friends, arrived home late and worked on his car, having only 4 hours of sleep. </a:t>
            </a:r>
            <a:endParaRPr lang="en-GB"/>
          </a:p>
        </p:txBody>
      </p:sp>
      <p:sp>
        <p:nvSpPr>
          <p:cNvPr id="4" name="Title 5">
            <a:extLst>
              <a:ext uri="{FF2B5EF4-FFF2-40B4-BE49-F238E27FC236}">
                <a16:creationId xmlns:a16="http://schemas.microsoft.com/office/drawing/2014/main" id="{C825E32A-83A3-C221-71C1-81E2993F7DF1}"/>
              </a:ext>
            </a:extLst>
          </p:cNvPr>
          <p:cNvSpPr txBox="1">
            <a:spLocks noGrp="1"/>
          </p:cNvSpPr>
          <p:nvPr>
            <p:ph type="ctrTitle"/>
          </p:nvPr>
        </p:nvSpPr>
        <p:spPr>
          <a:xfrm>
            <a:off x="865241" y="178746"/>
            <a:ext cx="10205883" cy="714804"/>
          </a:xfrm>
          <a:solidFill>
            <a:srgbClr val="DCEAF7"/>
          </a:solidFill>
          <a:ln w="28575">
            <a:solidFill>
              <a:srgbClr val="156082"/>
            </a:solidFill>
            <a:prstDash val="solid"/>
          </a:ln>
        </p:spPr>
        <p:txBody>
          <a:bodyPr/>
          <a:lstStyle/>
          <a:p>
            <a:pPr lvl="0"/>
            <a:r>
              <a:rPr lang="en-GB" sz="4000">
                <a:latin typeface="Arial" pitchFamily="34"/>
                <a:cs typeface="Arial" pitchFamily="34"/>
              </a:rPr>
              <a:t>Emotional Barrier</a:t>
            </a:r>
            <a:endParaRPr lang="en-GB" sz="4000"/>
          </a:p>
        </p:txBody>
      </p:sp>
      <p:pic>
        <p:nvPicPr>
          <p:cNvPr id="5" name="Picture 8">
            <a:extLst>
              <a:ext uri="{FF2B5EF4-FFF2-40B4-BE49-F238E27FC236}">
                <a16:creationId xmlns:a16="http://schemas.microsoft.com/office/drawing/2014/main" id="{E28E4B8A-D374-EF1C-7FB1-FC6D06D58F7F}"/>
              </a:ext>
            </a:extLst>
          </p:cNvPr>
          <p:cNvPicPr>
            <a:picLocks noChangeAspect="1"/>
          </p:cNvPicPr>
          <p:nvPr/>
        </p:nvPicPr>
        <p:blipFill>
          <a:blip r:embed="rId3"/>
          <a:srcRect r="73627"/>
          <a:stretch>
            <a:fillRect/>
          </a:stretch>
        </p:blipFill>
        <p:spPr>
          <a:xfrm>
            <a:off x="7285701" y="3378744"/>
            <a:ext cx="3785414" cy="3439277"/>
          </a:xfrm>
          <a:prstGeom prst="rect">
            <a:avLst/>
          </a:prstGeom>
          <a:noFill/>
          <a:ln cap="flat">
            <a:noFill/>
          </a:ln>
        </p:spPr>
      </p:pic>
      <p:sp>
        <p:nvSpPr>
          <p:cNvPr id="6" name="TextBox 4">
            <a:extLst>
              <a:ext uri="{FF2B5EF4-FFF2-40B4-BE49-F238E27FC236}">
                <a16:creationId xmlns:a16="http://schemas.microsoft.com/office/drawing/2014/main" id="{C83D2305-28F8-564F-ECD1-8914F89EA0A3}"/>
              </a:ext>
            </a:extLst>
          </p:cNvPr>
          <p:cNvSpPr txBox="1"/>
          <p:nvPr/>
        </p:nvSpPr>
        <p:spPr>
          <a:xfrm>
            <a:off x="865241" y="1966179"/>
            <a:ext cx="10205874" cy="830997"/>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‘’Sleep loss disrupts brain and hormone systems that regulate our mood, leading to irritability, anxiety, and sadness.’’ (UbieHealth).</a:t>
            </a:r>
            <a:endParaRPr lang="en-GB" sz="3200" b="0" i="0" u="none" strike="noStrike" kern="1200" cap="none" spc="0" baseline="0">
              <a:solidFill>
                <a:srgbClr val="000000"/>
              </a:solidFill>
              <a:uFillTx/>
              <a:latin typeface="Arial" pitchFamily="34"/>
              <a:cs typeface="Arial" pitchFamily="34"/>
            </a:endParaRPr>
          </a:p>
        </p:txBody>
      </p:sp>
      <p:sp>
        <p:nvSpPr>
          <p:cNvPr id="7" name="TextBox 12">
            <a:extLst>
              <a:ext uri="{FF2B5EF4-FFF2-40B4-BE49-F238E27FC236}">
                <a16:creationId xmlns:a16="http://schemas.microsoft.com/office/drawing/2014/main" id="{7C80C8C4-6E8F-B35B-1248-AF07111F9234}"/>
              </a:ext>
            </a:extLst>
          </p:cNvPr>
          <p:cNvSpPr txBox="1"/>
          <p:nvPr/>
        </p:nvSpPr>
        <p:spPr>
          <a:xfrm>
            <a:off x="865241" y="2877113"/>
            <a:ext cx="10205883" cy="830997"/>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rial" pitchFamily="34"/>
                <a:cs typeface="Arial" pitchFamily="34"/>
              </a:rPr>
              <a:t>His </a:t>
            </a:r>
            <a:r>
              <a:rPr lang="en-GB" sz="2400" b="0" i="0" u="none" strike="noStrike" kern="1200" cap="none" spc="0" baseline="0">
                <a:solidFill>
                  <a:srgbClr val="000000"/>
                </a:solidFill>
                <a:uFillTx/>
                <a:latin typeface="Arial" pitchFamily="34"/>
                <a:cs typeface="Arial" pitchFamily="34"/>
              </a:rPr>
              <a:t>appearance was untidy and not following health and safety protocols</a:t>
            </a:r>
            <a:endParaRPr lang="en-GB" sz="2400" b="0" i="0" u="none" strike="noStrike" kern="1200" cap="none" spc="0" baseline="0">
              <a:solidFill>
                <a:srgbClr val="000000"/>
              </a:solidFill>
              <a:uFillTx/>
              <a:latin typeface="Aptos"/>
            </a:endParaRPr>
          </a:p>
        </p:txBody>
      </p:sp>
      <p:sp>
        <p:nvSpPr>
          <p:cNvPr id="8" name="TextBox 13">
            <a:extLst>
              <a:ext uri="{FF2B5EF4-FFF2-40B4-BE49-F238E27FC236}">
                <a16:creationId xmlns:a16="http://schemas.microsoft.com/office/drawing/2014/main" id="{2E2D5560-06D4-0D99-C677-0B2E17F97E0B}"/>
              </a:ext>
            </a:extLst>
          </p:cNvPr>
          <p:cNvSpPr txBox="1"/>
          <p:nvPr/>
        </p:nvSpPr>
        <p:spPr>
          <a:xfrm>
            <a:off x="865241" y="3788048"/>
            <a:ext cx="8475399" cy="461662"/>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After arriving at work stressed, Gary called the staff idiots.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P spid="8"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31BA3200-3C7B-6FF1-5E95-118A7792350D}"/>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AE35BCDB-09AF-E42F-C4F8-BB9A8F5E042C}"/>
              </a:ext>
            </a:extLst>
          </p:cNvPr>
          <p:cNvSpPr txBox="1">
            <a:spLocks noGrp="1"/>
          </p:cNvSpPr>
          <p:nvPr>
            <p:ph type="subTitle" idx="1"/>
          </p:nvPr>
        </p:nvSpPr>
        <p:spPr>
          <a:xfrm>
            <a:off x="422781" y="1163638"/>
            <a:ext cx="11454579" cy="1363251"/>
          </a:xfrm>
          <a:solidFill>
            <a:srgbClr val="EFF5FB"/>
          </a:solidFill>
          <a:ln w="28575">
            <a:solidFill>
              <a:srgbClr val="156082"/>
            </a:solidFill>
            <a:prstDash val="solid"/>
          </a:ln>
        </p:spPr>
        <p:txBody>
          <a:bodyPr/>
          <a:lstStyle/>
          <a:p>
            <a:pPr lvl="0">
              <a:lnSpc>
                <a:spcPct val="80000"/>
              </a:lnSpc>
            </a:pPr>
            <a:r>
              <a:rPr lang="en-GB">
                <a:latin typeface="Arial" pitchFamily="34"/>
                <a:cs typeface="Arial" pitchFamily="34"/>
              </a:rPr>
              <a:t>‘’Studies have shown that even partial sleep deprivation has a significant effect on mood. Researchers found that subjects who were limited to 4.5 hours of sleep a night reported feeling more stressed, angry, sad, and mentally exhausted.’’ (Harvard Medical School)</a:t>
            </a:r>
          </a:p>
        </p:txBody>
      </p:sp>
      <p:sp>
        <p:nvSpPr>
          <p:cNvPr id="4" name="Title 5">
            <a:extLst>
              <a:ext uri="{FF2B5EF4-FFF2-40B4-BE49-F238E27FC236}">
                <a16:creationId xmlns:a16="http://schemas.microsoft.com/office/drawing/2014/main" id="{E26F9E0A-2734-C8FC-60FA-1ED645201951}"/>
              </a:ext>
            </a:extLst>
          </p:cNvPr>
          <p:cNvSpPr txBox="1">
            <a:spLocks noGrp="1"/>
          </p:cNvSpPr>
          <p:nvPr>
            <p:ph type="ctrTitle"/>
          </p:nvPr>
        </p:nvSpPr>
        <p:spPr>
          <a:xfrm>
            <a:off x="422781" y="259771"/>
            <a:ext cx="11454579" cy="714804"/>
          </a:xfrm>
          <a:solidFill>
            <a:srgbClr val="DCEAF7"/>
          </a:solidFill>
          <a:ln w="28575">
            <a:solidFill>
              <a:srgbClr val="156082"/>
            </a:solidFill>
            <a:prstDash val="solid"/>
          </a:ln>
        </p:spPr>
        <p:txBody>
          <a:bodyPr/>
          <a:lstStyle/>
          <a:p>
            <a:pPr lvl="0"/>
            <a:r>
              <a:rPr lang="en-GB" sz="4000">
                <a:latin typeface="Arial" pitchFamily="34"/>
                <a:cs typeface="Arial" pitchFamily="34"/>
              </a:rPr>
              <a:t>Emotional Barrier Solution</a:t>
            </a:r>
            <a:endParaRPr lang="en-GB" sz="4000"/>
          </a:p>
        </p:txBody>
      </p:sp>
      <p:sp>
        <p:nvSpPr>
          <p:cNvPr id="5" name="TextBox 4">
            <a:extLst>
              <a:ext uri="{FF2B5EF4-FFF2-40B4-BE49-F238E27FC236}">
                <a16:creationId xmlns:a16="http://schemas.microsoft.com/office/drawing/2014/main" id="{171E2BED-6F61-53DC-D3AB-F3E6F590C107}"/>
              </a:ext>
            </a:extLst>
          </p:cNvPr>
          <p:cNvSpPr txBox="1"/>
          <p:nvPr/>
        </p:nvSpPr>
        <p:spPr>
          <a:xfrm>
            <a:off x="422781" y="2701375"/>
            <a:ext cx="11454579" cy="830997"/>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Gary must prioritize his sleep as he is not well rested enough to perform at work, and the lack of sleep is making Gary project his frustration towards the staff.</a:t>
            </a:r>
          </a:p>
        </p:txBody>
      </p:sp>
      <p:pic>
        <p:nvPicPr>
          <p:cNvPr id="6" name="Picture 8">
            <a:extLst>
              <a:ext uri="{FF2B5EF4-FFF2-40B4-BE49-F238E27FC236}">
                <a16:creationId xmlns:a16="http://schemas.microsoft.com/office/drawing/2014/main" id="{16BD6A04-093E-F7B3-94F1-1FD2B3C699B0}"/>
              </a:ext>
            </a:extLst>
          </p:cNvPr>
          <p:cNvPicPr>
            <a:picLocks noChangeAspect="1"/>
          </p:cNvPicPr>
          <p:nvPr/>
        </p:nvPicPr>
        <p:blipFill>
          <a:blip r:embed="rId3"/>
          <a:srcRect t="6833" b="50649"/>
          <a:stretch>
            <a:fillRect/>
          </a:stretch>
        </p:blipFill>
        <p:spPr>
          <a:xfrm>
            <a:off x="492358" y="3782708"/>
            <a:ext cx="11385002" cy="2725296"/>
          </a:xfrm>
          <a:prstGeom prst="rect">
            <a:avLst/>
          </a:prstGeom>
          <a:noFill/>
          <a:ln cap="flat">
            <a:noFill/>
          </a:ln>
        </p:spPr>
      </p:pic>
      <p:pic>
        <p:nvPicPr>
          <p:cNvPr id="7" name="Picture 6">
            <a:extLst>
              <a:ext uri="{FF2B5EF4-FFF2-40B4-BE49-F238E27FC236}">
                <a16:creationId xmlns:a16="http://schemas.microsoft.com/office/drawing/2014/main" id="{88C445C9-5653-0876-9FD7-623623508BFA}"/>
              </a:ext>
            </a:extLst>
          </p:cNvPr>
          <p:cNvPicPr>
            <a:picLocks noChangeAspect="1"/>
          </p:cNvPicPr>
          <p:nvPr/>
        </p:nvPicPr>
        <p:blipFill>
          <a:blip r:embed="rId4"/>
          <a:srcRect t="53367" r="95718"/>
          <a:stretch>
            <a:fillRect/>
          </a:stretch>
        </p:blipFill>
        <p:spPr>
          <a:xfrm>
            <a:off x="422781" y="4042726"/>
            <a:ext cx="416774" cy="2555501"/>
          </a:xfrm>
          <a:prstGeom prst="rect">
            <a:avLst/>
          </a:prstGeom>
          <a:noFill/>
          <a:ln cap="flat">
            <a:noFill/>
          </a:ln>
        </p:spPr>
      </p:pic>
      <p:sp>
        <p:nvSpPr>
          <p:cNvPr id="8" name="Speech Bubble: Oval 9">
            <a:extLst>
              <a:ext uri="{FF2B5EF4-FFF2-40B4-BE49-F238E27FC236}">
                <a16:creationId xmlns:a16="http://schemas.microsoft.com/office/drawing/2014/main" id="{92201646-FE71-3C0D-E37F-07D8D4ADE655}"/>
              </a:ext>
            </a:extLst>
          </p:cNvPr>
          <p:cNvSpPr/>
          <p:nvPr/>
        </p:nvSpPr>
        <p:spPr>
          <a:xfrm rot="20038610" flipH="1">
            <a:off x="6646609" y="3998613"/>
            <a:ext cx="2969340" cy="1612983"/>
          </a:xfrm>
          <a:custGeom>
            <a:avLst>
              <a:gd name="f0" fmla="val 6300"/>
              <a:gd name="f1" fmla="val 24300"/>
            </a:avLst>
            <a:gdLst>
              <a:gd name="f2" fmla="val 21600000"/>
              <a:gd name="f3" fmla="val 10800000"/>
              <a:gd name="f4" fmla="val 5400000"/>
              <a:gd name="f5" fmla="val 180"/>
              <a:gd name="f6" fmla="val w"/>
              <a:gd name="f7" fmla="val h"/>
              <a:gd name="f8" fmla="val 0"/>
              <a:gd name="f9" fmla="val 21600"/>
              <a:gd name="f10" fmla="*/ 5419351 1 1725033"/>
              <a:gd name="f11" fmla="val 2147483647"/>
              <a:gd name="f12" fmla="min 0 21600"/>
              <a:gd name="f13" fmla="max 0 21600"/>
              <a:gd name="f14" fmla="val -2147483647"/>
              <a:gd name="f15" fmla="+- 0 0 0"/>
              <a:gd name="f16" fmla="+- 0 0 180"/>
              <a:gd name="f17" fmla="+- 0 0 -194"/>
              <a:gd name="f18" fmla="*/ f6 1 21600"/>
              <a:gd name="f19" fmla="*/ f7 1 21600"/>
              <a:gd name="f20" fmla="*/ f10 1 180"/>
              <a:gd name="f21" fmla="+- f13 0 f12"/>
              <a:gd name="f22" fmla="+- f9 0 f8"/>
              <a:gd name="f23" fmla="pin -2147483647 f0 2147483647"/>
              <a:gd name="f24" fmla="pin -2147483647 f1 2147483647"/>
              <a:gd name="f25" fmla="*/ f15 f3 1"/>
              <a:gd name="f26" fmla="*/ f16 f3 1"/>
              <a:gd name="f27" fmla="*/ f17 f3 1"/>
              <a:gd name="f28" fmla="val f23"/>
              <a:gd name="f29" fmla="val f24"/>
              <a:gd name="f30" fmla="*/ f21 1 2"/>
              <a:gd name="f31" fmla="*/ f22 1 21600"/>
              <a:gd name="f32" fmla="*/ f23 f18 1"/>
              <a:gd name="f33" fmla="*/ f24 f19 1"/>
              <a:gd name="f34" fmla="*/ f25 1 f5"/>
              <a:gd name="f35" fmla="*/ f26 1 f5"/>
              <a:gd name="f36" fmla="*/ f27 1 f5"/>
              <a:gd name="f37" fmla="+- f28 0 10800"/>
              <a:gd name="f38" fmla="+- f29 0 10800"/>
              <a:gd name="f39" fmla="+- f12 f30 0"/>
              <a:gd name="f40" fmla="*/ f30 f30 1"/>
              <a:gd name="f41" fmla="*/ 3200 f31 1"/>
              <a:gd name="f42" fmla="*/ 18400 f31 1"/>
              <a:gd name="f43" fmla="*/ 3160 f31 1"/>
              <a:gd name="f44" fmla="*/ 18440 f31 1"/>
              <a:gd name="f45" fmla="+- f34 0 f4"/>
              <a:gd name="f46" fmla="+- f35 0 f4"/>
              <a:gd name="f47" fmla="+- f36 0 f4"/>
              <a:gd name="f48" fmla="*/ f37 f37 1"/>
              <a:gd name="f49" fmla="*/ f38 f38 1"/>
              <a:gd name="f50" fmla="+- 0 0 f38"/>
              <a:gd name="f51" fmla="+- 0 0 f37"/>
              <a:gd name="f52" fmla="*/ f43 1 f31"/>
              <a:gd name="f53" fmla="*/ f44 1 f31"/>
              <a:gd name="f54" fmla="*/ f41 1 f31"/>
              <a:gd name="f55" fmla="*/ f42 1 f31"/>
              <a:gd name="f56" fmla="+- f48 f49 0"/>
              <a:gd name="f57" fmla="+- 0 0 f50"/>
              <a:gd name="f58" fmla="+- 0 0 f51"/>
              <a:gd name="f59" fmla="*/ f54 f18 1"/>
              <a:gd name="f60" fmla="*/ f55 f18 1"/>
              <a:gd name="f61" fmla="*/ f55 f19 1"/>
              <a:gd name="f62" fmla="*/ f54 f19 1"/>
              <a:gd name="f63" fmla="*/ f52 f18 1"/>
              <a:gd name="f64" fmla="*/ f52 f19 1"/>
              <a:gd name="f65" fmla="*/ f53 f19 1"/>
              <a:gd name="f66" fmla="*/ f53 f18 1"/>
              <a:gd name="f67" fmla="sqrt f56"/>
              <a:gd name="f68" fmla="+- 0 0 f57"/>
              <a:gd name="f69" fmla="+- 0 0 f58"/>
              <a:gd name="f70" fmla="at2 f68 f69"/>
              <a:gd name="f71" fmla="+- f67 0 10800"/>
              <a:gd name="f72" fmla="+- f70 f4 0"/>
              <a:gd name="f73" fmla="*/ f72 f10 1"/>
              <a:gd name="f74" fmla="*/ f73 1 f3"/>
              <a:gd name="f75" fmla="+- 0 0 f74"/>
              <a:gd name="f76" fmla="val f75"/>
              <a:gd name="f77" fmla="+- 0 0 f76"/>
              <a:gd name="f78" fmla="*/ f77 f3 1"/>
              <a:gd name="f79" fmla="*/ f78 1 f10"/>
              <a:gd name="f80" fmla="+- f79 0 f4"/>
              <a:gd name="f81" fmla="*/ f79 f10 1"/>
              <a:gd name="f82" fmla="*/ f81 1 f3"/>
              <a:gd name="f83" fmla="+- f80 f4 0"/>
              <a:gd name="f84" fmla="+- 0 0 f82"/>
              <a:gd name="f85" fmla="*/ f83 f10 1"/>
              <a:gd name="f86" fmla="*/ f84 1 f20"/>
              <a:gd name="f87" fmla="*/ f85 1 f3"/>
              <a:gd name="f88" fmla="+- f86 0 10"/>
              <a:gd name="f89" fmla="+- f86 10 0"/>
              <a:gd name="f90" fmla="+- 0 0 f87"/>
              <a:gd name="f91" fmla="*/ f88 f20 1"/>
              <a:gd name="f92" fmla="*/ f89 f20 1"/>
              <a:gd name="f93" fmla="+- 0 0 f90"/>
              <a:gd name="f94" fmla="+- 0 0 f91"/>
              <a:gd name="f95" fmla="+- 0 0 f92"/>
              <a:gd name="f96" fmla="*/ f93 f3 1"/>
              <a:gd name="f97" fmla="*/ f94 f3 1"/>
              <a:gd name="f98" fmla="*/ f95 f3 1"/>
              <a:gd name="f99" fmla="*/ f96 1 f10"/>
              <a:gd name="f100" fmla="*/ f97 1 f10"/>
              <a:gd name="f101" fmla="*/ f98 1 f10"/>
              <a:gd name="f102" fmla="+- f99 0 f4"/>
              <a:gd name="f103" fmla="sin 1 f102"/>
              <a:gd name="f104" fmla="cos 1 f102"/>
              <a:gd name="f105" fmla="+- f100 0 f4"/>
              <a:gd name="f106" fmla="+- f101 0 f4"/>
              <a:gd name="f107" fmla="+- 0 0 f103"/>
              <a:gd name="f108" fmla="+- 0 0 f104"/>
              <a:gd name="f109" fmla="+- f105 f4 0"/>
              <a:gd name="f110" fmla="+- f106 f4 0"/>
              <a:gd name="f111" fmla="+- 0 0 f107"/>
              <a:gd name="f112" fmla="+- 0 0 f108"/>
              <a:gd name="f113" fmla="*/ f109 f10 1"/>
              <a:gd name="f114" fmla="*/ f110 f10 1"/>
              <a:gd name="f115" fmla="val f111"/>
              <a:gd name="f116" fmla="val f112"/>
              <a:gd name="f117" fmla="*/ f113 1 f3"/>
              <a:gd name="f118" fmla="*/ f114 1 f3"/>
              <a:gd name="f119" fmla="+- 0 0 f115"/>
              <a:gd name="f120" fmla="+- 0 0 f116"/>
              <a:gd name="f121" fmla="+- 0 0 f117"/>
              <a:gd name="f122" fmla="+- 0 0 f118"/>
              <a:gd name="f123" fmla="*/ 10800 f119 1"/>
              <a:gd name="f124" fmla="*/ 10800 f120 1"/>
              <a:gd name="f125" fmla="+- 0 0 f121"/>
              <a:gd name="f126" fmla="+- 0 0 f122"/>
              <a:gd name="f127" fmla="+- f123 10800 0"/>
              <a:gd name="f128" fmla="+- f124 10800 0"/>
              <a:gd name="f129" fmla="*/ f125 f3 1"/>
              <a:gd name="f130" fmla="*/ f126 f3 1"/>
              <a:gd name="f131" fmla="?: f71 f28 f127"/>
              <a:gd name="f132" fmla="?: f71 f29 f128"/>
              <a:gd name="f133" fmla="*/ f129 1 f10"/>
              <a:gd name="f134" fmla="*/ f130 1 f10"/>
              <a:gd name="f135" fmla="+- f133 0 f4"/>
              <a:gd name="f136" fmla="+- f134 0 f4"/>
              <a:gd name="f137" fmla="*/ f131 f18 1"/>
              <a:gd name="f138" fmla="*/ f132 f19 1"/>
              <a:gd name="f139" fmla="sin 1 f135"/>
              <a:gd name="f140" fmla="cos 1 f135"/>
              <a:gd name="f141" fmla="sin 1 f136"/>
              <a:gd name="f142" fmla="cos 1 f136"/>
              <a:gd name="f143" fmla="+- 0 0 f139"/>
              <a:gd name="f144" fmla="+- 0 0 f140"/>
              <a:gd name="f145" fmla="+- 0 0 f141"/>
              <a:gd name="f146" fmla="+- 0 0 f142"/>
              <a:gd name="f147" fmla="+- 0 0 f143"/>
              <a:gd name="f148" fmla="+- 0 0 f144"/>
              <a:gd name="f149" fmla="+- 0 0 f145"/>
              <a:gd name="f150" fmla="+- 0 0 f146"/>
              <a:gd name="f151" fmla="val f147"/>
              <a:gd name="f152" fmla="val f148"/>
              <a:gd name="f153" fmla="val f149"/>
              <a:gd name="f154" fmla="val f150"/>
              <a:gd name="f155" fmla="+- 0 0 f151"/>
              <a:gd name="f156" fmla="+- 0 0 f152"/>
              <a:gd name="f157" fmla="+- 0 0 f153"/>
              <a:gd name="f158" fmla="+- 0 0 f154"/>
              <a:gd name="f159" fmla="*/ 10800 f155 1"/>
              <a:gd name="f160" fmla="*/ 10800 f156 1"/>
              <a:gd name="f161" fmla="*/ 10800 f157 1"/>
              <a:gd name="f162" fmla="*/ 10800 f158 1"/>
              <a:gd name="f163" fmla="+- f159 10800 0"/>
              <a:gd name="f164" fmla="+- f160 10800 0"/>
              <a:gd name="f165" fmla="+- f161 10800 0"/>
              <a:gd name="f166" fmla="+- f162 10800 0"/>
              <a:gd name="f167" fmla="+- f165 0 f39"/>
              <a:gd name="f168" fmla="+- f166 0 f39"/>
              <a:gd name="f169" fmla="+- f163 0 f39"/>
              <a:gd name="f170" fmla="+- f164 0 f39"/>
              <a:gd name="f171" fmla="+- 0 0 f167"/>
              <a:gd name="f172" fmla="+- 0 0 f168"/>
              <a:gd name="f173" fmla="+- 0 0 f169"/>
              <a:gd name="f174" fmla="+- 0 0 f170"/>
              <a:gd name="f175" fmla="+- 0 0 f171"/>
              <a:gd name="f176" fmla="+- 0 0 f172"/>
              <a:gd name="f177" fmla="+- 0 0 f173"/>
              <a:gd name="f178" fmla="+- 0 0 f174"/>
              <a:gd name="f179" fmla="at2 f175 f176"/>
              <a:gd name="f180" fmla="at2 f177 f178"/>
              <a:gd name="f181" fmla="+- f179 f4 0"/>
              <a:gd name="f182" fmla="+- f180 f4 0"/>
              <a:gd name="f183" fmla="*/ f181 f10 1"/>
              <a:gd name="f184" fmla="*/ f182 f10 1"/>
              <a:gd name="f185" fmla="*/ f183 1 f3"/>
              <a:gd name="f186" fmla="*/ f184 1 f3"/>
              <a:gd name="f187" fmla="+- 0 0 f185"/>
              <a:gd name="f188" fmla="+- 0 0 f186"/>
              <a:gd name="f189" fmla="val f187"/>
              <a:gd name="f190" fmla="val f188"/>
              <a:gd name="f191" fmla="+- 0 0 f189"/>
              <a:gd name="f192" fmla="+- 0 0 f190"/>
              <a:gd name="f193" fmla="*/ f191 f3 1"/>
              <a:gd name="f194" fmla="*/ f192 f3 1"/>
              <a:gd name="f195" fmla="*/ f193 1 f10"/>
              <a:gd name="f196" fmla="*/ f194 1 f10"/>
              <a:gd name="f197" fmla="+- f195 0 f4"/>
              <a:gd name="f198" fmla="+- f196 0 f4"/>
              <a:gd name="f199" fmla="+- f198 0 f197"/>
              <a:gd name="f200" fmla="+- f197 f4 0"/>
              <a:gd name="f201" fmla="+- f199 f2 0"/>
              <a:gd name="f202" fmla="*/ f200 f10 1"/>
              <a:gd name="f203" fmla="?: f199 f199 f201"/>
              <a:gd name="f204" fmla="*/ f202 1 f3"/>
              <a:gd name="f205" fmla="+- 0 0 f204"/>
              <a:gd name="f206" fmla="+- 0 0 f205"/>
              <a:gd name="f207" fmla="*/ f206 f3 1"/>
              <a:gd name="f208" fmla="*/ f207 1 f10"/>
              <a:gd name="f209" fmla="+- f208 0 f4"/>
              <a:gd name="f210" fmla="cos 1 f209"/>
              <a:gd name="f211" fmla="sin 1 f209"/>
              <a:gd name="f212" fmla="+- 0 0 f210"/>
              <a:gd name="f213" fmla="+- 0 0 f211"/>
              <a:gd name="f214" fmla="+- 0 0 f212"/>
              <a:gd name="f215" fmla="+- 0 0 f213"/>
              <a:gd name="f216" fmla="val f214"/>
              <a:gd name="f217" fmla="val f215"/>
              <a:gd name="f218" fmla="+- 0 0 f216"/>
              <a:gd name="f219" fmla="+- 0 0 f217"/>
              <a:gd name="f220" fmla="*/ f30 f218 1"/>
              <a:gd name="f221" fmla="*/ f30 f219 1"/>
              <a:gd name="f222" fmla="*/ f220 f220 1"/>
              <a:gd name="f223" fmla="*/ f221 f221 1"/>
              <a:gd name="f224" fmla="+- f222 f223 0"/>
              <a:gd name="f225" fmla="sqrt f224"/>
              <a:gd name="f226" fmla="*/ f40 1 f225"/>
              <a:gd name="f227" fmla="*/ f218 f226 1"/>
              <a:gd name="f228" fmla="*/ f219 f226 1"/>
              <a:gd name="f229" fmla="+- f39 0 f227"/>
              <a:gd name="f230" fmla="+- f39 0 f228"/>
            </a:gdLst>
            <a:ahLst>
              <a:ahXY gdRefX="f0" minX="f14" maxX="f11" gdRefY="f1" minY="f14" maxY="f11">
                <a:pos x="f32" y="f33"/>
              </a:ahXY>
            </a:ahLst>
            <a:cxnLst>
              <a:cxn ang="3cd4">
                <a:pos x="hc" y="t"/>
              </a:cxn>
              <a:cxn ang="0">
                <a:pos x="r" y="vc"/>
              </a:cxn>
              <a:cxn ang="cd4">
                <a:pos x="hc" y="b"/>
              </a:cxn>
              <a:cxn ang="cd2">
                <a:pos x="l" y="vc"/>
              </a:cxn>
              <a:cxn ang="f45">
                <a:pos x="f63" y="f64"/>
              </a:cxn>
              <a:cxn ang="f46">
                <a:pos x="f63" y="f65"/>
              </a:cxn>
              <a:cxn ang="f46">
                <a:pos x="f66" y="f65"/>
              </a:cxn>
              <a:cxn ang="f45">
                <a:pos x="f66" y="f64"/>
              </a:cxn>
              <a:cxn ang="f47">
                <a:pos x="f137" y="f138"/>
              </a:cxn>
            </a:cxnLst>
            <a:rect l="f59" t="f62" r="f60" b="f61"/>
            <a:pathLst>
              <a:path w="21600" h="21600">
                <a:moveTo>
                  <a:pt x="f229" y="f230"/>
                </a:moveTo>
                <a:arcTo wR="f30" hR="f30" stAng="f197" swAng="f203"/>
                <a:lnTo>
                  <a:pt x="f131" y="f132"/>
                </a:lnTo>
                <a:close/>
              </a:path>
            </a:pathLst>
          </a:custGeom>
          <a:solidFill>
            <a:srgbClr val="DCEAF7"/>
          </a:solidFill>
          <a:ln w="38103"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9" name="TextBox 10">
            <a:extLst>
              <a:ext uri="{FF2B5EF4-FFF2-40B4-BE49-F238E27FC236}">
                <a16:creationId xmlns:a16="http://schemas.microsoft.com/office/drawing/2014/main" id="{D3D6C2DE-82D9-7F3A-5442-59F0A155D9DC}"/>
              </a:ext>
            </a:extLst>
          </p:cNvPr>
          <p:cNvSpPr txBox="1"/>
          <p:nvPr/>
        </p:nvSpPr>
        <p:spPr>
          <a:xfrm rot="19703033">
            <a:off x="7046012" y="4298090"/>
            <a:ext cx="2490917" cy="83099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800" b="0" i="0" u="none" strike="noStrike" kern="1200" cap="none" spc="0" baseline="0">
                <a:solidFill>
                  <a:srgbClr val="000000"/>
                </a:solidFill>
                <a:uFillTx/>
                <a:latin typeface="Aptos"/>
              </a:rPr>
              <a:t>IDIOTS! </a:t>
            </a:r>
          </a:p>
        </p:txBody>
      </p:sp>
      <p:sp>
        <p:nvSpPr>
          <p:cNvPr id="10" name="Multiplication Sign 11">
            <a:extLst>
              <a:ext uri="{FF2B5EF4-FFF2-40B4-BE49-F238E27FC236}">
                <a16:creationId xmlns:a16="http://schemas.microsoft.com/office/drawing/2014/main" id="{DD12BAEA-437A-7273-BCD9-E8391FADFA87}"/>
              </a:ext>
            </a:extLst>
          </p:cNvPr>
          <p:cNvSpPr/>
          <p:nvPr/>
        </p:nvSpPr>
        <p:spPr>
          <a:xfrm>
            <a:off x="1179868" y="4784341"/>
            <a:ext cx="1868128" cy="2073658"/>
          </a:xfrm>
          <a:custGeom>
            <a:avLst/>
            <a:gdLst>
              <a:gd name="f0" fmla="val 10800000"/>
              <a:gd name="f1" fmla="val 5400000"/>
              <a:gd name="f2" fmla="val 180"/>
              <a:gd name="f3" fmla="val w"/>
              <a:gd name="f4" fmla="val h"/>
              <a:gd name="f5" fmla="val ss"/>
              <a:gd name="f6" fmla="val 0"/>
              <a:gd name="f7" fmla="*/ 5419351 1 1725033"/>
              <a:gd name="f8" fmla="*/ 0 0 1"/>
              <a:gd name="f9" fmla="val 23520"/>
              <a:gd name="f10" fmla="+- 0 0 -270"/>
              <a:gd name="f11" fmla="+- 0 0 -360"/>
              <a:gd name="f12" fmla="+- 0 0 -90"/>
              <a:gd name="f13" fmla="+- 0 0 -180"/>
              <a:gd name="f14" fmla="abs f3"/>
              <a:gd name="f15" fmla="abs f4"/>
              <a:gd name="f16" fmla="abs f5"/>
              <a:gd name="f17" fmla="*/ f10 f0 1"/>
              <a:gd name="f18" fmla="*/ f11 f0 1"/>
              <a:gd name="f19" fmla="*/ f12 f0 1"/>
              <a:gd name="f20" fmla="*/ f13 f0 1"/>
              <a:gd name="f21" fmla="?: f14 f3 1"/>
              <a:gd name="f22" fmla="?: f15 f4 1"/>
              <a:gd name="f23" fmla="?: f16 f5 1"/>
              <a:gd name="f24" fmla="*/ f17 1 f2"/>
              <a:gd name="f25" fmla="*/ f18 1 f2"/>
              <a:gd name="f26" fmla="*/ f19 1 f2"/>
              <a:gd name="f27" fmla="*/ f20 1 f2"/>
              <a:gd name="f28" fmla="*/ f21 1 21600"/>
              <a:gd name="f29" fmla="*/ f22 1 21600"/>
              <a:gd name="f30" fmla="*/ 21600 f21 1"/>
              <a:gd name="f31" fmla="*/ 21600 f22 1"/>
              <a:gd name="f32" fmla="+- f24 0 f1"/>
              <a:gd name="f33" fmla="+- f25 0 f1"/>
              <a:gd name="f34" fmla="+- f26 0 f1"/>
              <a:gd name="f35" fmla="+- f27 0 f1"/>
              <a:gd name="f36" fmla="min f29 f28"/>
              <a:gd name="f37" fmla="*/ f30 1 f23"/>
              <a:gd name="f38" fmla="*/ f31 1 f23"/>
              <a:gd name="f39" fmla="val f37"/>
              <a:gd name="f40" fmla="val f38"/>
              <a:gd name="f41" fmla="+- f40 0 f6"/>
              <a:gd name="f42" fmla="+- f39 0 f6"/>
              <a:gd name="f43" fmla="*/ f41 1 2"/>
              <a:gd name="f44" fmla="*/ f42 1 2"/>
              <a:gd name="f45" fmla="min f42 f41"/>
              <a:gd name="f46" fmla="+- 0 0 f42"/>
              <a:gd name="f47" fmla="+- 0 0 f41"/>
              <a:gd name="f48" fmla="*/ f42 f42 1"/>
              <a:gd name="f49" fmla="*/ f41 f41 1"/>
              <a:gd name="f50" fmla="+- f6 f43 0"/>
              <a:gd name="f51" fmla="+- f6 f44 0"/>
              <a:gd name="f52" fmla="*/ f45 f9 1"/>
              <a:gd name="f53" fmla="+- f48 f49 0"/>
              <a:gd name="f54" fmla="+- 0 0 f46"/>
              <a:gd name="f55" fmla="+- 0 0 f47"/>
              <a:gd name="f56" fmla="*/ f52 1 100000"/>
              <a:gd name="f57" fmla="at2 f54 f55"/>
              <a:gd name="f58" fmla="+- f53 f8 0"/>
              <a:gd name="f59" fmla="*/ f51 f36 1"/>
              <a:gd name="f60" fmla="*/ f50 f36 1"/>
              <a:gd name="f61" fmla="+- f57 f1 0"/>
              <a:gd name="f62" fmla="sqrt f58"/>
              <a:gd name="f63" fmla="*/ f61 f7 1"/>
              <a:gd name="f64" fmla="*/ f62 51965 1"/>
              <a:gd name="f65" fmla="*/ f63 1 f0"/>
              <a:gd name="f66" fmla="*/ f64 1 100000"/>
              <a:gd name="f67" fmla="+- 0 0 f65"/>
              <a:gd name="f68" fmla="+- f62 0 f66"/>
              <a:gd name="f69" fmla="val f67"/>
              <a:gd name="f70" fmla="+- 0 0 f69"/>
              <a:gd name="f71" fmla="*/ f70 f0 1"/>
              <a:gd name="f72" fmla="*/ f71 1 f7"/>
              <a:gd name="f73" fmla="+- f72 0 f1"/>
              <a:gd name="f74" fmla="+- f73 f1 0"/>
              <a:gd name="f75" fmla="*/ f74 f7 1"/>
              <a:gd name="f76" fmla="*/ f75 1 f0"/>
              <a:gd name="f77" fmla="+- 0 0 f76"/>
              <a:gd name="f78" fmla="+- 0 0 f77"/>
              <a:gd name="f79" fmla="*/ f78 f0 1"/>
              <a:gd name="f80" fmla="*/ f79 1 f7"/>
              <a:gd name="f81" fmla="+- f80 0 f1"/>
              <a:gd name="f82" fmla="sin 1 f81"/>
              <a:gd name="f83" fmla="cos 1 f81"/>
              <a:gd name="f84" fmla="tan 1 f81"/>
              <a:gd name="f85" fmla="+- 0 0 f82"/>
              <a:gd name="f86" fmla="+- 0 0 f83"/>
              <a:gd name="f87" fmla="*/ 1 1 f84"/>
              <a:gd name="f88" fmla="+- 0 0 f85"/>
              <a:gd name="f89" fmla="+- 0 0 f86"/>
              <a:gd name="f90" fmla="*/ 1 1 f87"/>
              <a:gd name="f91" fmla="val f88"/>
              <a:gd name="f92" fmla="val f89"/>
              <a:gd name="f93" fmla="*/ f92 f68 1"/>
              <a:gd name="f94" fmla="*/ f91 f68 1"/>
              <a:gd name="f95" fmla="*/ f91 f56 1"/>
              <a:gd name="f96" fmla="*/ f92 f56 1"/>
              <a:gd name="f97" fmla="*/ f93 1 2"/>
              <a:gd name="f98" fmla="*/ f94 1 2"/>
              <a:gd name="f99" fmla="*/ f95 1 2"/>
              <a:gd name="f100" fmla="*/ f96 1 2"/>
              <a:gd name="f101" fmla="+- f97 0 f99"/>
              <a:gd name="f102" fmla="+- f98 f100 0"/>
              <a:gd name="f103" fmla="+- f97 f99 0"/>
              <a:gd name="f104" fmla="+- f98 0 f100"/>
              <a:gd name="f105" fmla="+- f39 0 f97"/>
              <a:gd name="f106" fmla="+- f40 0 f98"/>
              <a:gd name="f107" fmla="*/ f97 f36 1"/>
              <a:gd name="f108" fmla="*/ f98 f36 1"/>
              <a:gd name="f109" fmla="+- f51 0 f103"/>
              <a:gd name="f110" fmla="+- f39 0 f103"/>
              <a:gd name="f111" fmla="+- f39 0 f101"/>
              <a:gd name="f112" fmla="+- f50 0 f102"/>
              <a:gd name="f113" fmla="+- f40 0 f102"/>
              <a:gd name="f114" fmla="+- f40 0 f104"/>
              <a:gd name="f115" fmla="*/ f101 f36 1"/>
              <a:gd name="f116" fmla="*/ f104 f36 1"/>
              <a:gd name="f117" fmla="*/ f102 f36 1"/>
              <a:gd name="f118" fmla="*/ f103 f36 1"/>
              <a:gd name="f119" fmla="*/ f105 f36 1"/>
              <a:gd name="f120" fmla="*/ f106 f36 1"/>
              <a:gd name="f121" fmla="*/ f109 f90 1"/>
              <a:gd name="f122" fmla="*/ f112 1 f90"/>
              <a:gd name="f123" fmla="*/ f111 f36 1"/>
              <a:gd name="f124" fmla="*/ f114 f36 1"/>
              <a:gd name="f125" fmla="*/ f110 f36 1"/>
              <a:gd name="f126" fmla="*/ f113 f36 1"/>
              <a:gd name="f127" fmla="+- f121 f104 0"/>
              <a:gd name="f128" fmla="+- f111 0 f122"/>
              <a:gd name="f129" fmla="+- f101 f122 0"/>
              <a:gd name="f130" fmla="+- f40 0 f127"/>
              <a:gd name="f131" fmla="*/ f127 f36 1"/>
              <a:gd name="f132" fmla="*/ f128 f36 1"/>
              <a:gd name="f133" fmla="*/ f129 f36 1"/>
              <a:gd name="f134" fmla="*/ f130 f36 1"/>
            </a:gdLst>
            <a:ahLst/>
            <a:cxnLst>
              <a:cxn ang="3cd4">
                <a:pos x="hc" y="t"/>
              </a:cxn>
              <a:cxn ang="0">
                <a:pos x="r" y="vc"/>
              </a:cxn>
              <a:cxn ang="cd4">
                <a:pos x="hc" y="b"/>
              </a:cxn>
              <a:cxn ang="cd2">
                <a:pos x="l" y="vc"/>
              </a:cxn>
              <a:cxn ang="f32">
                <a:pos x="f107" y="f108"/>
              </a:cxn>
              <a:cxn ang="f33">
                <a:pos x="f119" y="f108"/>
              </a:cxn>
              <a:cxn ang="f34">
                <a:pos x="f119" y="f120"/>
              </a:cxn>
              <a:cxn ang="f35">
                <a:pos x="f107" y="f120"/>
              </a:cxn>
            </a:cxnLst>
            <a:rect l="f115" t="f116" r="f123" b="f124"/>
            <a:pathLst>
              <a:path>
                <a:moveTo>
                  <a:pt x="f115" y="f117"/>
                </a:moveTo>
                <a:lnTo>
                  <a:pt x="f118" y="f116"/>
                </a:lnTo>
                <a:lnTo>
                  <a:pt x="f59" y="f131"/>
                </a:lnTo>
                <a:lnTo>
                  <a:pt x="f125" y="f116"/>
                </a:lnTo>
                <a:lnTo>
                  <a:pt x="f123" y="f117"/>
                </a:lnTo>
                <a:lnTo>
                  <a:pt x="f132" y="f60"/>
                </a:lnTo>
                <a:lnTo>
                  <a:pt x="f123" y="f126"/>
                </a:lnTo>
                <a:lnTo>
                  <a:pt x="f125" y="f124"/>
                </a:lnTo>
                <a:lnTo>
                  <a:pt x="f59" y="f134"/>
                </a:lnTo>
                <a:lnTo>
                  <a:pt x="f118" y="f124"/>
                </a:lnTo>
                <a:lnTo>
                  <a:pt x="f115" y="f126"/>
                </a:lnTo>
                <a:lnTo>
                  <a:pt x="f133" y="f60"/>
                </a:lnTo>
                <a:close/>
              </a:path>
            </a:pathLst>
          </a:custGeom>
          <a:solidFill>
            <a:srgbClr val="FF0000"/>
          </a:solidFill>
          <a:ln w="57150" cap="flat">
            <a:solidFill>
              <a:srgbClr val="C0000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Arrow: Right 12">
            <a:extLst>
              <a:ext uri="{FF2B5EF4-FFF2-40B4-BE49-F238E27FC236}">
                <a16:creationId xmlns:a16="http://schemas.microsoft.com/office/drawing/2014/main" id="{51529F1E-7753-4EE0-8065-BD6D228FF007}"/>
              </a:ext>
            </a:extLst>
          </p:cNvPr>
          <p:cNvSpPr/>
          <p:nvPr/>
        </p:nvSpPr>
        <p:spPr>
          <a:xfrm>
            <a:off x="4090220" y="4805107"/>
            <a:ext cx="2202423" cy="720620"/>
          </a:xfrm>
          <a:custGeom>
            <a:avLst>
              <a:gd name="f0" fmla="val 18066"/>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DCEAF7"/>
          </a:solidFill>
          <a:ln w="38103"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 calcmode="lin" valueType="num">
                                      <p:cBhvr>
                                        <p:cTn id="28" dur="500" fill="hold"/>
                                        <p:tgtEl>
                                          <p:spTgt spid="8"/>
                                        </p:tgtEl>
                                        <p:attrNameLst>
                                          <p:attrName>ppt_x</p:attrName>
                                        </p:attrNameLst>
                                      </p:cBhvr>
                                      <p:tavLst>
                                        <p:tav tm="0">
                                          <p:val>
                                            <p:strVal val="#ppt_x"/>
                                          </p:val>
                                        </p:tav>
                                        <p:tav tm="100000">
                                          <p:val>
                                            <p:strVal val="#ppt_x"/>
                                          </p:val>
                                        </p:tav>
                                      </p:tavLst>
                                    </p:anim>
                                    <p:anim calcmode="lin" valueType="num">
                                      <p:cBhvr>
                                        <p:cTn id="29" dur="500" fill="hold"/>
                                        <p:tgtEl>
                                          <p:spTgt spid="8"/>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 calcmode="lin" valueType="num">
                                      <p:cBhvr>
                                        <p:cTn id="32" dur="500" fill="hold"/>
                                        <p:tgtEl>
                                          <p:spTgt spid="9"/>
                                        </p:tgtEl>
                                        <p:attrNameLst>
                                          <p:attrName>ppt_x</p:attrName>
                                        </p:attrNameLst>
                                      </p:cBhvr>
                                      <p:tavLst>
                                        <p:tav tm="0">
                                          <p:val>
                                            <p:strVal val="#ppt_x"/>
                                          </p:val>
                                        </p:tav>
                                        <p:tav tm="100000">
                                          <p:val>
                                            <p:strVal val="#ppt_x"/>
                                          </p:val>
                                        </p:tav>
                                      </p:tavLst>
                                    </p:anim>
                                    <p:anim calcmode="lin" valueType="num">
                                      <p:cBhvr>
                                        <p:cTn id="33"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p:bldP spid="10" grpId="0" animBg="1"/>
      <p:bldP spid="11"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3BC5D365-0BCC-895F-CCD3-FC91AB1818DC}"/>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8F29B390-70B8-87A9-41C0-C98B14A4E677}"/>
              </a:ext>
            </a:extLst>
          </p:cNvPr>
          <p:cNvSpPr txBox="1">
            <a:spLocks noGrp="1"/>
          </p:cNvSpPr>
          <p:nvPr>
            <p:ph type="subTitle" idx="1"/>
          </p:nvPr>
        </p:nvSpPr>
        <p:spPr>
          <a:xfrm>
            <a:off x="422781" y="1145852"/>
            <a:ext cx="11454579" cy="714804"/>
          </a:xfrm>
          <a:solidFill>
            <a:srgbClr val="E7F0F9"/>
          </a:solidFill>
          <a:ln w="28575">
            <a:solidFill>
              <a:srgbClr val="156082"/>
            </a:solidFill>
            <a:prstDash val="solid"/>
          </a:ln>
        </p:spPr>
        <p:txBody>
          <a:bodyPr/>
          <a:lstStyle/>
          <a:p>
            <a:pPr lvl="0">
              <a:lnSpc>
                <a:spcPct val="80000"/>
              </a:lnSpc>
            </a:pPr>
            <a:r>
              <a:rPr lang="en-GB">
                <a:latin typeface="Arial" pitchFamily="34"/>
                <a:cs typeface="Arial" pitchFamily="34"/>
              </a:rPr>
              <a:t>As Gary was working on his car the night prior, he woke up untidy, and his uniform was dirty as well.</a:t>
            </a:r>
          </a:p>
        </p:txBody>
      </p:sp>
      <p:sp>
        <p:nvSpPr>
          <p:cNvPr id="4" name="Title 5">
            <a:extLst>
              <a:ext uri="{FF2B5EF4-FFF2-40B4-BE49-F238E27FC236}">
                <a16:creationId xmlns:a16="http://schemas.microsoft.com/office/drawing/2014/main" id="{58D4EB0C-C7D8-7E71-77FE-2FC7EF4B0DE1}"/>
              </a:ext>
            </a:extLst>
          </p:cNvPr>
          <p:cNvSpPr txBox="1"/>
          <p:nvPr/>
        </p:nvSpPr>
        <p:spPr>
          <a:xfrm>
            <a:off x="422781" y="259771"/>
            <a:ext cx="11454579"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rial" pitchFamily="34"/>
                <a:cs typeface="Arial" pitchFamily="34"/>
              </a:rPr>
              <a:t>Emotional Barrier Solution</a:t>
            </a:r>
            <a:endParaRPr lang="en-GB" sz="4000" b="0" i="0" u="none" strike="noStrike" kern="1200" cap="none" spc="0" baseline="0">
              <a:solidFill>
                <a:srgbClr val="000000"/>
              </a:solidFill>
              <a:uFillTx/>
              <a:latin typeface="Aptos Display"/>
            </a:endParaRPr>
          </a:p>
        </p:txBody>
      </p:sp>
      <p:pic>
        <p:nvPicPr>
          <p:cNvPr id="5" name="Picture 5" descr="Vector illustrations of mechanics performing vehicle maintenance and repairs on off-road trucks and industrial equipment, showing various technical tasks and tool usage.">
            <a:extLst>
              <a:ext uri="{FF2B5EF4-FFF2-40B4-BE49-F238E27FC236}">
                <a16:creationId xmlns:a16="http://schemas.microsoft.com/office/drawing/2014/main" id="{0A718AE8-5633-6094-BF72-679A8848D0BD}"/>
              </a:ext>
            </a:extLst>
          </p:cNvPr>
          <p:cNvPicPr>
            <a:picLocks noChangeAspect="1"/>
          </p:cNvPicPr>
          <p:nvPr/>
        </p:nvPicPr>
        <p:blipFill>
          <a:blip r:embed="rId3"/>
          <a:srcRect t="10477"/>
          <a:stretch>
            <a:fillRect/>
          </a:stretch>
        </p:blipFill>
        <p:spPr>
          <a:xfrm>
            <a:off x="1505120" y="1946785"/>
            <a:ext cx="9289892" cy="2054940"/>
          </a:xfrm>
          <a:prstGeom prst="rect">
            <a:avLst/>
          </a:prstGeom>
          <a:noFill/>
          <a:ln cap="flat">
            <a:noFill/>
          </a:ln>
        </p:spPr>
      </p:pic>
      <p:sp>
        <p:nvSpPr>
          <p:cNvPr id="6" name="TextBox 6">
            <a:extLst>
              <a:ext uri="{FF2B5EF4-FFF2-40B4-BE49-F238E27FC236}">
                <a16:creationId xmlns:a16="http://schemas.microsoft.com/office/drawing/2014/main" id="{2B189588-B679-E093-1A7C-97A0EC61B7F6}"/>
              </a:ext>
            </a:extLst>
          </p:cNvPr>
          <p:cNvSpPr txBox="1"/>
          <p:nvPr/>
        </p:nvSpPr>
        <p:spPr>
          <a:xfrm>
            <a:off x="422781" y="4070552"/>
            <a:ext cx="11454579" cy="830997"/>
          </a:xfrm>
          <a:prstGeom prst="rect">
            <a:avLst/>
          </a:prstGeom>
          <a:solidFill>
            <a:srgbClr val="E7F0F9"/>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Lack of hygiene can lead to physical discomfort, such as bad breath, body odour, or skin issues, which can make the person feel irritated.</a:t>
            </a:r>
          </a:p>
        </p:txBody>
      </p:sp>
      <p:sp>
        <p:nvSpPr>
          <p:cNvPr id="7" name="TextBox 8">
            <a:extLst>
              <a:ext uri="{FF2B5EF4-FFF2-40B4-BE49-F238E27FC236}">
                <a16:creationId xmlns:a16="http://schemas.microsoft.com/office/drawing/2014/main" id="{F57A8DB7-40AB-C166-BE3B-7C0F74F559EC}"/>
              </a:ext>
            </a:extLst>
          </p:cNvPr>
          <p:cNvSpPr txBox="1"/>
          <p:nvPr/>
        </p:nvSpPr>
        <p:spPr>
          <a:xfrm>
            <a:off x="422781" y="5091918"/>
            <a:ext cx="11454579" cy="1200332"/>
          </a:xfrm>
          <a:prstGeom prst="rect">
            <a:avLst/>
          </a:prstGeom>
          <a:solidFill>
            <a:srgbClr val="E7F0F9"/>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To minimize emotional reactions connected to it, Gary should make sure that his uniform is clean, his nails cut and pristine, his hair cut, and his overall hygiene in place.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fade">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642C98DA-4F38-0C40-327E-AE1FEE802999}"/>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A60C307A-20BA-A448-42E6-CD123CD207C3}"/>
              </a:ext>
            </a:extLst>
          </p:cNvPr>
          <p:cNvSpPr txBox="1">
            <a:spLocks noGrp="1"/>
          </p:cNvSpPr>
          <p:nvPr>
            <p:ph type="ctrTitle"/>
          </p:nvPr>
        </p:nvSpPr>
        <p:spPr>
          <a:xfrm>
            <a:off x="1420758" y="279431"/>
            <a:ext cx="9350480" cy="870938"/>
          </a:xfrm>
          <a:solidFill>
            <a:srgbClr val="DCEAF7"/>
          </a:solidFill>
          <a:ln w="28575">
            <a:solidFill>
              <a:srgbClr val="156082"/>
            </a:solidFill>
            <a:prstDash val="solid"/>
          </a:ln>
        </p:spPr>
        <p:txBody>
          <a:bodyPr/>
          <a:lstStyle/>
          <a:p>
            <a:pPr lvl="0"/>
            <a:r>
              <a:rPr lang="en-GB" sz="4400">
                <a:latin typeface="Arial" pitchFamily="34"/>
                <a:cs typeface="Arial" pitchFamily="34"/>
              </a:rPr>
              <a:t>Cultural Barrier</a:t>
            </a:r>
            <a:endParaRPr lang="en-GB" sz="4400"/>
          </a:p>
        </p:txBody>
      </p:sp>
      <p:pic>
        <p:nvPicPr>
          <p:cNvPr id="4" name="Picture 5">
            <a:extLst>
              <a:ext uri="{FF2B5EF4-FFF2-40B4-BE49-F238E27FC236}">
                <a16:creationId xmlns:a16="http://schemas.microsoft.com/office/drawing/2014/main" id="{096EC341-6952-1DAA-6072-18450876C743}"/>
              </a:ext>
            </a:extLst>
          </p:cNvPr>
          <p:cNvPicPr>
            <a:picLocks noChangeAspect="1"/>
          </p:cNvPicPr>
          <p:nvPr/>
        </p:nvPicPr>
        <p:blipFill>
          <a:blip r:embed="rId3"/>
          <a:stretch>
            <a:fillRect/>
          </a:stretch>
        </p:blipFill>
        <p:spPr>
          <a:xfrm>
            <a:off x="1420758" y="1429810"/>
            <a:ext cx="9350480" cy="450693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7359B6B-80BB-F865-3B3F-2589552F1E9F}"/>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22F61D87-5FC3-714E-0B71-287393EF2839}"/>
              </a:ext>
            </a:extLst>
          </p:cNvPr>
          <p:cNvSpPr txBox="1">
            <a:spLocks noGrp="1"/>
          </p:cNvSpPr>
          <p:nvPr>
            <p:ph type="subTitle" idx="1"/>
          </p:nvPr>
        </p:nvSpPr>
        <p:spPr>
          <a:xfrm>
            <a:off x="245809" y="1234348"/>
            <a:ext cx="11680719" cy="798774"/>
          </a:xfrm>
          <a:solidFill>
            <a:srgbClr val="EFF5FB"/>
          </a:solidFill>
          <a:ln w="28575">
            <a:solidFill>
              <a:srgbClr val="156082"/>
            </a:solidFill>
            <a:prstDash val="solid"/>
          </a:ln>
        </p:spPr>
        <p:txBody>
          <a:bodyPr/>
          <a:lstStyle/>
          <a:p>
            <a:pPr marL="342900" lvl="0" indent="-342900" algn="l">
              <a:buChar char="•"/>
            </a:pPr>
            <a:r>
              <a:rPr lang="en-GB">
                <a:latin typeface="Arial" pitchFamily="34"/>
                <a:cs typeface="Arial" pitchFamily="34"/>
              </a:rPr>
              <a:t>The cultural communication barriers at Flight Foods can be explained with the help of the Schramm model of communication (1954).</a:t>
            </a:r>
          </a:p>
        </p:txBody>
      </p:sp>
      <p:sp>
        <p:nvSpPr>
          <p:cNvPr id="4" name="TextBox 4">
            <a:extLst>
              <a:ext uri="{FF2B5EF4-FFF2-40B4-BE49-F238E27FC236}">
                <a16:creationId xmlns:a16="http://schemas.microsoft.com/office/drawing/2014/main" id="{FA9C6F0C-C8D5-B91A-42F8-923B4BD62476}"/>
              </a:ext>
            </a:extLst>
          </p:cNvPr>
          <p:cNvSpPr txBox="1"/>
          <p:nvPr/>
        </p:nvSpPr>
        <p:spPr>
          <a:xfrm>
            <a:off x="245809" y="2235964"/>
            <a:ext cx="11680719" cy="1200332"/>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Schramm says that successful communication relies on the field of experience between sender and receiver. Language, culture, education, past experiences and beliefs are part of the field of experience.</a:t>
            </a:r>
            <a:endParaRPr lang="en-GB" sz="1800" b="0" i="0" u="none" strike="noStrike" kern="1200" cap="none" spc="0" baseline="0">
              <a:solidFill>
                <a:srgbClr val="000000"/>
              </a:solidFill>
              <a:uFillTx/>
              <a:latin typeface="Arial" pitchFamily="34"/>
              <a:cs typeface="Arial" pitchFamily="34"/>
            </a:endParaRPr>
          </a:p>
        </p:txBody>
      </p:sp>
      <p:sp>
        <p:nvSpPr>
          <p:cNvPr id="5" name="Title 5">
            <a:extLst>
              <a:ext uri="{FF2B5EF4-FFF2-40B4-BE49-F238E27FC236}">
                <a16:creationId xmlns:a16="http://schemas.microsoft.com/office/drawing/2014/main" id="{BDEFAE5C-CD72-F89C-9BF3-ECE07EAB959C}"/>
              </a:ext>
            </a:extLst>
          </p:cNvPr>
          <p:cNvSpPr txBox="1"/>
          <p:nvPr/>
        </p:nvSpPr>
        <p:spPr>
          <a:xfrm>
            <a:off x="1524003" y="259771"/>
            <a:ext cx="9144000"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rial" pitchFamily="34"/>
                <a:cs typeface="Arial" pitchFamily="34"/>
              </a:rPr>
              <a:t>Cultural Barrier</a:t>
            </a:r>
            <a:endParaRPr lang="en-GB" sz="4000" b="0" i="0" u="none" strike="noStrike" kern="1200" cap="none" spc="0" baseline="0">
              <a:solidFill>
                <a:srgbClr val="000000"/>
              </a:solidFill>
              <a:uFillTx/>
              <a:latin typeface="Aptos Display"/>
            </a:endParaRPr>
          </a:p>
        </p:txBody>
      </p:sp>
      <p:sp>
        <p:nvSpPr>
          <p:cNvPr id="6" name="TextBox 8">
            <a:extLst>
              <a:ext uri="{FF2B5EF4-FFF2-40B4-BE49-F238E27FC236}">
                <a16:creationId xmlns:a16="http://schemas.microsoft.com/office/drawing/2014/main" id="{9BB0C3F2-5961-1F72-F730-3C8D8AB29643}"/>
              </a:ext>
            </a:extLst>
          </p:cNvPr>
          <p:cNvSpPr txBox="1"/>
          <p:nvPr/>
        </p:nvSpPr>
        <p:spPr>
          <a:xfrm>
            <a:off x="245799" y="3639129"/>
            <a:ext cx="11680719" cy="1200332"/>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Communication is most effective when both parties share a similar experience and interpret the messages in the same manner. Gary’s experience is very different when compared to other employees </a:t>
            </a:r>
            <a:r>
              <a:rPr lang="en-GB" sz="2400" b="0" i="0" u="none" strike="noStrike" kern="0" cap="none" spc="0" baseline="0">
                <a:solidFill>
                  <a:srgbClr val="000000"/>
                </a:solidFill>
                <a:uFillTx/>
                <a:latin typeface="Arial" pitchFamily="34"/>
                <a:cs typeface="Arial" pitchFamily="34"/>
              </a:rPr>
              <a:t>at</a:t>
            </a:r>
            <a:r>
              <a:rPr lang="en-GB" sz="2400" b="0" i="0" u="none" strike="noStrike" kern="1200" cap="none" spc="0" baseline="0">
                <a:solidFill>
                  <a:srgbClr val="000000"/>
                </a:solidFill>
                <a:uFillTx/>
                <a:latin typeface="Arial" pitchFamily="34"/>
                <a:cs typeface="Arial" pitchFamily="34"/>
              </a:rPr>
              <a:t> Flight Foods.</a:t>
            </a:r>
          </a:p>
        </p:txBody>
      </p:sp>
      <p:pic>
        <p:nvPicPr>
          <p:cNvPr id="7" name="Picture 9" descr="Diverse group of people standing in line silhouettes various ages and outfits white background">
            <a:extLst>
              <a:ext uri="{FF2B5EF4-FFF2-40B4-BE49-F238E27FC236}">
                <a16:creationId xmlns:a16="http://schemas.microsoft.com/office/drawing/2014/main" id="{992FA376-23D0-A161-8F12-8F1321BB461D}"/>
              </a:ext>
            </a:extLst>
          </p:cNvPr>
          <p:cNvPicPr>
            <a:picLocks noChangeAspect="1"/>
          </p:cNvPicPr>
          <p:nvPr/>
        </p:nvPicPr>
        <p:blipFill>
          <a:blip r:embed="rId3"/>
          <a:srcRect t="15096" b="32397"/>
          <a:stretch>
            <a:fillRect/>
          </a:stretch>
        </p:blipFill>
        <p:spPr>
          <a:xfrm>
            <a:off x="2286000" y="4877153"/>
            <a:ext cx="7619996" cy="1980846"/>
          </a:xfrm>
          <a:prstGeom prst="rect">
            <a:avLst/>
          </a:prstGeom>
          <a:noFill/>
          <a:ln cap="flat">
            <a:noFill/>
          </a:ln>
        </p:spPr>
      </p:pic>
      <p:pic>
        <p:nvPicPr>
          <p:cNvPr id="8" name="Picture 11" descr="Diverse group of people standing in line silhouettes various ages and outfits white background">
            <a:extLst>
              <a:ext uri="{FF2B5EF4-FFF2-40B4-BE49-F238E27FC236}">
                <a16:creationId xmlns:a16="http://schemas.microsoft.com/office/drawing/2014/main" id="{55255DF4-728A-4B70-52DC-4D5B81F7ED66}"/>
              </a:ext>
            </a:extLst>
          </p:cNvPr>
          <p:cNvPicPr>
            <a:picLocks noChangeAspect="1"/>
          </p:cNvPicPr>
          <p:nvPr/>
        </p:nvPicPr>
        <p:blipFill>
          <a:blip r:embed="rId3"/>
          <a:srcRect l="64" t="47709" r="95935"/>
          <a:stretch>
            <a:fillRect/>
          </a:stretch>
        </p:blipFill>
        <p:spPr>
          <a:xfrm>
            <a:off x="2286000" y="4878845"/>
            <a:ext cx="302794" cy="1979154"/>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par>
                                <p:cTn id="18" presetID="10" presetClass="entr" presetSubtype="0" fill="hold"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par>
                                <p:cTn id="21" presetID="10" presetClass="entr" presetSubtype="0" fill="hold" nodeType="with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49586560-85EF-103F-2653-4D064358B333}"/>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91AE9684-C765-F2D2-A5CD-D57A644C0FFB}"/>
              </a:ext>
            </a:extLst>
          </p:cNvPr>
          <p:cNvSpPr txBox="1">
            <a:spLocks noGrp="1"/>
          </p:cNvSpPr>
          <p:nvPr>
            <p:ph type="subTitle" idx="1"/>
          </p:nvPr>
        </p:nvSpPr>
        <p:spPr>
          <a:xfrm>
            <a:off x="442450" y="1234348"/>
            <a:ext cx="11385752" cy="1194224"/>
          </a:xfrm>
          <a:solidFill>
            <a:srgbClr val="EFF5FB"/>
          </a:solidFill>
          <a:ln w="28575">
            <a:solidFill>
              <a:srgbClr val="156082"/>
            </a:solidFill>
            <a:prstDash val="solid"/>
          </a:ln>
        </p:spPr>
        <p:txBody>
          <a:bodyPr/>
          <a:lstStyle/>
          <a:p>
            <a:pPr marL="342900" lvl="0" indent="-342900" algn="l">
              <a:buChar char="•"/>
            </a:pPr>
            <a:r>
              <a:rPr lang="en-GB">
                <a:latin typeface="Arial" pitchFamily="34"/>
                <a:cs typeface="Arial" pitchFamily="34"/>
              </a:rPr>
              <a:t>Gary assumes that employees comprehend his messages and working standards, which may not be the case due to a variety of cultural backgrounds and language proficiency. </a:t>
            </a:r>
          </a:p>
        </p:txBody>
      </p:sp>
      <p:sp>
        <p:nvSpPr>
          <p:cNvPr id="4" name="Title 5">
            <a:extLst>
              <a:ext uri="{FF2B5EF4-FFF2-40B4-BE49-F238E27FC236}">
                <a16:creationId xmlns:a16="http://schemas.microsoft.com/office/drawing/2014/main" id="{D7726C1E-5643-12C5-5318-9735B335A273}"/>
              </a:ext>
            </a:extLst>
          </p:cNvPr>
          <p:cNvSpPr txBox="1"/>
          <p:nvPr/>
        </p:nvSpPr>
        <p:spPr>
          <a:xfrm>
            <a:off x="1524003" y="259771"/>
            <a:ext cx="9144000"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rial" pitchFamily="34"/>
                <a:cs typeface="Arial" pitchFamily="34"/>
              </a:rPr>
              <a:t>Cultural Barrier</a:t>
            </a:r>
            <a:endParaRPr lang="en-GB" sz="4000" b="0" i="0" u="none" strike="noStrike" kern="1200" cap="none" spc="0" baseline="0">
              <a:solidFill>
                <a:srgbClr val="000000"/>
              </a:solidFill>
              <a:uFillTx/>
              <a:latin typeface="Aptos Display"/>
            </a:endParaRPr>
          </a:p>
        </p:txBody>
      </p:sp>
      <p:sp>
        <p:nvSpPr>
          <p:cNvPr id="5" name="TextBox 6">
            <a:extLst>
              <a:ext uri="{FF2B5EF4-FFF2-40B4-BE49-F238E27FC236}">
                <a16:creationId xmlns:a16="http://schemas.microsoft.com/office/drawing/2014/main" id="{FA59D277-9972-5865-D3DE-107F50E5F78B}"/>
              </a:ext>
            </a:extLst>
          </p:cNvPr>
          <p:cNvSpPr txBox="1"/>
          <p:nvPr/>
        </p:nvSpPr>
        <p:spPr>
          <a:xfrm>
            <a:off x="442450" y="2556388"/>
            <a:ext cx="11385752" cy="1569659"/>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 Berlo model (1960) is also used to explain the cultural barrier. This model essentially humanized the communication process by focusing on human factors such as communication skills, attitudes, knowledge, social system, and culture  (Dan et al. 2022). </a:t>
            </a:r>
          </a:p>
        </p:txBody>
      </p:sp>
      <p:pic>
        <p:nvPicPr>
          <p:cNvPr id="6" name="Picture 7" descr="Diverse multinational people crowd. Inclusive multicultural society, different men, women, kids group. Community, diversity and inclusion. Flat vector illustration isolated on white background">
            <a:extLst>
              <a:ext uri="{FF2B5EF4-FFF2-40B4-BE49-F238E27FC236}">
                <a16:creationId xmlns:a16="http://schemas.microsoft.com/office/drawing/2014/main" id="{D4906231-579F-ADCB-627C-936677BFD865}"/>
              </a:ext>
            </a:extLst>
          </p:cNvPr>
          <p:cNvPicPr>
            <a:picLocks noChangeAspect="1"/>
          </p:cNvPicPr>
          <p:nvPr/>
        </p:nvPicPr>
        <p:blipFill>
          <a:blip r:embed="rId3"/>
          <a:stretch>
            <a:fillRect/>
          </a:stretch>
        </p:blipFill>
        <p:spPr>
          <a:xfrm>
            <a:off x="541782" y="4199912"/>
            <a:ext cx="11187089" cy="2584213"/>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19739A87-2542-F02B-A439-003EB823AB04}"/>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2FA35F16-ABF7-23CA-3B6B-A72EA27E7E06}"/>
              </a:ext>
            </a:extLst>
          </p:cNvPr>
          <p:cNvSpPr txBox="1"/>
          <p:nvPr/>
        </p:nvSpPr>
        <p:spPr>
          <a:xfrm>
            <a:off x="1524003" y="259771"/>
            <a:ext cx="9144000" cy="714804"/>
          </a:xfrm>
          <a:prstGeom prst="rect">
            <a:avLst/>
          </a:prstGeom>
          <a:solidFill>
            <a:srgbClr val="DCEAF7"/>
          </a:solidFill>
          <a:ln w="28575" cap="flat">
            <a:solidFill>
              <a:srgbClr val="156082"/>
            </a:solidFill>
            <a:prstDash val="solid"/>
            <a:miter/>
          </a:ln>
        </p:spPr>
        <p:txBody>
          <a:bodyPr vert="horz" wrap="square" lIns="91440" tIns="45720" rIns="91440" bIns="45720" anchor="b" anchorCtr="1" compatLnSpc="1">
            <a:normAutofit/>
          </a:bodyPr>
          <a:lstStyle/>
          <a:p>
            <a:pPr marL="0" marR="0" lvl="0" indent="0" algn="ctr" defTabSz="914400" rtl="0" fontAlgn="auto" hangingPunct="1">
              <a:lnSpc>
                <a:spcPct val="9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rial" pitchFamily="34"/>
                <a:cs typeface="Arial" pitchFamily="34"/>
              </a:rPr>
              <a:t>Cultural Barrier</a:t>
            </a:r>
            <a:endParaRPr lang="en-GB" sz="4000" b="0" i="0" u="none" strike="noStrike" kern="1200" cap="none" spc="0" baseline="0">
              <a:solidFill>
                <a:srgbClr val="000000"/>
              </a:solidFill>
              <a:uFillTx/>
              <a:latin typeface="Aptos Display"/>
            </a:endParaRPr>
          </a:p>
        </p:txBody>
      </p:sp>
      <p:sp>
        <p:nvSpPr>
          <p:cNvPr id="4" name="Subtitle 4">
            <a:extLst>
              <a:ext uri="{FF2B5EF4-FFF2-40B4-BE49-F238E27FC236}">
                <a16:creationId xmlns:a16="http://schemas.microsoft.com/office/drawing/2014/main" id="{B0D9C024-0B23-6B20-B5D9-396709B04044}"/>
              </a:ext>
            </a:extLst>
          </p:cNvPr>
          <p:cNvSpPr txBox="1">
            <a:spLocks noGrp="1"/>
          </p:cNvSpPr>
          <p:nvPr>
            <p:ph type="subTitle" idx="1"/>
          </p:nvPr>
        </p:nvSpPr>
        <p:spPr>
          <a:xfrm>
            <a:off x="294967" y="1234348"/>
            <a:ext cx="11572564" cy="850090"/>
          </a:xfrm>
          <a:solidFill>
            <a:srgbClr val="EFF5FB"/>
          </a:solidFill>
          <a:ln w="28575">
            <a:solidFill>
              <a:srgbClr val="156082"/>
            </a:solidFill>
            <a:prstDash val="solid"/>
          </a:ln>
        </p:spPr>
        <p:txBody>
          <a:bodyPr/>
          <a:lstStyle/>
          <a:p>
            <a:pPr marL="342900" lvl="0" indent="-342900" algn="l">
              <a:buChar char="•"/>
            </a:pPr>
            <a:r>
              <a:rPr lang="en-GB">
                <a:latin typeface="Arial" pitchFamily="34"/>
                <a:cs typeface="Arial" pitchFamily="34"/>
              </a:rPr>
              <a:t>At Flight Foods, most of the information is communicated verbally in English and in writing signs, which could confuse staff with low levels of English literacy. </a:t>
            </a:r>
          </a:p>
        </p:txBody>
      </p:sp>
      <p:sp>
        <p:nvSpPr>
          <p:cNvPr id="5" name="TextBox 8">
            <a:extLst>
              <a:ext uri="{FF2B5EF4-FFF2-40B4-BE49-F238E27FC236}">
                <a16:creationId xmlns:a16="http://schemas.microsoft.com/office/drawing/2014/main" id="{C8575D0A-8883-34EC-5BE0-4B86C1B90ADF}"/>
              </a:ext>
            </a:extLst>
          </p:cNvPr>
          <p:cNvSpPr txBox="1"/>
          <p:nvPr/>
        </p:nvSpPr>
        <p:spPr>
          <a:xfrm>
            <a:off x="294967" y="2208925"/>
            <a:ext cx="11572564" cy="830997"/>
          </a:xfrm>
          <a:prstGeom prst="rect">
            <a:avLst/>
          </a:prstGeom>
          <a:solidFill>
            <a:srgbClr val="EFF5FB"/>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When sender and receiver have a different cultural background there could be misunderstandings and errors in the handling and production of the food.</a:t>
            </a:r>
            <a:endParaRPr lang="en-GB" sz="1800" b="0" i="0" u="none" strike="noStrike" kern="1200" cap="none" spc="0" baseline="0">
              <a:solidFill>
                <a:srgbClr val="000000"/>
              </a:solidFill>
              <a:uFillTx/>
              <a:latin typeface="Aptos"/>
            </a:endParaRPr>
          </a:p>
        </p:txBody>
      </p:sp>
      <p:pic>
        <p:nvPicPr>
          <p:cNvPr id="6" name="Picture 9" descr="Kitchen Chaos: A lively illustration depicts a group of children in an apron, experiencing a culinary adventure filled with laughter, mishaps, and a touch of culinary disaster in the kitchen.">
            <a:extLst>
              <a:ext uri="{FF2B5EF4-FFF2-40B4-BE49-F238E27FC236}">
                <a16:creationId xmlns:a16="http://schemas.microsoft.com/office/drawing/2014/main" id="{364D0AB3-3210-8DC8-260E-786B1C3D2189}"/>
              </a:ext>
            </a:extLst>
          </p:cNvPr>
          <p:cNvPicPr>
            <a:picLocks noChangeAspect="1"/>
          </p:cNvPicPr>
          <p:nvPr/>
        </p:nvPicPr>
        <p:blipFill>
          <a:blip r:embed="rId3"/>
          <a:srcRect t="14677"/>
          <a:stretch>
            <a:fillRect/>
          </a:stretch>
        </p:blipFill>
        <p:spPr>
          <a:xfrm>
            <a:off x="2236832" y="3095152"/>
            <a:ext cx="7718322" cy="3707608"/>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9C43A22D-1F78-2CC2-4894-FA75ECB34ACD}"/>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40776149-CF61-CBE7-4504-FE7AF58C128E}"/>
              </a:ext>
            </a:extLst>
          </p:cNvPr>
          <p:cNvSpPr txBox="1">
            <a:spLocks noGrp="1"/>
          </p:cNvSpPr>
          <p:nvPr>
            <p:ph type="subTitle" idx="1"/>
          </p:nvPr>
        </p:nvSpPr>
        <p:spPr>
          <a:xfrm>
            <a:off x="1460086" y="3071597"/>
            <a:ext cx="9271823" cy="714804"/>
          </a:xfrm>
          <a:solidFill>
            <a:srgbClr val="D9F2D0"/>
          </a:solidFill>
          <a:ln w="28575">
            <a:solidFill>
              <a:srgbClr val="156082"/>
            </a:solidFill>
            <a:prstDash val="solid"/>
          </a:ln>
        </p:spPr>
        <p:txBody>
          <a:bodyPr/>
          <a:lstStyle/>
          <a:p>
            <a:pPr lvl="0">
              <a:lnSpc>
                <a:spcPct val="150000"/>
              </a:lnSpc>
            </a:pPr>
            <a:r>
              <a:rPr lang="en-GB" sz="2600">
                <a:latin typeface="Arial" pitchFamily="34"/>
                <a:cs typeface="Arial" pitchFamily="34"/>
              </a:rPr>
              <a:t>To overcome the cultural barrier at Flight Foods, Gary should:</a:t>
            </a:r>
          </a:p>
        </p:txBody>
      </p:sp>
      <p:sp>
        <p:nvSpPr>
          <p:cNvPr id="4" name="Title 5">
            <a:extLst>
              <a:ext uri="{FF2B5EF4-FFF2-40B4-BE49-F238E27FC236}">
                <a16:creationId xmlns:a16="http://schemas.microsoft.com/office/drawing/2014/main" id="{A374158F-7313-11A3-FE6C-35530D2C6B90}"/>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Cultural Barrier Solution</a:t>
            </a:r>
            <a:endParaRPr lang="en-GB" sz="4000"/>
          </a:p>
        </p:txBody>
      </p:sp>
      <p:sp>
        <p:nvSpPr>
          <p:cNvPr id="5" name="TextBox 4">
            <a:extLst>
              <a:ext uri="{FF2B5EF4-FFF2-40B4-BE49-F238E27FC236}">
                <a16:creationId xmlns:a16="http://schemas.microsoft.com/office/drawing/2014/main" id="{34BC836B-CAB5-2846-4028-B0A58A70BCB9}"/>
              </a:ext>
            </a:extLst>
          </p:cNvPr>
          <p:cNvSpPr txBox="1"/>
          <p:nvPr/>
        </p:nvSpPr>
        <p:spPr>
          <a:xfrm>
            <a:off x="8254188" y="4144764"/>
            <a:ext cx="2477722"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Explain Food Safety Rules and Why It’s Important</a:t>
            </a:r>
          </a:p>
        </p:txBody>
      </p:sp>
      <p:sp>
        <p:nvSpPr>
          <p:cNvPr id="6" name="TextBox 6">
            <a:extLst>
              <a:ext uri="{FF2B5EF4-FFF2-40B4-BE49-F238E27FC236}">
                <a16:creationId xmlns:a16="http://schemas.microsoft.com/office/drawing/2014/main" id="{0E26B4DF-8A38-D3A9-027F-FD7E56D52A67}"/>
              </a:ext>
            </a:extLst>
          </p:cNvPr>
          <p:cNvSpPr txBox="1"/>
          <p:nvPr/>
        </p:nvSpPr>
        <p:spPr>
          <a:xfrm>
            <a:off x="4498271" y="1992879"/>
            <a:ext cx="3392122"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Encourage Employees To Ask Questions</a:t>
            </a:r>
          </a:p>
        </p:txBody>
      </p:sp>
      <p:sp>
        <p:nvSpPr>
          <p:cNvPr id="7" name="TextBox 8">
            <a:extLst>
              <a:ext uri="{FF2B5EF4-FFF2-40B4-BE49-F238E27FC236}">
                <a16:creationId xmlns:a16="http://schemas.microsoft.com/office/drawing/2014/main" id="{B667244A-0DD2-D5C1-B275-46CE055706A2}"/>
              </a:ext>
            </a:extLst>
          </p:cNvPr>
          <p:cNvSpPr txBox="1"/>
          <p:nvPr/>
        </p:nvSpPr>
        <p:spPr>
          <a:xfrm>
            <a:off x="1460086" y="1999116"/>
            <a:ext cx="2541638"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Get Trained In Multi-Cultural Awareness</a:t>
            </a:r>
          </a:p>
        </p:txBody>
      </p:sp>
      <p:sp>
        <p:nvSpPr>
          <p:cNvPr id="8" name="TextBox 10">
            <a:extLst>
              <a:ext uri="{FF2B5EF4-FFF2-40B4-BE49-F238E27FC236}">
                <a16:creationId xmlns:a16="http://schemas.microsoft.com/office/drawing/2014/main" id="{F9B1F395-9356-EACD-ED54-268F0AA3F56B}"/>
              </a:ext>
            </a:extLst>
          </p:cNvPr>
          <p:cNvSpPr txBox="1"/>
          <p:nvPr/>
        </p:nvSpPr>
        <p:spPr>
          <a:xfrm>
            <a:off x="4714573" y="4144764"/>
            <a:ext cx="2959510"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Find Ways To Relate The Staff’s Background To Their Role </a:t>
            </a:r>
          </a:p>
        </p:txBody>
      </p:sp>
      <p:sp>
        <p:nvSpPr>
          <p:cNvPr id="9" name="TextBox 12">
            <a:extLst>
              <a:ext uri="{FF2B5EF4-FFF2-40B4-BE49-F238E27FC236}">
                <a16:creationId xmlns:a16="http://schemas.microsoft.com/office/drawing/2014/main" id="{09ADCB52-61C8-603C-A2DF-14546457A395}"/>
              </a:ext>
            </a:extLst>
          </p:cNvPr>
          <p:cNvSpPr txBox="1"/>
          <p:nvPr/>
        </p:nvSpPr>
        <p:spPr>
          <a:xfrm>
            <a:off x="8190280" y="1986643"/>
            <a:ext cx="2477722"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Feedback Regularly</a:t>
            </a:r>
          </a:p>
        </p:txBody>
      </p:sp>
      <p:sp>
        <p:nvSpPr>
          <p:cNvPr id="10" name="TextBox 14">
            <a:extLst>
              <a:ext uri="{FF2B5EF4-FFF2-40B4-BE49-F238E27FC236}">
                <a16:creationId xmlns:a16="http://schemas.microsoft.com/office/drawing/2014/main" id="{EC84084B-667A-1D80-5C6F-AF77F6828932}"/>
              </a:ext>
            </a:extLst>
          </p:cNvPr>
          <p:cNvSpPr txBox="1"/>
          <p:nvPr/>
        </p:nvSpPr>
        <p:spPr>
          <a:xfrm>
            <a:off x="1460086" y="4144764"/>
            <a:ext cx="2807107"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Posters With</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Imagery Instead of Text</a:t>
            </a:r>
          </a:p>
        </p:txBody>
      </p:sp>
      <p:cxnSp>
        <p:nvCxnSpPr>
          <p:cNvPr id="11" name="Straight Connector 18">
            <a:extLst>
              <a:ext uri="{FF2B5EF4-FFF2-40B4-BE49-F238E27FC236}">
                <a16:creationId xmlns:a16="http://schemas.microsoft.com/office/drawing/2014/main" id="{52693FDA-914F-B5D2-F2C6-6DC8CB822D57}"/>
              </a:ext>
            </a:extLst>
          </p:cNvPr>
          <p:cNvCxnSpPr/>
          <p:nvPr/>
        </p:nvCxnSpPr>
        <p:spPr>
          <a:xfrm>
            <a:off x="2644874" y="2709568"/>
            <a:ext cx="0" cy="362029"/>
          </a:xfrm>
          <a:prstGeom prst="straightConnector1">
            <a:avLst/>
          </a:prstGeom>
          <a:noFill/>
          <a:ln w="38103" cap="flat">
            <a:solidFill>
              <a:srgbClr val="156082"/>
            </a:solidFill>
            <a:prstDash val="solid"/>
            <a:miter/>
          </a:ln>
        </p:spPr>
      </p:cxnSp>
      <p:cxnSp>
        <p:nvCxnSpPr>
          <p:cNvPr id="12" name="Straight Connector 20">
            <a:extLst>
              <a:ext uri="{FF2B5EF4-FFF2-40B4-BE49-F238E27FC236}">
                <a16:creationId xmlns:a16="http://schemas.microsoft.com/office/drawing/2014/main" id="{8FC91003-2123-A044-1670-5D38232D3EE1}"/>
              </a:ext>
            </a:extLst>
          </p:cNvPr>
          <p:cNvCxnSpPr/>
          <p:nvPr/>
        </p:nvCxnSpPr>
        <p:spPr>
          <a:xfrm>
            <a:off x="6194328" y="2694535"/>
            <a:ext cx="0" cy="391711"/>
          </a:xfrm>
          <a:prstGeom prst="straightConnector1">
            <a:avLst/>
          </a:prstGeom>
          <a:noFill/>
          <a:ln w="38103" cap="flat">
            <a:solidFill>
              <a:srgbClr val="156082"/>
            </a:solidFill>
            <a:prstDash val="solid"/>
            <a:miter/>
          </a:ln>
        </p:spPr>
      </p:cxnSp>
      <p:cxnSp>
        <p:nvCxnSpPr>
          <p:cNvPr id="13" name="Straight Connector 21">
            <a:extLst>
              <a:ext uri="{FF2B5EF4-FFF2-40B4-BE49-F238E27FC236}">
                <a16:creationId xmlns:a16="http://schemas.microsoft.com/office/drawing/2014/main" id="{3ABF1BA0-95AA-92F3-6B48-B810F4ABFEAE}"/>
              </a:ext>
            </a:extLst>
          </p:cNvPr>
          <p:cNvCxnSpPr/>
          <p:nvPr/>
        </p:nvCxnSpPr>
        <p:spPr>
          <a:xfrm>
            <a:off x="9458635" y="2706998"/>
            <a:ext cx="0" cy="379248"/>
          </a:xfrm>
          <a:prstGeom prst="straightConnector1">
            <a:avLst/>
          </a:prstGeom>
          <a:noFill/>
          <a:ln w="38103" cap="flat">
            <a:solidFill>
              <a:srgbClr val="156082"/>
            </a:solidFill>
            <a:prstDash val="solid"/>
            <a:miter/>
          </a:ln>
        </p:spPr>
      </p:cxnSp>
      <p:cxnSp>
        <p:nvCxnSpPr>
          <p:cNvPr id="14" name="Straight Connector 22">
            <a:extLst>
              <a:ext uri="{FF2B5EF4-FFF2-40B4-BE49-F238E27FC236}">
                <a16:creationId xmlns:a16="http://schemas.microsoft.com/office/drawing/2014/main" id="{C0114083-8BFD-11B6-FA1A-5507ACB68EF4}"/>
              </a:ext>
            </a:extLst>
          </p:cNvPr>
          <p:cNvCxnSpPr/>
          <p:nvPr/>
        </p:nvCxnSpPr>
        <p:spPr>
          <a:xfrm>
            <a:off x="9458635" y="3782735"/>
            <a:ext cx="0" cy="362029"/>
          </a:xfrm>
          <a:prstGeom prst="straightConnector1">
            <a:avLst/>
          </a:prstGeom>
          <a:noFill/>
          <a:ln w="38103" cap="flat">
            <a:solidFill>
              <a:srgbClr val="156082"/>
            </a:solidFill>
            <a:prstDash val="solid"/>
            <a:miter/>
          </a:ln>
        </p:spPr>
      </p:cxnSp>
      <p:cxnSp>
        <p:nvCxnSpPr>
          <p:cNvPr id="15" name="Straight Connector 23">
            <a:extLst>
              <a:ext uri="{FF2B5EF4-FFF2-40B4-BE49-F238E27FC236}">
                <a16:creationId xmlns:a16="http://schemas.microsoft.com/office/drawing/2014/main" id="{59274A0E-5278-7D71-4D86-074542C479F3}"/>
              </a:ext>
            </a:extLst>
          </p:cNvPr>
          <p:cNvCxnSpPr/>
          <p:nvPr/>
        </p:nvCxnSpPr>
        <p:spPr>
          <a:xfrm>
            <a:off x="6159919" y="3782735"/>
            <a:ext cx="0" cy="362029"/>
          </a:xfrm>
          <a:prstGeom prst="straightConnector1">
            <a:avLst/>
          </a:prstGeom>
          <a:noFill/>
          <a:ln w="38103" cap="flat">
            <a:solidFill>
              <a:srgbClr val="156082"/>
            </a:solidFill>
            <a:prstDash val="solid"/>
            <a:miter/>
          </a:ln>
        </p:spPr>
      </p:cxnSp>
      <p:cxnSp>
        <p:nvCxnSpPr>
          <p:cNvPr id="16" name="Straight Connector 24">
            <a:extLst>
              <a:ext uri="{FF2B5EF4-FFF2-40B4-BE49-F238E27FC236}">
                <a16:creationId xmlns:a16="http://schemas.microsoft.com/office/drawing/2014/main" id="{0914E415-1EDA-D034-1702-4264D78785D7}"/>
              </a:ext>
            </a:extLst>
          </p:cNvPr>
          <p:cNvCxnSpPr/>
          <p:nvPr/>
        </p:nvCxnSpPr>
        <p:spPr>
          <a:xfrm>
            <a:off x="2644874" y="3782735"/>
            <a:ext cx="0" cy="362029"/>
          </a:xfrm>
          <a:prstGeom prst="straightConnector1">
            <a:avLst/>
          </a:prstGeom>
          <a:noFill/>
          <a:ln w="38103" cap="flat">
            <a:solidFill>
              <a:srgbClr val="156082"/>
            </a:solidFill>
            <a:prstDash val="solid"/>
            <a:miter/>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ppt_x</p:attrName>
                                        </p:attrNameLst>
                                      </p:cBhvr>
                                      <p:tavLst>
                                        <p:tav tm="0">
                                          <p:val>
                                            <p:strVal val="#ppt_x"/>
                                          </p:val>
                                        </p:tav>
                                        <p:tav tm="100000">
                                          <p:val>
                                            <p:strVal val="#ppt_x"/>
                                          </p:val>
                                        </p:tav>
                                      </p:tavLst>
                                    </p:anim>
                                    <p:anim calcmode="lin" valueType="num">
                                      <p:cBhvr>
                                        <p:cTn id="8" dur="500" fill="hold"/>
                                        <p:tgtEl>
                                          <p:spTgt spid="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p:cTn id="11" dur="500" fill="hold"/>
                                        <p:tgtEl>
                                          <p:spTgt spid="11"/>
                                        </p:tgtEl>
                                        <p:attrNameLst>
                                          <p:attrName>ppt_x</p:attrName>
                                        </p:attrNameLst>
                                      </p:cBhvr>
                                      <p:tavLst>
                                        <p:tav tm="0">
                                          <p:val>
                                            <p:strVal val="#ppt_x"/>
                                          </p:val>
                                        </p:tav>
                                        <p:tav tm="100000">
                                          <p:val>
                                            <p:strVal val="#ppt_x"/>
                                          </p:val>
                                        </p:tav>
                                      </p:tavLst>
                                    </p:anim>
                                    <p:anim calcmode="lin" valueType="num">
                                      <p:cBhvr>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p:cTn id="17" dur="500" fill="hold"/>
                                        <p:tgtEl>
                                          <p:spTgt spid="6"/>
                                        </p:tgtEl>
                                        <p:attrNameLst>
                                          <p:attrName>ppt_x</p:attrName>
                                        </p:attrNameLst>
                                      </p:cBhvr>
                                      <p:tavLst>
                                        <p:tav tm="0">
                                          <p:val>
                                            <p:strVal val="#ppt_x"/>
                                          </p:val>
                                        </p:tav>
                                        <p:tav tm="100000">
                                          <p:val>
                                            <p:strVal val="#ppt_x"/>
                                          </p:val>
                                        </p:tav>
                                      </p:tavLst>
                                    </p:anim>
                                    <p:anim calcmode="lin" valueType="num">
                                      <p:cBhvr>
                                        <p:cTn id="18" dur="500" fill="hold"/>
                                        <p:tgtEl>
                                          <p:spTgt spid="6"/>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ppt_x</p:attrName>
                                        </p:attrNameLst>
                                      </p:cBhvr>
                                      <p:tavLst>
                                        <p:tav tm="0">
                                          <p:val>
                                            <p:strVal val="#ppt_x"/>
                                          </p:val>
                                        </p:tav>
                                        <p:tav tm="100000">
                                          <p:val>
                                            <p:strVal val="#ppt_x"/>
                                          </p:val>
                                        </p:tav>
                                      </p:tavLst>
                                    </p:anim>
                                    <p:anim calcmode="lin" valueType="num">
                                      <p:cBhvr>
                                        <p:cTn id="2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 calcmode="lin" valueType="num">
                                      <p:cBhvr>
                                        <p:cTn id="27" dur="500" fill="hold"/>
                                        <p:tgtEl>
                                          <p:spTgt spid="9"/>
                                        </p:tgtEl>
                                        <p:attrNameLst>
                                          <p:attrName>ppt_x</p:attrName>
                                        </p:attrNameLst>
                                      </p:cBhvr>
                                      <p:tavLst>
                                        <p:tav tm="0">
                                          <p:val>
                                            <p:strVal val="#ppt_x"/>
                                          </p:val>
                                        </p:tav>
                                        <p:tav tm="100000">
                                          <p:val>
                                            <p:strVal val="#ppt_x"/>
                                          </p:val>
                                        </p:tav>
                                      </p:tavLst>
                                    </p:anim>
                                    <p:anim calcmode="lin" valueType="num">
                                      <p:cBhvr>
                                        <p:cTn id="28" dur="500" fill="hold"/>
                                        <p:tgtEl>
                                          <p:spTgt spid="9"/>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
                                        </p:tgtEl>
                                        <p:attrNameLst>
                                          <p:attrName>style.visibility</p:attrName>
                                        </p:attrNameLst>
                                      </p:cBhvr>
                                      <p:to>
                                        <p:strVal val="visible"/>
                                      </p:to>
                                    </p:set>
                                    <p:anim calcmode="lin" valueType="num">
                                      <p:cBhvr>
                                        <p:cTn id="31" dur="500" fill="hold"/>
                                        <p:tgtEl>
                                          <p:spTgt spid="13"/>
                                        </p:tgtEl>
                                        <p:attrNameLst>
                                          <p:attrName>ppt_x</p:attrName>
                                        </p:attrNameLst>
                                      </p:cBhvr>
                                      <p:tavLst>
                                        <p:tav tm="0">
                                          <p:val>
                                            <p:strVal val="#ppt_x"/>
                                          </p:val>
                                        </p:tav>
                                        <p:tav tm="100000">
                                          <p:val>
                                            <p:strVal val="#ppt_x"/>
                                          </p:val>
                                        </p:tav>
                                      </p:tavLst>
                                    </p:anim>
                                    <p:anim calcmode="lin" valueType="num">
                                      <p:cBhvr>
                                        <p:cTn id="3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6"/>
                                        </p:tgtEl>
                                        <p:attrNameLst>
                                          <p:attrName>style.visibility</p:attrName>
                                        </p:attrNameLst>
                                      </p:cBhvr>
                                      <p:to>
                                        <p:strVal val="visible"/>
                                      </p:to>
                                    </p:set>
                                    <p:anim calcmode="lin" valueType="num">
                                      <p:cBhvr>
                                        <p:cTn id="37" dur="500" fill="hold"/>
                                        <p:tgtEl>
                                          <p:spTgt spid="16"/>
                                        </p:tgtEl>
                                        <p:attrNameLst>
                                          <p:attrName>ppt_x</p:attrName>
                                        </p:attrNameLst>
                                      </p:cBhvr>
                                      <p:tavLst>
                                        <p:tav tm="0">
                                          <p:val>
                                            <p:strVal val="#ppt_x"/>
                                          </p:val>
                                        </p:tav>
                                        <p:tav tm="100000">
                                          <p:val>
                                            <p:strVal val="#ppt_x"/>
                                          </p:val>
                                        </p:tav>
                                      </p:tavLst>
                                    </p:anim>
                                    <p:anim calcmode="lin" valueType="num">
                                      <p:cBhvr>
                                        <p:cTn id="38" dur="500" fill="hold"/>
                                        <p:tgtEl>
                                          <p:spTgt spid="16"/>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10"/>
                                        </p:tgtEl>
                                        <p:attrNameLst>
                                          <p:attrName>style.visibility</p:attrName>
                                        </p:attrNameLst>
                                      </p:cBhvr>
                                      <p:to>
                                        <p:strVal val="visible"/>
                                      </p:to>
                                    </p:set>
                                    <p:anim calcmode="lin" valueType="num">
                                      <p:cBhvr>
                                        <p:cTn id="41" dur="500" fill="hold"/>
                                        <p:tgtEl>
                                          <p:spTgt spid="10"/>
                                        </p:tgtEl>
                                        <p:attrNameLst>
                                          <p:attrName>ppt_x</p:attrName>
                                        </p:attrNameLst>
                                      </p:cBhvr>
                                      <p:tavLst>
                                        <p:tav tm="0">
                                          <p:val>
                                            <p:strVal val="#ppt_x"/>
                                          </p:val>
                                        </p:tav>
                                        <p:tav tm="100000">
                                          <p:val>
                                            <p:strVal val="#ppt_x"/>
                                          </p:val>
                                        </p:tav>
                                      </p:tavLst>
                                    </p:anim>
                                    <p:anim calcmode="lin" valueType="num">
                                      <p:cBhvr>
                                        <p:cTn id="4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5"/>
                                        </p:tgtEl>
                                        <p:attrNameLst>
                                          <p:attrName>style.visibility</p:attrName>
                                        </p:attrNameLst>
                                      </p:cBhvr>
                                      <p:to>
                                        <p:strVal val="visible"/>
                                      </p:to>
                                    </p:set>
                                    <p:anim calcmode="lin" valueType="num">
                                      <p:cBhvr>
                                        <p:cTn id="47" dur="500" fill="hold"/>
                                        <p:tgtEl>
                                          <p:spTgt spid="15"/>
                                        </p:tgtEl>
                                        <p:attrNameLst>
                                          <p:attrName>ppt_x</p:attrName>
                                        </p:attrNameLst>
                                      </p:cBhvr>
                                      <p:tavLst>
                                        <p:tav tm="0">
                                          <p:val>
                                            <p:strVal val="#ppt_x"/>
                                          </p:val>
                                        </p:tav>
                                        <p:tav tm="100000">
                                          <p:val>
                                            <p:strVal val="#ppt_x"/>
                                          </p:val>
                                        </p:tav>
                                      </p:tavLst>
                                    </p:anim>
                                    <p:anim calcmode="lin" valueType="num">
                                      <p:cBhvr>
                                        <p:cTn id="48" dur="500" fill="hold"/>
                                        <p:tgtEl>
                                          <p:spTgt spid="15"/>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8"/>
                                        </p:tgtEl>
                                        <p:attrNameLst>
                                          <p:attrName>style.visibility</p:attrName>
                                        </p:attrNameLst>
                                      </p:cBhvr>
                                      <p:to>
                                        <p:strVal val="visible"/>
                                      </p:to>
                                    </p:set>
                                    <p:anim calcmode="lin" valueType="num">
                                      <p:cBhvr>
                                        <p:cTn id="51" dur="500" fill="hold"/>
                                        <p:tgtEl>
                                          <p:spTgt spid="8"/>
                                        </p:tgtEl>
                                        <p:attrNameLst>
                                          <p:attrName>ppt_x</p:attrName>
                                        </p:attrNameLst>
                                      </p:cBhvr>
                                      <p:tavLst>
                                        <p:tav tm="0">
                                          <p:val>
                                            <p:strVal val="#ppt_x"/>
                                          </p:val>
                                        </p:tav>
                                        <p:tav tm="100000">
                                          <p:val>
                                            <p:strVal val="#ppt_x"/>
                                          </p:val>
                                        </p:tav>
                                      </p:tavLst>
                                    </p:anim>
                                    <p:anim calcmode="lin" valueType="num">
                                      <p:cBhvr>
                                        <p:cTn id="5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14"/>
                                        </p:tgtEl>
                                        <p:attrNameLst>
                                          <p:attrName>style.visibility</p:attrName>
                                        </p:attrNameLst>
                                      </p:cBhvr>
                                      <p:to>
                                        <p:strVal val="visible"/>
                                      </p:to>
                                    </p:set>
                                    <p:anim calcmode="lin" valueType="num">
                                      <p:cBhvr>
                                        <p:cTn id="57" dur="500" fill="hold"/>
                                        <p:tgtEl>
                                          <p:spTgt spid="14"/>
                                        </p:tgtEl>
                                        <p:attrNameLst>
                                          <p:attrName>ppt_x</p:attrName>
                                        </p:attrNameLst>
                                      </p:cBhvr>
                                      <p:tavLst>
                                        <p:tav tm="0">
                                          <p:val>
                                            <p:strVal val="#ppt_x"/>
                                          </p:val>
                                        </p:tav>
                                        <p:tav tm="100000">
                                          <p:val>
                                            <p:strVal val="#ppt_x"/>
                                          </p:val>
                                        </p:tav>
                                      </p:tavLst>
                                    </p:anim>
                                    <p:anim calcmode="lin" valueType="num">
                                      <p:cBhvr>
                                        <p:cTn id="58" dur="500" fill="hold"/>
                                        <p:tgtEl>
                                          <p:spTgt spid="14"/>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5"/>
                                        </p:tgtEl>
                                        <p:attrNameLst>
                                          <p:attrName>style.visibility</p:attrName>
                                        </p:attrNameLst>
                                      </p:cBhvr>
                                      <p:to>
                                        <p:strVal val="visible"/>
                                      </p:to>
                                    </p:set>
                                    <p:anim calcmode="lin" valueType="num">
                                      <p:cBhvr>
                                        <p:cTn id="61" dur="500" fill="hold"/>
                                        <p:tgtEl>
                                          <p:spTgt spid="5"/>
                                        </p:tgtEl>
                                        <p:attrNameLst>
                                          <p:attrName>ppt_x</p:attrName>
                                        </p:attrNameLst>
                                      </p:cBhvr>
                                      <p:tavLst>
                                        <p:tav tm="0">
                                          <p:val>
                                            <p:strVal val="#ppt_x"/>
                                          </p:val>
                                        </p:tav>
                                        <p:tav tm="100000">
                                          <p:val>
                                            <p:strVal val="#ppt_x"/>
                                          </p:val>
                                        </p:tav>
                                      </p:tavLst>
                                    </p:anim>
                                    <p:anim calcmode="lin" valueType="num">
                                      <p:cBhvr>
                                        <p:cTn id="6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8F220F86-DA17-445F-7C15-BD412DF88CEE}"/>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9FBA4C98-9FBD-F5B0-E697-8B49A3C39647}"/>
              </a:ext>
            </a:extLst>
          </p:cNvPr>
          <p:cNvSpPr txBox="1">
            <a:spLocks noGrp="1"/>
          </p:cNvSpPr>
          <p:nvPr>
            <p:ph type="subTitle" idx="1"/>
          </p:nvPr>
        </p:nvSpPr>
        <p:spPr>
          <a:xfrm>
            <a:off x="521107" y="1234348"/>
            <a:ext cx="11228438" cy="817482"/>
          </a:xfrm>
          <a:solidFill>
            <a:srgbClr val="D9F2D0"/>
          </a:solidFill>
          <a:ln w="28575">
            <a:solidFill>
              <a:srgbClr val="156082"/>
            </a:solidFill>
            <a:prstDash val="solid"/>
          </a:ln>
        </p:spPr>
        <p:txBody>
          <a:bodyPr/>
          <a:lstStyle/>
          <a:p>
            <a:pPr marL="342900" lvl="0" indent="-342900" algn="l">
              <a:buChar char="•"/>
            </a:pPr>
            <a:r>
              <a:rPr lang="en-GB">
                <a:latin typeface="Arial" pitchFamily="34"/>
                <a:cs typeface="Arial" pitchFamily="34"/>
              </a:rPr>
              <a:t>The communication issues at Flight Foods contribute to misunderstandings, workplace malpractice and dangerous food safety risks. </a:t>
            </a:r>
          </a:p>
        </p:txBody>
      </p:sp>
      <p:sp>
        <p:nvSpPr>
          <p:cNvPr id="4" name="Title 5">
            <a:extLst>
              <a:ext uri="{FF2B5EF4-FFF2-40B4-BE49-F238E27FC236}">
                <a16:creationId xmlns:a16="http://schemas.microsoft.com/office/drawing/2014/main" id="{50EE0FB6-F6C1-0961-EE5A-C5DB01FF24C9}"/>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Conclusion</a:t>
            </a:r>
            <a:endParaRPr lang="en-GB" sz="4000"/>
          </a:p>
        </p:txBody>
      </p:sp>
      <p:sp>
        <p:nvSpPr>
          <p:cNvPr id="5" name="TextBox 4">
            <a:extLst>
              <a:ext uri="{FF2B5EF4-FFF2-40B4-BE49-F238E27FC236}">
                <a16:creationId xmlns:a16="http://schemas.microsoft.com/office/drawing/2014/main" id="{F40412E3-8A12-0EFB-D365-7320ADA90244}"/>
              </a:ext>
            </a:extLst>
          </p:cNvPr>
          <p:cNvSpPr txBox="1"/>
          <p:nvPr/>
        </p:nvSpPr>
        <p:spPr>
          <a:xfrm>
            <a:off x="521107" y="2268571"/>
            <a:ext cx="11228438" cy="120033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These problems, however, are not fully the staff’s fault. Gary, the manager, must make his main priority certifying that information is communicated clearly, in a way that leaves no doubts for the staff.</a:t>
            </a:r>
          </a:p>
        </p:txBody>
      </p:sp>
      <p:pic>
        <p:nvPicPr>
          <p:cNvPr id="6" name="Picture 5" descr="Two female friends baking bread together in kitchen following step by step recipe instructions from book with charts.">
            <a:extLst>
              <a:ext uri="{FF2B5EF4-FFF2-40B4-BE49-F238E27FC236}">
                <a16:creationId xmlns:a16="http://schemas.microsoft.com/office/drawing/2014/main" id="{DBF09E6F-0544-E863-613A-CFD0AEE299DB}"/>
              </a:ext>
            </a:extLst>
          </p:cNvPr>
          <p:cNvPicPr>
            <a:picLocks noChangeAspect="1"/>
          </p:cNvPicPr>
          <p:nvPr/>
        </p:nvPicPr>
        <p:blipFill>
          <a:blip r:embed="rId3"/>
          <a:srcRect t="11736"/>
          <a:stretch>
            <a:fillRect/>
          </a:stretch>
        </p:blipFill>
        <p:spPr>
          <a:xfrm>
            <a:off x="3274137" y="3521308"/>
            <a:ext cx="5633883" cy="333669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name="Slide34">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E3F09B7D-4786-E424-2E41-08ADB16B1638}"/>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Title 5">
            <a:extLst>
              <a:ext uri="{FF2B5EF4-FFF2-40B4-BE49-F238E27FC236}">
                <a16:creationId xmlns:a16="http://schemas.microsoft.com/office/drawing/2014/main" id="{FF19A825-F898-8519-ED62-2F168ACC78D5}"/>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Conclusion</a:t>
            </a:r>
            <a:endParaRPr lang="en-GB" sz="4000"/>
          </a:p>
        </p:txBody>
      </p:sp>
      <p:sp>
        <p:nvSpPr>
          <p:cNvPr id="4" name="Subtitle 7">
            <a:extLst>
              <a:ext uri="{FF2B5EF4-FFF2-40B4-BE49-F238E27FC236}">
                <a16:creationId xmlns:a16="http://schemas.microsoft.com/office/drawing/2014/main" id="{4794D6C9-CA4C-BF9C-C515-2659945D9CE2}"/>
              </a:ext>
            </a:extLst>
          </p:cNvPr>
          <p:cNvSpPr txBox="1">
            <a:spLocks noGrp="1"/>
          </p:cNvSpPr>
          <p:nvPr>
            <p:ph type="subTitle" idx="1"/>
          </p:nvPr>
        </p:nvSpPr>
        <p:spPr>
          <a:xfrm>
            <a:off x="2202423" y="3181636"/>
            <a:ext cx="7787149" cy="518647"/>
          </a:xfrm>
          <a:solidFill>
            <a:srgbClr val="D9F2D0"/>
          </a:solidFill>
          <a:ln w="28575">
            <a:solidFill>
              <a:srgbClr val="156082"/>
            </a:solidFill>
            <a:prstDash val="solid"/>
          </a:ln>
        </p:spPr>
        <p:txBody>
          <a:bodyPr/>
          <a:lstStyle/>
          <a:p>
            <a:pPr lvl="0"/>
            <a:r>
              <a:rPr lang="en-GB" sz="2800"/>
              <a:t>To Overcome These Barriers, Flight Foods Should:</a:t>
            </a:r>
          </a:p>
        </p:txBody>
      </p:sp>
      <p:sp>
        <p:nvSpPr>
          <p:cNvPr id="5" name="TextBox 8">
            <a:extLst>
              <a:ext uri="{FF2B5EF4-FFF2-40B4-BE49-F238E27FC236}">
                <a16:creationId xmlns:a16="http://schemas.microsoft.com/office/drawing/2014/main" id="{484E0B50-BCA6-8AD8-D289-C7B5E324A842}"/>
              </a:ext>
            </a:extLst>
          </p:cNvPr>
          <p:cNvSpPr txBox="1"/>
          <p:nvPr/>
        </p:nvSpPr>
        <p:spPr>
          <a:xfrm>
            <a:off x="1592829" y="1923989"/>
            <a:ext cx="2340077"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Use Clear and Consistent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Communication</a:t>
            </a:r>
          </a:p>
        </p:txBody>
      </p:sp>
      <p:sp>
        <p:nvSpPr>
          <p:cNvPr id="6" name="TextBox 10">
            <a:extLst>
              <a:ext uri="{FF2B5EF4-FFF2-40B4-BE49-F238E27FC236}">
                <a16:creationId xmlns:a16="http://schemas.microsoft.com/office/drawing/2014/main" id="{4486DE6B-66B2-EBD4-FD1B-4EB18A582819}"/>
              </a:ext>
            </a:extLst>
          </p:cNvPr>
          <p:cNvSpPr txBox="1"/>
          <p:nvPr/>
        </p:nvSpPr>
        <p:spPr>
          <a:xfrm>
            <a:off x="8013289" y="1935949"/>
            <a:ext cx="2989009"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Use Posters With Images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Instead of Text</a:t>
            </a:r>
          </a:p>
        </p:txBody>
      </p:sp>
      <p:sp>
        <p:nvSpPr>
          <p:cNvPr id="7" name="TextBox 12">
            <a:extLst>
              <a:ext uri="{FF2B5EF4-FFF2-40B4-BE49-F238E27FC236}">
                <a16:creationId xmlns:a16="http://schemas.microsoft.com/office/drawing/2014/main" id="{83DC152B-CC61-6976-243D-D8EBA441BDC3}"/>
              </a:ext>
            </a:extLst>
          </p:cNvPr>
          <p:cNvSpPr txBox="1"/>
          <p:nvPr/>
        </p:nvSpPr>
        <p:spPr>
          <a:xfrm>
            <a:off x="9337797" y="3889071"/>
            <a:ext cx="2017943"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Provide Regular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Training</a:t>
            </a:r>
          </a:p>
        </p:txBody>
      </p:sp>
      <p:sp>
        <p:nvSpPr>
          <p:cNvPr id="8" name="TextBox 14">
            <a:extLst>
              <a:ext uri="{FF2B5EF4-FFF2-40B4-BE49-F238E27FC236}">
                <a16:creationId xmlns:a16="http://schemas.microsoft.com/office/drawing/2014/main" id="{338563E5-AE21-A4D7-E45E-98EB5F2DE6AF}"/>
              </a:ext>
            </a:extLst>
          </p:cNvPr>
          <p:cNvSpPr txBox="1"/>
          <p:nvPr/>
        </p:nvSpPr>
        <p:spPr>
          <a:xfrm>
            <a:off x="7046878" y="3894356"/>
            <a:ext cx="2084438"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Ask Employees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For Feedback</a:t>
            </a:r>
          </a:p>
        </p:txBody>
      </p:sp>
      <p:sp>
        <p:nvSpPr>
          <p:cNvPr id="9" name="TextBox 16">
            <a:extLst>
              <a:ext uri="{FF2B5EF4-FFF2-40B4-BE49-F238E27FC236}">
                <a16:creationId xmlns:a16="http://schemas.microsoft.com/office/drawing/2014/main" id="{5116B2B7-37F1-081E-39A3-316EFEE63E41}"/>
              </a:ext>
            </a:extLst>
          </p:cNvPr>
          <p:cNvSpPr txBox="1"/>
          <p:nvPr/>
        </p:nvSpPr>
        <p:spPr>
          <a:xfrm>
            <a:off x="1068348" y="3889071"/>
            <a:ext cx="2045110"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Do Task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Demonstrations</a:t>
            </a:r>
          </a:p>
        </p:txBody>
      </p:sp>
      <p:sp>
        <p:nvSpPr>
          <p:cNvPr id="10" name="TextBox 18">
            <a:extLst>
              <a:ext uri="{FF2B5EF4-FFF2-40B4-BE49-F238E27FC236}">
                <a16:creationId xmlns:a16="http://schemas.microsoft.com/office/drawing/2014/main" id="{61F2C62B-ED73-D1C2-F3B9-727976ED6DE1}"/>
              </a:ext>
            </a:extLst>
          </p:cNvPr>
          <p:cNvSpPr txBox="1"/>
          <p:nvPr/>
        </p:nvSpPr>
        <p:spPr>
          <a:xfrm>
            <a:off x="4247534" y="1923989"/>
            <a:ext cx="3451128" cy="1015660"/>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Translate Food And Hygiene Safety rules to staff’s native languages</a:t>
            </a:r>
          </a:p>
        </p:txBody>
      </p:sp>
      <p:sp>
        <p:nvSpPr>
          <p:cNvPr id="11" name="TextBox 20">
            <a:extLst>
              <a:ext uri="{FF2B5EF4-FFF2-40B4-BE49-F238E27FC236}">
                <a16:creationId xmlns:a16="http://schemas.microsoft.com/office/drawing/2014/main" id="{75E3240E-8C1D-1CE1-83F5-F2BBC20AC3E7}"/>
              </a:ext>
            </a:extLst>
          </p:cNvPr>
          <p:cNvSpPr txBox="1"/>
          <p:nvPr/>
        </p:nvSpPr>
        <p:spPr>
          <a:xfrm>
            <a:off x="3319939" y="3889071"/>
            <a:ext cx="3520467" cy="707882"/>
          </a:xfrm>
          <a:prstGeom prst="rect">
            <a:avLst/>
          </a:prstGeom>
          <a:solidFill>
            <a:srgbClr val="D9F2D0"/>
          </a:solidFill>
          <a:ln w="28575" cap="flat">
            <a:solidFill>
              <a:srgbClr val="156082"/>
            </a:solidFill>
            <a:prstDash val="solid"/>
            <a:miter/>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Managers Must Get Trained</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pitchFamily="34"/>
                <a:cs typeface="Arial" pitchFamily="34"/>
              </a:rPr>
              <a:t>In Multi-Cultural Awareness</a:t>
            </a:r>
          </a:p>
        </p:txBody>
      </p:sp>
      <p:cxnSp>
        <p:nvCxnSpPr>
          <p:cNvPr id="12" name="Straight Connector 23">
            <a:extLst>
              <a:ext uri="{FF2B5EF4-FFF2-40B4-BE49-F238E27FC236}">
                <a16:creationId xmlns:a16="http://schemas.microsoft.com/office/drawing/2014/main" id="{3572D000-90A7-9E0F-32E2-A81B92DA5DF4}"/>
              </a:ext>
            </a:extLst>
          </p:cNvPr>
          <p:cNvCxnSpPr/>
          <p:nvPr/>
        </p:nvCxnSpPr>
        <p:spPr>
          <a:xfrm>
            <a:off x="2713701" y="2939649"/>
            <a:ext cx="0" cy="230027"/>
          </a:xfrm>
          <a:prstGeom prst="straightConnector1">
            <a:avLst/>
          </a:prstGeom>
          <a:noFill/>
          <a:ln w="38103" cap="flat">
            <a:solidFill>
              <a:srgbClr val="156082"/>
            </a:solidFill>
            <a:prstDash val="solid"/>
            <a:miter/>
          </a:ln>
        </p:spPr>
      </p:cxnSp>
      <p:cxnSp>
        <p:nvCxnSpPr>
          <p:cNvPr id="13" name="Straight Connector 25">
            <a:extLst>
              <a:ext uri="{FF2B5EF4-FFF2-40B4-BE49-F238E27FC236}">
                <a16:creationId xmlns:a16="http://schemas.microsoft.com/office/drawing/2014/main" id="{39153C25-397E-6AD0-BE17-0DED90818E7B}"/>
              </a:ext>
            </a:extLst>
          </p:cNvPr>
          <p:cNvCxnSpPr/>
          <p:nvPr/>
        </p:nvCxnSpPr>
        <p:spPr>
          <a:xfrm>
            <a:off x="5914101" y="2951619"/>
            <a:ext cx="0" cy="230017"/>
          </a:xfrm>
          <a:prstGeom prst="straightConnector1">
            <a:avLst/>
          </a:prstGeom>
          <a:noFill/>
          <a:ln w="38103" cap="flat">
            <a:solidFill>
              <a:srgbClr val="156082"/>
            </a:solidFill>
            <a:prstDash val="solid"/>
            <a:miter/>
          </a:ln>
        </p:spPr>
      </p:cxnSp>
      <p:cxnSp>
        <p:nvCxnSpPr>
          <p:cNvPr id="14" name="Straight Connector 26">
            <a:extLst>
              <a:ext uri="{FF2B5EF4-FFF2-40B4-BE49-F238E27FC236}">
                <a16:creationId xmlns:a16="http://schemas.microsoft.com/office/drawing/2014/main" id="{F4D4883C-0B68-3020-CC46-26AEA3CB88E7}"/>
              </a:ext>
            </a:extLst>
          </p:cNvPr>
          <p:cNvCxnSpPr/>
          <p:nvPr/>
        </p:nvCxnSpPr>
        <p:spPr>
          <a:xfrm>
            <a:off x="9542202" y="2951619"/>
            <a:ext cx="0" cy="230017"/>
          </a:xfrm>
          <a:prstGeom prst="straightConnector1">
            <a:avLst/>
          </a:prstGeom>
          <a:noFill/>
          <a:ln w="38103" cap="flat">
            <a:solidFill>
              <a:srgbClr val="156082"/>
            </a:solidFill>
            <a:prstDash val="solid"/>
            <a:miter/>
          </a:ln>
        </p:spPr>
      </p:cxnSp>
      <p:cxnSp>
        <p:nvCxnSpPr>
          <p:cNvPr id="15" name="Straight Connector 27">
            <a:extLst>
              <a:ext uri="{FF2B5EF4-FFF2-40B4-BE49-F238E27FC236}">
                <a16:creationId xmlns:a16="http://schemas.microsoft.com/office/drawing/2014/main" id="{3964FA2C-ECAE-367A-A404-A8EE5B3892CA}"/>
              </a:ext>
            </a:extLst>
          </p:cNvPr>
          <p:cNvCxnSpPr/>
          <p:nvPr/>
        </p:nvCxnSpPr>
        <p:spPr>
          <a:xfrm>
            <a:off x="2202423" y="3688323"/>
            <a:ext cx="0" cy="230027"/>
          </a:xfrm>
          <a:prstGeom prst="straightConnector1">
            <a:avLst/>
          </a:prstGeom>
          <a:noFill/>
          <a:ln w="38103" cap="flat">
            <a:solidFill>
              <a:srgbClr val="156082"/>
            </a:solidFill>
            <a:prstDash val="solid"/>
            <a:miter/>
          </a:ln>
        </p:spPr>
      </p:cxnSp>
      <p:cxnSp>
        <p:nvCxnSpPr>
          <p:cNvPr id="16" name="Straight Connector 28">
            <a:extLst>
              <a:ext uri="{FF2B5EF4-FFF2-40B4-BE49-F238E27FC236}">
                <a16:creationId xmlns:a16="http://schemas.microsoft.com/office/drawing/2014/main" id="{1DBA5A6F-D4BE-5BA1-56F1-3E1A9B395F2C}"/>
              </a:ext>
            </a:extLst>
          </p:cNvPr>
          <p:cNvCxnSpPr/>
          <p:nvPr/>
        </p:nvCxnSpPr>
        <p:spPr>
          <a:xfrm>
            <a:off x="4881716" y="3688323"/>
            <a:ext cx="0" cy="230027"/>
          </a:xfrm>
          <a:prstGeom prst="straightConnector1">
            <a:avLst/>
          </a:prstGeom>
          <a:noFill/>
          <a:ln w="38103" cap="flat">
            <a:solidFill>
              <a:srgbClr val="156082"/>
            </a:solidFill>
            <a:prstDash val="solid"/>
            <a:miter/>
          </a:ln>
        </p:spPr>
      </p:cxnSp>
      <p:cxnSp>
        <p:nvCxnSpPr>
          <p:cNvPr id="17" name="Straight Connector 29">
            <a:extLst>
              <a:ext uri="{FF2B5EF4-FFF2-40B4-BE49-F238E27FC236}">
                <a16:creationId xmlns:a16="http://schemas.microsoft.com/office/drawing/2014/main" id="{7AB2DA9F-4066-EBBE-5A82-CCB1233DCF7B}"/>
              </a:ext>
            </a:extLst>
          </p:cNvPr>
          <p:cNvCxnSpPr/>
          <p:nvPr/>
        </p:nvCxnSpPr>
        <p:spPr>
          <a:xfrm>
            <a:off x="8013289" y="3688323"/>
            <a:ext cx="0" cy="230027"/>
          </a:xfrm>
          <a:prstGeom prst="straightConnector1">
            <a:avLst/>
          </a:prstGeom>
          <a:noFill/>
          <a:ln w="38103" cap="flat">
            <a:solidFill>
              <a:srgbClr val="156082"/>
            </a:solidFill>
            <a:prstDash val="solid"/>
            <a:miter/>
          </a:ln>
        </p:spPr>
      </p:cxnSp>
      <p:cxnSp>
        <p:nvCxnSpPr>
          <p:cNvPr id="18" name="Straight Connector 30">
            <a:extLst>
              <a:ext uri="{FF2B5EF4-FFF2-40B4-BE49-F238E27FC236}">
                <a16:creationId xmlns:a16="http://schemas.microsoft.com/office/drawing/2014/main" id="{7186FB33-4F4E-831B-DF28-CD3105D232BD}"/>
              </a:ext>
            </a:extLst>
          </p:cNvPr>
          <p:cNvCxnSpPr/>
          <p:nvPr/>
        </p:nvCxnSpPr>
        <p:spPr>
          <a:xfrm>
            <a:off x="9989573" y="3700284"/>
            <a:ext cx="0" cy="230026"/>
          </a:xfrm>
          <a:prstGeom prst="straightConnector1">
            <a:avLst/>
          </a:prstGeom>
          <a:noFill/>
          <a:ln w="38103" cap="flat">
            <a:solidFill>
              <a:srgbClr val="156082"/>
            </a:solidFill>
            <a:prstDash val="solid"/>
            <a:miter/>
          </a:ln>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p:cTn id="11" dur="500" fill="hold"/>
                                        <p:tgtEl>
                                          <p:spTgt spid="12"/>
                                        </p:tgtEl>
                                        <p:attrNameLst>
                                          <p:attrName>ppt_x</p:attrName>
                                        </p:attrNameLst>
                                      </p:cBhvr>
                                      <p:tavLst>
                                        <p:tav tm="0">
                                          <p:val>
                                            <p:strVal val="#ppt_x"/>
                                          </p:val>
                                        </p:tav>
                                        <p:tav tm="100000">
                                          <p:val>
                                            <p:strVal val="#ppt_x"/>
                                          </p:val>
                                        </p:tav>
                                      </p:tavLst>
                                    </p:anim>
                                    <p:anim calcmode="lin" valueType="num">
                                      <p:cBhvr>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p:cTn id="17" dur="500" fill="hold"/>
                                        <p:tgtEl>
                                          <p:spTgt spid="10"/>
                                        </p:tgtEl>
                                        <p:attrNameLst>
                                          <p:attrName>ppt_x</p:attrName>
                                        </p:attrNameLst>
                                      </p:cBhvr>
                                      <p:tavLst>
                                        <p:tav tm="0">
                                          <p:val>
                                            <p:strVal val="#ppt_x"/>
                                          </p:val>
                                        </p:tav>
                                        <p:tav tm="100000">
                                          <p:val>
                                            <p:strVal val="#ppt_x"/>
                                          </p:val>
                                        </p:tav>
                                      </p:tavLst>
                                    </p:anim>
                                    <p:anim calcmode="lin" valueType="num">
                                      <p:cBhvr>
                                        <p:cTn id="18" dur="500" fill="hold"/>
                                        <p:tgtEl>
                                          <p:spTgt spid="10"/>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p:cTn id="21" dur="500" fill="hold"/>
                                        <p:tgtEl>
                                          <p:spTgt spid="13"/>
                                        </p:tgtEl>
                                        <p:attrNameLst>
                                          <p:attrName>ppt_x</p:attrName>
                                        </p:attrNameLst>
                                      </p:cBhvr>
                                      <p:tavLst>
                                        <p:tav tm="0">
                                          <p:val>
                                            <p:strVal val="#ppt_x"/>
                                          </p:val>
                                        </p:tav>
                                        <p:tav tm="100000">
                                          <p:val>
                                            <p:strVal val="#ppt_x"/>
                                          </p:val>
                                        </p:tav>
                                      </p:tavLst>
                                    </p:anim>
                                    <p:anim calcmode="lin" valueType="num">
                                      <p:cBhvr>
                                        <p:cTn id="2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p:cTn id="27" dur="500" fill="hold"/>
                                        <p:tgtEl>
                                          <p:spTgt spid="6"/>
                                        </p:tgtEl>
                                        <p:attrNameLst>
                                          <p:attrName>ppt_x</p:attrName>
                                        </p:attrNameLst>
                                      </p:cBhvr>
                                      <p:tavLst>
                                        <p:tav tm="0">
                                          <p:val>
                                            <p:strVal val="#ppt_x"/>
                                          </p:val>
                                        </p:tav>
                                        <p:tav tm="100000">
                                          <p:val>
                                            <p:strVal val="#ppt_x"/>
                                          </p:val>
                                        </p:tav>
                                      </p:tavLst>
                                    </p:anim>
                                    <p:anim calcmode="lin" valueType="num">
                                      <p:cBhvr>
                                        <p:cTn id="28" dur="500" fill="hold"/>
                                        <p:tgtEl>
                                          <p:spTgt spid="6"/>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500" fill="hold"/>
                                        <p:tgtEl>
                                          <p:spTgt spid="14"/>
                                        </p:tgtEl>
                                        <p:attrNameLst>
                                          <p:attrName>ppt_x</p:attrName>
                                        </p:attrNameLst>
                                      </p:cBhvr>
                                      <p:tavLst>
                                        <p:tav tm="0">
                                          <p:val>
                                            <p:strVal val="#ppt_x"/>
                                          </p:val>
                                        </p:tav>
                                        <p:tav tm="100000">
                                          <p:val>
                                            <p:strVal val="#ppt_x"/>
                                          </p:val>
                                        </p:tav>
                                      </p:tavLst>
                                    </p:anim>
                                    <p:anim calcmode="lin" valueType="num">
                                      <p:cBhvr>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p:cTn id="37" dur="500" fill="hold"/>
                                        <p:tgtEl>
                                          <p:spTgt spid="15"/>
                                        </p:tgtEl>
                                        <p:attrNameLst>
                                          <p:attrName>ppt_x</p:attrName>
                                        </p:attrNameLst>
                                      </p:cBhvr>
                                      <p:tavLst>
                                        <p:tav tm="0">
                                          <p:val>
                                            <p:strVal val="#ppt_x"/>
                                          </p:val>
                                        </p:tav>
                                        <p:tav tm="100000">
                                          <p:val>
                                            <p:strVal val="#ppt_x"/>
                                          </p:val>
                                        </p:tav>
                                      </p:tavLst>
                                    </p:anim>
                                    <p:anim calcmode="lin" valueType="num">
                                      <p:cBhvr>
                                        <p:cTn id="38" dur="500" fill="hold"/>
                                        <p:tgtEl>
                                          <p:spTgt spid="15"/>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p:cTn id="41" dur="500" fill="hold"/>
                                        <p:tgtEl>
                                          <p:spTgt spid="9"/>
                                        </p:tgtEl>
                                        <p:attrNameLst>
                                          <p:attrName>ppt_x</p:attrName>
                                        </p:attrNameLst>
                                      </p:cBhvr>
                                      <p:tavLst>
                                        <p:tav tm="0">
                                          <p:val>
                                            <p:strVal val="#ppt_x"/>
                                          </p:val>
                                        </p:tav>
                                        <p:tav tm="100000">
                                          <p:val>
                                            <p:strVal val="#ppt_x"/>
                                          </p:val>
                                        </p:tav>
                                      </p:tavLst>
                                    </p:anim>
                                    <p:anim calcmode="lin" valueType="num">
                                      <p:cBhvr>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p:cTn id="47" dur="500" fill="hold"/>
                                        <p:tgtEl>
                                          <p:spTgt spid="16"/>
                                        </p:tgtEl>
                                        <p:attrNameLst>
                                          <p:attrName>ppt_x</p:attrName>
                                        </p:attrNameLst>
                                      </p:cBhvr>
                                      <p:tavLst>
                                        <p:tav tm="0">
                                          <p:val>
                                            <p:strVal val="#ppt_x"/>
                                          </p:val>
                                        </p:tav>
                                        <p:tav tm="100000">
                                          <p:val>
                                            <p:strVal val="#ppt_x"/>
                                          </p:val>
                                        </p:tav>
                                      </p:tavLst>
                                    </p:anim>
                                    <p:anim calcmode="lin" valueType="num">
                                      <p:cBhvr>
                                        <p:cTn id="48" dur="500" fill="hold"/>
                                        <p:tgtEl>
                                          <p:spTgt spid="16"/>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11"/>
                                        </p:tgtEl>
                                        <p:attrNameLst>
                                          <p:attrName>style.visibility</p:attrName>
                                        </p:attrNameLst>
                                      </p:cBhvr>
                                      <p:to>
                                        <p:strVal val="visible"/>
                                      </p:to>
                                    </p:set>
                                    <p:anim calcmode="lin" valueType="num">
                                      <p:cBhvr>
                                        <p:cTn id="51" dur="500" fill="hold"/>
                                        <p:tgtEl>
                                          <p:spTgt spid="11"/>
                                        </p:tgtEl>
                                        <p:attrNameLst>
                                          <p:attrName>ppt_x</p:attrName>
                                        </p:attrNameLst>
                                      </p:cBhvr>
                                      <p:tavLst>
                                        <p:tav tm="0">
                                          <p:val>
                                            <p:strVal val="#ppt_x"/>
                                          </p:val>
                                        </p:tav>
                                        <p:tav tm="100000">
                                          <p:val>
                                            <p:strVal val="#ppt_x"/>
                                          </p:val>
                                        </p:tav>
                                      </p:tavLst>
                                    </p:anim>
                                    <p:anim calcmode="lin" valueType="num">
                                      <p:cBhvr>
                                        <p:cTn id="5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17"/>
                                        </p:tgtEl>
                                        <p:attrNameLst>
                                          <p:attrName>style.visibility</p:attrName>
                                        </p:attrNameLst>
                                      </p:cBhvr>
                                      <p:to>
                                        <p:strVal val="visible"/>
                                      </p:to>
                                    </p:set>
                                    <p:anim calcmode="lin" valueType="num">
                                      <p:cBhvr>
                                        <p:cTn id="57" dur="500" fill="hold"/>
                                        <p:tgtEl>
                                          <p:spTgt spid="17"/>
                                        </p:tgtEl>
                                        <p:attrNameLst>
                                          <p:attrName>ppt_x</p:attrName>
                                        </p:attrNameLst>
                                      </p:cBhvr>
                                      <p:tavLst>
                                        <p:tav tm="0">
                                          <p:val>
                                            <p:strVal val="#ppt_x"/>
                                          </p:val>
                                        </p:tav>
                                        <p:tav tm="100000">
                                          <p:val>
                                            <p:strVal val="#ppt_x"/>
                                          </p:val>
                                        </p:tav>
                                      </p:tavLst>
                                    </p:anim>
                                    <p:anim calcmode="lin" valueType="num">
                                      <p:cBhvr>
                                        <p:cTn id="58" dur="500" fill="hold"/>
                                        <p:tgtEl>
                                          <p:spTgt spid="17"/>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8"/>
                                        </p:tgtEl>
                                        <p:attrNameLst>
                                          <p:attrName>style.visibility</p:attrName>
                                        </p:attrNameLst>
                                      </p:cBhvr>
                                      <p:to>
                                        <p:strVal val="visible"/>
                                      </p:to>
                                    </p:set>
                                    <p:anim calcmode="lin" valueType="num">
                                      <p:cBhvr>
                                        <p:cTn id="61" dur="500" fill="hold"/>
                                        <p:tgtEl>
                                          <p:spTgt spid="8"/>
                                        </p:tgtEl>
                                        <p:attrNameLst>
                                          <p:attrName>ppt_x</p:attrName>
                                        </p:attrNameLst>
                                      </p:cBhvr>
                                      <p:tavLst>
                                        <p:tav tm="0">
                                          <p:val>
                                            <p:strVal val="#ppt_x"/>
                                          </p:val>
                                        </p:tav>
                                        <p:tav tm="100000">
                                          <p:val>
                                            <p:strVal val="#ppt_x"/>
                                          </p:val>
                                        </p:tav>
                                      </p:tavLst>
                                    </p:anim>
                                    <p:anim calcmode="lin" valueType="num">
                                      <p:cBhvr>
                                        <p:cTn id="6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18"/>
                                        </p:tgtEl>
                                        <p:attrNameLst>
                                          <p:attrName>style.visibility</p:attrName>
                                        </p:attrNameLst>
                                      </p:cBhvr>
                                      <p:to>
                                        <p:strVal val="visible"/>
                                      </p:to>
                                    </p:set>
                                    <p:anim calcmode="lin" valueType="num">
                                      <p:cBhvr>
                                        <p:cTn id="67" dur="500" fill="hold"/>
                                        <p:tgtEl>
                                          <p:spTgt spid="18"/>
                                        </p:tgtEl>
                                        <p:attrNameLst>
                                          <p:attrName>ppt_x</p:attrName>
                                        </p:attrNameLst>
                                      </p:cBhvr>
                                      <p:tavLst>
                                        <p:tav tm="0">
                                          <p:val>
                                            <p:strVal val="#ppt_x"/>
                                          </p:val>
                                        </p:tav>
                                        <p:tav tm="100000">
                                          <p:val>
                                            <p:strVal val="#ppt_x"/>
                                          </p:val>
                                        </p:tav>
                                      </p:tavLst>
                                    </p:anim>
                                    <p:anim calcmode="lin" valueType="num">
                                      <p:cBhvr>
                                        <p:cTn id="68" dur="500" fill="hold"/>
                                        <p:tgtEl>
                                          <p:spTgt spid="18"/>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7"/>
                                        </p:tgtEl>
                                        <p:attrNameLst>
                                          <p:attrName>style.visibility</p:attrName>
                                        </p:attrNameLst>
                                      </p:cBhvr>
                                      <p:to>
                                        <p:strVal val="visible"/>
                                      </p:to>
                                    </p:set>
                                    <p:anim calcmode="lin" valueType="num">
                                      <p:cBhvr>
                                        <p:cTn id="71" dur="500" fill="hold"/>
                                        <p:tgtEl>
                                          <p:spTgt spid="7"/>
                                        </p:tgtEl>
                                        <p:attrNameLst>
                                          <p:attrName>ppt_x</p:attrName>
                                        </p:attrNameLst>
                                      </p:cBhvr>
                                      <p:tavLst>
                                        <p:tav tm="0">
                                          <p:val>
                                            <p:strVal val="#ppt_x"/>
                                          </p:val>
                                        </p:tav>
                                        <p:tav tm="100000">
                                          <p:val>
                                            <p:strVal val="#ppt_x"/>
                                          </p:val>
                                        </p:tav>
                                      </p:tavLst>
                                    </p:anim>
                                    <p:anim calcmode="lin" valueType="num">
                                      <p:cBhvr>
                                        <p:cTn id="7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B9F932C6-3A05-4CE3-8676-393868774074}"/>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CE90DE1F-0761-FCFE-718F-82348D551438}"/>
              </a:ext>
            </a:extLst>
          </p:cNvPr>
          <p:cNvSpPr txBox="1">
            <a:spLocks noGrp="1"/>
          </p:cNvSpPr>
          <p:nvPr>
            <p:ph type="subTitle" idx="1"/>
          </p:nvPr>
        </p:nvSpPr>
        <p:spPr>
          <a:xfrm>
            <a:off x="1523993" y="1311121"/>
            <a:ext cx="9144000" cy="792976"/>
          </a:xfrm>
          <a:solidFill>
            <a:srgbClr val="D9F2D0"/>
          </a:solidFill>
          <a:ln w="28575">
            <a:solidFill>
              <a:srgbClr val="156082"/>
            </a:solidFill>
            <a:prstDash val="solid"/>
          </a:ln>
        </p:spPr>
        <p:txBody>
          <a:bodyPr/>
          <a:lstStyle/>
          <a:p>
            <a:pPr lvl="0"/>
            <a:r>
              <a:rPr lang="en-GB">
                <a:latin typeface="Arial" pitchFamily="34"/>
                <a:cs typeface="Arial" pitchFamily="34"/>
              </a:rPr>
              <a:t>By making sure that every worker understands the rules clearly, Flight Foods can avoid food and hygiene accidents. </a:t>
            </a:r>
          </a:p>
        </p:txBody>
      </p:sp>
      <p:sp>
        <p:nvSpPr>
          <p:cNvPr id="4" name="Title 5">
            <a:extLst>
              <a:ext uri="{FF2B5EF4-FFF2-40B4-BE49-F238E27FC236}">
                <a16:creationId xmlns:a16="http://schemas.microsoft.com/office/drawing/2014/main" id="{341CF014-C926-DFA7-E066-B23949E489B0}"/>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Conclusion</a:t>
            </a:r>
            <a:endParaRPr lang="en-GB" sz="4000"/>
          </a:p>
        </p:txBody>
      </p:sp>
      <p:pic>
        <p:nvPicPr>
          <p:cNvPr id="5" name="Picture 8" descr="food production factory environment isometric vector illustration">
            <a:extLst>
              <a:ext uri="{FF2B5EF4-FFF2-40B4-BE49-F238E27FC236}">
                <a16:creationId xmlns:a16="http://schemas.microsoft.com/office/drawing/2014/main" id="{00FCBF6C-F38A-5D23-0206-9BB9CD74B7BE}"/>
              </a:ext>
            </a:extLst>
          </p:cNvPr>
          <p:cNvPicPr>
            <a:picLocks noChangeAspect="1"/>
          </p:cNvPicPr>
          <p:nvPr/>
        </p:nvPicPr>
        <p:blipFill>
          <a:blip r:embed="rId3"/>
          <a:stretch>
            <a:fillRect/>
          </a:stretch>
        </p:blipFill>
        <p:spPr>
          <a:xfrm>
            <a:off x="2236430" y="2473378"/>
            <a:ext cx="7787963" cy="4384621"/>
          </a:xfrm>
          <a:prstGeom prst="rect">
            <a:avLst/>
          </a:prstGeom>
          <a:noFill/>
          <a:ln cap="flat">
            <a:noFill/>
          </a:ln>
        </p:spPr>
      </p:pic>
      <p:sp>
        <p:nvSpPr>
          <p:cNvPr id="6" name="TextBox 7">
            <a:extLst>
              <a:ext uri="{FF2B5EF4-FFF2-40B4-BE49-F238E27FC236}">
                <a16:creationId xmlns:a16="http://schemas.microsoft.com/office/drawing/2014/main" id="{A0771C8C-238D-C1E4-32BA-46D71F791D2C}"/>
              </a:ext>
            </a:extLst>
          </p:cNvPr>
          <p:cNvSpPr txBox="1"/>
          <p:nvPr/>
        </p:nvSpPr>
        <p:spPr>
          <a:xfrm>
            <a:off x="1523993" y="2228667"/>
            <a:ext cx="9144000" cy="1200332"/>
          </a:xfrm>
          <a:prstGeom prst="rect">
            <a:avLst/>
          </a:prstGeom>
          <a:solidFill>
            <a:srgbClr val="D9F2D0"/>
          </a:solidFill>
          <a:ln w="28575" cap="flat">
            <a:solidFill>
              <a:srgbClr val="156082"/>
            </a:solidFill>
            <a:prstDash val="solid"/>
            <a:miter/>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Communicating clearly and effectively will ensure that employees understand their responsibilities and roles, make less mistakes, and it will make operations at Flight Foods run with no mistakes.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name="Slide35">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47F278E8-A136-D621-40A5-0132419FC52D}"/>
              </a:ext>
            </a:extLst>
          </p:cNvPr>
          <p:cNvPicPr>
            <a:picLocks noMove="1" noResize="1"/>
          </p:cNvPicPr>
          <p:nvPr/>
        </p:nvPicPr>
        <p:blipFill>
          <a:blip r:embed="rId2">
            <a:alphaModFix amt="15000"/>
          </a:blip>
          <a:srcRect l="342"/>
          <a:stretch>
            <a:fillRect/>
          </a:stretch>
        </p:blipFill>
        <p:spPr>
          <a:xfrm>
            <a:off x="0" y="0"/>
            <a:ext cx="12191996" cy="6858000"/>
          </a:xfrm>
          <a:prstGeom prst="rect">
            <a:avLst/>
          </a:prstGeom>
          <a:noFill/>
          <a:ln cap="flat">
            <a:noFill/>
          </a:ln>
        </p:spPr>
      </p:pic>
      <p:sp>
        <p:nvSpPr>
          <p:cNvPr id="3" name="Subtitle 2">
            <a:extLst>
              <a:ext uri="{FF2B5EF4-FFF2-40B4-BE49-F238E27FC236}">
                <a16:creationId xmlns:a16="http://schemas.microsoft.com/office/drawing/2014/main" id="{6F2C6CEE-46F5-3B7D-3C85-D33BB429FFA2}"/>
              </a:ext>
            </a:extLst>
          </p:cNvPr>
          <p:cNvSpPr txBox="1">
            <a:spLocks noGrp="1"/>
          </p:cNvSpPr>
          <p:nvPr>
            <p:ph type="subTitle" idx="1"/>
          </p:nvPr>
        </p:nvSpPr>
        <p:spPr>
          <a:xfrm>
            <a:off x="1524003" y="1104458"/>
            <a:ext cx="9144000" cy="5623651"/>
          </a:xfrm>
          <a:solidFill>
            <a:srgbClr val="D9F2D0"/>
          </a:solidFill>
          <a:ln w="28575">
            <a:solidFill>
              <a:srgbClr val="156082"/>
            </a:solidFill>
            <a:prstDash val="solid"/>
          </a:ln>
        </p:spPr>
        <p:txBody>
          <a:bodyPr/>
          <a:lstStyle/>
          <a:p>
            <a:pPr marL="342900" lvl="0" indent="-342900" algn="l">
              <a:lnSpc>
                <a:spcPct val="70000"/>
              </a:lnSpc>
              <a:buChar char="•"/>
            </a:pPr>
            <a:r>
              <a:rPr lang="en-GB" sz="1900"/>
              <a:t>Berlo, D. K. (1960). The Process of Communication: An Introduction to Theory and Practice. New York: Holt, Rinehart and Winston.</a:t>
            </a:r>
          </a:p>
          <a:p>
            <a:pPr marL="342900" lvl="0" indent="-342900" algn="l">
              <a:lnSpc>
                <a:spcPct val="70000"/>
              </a:lnSpc>
              <a:buChar char="•"/>
            </a:pPr>
            <a:r>
              <a:rPr lang="en-GB" sz="1900"/>
              <a:t>Harvard Medical School. (2021) </a:t>
            </a:r>
            <a:r>
              <a:rPr lang="en-GB" sz="1900" i="1"/>
              <a:t>Sleep and mood</a:t>
            </a:r>
            <a:r>
              <a:rPr lang="en-GB" sz="1900"/>
              <a:t>, </a:t>
            </a:r>
            <a:r>
              <a:rPr lang="en-GB" sz="1900" i="1"/>
              <a:t>Division Of Sleep Medicine</a:t>
            </a:r>
            <a:r>
              <a:rPr lang="en-GB" sz="1900"/>
              <a:t>. Available at: https://sleep.hms.harvard.edu/education-training/public-education/sleep-and-health-education-program/sleep-health-education-87 (Accessed: 01 August 2026). </a:t>
            </a:r>
          </a:p>
          <a:p>
            <a:pPr marL="342900" lvl="0" indent="-342900" algn="l">
              <a:lnSpc>
                <a:spcPct val="70000"/>
              </a:lnSpc>
              <a:buChar char="•"/>
            </a:pPr>
            <a:r>
              <a:rPr lang="en-GB" sz="1900"/>
              <a:t>Taylor, K. (2026) </a:t>
            </a:r>
            <a:r>
              <a:rPr lang="en-GB" sz="1900" i="1"/>
              <a:t>Stop mood swings now: Why tiredness makes you emotional: MD: Ubie Doctor’s Note</a:t>
            </a:r>
            <a:r>
              <a:rPr lang="en-GB" sz="1900"/>
              <a:t>, </a:t>
            </a:r>
            <a:r>
              <a:rPr lang="en-GB" sz="1900" i="1"/>
              <a:t>Stop Mood Swings Now: Why Tiredness Makes You Emotional | MD | Ubie Doctor’s Note</a:t>
            </a:r>
            <a:r>
              <a:rPr lang="en-GB" sz="1900"/>
              <a:t>. Available at: https://ubiehealth.com/doctors-note/mood-swings-sleep-tiredness-makes-emotional-37-why32e4 (Accessed: 01 August 2026). </a:t>
            </a:r>
          </a:p>
          <a:p>
            <a:pPr marL="342900" lvl="0" indent="-342900" algn="l">
              <a:lnSpc>
                <a:spcPct val="70000"/>
              </a:lnSpc>
              <a:buChar char="•"/>
            </a:pPr>
            <a:r>
              <a:rPr lang="en-GB" sz="1900"/>
              <a:t>Schramm, W. (1954). </a:t>
            </a:r>
            <a:r>
              <a:rPr lang="en-GB" sz="1900" i="1"/>
              <a:t>The Process and Effects of Mass Communication.</a:t>
            </a:r>
            <a:r>
              <a:rPr lang="en-GB" sz="1900"/>
              <a:t> University of Illinois Press.</a:t>
            </a:r>
          </a:p>
          <a:p>
            <a:pPr marL="342900" lvl="0" indent="-342900" algn="l">
              <a:lnSpc>
                <a:spcPct val="70000"/>
              </a:lnSpc>
              <a:buChar char="•"/>
            </a:pPr>
            <a:r>
              <a:rPr lang="en-GB" sz="1900"/>
              <a:t>Shannon, C. and Weaver, W. (1948) The Mathematical Theory of Communication. Bell System Technical Journal, 27, 379-423, 623-656. </a:t>
            </a:r>
            <a:r>
              <a:rPr lang="en-GB" sz="1900">
                <a:hlinkClick r:id="rId3">
                  <a:extLst>
                    <a:ext uri="{A12FA001-AC4F-418D-AE19-62706E023703}">
                      <ahyp:hlinkClr xmlns:ahyp="http://schemas.microsoft.com/office/drawing/2018/hyperlinkcolor" val="tx"/>
                    </a:ext>
                  </a:extLst>
                </a:hlinkClick>
              </a:rPr>
              <a:t>http://dx.doi.org/10.1002/j.1538-7305.1948.tb00917.x</a:t>
            </a:r>
            <a:endParaRPr lang="en-GB" sz="1900"/>
          </a:p>
          <a:p>
            <a:pPr marL="342900" lvl="0" indent="-342900" algn="l">
              <a:lnSpc>
                <a:spcPct val="70000"/>
              </a:lnSpc>
              <a:buChar char="•"/>
            </a:pPr>
            <a:r>
              <a:rPr lang="en-GB" sz="1900"/>
              <a:t>Sitorus , A.O. and Lubis , L. (2025) </a:t>
            </a:r>
            <a:r>
              <a:rPr lang="en-GB" sz="1900" i="1"/>
              <a:t>Language  Ambiguity  and  Emotional  Barriers:  Semantic  and Psychological Approaches in Interpersonal Communication</a:t>
            </a:r>
            <a:r>
              <a:rPr lang="en-GB" sz="1900"/>
              <a:t>, </a:t>
            </a:r>
            <a:r>
              <a:rPr lang="en-GB" sz="1900" i="1"/>
              <a:t>View of language ambiguity and emotional barriers: Semantic and psychological approaches in interpersonal communication</a:t>
            </a:r>
            <a:r>
              <a:rPr lang="en-GB" sz="1900"/>
              <a:t>. Available at: https://jurnal-stiepari.ac.id/index.php/LITERACY/article/view/2380/2052 (Accessed: 02 August 2026). </a:t>
            </a:r>
          </a:p>
          <a:p>
            <a:pPr lvl="0">
              <a:lnSpc>
                <a:spcPct val="70000"/>
              </a:lnSpc>
            </a:pPr>
            <a:endParaRPr lang="en-GB" sz="1900"/>
          </a:p>
        </p:txBody>
      </p:sp>
      <p:sp>
        <p:nvSpPr>
          <p:cNvPr id="4" name="Title 5">
            <a:extLst>
              <a:ext uri="{FF2B5EF4-FFF2-40B4-BE49-F238E27FC236}">
                <a16:creationId xmlns:a16="http://schemas.microsoft.com/office/drawing/2014/main" id="{DAC24D4E-7A54-2A61-67D3-AD3090A9F73B}"/>
              </a:ext>
            </a:extLst>
          </p:cNvPr>
          <p:cNvSpPr txBox="1">
            <a:spLocks noGrp="1"/>
          </p:cNvSpPr>
          <p:nvPr>
            <p:ph type="ctrTitle"/>
          </p:nvPr>
        </p:nvSpPr>
        <p:spPr>
          <a:xfrm>
            <a:off x="1524003" y="259771"/>
            <a:ext cx="9144000" cy="714804"/>
          </a:xfrm>
          <a:solidFill>
            <a:srgbClr val="DCEAF7"/>
          </a:solidFill>
          <a:ln w="28575">
            <a:solidFill>
              <a:srgbClr val="156082"/>
            </a:solidFill>
            <a:prstDash val="solid"/>
          </a:ln>
        </p:spPr>
        <p:txBody>
          <a:bodyPr/>
          <a:lstStyle/>
          <a:p>
            <a:pPr lvl="0"/>
            <a:r>
              <a:rPr lang="en-GB" sz="4000">
                <a:latin typeface="Arial" pitchFamily="34"/>
                <a:cs typeface="Arial" pitchFamily="34"/>
              </a:rPr>
              <a:t>References</a:t>
            </a:r>
            <a:endParaRPr lang="en-GB" sz="40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4">
            <a:extLst>
              <a:ext uri="{FF2B5EF4-FFF2-40B4-BE49-F238E27FC236}">
                <a16:creationId xmlns:a16="http://schemas.microsoft.com/office/drawing/2014/main" id="{B9FBD57D-5304-0DB6-81A9-BC8E5E8A6C0E}"/>
              </a:ext>
            </a:extLst>
          </p:cNvPr>
          <p:cNvPicPr>
            <a:picLocks noMove="1" noResize="1"/>
          </p:cNvPicPr>
          <p:nvPr/>
        </p:nvPicPr>
        <p:blipFill>
          <a:blip r:embed="rId2">
            <a:alphaModFix amt="25000"/>
          </a:blip>
          <a:srcRect l="34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F9BD2A1D-7E61-213B-DE89-D37CC70139B0}"/>
              </a:ext>
            </a:extLst>
          </p:cNvPr>
          <p:cNvSpPr txBox="1">
            <a:spLocks noGrp="1"/>
          </p:cNvSpPr>
          <p:nvPr>
            <p:ph type="ctrTitle"/>
          </p:nvPr>
        </p:nvSpPr>
        <p:spPr>
          <a:xfrm>
            <a:off x="1524003" y="754626"/>
            <a:ext cx="9144000" cy="1445190"/>
          </a:xfrm>
          <a:solidFill>
            <a:srgbClr val="DCEAF7"/>
          </a:solidFill>
          <a:ln w="28575">
            <a:solidFill>
              <a:srgbClr val="156082"/>
            </a:solidFill>
            <a:prstDash val="solid"/>
          </a:ln>
        </p:spPr>
        <p:txBody>
          <a:bodyPr/>
          <a:lstStyle/>
          <a:p>
            <a:pPr lvl="0"/>
            <a:r>
              <a:rPr lang="en-GB" sz="4800">
                <a:latin typeface="Arial" pitchFamily="34"/>
                <a:cs typeface="Arial" pitchFamily="34"/>
              </a:rPr>
              <a:t>Communication problems at Flight Foods Ltd</a:t>
            </a:r>
          </a:p>
        </p:txBody>
      </p:sp>
      <p:sp>
        <p:nvSpPr>
          <p:cNvPr id="4" name="Subtitle 2">
            <a:extLst>
              <a:ext uri="{FF2B5EF4-FFF2-40B4-BE49-F238E27FC236}">
                <a16:creationId xmlns:a16="http://schemas.microsoft.com/office/drawing/2014/main" id="{8E1EDBD1-9982-CBED-DA5D-5F176C6EFE6C}"/>
              </a:ext>
            </a:extLst>
          </p:cNvPr>
          <p:cNvSpPr txBox="1">
            <a:spLocks noGrp="1"/>
          </p:cNvSpPr>
          <p:nvPr>
            <p:ph type="subTitle" idx="1"/>
          </p:nvPr>
        </p:nvSpPr>
        <p:spPr>
          <a:xfrm>
            <a:off x="1524003" y="2671913"/>
            <a:ext cx="9144000" cy="3431459"/>
          </a:xfrm>
          <a:solidFill>
            <a:srgbClr val="DCEAF7"/>
          </a:solidFill>
          <a:ln w="19046">
            <a:solidFill>
              <a:srgbClr val="156082"/>
            </a:solidFill>
            <a:prstDash val="solid"/>
          </a:ln>
        </p:spPr>
        <p:txBody>
          <a:bodyPr anchorCtr="0"/>
          <a:lstStyle/>
          <a:p>
            <a:pPr lvl="0">
              <a:lnSpc>
                <a:spcPct val="100000"/>
              </a:lnSpc>
            </a:pPr>
            <a:r>
              <a:rPr lang="en-GB" sz="2000">
                <a:latin typeface="Arial" pitchFamily="34"/>
                <a:cs typeface="Arial" pitchFamily="34"/>
              </a:rPr>
              <a:t>LCLM4003 - Effective Teamwork and Communication</a:t>
            </a:r>
          </a:p>
          <a:p>
            <a:pPr lvl="0">
              <a:lnSpc>
                <a:spcPct val="100000"/>
              </a:lnSpc>
            </a:pPr>
            <a:r>
              <a:rPr lang="en-GB" sz="2000">
                <a:latin typeface="Arial" pitchFamily="34"/>
                <a:cs typeface="Arial" pitchFamily="34"/>
              </a:rPr>
              <a:t>ASSIGNMENT 2: Group Presentation </a:t>
            </a:r>
          </a:p>
          <a:p>
            <a:pPr lvl="0">
              <a:lnSpc>
                <a:spcPct val="100000"/>
              </a:lnSpc>
            </a:pPr>
            <a:r>
              <a:rPr lang="en-GB" sz="2000">
                <a:latin typeface="Arial" pitchFamily="34"/>
                <a:cs typeface="Arial" pitchFamily="34"/>
              </a:rPr>
              <a:t>Student: Ahmed Abdelhaliem ID No. 2530983</a:t>
            </a:r>
          </a:p>
          <a:p>
            <a:pPr lvl="0">
              <a:lnSpc>
                <a:spcPct val="100000"/>
              </a:lnSpc>
            </a:pPr>
            <a:r>
              <a:rPr lang="en-GB" sz="2000">
                <a:latin typeface="Arial" pitchFamily="34"/>
                <a:cs typeface="Arial" pitchFamily="34"/>
              </a:rPr>
              <a:t>Student: Ambreen Sayed ID No. 2530981</a:t>
            </a:r>
          </a:p>
          <a:p>
            <a:pPr lvl="0">
              <a:lnSpc>
                <a:spcPct val="100000"/>
              </a:lnSpc>
            </a:pPr>
            <a:r>
              <a:rPr lang="en-GB" sz="2000">
                <a:latin typeface="Arial" pitchFamily="34"/>
                <a:cs typeface="Arial" pitchFamily="34"/>
              </a:rPr>
              <a:t>Student: Gheorghe-Ionut Podeanu ID No. 2524543</a:t>
            </a:r>
          </a:p>
          <a:p>
            <a:pPr lvl="0">
              <a:lnSpc>
                <a:spcPct val="100000"/>
              </a:lnSpc>
            </a:pPr>
            <a:r>
              <a:rPr lang="en-GB" sz="2000">
                <a:latin typeface="Arial" pitchFamily="34"/>
                <a:cs typeface="Arial" pitchFamily="34"/>
              </a:rPr>
              <a:t>Student: Narah Costa ID No. 2531280</a:t>
            </a:r>
          </a:p>
          <a:p>
            <a:pPr lvl="0">
              <a:lnSpc>
                <a:spcPct val="100000"/>
              </a:lnSpc>
            </a:pPr>
            <a:r>
              <a:rPr lang="en-GB" sz="2000">
                <a:latin typeface="Arial" pitchFamily="34"/>
                <a:cs typeface="Arial" pitchFamily="34"/>
              </a:rPr>
              <a:t>Student: Pedro Donda ID No. 2528094</a:t>
            </a:r>
          </a:p>
          <a:p>
            <a:pPr lvl="0">
              <a:lnSpc>
                <a:spcPct val="100000"/>
              </a:lnSpc>
            </a:pPr>
            <a:r>
              <a:rPr lang="en-GB" sz="2000">
                <a:latin typeface="Arial" pitchFamily="34"/>
                <a:cs typeface="Arial" pitchFamily="34"/>
              </a:rPr>
              <a:t>Tutor’s Name: Lloyd Beharry</a:t>
            </a:r>
          </a:p>
          <a:p>
            <a:pPr lvl="0" algn="l">
              <a:lnSpc>
                <a:spcPct val="70000"/>
              </a:lnSpc>
            </a:pPr>
            <a:endParaRPr lang="en-GB" sz="600">
              <a:latin typeface="Aptos Display"/>
            </a:endParaRPr>
          </a:p>
          <a:p>
            <a:pPr lvl="0" algn="l">
              <a:lnSpc>
                <a:spcPct val="70000"/>
              </a:lnSpc>
            </a:pPr>
            <a:endParaRPr lang="en-GB" sz="600">
              <a:latin typeface="Aptos Display"/>
            </a:endParaRPr>
          </a:p>
          <a:p>
            <a:pPr lvl="0">
              <a:lnSpc>
                <a:spcPct val="70000"/>
              </a:lnSpc>
            </a:pPr>
            <a:endParaRPr lang="en-GB" sz="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1962</Words>
  <Application>Microsoft Office PowerPoint</Application>
  <PresentationFormat>Widescreen</PresentationFormat>
  <Paragraphs>206</Paragraphs>
  <Slides>34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Aptos</vt:lpstr>
      <vt:lpstr>Aptos Display</vt:lpstr>
      <vt:lpstr>Arial</vt:lpstr>
      <vt:lpstr>Office Theme</vt:lpstr>
      <vt:lpstr>Communication problems at Flight Foods Ltd</vt:lpstr>
      <vt:lpstr>Overview</vt:lpstr>
      <vt:lpstr>Introduction</vt:lpstr>
      <vt:lpstr>PowerPoint Presentation</vt:lpstr>
      <vt:lpstr>The floor manager, Gary, an Englishman said:</vt:lpstr>
      <vt:lpstr>Environmental  Barrier</vt:lpstr>
      <vt:lpstr>Environmental Barrier</vt:lpstr>
      <vt:lpstr>Environmental Barrier</vt:lpstr>
      <vt:lpstr>Environmental Barrier Solution</vt:lpstr>
      <vt:lpstr>PowerPoint Presentation</vt:lpstr>
      <vt:lpstr>Generational  Barrier</vt:lpstr>
      <vt:lpstr>Generational Barrier</vt:lpstr>
      <vt:lpstr>Generational Barrier</vt:lpstr>
      <vt:lpstr>Generational Barrier Solution</vt:lpstr>
      <vt:lpstr>Generational Barrier Solution</vt:lpstr>
      <vt:lpstr>Generational Barrier Solution</vt:lpstr>
      <vt:lpstr>Communication  Barrier</vt:lpstr>
      <vt:lpstr>Communication Barrier</vt:lpstr>
      <vt:lpstr>Communication Barrier</vt:lpstr>
      <vt:lpstr>Communication Barrier Solution</vt:lpstr>
      <vt:lpstr>Emotional Barrier</vt:lpstr>
      <vt:lpstr>Emotional Barrier</vt:lpstr>
      <vt:lpstr>Emotional Barrier Solution</vt:lpstr>
      <vt:lpstr>PowerPoint Presentation</vt:lpstr>
      <vt:lpstr>Cultural Barrier</vt:lpstr>
      <vt:lpstr>PowerPoint Presentation</vt:lpstr>
      <vt:lpstr>PowerPoint Presentation</vt:lpstr>
      <vt:lpstr>PowerPoint Presentation</vt:lpstr>
      <vt:lpstr>Cultural Barrier Solution</vt:lpstr>
      <vt:lpstr>Conclusion</vt:lpstr>
      <vt:lpstr>Conclusion</vt:lpstr>
      <vt:lpstr>Conclusion</vt:lpstr>
      <vt:lpstr>References</vt:lpstr>
      <vt:lpstr>Communication problems at Flight Foods Ltd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Narah Dos Santos Costa (2531280)</dc:creator>
  <cp:lastModifiedBy>Narah Santos</cp:lastModifiedBy>
  <cp:revision>48</cp:revision>
  <dcterms:created xsi:type="dcterms:W3CDTF">2026-07-23T18:54:24Z</dcterms:created>
  <dcterms:modified xsi:type="dcterms:W3CDTF">2026-08-09T11:28:10Z</dcterms:modified>
</cp:coreProperties>
</file>