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gif" ContentType="image/gi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23"/>
  </p:handoutMasterIdLst>
  <p:sldIdLst>
    <p:sldId id="256" r:id="rId3"/>
    <p:sldId id="321" r:id="rId5"/>
    <p:sldId id="322" r:id="rId6"/>
    <p:sldId id="323" r:id="rId7"/>
    <p:sldId id="324" r:id="rId8"/>
    <p:sldId id="325" r:id="rId9"/>
    <p:sldId id="326" r:id="rId10"/>
    <p:sldId id="327" r:id="rId11"/>
    <p:sldId id="328" r:id="rId12"/>
    <p:sldId id="329" r:id="rId13"/>
    <p:sldId id="330" r:id="rId14"/>
    <p:sldId id="331" r:id="rId15"/>
    <p:sldId id="332" r:id="rId16"/>
    <p:sldId id="333" r:id="rId17"/>
    <p:sldId id="335" r:id="rId18"/>
    <p:sldId id="334" r:id="rId19"/>
    <p:sldId id="336" r:id="rId20"/>
    <p:sldId id="337" r:id="rId21"/>
    <p:sldId id="338" r:id="rId22"/>
  </p:sldIdLst>
  <p:sldSz cx="12192000" cy="6858000"/>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DB1"/>
    <a:srgbClr val="FFFFFF"/>
    <a:srgbClr val="FFB100"/>
    <a:srgbClr val="FCFDFF"/>
    <a:srgbClr val="E3EFFF"/>
    <a:srgbClr val="3D7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5" autoAdjust="0"/>
    <p:restoredTop sz="94660"/>
  </p:normalViewPr>
  <p:slideViewPr>
    <p:cSldViewPr snapToGrid="0">
      <p:cViewPr varScale="1">
        <p:scale>
          <a:sx n="102" d="100"/>
          <a:sy n="102" d="100"/>
        </p:scale>
        <p:origin x="200" y="320"/>
      </p:cViewPr>
      <p:guideLst/>
    </p:cSldViewPr>
  </p:slideViewPr>
  <p:notesTextViewPr>
    <p:cViewPr>
      <p:scale>
        <a:sx n="1" d="1"/>
        <a:sy n="1" d="1"/>
      </p:scale>
      <p:origin x="0" y="0"/>
    </p:cViewPr>
  </p:notesTextViewPr>
  <p:notesViewPr>
    <p:cSldViewPr snapToGrid="0">
      <p:cViewPr varScale="1">
        <p:scale>
          <a:sx n="82" d="100"/>
          <a:sy n="82" d="100"/>
        </p:scale>
        <p:origin x="3176" y="168"/>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7" Type="http://schemas.openxmlformats.org/officeDocument/2006/relationships/tags" Target="tags/tag1.xml"/><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handoutMaster" Target="handoutMasters/handoutMaster1.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85378AF-4372-5B4C-8775-DC3F0C31131E}" type="datetimeFigureOut">
              <a:rPr kumimoji="1" lang="zh-CN" altLang="en-US" smtClean="0"/>
            </a:fld>
            <a:endParaRPr kumimoji="1"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1B0870-DF5A-544D-BD53-3684E50EEFF1}" type="slidenum">
              <a:rPr kumimoji="1" lang="zh-CN" altLang="en-US" smtClean="0"/>
            </a:fld>
            <a:endParaRPr kumimoji="1"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BED81E-1526-46A7-8619-D922D675329E}"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34140-3DE2-43EB-A1B7-1FE508C5AEC7}"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8534140-3DE2-43EB-A1B7-1FE508C5AEC7}"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3F42E6A-6F85-4073-B632-032AB2BCC76A}"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292CF93-2C91-4583-9483-954A06DC319E}"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21_Title Slide">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a:xfrm>
            <a:off x="1099459" y="1380675"/>
            <a:ext cx="4343398" cy="4343398"/>
          </a:xfrm>
          <a:custGeom>
            <a:avLst/>
            <a:gdLst>
              <a:gd name="connsiteX0" fmla="*/ 2171699 w 4343398"/>
              <a:gd name="connsiteY0" fmla="*/ 0 h 4343398"/>
              <a:gd name="connsiteX1" fmla="*/ 4343398 w 4343398"/>
              <a:gd name="connsiteY1" fmla="*/ 2171699 h 4343398"/>
              <a:gd name="connsiteX2" fmla="*/ 2171699 w 4343398"/>
              <a:gd name="connsiteY2" fmla="*/ 4343398 h 4343398"/>
              <a:gd name="connsiteX3" fmla="*/ 0 w 4343398"/>
              <a:gd name="connsiteY3" fmla="*/ 2171699 h 4343398"/>
              <a:gd name="connsiteX4" fmla="*/ 2171699 w 4343398"/>
              <a:gd name="connsiteY4" fmla="*/ 0 h 43433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43398" h="4343398">
                <a:moveTo>
                  <a:pt x="2171699" y="0"/>
                </a:moveTo>
                <a:cubicBezTo>
                  <a:pt x="3371095" y="0"/>
                  <a:pt x="4343398" y="972303"/>
                  <a:pt x="4343398" y="2171699"/>
                </a:cubicBezTo>
                <a:cubicBezTo>
                  <a:pt x="4343398" y="3371095"/>
                  <a:pt x="3371095" y="4343398"/>
                  <a:pt x="2171699" y="4343398"/>
                </a:cubicBezTo>
                <a:cubicBezTo>
                  <a:pt x="972303" y="4343398"/>
                  <a:pt x="0" y="3371095"/>
                  <a:pt x="0" y="2171699"/>
                </a:cubicBezTo>
                <a:cubicBezTo>
                  <a:pt x="0" y="972303"/>
                  <a:pt x="972303" y="0"/>
                  <a:pt x="2171699" y="0"/>
                </a:cubicBezTo>
                <a:close/>
              </a:path>
            </a:pathLst>
          </a:custGeom>
          <a:noFill/>
          <a:ln w="127000">
            <a:solidFill>
              <a:schemeClr val="bg1"/>
            </a:solidFill>
          </a:ln>
          <a:effectLst>
            <a:outerShdw blurRad="952500" dist="647700" dir="5400000" sx="85000" sy="85000" algn="t" rotWithShape="0">
              <a:prstClr val="black">
                <a:alpha val="4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6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US" dirty="0"/>
          </a:p>
          <a:p>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push/>
      </p:transition>
    </mc:Choice>
    <mc:Fallback>
      <p:transition spd="slow">
        <p:push/>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20_Title Slide">
    <p:spTree>
      <p:nvGrpSpPr>
        <p:cNvPr id="1" name=""/>
        <p:cNvGrpSpPr/>
        <p:nvPr/>
      </p:nvGrpSpPr>
      <p:grpSpPr>
        <a:xfrm>
          <a:off x="0" y="0"/>
          <a:ext cx="0" cy="0"/>
          <a:chOff x="0" y="0"/>
          <a:chExt cx="0" cy="0"/>
        </a:xfrm>
      </p:grpSpPr>
      <p:sp>
        <p:nvSpPr>
          <p:cNvPr id="3" name="Freeform: Shape 2"/>
          <p:cNvSpPr/>
          <p:nvPr userDrawn="1"/>
        </p:nvSpPr>
        <p:spPr>
          <a:xfrm>
            <a:off x="6618514" y="2"/>
            <a:ext cx="5573486" cy="4327856"/>
          </a:xfrm>
          <a:custGeom>
            <a:avLst/>
            <a:gdLst>
              <a:gd name="connsiteX0" fmla="*/ 34764 w 5715000"/>
              <a:gd name="connsiteY0" fmla="*/ 0 h 4437743"/>
              <a:gd name="connsiteX1" fmla="*/ 5715000 w 5715000"/>
              <a:gd name="connsiteY1" fmla="*/ 0 h 4437743"/>
              <a:gd name="connsiteX2" fmla="*/ 5715000 w 5715000"/>
              <a:gd name="connsiteY2" fmla="*/ 4003847 h 4437743"/>
              <a:gd name="connsiteX3" fmla="*/ 5623046 w 5715000"/>
              <a:gd name="connsiteY3" fmla="*/ 4050943 h 4437743"/>
              <a:gd name="connsiteX4" fmla="*/ 3922486 w 5715000"/>
              <a:gd name="connsiteY4" fmla="*/ 4437743 h 4437743"/>
              <a:gd name="connsiteX5" fmla="*/ 0 w 5715000"/>
              <a:gd name="connsiteY5" fmla="*/ 515257 h 4437743"/>
              <a:gd name="connsiteX6" fmla="*/ 20252 w 5715000"/>
              <a:gd name="connsiteY6" fmla="*/ 114206 h 4437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15000" h="4437743">
                <a:moveTo>
                  <a:pt x="34764" y="0"/>
                </a:moveTo>
                <a:lnTo>
                  <a:pt x="5715000" y="0"/>
                </a:lnTo>
                <a:lnTo>
                  <a:pt x="5715000" y="4003847"/>
                </a:lnTo>
                <a:lnTo>
                  <a:pt x="5623046" y="4050943"/>
                </a:lnTo>
                <a:cubicBezTo>
                  <a:pt x="5108601" y="4298829"/>
                  <a:pt x="4531766" y="4437743"/>
                  <a:pt x="3922486" y="4437743"/>
                </a:cubicBezTo>
                <a:cubicBezTo>
                  <a:pt x="1756157" y="4437743"/>
                  <a:pt x="0" y="2681586"/>
                  <a:pt x="0" y="515257"/>
                </a:cubicBezTo>
                <a:cubicBezTo>
                  <a:pt x="0" y="379862"/>
                  <a:pt x="6860" y="246068"/>
                  <a:pt x="20252" y="114206"/>
                </a:cubicBezTo>
                <a:close/>
              </a:path>
            </a:pathLst>
          </a:custGeom>
          <a:gradFill flip="none" rotWithShape="1">
            <a:gsLst>
              <a:gs pos="0">
                <a:schemeClr val="accent1"/>
              </a:gs>
              <a:gs pos="100000">
                <a:schemeClr val="accent1">
                  <a:lumMod val="7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Picture Placeholder 9"/>
          <p:cNvSpPr>
            <a:spLocks noGrp="1"/>
          </p:cNvSpPr>
          <p:nvPr>
            <p:ph type="pic" sz="quarter" idx="11" hasCustomPrompt="1"/>
          </p:nvPr>
        </p:nvSpPr>
        <p:spPr>
          <a:xfrm>
            <a:off x="6923317" y="0"/>
            <a:ext cx="5268685" cy="3991428"/>
          </a:xfrm>
          <a:custGeom>
            <a:avLst/>
            <a:gdLst>
              <a:gd name="connsiteX0" fmla="*/ 42342 w 5268685"/>
              <a:gd name="connsiteY0" fmla="*/ 0 h 3991428"/>
              <a:gd name="connsiteX1" fmla="*/ 5268685 w 5268685"/>
              <a:gd name="connsiteY1" fmla="*/ 0 h 3991428"/>
              <a:gd name="connsiteX2" fmla="*/ 5268685 w 5268685"/>
              <a:gd name="connsiteY2" fmla="*/ 3489516 h 3991428"/>
              <a:gd name="connsiteX3" fmla="*/ 5133120 w 5268685"/>
              <a:gd name="connsiteY3" fmla="*/ 3571873 h 3991428"/>
              <a:gd name="connsiteX4" fmla="*/ 3476171 w 5268685"/>
              <a:gd name="connsiteY4" fmla="*/ 3991428 h 3991428"/>
              <a:gd name="connsiteX5" fmla="*/ 0 w 5268685"/>
              <a:gd name="connsiteY5" fmla="*/ 515257 h 3991428"/>
              <a:gd name="connsiteX6" fmla="*/ 17947 w 5268685"/>
              <a:gd name="connsiteY6" fmla="*/ 159839 h 399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8685" h="3991428">
                <a:moveTo>
                  <a:pt x="42342" y="0"/>
                </a:moveTo>
                <a:lnTo>
                  <a:pt x="5268685" y="0"/>
                </a:lnTo>
                <a:lnTo>
                  <a:pt x="5268685" y="3489516"/>
                </a:lnTo>
                <a:lnTo>
                  <a:pt x="5133120" y="3571873"/>
                </a:lnTo>
                <a:cubicBezTo>
                  <a:pt x="4640570" y="3839442"/>
                  <a:pt x="4076120" y="3991428"/>
                  <a:pt x="3476171" y="3991428"/>
                </a:cubicBezTo>
                <a:cubicBezTo>
                  <a:pt x="1556335" y="3991428"/>
                  <a:pt x="0" y="2435093"/>
                  <a:pt x="0" y="515257"/>
                </a:cubicBezTo>
                <a:cubicBezTo>
                  <a:pt x="0" y="395267"/>
                  <a:pt x="6080" y="276698"/>
                  <a:pt x="17947" y="159839"/>
                </a:cubicBezTo>
                <a:close/>
              </a:path>
            </a:pathLst>
          </a:custGeom>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600">
                <a:solidFill>
                  <a:schemeClr val="bg1"/>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US" dirty="0"/>
          </a:p>
          <a:p>
            <a:endParaRPr lang="en-US" dirty="0"/>
          </a:p>
        </p:txBody>
      </p:sp>
      <p:sp>
        <p:nvSpPr>
          <p:cNvPr id="7" name="Picture Placeholder 6"/>
          <p:cNvSpPr>
            <a:spLocks noGrp="1"/>
          </p:cNvSpPr>
          <p:nvPr>
            <p:ph type="pic" sz="quarter" idx="10" hasCustomPrompt="1"/>
          </p:nvPr>
        </p:nvSpPr>
        <p:spPr>
          <a:xfrm>
            <a:off x="1" y="4419600"/>
            <a:ext cx="4412343" cy="2438400"/>
          </a:xfrm>
          <a:custGeom>
            <a:avLst/>
            <a:gdLst>
              <a:gd name="connsiteX0" fmla="*/ 1973943 w 4412343"/>
              <a:gd name="connsiteY0" fmla="*/ 0 h 2438400"/>
              <a:gd name="connsiteX1" fmla="*/ 4412343 w 4412343"/>
              <a:gd name="connsiteY1" fmla="*/ 2438400 h 2438400"/>
              <a:gd name="connsiteX2" fmla="*/ 0 w 4412343"/>
              <a:gd name="connsiteY2" fmla="*/ 2438400 h 2438400"/>
              <a:gd name="connsiteX3" fmla="*/ 0 w 4412343"/>
              <a:gd name="connsiteY3" fmla="*/ 1010856 h 2438400"/>
              <a:gd name="connsiteX4" fmla="*/ 92355 w 4412343"/>
              <a:gd name="connsiteY4" fmla="*/ 887352 h 2438400"/>
              <a:gd name="connsiteX5" fmla="*/ 1973943 w 4412343"/>
              <a:gd name="connsiteY5" fmla="*/ 0 h 243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12343" h="2438400">
                <a:moveTo>
                  <a:pt x="1973943" y="0"/>
                </a:moveTo>
                <a:cubicBezTo>
                  <a:pt x="3320634" y="0"/>
                  <a:pt x="4412343" y="1091709"/>
                  <a:pt x="4412343" y="2438400"/>
                </a:cubicBezTo>
                <a:lnTo>
                  <a:pt x="0" y="2438400"/>
                </a:lnTo>
                <a:lnTo>
                  <a:pt x="0" y="1010856"/>
                </a:lnTo>
                <a:lnTo>
                  <a:pt x="92355" y="887352"/>
                </a:lnTo>
                <a:cubicBezTo>
                  <a:pt x="539594" y="345424"/>
                  <a:pt x="1216429" y="0"/>
                  <a:pt x="1973943" y="0"/>
                </a:cubicBezTo>
                <a:close/>
              </a:path>
            </a:pathLst>
          </a:custGeom>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6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US" dirty="0"/>
          </a:p>
          <a:p>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push/>
      </p:transition>
    </mc:Choice>
    <mc:Fallback>
      <p:transition spd="slow">
        <p:push/>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22_Title Slide">
    <p:spTree>
      <p:nvGrpSpPr>
        <p:cNvPr id="1" name=""/>
        <p:cNvGrpSpPr/>
        <p:nvPr/>
      </p:nvGrpSpPr>
      <p:grpSpPr>
        <a:xfrm>
          <a:off x="0" y="0"/>
          <a:ext cx="0" cy="0"/>
          <a:chOff x="0" y="0"/>
          <a:chExt cx="0" cy="0"/>
        </a:xfrm>
      </p:grpSpPr>
      <p:sp>
        <p:nvSpPr>
          <p:cNvPr id="9" name="Picture Placeholder 8"/>
          <p:cNvSpPr>
            <a:spLocks noGrp="1"/>
          </p:cNvSpPr>
          <p:nvPr>
            <p:ph type="pic" sz="quarter" idx="10" hasCustomPrompt="1"/>
          </p:nvPr>
        </p:nvSpPr>
        <p:spPr>
          <a:xfrm>
            <a:off x="6742695" y="0"/>
            <a:ext cx="5449307" cy="6858000"/>
          </a:xfrm>
          <a:custGeom>
            <a:avLst/>
            <a:gdLst>
              <a:gd name="connsiteX0" fmla="*/ 1035809 w 5449307"/>
              <a:gd name="connsiteY0" fmla="*/ 0 h 6858000"/>
              <a:gd name="connsiteX1" fmla="*/ 5449307 w 5449307"/>
              <a:gd name="connsiteY1" fmla="*/ 0 h 6858000"/>
              <a:gd name="connsiteX2" fmla="*/ 5449307 w 5449307"/>
              <a:gd name="connsiteY2" fmla="*/ 6858000 h 6858000"/>
              <a:gd name="connsiteX3" fmla="*/ 2850176 w 5449307"/>
              <a:gd name="connsiteY3" fmla="*/ 6858000 h 6858000"/>
              <a:gd name="connsiteX4" fmla="*/ 2823744 w 5449307"/>
              <a:gd name="connsiteY4" fmla="*/ 6807034 h 6858000"/>
              <a:gd name="connsiteX5" fmla="*/ 1622 w 5449307"/>
              <a:gd name="connsiteY5" fmla="*/ 3066067 h 6858000"/>
              <a:gd name="connsiteX6" fmla="*/ 1000369 w 5449307"/>
              <a:gd name="connsiteY6" fmla="*/ 12092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9307" h="6858000">
                <a:moveTo>
                  <a:pt x="1035809" y="0"/>
                </a:moveTo>
                <a:lnTo>
                  <a:pt x="5449307" y="0"/>
                </a:lnTo>
                <a:lnTo>
                  <a:pt x="5449307" y="6858000"/>
                </a:lnTo>
                <a:lnTo>
                  <a:pt x="2850176" y="6858000"/>
                </a:lnTo>
                <a:lnTo>
                  <a:pt x="2823744" y="6807034"/>
                </a:lnTo>
                <a:cubicBezTo>
                  <a:pt x="2261088" y="5829973"/>
                  <a:pt x="43562" y="4807683"/>
                  <a:pt x="1622" y="3066067"/>
                </a:cubicBezTo>
                <a:cubicBezTo>
                  <a:pt x="-40319" y="1324452"/>
                  <a:pt x="742889" y="853318"/>
                  <a:pt x="1000369" y="120920"/>
                </a:cubicBezTo>
                <a:close/>
              </a:path>
            </a:pathLst>
          </a:custGeom>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6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US" dirty="0"/>
          </a:p>
          <a:p>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push/>
      </p:transition>
    </mc:Choice>
    <mc:Fallback>
      <p:transition spd="slow">
        <p:push/>
      </p:transition>
    </mc:Fallback>
  </mc:AlternateContent>
</p:sldLayout>
</file>

<file path=ppt/slideMasters/_rels/slideMaster1.xml.rels><?xml version="1.0" encoding="UTF-8" standalone="yes"?>
<Relationships xmlns="http://schemas.openxmlformats.org/package/2006/relationships"><Relationship Id="rId5" Type="http://schemas.openxmlformats.org/officeDocument/2006/relationships/theme" Target="../theme/theme1.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42E6A-6F85-4073-B632-032AB2BCC76A}"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92CF93-2C91-4583-9483-954A06DC319E}"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openxmlformats.org/officeDocument/2006/relationships/image" Target="../media/image2.GIF"/><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3.xml"/><Relationship Id="rId2" Type="http://schemas.openxmlformats.org/officeDocument/2006/relationships/image" Target="../media/image2.GIF"/><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image" Target="../media/image10.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4.xml"/><Relationship Id="rId2" Type="http://schemas.openxmlformats.org/officeDocument/2006/relationships/image" Target="../media/image3.png"/><Relationship Id="rId1" Type="http://schemas.openxmlformats.org/officeDocument/2006/relationships/image" Target="../media/image6.png"/></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4.xml"/><Relationship Id="rId2" Type="http://schemas.openxmlformats.org/officeDocument/2006/relationships/image" Target="../media/image3.png"/><Relationship Id="rId1" Type="http://schemas.openxmlformats.org/officeDocument/2006/relationships/image" Target="../media/image11.jpeg"/></Relationships>
</file>

<file path=ppt/slides/_rels/slide12.xml.rels><?xml version="1.0" encoding="UTF-8" standalone="yes"?>
<Relationships xmlns="http://schemas.openxmlformats.org/package/2006/relationships"><Relationship Id="rId4" Type="http://schemas.openxmlformats.org/officeDocument/2006/relationships/notesSlide" Target="../notesSlides/notesSlide12.xml"/><Relationship Id="rId3" Type="http://schemas.openxmlformats.org/officeDocument/2006/relationships/slideLayout" Target="../slideLayouts/slideLayout4.xml"/><Relationship Id="rId2" Type="http://schemas.openxmlformats.org/officeDocument/2006/relationships/image" Target="../media/image3.png"/><Relationship Id="rId1"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image" Target="../media/image14.jpeg"/></Relationships>
</file>

<file path=ppt/slides/_rels/slide17.xml.rels><?xml version="1.0" encoding="UTF-8" standalone="yes"?>
<Relationships xmlns="http://schemas.openxmlformats.org/package/2006/relationships"><Relationship Id="rId4" Type="http://schemas.openxmlformats.org/officeDocument/2006/relationships/notesSlide" Target="../notesSlides/notesSlide17.xml"/><Relationship Id="rId3" Type="http://schemas.openxmlformats.org/officeDocument/2006/relationships/slideLayout" Target="../slideLayouts/slideLayout4.xml"/><Relationship Id="rId2" Type="http://schemas.microsoft.com/office/2007/relationships/hdphoto" Target="../media/image16.wdp"/><Relationship Id="rId1"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pic>
        <p:nvPicPr>
          <p:cNvPr id="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3033" y="753684"/>
            <a:ext cx="2098768" cy="456254"/>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p:cNvSpPr txBox="1"/>
          <p:nvPr/>
        </p:nvSpPr>
        <p:spPr>
          <a:xfrm>
            <a:off x="739589" y="1667435"/>
            <a:ext cx="6081217" cy="2431435"/>
          </a:xfrm>
          <a:prstGeom prst="rect">
            <a:avLst/>
          </a:prstGeom>
          <a:noFill/>
        </p:spPr>
        <p:txBody>
          <a:bodyPr wrap="none" rtlCol="0">
            <a:spAutoFit/>
          </a:bodyPr>
          <a:lstStyle/>
          <a:p>
            <a:r>
              <a:rPr kumimoji="1" lang="en-US" altLang="zh-CN" sz="4000" b="1" dirty="0">
                <a:solidFill>
                  <a:srgbClr val="043DB1"/>
                </a:solidFill>
                <a:latin typeface="微软雅黑" panose="020B0503020204020204" pitchFamily="34" charset="-122"/>
                <a:ea typeface="微软雅黑" panose="020B0503020204020204" pitchFamily="34" charset="-122"/>
              </a:rPr>
              <a:t>Organizational Change</a:t>
            </a:r>
            <a:endParaRPr kumimoji="1" lang="en-US" altLang="zh-CN" sz="4000" b="1" dirty="0">
              <a:solidFill>
                <a:srgbClr val="043DB1"/>
              </a:solidFill>
              <a:latin typeface="微软雅黑" panose="020B0503020204020204" pitchFamily="34" charset="-122"/>
              <a:ea typeface="微软雅黑" panose="020B0503020204020204" pitchFamily="34" charset="-122"/>
            </a:endParaRPr>
          </a:p>
          <a:p>
            <a:r>
              <a:rPr kumimoji="1" lang="en-US" altLang="zh-CN" sz="4000" b="1" dirty="0">
                <a:solidFill>
                  <a:srgbClr val="043DB1"/>
                </a:solidFill>
                <a:latin typeface="微软雅黑" panose="020B0503020204020204" pitchFamily="34" charset="-122"/>
                <a:ea typeface="微软雅黑" panose="020B0503020204020204" pitchFamily="34" charset="-122"/>
              </a:rPr>
              <a:t>Case Analysis</a:t>
            </a:r>
            <a:endParaRPr kumimoji="1" lang="en-US" altLang="zh-CN" sz="4000" b="1" dirty="0">
              <a:solidFill>
                <a:srgbClr val="043DB1"/>
              </a:solidFill>
              <a:latin typeface="微软雅黑" panose="020B0503020204020204" pitchFamily="34" charset="-122"/>
              <a:ea typeface="微软雅黑" panose="020B0503020204020204" pitchFamily="34" charset="-122"/>
            </a:endParaRPr>
          </a:p>
          <a:p>
            <a:endParaRPr kumimoji="1" lang="en-US" altLang="zh-CN" sz="3600" b="1" dirty="0">
              <a:solidFill>
                <a:srgbClr val="043DB1"/>
              </a:solidFill>
              <a:latin typeface="微软雅黑" panose="020B0503020204020204" pitchFamily="34" charset="-122"/>
              <a:ea typeface="微软雅黑" panose="020B0503020204020204" pitchFamily="34" charset="-122"/>
            </a:endParaRPr>
          </a:p>
          <a:p>
            <a:r>
              <a:rPr kumimoji="1" lang="en-US" altLang="zh-CN" sz="3600" b="1" dirty="0">
                <a:solidFill>
                  <a:srgbClr val="043DB1"/>
                </a:solidFill>
                <a:latin typeface="微软雅黑" panose="020B0503020204020204" pitchFamily="34" charset="-122"/>
                <a:ea typeface="微软雅黑" panose="020B0503020204020204" pitchFamily="34" charset="-122"/>
              </a:rPr>
              <a:t>—Morningstar, Inc</a:t>
            </a:r>
            <a:endParaRPr kumimoji="1" lang="zh-CN" altLang="en-US" sz="3600" b="1" dirty="0">
              <a:solidFill>
                <a:srgbClr val="043DB1"/>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占位符 4"/>
          <p:cNvPicPr>
            <a:picLocks noGrp="1" noChangeAspect="1"/>
          </p:cNvPicPr>
          <p:nvPr>
            <p:ph type="pic" sz="quarter" idx="11"/>
          </p:nvPr>
        </p:nvPicPr>
        <p:blipFill>
          <a:blip r:embed="rId1">
            <a:extLst>
              <a:ext uri="{28A0092B-C50C-407E-A947-70E740481C1C}">
                <a14:useLocalDpi xmlns:a14="http://schemas.microsoft.com/office/drawing/2010/main" val="0"/>
              </a:ext>
            </a:extLst>
          </a:blip>
          <a:srcRect l="248" r="248"/>
          <a:stretch>
            <a:fillRect/>
          </a:stretch>
        </p:blipFill>
        <p:spPr/>
      </p:pic>
      <p:pic>
        <p:nvPicPr>
          <p:cNvPr id="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18506" y="5550945"/>
            <a:ext cx="3113790" cy="676911"/>
          </a:xfrm>
          <a:prstGeom prst="rect">
            <a:avLst/>
          </a:prstGeom>
          <a:noFill/>
          <a:extLst>
            <a:ext uri="{909E8E84-426E-40DD-AFC4-6F175D3DCCD1}">
              <a14:hiddenFill xmlns:a14="http://schemas.microsoft.com/office/drawing/2010/main">
                <a:solidFill>
                  <a:srgbClr val="FFFFFF"/>
                </a:solidFill>
              </a14:hiddenFill>
            </a:ext>
          </a:extLst>
        </p:spPr>
      </p:pic>
      <p:sp>
        <p:nvSpPr>
          <p:cNvPr id="6" name="文本框 5"/>
          <p:cNvSpPr txBox="1"/>
          <p:nvPr/>
        </p:nvSpPr>
        <p:spPr>
          <a:xfrm>
            <a:off x="659704" y="659654"/>
            <a:ext cx="5530425"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01.</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COMPANY BACKGROUND</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7" name="文本框 6"/>
          <p:cNvSpPr txBox="1"/>
          <p:nvPr/>
        </p:nvSpPr>
        <p:spPr>
          <a:xfrm>
            <a:off x="659704" y="1675717"/>
            <a:ext cx="6509403" cy="3875228"/>
          </a:xfrm>
          <a:prstGeom prst="rect">
            <a:avLst/>
          </a:prstGeom>
          <a:noFill/>
        </p:spPr>
        <p:txBody>
          <a:bodyPr wrap="square" rtlCol="0">
            <a:spAutoFit/>
          </a:bodyPr>
          <a:lstStyle/>
          <a:p>
            <a:pPr>
              <a:lnSpc>
                <a:spcPct val="150000"/>
              </a:lnSpc>
            </a:pPr>
            <a:r>
              <a:rPr kumimoji="1" lang="en-US" altLang="zh-CN" sz="2000" b="1" dirty="0">
                <a:solidFill>
                  <a:srgbClr val="043DB1"/>
                </a:solidFill>
                <a:latin typeface="微软雅黑" panose="020B0503020204020204" pitchFamily="34" charset="-122"/>
                <a:ea typeface="微软雅黑" panose="020B0503020204020204" pitchFamily="34" charset="-122"/>
              </a:rPr>
              <a:t>MORNINGSTAR, INC</a:t>
            </a:r>
            <a:endParaRPr kumimoji="1" lang="en-US" altLang="zh-CN" sz="2000" b="1" dirty="0">
              <a:solidFill>
                <a:srgbClr val="043DB1"/>
              </a:solidFill>
              <a:latin typeface="微软雅黑" panose="020B0503020204020204" pitchFamily="34" charset="-122"/>
              <a:ea typeface="微软雅黑" panose="020B0503020204020204" pitchFamily="34" charset="-122"/>
            </a:endParaRPr>
          </a:p>
          <a:p>
            <a:pPr>
              <a:lnSpc>
                <a:spcPct val="150000"/>
              </a:lnSpc>
            </a:pPr>
            <a:endParaRPr kumimoji="1" lang="en-US" altLang="zh-CN" sz="2000" b="1" dirty="0">
              <a:solidFill>
                <a:srgbClr val="043DB1"/>
              </a:solidFill>
              <a:latin typeface="微软雅黑" panose="020B0503020204020204" pitchFamily="34" charset="-122"/>
              <a:ea typeface="微软雅黑" panose="020B0503020204020204" pitchFamily="34" charset="-122"/>
            </a:endParaRPr>
          </a:p>
          <a:p>
            <a:pPr algn="just">
              <a:lnSpc>
                <a:spcPct val="150000"/>
              </a:lnSpc>
            </a:pPr>
            <a:r>
              <a:rPr kumimoji="1" lang="en-US" altLang="zh-CN" dirty="0">
                <a:latin typeface="微软雅黑" panose="020B0503020204020204" pitchFamily="34" charset="-122"/>
                <a:ea typeface="微软雅黑" panose="020B0503020204020204" pitchFamily="34" charset="-122"/>
              </a:rPr>
              <a:t>The research object I selected is MORNINGSTAR, INC, a global financial information company, whose mission is to empower investors, provide them with accurate financial data and professional financial analysis, and help them achieve investment success. MORNINGSTAR, INC's main business income is nearly 50% from basic financial data services.</a:t>
            </a:r>
            <a:endParaRPr kumimoji="1" lang="zh-CN" altLang="en-US"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p:cNvSpPr/>
          <p:nvPr/>
        </p:nvSpPr>
        <p:spPr>
          <a:xfrm>
            <a:off x="0" y="961492"/>
            <a:ext cx="3309134" cy="5181766"/>
          </a:xfrm>
          <a:custGeom>
            <a:avLst/>
            <a:gdLst>
              <a:gd name="connsiteX0" fmla="*/ 702130 w 3234873"/>
              <a:gd name="connsiteY0" fmla="*/ 0 h 5065486"/>
              <a:gd name="connsiteX1" fmla="*/ 3234873 w 3234873"/>
              <a:gd name="connsiteY1" fmla="*/ 2532743 h 5065486"/>
              <a:gd name="connsiteX2" fmla="*/ 702130 w 3234873"/>
              <a:gd name="connsiteY2" fmla="*/ 5065486 h 5065486"/>
              <a:gd name="connsiteX3" fmla="*/ 191694 w 3234873"/>
              <a:gd name="connsiteY3" fmla="*/ 5014030 h 5065486"/>
              <a:gd name="connsiteX4" fmla="*/ 0 w 3234873"/>
              <a:gd name="connsiteY4" fmla="*/ 4964740 h 5065486"/>
              <a:gd name="connsiteX5" fmla="*/ 0 w 3234873"/>
              <a:gd name="connsiteY5" fmla="*/ 100746 h 5065486"/>
              <a:gd name="connsiteX6" fmla="*/ 191694 w 3234873"/>
              <a:gd name="connsiteY6" fmla="*/ 51456 h 5065486"/>
              <a:gd name="connsiteX7" fmla="*/ 702130 w 3234873"/>
              <a:gd name="connsiteY7" fmla="*/ 0 h 506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4873" h="5065486">
                <a:moveTo>
                  <a:pt x="702130" y="0"/>
                </a:moveTo>
                <a:cubicBezTo>
                  <a:pt x="2100925" y="0"/>
                  <a:pt x="3234873" y="1133948"/>
                  <a:pt x="3234873" y="2532743"/>
                </a:cubicBezTo>
                <a:cubicBezTo>
                  <a:pt x="3234873" y="3931538"/>
                  <a:pt x="2100925" y="5065486"/>
                  <a:pt x="702130" y="5065486"/>
                </a:cubicBezTo>
                <a:cubicBezTo>
                  <a:pt x="527281" y="5065486"/>
                  <a:pt x="356570" y="5047768"/>
                  <a:pt x="191694" y="5014030"/>
                </a:cubicBezTo>
                <a:lnTo>
                  <a:pt x="0" y="4964740"/>
                </a:lnTo>
                <a:lnTo>
                  <a:pt x="0" y="100746"/>
                </a:lnTo>
                <a:lnTo>
                  <a:pt x="191694" y="51456"/>
                </a:lnTo>
                <a:cubicBezTo>
                  <a:pt x="356570" y="17718"/>
                  <a:pt x="527281" y="0"/>
                  <a:pt x="702130" y="0"/>
                </a:cubicBezTo>
                <a:close/>
              </a:path>
            </a:pathLst>
          </a:custGeom>
          <a:solidFill>
            <a:srgbClr val="F5F9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p:cNvGrpSpPr/>
          <p:nvPr/>
        </p:nvGrpSpPr>
        <p:grpSpPr>
          <a:xfrm>
            <a:off x="5869402" y="4491089"/>
            <a:ext cx="1857279" cy="754202"/>
            <a:chOff x="5869402" y="4409320"/>
            <a:chExt cx="1857279" cy="754202"/>
          </a:xfrm>
        </p:grpSpPr>
        <p:sp>
          <p:nvSpPr>
            <p:cNvPr id="56" name="TextBox 55"/>
            <p:cNvSpPr txBox="1"/>
            <p:nvPr/>
          </p:nvSpPr>
          <p:spPr>
            <a:xfrm>
              <a:off x="5869402" y="4409320"/>
              <a:ext cx="1857279" cy="307777"/>
            </a:xfrm>
            <a:prstGeom prst="rect">
              <a:avLst/>
            </a:prstGeom>
            <a:noFill/>
          </p:spPr>
          <p:txBody>
            <a:bodyPr wrap="square" rtlCol="0">
              <a:spAutoFit/>
            </a:bodyPr>
            <a:lstStyle/>
            <a:p>
              <a:r>
                <a:rPr lang="en-US" sz="1400" b="1" dirty="0">
                  <a:solidFill>
                    <a:schemeClr val="bg1"/>
                  </a:solidFill>
                  <a:latin typeface="+mj-lt"/>
                </a:rPr>
                <a:t>01. Orange</a:t>
              </a:r>
              <a:endParaRPr lang="en-US" sz="1400" b="1" dirty="0">
                <a:solidFill>
                  <a:schemeClr val="bg1"/>
                </a:solidFill>
                <a:latin typeface="+mj-lt"/>
              </a:endParaRPr>
            </a:p>
          </p:txBody>
        </p:sp>
        <p:sp>
          <p:nvSpPr>
            <p:cNvPr id="57" name="TextBox 56"/>
            <p:cNvSpPr txBox="1"/>
            <p:nvPr/>
          </p:nvSpPr>
          <p:spPr>
            <a:xfrm>
              <a:off x="5869403" y="4701857"/>
              <a:ext cx="1857278" cy="461665"/>
            </a:xfrm>
            <a:prstGeom prst="rect">
              <a:avLst/>
            </a:prstGeom>
            <a:noFill/>
          </p:spPr>
          <p:txBody>
            <a:bodyPr wrap="square" rtlCol="0">
              <a:spAutoFit/>
            </a:bodyPr>
            <a:lstStyle/>
            <a:p>
              <a:r>
                <a:rPr lang="en-US" sz="1200" dirty="0">
                  <a:solidFill>
                    <a:schemeClr val="bg1"/>
                  </a:solidFill>
                </a:rPr>
                <a:t>A wonderful serenity has taken possession</a:t>
              </a:r>
              <a:endParaRPr lang="en-US" sz="1200" dirty="0">
                <a:solidFill>
                  <a:schemeClr val="bg1"/>
                </a:solidFill>
              </a:endParaRPr>
            </a:p>
          </p:txBody>
        </p:sp>
      </p:grpSp>
      <p:grpSp>
        <p:nvGrpSpPr>
          <p:cNvPr id="59" name="Group 58"/>
          <p:cNvGrpSpPr/>
          <p:nvPr/>
        </p:nvGrpSpPr>
        <p:grpSpPr>
          <a:xfrm>
            <a:off x="8287577" y="4491089"/>
            <a:ext cx="1857279" cy="754202"/>
            <a:chOff x="5869402" y="4409320"/>
            <a:chExt cx="1857279" cy="754202"/>
          </a:xfrm>
        </p:grpSpPr>
        <p:sp>
          <p:nvSpPr>
            <p:cNvPr id="60" name="TextBox 59"/>
            <p:cNvSpPr txBox="1"/>
            <p:nvPr/>
          </p:nvSpPr>
          <p:spPr>
            <a:xfrm>
              <a:off x="5869402" y="4409320"/>
              <a:ext cx="1857279" cy="307777"/>
            </a:xfrm>
            <a:prstGeom prst="rect">
              <a:avLst/>
            </a:prstGeom>
            <a:noFill/>
          </p:spPr>
          <p:txBody>
            <a:bodyPr wrap="square" rtlCol="0">
              <a:spAutoFit/>
            </a:bodyPr>
            <a:lstStyle/>
            <a:p>
              <a:r>
                <a:rPr lang="en-US" sz="1400" b="1" dirty="0">
                  <a:solidFill>
                    <a:schemeClr val="bg1"/>
                  </a:solidFill>
                  <a:latin typeface="+mj-lt"/>
                </a:rPr>
                <a:t>02. Healthy</a:t>
              </a:r>
              <a:endParaRPr lang="en-US" sz="1400" b="1" dirty="0">
                <a:solidFill>
                  <a:schemeClr val="bg1"/>
                </a:solidFill>
                <a:latin typeface="+mj-lt"/>
              </a:endParaRPr>
            </a:p>
          </p:txBody>
        </p:sp>
        <p:sp>
          <p:nvSpPr>
            <p:cNvPr id="61" name="TextBox 60"/>
            <p:cNvSpPr txBox="1"/>
            <p:nvPr/>
          </p:nvSpPr>
          <p:spPr>
            <a:xfrm>
              <a:off x="5869403" y="4701857"/>
              <a:ext cx="1857278" cy="461665"/>
            </a:xfrm>
            <a:prstGeom prst="rect">
              <a:avLst/>
            </a:prstGeom>
            <a:noFill/>
          </p:spPr>
          <p:txBody>
            <a:bodyPr wrap="square" rtlCol="0">
              <a:spAutoFit/>
            </a:bodyPr>
            <a:lstStyle/>
            <a:p>
              <a:r>
                <a:rPr lang="en-US" sz="1200" dirty="0">
                  <a:solidFill>
                    <a:schemeClr val="bg1"/>
                  </a:solidFill>
                </a:rPr>
                <a:t>A wonderful serenity has taken possession</a:t>
              </a:r>
              <a:endParaRPr lang="en-US" sz="1200" dirty="0">
                <a:solidFill>
                  <a:schemeClr val="bg1"/>
                </a:solidFill>
              </a:endParaRPr>
            </a:p>
          </p:txBody>
        </p:sp>
      </p:grpSp>
      <p:pic>
        <p:nvPicPr>
          <p:cNvPr id="6" name="图片占位符 5"/>
          <p:cNvPicPr>
            <a:picLocks noGrp="1" noChangeAspect="1"/>
          </p:cNvPicPr>
          <p:nvPr>
            <p:ph type="pic" sz="quarter" idx="10"/>
          </p:nvPr>
        </p:nvPicPr>
        <p:blipFill>
          <a:blip r:embed="rId1">
            <a:extLst>
              <a:ext uri="{28A0092B-C50C-407E-A947-70E740481C1C}">
                <a14:useLocalDpi xmlns:a14="http://schemas.microsoft.com/office/drawing/2010/main" val="0"/>
              </a:ext>
            </a:extLst>
          </a:blip>
          <a:srcRect l="8602" r="8602"/>
          <a:stretch>
            <a:fillRect/>
          </a:stretch>
        </p:blipFill>
        <p:spPr>
          <a:xfrm>
            <a:off x="923131" y="1412425"/>
            <a:ext cx="4343398" cy="4343398"/>
          </a:xfrm>
        </p:spPr>
      </p:pic>
      <p:grpSp>
        <p:nvGrpSpPr>
          <p:cNvPr id="42" name="Group 41"/>
          <p:cNvGrpSpPr/>
          <p:nvPr/>
        </p:nvGrpSpPr>
        <p:grpSpPr>
          <a:xfrm>
            <a:off x="659704" y="3022593"/>
            <a:ext cx="853089" cy="853089"/>
            <a:chOff x="672914" y="3125830"/>
            <a:chExt cx="853089" cy="853089"/>
          </a:xfrm>
        </p:grpSpPr>
        <p:sp>
          <p:nvSpPr>
            <p:cNvPr id="13" name="Oval 12"/>
            <p:cNvSpPr/>
            <p:nvPr/>
          </p:nvSpPr>
          <p:spPr>
            <a:xfrm>
              <a:off x="672914" y="3125830"/>
              <a:ext cx="853089" cy="853089"/>
            </a:xfrm>
            <a:prstGeom prst="ellipse">
              <a:avLst/>
            </a:prstGeom>
            <a:solidFill>
              <a:schemeClr val="bg1"/>
            </a:solidFill>
            <a:ln>
              <a:noFill/>
            </a:ln>
            <a:effectLst>
              <a:outerShdw blurRad="812800" dist="330200" dir="5400000" sx="62000" sy="62000" algn="t"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uppieren 309"/>
            <p:cNvGrpSpPr/>
            <p:nvPr/>
          </p:nvGrpSpPr>
          <p:grpSpPr>
            <a:xfrm>
              <a:off x="974045" y="3364255"/>
              <a:ext cx="250826" cy="376238"/>
              <a:chOff x="3985418" y="4638674"/>
              <a:chExt cx="250826" cy="376238"/>
            </a:xfrm>
            <a:solidFill>
              <a:schemeClr val="accent1"/>
            </a:solidFill>
          </p:grpSpPr>
          <p:sp>
            <p:nvSpPr>
              <p:cNvPr id="31" name="Freeform 122"/>
              <p:cNvSpPr/>
              <p:nvPr/>
            </p:nvSpPr>
            <p:spPr bwMode="auto">
              <a:xfrm>
                <a:off x="4137818" y="4935537"/>
                <a:ext cx="14288" cy="12700"/>
              </a:xfrm>
              <a:custGeom>
                <a:avLst/>
                <a:gdLst>
                  <a:gd name="T0" fmla="*/ 8 w 9"/>
                  <a:gd name="T1" fmla="*/ 3 h 9"/>
                  <a:gd name="T2" fmla="*/ 7 w 9"/>
                  <a:gd name="T3" fmla="*/ 8 h 9"/>
                  <a:gd name="T4" fmla="*/ 1 w 9"/>
                  <a:gd name="T5" fmla="*/ 7 h 9"/>
                  <a:gd name="T6" fmla="*/ 3 w 9"/>
                  <a:gd name="T7" fmla="*/ 1 h 9"/>
                  <a:gd name="T8" fmla="*/ 8 w 9"/>
                  <a:gd name="T9" fmla="*/ 3 h 9"/>
                </a:gdLst>
                <a:ahLst/>
                <a:cxnLst>
                  <a:cxn ang="0">
                    <a:pos x="T0" y="T1"/>
                  </a:cxn>
                  <a:cxn ang="0">
                    <a:pos x="T2" y="T3"/>
                  </a:cxn>
                  <a:cxn ang="0">
                    <a:pos x="T4" y="T5"/>
                  </a:cxn>
                  <a:cxn ang="0">
                    <a:pos x="T6" y="T7"/>
                  </a:cxn>
                  <a:cxn ang="0">
                    <a:pos x="T8" y="T9"/>
                  </a:cxn>
                </a:cxnLst>
                <a:rect l="0" t="0" r="r" b="b"/>
                <a:pathLst>
                  <a:path w="9" h="9">
                    <a:moveTo>
                      <a:pt x="8" y="3"/>
                    </a:moveTo>
                    <a:cubicBezTo>
                      <a:pt x="9" y="5"/>
                      <a:pt x="9" y="7"/>
                      <a:pt x="7" y="8"/>
                    </a:cubicBezTo>
                    <a:cubicBezTo>
                      <a:pt x="5" y="9"/>
                      <a:pt x="3" y="9"/>
                      <a:pt x="1" y="7"/>
                    </a:cubicBezTo>
                    <a:cubicBezTo>
                      <a:pt x="0" y="5"/>
                      <a:pt x="1" y="2"/>
                      <a:pt x="3" y="1"/>
                    </a:cubicBezTo>
                    <a:cubicBezTo>
                      <a:pt x="5" y="0"/>
                      <a:pt x="7" y="1"/>
                      <a:pt x="8"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2" name="Freeform 123"/>
              <p:cNvSpPr/>
              <p:nvPr/>
            </p:nvSpPr>
            <p:spPr bwMode="auto">
              <a:xfrm>
                <a:off x="4158456" y="4967287"/>
                <a:ext cx="12700" cy="14288"/>
              </a:xfrm>
              <a:custGeom>
                <a:avLst/>
                <a:gdLst>
                  <a:gd name="T0" fmla="*/ 8 w 9"/>
                  <a:gd name="T1" fmla="*/ 2 h 9"/>
                  <a:gd name="T2" fmla="*/ 6 w 9"/>
                  <a:gd name="T3" fmla="*/ 8 h 9"/>
                  <a:gd name="T4" fmla="*/ 1 w 9"/>
                  <a:gd name="T5" fmla="*/ 6 h 9"/>
                  <a:gd name="T6" fmla="*/ 2 w 9"/>
                  <a:gd name="T7" fmla="*/ 1 h 9"/>
                  <a:gd name="T8" fmla="*/ 8 w 9"/>
                  <a:gd name="T9" fmla="*/ 2 h 9"/>
                </a:gdLst>
                <a:ahLst/>
                <a:cxnLst>
                  <a:cxn ang="0">
                    <a:pos x="T0" y="T1"/>
                  </a:cxn>
                  <a:cxn ang="0">
                    <a:pos x="T2" y="T3"/>
                  </a:cxn>
                  <a:cxn ang="0">
                    <a:pos x="T4" y="T5"/>
                  </a:cxn>
                  <a:cxn ang="0">
                    <a:pos x="T6" y="T7"/>
                  </a:cxn>
                  <a:cxn ang="0">
                    <a:pos x="T8" y="T9"/>
                  </a:cxn>
                </a:cxnLst>
                <a:rect l="0" t="0" r="r" b="b"/>
                <a:pathLst>
                  <a:path w="9" h="9">
                    <a:moveTo>
                      <a:pt x="8" y="2"/>
                    </a:moveTo>
                    <a:cubicBezTo>
                      <a:pt x="9" y="4"/>
                      <a:pt x="8" y="7"/>
                      <a:pt x="6" y="8"/>
                    </a:cubicBezTo>
                    <a:cubicBezTo>
                      <a:pt x="4" y="9"/>
                      <a:pt x="2" y="8"/>
                      <a:pt x="1" y="6"/>
                    </a:cubicBezTo>
                    <a:cubicBezTo>
                      <a:pt x="0" y="4"/>
                      <a:pt x="0" y="2"/>
                      <a:pt x="2" y="1"/>
                    </a:cubicBezTo>
                    <a:cubicBezTo>
                      <a:pt x="4" y="0"/>
                      <a:pt x="6" y="0"/>
                      <a:pt x="8"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3" name="Freeform 124"/>
              <p:cNvSpPr/>
              <p:nvPr/>
            </p:nvSpPr>
            <p:spPr bwMode="auto">
              <a:xfrm>
                <a:off x="4158456" y="4945062"/>
                <a:ext cx="12700" cy="12700"/>
              </a:xfrm>
              <a:custGeom>
                <a:avLst/>
                <a:gdLst>
                  <a:gd name="T0" fmla="*/ 8 w 9"/>
                  <a:gd name="T1" fmla="*/ 3 h 9"/>
                  <a:gd name="T2" fmla="*/ 7 w 9"/>
                  <a:gd name="T3" fmla="*/ 8 h 9"/>
                  <a:gd name="T4" fmla="*/ 1 w 9"/>
                  <a:gd name="T5" fmla="*/ 7 h 9"/>
                  <a:gd name="T6" fmla="*/ 3 w 9"/>
                  <a:gd name="T7" fmla="*/ 1 h 9"/>
                  <a:gd name="T8" fmla="*/ 8 w 9"/>
                  <a:gd name="T9" fmla="*/ 3 h 9"/>
                </a:gdLst>
                <a:ahLst/>
                <a:cxnLst>
                  <a:cxn ang="0">
                    <a:pos x="T0" y="T1"/>
                  </a:cxn>
                  <a:cxn ang="0">
                    <a:pos x="T2" y="T3"/>
                  </a:cxn>
                  <a:cxn ang="0">
                    <a:pos x="T4" y="T5"/>
                  </a:cxn>
                  <a:cxn ang="0">
                    <a:pos x="T6" y="T7"/>
                  </a:cxn>
                  <a:cxn ang="0">
                    <a:pos x="T8" y="T9"/>
                  </a:cxn>
                </a:cxnLst>
                <a:rect l="0" t="0" r="r" b="b"/>
                <a:pathLst>
                  <a:path w="9" h="9">
                    <a:moveTo>
                      <a:pt x="8" y="3"/>
                    </a:moveTo>
                    <a:cubicBezTo>
                      <a:pt x="9" y="5"/>
                      <a:pt x="9" y="7"/>
                      <a:pt x="7" y="8"/>
                    </a:cubicBezTo>
                    <a:cubicBezTo>
                      <a:pt x="5" y="9"/>
                      <a:pt x="3" y="9"/>
                      <a:pt x="1" y="7"/>
                    </a:cubicBezTo>
                    <a:cubicBezTo>
                      <a:pt x="0" y="5"/>
                      <a:pt x="1" y="3"/>
                      <a:pt x="3" y="1"/>
                    </a:cubicBezTo>
                    <a:cubicBezTo>
                      <a:pt x="5" y="0"/>
                      <a:pt x="7" y="1"/>
                      <a:pt x="8"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4" name="Freeform 125"/>
              <p:cNvSpPr/>
              <p:nvPr/>
            </p:nvSpPr>
            <p:spPr bwMode="auto">
              <a:xfrm>
                <a:off x="4137818" y="4957762"/>
                <a:ext cx="14288" cy="14288"/>
              </a:xfrm>
              <a:custGeom>
                <a:avLst/>
                <a:gdLst>
                  <a:gd name="T0" fmla="*/ 8 w 9"/>
                  <a:gd name="T1" fmla="*/ 2 h 9"/>
                  <a:gd name="T2" fmla="*/ 6 w 9"/>
                  <a:gd name="T3" fmla="*/ 8 h 9"/>
                  <a:gd name="T4" fmla="*/ 1 w 9"/>
                  <a:gd name="T5" fmla="*/ 6 h 9"/>
                  <a:gd name="T6" fmla="*/ 2 w 9"/>
                  <a:gd name="T7" fmla="*/ 1 h 9"/>
                  <a:gd name="T8" fmla="*/ 8 w 9"/>
                  <a:gd name="T9" fmla="*/ 2 h 9"/>
                </a:gdLst>
                <a:ahLst/>
                <a:cxnLst>
                  <a:cxn ang="0">
                    <a:pos x="T0" y="T1"/>
                  </a:cxn>
                  <a:cxn ang="0">
                    <a:pos x="T2" y="T3"/>
                  </a:cxn>
                  <a:cxn ang="0">
                    <a:pos x="T4" y="T5"/>
                  </a:cxn>
                  <a:cxn ang="0">
                    <a:pos x="T6" y="T7"/>
                  </a:cxn>
                  <a:cxn ang="0">
                    <a:pos x="T8" y="T9"/>
                  </a:cxn>
                </a:cxnLst>
                <a:rect l="0" t="0" r="r" b="b"/>
                <a:pathLst>
                  <a:path w="9" h="9">
                    <a:moveTo>
                      <a:pt x="8" y="2"/>
                    </a:moveTo>
                    <a:cubicBezTo>
                      <a:pt x="9" y="4"/>
                      <a:pt x="8" y="6"/>
                      <a:pt x="6" y="8"/>
                    </a:cubicBezTo>
                    <a:cubicBezTo>
                      <a:pt x="4" y="9"/>
                      <a:pt x="2" y="8"/>
                      <a:pt x="1" y="6"/>
                    </a:cubicBezTo>
                    <a:cubicBezTo>
                      <a:pt x="0" y="4"/>
                      <a:pt x="0" y="2"/>
                      <a:pt x="2" y="1"/>
                    </a:cubicBezTo>
                    <a:cubicBezTo>
                      <a:pt x="4" y="0"/>
                      <a:pt x="6" y="0"/>
                      <a:pt x="8"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5" name="Freeform 126"/>
              <p:cNvSpPr>
                <a:spLocks noEditPoints="1"/>
              </p:cNvSpPr>
              <p:nvPr/>
            </p:nvSpPr>
            <p:spPr bwMode="auto">
              <a:xfrm>
                <a:off x="4042568" y="4702174"/>
                <a:ext cx="155575" cy="312738"/>
              </a:xfrm>
              <a:custGeom>
                <a:avLst/>
                <a:gdLst>
                  <a:gd name="T0" fmla="*/ 87 w 100"/>
                  <a:gd name="T1" fmla="*/ 200 h 200"/>
                  <a:gd name="T2" fmla="*/ 13 w 100"/>
                  <a:gd name="T3" fmla="*/ 200 h 200"/>
                  <a:gd name="T4" fmla="*/ 0 w 100"/>
                  <a:gd name="T5" fmla="*/ 187 h 200"/>
                  <a:gd name="T6" fmla="*/ 0 w 100"/>
                  <a:gd name="T7" fmla="*/ 0 h 200"/>
                  <a:gd name="T8" fmla="*/ 88 w 100"/>
                  <a:gd name="T9" fmla="*/ 0 h 200"/>
                  <a:gd name="T10" fmla="*/ 100 w 100"/>
                  <a:gd name="T11" fmla="*/ 12 h 200"/>
                  <a:gd name="T12" fmla="*/ 100 w 100"/>
                  <a:gd name="T13" fmla="*/ 187 h 200"/>
                  <a:gd name="T14" fmla="*/ 87 w 100"/>
                  <a:gd name="T15" fmla="*/ 200 h 200"/>
                  <a:gd name="T16" fmla="*/ 8 w 100"/>
                  <a:gd name="T17" fmla="*/ 8 h 200"/>
                  <a:gd name="T18" fmla="*/ 8 w 100"/>
                  <a:gd name="T19" fmla="*/ 187 h 200"/>
                  <a:gd name="T20" fmla="*/ 13 w 100"/>
                  <a:gd name="T21" fmla="*/ 192 h 200"/>
                  <a:gd name="T22" fmla="*/ 87 w 100"/>
                  <a:gd name="T23" fmla="*/ 192 h 200"/>
                  <a:gd name="T24" fmla="*/ 92 w 100"/>
                  <a:gd name="T25" fmla="*/ 187 h 200"/>
                  <a:gd name="T26" fmla="*/ 92 w 100"/>
                  <a:gd name="T27" fmla="*/ 12 h 200"/>
                  <a:gd name="T28" fmla="*/ 88 w 100"/>
                  <a:gd name="T29" fmla="*/ 8 h 200"/>
                  <a:gd name="T30" fmla="*/ 8 w 100"/>
                  <a:gd name="T31" fmla="*/ 8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0" h="200">
                    <a:moveTo>
                      <a:pt x="87" y="200"/>
                    </a:moveTo>
                    <a:cubicBezTo>
                      <a:pt x="13" y="200"/>
                      <a:pt x="13" y="200"/>
                      <a:pt x="13" y="200"/>
                    </a:cubicBezTo>
                    <a:cubicBezTo>
                      <a:pt x="6" y="200"/>
                      <a:pt x="0" y="194"/>
                      <a:pt x="0" y="187"/>
                    </a:cubicBezTo>
                    <a:cubicBezTo>
                      <a:pt x="0" y="0"/>
                      <a:pt x="0" y="0"/>
                      <a:pt x="0" y="0"/>
                    </a:cubicBezTo>
                    <a:cubicBezTo>
                      <a:pt x="88" y="0"/>
                      <a:pt x="88" y="0"/>
                      <a:pt x="88" y="0"/>
                    </a:cubicBezTo>
                    <a:cubicBezTo>
                      <a:pt x="95" y="0"/>
                      <a:pt x="100" y="5"/>
                      <a:pt x="100" y="12"/>
                    </a:cubicBezTo>
                    <a:cubicBezTo>
                      <a:pt x="100" y="187"/>
                      <a:pt x="100" y="187"/>
                      <a:pt x="100" y="187"/>
                    </a:cubicBezTo>
                    <a:cubicBezTo>
                      <a:pt x="100" y="194"/>
                      <a:pt x="94" y="200"/>
                      <a:pt x="87" y="200"/>
                    </a:cubicBezTo>
                    <a:close/>
                    <a:moveTo>
                      <a:pt x="8" y="8"/>
                    </a:moveTo>
                    <a:cubicBezTo>
                      <a:pt x="8" y="187"/>
                      <a:pt x="8" y="187"/>
                      <a:pt x="8" y="187"/>
                    </a:cubicBezTo>
                    <a:cubicBezTo>
                      <a:pt x="8" y="190"/>
                      <a:pt x="10" y="192"/>
                      <a:pt x="13" y="192"/>
                    </a:cubicBezTo>
                    <a:cubicBezTo>
                      <a:pt x="87" y="192"/>
                      <a:pt x="87" y="192"/>
                      <a:pt x="87" y="192"/>
                    </a:cubicBezTo>
                    <a:cubicBezTo>
                      <a:pt x="90" y="192"/>
                      <a:pt x="92" y="190"/>
                      <a:pt x="92" y="187"/>
                    </a:cubicBezTo>
                    <a:cubicBezTo>
                      <a:pt x="92" y="12"/>
                      <a:pt x="92" y="12"/>
                      <a:pt x="92" y="12"/>
                    </a:cubicBezTo>
                    <a:cubicBezTo>
                      <a:pt x="92" y="10"/>
                      <a:pt x="90" y="8"/>
                      <a:pt x="88" y="8"/>
                    </a:cubicBezTo>
                    <a:lnTo>
                      <a:pt x="8"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6" name="Freeform 127"/>
              <p:cNvSpPr>
                <a:spLocks noEditPoints="1"/>
              </p:cNvSpPr>
              <p:nvPr/>
            </p:nvSpPr>
            <p:spPr bwMode="auto">
              <a:xfrm>
                <a:off x="3985418" y="4638674"/>
                <a:ext cx="125413" cy="125413"/>
              </a:xfrm>
              <a:custGeom>
                <a:avLst/>
                <a:gdLst>
                  <a:gd name="T0" fmla="*/ 44 w 80"/>
                  <a:gd name="T1" fmla="*/ 80 h 80"/>
                  <a:gd name="T2" fmla="*/ 40 w 80"/>
                  <a:gd name="T3" fmla="*/ 80 h 80"/>
                  <a:gd name="T4" fmla="*/ 0 w 80"/>
                  <a:gd name="T5" fmla="*/ 40 h 80"/>
                  <a:gd name="T6" fmla="*/ 40 w 80"/>
                  <a:gd name="T7" fmla="*/ 0 h 80"/>
                  <a:gd name="T8" fmla="*/ 80 w 80"/>
                  <a:gd name="T9" fmla="*/ 40 h 80"/>
                  <a:gd name="T10" fmla="*/ 80 w 80"/>
                  <a:gd name="T11" fmla="*/ 44 h 80"/>
                  <a:gd name="T12" fmla="*/ 79 w 80"/>
                  <a:gd name="T13" fmla="*/ 48 h 80"/>
                  <a:gd name="T14" fmla="*/ 44 w 80"/>
                  <a:gd name="T15" fmla="*/ 48 h 80"/>
                  <a:gd name="T16" fmla="*/ 44 w 80"/>
                  <a:gd name="T17" fmla="*/ 80 h 80"/>
                  <a:gd name="T18" fmla="*/ 40 w 80"/>
                  <a:gd name="T19" fmla="*/ 8 h 80"/>
                  <a:gd name="T20" fmla="*/ 8 w 80"/>
                  <a:gd name="T21" fmla="*/ 40 h 80"/>
                  <a:gd name="T22" fmla="*/ 36 w 80"/>
                  <a:gd name="T23" fmla="*/ 72 h 80"/>
                  <a:gd name="T24" fmla="*/ 36 w 80"/>
                  <a:gd name="T25" fmla="*/ 40 h 80"/>
                  <a:gd name="T26" fmla="*/ 72 w 80"/>
                  <a:gd name="T27" fmla="*/ 40 h 80"/>
                  <a:gd name="T28" fmla="*/ 40 w 80"/>
                  <a:gd name="T29" fmla="*/ 8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0" h="80">
                    <a:moveTo>
                      <a:pt x="44" y="80"/>
                    </a:moveTo>
                    <a:cubicBezTo>
                      <a:pt x="40" y="80"/>
                      <a:pt x="40" y="80"/>
                      <a:pt x="40" y="80"/>
                    </a:cubicBezTo>
                    <a:cubicBezTo>
                      <a:pt x="18" y="80"/>
                      <a:pt x="0" y="62"/>
                      <a:pt x="0" y="40"/>
                    </a:cubicBezTo>
                    <a:cubicBezTo>
                      <a:pt x="0" y="18"/>
                      <a:pt x="18" y="0"/>
                      <a:pt x="40" y="0"/>
                    </a:cubicBezTo>
                    <a:cubicBezTo>
                      <a:pt x="62" y="0"/>
                      <a:pt x="80" y="18"/>
                      <a:pt x="80" y="40"/>
                    </a:cubicBezTo>
                    <a:cubicBezTo>
                      <a:pt x="80" y="42"/>
                      <a:pt x="80" y="43"/>
                      <a:pt x="80" y="44"/>
                    </a:cubicBezTo>
                    <a:cubicBezTo>
                      <a:pt x="79" y="48"/>
                      <a:pt x="79" y="48"/>
                      <a:pt x="79" y="48"/>
                    </a:cubicBezTo>
                    <a:cubicBezTo>
                      <a:pt x="44" y="48"/>
                      <a:pt x="44" y="48"/>
                      <a:pt x="44" y="48"/>
                    </a:cubicBezTo>
                    <a:lnTo>
                      <a:pt x="44" y="80"/>
                    </a:lnTo>
                    <a:close/>
                    <a:moveTo>
                      <a:pt x="40" y="8"/>
                    </a:moveTo>
                    <a:cubicBezTo>
                      <a:pt x="22" y="8"/>
                      <a:pt x="8" y="22"/>
                      <a:pt x="8" y="40"/>
                    </a:cubicBezTo>
                    <a:cubicBezTo>
                      <a:pt x="8" y="56"/>
                      <a:pt x="20" y="70"/>
                      <a:pt x="36" y="72"/>
                    </a:cubicBezTo>
                    <a:cubicBezTo>
                      <a:pt x="36" y="40"/>
                      <a:pt x="36" y="40"/>
                      <a:pt x="36" y="40"/>
                    </a:cubicBezTo>
                    <a:cubicBezTo>
                      <a:pt x="72" y="40"/>
                      <a:pt x="72" y="40"/>
                      <a:pt x="72" y="40"/>
                    </a:cubicBezTo>
                    <a:cubicBezTo>
                      <a:pt x="72" y="22"/>
                      <a:pt x="58" y="8"/>
                      <a:pt x="40"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7" name="Freeform 128"/>
              <p:cNvSpPr/>
              <p:nvPr/>
            </p:nvSpPr>
            <p:spPr bwMode="auto">
              <a:xfrm>
                <a:off x="4006056" y="4659312"/>
                <a:ext cx="47625" cy="53975"/>
              </a:xfrm>
              <a:custGeom>
                <a:avLst/>
                <a:gdLst>
                  <a:gd name="T0" fmla="*/ 24 w 30"/>
                  <a:gd name="T1" fmla="*/ 34 h 34"/>
                  <a:gd name="T2" fmla="*/ 0 w 30"/>
                  <a:gd name="T3" fmla="*/ 6 h 34"/>
                  <a:gd name="T4" fmla="*/ 6 w 30"/>
                  <a:gd name="T5" fmla="*/ 0 h 34"/>
                  <a:gd name="T6" fmla="*/ 30 w 30"/>
                  <a:gd name="T7" fmla="*/ 28 h 34"/>
                  <a:gd name="T8" fmla="*/ 24 w 30"/>
                  <a:gd name="T9" fmla="*/ 34 h 34"/>
                </a:gdLst>
                <a:ahLst/>
                <a:cxnLst>
                  <a:cxn ang="0">
                    <a:pos x="T0" y="T1"/>
                  </a:cxn>
                  <a:cxn ang="0">
                    <a:pos x="T2" y="T3"/>
                  </a:cxn>
                  <a:cxn ang="0">
                    <a:pos x="T4" y="T5"/>
                  </a:cxn>
                  <a:cxn ang="0">
                    <a:pos x="T6" y="T7"/>
                  </a:cxn>
                  <a:cxn ang="0">
                    <a:pos x="T8" y="T9"/>
                  </a:cxn>
                </a:cxnLst>
                <a:rect l="0" t="0" r="r" b="b"/>
                <a:pathLst>
                  <a:path w="30" h="34">
                    <a:moveTo>
                      <a:pt x="24" y="34"/>
                    </a:moveTo>
                    <a:lnTo>
                      <a:pt x="0" y="6"/>
                    </a:lnTo>
                    <a:lnTo>
                      <a:pt x="6" y="0"/>
                    </a:lnTo>
                    <a:lnTo>
                      <a:pt x="30" y="28"/>
                    </a:lnTo>
                    <a:lnTo>
                      <a:pt x="24" y="3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8" name="Freeform 129"/>
              <p:cNvSpPr/>
              <p:nvPr/>
            </p:nvSpPr>
            <p:spPr bwMode="auto">
              <a:xfrm>
                <a:off x="4044156" y="4654549"/>
                <a:ext cx="39688" cy="57150"/>
              </a:xfrm>
              <a:custGeom>
                <a:avLst/>
                <a:gdLst>
                  <a:gd name="T0" fmla="*/ 6 w 25"/>
                  <a:gd name="T1" fmla="*/ 36 h 36"/>
                  <a:gd name="T2" fmla="*/ 0 w 25"/>
                  <a:gd name="T3" fmla="*/ 32 h 36"/>
                  <a:gd name="T4" fmla="*/ 19 w 25"/>
                  <a:gd name="T5" fmla="*/ 0 h 36"/>
                  <a:gd name="T6" fmla="*/ 25 w 25"/>
                  <a:gd name="T7" fmla="*/ 4 h 36"/>
                  <a:gd name="T8" fmla="*/ 6 w 25"/>
                  <a:gd name="T9" fmla="*/ 36 h 36"/>
                </a:gdLst>
                <a:ahLst/>
                <a:cxnLst>
                  <a:cxn ang="0">
                    <a:pos x="T0" y="T1"/>
                  </a:cxn>
                  <a:cxn ang="0">
                    <a:pos x="T2" y="T3"/>
                  </a:cxn>
                  <a:cxn ang="0">
                    <a:pos x="T4" y="T5"/>
                  </a:cxn>
                  <a:cxn ang="0">
                    <a:pos x="T6" y="T7"/>
                  </a:cxn>
                  <a:cxn ang="0">
                    <a:pos x="T8" y="T9"/>
                  </a:cxn>
                </a:cxnLst>
                <a:rect l="0" t="0" r="r" b="b"/>
                <a:pathLst>
                  <a:path w="25" h="36">
                    <a:moveTo>
                      <a:pt x="6" y="36"/>
                    </a:moveTo>
                    <a:lnTo>
                      <a:pt x="0" y="32"/>
                    </a:lnTo>
                    <a:lnTo>
                      <a:pt x="19" y="0"/>
                    </a:lnTo>
                    <a:lnTo>
                      <a:pt x="25" y="4"/>
                    </a:lnTo>
                    <a:lnTo>
                      <a:pt x="6" y="36"/>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39" name="Freeform 130"/>
              <p:cNvSpPr/>
              <p:nvPr/>
            </p:nvSpPr>
            <p:spPr bwMode="auto">
              <a:xfrm>
                <a:off x="4001293" y="4703762"/>
                <a:ext cx="50800" cy="34925"/>
              </a:xfrm>
              <a:custGeom>
                <a:avLst/>
                <a:gdLst>
                  <a:gd name="T0" fmla="*/ 4 w 32"/>
                  <a:gd name="T1" fmla="*/ 22 h 22"/>
                  <a:gd name="T2" fmla="*/ 0 w 32"/>
                  <a:gd name="T3" fmla="*/ 16 h 22"/>
                  <a:gd name="T4" fmla="*/ 28 w 32"/>
                  <a:gd name="T5" fmla="*/ 0 h 22"/>
                  <a:gd name="T6" fmla="*/ 32 w 32"/>
                  <a:gd name="T7" fmla="*/ 6 h 22"/>
                  <a:gd name="T8" fmla="*/ 4 w 32"/>
                  <a:gd name="T9" fmla="*/ 22 h 22"/>
                </a:gdLst>
                <a:ahLst/>
                <a:cxnLst>
                  <a:cxn ang="0">
                    <a:pos x="T0" y="T1"/>
                  </a:cxn>
                  <a:cxn ang="0">
                    <a:pos x="T2" y="T3"/>
                  </a:cxn>
                  <a:cxn ang="0">
                    <a:pos x="T4" y="T5"/>
                  </a:cxn>
                  <a:cxn ang="0">
                    <a:pos x="T6" y="T7"/>
                  </a:cxn>
                  <a:cxn ang="0">
                    <a:pos x="T8" y="T9"/>
                  </a:cxn>
                </a:cxnLst>
                <a:rect l="0" t="0" r="r" b="b"/>
                <a:pathLst>
                  <a:path w="32" h="22">
                    <a:moveTo>
                      <a:pt x="4" y="22"/>
                    </a:moveTo>
                    <a:lnTo>
                      <a:pt x="0" y="16"/>
                    </a:lnTo>
                    <a:lnTo>
                      <a:pt x="28" y="0"/>
                    </a:lnTo>
                    <a:lnTo>
                      <a:pt x="32" y="6"/>
                    </a:lnTo>
                    <a:lnTo>
                      <a:pt x="4" y="2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sp>
            <p:nvSpPr>
              <p:cNvPr id="40" name="Rectangle 131"/>
              <p:cNvSpPr>
                <a:spLocks noChangeArrowheads="1"/>
              </p:cNvSpPr>
              <p:nvPr/>
            </p:nvSpPr>
            <p:spPr bwMode="auto">
              <a:xfrm>
                <a:off x="4048918" y="4802187"/>
                <a:ext cx="142875"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en-US"/>
              </a:p>
            </p:txBody>
          </p:sp>
          <p:sp>
            <p:nvSpPr>
              <p:cNvPr id="41" name="Freeform 132"/>
              <p:cNvSpPr/>
              <p:nvPr/>
            </p:nvSpPr>
            <p:spPr bwMode="auto">
              <a:xfrm>
                <a:off x="4123531" y="4645024"/>
                <a:ext cx="112713" cy="169863"/>
              </a:xfrm>
              <a:custGeom>
                <a:avLst/>
                <a:gdLst>
                  <a:gd name="T0" fmla="*/ 4 w 72"/>
                  <a:gd name="T1" fmla="*/ 108 h 108"/>
                  <a:gd name="T2" fmla="*/ 3 w 72"/>
                  <a:gd name="T3" fmla="*/ 108 h 108"/>
                  <a:gd name="T4" fmla="*/ 0 w 72"/>
                  <a:gd name="T5" fmla="*/ 103 h 108"/>
                  <a:gd name="T6" fmla="*/ 29 w 72"/>
                  <a:gd name="T7" fmla="*/ 9 h 108"/>
                  <a:gd name="T8" fmla="*/ 67 w 72"/>
                  <a:gd name="T9" fmla="*/ 0 h 108"/>
                  <a:gd name="T10" fmla="*/ 72 w 72"/>
                  <a:gd name="T11" fmla="*/ 3 h 108"/>
                  <a:gd name="T12" fmla="*/ 69 w 72"/>
                  <a:gd name="T13" fmla="*/ 8 h 108"/>
                  <a:gd name="T14" fmla="*/ 35 w 72"/>
                  <a:gd name="T15" fmla="*/ 15 h 108"/>
                  <a:gd name="T16" fmla="*/ 8 w 72"/>
                  <a:gd name="T17" fmla="*/ 105 h 108"/>
                  <a:gd name="T18" fmla="*/ 4 w 72"/>
                  <a:gd name="T19" fmla="*/ 10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108">
                    <a:moveTo>
                      <a:pt x="4" y="108"/>
                    </a:moveTo>
                    <a:cubicBezTo>
                      <a:pt x="4" y="108"/>
                      <a:pt x="3" y="108"/>
                      <a:pt x="3" y="108"/>
                    </a:cubicBezTo>
                    <a:cubicBezTo>
                      <a:pt x="1" y="107"/>
                      <a:pt x="0" y="105"/>
                      <a:pt x="0" y="103"/>
                    </a:cubicBezTo>
                    <a:cubicBezTo>
                      <a:pt x="29" y="9"/>
                      <a:pt x="29" y="9"/>
                      <a:pt x="29" y="9"/>
                    </a:cubicBezTo>
                    <a:cubicBezTo>
                      <a:pt x="67" y="0"/>
                      <a:pt x="67" y="0"/>
                      <a:pt x="67" y="0"/>
                    </a:cubicBezTo>
                    <a:cubicBezTo>
                      <a:pt x="69" y="0"/>
                      <a:pt x="71" y="1"/>
                      <a:pt x="72" y="3"/>
                    </a:cubicBezTo>
                    <a:cubicBezTo>
                      <a:pt x="72" y="5"/>
                      <a:pt x="71" y="7"/>
                      <a:pt x="69" y="8"/>
                    </a:cubicBezTo>
                    <a:cubicBezTo>
                      <a:pt x="35" y="15"/>
                      <a:pt x="35" y="15"/>
                      <a:pt x="35" y="15"/>
                    </a:cubicBezTo>
                    <a:cubicBezTo>
                      <a:pt x="8" y="105"/>
                      <a:pt x="8" y="105"/>
                      <a:pt x="8" y="105"/>
                    </a:cubicBezTo>
                    <a:cubicBezTo>
                      <a:pt x="7" y="107"/>
                      <a:pt x="6" y="108"/>
                      <a:pt x="4" y="10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a:p>
            </p:txBody>
          </p:sp>
        </p:grpSp>
      </p:grpSp>
      <p:sp>
        <p:nvSpPr>
          <p:cNvPr id="27" name="文本框 26"/>
          <p:cNvSpPr txBox="1"/>
          <p:nvPr/>
        </p:nvSpPr>
        <p:spPr>
          <a:xfrm>
            <a:off x="659704" y="659654"/>
            <a:ext cx="5146217"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02.</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REASONS FOR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5805921" y="1360987"/>
            <a:ext cx="5825785" cy="5029390"/>
          </a:xfrm>
          <a:prstGeom prst="rect">
            <a:avLst/>
          </a:prstGeom>
          <a:noFill/>
        </p:spPr>
        <p:txBody>
          <a:bodyPr wrap="square" rtlCol="0">
            <a:spAutoFit/>
          </a:bodyPr>
          <a:lstStyle/>
          <a:p>
            <a:pPr algn="just">
              <a:lnSpc>
                <a:spcPct val="150000"/>
              </a:lnSpc>
            </a:pPr>
            <a:r>
              <a:rPr kumimoji="1" lang="en-US" altLang="zh-CN" dirty="0">
                <a:latin typeface="微软雅黑" panose="020B0503020204020204" pitchFamily="34" charset="-122"/>
                <a:ea typeface="微软雅黑" panose="020B0503020204020204" pitchFamily="34" charset="-122"/>
              </a:rPr>
              <a:t>With the rapid development of information technology, there are more and more ways to access financial data, and the speed of access is also getting faster and faster, and the international political and economic environment is also constantly impacting the global layout of MORNINGSTAR, INC. Under the various crises of internal and external troubles, MORNINGSTAR, INC began to carry out internal organizational changes, hoping to introduce new technologies and change the organization's operation mode to meet the challenges in the new environment.</a:t>
            </a:r>
            <a:endParaRPr kumimoji="1" lang="zh-CN" altLang="en-US"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l="22164" t="8072" r="22141" b="7034"/>
          <a:stretch>
            <a:fillRect/>
          </a:stretch>
        </p:blipFill>
        <p:spPr bwMode="auto">
          <a:xfrm>
            <a:off x="7995720" y="1036840"/>
            <a:ext cx="3536576" cy="5390826"/>
          </a:xfrm>
          <a:prstGeom prst="rect">
            <a:avLst/>
          </a:prstGeom>
          <a:noFill/>
          <a:extLst>
            <a:ext uri="{909E8E84-426E-40DD-AFC4-6F175D3DCCD1}">
              <a14:hiddenFill xmlns:a14="http://schemas.microsoft.com/office/drawing/2010/main">
                <a:solidFill>
                  <a:srgbClr val="FFFFFF"/>
                </a:solidFill>
              </a14:hiddenFill>
            </a:ext>
          </a:extLst>
        </p:spPr>
      </p:pic>
      <p:sp>
        <p:nvSpPr>
          <p:cNvPr id="22" name="文本框 21"/>
          <p:cNvSpPr txBox="1"/>
          <p:nvPr/>
        </p:nvSpPr>
        <p:spPr>
          <a:xfrm>
            <a:off x="659704" y="659654"/>
            <a:ext cx="3882794"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03.</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CHANGE MODEL</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307198"/>
            <a:ext cx="6628602" cy="4850110"/>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Use John P. Kotter's eight-step approach to change as the guiding process of change practice.</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dirty="0">
              <a:latin typeface="微软雅黑" panose="020B0503020204020204" pitchFamily="34" charset="-122"/>
              <a:ea typeface="微软雅黑" panose="020B0503020204020204" pitchFamily="34" charset="-122"/>
            </a:endParaRPr>
          </a:p>
          <a:p>
            <a:pPr marL="285750" indent="-285750" algn="just">
              <a:lnSpc>
                <a:spcPct val="150000"/>
              </a:lnSpc>
              <a:buFont typeface="Wingdings" panose="05000000000000000000" pitchFamily="2" charset="2"/>
              <a:buChar char="Ø"/>
            </a:pPr>
            <a:r>
              <a:rPr kumimoji="1" lang="en-US" altLang="zh-CN" sz="1600" dirty="0">
                <a:latin typeface="微软雅黑" panose="020B0503020204020204" pitchFamily="34" charset="-122"/>
                <a:ea typeface="微软雅黑" panose="020B0503020204020204" pitchFamily="34" charset="-122"/>
              </a:rPr>
              <a:t>First of all, change should begin with the establishment of employees' sense of urgency, and the first step is to make people realize that change needs to happen ideologically.</a:t>
            </a:r>
            <a:endParaRPr kumimoji="1" lang="en-US" altLang="zh-CN" sz="1600" dirty="0">
              <a:latin typeface="微软雅黑" panose="020B0503020204020204" pitchFamily="34" charset="-122"/>
              <a:ea typeface="微软雅黑" panose="020B0503020204020204" pitchFamily="34" charset="-122"/>
            </a:endParaRPr>
          </a:p>
          <a:p>
            <a:pPr marL="285750" indent="-285750" algn="just">
              <a:lnSpc>
                <a:spcPct val="150000"/>
              </a:lnSpc>
              <a:buFont typeface="Wingdings" panose="05000000000000000000" pitchFamily="2" charset="2"/>
              <a:buChar char="Ø"/>
            </a:pPr>
            <a:r>
              <a:rPr kumimoji="1" lang="en-US" altLang="zh-CN" sz="1600" dirty="0">
                <a:latin typeface="微软雅黑" panose="020B0503020204020204" pitchFamily="34" charset="-122"/>
                <a:ea typeface="微软雅黑" panose="020B0503020204020204" pitchFamily="34" charset="-122"/>
              </a:rPr>
              <a:t>Then, we will gather activists to become the leading team, lead the change, and jointly design the vision for the future of the enterprise, form a visual consensus on the goal, and widely synchronize the change vision, so that this vision can become the vision of everyone, and empower the front-line team, and each student involved in the change, so that they can actively promote their own participation in the change.</a:t>
            </a:r>
            <a:endParaRPr kumimoji="1" lang="zh-CN" altLang="en-US" sz="160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3882794"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03.</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CHANGE MODEL</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5" y="1791292"/>
            <a:ext cx="5436296" cy="4480778"/>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kumimoji="1" lang="en-US" altLang="zh-CN" sz="1600" dirty="0">
                <a:latin typeface="微软雅黑" panose="020B0503020204020204" pitchFamily="34" charset="-122"/>
                <a:ea typeface="微软雅黑" panose="020B0503020204020204" pitchFamily="34" charset="-122"/>
              </a:rPr>
              <a:t>More importantly, highlight and strengthen the results of short-term victory. The celebration of victory can help people believe in the positive impact of change and think they are doing the right thing.</a:t>
            </a:r>
            <a:endParaRPr kumimoji="1" lang="en-US" altLang="zh-CN" sz="1600" dirty="0">
              <a:latin typeface="微软雅黑" panose="020B0503020204020204" pitchFamily="34" charset="-122"/>
              <a:ea typeface="微软雅黑" panose="020B0503020204020204" pitchFamily="34" charset="-122"/>
            </a:endParaRPr>
          </a:p>
          <a:p>
            <a:pPr marL="285750" indent="-285750" algn="just">
              <a:lnSpc>
                <a:spcPct val="150000"/>
              </a:lnSpc>
              <a:buFont typeface="Wingdings" panose="05000000000000000000" pitchFamily="2" charset="2"/>
              <a:buChar char="Ø"/>
            </a:pPr>
            <a:endParaRPr kumimoji="1" lang="en-US" altLang="zh-CN" sz="1600" dirty="0">
              <a:latin typeface="微软雅黑" panose="020B0503020204020204" pitchFamily="34" charset="-122"/>
              <a:ea typeface="微软雅黑" panose="020B0503020204020204" pitchFamily="34" charset="-122"/>
            </a:endParaRPr>
          </a:p>
          <a:p>
            <a:pPr marL="285750" indent="-285750" algn="just">
              <a:lnSpc>
                <a:spcPct val="150000"/>
              </a:lnSpc>
              <a:buFont typeface="Wingdings" panose="05000000000000000000" pitchFamily="2" charset="2"/>
              <a:buChar char="Ø"/>
            </a:pPr>
            <a:r>
              <a:rPr kumimoji="1" lang="en-US" altLang="zh-CN" sz="1600" dirty="0">
                <a:latin typeface="微软雅黑" panose="020B0503020204020204" pitchFamily="34" charset="-122"/>
                <a:ea typeface="微软雅黑" panose="020B0503020204020204" pitchFamily="34" charset="-122"/>
              </a:rPr>
              <a:t>It will be widely implemented after achieving certain results to promote the continuous deepening of change.</a:t>
            </a:r>
            <a:endParaRPr kumimoji="1" lang="en-US" altLang="zh-CN" sz="1600" dirty="0">
              <a:latin typeface="微软雅黑" panose="020B0503020204020204" pitchFamily="34" charset="-122"/>
              <a:ea typeface="微软雅黑" panose="020B0503020204020204" pitchFamily="34" charset="-122"/>
            </a:endParaRPr>
          </a:p>
          <a:p>
            <a:pPr marL="285750" indent="-285750" algn="just">
              <a:lnSpc>
                <a:spcPct val="150000"/>
              </a:lnSpc>
              <a:buFont typeface="Wingdings" panose="05000000000000000000" pitchFamily="2" charset="2"/>
              <a:buChar char="Ø"/>
            </a:pPr>
            <a:endParaRPr kumimoji="1" lang="en-US" altLang="zh-CN" sz="1600" dirty="0">
              <a:latin typeface="微软雅黑" panose="020B0503020204020204" pitchFamily="34" charset="-122"/>
              <a:ea typeface="微软雅黑" panose="020B0503020204020204" pitchFamily="34" charset="-122"/>
            </a:endParaRPr>
          </a:p>
          <a:p>
            <a:pPr marL="285750" indent="-285750" algn="just">
              <a:lnSpc>
                <a:spcPct val="150000"/>
              </a:lnSpc>
              <a:buFont typeface="Wingdings" panose="05000000000000000000" pitchFamily="2" charset="2"/>
              <a:buChar char="Ø"/>
            </a:pPr>
            <a:r>
              <a:rPr kumimoji="1" lang="en-US" altLang="zh-CN" sz="1600" dirty="0">
                <a:latin typeface="微软雅黑" panose="020B0503020204020204" pitchFamily="34" charset="-122"/>
                <a:ea typeface="微软雅黑" panose="020B0503020204020204" pitchFamily="34" charset="-122"/>
              </a:rPr>
              <a:t>Finally, precipitate all achievements from the level of corporate culture.</a:t>
            </a:r>
            <a:endParaRPr kumimoji="1" lang="zh-CN" altLang="en-US" sz="1600" dirty="0">
              <a:latin typeface="微软雅黑" panose="020B0503020204020204" pitchFamily="34" charset="-122"/>
              <a:ea typeface="微软雅黑" panose="020B0503020204020204" pitchFamily="34" charset="-122"/>
            </a:endParaRPr>
          </a:p>
        </p:txBody>
      </p:sp>
      <p:pic>
        <p:nvPicPr>
          <p:cNvPr id="4" name="图片占位符 4"/>
          <p:cNvPicPr>
            <a:picLocks noGrp="1" noChangeAspect="1"/>
          </p:cNvPicPr>
          <p:nvPr>
            <p:ph type="pic" sz="quarter" idx="10"/>
          </p:nvPr>
        </p:nvPicPr>
        <p:blipFill>
          <a:blip r:embed="rId1">
            <a:extLst>
              <a:ext uri="{28A0092B-C50C-407E-A947-70E740481C1C}">
                <a14:useLocalDpi xmlns:a14="http://schemas.microsoft.com/office/drawing/2010/main" val="0"/>
              </a:ext>
            </a:extLst>
          </a:blip>
          <a:srcRect l="17932" r="17932"/>
          <a:stretch>
            <a:fillRect/>
          </a:stretch>
        </p:blipFill>
        <p:spPr>
          <a:xfrm>
            <a:off x="6742695" y="0"/>
            <a:ext cx="5449307" cy="685800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4717958"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04.</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DRIVERS OF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495457"/>
            <a:ext cx="6090720" cy="4480778"/>
          </a:xfrm>
          <a:prstGeom prst="rect">
            <a:avLst/>
          </a:prstGeom>
          <a:noFill/>
        </p:spPr>
        <p:txBody>
          <a:bodyPr wrap="square" rtlCol="0">
            <a:spAutoFit/>
          </a:bodyPr>
          <a:lstStyle/>
          <a:p>
            <a:pPr marL="342900" indent="-342900" algn="just">
              <a:lnSpc>
                <a:spcPct val="150000"/>
              </a:lnSpc>
              <a:buAutoNum type="arabicParenR"/>
            </a:pPr>
            <a:r>
              <a:rPr kumimoji="1" lang="en-US" altLang="zh-CN" sz="1600" b="1" dirty="0">
                <a:latin typeface="微软雅黑" panose="020B0503020204020204" pitchFamily="34" charset="-122"/>
                <a:ea typeface="微软雅黑" panose="020B0503020204020204" pitchFamily="34" charset="-122"/>
              </a:rPr>
              <a:t>Artificial intelligence is booming</a:t>
            </a:r>
            <a:endParaRPr kumimoji="1" lang="en-US" altLang="zh-CN" sz="1600" b="1" dirty="0">
              <a:latin typeface="微软雅黑" panose="020B0503020204020204" pitchFamily="34" charset="-122"/>
              <a:ea typeface="微软雅黑" panose="020B0503020204020204" pitchFamily="34" charset="-122"/>
            </a:endParaRPr>
          </a:p>
          <a:p>
            <a:pPr marL="342900" indent="-342900" algn="just">
              <a:lnSpc>
                <a:spcPct val="150000"/>
              </a:lnSpc>
              <a:buAutoNum type="arabicParenR"/>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In the past, the company's profit objectives, operation and analysis are mainly value objectives and profit sources. However, the acquisition of raw data and the integration of information are highly dependent on the processing and collaboration of labor and tools, and its core competitiveness mainly lies in the professionalism and experience of senior analysts. In the current environment of rapid information technology innovation, more and more technological and financial innovations are emerging, which is gradually changing the status quo of traditional industries.</a:t>
            </a:r>
            <a:endParaRPr kumimoji="1" lang="zh-CN" altLang="en-US" sz="1600" dirty="0">
              <a:latin typeface="微软雅黑" panose="020B0503020204020204" pitchFamily="34" charset="-122"/>
              <a:ea typeface="微软雅黑" panose="020B0503020204020204" pitchFamily="34" charset="-122"/>
            </a:endParaRPr>
          </a:p>
        </p:txBody>
      </p:sp>
      <p:pic>
        <p:nvPicPr>
          <p:cNvPr id="7172" name="Picture 4"/>
          <p:cNvPicPr>
            <a:picLocks noChangeAspect="1" noChangeArrowheads="1"/>
          </p:cNvPicPr>
          <p:nvPr/>
        </p:nvPicPr>
        <p:blipFill rotWithShape="1">
          <a:blip r:embed="rId1">
            <a:extLst>
              <a:ext uri="{28A0092B-C50C-407E-A947-70E740481C1C}">
                <a14:useLocalDpi xmlns:a14="http://schemas.microsoft.com/office/drawing/2010/main" val="0"/>
              </a:ext>
            </a:extLst>
          </a:blip>
          <a:srcRect l="24529" r="20443" b="4706"/>
          <a:stretch>
            <a:fillRect/>
          </a:stretch>
        </p:blipFill>
        <p:spPr bwMode="auto">
          <a:xfrm>
            <a:off x="7234517" y="1327145"/>
            <a:ext cx="4159659" cy="47905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4717958"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04.</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DRIVERS OF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495457"/>
            <a:ext cx="6574814" cy="4850110"/>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2) Aging of organizational management mode</a:t>
            </a:r>
            <a:endParaRPr kumimoji="1" lang="en-US" altLang="zh-CN" sz="1600" b="1" dirty="0">
              <a:latin typeface="微软雅黑" panose="020B0503020204020204" pitchFamily="34" charset="-122"/>
              <a:ea typeface="微软雅黑" panose="020B0503020204020204" pitchFamily="34" charset="-122"/>
            </a:endParaRPr>
          </a:p>
          <a:p>
            <a:pPr marL="342900" indent="-342900" algn="just">
              <a:lnSpc>
                <a:spcPct val="150000"/>
              </a:lnSpc>
              <a:buAutoNum type="arabicParenR"/>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The traditional operation mode of large departments and projects has resulted in a large number of overstaffed organizational structures, which are difficult to respond flexibly to market changes. In the face of different market segments and customer relationships, each business unit and major department set different reform objectives, and there are obstacles in cooperation. It is difficult for the head office to achieve unified management and reform of the management of regional branches. Therefore, the organizational management model has become the core issue faced by MORNINGSTAR and INC in the development optimization and strategic transformation.</a:t>
            </a:r>
            <a:endParaRPr kumimoji="1" lang="zh-CN" altLang="en-US" sz="1600" dirty="0">
              <a:latin typeface="微软雅黑" panose="020B0503020204020204" pitchFamily="34" charset="-122"/>
              <a:ea typeface="微软雅黑" panose="020B0503020204020204" pitchFamily="34" charset="-122"/>
            </a:endParaRPr>
          </a:p>
        </p:txBody>
      </p:sp>
      <p:pic>
        <p:nvPicPr>
          <p:cNvPr id="9218"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l="32388" r="11206"/>
          <a:stretch>
            <a:fillRect/>
          </a:stretch>
        </p:blipFill>
        <p:spPr bwMode="auto">
          <a:xfrm>
            <a:off x="7457679" y="1182874"/>
            <a:ext cx="4074617" cy="50560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4717958"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04.</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DRIVERS OF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495457"/>
            <a:ext cx="6628602" cy="4850110"/>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3) Working capital tightening</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The company's internal organizational management and operational problems are increasingly prominent, such as internal friction due to lack of coordination within the company; The capacity of the branches scattered throughout the company has not been fully utilized, resulting in uneven distribution of human resources and a large amount of waste. For MORNINGSTAR, INC, which still relies on a lot of manpower for data collection and analysis, the more sophisticated market, more complex data sources and higher data quality requirements undoubtedly greatly increase the operating costs. The waste in the process of product operation has also become one of the core issues.</a:t>
            </a:r>
            <a:endParaRPr kumimoji="1" lang="zh-CN" altLang="en-US" sz="1600" dirty="0">
              <a:latin typeface="微软雅黑" panose="020B0503020204020204" pitchFamily="34" charset="-122"/>
              <a:ea typeface="微软雅黑" panose="020B0503020204020204" pitchFamily="34" charset="-122"/>
            </a:endParaRPr>
          </a:p>
        </p:txBody>
      </p:sp>
      <p:pic>
        <p:nvPicPr>
          <p:cNvPr id="10242"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l="37914" r="12971"/>
          <a:stretch>
            <a:fillRect/>
          </a:stretch>
        </p:blipFill>
        <p:spPr bwMode="auto">
          <a:xfrm>
            <a:off x="7900937" y="1384578"/>
            <a:ext cx="3631359" cy="48501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4717958"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04.</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DRIVERS OF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871975"/>
            <a:ext cx="5687308" cy="3742115"/>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4) Poor cooperation between functional departments</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MORNINGSTAR, INC emphasizes the role of personal ability and influence in the company's operation. At the level of inter-departmental coordination and cooperation, it also depends on the management and cooperation ability of leaders. This will easily lead to bottlenecks caused by the lack of personal influence of key roles in projects and markets that emphasize cross-regional coordination and resource coordination.</a:t>
            </a:r>
            <a:endParaRPr kumimoji="1" lang="zh-CN" altLang="en-US" sz="1600" dirty="0">
              <a:latin typeface="微软雅黑" panose="020B0503020204020204" pitchFamily="34" charset="-122"/>
              <a:ea typeface="微软雅黑" panose="020B0503020204020204" pitchFamily="34" charset="-122"/>
            </a:endParaRPr>
          </a:p>
        </p:txBody>
      </p:sp>
      <p:pic>
        <p:nvPicPr>
          <p:cNvPr id="11268" name="Picture 4"/>
          <p:cNvPicPr>
            <a:picLocks noChangeAspect="1" noChangeArrowheads="1"/>
          </p:cNvPicPr>
          <p:nvPr/>
        </p:nvPicPr>
        <p:blipFill rotWithShape="1">
          <a:blip r:embed="rId1">
            <a:extLst>
              <a:ext uri="{28A0092B-C50C-407E-A947-70E740481C1C}">
                <a14:useLocalDpi xmlns:a14="http://schemas.microsoft.com/office/drawing/2010/main" val="0"/>
              </a:ext>
            </a:extLst>
          </a:blip>
          <a:srcRect l="20534" r="17660"/>
          <a:stretch>
            <a:fillRect/>
          </a:stretch>
        </p:blipFill>
        <p:spPr bwMode="auto">
          <a:xfrm>
            <a:off x="6833472" y="1356179"/>
            <a:ext cx="4698824" cy="47737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5371727"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05.</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RESISTANCE TO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3" y="1348236"/>
            <a:ext cx="8524637" cy="2264787"/>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1) Not creating enough sense of urgency</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Many middle-level and grass-roots managers and employees in the company are indifferent or even resistant to change. Managers often underestimate the difficulty for people to get out of their comfort zone, or have excessive expectations for the "sense of urgency" they have created. These errors in understanding and implementation will often stall the company's reform.</a:t>
            </a:r>
            <a:endParaRPr kumimoji="1" lang="en-US" altLang="zh-CN" sz="1600" dirty="0">
              <a:latin typeface="微软雅黑" panose="020B0503020204020204" pitchFamily="34" charset="-122"/>
              <a:ea typeface="微软雅黑" panose="020B0503020204020204" pitchFamily="34" charset="-122"/>
            </a:endParaRPr>
          </a:p>
        </p:txBody>
      </p:sp>
      <p:pic>
        <p:nvPicPr>
          <p:cNvPr id="7" name="图片占位符 11"/>
          <p:cNvPicPr>
            <a:picLocks noGrp="1"/>
          </p:cNvPicPr>
          <p:nvPr>
            <p:ph type="pic" sz="quarter" idx="10"/>
          </p:nvPr>
        </p:nvPicPr>
        <p:blipFill>
          <a:blip r:embed="rId1">
            <a:extLst>
              <a:ext uri="{28A0092B-C50C-407E-A947-70E740481C1C}">
                <a14:useLocalDpi xmlns:a14="http://schemas.microsoft.com/office/drawing/2010/main" val="0"/>
              </a:ext>
            </a:extLst>
          </a:blip>
          <a:srcRect t="15758" b="15758"/>
          <a:stretch>
            <a:fillRect/>
          </a:stretch>
        </p:blipFill>
        <p:spPr>
          <a:xfrm flipH="1">
            <a:off x="-1886804" y="4418905"/>
            <a:ext cx="4417200" cy="2439095"/>
          </a:xfrm>
        </p:spPr>
      </p:pic>
      <p:pic>
        <p:nvPicPr>
          <p:cNvPr id="8" name="图片占位符 4"/>
          <p:cNvPicPr>
            <a:picLocks noChangeAspect="1"/>
          </p:cNvPicPr>
          <p:nvPr/>
        </p:nvPicPr>
        <p:blipFill>
          <a:blip r:embed="rId2">
            <a:extLst>
              <a:ext uri="{28A0092B-C50C-407E-A947-70E740481C1C}">
                <a14:useLocalDpi xmlns:a14="http://schemas.microsoft.com/office/drawing/2010/main" val="0"/>
              </a:ext>
            </a:extLst>
          </a:blip>
          <a:srcRect l="248" r="248"/>
          <a:stretch>
            <a:fillRect/>
          </a:stretch>
        </p:blipFill>
        <p:spPr>
          <a:xfrm>
            <a:off x="8677477" y="0"/>
            <a:ext cx="3514524" cy="2662518"/>
          </a:xfrm>
          <a:custGeom>
            <a:avLst/>
            <a:gdLst>
              <a:gd name="connsiteX0" fmla="*/ 42342 w 5268685"/>
              <a:gd name="connsiteY0" fmla="*/ 0 h 3991428"/>
              <a:gd name="connsiteX1" fmla="*/ 5268685 w 5268685"/>
              <a:gd name="connsiteY1" fmla="*/ 0 h 3991428"/>
              <a:gd name="connsiteX2" fmla="*/ 5268685 w 5268685"/>
              <a:gd name="connsiteY2" fmla="*/ 3489516 h 3991428"/>
              <a:gd name="connsiteX3" fmla="*/ 5133120 w 5268685"/>
              <a:gd name="connsiteY3" fmla="*/ 3571873 h 3991428"/>
              <a:gd name="connsiteX4" fmla="*/ 3476171 w 5268685"/>
              <a:gd name="connsiteY4" fmla="*/ 3991428 h 3991428"/>
              <a:gd name="connsiteX5" fmla="*/ 0 w 5268685"/>
              <a:gd name="connsiteY5" fmla="*/ 515257 h 3991428"/>
              <a:gd name="connsiteX6" fmla="*/ 17947 w 5268685"/>
              <a:gd name="connsiteY6" fmla="*/ 159839 h 399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8685" h="3991428">
                <a:moveTo>
                  <a:pt x="42342" y="0"/>
                </a:moveTo>
                <a:lnTo>
                  <a:pt x="5268685" y="0"/>
                </a:lnTo>
                <a:lnTo>
                  <a:pt x="5268685" y="3489516"/>
                </a:lnTo>
                <a:lnTo>
                  <a:pt x="5133120" y="3571873"/>
                </a:lnTo>
                <a:cubicBezTo>
                  <a:pt x="4640570" y="3839442"/>
                  <a:pt x="4076120" y="3991428"/>
                  <a:pt x="3476171" y="3991428"/>
                </a:cubicBezTo>
                <a:cubicBezTo>
                  <a:pt x="1556335" y="3991428"/>
                  <a:pt x="0" y="2435093"/>
                  <a:pt x="0" y="515257"/>
                </a:cubicBezTo>
                <a:cubicBezTo>
                  <a:pt x="0" y="395267"/>
                  <a:pt x="6080" y="276698"/>
                  <a:pt x="17947" y="159839"/>
                </a:cubicBezTo>
                <a:close/>
              </a:path>
            </a:pathLst>
          </a:custGeom>
        </p:spPr>
      </p:pic>
      <p:sp>
        <p:nvSpPr>
          <p:cNvPr id="10" name="文本框 9"/>
          <p:cNvSpPr txBox="1"/>
          <p:nvPr/>
        </p:nvSpPr>
        <p:spPr>
          <a:xfrm>
            <a:off x="2861473" y="4037649"/>
            <a:ext cx="8524637" cy="2264787"/>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2) No strong alliance has been formed</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Some middle-level managers in the company do not fully agree with the company's reform strategies and decisions because of their different understanding of the reform objectives and background, but rather react negatively to the reform from the perspective of small teams and even personal interests. Unable to form an alliance effect in the reform, resulting in the slow progress of the reform.</a:t>
            </a:r>
            <a:endParaRPr kumimoji="1" lang="zh-CN" altLang="en-US" sz="160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t="6470"/>
          <a:stretch>
            <a:fillRect/>
          </a:stretch>
        </p:blipFill>
        <p:spPr bwMode="auto">
          <a:xfrm>
            <a:off x="7514566" y="3576918"/>
            <a:ext cx="4677433" cy="3281082"/>
          </a:xfrm>
          <a:prstGeom prst="rect">
            <a:avLst/>
          </a:prstGeom>
          <a:noFill/>
          <a:extLst>
            <a:ext uri="{909E8E84-426E-40DD-AFC4-6F175D3DCCD1}">
              <a14:hiddenFill xmlns:a14="http://schemas.microsoft.com/office/drawing/2010/main">
                <a:solidFill>
                  <a:srgbClr val="FFFFFF"/>
                </a:solidFill>
              </a14:hiddenFill>
            </a:ext>
          </a:extLst>
        </p:spPr>
      </p:pic>
      <p:sp>
        <p:nvSpPr>
          <p:cNvPr id="22" name="文本框 21"/>
          <p:cNvSpPr txBox="1"/>
          <p:nvPr/>
        </p:nvSpPr>
        <p:spPr>
          <a:xfrm>
            <a:off x="659704" y="659654"/>
            <a:ext cx="5371727"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05.</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RESISTANCE TO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590284"/>
            <a:ext cx="7287508" cy="4480778"/>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3) Failure to remove obstacles on the way to change</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Obstacles always exist, not only in the theory of change. The change makes different teams in the company regard each other as competitors and lack a win-win cooperation attitude, resulting in slow progress of the change project.</a:t>
            </a:r>
            <a:endParaRPr kumimoji="1" lang="en-US" altLang="zh-CN" sz="1600"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b="1" dirty="0">
                <a:latin typeface="微软雅黑" panose="020B0503020204020204" pitchFamily="34" charset="-122"/>
                <a:ea typeface="微软雅黑" panose="020B0503020204020204" pitchFamily="34" charset="-122"/>
              </a:rPr>
              <a:t>4) There is no systematic planning of short-term objectives</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In the reform of MORNINGSTAR and INC, although some phased goals have been set, they lack coherence and cannot reflect the effect of "running in small steps". So that employees can not foresee the achievement achieved and can not accept the self-doubt of phased non-production.</a:t>
            </a:r>
            <a:endParaRPr kumimoji="1" lang="zh-CN" altLang="en-US" sz="1600" dirty="0">
              <a:latin typeface="微软雅黑" panose="020B0503020204020204" pitchFamily="34" charset="-122"/>
              <a:ea typeface="微软雅黑" panose="020B0503020204020204" pitchFamily="34" charset="-122"/>
            </a:endParaRPr>
          </a:p>
        </p:txBody>
      </p:sp>
      <p:pic>
        <p:nvPicPr>
          <p:cNvPr id="5" name="图片占位符 4"/>
          <p:cNvPicPr>
            <a:picLocks noChangeAspect="1"/>
          </p:cNvPicPr>
          <p:nvPr/>
        </p:nvPicPr>
        <p:blipFill>
          <a:blip r:embed="rId2">
            <a:extLst>
              <a:ext uri="{28A0092B-C50C-407E-A947-70E740481C1C}">
                <a14:useLocalDpi xmlns:a14="http://schemas.microsoft.com/office/drawing/2010/main" val="0"/>
              </a:ext>
            </a:extLst>
          </a:blip>
          <a:srcRect l="248" r="248"/>
          <a:stretch>
            <a:fillRect/>
          </a:stretch>
        </p:blipFill>
        <p:spPr>
          <a:xfrm>
            <a:off x="8020723" y="-1"/>
            <a:ext cx="4171278" cy="3160059"/>
          </a:xfrm>
          <a:custGeom>
            <a:avLst/>
            <a:gdLst>
              <a:gd name="connsiteX0" fmla="*/ 42342 w 5268685"/>
              <a:gd name="connsiteY0" fmla="*/ 0 h 3991428"/>
              <a:gd name="connsiteX1" fmla="*/ 5268685 w 5268685"/>
              <a:gd name="connsiteY1" fmla="*/ 0 h 3991428"/>
              <a:gd name="connsiteX2" fmla="*/ 5268685 w 5268685"/>
              <a:gd name="connsiteY2" fmla="*/ 3489516 h 3991428"/>
              <a:gd name="connsiteX3" fmla="*/ 5133120 w 5268685"/>
              <a:gd name="connsiteY3" fmla="*/ 3571873 h 3991428"/>
              <a:gd name="connsiteX4" fmla="*/ 3476171 w 5268685"/>
              <a:gd name="connsiteY4" fmla="*/ 3991428 h 3991428"/>
              <a:gd name="connsiteX5" fmla="*/ 0 w 5268685"/>
              <a:gd name="connsiteY5" fmla="*/ 515257 h 3991428"/>
              <a:gd name="connsiteX6" fmla="*/ 17947 w 5268685"/>
              <a:gd name="connsiteY6" fmla="*/ 159839 h 399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8685" h="3991428">
                <a:moveTo>
                  <a:pt x="42342" y="0"/>
                </a:moveTo>
                <a:lnTo>
                  <a:pt x="5268685" y="0"/>
                </a:lnTo>
                <a:lnTo>
                  <a:pt x="5268685" y="3489516"/>
                </a:lnTo>
                <a:lnTo>
                  <a:pt x="5133120" y="3571873"/>
                </a:lnTo>
                <a:cubicBezTo>
                  <a:pt x="4640570" y="3839442"/>
                  <a:pt x="4076120" y="3991428"/>
                  <a:pt x="3476171" y="3991428"/>
                </a:cubicBezTo>
                <a:cubicBezTo>
                  <a:pt x="1556335" y="3991428"/>
                  <a:pt x="0" y="2435093"/>
                  <a:pt x="0" y="515257"/>
                </a:cubicBezTo>
                <a:cubicBezTo>
                  <a:pt x="0" y="395267"/>
                  <a:pt x="6080" y="276698"/>
                  <a:pt x="17947" y="159839"/>
                </a:cubicBezTo>
                <a:close/>
              </a:path>
            </a:pathLst>
          </a:cu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占位符 5"/>
          <p:cNvPicPr>
            <a:picLocks noGrp="1" noChangeAspect="1"/>
          </p:cNvPicPr>
          <p:nvPr>
            <p:ph type="pic" sz="quarter" idx="10"/>
          </p:nvPr>
        </p:nvPicPr>
        <p:blipFill>
          <a:blip r:embed="rId1">
            <a:extLst>
              <a:ext uri="{28A0092B-C50C-407E-A947-70E740481C1C}">
                <a14:useLocalDpi xmlns:a14="http://schemas.microsoft.com/office/drawing/2010/main" val="0"/>
              </a:ext>
            </a:extLst>
          </a:blip>
          <a:srcRect l="8602" r="8602"/>
          <a:stretch>
            <a:fillRect/>
          </a:stretch>
        </p:blipFill>
        <p:spPr>
          <a:xfrm>
            <a:off x="7368988" y="2034988"/>
            <a:ext cx="4823012" cy="4823012"/>
          </a:xfrm>
        </p:spPr>
      </p:pic>
      <p:pic>
        <p:nvPicPr>
          <p:cNvPr id="4" name="图片占位符 4"/>
          <p:cNvPicPr>
            <a:picLocks noChangeAspect="1"/>
          </p:cNvPicPr>
          <p:nvPr/>
        </p:nvPicPr>
        <p:blipFill>
          <a:blip r:embed="rId2">
            <a:extLst>
              <a:ext uri="{28A0092B-C50C-407E-A947-70E740481C1C}">
                <a14:useLocalDpi xmlns:a14="http://schemas.microsoft.com/office/drawing/2010/main" val="0"/>
              </a:ext>
            </a:extLst>
          </a:blip>
          <a:srcRect l="248" r="248"/>
          <a:stretch>
            <a:fillRect/>
          </a:stretch>
        </p:blipFill>
        <p:spPr>
          <a:xfrm>
            <a:off x="8020722" y="0"/>
            <a:ext cx="4171278" cy="3160059"/>
          </a:xfrm>
          <a:custGeom>
            <a:avLst/>
            <a:gdLst>
              <a:gd name="connsiteX0" fmla="*/ 42342 w 5268685"/>
              <a:gd name="connsiteY0" fmla="*/ 0 h 3991428"/>
              <a:gd name="connsiteX1" fmla="*/ 5268685 w 5268685"/>
              <a:gd name="connsiteY1" fmla="*/ 0 h 3991428"/>
              <a:gd name="connsiteX2" fmla="*/ 5268685 w 5268685"/>
              <a:gd name="connsiteY2" fmla="*/ 3489516 h 3991428"/>
              <a:gd name="connsiteX3" fmla="*/ 5133120 w 5268685"/>
              <a:gd name="connsiteY3" fmla="*/ 3571873 h 3991428"/>
              <a:gd name="connsiteX4" fmla="*/ 3476171 w 5268685"/>
              <a:gd name="connsiteY4" fmla="*/ 3991428 h 3991428"/>
              <a:gd name="connsiteX5" fmla="*/ 0 w 5268685"/>
              <a:gd name="connsiteY5" fmla="*/ 515257 h 3991428"/>
              <a:gd name="connsiteX6" fmla="*/ 17947 w 5268685"/>
              <a:gd name="connsiteY6" fmla="*/ 159839 h 399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8685" h="3991428">
                <a:moveTo>
                  <a:pt x="42342" y="0"/>
                </a:moveTo>
                <a:lnTo>
                  <a:pt x="5268685" y="0"/>
                </a:lnTo>
                <a:lnTo>
                  <a:pt x="5268685" y="3489516"/>
                </a:lnTo>
                <a:lnTo>
                  <a:pt x="5133120" y="3571873"/>
                </a:lnTo>
                <a:cubicBezTo>
                  <a:pt x="4640570" y="3839442"/>
                  <a:pt x="4076120" y="3991428"/>
                  <a:pt x="3476171" y="3991428"/>
                </a:cubicBezTo>
                <a:cubicBezTo>
                  <a:pt x="1556335" y="3991428"/>
                  <a:pt x="0" y="2435093"/>
                  <a:pt x="0" y="515257"/>
                </a:cubicBezTo>
                <a:cubicBezTo>
                  <a:pt x="0" y="395267"/>
                  <a:pt x="6080" y="276698"/>
                  <a:pt x="17947" y="159839"/>
                </a:cubicBezTo>
                <a:close/>
              </a:path>
            </a:pathLst>
          </a:custGeom>
        </p:spPr>
      </p:pic>
      <p:sp>
        <p:nvSpPr>
          <p:cNvPr id="22" name="文本框 21"/>
          <p:cNvSpPr txBox="1"/>
          <p:nvPr/>
        </p:nvSpPr>
        <p:spPr>
          <a:xfrm>
            <a:off x="659704" y="659654"/>
            <a:ext cx="5371727"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05.</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RESISTANCE TO CHANGE</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590284"/>
            <a:ext cx="6225190" cy="4480778"/>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5) Failure to penetrate the change into the company culture</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If you want to really implement the change into the company's organizational culture, you need to achieve two key points. First of all, we should show the benefits of various reform measures to all employees by means of active publicity, and emphasize the benefits of change to the company and individuals. Secondly, the activities of change, the adjustment of the company's business mode and the definition of development strategy should be inherited at the leadership level.</a:t>
            </a:r>
            <a:endParaRPr kumimoji="1" lang="zh-CN" altLang="en-US" sz="160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圆角矩形 15"/>
          <p:cNvSpPr/>
          <p:nvPr/>
        </p:nvSpPr>
        <p:spPr>
          <a:xfrm>
            <a:off x="342160" y="3776426"/>
            <a:ext cx="11507675" cy="96818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chemeClr val="bg1"/>
              </a:solidFill>
            </a:endParaRPr>
          </a:p>
        </p:txBody>
      </p:sp>
      <p:sp>
        <p:nvSpPr>
          <p:cNvPr id="17" name="圆角矩形 16"/>
          <p:cNvSpPr/>
          <p:nvPr/>
        </p:nvSpPr>
        <p:spPr>
          <a:xfrm>
            <a:off x="342160" y="2673389"/>
            <a:ext cx="11507675" cy="96818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chemeClr val="bg1"/>
              </a:solidFill>
            </a:endParaRPr>
          </a:p>
        </p:txBody>
      </p:sp>
      <p:sp>
        <p:nvSpPr>
          <p:cNvPr id="13" name="圆角矩形 12"/>
          <p:cNvSpPr/>
          <p:nvPr/>
        </p:nvSpPr>
        <p:spPr>
          <a:xfrm>
            <a:off x="342162" y="4879463"/>
            <a:ext cx="11507675" cy="96818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chemeClr val="bg1"/>
              </a:solidFill>
            </a:endParaRPr>
          </a:p>
        </p:txBody>
      </p:sp>
      <p:sp>
        <p:nvSpPr>
          <p:cNvPr id="22" name="文本框 21"/>
          <p:cNvSpPr txBox="1"/>
          <p:nvPr/>
        </p:nvSpPr>
        <p:spPr>
          <a:xfrm>
            <a:off x="659704" y="659654"/>
            <a:ext cx="7044942"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06.</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CHANGE IMPLEMENTATION PLAN</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769998" y="1494442"/>
            <a:ext cx="8470849" cy="787460"/>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Through overall sorting and extensive employee interviews, MORNINGSTAR and INC set three goals for this change.</a:t>
            </a:r>
            <a:endParaRPr kumimoji="1" lang="zh-CN" altLang="en-US" sz="1600" dirty="0">
              <a:latin typeface="微软雅黑" panose="020B0503020204020204" pitchFamily="34" charset="-122"/>
              <a:ea typeface="微软雅黑" panose="020B0503020204020204" pitchFamily="34" charset="-122"/>
            </a:endParaRPr>
          </a:p>
        </p:txBody>
      </p:sp>
      <p:sp>
        <p:nvSpPr>
          <p:cNvPr id="2" name="文本框 1"/>
          <p:cNvSpPr txBox="1"/>
          <p:nvPr/>
        </p:nvSpPr>
        <p:spPr>
          <a:xfrm>
            <a:off x="769996" y="3003740"/>
            <a:ext cx="2405402" cy="338554"/>
          </a:xfrm>
          <a:prstGeom prst="rect">
            <a:avLst/>
          </a:prstGeom>
          <a:noFill/>
        </p:spPr>
        <p:txBody>
          <a:bodyPr wrap="none" rtlCol="0">
            <a:spAutoFit/>
          </a:bodyPr>
          <a:lstStyle/>
          <a:p>
            <a:r>
              <a:rPr kumimoji="1" lang="en-US" altLang="zh-CN" sz="1600" b="1" dirty="0">
                <a:solidFill>
                  <a:schemeClr val="bg1"/>
                </a:solidFill>
                <a:latin typeface="微软雅黑" panose="020B0503020204020204" pitchFamily="34" charset="-122"/>
                <a:ea typeface="微软雅黑" panose="020B0503020204020204" pitchFamily="34" charset="-122"/>
              </a:rPr>
              <a:t>Technological change</a:t>
            </a:r>
            <a:endParaRPr kumimoji="1" lang="en-US" altLang="zh-CN" sz="1600" b="1" dirty="0">
              <a:solidFill>
                <a:schemeClr val="bg1"/>
              </a:solidFill>
              <a:latin typeface="微软雅黑" panose="020B0503020204020204" pitchFamily="34" charset="-122"/>
              <a:ea typeface="微软雅黑" panose="020B0503020204020204" pitchFamily="34" charset="-122"/>
            </a:endParaRPr>
          </a:p>
        </p:txBody>
      </p:sp>
      <p:sp>
        <p:nvSpPr>
          <p:cNvPr id="3" name="文本框 2"/>
          <p:cNvSpPr txBox="1"/>
          <p:nvPr/>
        </p:nvSpPr>
        <p:spPr>
          <a:xfrm>
            <a:off x="769996" y="4093413"/>
            <a:ext cx="2048959" cy="338554"/>
          </a:xfrm>
          <a:prstGeom prst="rect">
            <a:avLst/>
          </a:prstGeom>
          <a:noFill/>
        </p:spPr>
        <p:txBody>
          <a:bodyPr wrap="none" rtlCol="0">
            <a:spAutoFit/>
          </a:bodyPr>
          <a:lstStyle/>
          <a:p>
            <a:r>
              <a:rPr kumimoji="1" lang="en-US" altLang="zh-CN" sz="1600" b="1" dirty="0">
                <a:solidFill>
                  <a:schemeClr val="bg1"/>
                </a:solidFill>
                <a:latin typeface="微软雅黑" panose="020B0503020204020204" pitchFamily="34" charset="-122"/>
                <a:ea typeface="微软雅黑" panose="020B0503020204020204" pitchFamily="34" charset="-122"/>
              </a:rPr>
              <a:t>Business planning</a:t>
            </a:r>
            <a:endParaRPr kumimoji="1" lang="en-US" altLang="zh-CN" sz="1600" b="1" dirty="0">
              <a:solidFill>
                <a:schemeClr val="bg1"/>
              </a:solidFill>
              <a:latin typeface="微软雅黑" panose="020B0503020204020204" pitchFamily="34" charset="-122"/>
              <a:ea typeface="微软雅黑" panose="020B0503020204020204" pitchFamily="34" charset="-122"/>
            </a:endParaRPr>
          </a:p>
        </p:txBody>
      </p:sp>
      <p:sp>
        <p:nvSpPr>
          <p:cNvPr id="5" name="文本框 4"/>
          <p:cNvSpPr txBox="1"/>
          <p:nvPr/>
        </p:nvSpPr>
        <p:spPr>
          <a:xfrm>
            <a:off x="769996" y="5194284"/>
            <a:ext cx="2816477" cy="338554"/>
          </a:xfrm>
          <a:prstGeom prst="rect">
            <a:avLst/>
          </a:prstGeom>
          <a:noFill/>
        </p:spPr>
        <p:txBody>
          <a:bodyPr wrap="none" rtlCol="0">
            <a:spAutoFit/>
          </a:bodyPr>
          <a:lstStyle/>
          <a:p>
            <a:r>
              <a:rPr kumimoji="1" lang="en-US" altLang="zh-CN" sz="1600" b="1" dirty="0">
                <a:solidFill>
                  <a:schemeClr val="bg1"/>
                </a:solidFill>
                <a:latin typeface="微软雅黑" panose="020B0503020204020204" pitchFamily="34" charset="-122"/>
                <a:ea typeface="微软雅黑" panose="020B0503020204020204" pitchFamily="34" charset="-122"/>
              </a:rPr>
              <a:t>Organizational guarantee</a:t>
            </a:r>
            <a:endParaRPr kumimoji="1" lang="en-US" altLang="zh-CN" sz="1600" b="1" dirty="0">
              <a:solidFill>
                <a:schemeClr val="bg1"/>
              </a:solidFill>
              <a:latin typeface="微软雅黑" panose="020B0503020204020204" pitchFamily="34" charset="-122"/>
              <a:ea typeface="微软雅黑" panose="020B0503020204020204" pitchFamily="34" charset="-122"/>
            </a:endParaRPr>
          </a:p>
        </p:txBody>
      </p:sp>
      <p:sp>
        <p:nvSpPr>
          <p:cNvPr id="6" name="文本框 5"/>
          <p:cNvSpPr txBox="1"/>
          <p:nvPr/>
        </p:nvSpPr>
        <p:spPr>
          <a:xfrm>
            <a:off x="6988305" y="2984957"/>
            <a:ext cx="2340705" cy="369332"/>
          </a:xfrm>
          <a:prstGeom prst="rect">
            <a:avLst/>
          </a:prstGeom>
          <a:noFill/>
        </p:spPr>
        <p:txBody>
          <a:bodyPr wrap="none" rtlCol="0">
            <a:spAutoFit/>
          </a:bodyPr>
          <a:lstStyle/>
          <a:p>
            <a:pPr algn="ctr"/>
            <a:r>
              <a:rPr kumimoji="1" lang="en-US" altLang="zh-CN" b="1" dirty="0">
                <a:solidFill>
                  <a:schemeClr val="bg1"/>
                </a:solidFill>
              </a:rPr>
              <a:t>Artificial intelligence</a:t>
            </a:r>
            <a:endParaRPr kumimoji="1" lang="zh-CN" altLang="en-US" b="1" dirty="0">
              <a:solidFill>
                <a:schemeClr val="bg1"/>
              </a:solidFill>
            </a:endParaRPr>
          </a:p>
        </p:txBody>
      </p:sp>
      <p:sp>
        <p:nvSpPr>
          <p:cNvPr id="7" name="文本框 6"/>
          <p:cNvSpPr txBox="1"/>
          <p:nvPr/>
        </p:nvSpPr>
        <p:spPr>
          <a:xfrm>
            <a:off x="5388374" y="3939524"/>
            <a:ext cx="1561646" cy="646331"/>
          </a:xfrm>
          <a:prstGeom prst="rect">
            <a:avLst/>
          </a:prstGeom>
          <a:noFill/>
        </p:spPr>
        <p:txBody>
          <a:bodyPr wrap="none" rtlCol="0">
            <a:spAutoFit/>
          </a:bodyPr>
          <a:lstStyle/>
          <a:p>
            <a:pPr algn="ctr"/>
            <a:r>
              <a:rPr kumimoji="1" lang="en-US" altLang="zh-CN" b="1" dirty="0">
                <a:solidFill>
                  <a:schemeClr val="bg1"/>
                </a:solidFill>
              </a:rPr>
              <a:t>Global data</a:t>
            </a:r>
            <a:endParaRPr kumimoji="1" lang="en-US" altLang="zh-CN" b="1" dirty="0">
              <a:solidFill>
                <a:schemeClr val="bg1"/>
              </a:solidFill>
            </a:endParaRPr>
          </a:p>
          <a:p>
            <a:pPr algn="ctr"/>
            <a:r>
              <a:rPr kumimoji="1" lang="en-US" altLang="zh-CN" b="1" dirty="0">
                <a:solidFill>
                  <a:schemeClr val="bg1"/>
                </a:solidFill>
              </a:rPr>
              <a:t>center layout</a:t>
            </a:r>
            <a:endParaRPr kumimoji="1" lang="zh-CN" altLang="en-US" b="1" dirty="0">
              <a:solidFill>
                <a:schemeClr val="bg1"/>
              </a:solidFill>
            </a:endParaRPr>
          </a:p>
        </p:txBody>
      </p:sp>
      <p:sp>
        <p:nvSpPr>
          <p:cNvPr id="8" name="文本框 7"/>
          <p:cNvSpPr txBox="1"/>
          <p:nvPr/>
        </p:nvSpPr>
        <p:spPr>
          <a:xfrm>
            <a:off x="8513633" y="3939524"/>
            <a:ext cx="3081293" cy="646331"/>
          </a:xfrm>
          <a:prstGeom prst="rect">
            <a:avLst/>
          </a:prstGeom>
          <a:noFill/>
        </p:spPr>
        <p:txBody>
          <a:bodyPr wrap="none" rtlCol="0">
            <a:spAutoFit/>
          </a:bodyPr>
          <a:lstStyle/>
          <a:p>
            <a:pPr algn="ctr"/>
            <a:r>
              <a:rPr kumimoji="1" lang="en-US" altLang="zh-CN" b="1" dirty="0">
                <a:solidFill>
                  <a:schemeClr val="bg1"/>
                </a:solidFill>
              </a:rPr>
              <a:t>Horizontal development of </a:t>
            </a:r>
            <a:endParaRPr kumimoji="1" lang="en-US" altLang="zh-CN" b="1" dirty="0">
              <a:solidFill>
                <a:schemeClr val="bg1"/>
              </a:solidFill>
            </a:endParaRPr>
          </a:p>
          <a:p>
            <a:pPr algn="ctr"/>
            <a:r>
              <a:rPr kumimoji="1" lang="en-US" altLang="zh-CN" b="1" dirty="0">
                <a:solidFill>
                  <a:schemeClr val="bg1"/>
                </a:solidFill>
              </a:rPr>
              <a:t>multiple business lines</a:t>
            </a:r>
            <a:endParaRPr kumimoji="1" lang="zh-CN" altLang="en-US" b="1" dirty="0">
              <a:solidFill>
                <a:schemeClr val="bg1"/>
              </a:solidFill>
            </a:endParaRPr>
          </a:p>
        </p:txBody>
      </p:sp>
      <p:sp>
        <p:nvSpPr>
          <p:cNvPr id="9" name="文本框 8"/>
          <p:cNvSpPr txBox="1"/>
          <p:nvPr/>
        </p:nvSpPr>
        <p:spPr>
          <a:xfrm>
            <a:off x="3962831" y="5040393"/>
            <a:ext cx="2125903" cy="646331"/>
          </a:xfrm>
          <a:prstGeom prst="rect">
            <a:avLst/>
          </a:prstGeom>
          <a:noFill/>
        </p:spPr>
        <p:txBody>
          <a:bodyPr wrap="none" rtlCol="0">
            <a:spAutoFit/>
          </a:bodyPr>
          <a:lstStyle/>
          <a:p>
            <a:pPr algn="ctr"/>
            <a:r>
              <a:rPr kumimoji="1" lang="en-US" altLang="zh-CN" b="1" dirty="0">
                <a:solidFill>
                  <a:schemeClr val="bg1"/>
                </a:solidFill>
              </a:rPr>
              <a:t>Talent recruitment</a:t>
            </a:r>
            <a:endParaRPr kumimoji="1" lang="en-US" altLang="zh-CN" b="1" dirty="0">
              <a:solidFill>
                <a:schemeClr val="bg1"/>
              </a:solidFill>
            </a:endParaRPr>
          </a:p>
          <a:p>
            <a:pPr algn="ctr"/>
            <a:r>
              <a:rPr kumimoji="1" lang="en-US" altLang="zh-CN" b="1" dirty="0">
                <a:solidFill>
                  <a:schemeClr val="bg1"/>
                </a:solidFill>
              </a:rPr>
              <a:t>and training</a:t>
            </a:r>
            <a:endParaRPr kumimoji="1" lang="zh-CN" altLang="en-US" b="1" dirty="0">
              <a:solidFill>
                <a:schemeClr val="bg1"/>
              </a:solidFill>
            </a:endParaRPr>
          </a:p>
        </p:txBody>
      </p:sp>
      <p:sp>
        <p:nvSpPr>
          <p:cNvPr id="10" name="文本框 9"/>
          <p:cNvSpPr txBox="1"/>
          <p:nvPr/>
        </p:nvSpPr>
        <p:spPr>
          <a:xfrm>
            <a:off x="6243002" y="5040654"/>
            <a:ext cx="1962397" cy="646331"/>
          </a:xfrm>
          <a:prstGeom prst="rect">
            <a:avLst/>
          </a:prstGeom>
          <a:noFill/>
        </p:spPr>
        <p:txBody>
          <a:bodyPr wrap="none" rtlCol="0">
            <a:spAutoFit/>
          </a:bodyPr>
          <a:lstStyle/>
          <a:p>
            <a:pPr algn="ctr"/>
            <a:r>
              <a:rPr kumimoji="1" lang="en-US" altLang="zh-CN" b="1" dirty="0">
                <a:solidFill>
                  <a:schemeClr val="bg1"/>
                </a:solidFill>
              </a:rPr>
              <a:t>Partner incentive</a:t>
            </a:r>
            <a:endParaRPr kumimoji="1" lang="en-US" altLang="zh-CN" b="1" dirty="0">
              <a:solidFill>
                <a:schemeClr val="bg1"/>
              </a:solidFill>
            </a:endParaRPr>
          </a:p>
          <a:p>
            <a:pPr algn="ctr"/>
            <a:r>
              <a:rPr kumimoji="1" lang="en-US" altLang="zh-CN" b="1" dirty="0">
                <a:solidFill>
                  <a:schemeClr val="bg1"/>
                </a:solidFill>
              </a:rPr>
              <a:t>system</a:t>
            </a:r>
            <a:endParaRPr kumimoji="1" lang="zh-CN" altLang="en-US" b="1" dirty="0">
              <a:solidFill>
                <a:schemeClr val="bg1"/>
              </a:solidFill>
            </a:endParaRPr>
          </a:p>
        </p:txBody>
      </p:sp>
      <p:sp>
        <p:nvSpPr>
          <p:cNvPr id="11" name="文本框 10"/>
          <p:cNvSpPr txBox="1"/>
          <p:nvPr/>
        </p:nvSpPr>
        <p:spPr>
          <a:xfrm>
            <a:off x="8386916" y="5040394"/>
            <a:ext cx="1574470" cy="646331"/>
          </a:xfrm>
          <a:prstGeom prst="rect">
            <a:avLst/>
          </a:prstGeom>
          <a:noFill/>
        </p:spPr>
        <p:txBody>
          <a:bodyPr wrap="none" rtlCol="0">
            <a:spAutoFit/>
          </a:bodyPr>
          <a:lstStyle/>
          <a:p>
            <a:pPr algn="ctr"/>
            <a:r>
              <a:rPr kumimoji="1" lang="en-US" altLang="zh-CN" b="1" dirty="0">
                <a:solidFill>
                  <a:schemeClr val="bg1"/>
                </a:solidFill>
              </a:rPr>
              <a:t>Flat project</a:t>
            </a:r>
            <a:endParaRPr kumimoji="1" lang="en-US" altLang="zh-CN" b="1" dirty="0">
              <a:solidFill>
                <a:schemeClr val="bg1"/>
              </a:solidFill>
            </a:endParaRPr>
          </a:p>
          <a:p>
            <a:pPr algn="ctr"/>
            <a:r>
              <a:rPr kumimoji="1" lang="en-US" altLang="zh-CN" b="1" dirty="0">
                <a:solidFill>
                  <a:schemeClr val="bg1"/>
                </a:solidFill>
              </a:rPr>
              <a:t>management</a:t>
            </a:r>
            <a:endParaRPr kumimoji="1" lang="zh-CN" altLang="en-US" b="1" dirty="0">
              <a:solidFill>
                <a:schemeClr val="bg1"/>
              </a:solidFill>
            </a:endParaRPr>
          </a:p>
        </p:txBody>
      </p:sp>
      <p:sp>
        <p:nvSpPr>
          <p:cNvPr id="12" name="文本框 11"/>
          <p:cNvSpPr txBox="1"/>
          <p:nvPr/>
        </p:nvSpPr>
        <p:spPr>
          <a:xfrm>
            <a:off x="10162942" y="5040394"/>
            <a:ext cx="1535998" cy="646331"/>
          </a:xfrm>
          <a:prstGeom prst="rect">
            <a:avLst/>
          </a:prstGeom>
          <a:noFill/>
        </p:spPr>
        <p:txBody>
          <a:bodyPr wrap="none" rtlCol="0">
            <a:spAutoFit/>
          </a:bodyPr>
          <a:lstStyle/>
          <a:p>
            <a:pPr algn="ctr"/>
            <a:r>
              <a:rPr kumimoji="1" lang="en-US" altLang="zh-CN" b="1" dirty="0">
                <a:solidFill>
                  <a:schemeClr val="bg1"/>
                </a:solidFill>
              </a:rPr>
              <a:t>Information</a:t>
            </a:r>
            <a:endParaRPr kumimoji="1" lang="en-US" altLang="zh-CN" b="1" dirty="0">
              <a:solidFill>
                <a:schemeClr val="bg1"/>
              </a:solidFill>
            </a:endParaRPr>
          </a:p>
          <a:p>
            <a:pPr algn="ctr"/>
            <a:r>
              <a:rPr kumimoji="1" lang="en-US" altLang="zh-CN" b="1" dirty="0">
                <a:solidFill>
                  <a:schemeClr val="bg1"/>
                </a:solidFill>
              </a:rPr>
              <a:t>transparency</a:t>
            </a:r>
            <a:endParaRPr kumimoji="1" lang="zh-CN" altLang="en-US" b="1" dirty="0">
              <a:solidFill>
                <a:schemeClr val="bg1"/>
              </a:solidFill>
            </a:endParaRPr>
          </a:p>
        </p:txBody>
      </p:sp>
      <p:sp>
        <p:nvSpPr>
          <p:cNvPr id="15" name="左大括号 14"/>
          <p:cNvSpPr/>
          <p:nvPr/>
        </p:nvSpPr>
        <p:spPr>
          <a:xfrm rot="5400000">
            <a:off x="5981009" y="3691543"/>
            <a:ext cx="412740" cy="2282532"/>
          </a:xfrm>
          <a:prstGeom prst="lef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zh-CN" altLang="en-US"/>
          </a:p>
        </p:txBody>
      </p:sp>
      <p:sp>
        <p:nvSpPr>
          <p:cNvPr id="20" name="左大括号 19"/>
          <p:cNvSpPr/>
          <p:nvPr/>
        </p:nvSpPr>
        <p:spPr>
          <a:xfrm rot="5400000">
            <a:off x="8157953" y="1777607"/>
            <a:ext cx="412740" cy="3899903"/>
          </a:xfrm>
          <a:prstGeom prst="lef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zh-CN" altLang="en-US"/>
          </a:p>
        </p:txBody>
      </p:sp>
      <p:sp>
        <p:nvSpPr>
          <p:cNvPr id="21" name="左大括号 20"/>
          <p:cNvSpPr/>
          <p:nvPr/>
        </p:nvSpPr>
        <p:spPr>
          <a:xfrm rot="5400000">
            <a:off x="9846363" y="3954299"/>
            <a:ext cx="412740" cy="1759448"/>
          </a:xfrm>
          <a:prstGeom prst="lef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zh-CN" altLang="en-US"/>
          </a:p>
        </p:txBody>
      </p:sp>
      <p:sp>
        <p:nvSpPr>
          <p:cNvPr id="18" name="文本框 17"/>
          <p:cNvSpPr txBox="1"/>
          <p:nvPr/>
        </p:nvSpPr>
        <p:spPr>
          <a:xfrm>
            <a:off x="4307437" y="5982500"/>
            <a:ext cx="3723520" cy="338554"/>
          </a:xfrm>
          <a:prstGeom prst="rect">
            <a:avLst/>
          </a:prstGeom>
          <a:noFill/>
        </p:spPr>
        <p:txBody>
          <a:bodyPr wrap="none" rtlCol="0">
            <a:spAutoFit/>
          </a:bodyPr>
          <a:lstStyle/>
          <a:p>
            <a:r>
              <a:rPr kumimoji="1" lang="en-US" altLang="zh-CN" sz="1600" dirty="0">
                <a:latin typeface="微软雅黑" panose="020B0503020204020204" pitchFamily="34" charset="-122"/>
                <a:ea typeface="微软雅黑" panose="020B0503020204020204" pitchFamily="34" charset="-122"/>
              </a:rPr>
              <a:t>Change Implementation Framework</a:t>
            </a:r>
            <a:endParaRPr kumimoji="1" lang="zh-CN" altLang="en-US" sz="160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7044942"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06.</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CHANGE IMPLEMENTATION PLAN</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5" y="1742608"/>
            <a:ext cx="6157954" cy="4111447"/>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1) Technology upgrade</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With the emergence of more and more competitors in the market, taking advantage of the development of AI technology, many emerging Internet companies have also entered the traditional financial industry with their technical advantages, and their financial products are based on lower costs and better product flexibility. Because MORNINGSTAR and INC are also fully aware of external threats, if they do not make necessary changes in technology selection at present, they may be left behind by the industry's new talent.</a:t>
            </a:r>
            <a:endParaRPr kumimoji="1" lang="zh-CN" altLang="en-US" sz="1600" dirty="0">
              <a:latin typeface="微软雅黑" panose="020B0503020204020204" pitchFamily="34" charset="-122"/>
              <a:ea typeface="微软雅黑" panose="020B0503020204020204" pitchFamily="34" charset="-122"/>
            </a:endParaRPr>
          </a:p>
        </p:txBody>
      </p:sp>
      <p:pic>
        <p:nvPicPr>
          <p:cNvPr id="7"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l="16683" t="5229" r="29106" b="5125"/>
          <a:stretch>
            <a:fillRect/>
          </a:stretch>
        </p:blipFill>
        <p:spPr bwMode="auto">
          <a:xfrm>
            <a:off x="7274859" y="1742608"/>
            <a:ext cx="4257436" cy="41114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805859" y="3146612"/>
            <a:ext cx="5386141" cy="3711388"/>
          </a:xfrm>
          <a:prstGeom prst="rect">
            <a:avLst/>
          </a:prstGeom>
          <a:noFill/>
          <a:extLst>
            <a:ext uri="{909E8E84-426E-40DD-AFC4-6F175D3DCCD1}">
              <a14:hiddenFill xmlns:a14="http://schemas.microsoft.com/office/drawing/2010/main">
                <a:solidFill>
                  <a:srgbClr val="FFFFFF"/>
                </a:solidFill>
              </a14:hiddenFill>
            </a:ext>
          </a:extLst>
        </p:spPr>
      </p:pic>
      <p:sp>
        <p:nvSpPr>
          <p:cNvPr id="22" name="文本框 21"/>
          <p:cNvSpPr txBox="1"/>
          <p:nvPr/>
        </p:nvSpPr>
        <p:spPr>
          <a:xfrm>
            <a:off x="659704" y="659654"/>
            <a:ext cx="7044942"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06.</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CHANGE IMPLEMENTATION PLAN</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5" y="1742608"/>
            <a:ext cx="6547920" cy="4480778"/>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2) Business strategy upgrading</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MORNINGSTAR, INC decided to adjust the highly dependent business layout of "single data center support", and adjust the "single data center" to a new layout of "four centers around". From the 8h * 5d data service provided by the Shenzhen data team to the layout of four global data centers, it is planned to add the Madrid and Mumbai data teams, and continue to carry out data services outside the service time of the Shenzhen team, so as to achieve the rapid response of 24h * 5d, and further meet the customer's demand to obtain rapidly changing market data at the first time.</a:t>
            </a:r>
            <a:endParaRPr kumimoji="1" lang="en-US" altLang="zh-CN" sz="160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7044942"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06.</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CHANGE IMPLEMENTATION PLAN</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715714"/>
            <a:ext cx="6547920" cy="4111447"/>
          </a:xfrm>
          <a:prstGeom prst="rect">
            <a:avLst/>
          </a:prstGeom>
          <a:noFill/>
        </p:spPr>
        <p:txBody>
          <a:bodyPr wrap="square" rtlCol="0">
            <a:spAutoFit/>
          </a:bodyPr>
          <a:lstStyle/>
          <a:p>
            <a:pPr algn="just">
              <a:lnSpc>
                <a:spcPct val="150000"/>
              </a:lnSpc>
            </a:pPr>
            <a:r>
              <a:rPr kumimoji="1" lang="en-US" altLang="zh-CN" sz="1600" b="1" dirty="0">
                <a:latin typeface="微软雅黑" panose="020B0503020204020204" pitchFamily="34" charset="-122"/>
                <a:ea typeface="微软雅黑" panose="020B0503020204020204" pitchFamily="34" charset="-122"/>
              </a:rPr>
              <a:t>3) Organization upgrading</a:t>
            </a:r>
            <a:endParaRPr kumimoji="1" lang="en-US" altLang="zh-CN" sz="1600" b="1" dirty="0">
              <a:latin typeface="微软雅黑" panose="020B0503020204020204" pitchFamily="34" charset="-122"/>
              <a:ea typeface="微软雅黑" panose="020B0503020204020204" pitchFamily="34" charset="-122"/>
            </a:endParaRPr>
          </a:p>
          <a:p>
            <a:pPr algn="just">
              <a:lnSpc>
                <a:spcPct val="150000"/>
              </a:lnSpc>
            </a:pPr>
            <a:endParaRPr kumimoji="1" lang="en-US" altLang="zh-CN" sz="1600" dirty="0">
              <a:latin typeface="微软雅黑" panose="020B0503020204020204" pitchFamily="34" charset="-122"/>
              <a:ea typeface="微软雅黑" panose="020B0503020204020204" pitchFamily="34" charset="-122"/>
            </a:endParaRPr>
          </a:p>
          <a:p>
            <a:pPr algn="just">
              <a:lnSpc>
                <a:spcPct val="150000"/>
              </a:lnSpc>
            </a:pPr>
            <a:r>
              <a:rPr kumimoji="1" lang="en-US" altLang="zh-CN" sz="1600" dirty="0">
                <a:latin typeface="微软雅黑" panose="020B0503020204020204" pitchFamily="34" charset="-122"/>
                <a:ea typeface="微软雅黑" panose="020B0503020204020204" pitchFamily="34" charset="-122"/>
              </a:rPr>
              <a:t>In order to introduce technology and implement the new business strategy globally, MORNINGSTAR and INC also decided to upgrade the organizational structure. The original organizational structure separated by functional departments was disassembled into a product line structure. All functional departments on the same product line were integrated and jointly responsible for the same product and market. Support the realization of new technologies and new businesses with this portable and exploratory organizational formation.</a:t>
            </a:r>
            <a:endParaRPr kumimoji="1" lang="zh-CN" altLang="en-US" sz="1600" dirty="0">
              <a:latin typeface="微软雅黑" panose="020B0503020204020204" pitchFamily="34" charset="-122"/>
              <a:ea typeface="微软雅黑" panose="020B0503020204020204" pitchFamily="34" charset="-122"/>
            </a:endParaRPr>
          </a:p>
        </p:txBody>
      </p:sp>
      <p:pic>
        <p:nvPicPr>
          <p:cNvPr id="17412" name="Picture 4"/>
          <p:cNvPicPr>
            <a:picLocks noChangeAspect="1" noChangeArrowheads="1"/>
          </p:cNvPicPr>
          <p:nvPr/>
        </p:nvPicPr>
        <p:blipFill rotWithShape="1">
          <a:blip r:embed="rId1">
            <a:extLst>
              <a:ext uri="{28A0092B-C50C-407E-A947-70E740481C1C}">
                <a14:useLocalDpi xmlns:a14="http://schemas.microsoft.com/office/drawing/2010/main" val="0"/>
              </a:ext>
            </a:extLst>
          </a:blip>
          <a:srcRect l="25037" r="24008"/>
          <a:stretch>
            <a:fillRect/>
          </a:stretch>
        </p:blipFill>
        <p:spPr bwMode="auto">
          <a:xfrm>
            <a:off x="7207624" y="1413248"/>
            <a:ext cx="4838776" cy="47850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7839454"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07.</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ANALYSIS OF CHANGE EFFECTIVENESS</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659704" y="1715714"/>
            <a:ext cx="6547920" cy="3742115"/>
          </a:xfrm>
          <a:prstGeom prst="rect">
            <a:avLst/>
          </a:prstGeom>
          <a:noFill/>
        </p:spPr>
        <p:txBody>
          <a:bodyPr wrap="square" rtlCol="0">
            <a:spAutoFit/>
          </a:bodyPr>
          <a:lstStyle/>
          <a:p>
            <a:pPr algn="just">
              <a:lnSpc>
                <a:spcPct val="150000"/>
              </a:lnSpc>
            </a:pPr>
            <a:r>
              <a:rPr kumimoji="1" lang="en-US" altLang="zh-CN" sz="1600" dirty="0">
                <a:latin typeface="微软雅黑" panose="020B0503020204020204" pitchFamily="34" charset="-122"/>
                <a:ea typeface="微软雅黑" panose="020B0503020204020204" pitchFamily="34" charset="-122"/>
              </a:rPr>
              <a:t>The senior management of the company formulates the strategic objectives under the new market, improves the product iteration speed and activates the company's organizational vitality based on the new technology and new project organization structure. MORNINGSTAR, INC expects to implement AI intelligent data acquisition and analysis technology in the company's core IT system and support high-speed and efficient computing of analyst terminals through reform. Establish an efficient and efficient cross-regional communication platform and project coordination system.</a:t>
            </a:r>
            <a:endParaRPr kumimoji="1" lang="zh-CN" altLang="en-US" sz="1600" dirty="0">
              <a:latin typeface="微软雅黑" panose="020B0503020204020204" pitchFamily="34" charset="-122"/>
              <a:ea typeface="微软雅黑" panose="020B0503020204020204" pitchFamily="34" charset="-122"/>
            </a:endParaRPr>
          </a:p>
        </p:txBody>
      </p:sp>
      <p:pic>
        <p:nvPicPr>
          <p:cNvPr id="4" name="图片 3"/>
          <p:cNvPicPr>
            <a:picLocks noChangeAspect="1"/>
          </p:cNvPicPr>
          <p:nvPr/>
        </p:nvPicPr>
        <p:blipFill>
          <a:blip r:embed="rId1">
            <a:extLst>
              <a:ext uri="{BEBA8EAE-BF5A-486C-A8C5-ECC9F3942E4B}">
                <a14:imgProps xmlns:a14="http://schemas.microsoft.com/office/drawing/2010/main">
                  <a14:imgLayer r:embed="rId2">
                    <a14:imgEffect>
                      <a14:backgroundRemoval t="10000" b="97000" l="10000" r="90000">
                        <a14:foregroundMark x1="74222" y1="70000" x2="80111" y2="77600"/>
                        <a14:foregroundMark x1="73444" y1="58800" x2="75556" y2="61200"/>
                        <a14:foregroundMark x1="75222" y1="58000" x2="76667" y2="60800"/>
                        <a14:foregroundMark x1="59889" y1="93400" x2="60333" y2="97000"/>
                        <a14:backgroundMark x1="80444" y1="29400" x2="84444" y2="25000"/>
                        <a14:backgroundMark x1="84444" y1="25000" x2="84444" y2="24800"/>
                      </a14:backgroundRemoval>
                    </a14:imgEffect>
                  </a14:imgLayer>
                </a14:imgProps>
              </a:ext>
              <a:ext uri="{28A0092B-C50C-407E-A947-70E740481C1C}">
                <a14:useLocalDpi xmlns:a14="http://schemas.microsoft.com/office/drawing/2010/main" val="0"/>
              </a:ext>
            </a:extLst>
          </a:blip>
          <a:stretch>
            <a:fillRect/>
          </a:stretch>
        </p:blipFill>
        <p:spPr>
          <a:xfrm>
            <a:off x="2474047" y="411771"/>
            <a:ext cx="11430000" cy="6350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文本框 21"/>
          <p:cNvSpPr txBox="1"/>
          <p:nvPr/>
        </p:nvSpPr>
        <p:spPr>
          <a:xfrm>
            <a:off x="659704" y="659654"/>
            <a:ext cx="7839454" cy="523220"/>
          </a:xfrm>
          <a:prstGeom prst="rect">
            <a:avLst/>
          </a:prstGeom>
          <a:noFill/>
        </p:spPr>
        <p:txBody>
          <a:bodyPr wrap="none" rtlCol="0">
            <a:spAutoFit/>
          </a:bodyPr>
          <a:lstStyle/>
          <a:p>
            <a:r>
              <a:rPr kumimoji="1" lang="en-US" altLang="zh-CN" sz="2800" b="1" dirty="0">
                <a:solidFill>
                  <a:srgbClr val="043DB1"/>
                </a:solidFill>
                <a:latin typeface="微软雅黑" panose="020B0503020204020204" pitchFamily="34" charset="-122"/>
                <a:ea typeface="微软雅黑" panose="020B0503020204020204" pitchFamily="34" charset="-122"/>
              </a:rPr>
              <a:t>07.</a:t>
            </a:r>
            <a:r>
              <a:rPr kumimoji="1" lang="zh-CN" altLang="en-US" sz="2800" b="1" dirty="0">
                <a:solidFill>
                  <a:srgbClr val="043DB1"/>
                </a:solidFill>
                <a:latin typeface="微软雅黑" panose="020B0503020204020204" pitchFamily="34" charset="-122"/>
                <a:ea typeface="微软雅黑" panose="020B0503020204020204" pitchFamily="34" charset="-122"/>
              </a:rPr>
              <a:t> </a:t>
            </a:r>
            <a:r>
              <a:rPr kumimoji="1" lang="en-US" altLang="zh-CN" sz="2800" b="1" dirty="0">
                <a:solidFill>
                  <a:srgbClr val="043DB1"/>
                </a:solidFill>
                <a:latin typeface="微软雅黑" panose="020B0503020204020204" pitchFamily="34" charset="-122"/>
                <a:ea typeface="微软雅黑" panose="020B0503020204020204" pitchFamily="34" charset="-122"/>
              </a:rPr>
              <a:t>ANALYSIS OF CHANGE EFFECTIVENESS</a:t>
            </a:r>
            <a:endParaRPr kumimoji="1" lang="zh-CN" altLang="en-US" sz="2800" b="1" dirty="0">
              <a:solidFill>
                <a:srgbClr val="043DB1"/>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4043944" y="1660158"/>
            <a:ext cx="7118994" cy="3742115"/>
          </a:xfrm>
          <a:prstGeom prst="rect">
            <a:avLst/>
          </a:prstGeom>
          <a:noFill/>
        </p:spPr>
        <p:txBody>
          <a:bodyPr wrap="square" rtlCol="0">
            <a:spAutoFit/>
          </a:bodyPr>
          <a:lstStyle/>
          <a:p>
            <a:pPr algn="just">
              <a:lnSpc>
                <a:spcPct val="150000"/>
              </a:lnSpc>
            </a:pPr>
            <a:r>
              <a:rPr kumimoji="1" lang="en-US" altLang="zh-CN" sz="1600" dirty="0">
                <a:latin typeface="微软雅黑" panose="020B0503020204020204" pitchFamily="34" charset="-122"/>
                <a:ea typeface="微软雅黑" panose="020B0503020204020204" pitchFamily="34" charset="-122"/>
              </a:rPr>
              <a:t>After the establishment of change objectives and preparation, the MORNINGSTAR and INC change management team formulated the main steps of the company's change. The strategy of plan customization mainly starts from the formulation of change objectives and the design of change milestones, covering relevant stakeholders, branches, pilot projects and other aspects. The change plan focuses on the impact of change on employees, managers and executives. The master plan with quarter as the time unit has been customized, and the detailed plans of various regions have been transferred to the branches for their own development. </a:t>
            </a:r>
            <a:endParaRPr kumimoji="1" lang="zh-CN" altLang="en-US" sz="1600" dirty="0">
              <a:latin typeface="微软雅黑" panose="020B0503020204020204" pitchFamily="34" charset="-122"/>
              <a:ea typeface="微软雅黑" panose="020B0503020204020204" pitchFamily="34" charset="-122"/>
            </a:endParaRPr>
          </a:p>
        </p:txBody>
      </p:sp>
      <p:grpSp>
        <p:nvGrpSpPr>
          <p:cNvPr id="4" name="Group 1"/>
          <p:cNvGrpSpPr/>
          <p:nvPr/>
        </p:nvGrpSpPr>
        <p:grpSpPr>
          <a:xfrm>
            <a:off x="0" y="2334279"/>
            <a:ext cx="5291830" cy="5083294"/>
            <a:chOff x="336718" y="1204552"/>
            <a:chExt cx="6568669" cy="6309816"/>
          </a:xfrm>
        </p:grpSpPr>
        <p:grpSp>
          <p:nvGrpSpPr>
            <p:cNvPr id="5" name="Group 75"/>
            <p:cNvGrpSpPr/>
            <p:nvPr/>
          </p:nvGrpSpPr>
          <p:grpSpPr>
            <a:xfrm>
              <a:off x="1862919" y="3035165"/>
              <a:ext cx="2669299" cy="3582535"/>
              <a:chOff x="5244335" y="3316106"/>
              <a:chExt cx="2046288" cy="2746376"/>
            </a:xfrm>
          </p:grpSpPr>
          <p:sp>
            <p:nvSpPr>
              <p:cNvPr id="109" name="Freeform 5"/>
              <p:cNvSpPr/>
              <p:nvPr/>
            </p:nvSpPr>
            <p:spPr bwMode="auto">
              <a:xfrm>
                <a:off x="5244335" y="3316106"/>
                <a:ext cx="2046288" cy="487363"/>
              </a:xfrm>
              <a:custGeom>
                <a:avLst/>
                <a:gdLst>
                  <a:gd name="T0" fmla="*/ 388 w 388"/>
                  <a:gd name="T1" fmla="*/ 4 h 92"/>
                  <a:gd name="T2" fmla="*/ 256 w 388"/>
                  <a:gd name="T3" fmla="*/ 92 h 92"/>
                  <a:gd name="T4" fmla="*/ 0 w 388"/>
                  <a:gd name="T5" fmla="*/ 14 h 92"/>
                  <a:gd name="T6" fmla="*/ 0 w 388"/>
                  <a:gd name="T7" fmla="*/ 14 h 92"/>
                  <a:gd name="T8" fmla="*/ 256 w 388"/>
                  <a:gd name="T9" fmla="*/ 0 h 92"/>
                  <a:gd name="T10" fmla="*/ 388 w 388"/>
                  <a:gd name="T11" fmla="*/ 4 h 92"/>
                </a:gdLst>
                <a:ahLst/>
                <a:cxnLst>
                  <a:cxn ang="0">
                    <a:pos x="T0" y="T1"/>
                  </a:cxn>
                  <a:cxn ang="0">
                    <a:pos x="T2" y="T3"/>
                  </a:cxn>
                  <a:cxn ang="0">
                    <a:pos x="T4" y="T5"/>
                  </a:cxn>
                  <a:cxn ang="0">
                    <a:pos x="T6" y="T7"/>
                  </a:cxn>
                  <a:cxn ang="0">
                    <a:pos x="T8" y="T9"/>
                  </a:cxn>
                  <a:cxn ang="0">
                    <a:pos x="T10" y="T11"/>
                  </a:cxn>
                </a:cxnLst>
                <a:rect l="0" t="0" r="r" b="b"/>
                <a:pathLst>
                  <a:path w="388" h="92">
                    <a:moveTo>
                      <a:pt x="388" y="4"/>
                    </a:moveTo>
                    <a:cubicBezTo>
                      <a:pt x="256" y="92"/>
                      <a:pt x="256" y="92"/>
                      <a:pt x="256" y="92"/>
                    </a:cubicBezTo>
                    <a:cubicBezTo>
                      <a:pt x="0" y="14"/>
                      <a:pt x="0" y="14"/>
                      <a:pt x="0" y="14"/>
                    </a:cubicBezTo>
                    <a:cubicBezTo>
                      <a:pt x="0" y="14"/>
                      <a:pt x="0" y="14"/>
                      <a:pt x="0" y="14"/>
                    </a:cubicBezTo>
                    <a:cubicBezTo>
                      <a:pt x="74" y="5"/>
                      <a:pt x="162" y="0"/>
                      <a:pt x="256" y="0"/>
                    </a:cubicBezTo>
                    <a:cubicBezTo>
                      <a:pt x="302" y="0"/>
                      <a:pt x="346" y="1"/>
                      <a:pt x="388" y="4"/>
                    </a:cubicBezTo>
                    <a:close/>
                  </a:path>
                </a:pathLst>
              </a:custGeom>
              <a:solidFill>
                <a:schemeClr val="accent2">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10" name="Freeform 6"/>
              <p:cNvSpPr/>
              <p:nvPr/>
            </p:nvSpPr>
            <p:spPr bwMode="auto">
              <a:xfrm>
                <a:off x="6593710" y="3338331"/>
                <a:ext cx="696913" cy="2724150"/>
              </a:xfrm>
              <a:custGeom>
                <a:avLst/>
                <a:gdLst>
                  <a:gd name="T0" fmla="*/ 439 w 439"/>
                  <a:gd name="T1" fmla="*/ 0 h 1716"/>
                  <a:gd name="T2" fmla="*/ 439 w 439"/>
                  <a:gd name="T3" fmla="*/ 1394 h 1716"/>
                  <a:gd name="T4" fmla="*/ 0 w 439"/>
                  <a:gd name="T5" fmla="*/ 1716 h 1716"/>
                  <a:gd name="T6" fmla="*/ 0 w 439"/>
                  <a:gd name="T7" fmla="*/ 293 h 1716"/>
                  <a:gd name="T8" fmla="*/ 439 w 439"/>
                  <a:gd name="T9" fmla="*/ 0 h 1716"/>
                </a:gdLst>
                <a:ahLst/>
                <a:cxnLst>
                  <a:cxn ang="0">
                    <a:pos x="T0" y="T1"/>
                  </a:cxn>
                  <a:cxn ang="0">
                    <a:pos x="T2" y="T3"/>
                  </a:cxn>
                  <a:cxn ang="0">
                    <a:pos x="T4" y="T5"/>
                  </a:cxn>
                  <a:cxn ang="0">
                    <a:pos x="T6" y="T7"/>
                  </a:cxn>
                  <a:cxn ang="0">
                    <a:pos x="T8" y="T9"/>
                  </a:cxn>
                </a:cxnLst>
                <a:rect l="0" t="0" r="r" b="b"/>
                <a:pathLst>
                  <a:path w="439" h="1716">
                    <a:moveTo>
                      <a:pt x="439" y="0"/>
                    </a:moveTo>
                    <a:lnTo>
                      <a:pt x="439" y="1394"/>
                    </a:lnTo>
                    <a:lnTo>
                      <a:pt x="0" y="1716"/>
                    </a:lnTo>
                    <a:lnTo>
                      <a:pt x="0" y="293"/>
                    </a:lnTo>
                    <a:lnTo>
                      <a:pt x="439" y="0"/>
                    </a:lnTo>
                    <a:close/>
                  </a:path>
                </a:pathLst>
              </a:custGeom>
              <a:solidFill>
                <a:schemeClr val="accent2"/>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11" name="Freeform 7"/>
              <p:cNvSpPr/>
              <p:nvPr/>
            </p:nvSpPr>
            <p:spPr bwMode="auto">
              <a:xfrm>
                <a:off x="5244335" y="3390719"/>
                <a:ext cx="1349375" cy="2671763"/>
              </a:xfrm>
              <a:custGeom>
                <a:avLst/>
                <a:gdLst>
                  <a:gd name="T0" fmla="*/ 850 w 850"/>
                  <a:gd name="T1" fmla="*/ 260 h 1683"/>
                  <a:gd name="T2" fmla="*/ 0 w 850"/>
                  <a:gd name="T3" fmla="*/ 0 h 1683"/>
                  <a:gd name="T4" fmla="*/ 0 w 850"/>
                  <a:gd name="T5" fmla="*/ 1377 h 1683"/>
                  <a:gd name="T6" fmla="*/ 850 w 850"/>
                  <a:gd name="T7" fmla="*/ 1683 h 1683"/>
                  <a:gd name="T8" fmla="*/ 850 w 850"/>
                  <a:gd name="T9" fmla="*/ 260 h 1683"/>
                </a:gdLst>
                <a:ahLst/>
                <a:cxnLst>
                  <a:cxn ang="0">
                    <a:pos x="T0" y="T1"/>
                  </a:cxn>
                  <a:cxn ang="0">
                    <a:pos x="T2" y="T3"/>
                  </a:cxn>
                  <a:cxn ang="0">
                    <a:pos x="T4" y="T5"/>
                  </a:cxn>
                  <a:cxn ang="0">
                    <a:pos x="T6" y="T7"/>
                  </a:cxn>
                  <a:cxn ang="0">
                    <a:pos x="T8" y="T9"/>
                  </a:cxn>
                </a:cxnLst>
                <a:rect l="0" t="0" r="r" b="b"/>
                <a:pathLst>
                  <a:path w="850" h="1683">
                    <a:moveTo>
                      <a:pt x="850" y="260"/>
                    </a:moveTo>
                    <a:lnTo>
                      <a:pt x="0" y="0"/>
                    </a:lnTo>
                    <a:lnTo>
                      <a:pt x="0" y="1377"/>
                    </a:lnTo>
                    <a:lnTo>
                      <a:pt x="850" y="1683"/>
                    </a:lnTo>
                    <a:lnTo>
                      <a:pt x="850" y="260"/>
                    </a:lnTo>
                    <a:close/>
                  </a:path>
                </a:pathLst>
              </a:custGeom>
              <a:solidFill>
                <a:schemeClr val="accent2">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grpSp>
          <p:nvGrpSpPr>
            <p:cNvPr id="6" name="Group 76"/>
            <p:cNvGrpSpPr/>
            <p:nvPr/>
          </p:nvGrpSpPr>
          <p:grpSpPr>
            <a:xfrm>
              <a:off x="336718" y="3987746"/>
              <a:ext cx="3280194" cy="3195289"/>
              <a:chOff x="4074347" y="4046356"/>
              <a:chExt cx="2514601" cy="2449513"/>
            </a:xfrm>
          </p:grpSpPr>
          <p:sp>
            <p:nvSpPr>
              <p:cNvPr id="106" name="Freeform 8"/>
              <p:cNvSpPr/>
              <p:nvPr/>
            </p:nvSpPr>
            <p:spPr bwMode="auto">
              <a:xfrm>
                <a:off x="4074347" y="4452756"/>
                <a:ext cx="442913" cy="2043113"/>
              </a:xfrm>
              <a:custGeom>
                <a:avLst/>
                <a:gdLst>
                  <a:gd name="T0" fmla="*/ 0 w 84"/>
                  <a:gd name="T1" fmla="*/ 335 h 387"/>
                  <a:gd name="T2" fmla="*/ 0 w 84"/>
                  <a:gd name="T3" fmla="*/ 0 h 387"/>
                  <a:gd name="T4" fmla="*/ 4 w 84"/>
                  <a:gd name="T5" fmla="*/ 0 h 387"/>
                  <a:gd name="T6" fmla="*/ 84 w 84"/>
                  <a:gd name="T7" fmla="*/ 52 h 387"/>
                  <a:gd name="T8" fmla="*/ 84 w 84"/>
                  <a:gd name="T9" fmla="*/ 387 h 387"/>
                  <a:gd name="T10" fmla="*/ 0 w 84"/>
                  <a:gd name="T11" fmla="*/ 335 h 387"/>
                </a:gdLst>
                <a:ahLst/>
                <a:cxnLst>
                  <a:cxn ang="0">
                    <a:pos x="T0" y="T1"/>
                  </a:cxn>
                  <a:cxn ang="0">
                    <a:pos x="T2" y="T3"/>
                  </a:cxn>
                  <a:cxn ang="0">
                    <a:pos x="T4" y="T5"/>
                  </a:cxn>
                  <a:cxn ang="0">
                    <a:pos x="T6" y="T7"/>
                  </a:cxn>
                  <a:cxn ang="0">
                    <a:pos x="T8" y="T9"/>
                  </a:cxn>
                  <a:cxn ang="0">
                    <a:pos x="T10" y="T11"/>
                  </a:cxn>
                </a:cxnLst>
                <a:rect l="0" t="0" r="r" b="b"/>
                <a:pathLst>
                  <a:path w="84" h="387">
                    <a:moveTo>
                      <a:pt x="0" y="335"/>
                    </a:moveTo>
                    <a:cubicBezTo>
                      <a:pt x="0" y="0"/>
                      <a:pt x="0" y="0"/>
                      <a:pt x="0" y="0"/>
                    </a:cubicBezTo>
                    <a:cubicBezTo>
                      <a:pt x="4" y="0"/>
                      <a:pt x="4" y="0"/>
                      <a:pt x="4" y="0"/>
                    </a:cubicBezTo>
                    <a:cubicBezTo>
                      <a:pt x="84" y="52"/>
                      <a:pt x="84" y="52"/>
                      <a:pt x="84" y="52"/>
                    </a:cubicBezTo>
                    <a:cubicBezTo>
                      <a:pt x="84" y="387"/>
                      <a:pt x="84" y="387"/>
                      <a:pt x="84" y="387"/>
                    </a:cubicBezTo>
                    <a:cubicBezTo>
                      <a:pt x="34" y="373"/>
                      <a:pt x="3" y="356"/>
                      <a:pt x="0" y="335"/>
                    </a:cubicBezTo>
                    <a:close/>
                  </a:path>
                </a:pathLst>
              </a:custGeom>
              <a:solidFill>
                <a:schemeClr val="accent4"/>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7" name="Freeform 9"/>
              <p:cNvSpPr/>
              <p:nvPr/>
            </p:nvSpPr>
            <p:spPr bwMode="auto">
              <a:xfrm>
                <a:off x="4074347" y="4046356"/>
                <a:ext cx="2514600" cy="681038"/>
              </a:xfrm>
              <a:custGeom>
                <a:avLst/>
                <a:gdLst>
                  <a:gd name="T0" fmla="*/ 221 w 477"/>
                  <a:gd name="T1" fmla="*/ 0 h 129"/>
                  <a:gd name="T2" fmla="*/ 477 w 477"/>
                  <a:gd name="T3" fmla="*/ 77 h 129"/>
                  <a:gd name="T4" fmla="*/ 84 w 477"/>
                  <a:gd name="T5" fmla="*/ 129 h 129"/>
                  <a:gd name="T6" fmla="*/ 84 w 477"/>
                  <a:gd name="T7" fmla="*/ 129 h 129"/>
                  <a:gd name="T8" fmla="*/ 0 w 477"/>
                  <a:gd name="T9" fmla="*/ 77 h 129"/>
                  <a:gd name="T10" fmla="*/ 221 w 477"/>
                  <a:gd name="T11" fmla="*/ 0 h 129"/>
                </a:gdLst>
                <a:ahLst/>
                <a:cxnLst>
                  <a:cxn ang="0">
                    <a:pos x="T0" y="T1"/>
                  </a:cxn>
                  <a:cxn ang="0">
                    <a:pos x="T2" y="T3"/>
                  </a:cxn>
                  <a:cxn ang="0">
                    <a:pos x="T4" y="T5"/>
                  </a:cxn>
                  <a:cxn ang="0">
                    <a:pos x="T6" y="T7"/>
                  </a:cxn>
                  <a:cxn ang="0">
                    <a:pos x="T8" y="T9"/>
                  </a:cxn>
                  <a:cxn ang="0">
                    <a:pos x="T10" y="T11"/>
                  </a:cxn>
                </a:cxnLst>
                <a:rect l="0" t="0" r="r" b="b"/>
                <a:pathLst>
                  <a:path w="477" h="129">
                    <a:moveTo>
                      <a:pt x="221" y="0"/>
                    </a:moveTo>
                    <a:cubicBezTo>
                      <a:pt x="477" y="77"/>
                      <a:pt x="477" y="77"/>
                      <a:pt x="477" y="77"/>
                    </a:cubicBezTo>
                    <a:cubicBezTo>
                      <a:pt x="84" y="129"/>
                      <a:pt x="84" y="129"/>
                      <a:pt x="84" y="129"/>
                    </a:cubicBezTo>
                    <a:cubicBezTo>
                      <a:pt x="84" y="129"/>
                      <a:pt x="84" y="129"/>
                      <a:pt x="84" y="129"/>
                    </a:cubicBezTo>
                    <a:cubicBezTo>
                      <a:pt x="31" y="115"/>
                      <a:pt x="0" y="97"/>
                      <a:pt x="0" y="77"/>
                    </a:cubicBezTo>
                    <a:cubicBezTo>
                      <a:pt x="0" y="45"/>
                      <a:pt x="88" y="16"/>
                      <a:pt x="221" y="0"/>
                    </a:cubicBezTo>
                    <a:close/>
                  </a:path>
                </a:pathLst>
              </a:custGeom>
              <a:solidFill>
                <a:schemeClr val="accent4">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8" name="Freeform 10"/>
              <p:cNvSpPr/>
              <p:nvPr/>
            </p:nvSpPr>
            <p:spPr bwMode="auto">
              <a:xfrm>
                <a:off x="4517260" y="4452756"/>
                <a:ext cx="2071688" cy="2043113"/>
              </a:xfrm>
              <a:custGeom>
                <a:avLst/>
                <a:gdLst>
                  <a:gd name="T0" fmla="*/ 1305 w 1305"/>
                  <a:gd name="T1" fmla="*/ 0 h 1287"/>
                  <a:gd name="T2" fmla="*/ 1305 w 1305"/>
                  <a:gd name="T3" fmla="*/ 1058 h 1287"/>
                  <a:gd name="T4" fmla="*/ 0 w 1305"/>
                  <a:gd name="T5" fmla="*/ 1287 h 1287"/>
                  <a:gd name="T6" fmla="*/ 0 w 1305"/>
                  <a:gd name="T7" fmla="*/ 173 h 1287"/>
                  <a:gd name="T8" fmla="*/ 1305 w 1305"/>
                  <a:gd name="T9" fmla="*/ 0 h 1287"/>
                </a:gdLst>
                <a:ahLst/>
                <a:cxnLst>
                  <a:cxn ang="0">
                    <a:pos x="T0" y="T1"/>
                  </a:cxn>
                  <a:cxn ang="0">
                    <a:pos x="T2" y="T3"/>
                  </a:cxn>
                  <a:cxn ang="0">
                    <a:pos x="T4" y="T5"/>
                  </a:cxn>
                  <a:cxn ang="0">
                    <a:pos x="T6" y="T7"/>
                  </a:cxn>
                  <a:cxn ang="0">
                    <a:pos x="T8" y="T9"/>
                  </a:cxn>
                </a:cxnLst>
                <a:rect l="0" t="0" r="r" b="b"/>
                <a:pathLst>
                  <a:path w="1305" h="1287">
                    <a:moveTo>
                      <a:pt x="1305" y="0"/>
                    </a:moveTo>
                    <a:lnTo>
                      <a:pt x="1305" y="1058"/>
                    </a:lnTo>
                    <a:lnTo>
                      <a:pt x="0" y="1287"/>
                    </a:lnTo>
                    <a:lnTo>
                      <a:pt x="0" y="173"/>
                    </a:lnTo>
                    <a:lnTo>
                      <a:pt x="1305" y="0"/>
                    </a:lnTo>
                    <a:close/>
                  </a:path>
                </a:pathLst>
              </a:custGeom>
              <a:solidFill>
                <a:schemeClr val="accent4">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grpSp>
          <p:nvGrpSpPr>
            <p:cNvPr id="7" name="Group 77"/>
            <p:cNvGrpSpPr/>
            <p:nvPr/>
          </p:nvGrpSpPr>
          <p:grpSpPr>
            <a:xfrm>
              <a:off x="920692" y="5468389"/>
              <a:ext cx="2702432" cy="1948651"/>
              <a:chOff x="4522022" y="5181419"/>
              <a:chExt cx="2071688" cy="1493838"/>
            </a:xfrm>
          </p:grpSpPr>
          <p:sp>
            <p:nvSpPr>
              <p:cNvPr id="103" name="Freeform 11"/>
              <p:cNvSpPr/>
              <p:nvPr/>
            </p:nvSpPr>
            <p:spPr bwMode="auto">
              <a:xfrm>
                <a:off x="4522022" y="5456056"/>
                <a:ext cx="1365250" cy="1219200"/>
              </a:xfrm>
              <a:custGeom>
                <a:avLst/>
                <a:gdLst>
                  <a:gd name="T0" fmla="*/ 259 w 259"/>
                  <a:gd name="T1" fmla="*/ 231 h 231"/>
                  <a:gd name="T2" fmla="*/ 0 w 259"/>
                  <a:gd name="T3" fmla="*/ 197 h 231"/>
                  <a:gd name="T4" fmla="*/ 0 w 259"/>
                  <a:gd name="T5" fmla="*/ 0 h 231"/>
                  <a:gd name="T6" fmla="*/ 259 w 259"/>
                  <a:gd name="T7" fmla="*/ 36 h 231"/>
                  <a:gd name="T8" fmla="*/ 259 w 259"/>
                  <a:gd name="T9" fmla="*/ 231 h 231"/>
                </a:gdLst>
                <a:ahLst/>
                <a:cxnLst>
                  <a:cxn ang="0">
                    <a:pos x="T0" y="T1"/>
                  </a:cxn>
                  <a:cxn ang="0">
                    <a:pos x="T2" y="T3"/>
                  </a:cxn>
                  <a:cxn ang="0">
                    <a:pos x="T4" y="T5"/>
                  </a:cxn>
                  <a:cxn ang="0">
                    <a:pos x="T6" y="T7"/>
                  </a:cxn>
                  <a:cxn ang="0">
                    <a:pos x="T8" y="T9"/>
                  </a:cxn>
                </a:cxnLst>
                <a:rect l="0" t="0" r="r" b="b"/>
                <a:pathLst>
                  <a:path w="259" h="231">
                    <a:moveTo>
                      <a:pt x="259" y="231"/>
                    </a:moveTo>
                    <a:cubicBezTo>
                      <a:pt x="157" y="226"/>
                      <a:pt x="64" y="215"/>
                      <a:pt x="0" y="197"/>
                    </a:cubicBezTo>
                    <a:cubicBezTo>
                      <a:pt x="0" y="0"/>
                      <a:pt x="0" y="0"/>
                      <a:pt x="0" y="0"/>
                    </a:cubicBezTo>
                    <a:cubicBezTo>
                      <a:pt x="259" y="36"/>
                      <a:pt x="259" y="36"/>
                      <a:pt x="259" y="36"/>
                    </a:cubicBezTo>
                    <a:lnTo>
                      <a:pt x="259" y="231"/>
                    </a:lnTo>
                    <a:close/>
                  </a:path>
                </a:pathLst>
              </a:custGeom>
              <a:solidFill>
                <a:schemeClr val="accent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4" name="Freeform 12"/>
              <p:cNvSpPr/>
              <p:nvPr/>
            </p:nvSpPr>
            <p:spPr bwMode="auto">
              <a:xfrm>
                <a:off x="4522022" y="5181419"/>
                <a:ext cx="2071688" cy="465138"/>
              </a:xfrm>
              <a:custGeom>
                <a:avLst/>
                <a:gdLst>
                  <a:gd name="T0" fmla="*/ 393 w 393"/>
                  <a:gd name="T1" fmla="*/ 0 h 88"/>
                  <a:gd name="T2" fmla="*/ 259 w 393"/>
                  <a:gd name="T3" fmla="*/ 88 h 88"/>
                  <a:gd name="T4" fmla="*/ 0 w 393"/>
                  <a:gd name="T5" fmla="*/ 52 h 88"/>
                  <a:gd name="T6" fmla="*/ 393 w 393"/>
                  <a:gd name="T7" fmla="*/ 0 h 88"/>
                </a:gdLst>
                <a:ahLst/>
                <a:cxnLst>
                  <a:cxn ang="0">
                    <a:pos x="T0" y="T1"/>
                  </a:cxn>
                  <a:cxn ang="0">
                    <a:pos x="T2" y="T3"/>
                  </a:cxn>
                  <a:cxn ang="0">
                    <a:pos x="T4" y="T5"/>
                  </a:cxn>
                  <a:cxn ang="0">
                    <a:pos x="T6" y="T7"/>
                  </a:cxn>
                </a:cxnLst>
                <a:rect l="0" t="0" r="r" b="b"/>
                <a:pathLst>
                  <a:path w="393" h="88">
                    <a:moveTo>
                      <a:pt x="393" y="0"/>
                    </a:moveTo>
                    <a:cubicBezTo>
                      <a:pt x="259" y="88"/>
                      <a:pt x="259" y="88"/>
                      <a:pt x="259" y="88"/>
                    </a:cubicBezTo>
                    <a:cubicBezTo>
                      <a:pt x="152" y="82"/>
                      <a:pt x="61" y="69"/>
                      <a:pt x="0" y="52"/>
                    </a:cubicBezTo>
                    <a:lnTo>
                      <a:pt x="393"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5" name="Freeform 13"/>
              <p:cNvSpPr/>
              <p:nvPr/>
            </p:nvSpPr>
            <p:spPr bwMode="auto">
              <a:xfrm>
                <a:off x="5887272" y="5181419"/>
                <a:ext cx="706438" cy="1493838"/>
              </a:xfrm>
              <a:custGeom>
                <a:avLst/>
                <a:gdLst>
                  <a:gd name="T0" fmla="*/ 445 w 445"/>
                  <a:gd name="T1" fmla="*/ 0 h 941"/>
                  <a:gd name="T2" fmla="*/ 445 w 445"/>
                  <a:gd name="T3" fmla="*/ 582 h 941"/>
                  <a:gd name="T4" fmla="*/ 0 w 445"/>
                  <a:gd name="T5" fmla="*/ 941 h 941"/>
                  <a:gd name="T6" fmla="*/ 0 w 445"/>
                  <a:gd name="T7" fmla="*/ 293 h 941"/>
                  <a:gd name="T8" fmla="*/ 445 w 445"/>
                  <a:gd name="T9" fmla="*/ 0 h 941"/>
                </a:gdLst>
                <a:ahLst/>
                <a:cxnLst>
                  <a:cxn ang="0">
                    <a:pos x="T0" y="T1"/>
                  </a:cxn>
                  <a:cxn ang="0">
                    <a:pos x="T2" y="T3"/>
                  </a:cxn>
                  <a:cxn ang="0">
                    <a:pos x="T4" y="T5"/>
                  </a:cxn>
                  <a:cxn ang="0">
                    <a:pos x="T6" y="T7"/>
                  </a:cxn>
                  <a:cxn ang="0">
                    <a:pos x="T8" y="T9"/>
                  </a:cxn>
                </a:cxnLst>
                <a:rect l="0" t="0" r="r" b="b"/>
                <a:pathLst>
                  <a:path w="445" h="941">
                    <a:moveTo>
                      <a:pt x="445" y="0"/>
                    </a:moveTo>
                    <a:lnTo>
                      <a:pt x="445" y="582"/>
                    </a:lnTo>
                    <a:lnTo>
                      <a:pt x="0" y="941"/>
                    </a:lnTo>
                    <a:lnTo>
                      <a:pt x="0" y="293"/>
                    </a:lnTo>
                    <a:lnTo>
                      <a:pt x="445" y="0"/>
                    </a:lnTo>
                    <a:close/>
                  </a:path>
                </a:pathLst>
              </a:custGeom>
              <a:solidFill>
                <a:schemeClr val="accent1">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grpSp>
          <p:nvGrpSpPr>
            <p:cNvPr id="8" name="Group 78"/>
            <p:cNvGrpSpPr/>
            <p:nvPr/>
          </p:nvGrpSpPr>
          <p:grpSpPr>
            <a:xfrm>
              <a:off x="2701605" y="5460106"/>
              <a:ext cx="4203782" cy="2054262"/>
              <a:chOff x="5887272" y="5175069"/>
              <a:chExt cx="3222625" cy="1574800"/>
            </a:xfrm>
          </p:grpSpPr>
          <p:sp>
            <p:nvSpPr>
              <p:cNvPr id="101" name="Freeform 14"/>
              <p:cNvSpPr/>
              <p:nvPr/>
            </p:nvSpPr>
            <p:spPr bwMode="auto">
              <a:xfrm>
                <a:off x="5887272" y="5640206"/>
                <a:ext cx="3222625" cy="1109663"/>
              </a:xfrm>
              <a:custGeom>
                <a:avLst/>
                <a:gdLst>
                  <a:gd name="T0" fmla="*/ 0 w 611"/>
                  <a:gd name="T1" fmla="*/ 88 h 210"/>
                  <a:gd name="T2" fmla="*/ 133 w 611"/>
                  <a:gd name="T3" fmla="*/ 0 h 210"/>
                  <a:gd name="T4" fmla="*/ 611 w 611"/>
                  <a:gd name="T5" fmla="*/ 0 h 210"/>
                  <a:gd name="T6" fmla="*/ 611 w 611"/>
                  <a:gd name="T7" fmla="*/ 107 h 210"/>
                  <a:gd name="T8" fmla="*/ 0 w 611"/>
                  <a:gd name="T9" fmla="*/ 196 h 210"/>
                  <a:gd name="T10" fmla="*/ 0 w 611"/>
                  <a:gd name="T11" fmla="*/ 88 h 210"/>
                </a:gdLst>
                <a:ahLst/>
                <a:cxnLst>
                  <a:cxn ang="0">
                    <a:pos x="T0" y="T1"/>
                  </a:cxn>
                  <a:cxn ang="0">
                    <a:pos x="T2" y="T3"/>
                  </a:cxn>
                  <a:cxn ang="0">
                    <a:pos x="T4" y="T5"/>
                  </a:cxn>
                  <a:cxn ang="0">
                    <a:pos x="T6" y="T7"/>
                  </a:cxn>
                  <a:cxn ang="0">
                    <a:pos x="T8" y="T9"/>
                  </a:cxn>
                  <a:cxn ang="0">
                    <a:pos x="T10" y="T11"/>
                  </a:cxn>
                </a:cxnLst>
                <a:rect l="0" t="0" r="r" b="b"/>
                <a:pathLst>
                  <a:path w="611" h="210">
                    <a:moveTo>
                      <a:pt x="0" y="88"/>
                    </a:moveTo>
                    <a:cubicBezTo>
                      <a:pt x="133" y="0"/>
                      <a:pt x="133" y="0"/>
                      <a:pt x="133" y="0"/>
                    </a:cubicBezTo>
                    <a:cubicBezTo>
                      <a:pt x="611" y="0"/>
                      <a:pt x="611" y="0"/>
                      <a:pt x="611" y="0"/>
                    </a:cubicBezTo>
                    <a:cubicBezTo>
                      <a:pt x="611" y="107"/>
                      <a:pt x="611" y="107"/>
                      <a:pt x="611" y="107"/>
                    </a:cubicBezTo>
                    <a:cubicBezTo>
                      <a:pt x="611" y="180"/>
                      <a:pt x="274" y="210"/>
                      <a:pt x="0" y="196"/>
                    </a:cubicBezTo>
                    <a:lnTo>
                      <a:pt x="0" y="88"/>
                    </a:lnTo>
                    <a:close/>
                  </a:path>
                </a:pathLst>
              </a:custGeom>
              <a:solidFill>
                <a:schemeClr val="accent5"/>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2" name="Freeform 15"/>
              <p:cNvSpPr/>
              <p:nvPr/>
            </p:nvSpPr>
            <p:spPr bwMode="auto">
              <a:xfrm>
                <a:off x="5887272" y="5175069"/>
                <a:ext cx="3222625" cy="950913"/>
              </a:xfrm>
              <a:custGeom>
                <a:avLst/>
                <a:gdLst>
                  <a:gd name="T0" fmla="*/ 266 w 611"/>
                  <a:gd name="T1" fmla="*/ 0 h 180"/>
                  <a:gd name="T2" fmla="*/ 611 w 611"/>
                  <a:gd name="T3" fmla="*/ 88 h 180"/>
                  <a:gd name="T4" fmla="*/ 134 w 611"/>
                  <a:gd name="T5" fmla="*/ 180 h 180"/>
                  <a:gd name="T6" fmla="*/ 0 w 611"/>
                  <a:gd name="T7" fmla="*/ 176 h 180"/>
                  <a:gd name="T8" fmla="*/ 266 w 611"/>
                  <a:gd name="T9" fmla="*/ 0 h 180"/>
                </a:gdLst>
                <a:ahLst/>
                <a:cxnLst>
                  <a:cxn ang="0">
                    <a:pos x="T0" y="T1"/>
                  </a:cxn>
                  <a:cxn ang="0">
                    <a:pos x="T2" y="T3"/>
                  </a:cxn>
                  <a:cxn ang="0">
                    <a:pos x="T4" y="T5"/>
                  </a:cxn>
                  <a:cxn ang="0">
                    <a:pos x="T6" y="T7"/>
                  </a:cxn>
                  <a:cxn ang="0">
                    <a:pos x="T8" y="T9"/>
                  </a:cxn>
                </a:cxnLst>
                <a:rect l="0" t="0" r="r" b="b"/>
                <a:pathLst>
                  <a:path w="611" h="180">
                    <a:moveTo>
                      <a:pt x="266" y="0"/>
                    </a:moveTo>
                    <a:cubicBezTo>
                      <a:pt x="465" y="11"/>
                      <a:pt x="611" y="46"/>
                      <a:pt x="611" y="88"/>
                    </a:cubicBezTo>
                    <a:cubicBezTo>
                      <a:pt x="611" y="139"/>
                      <a:pt x="398" y="180"/>
                      <a:pt x="134" y="180"/>
                    </a:cubicBezTo>
                    <a:cubicBezTo>
                      <a:pt x="88" y="180"/>
                      <a:pt x="43" y="179"/>
                      <a:pt x="0" y="176"/>
                    </a:cubicBezTo>
                    <a:lnTo>
                      <a:pt x="266" y="0"/>
                    </a:lnTo>
                    <a:close/>
                  </a:path>
                </a:pathLst>
              </a:custGeom>
              <a:solidFill>
                <a:schemeClr val="accent5">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sp>
          <p:nvSpPr>
            <p:cNvPr id="9" name="Oval 42"/>
            <p:cNvSpPr>
              <a:spLocks noChangeArrowheads="1"/>
            </p:cNvSpPr>
            <p:nvPr/>
          </p:nvSpPr>
          <p:spPr bwMode="auto">
            <a:xfrm>
              <a:off x="1196113" y="4269379"/>
              <a:ext cx="921519" cy="136675"/>
            </a:xfrm>
            <a:prstGeom prst="ellipse">
              <a:avLst/>
            </a:prstGeom>
            <a:solidFill>
              <a:schemeClr val="accent4"/>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nvGrpSpPr>
            <p:cNvPr id="10" name="Group 82"/>
            <p:cNvGrpSpPr/>
            <p:nvPr/>
          </p:nvGrpSpPr>
          <p:grpSpPr>
            <a:xfrm>
              <a:off x="1133988" y="2478112"/>
              <a:ext cx="1004353" cy="1880313"/>
              <a:chOff x="4685535" y="2889069"/>
              <a:chExt cx="769938" cy="1441450"/>
            </a:xfrm>
          </p:grpSpPr>
          <p:sp>
            <p:nvSpPr>
              <p:cNvPr id="92" name="Freeform 43"/>
              <p:cNvSpPr/>
              <p:nvPr/>
            </p:nvSpPr>
            <p:spPr bwMode="auto">
              <a:xfrm>
                <a:off x="4685535" y="2889069"/>
                <a:ext cx="769938" cy="1204913"/>
              </a:xfrm>
              <a:custGeom>
                <a:avLst/>
                <a:gdLst>
                  <a:gd name="T0" fmla="*/ 79 w 146"/>
                  <a:gd name="T1" fmla="*/ 227 h 228"/>
                  <a:gd name="T2" fmla="*/ 68 w 146"/>
                  <a:gd name="T3" fmla="*/ 228 h 228"/>
                  <a:gd name="T4" fmla="*/ 1 w 146"/>
                  <a:gd name="T5" fmla="*/ 161 h 228"/>
                  <a:gd name="T6" fmla="*/ 0 w 146"/>
                  <a:gd name="T7" fmla="*/ 67 h 228"/>
                  <a:gd name="T8" fmla="*/ 66 w 146"/>
                  <a:gd name="T9" fmla="*/ 0 h 228"/>
                  <a:gd name="T10" fmla="*/ 78 w 146"/>
                  <a:gd name="T11" fmla="*/ 0 h 228"/>
                  <a:gd name="T12" fmla="*/ 145 w 146"/>
                  <a:gd name="T13" fmla="*/ 66 h 228"/>
                  <a:gd name="T14" fmla="*/ 145 w 146"/>
                  <a:gd name="T15" fmla="*/ 161 h 228"/>
                  <a:gd name="T16" fmla="*/ 79 w 146"/>
                  <a:gd name="T17" fmla="*/ 227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6" h="228">
                    <a:moveTo>
                      <a:pt x="79" y="227"/>
                    </a:moveTo>
                    <a:cubicBezTo>
                      <a:pt x="68" y="228"/>
                      <a:pt x="68" y="228"/>
                      <a:pt x="68" y="228"/>
                    </a:cubicBezTo>
                    <a:cubicBezTo>
                      <a:pt x="31" y="228"/>
                      <a:pt x="1" y="198"/>
                      <a:pt x="1" y="161"/>
                    </a:cubicBezTo>
                    <a:cubicBezTo>
                      <a:pt x="0" y="67"/>
                      <a:pt x="0" y="67"/>
                      <a:pt x="0" y="67"/>
                    </a:cubicBezTo>
                    <a:cubicBezTo>
                      <a:pt x="0" y="31"/>
                      <a:pt x="30" y="1"/>
                      <a:pt x="66" y="0"/>
                    </a:cubicBezTo>
                    <a:cubicBezTo>
                      <a:pt x="78" y="0"/>
                      <a:pt x="78" y="0"/>
                      <a:pt x="78" y="0"/>
                    </a:cubicBezTo>
                    <a:cubicBezTo>
                      <a:pt x="115" y="0"/>
                      <a:pt x="145" y="30"/>
                      <a:pt x="145" y="66"/>
                    </a:cubicBezTo>
                    <a:cubicBezTo>
                      <a:pt x="145" y="161"/>
                      <a:pt x="145" y="161"/>
                      <a:pt x="145" y="161"/>
                    </a:cubicBezTo>
                    <a:cubicBezTo>
                      <a:pt x="146" y="197"/>
                      <a:pt x="116" y="227"/>
                      <a:pt x="79" y="227"/>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3" name="Freeform 44"/>
              <p:cNvSpPr/>
              <p:nvPr/>
            </p:nvSpPr>
            <p:spPr bwMode="auto">
              <a:xfrm>
                <a:off x="4690297" y="3638369"/>
                <a:ext cx="765175" cy="455613"/>
              </a:xfrm>
              <a:custGeom>
                <a:avLst/>
                <a:gdLst>
                  <a:gd name="T0" fmla="*/ 144 w 145"/>
                  <a:gd name="T1" fmla="*/ 0 h 86"/>
                  <a:gd name="T2" fmla="*/ 78 w 145"/>
                  <a:gd name="T3" fmla="*/ 62 h 86"/>
                  <a:gd name="T4" fmla="*/ 67 w 145"/>
                  <a:gd name="T5" fmla="*/ 63 h 86"/>
                  <a:gd name="T6" fmla="*/ 0 w 145"/>
                  <a:gd name="T7" fmla="*/ 0 h 86"/>
                  <a:gd name="T8" fmla="*/ 0 w 145"/>
                  <a:gd name="T9" fmla="*/ 0 h 86"/>
                  <a:gd name="T10" fmla="*/ 0 w 145"/>
                  <a:gd name="T11" fmla="*/ 19 h 86"/>
                  <a:gd name="T12" fmla="*/ 67 w 145"/>
                  <a:gd name="T13" fmla="*/ 86 h 86"/>
                  <a:gd name="T14" fmla="*/ 78 w 145"/>
                  <a:gd name="T15" fmla="*/ 85 h 86"/>
                  <a:gd name="T16" fmla="*/ 144 w 145"/>
                  <a:gd name="T17" fmla="*/ 19 h 86"/>
                  <a:gd name="T18" fmla="*/ 144 w 145"/>
                  <a:gd name="T19"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5" h="86">
                    <a:moveTo>
                      <a:pt x="144" y="0"/>
                    </a:moveTo>
                    <a:cubicBezTo>
                      <a:pt x="142" y="34"/>
                      <a:pt x="114" y="62"/>
                      <a:pt x="78" y="62"/>
                    </a:cubicBezTo>
                    <a:cubicBezTo>
                      <a:pt x="67" y="63"/>
                      <a:pt x="67" y="63"/>
                      <a:pt x="67" y="63"/>
                    </a:cubicBezTo>
                    <a:cubicBezTo>
                      <a:pt x="31" y="63"/>
                      <a:pt x="2" y="35"/>
                      <a:pt x="0" y="0"/>
                    </a:cubicBezTo>
                    <a:cubicBezTo>
                      <a:pt x="0" y="0"/>
                      <a:pt x="0" y="0"/>
                      <a:pt x="0" y="0"/>
                    </a:cubicBezTo>
                    <a:cubicBezTo>
                      <a:pt x="0" y="19"/>
                      <a:pt x="0" y="19"/>
                      <a:pt x="0" y="19"/>
                    </a:cubicBezTo>
                    <a:cubicBezTo>
                      <a:pt x="0" y="56"/>
                      <a:pt x="30" y="86"/>
                      <a:pt x="67" y="86"/>
                    </a:cubicBezTo>
                    <a:cubicBezTo>
                      <a:pt x="78" y="85"/>
                      <a:pt x="78" y="85"/>
                      <a:pt x="78" y="85"/>
                    </a:cubicBezTo>
                    <a:cubicBezTo>
                      <a:pt x="115" y="85"/>
                      <a:pt x="145" y="55"/>
                      <a:pt x="144" y="19"/>
                    </a:cubicBezTo>
                    <a:lnTo>
                      <a:pt x="144" y="0"/>
                    </a:lnTo>
                    <a:close/>
                  </a:path>
                </a:pathLst>
              </a:cu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4" name="Oval 45"/>
              <p:cNvSpPr>
                <a:spLocks noChangeArrowheads="1"/>
              </p:cNvSpPr>
              <p:nvPr/>
            </p:nvSpPr>
            <p:spPr bwMode="auto">
              <a:xfrm>
                <a:off x="5053835" y="3222444"/>
                <a:ext cx="63500" cy="63500"/>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5" name="Oval 46"/>
              <p:cNvSpPr>
                <a:spLocks noChangeArrowheads="1"/>
              </p:cNvSpPr>
              <p:nvPr/>
            </p:nvSpPr>
            <p:spPr bwMode="auto">
              <a:xfrm>
                <a:off x="4822060" y="3395481"/>
                <a:ext cx="63500" cy="6350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6" name="Oval 47"/>
              <p:cNvSpPr>
                <a:spLocks noChangeArrowheads="1"/>
              </p:cNvSpPr>
              <p:nvPr/>
            </p:nvSpPr>
            <p:spPr bwMode="auto">
              <a:xfrm>
                <a:off x="4885560" y="3490731"/>
                <a:ext cx="58738" cy="58738"/>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7" name="Oval 48"/>
              <p:cNvSpPr>
                <a:spLocks noChangeArrowheads="1"/>
              </p:cNvSpPr>
              <p:nvPr/>
            </p:nvSpPr>
            <p:spPr bwMode="auto">
              <a:xfrm>
                <a:off x="5117335" y="3290706"/>
                <a:ext cx="42863" cy="41275"/>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8" name="Oval 49"/>
              <p:cNvSpPr>
                <a:spLocks noChangeArrowheads="1"/>
              </p:cNvSpPr>
              <p:nvPr/>
            </p:nvSpPr>
            <p:spPr bwMode="auto">
              <a:xfrm>
                <a:off x="5039547" y="2995431"/>
                <a:ext cx="68263" cy="68263"/>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9" name="Oval 50"/>
              <p:cNvSpPr>
                <a:spLocks noChangeArrowheads="1"/>
              </p:cNvSpPr>
              <p:nvPr/>
            </p:nvSpPr>
            <p:spPr bwMode="auto">
              <a:xfrm>
                <a:off x="5249097" y="3454219"/>
                <a:ext cx="63500" cy="68263"/>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00" name="Freeform 51"/>
              <p:cNvSpPr/>
              <p:nvPr/>
            </p:nvSpPr>
            <p:spPr bwMode="auto">
              <a:xfrm>
                <a:off x="4906197" y="3601856"/>
                <a:ext cx="342900" cy="728663"/>
              </a:xfrm>
              <a:custGeom>
                <a:avLst/>
                <a:gdLst>
                  <a:gd name="T0" fmla="*/ 61 w 65"/>
                  <a:gd name="T1" fmla="*/ 40 h 138"/>
                  <a:gd name="T2" fmla="*/ 55 w 65"/>
                  <a:gd name="T3" fmla="*/ 35 h 138"/>
                  <a:gd name="T4" fmla="*/ 51 w 65"/>
                  <a:gd name="T5" fmla="*/ 41 h 138"/>
                  <a:gd name="T6" fmla="*/ 47 w 65"/>
                  <a:gd name="T7" fmla="*/ 65 h 138"/>
                  <a:gd name="T8" fmla="*/ 38 w 65"/>
                  <a:gd name="T9" fmla="*/ 69 h 138"/>
                  <a:gd name="T10" fmla="*/ 38 w 65"/>
                  <a:gd name="T11" fmla="*/ 36 h 138"/>
                  <a:gd name="T12" fmla="*/ 48 w 65"/>
                  <a:gd name="T13" fmla="*/ 31 h 138"/>
                  <a:gd name="T14" fmla="*/ 52 w 65"/>
                  <a:gd name="T15" fmla="*/ 15 h 138"/>
                  <a:gd name="T16" fmla="*/ 46 w 65"/>
                  <a:gd name="T17" fmla="*/ 11 h 138"/>
                  <a:gd name="T18" fmla="*/ 42 w 65"/>
                  <a:gd name="T19" fmla="*/ 17 h 138"/>
                  <a:gd name="T20" fmla="*/ 41 w 65"/>
                  <a:gd name="T21" fmla="*/ 25 h 138"/>
                  <a:gd name="T22" fmla="*/ 38 w 65"/>
                  <a:gd name="T23" fmla="*/ 26 h 138"/>
                  <a:gd name="T24" fmla="*/ 38 w 65"/>
                  <a:gd name="T25" fmla="*/ 4 h 138"/>
                  <a:gd name="T26" fmla="*/ 33 w 65"/>
                  <a:gd name="T27" fmla="*/ 0 h 138"/>
                  <a:gd name="T28" fmla="*/ 28 w 65"/>
                  <a:gd name="T29" fmla="*/ 4 h 138"/>
                  <a:gd name="T30" fmla="*/ 28 w 65"/>
                  <a:gd name="T31" fmla="*/ 49 h 138"/>
                  <a:gd name="T32" fmla="*/ 22 w 65"/>
                  <a:gd name="T33" fmla="*/ 47 h 138"/>
                  <a:gd name="T34" fmla="*/ 20 w 65"/>
                  <a:gd name="T35" fmla="*/ 26 h 138"/>
                  <a:gd name="T36" fmla="*/ 17 w 65"/>
                  <a:gd name="T37" fmla="*/ 20 h 138"/>
                  <a:gd name="T38" fmla="*/ 11 w 65"/>
                  <a:gd name="T39" fmla="*/ 24 h 138"/>
                  <a:gd name="T40" fmla="*/ 10 w 65"/>
                  <a:gd name="T41" fmla="*/ 35 h 138"/>
                  <a:gd name="T42" fmla="*/ 5 w 65"/>
                  <a:gd name="T43" fmla="*/ 35 h 138"/>
                  <a:gd name="T44" fmla="*/ 0 w 65"/>
                  <a:gd name="T45" fmla="*/ 40 h 138"/>
                  <a:gd name="T46" fmla="*/ 5 w 65"/>
                  <a:gd name="T47" fmla="*/ 44 h 138"/>
                  <a:gd name="T48" fmla="*/ 11 w 65"/>
                  <a:gd name="T49" fmla="*/ 44 h 138"/>
                  <a:gd name="T50" fmla="*/ 15 w 65"/>
                  <a:gd name="T51" fmla="*/ 53 h 138"/>
                  <a:gd name="T52" fmla="*/ 28 w 65"/>
                  <a:gd name="T53" fmla="*/ 59 h 138"/>
                  <a:gd name="T54" fmla="*/ 28 w 65"/>
                  <a:gd name="T55" fmla="*/ 133 h 138"/>
                  <a:gd name="T56" fmla="*/ 33 w 65"/>
                  <a:gd name="T57" fmla="*/ 138 h 138"/>
                  <a:gd name="T58" fmla="*/ 38 w 65"/>
                  <a:gd name="T59" fmla="*/ 133 h 138"/>
                  <a:gd name="T60" fmla="*/ 38 w 65"/>
                  <a:gd name="T61" fmla="*/ 79 h 138"/>
                  <a:gd name="T62" fmla="*/ 38 w 65"/>
                  <a:gd name="T63" fmla="*/ 79 h 138"/>
                  <a:gd name="T64" fmla="*/ 54 w 65"/>
                  <a:gd name="T65" fmla="*/ 72 h 138"/>
                  <a:gd name="T66" fmla="*/ 61 w 65"/>
                  <a:gd name="T67" fmla="*/ 40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65" h="138">
                    <a:moveTo>
                      <a:pt x="61" y="40"/>
                    </a:moveTo>
                    <a:cubicBezTo>
                      <a:pt x="61" y="37"/>
                      <a:pt x="58" y="35"/>
                      <a:pt x="55" y="35"/>
                    </a:cubicBezTo>
                    <a:cubicBezTo>
                      <a:pt x="53" y="36"/>
                      <a:pt x="51" y="38"/>
                      <a:pt x="51" y="41"/>
                    </a:cubicBezTo>
                    <a:cubicBezTo>
                      <a:pt x="52" y="46"/>
                      <a:pt x="53" y="59"/>
                      <a:pt x="47" y="65"/>
                    </a:cubicBezTo>
                    <a:cubicBezTo>
                      <a:pt x="45" y="68"/>
                      <a:pt x="42" y="69"/>
                      <a:pt x="38" y="69"/>
                    </a:cubicBezTo>
                    <a:cubicBezTo>
                      <a:pt x="38" y="36"/>
                      <a:pt x="38" y="36"/>
                      <a:pt x="38" y="36"/>
                    </a:cubicBezTo>
                    <a:cubicBezTo>
                      <a:pt x="43" y="35"/>
                      <a:pt x="46" y="33"/>
                      <a:pt x="48" y="31"/>
                    </a:cubicBezTo>
                    <a:cubicBezTo>
                      <a:pt x="53" y="26"/>
                      <a:pt x="52" y="16"/>
                      <a:pt x="52" y="15"/>
                    </a:cubicBezTo>
                    <a:cubicBezTo>
                      <a:pt x="51" y="13"/>
                      <a:pt x="49" y="11"/>
                      <a:pt x="46" y="11"/>
                    </a:cubicBezTo>
                    <a:cubicBezTo>
                      <a:pt x="44" y="12"/>
                      <a:pt x="42" y="14"/>
                      <a:pt x="42" y="17"/>
                    </a:cubicBezTo>
                    <a:cubicBezTo>
                      <a:pt x="42" y="18"/>
                      <a:pt x="43" y="23"/>
                      <a:pt x="41" y="25"/>
                    </a:cubicBezTo>
                    <a:cubicBezTo>
                      <a:pt x="40" y="25"/>
                      <a:pt x="39" y="26"/>
                      <a:pt x="38" y="26"/>
                    </a:cubicBezTo>
                    <a:cubicBezTo>
                      <a:pt x="38" y="4"/>
                      <a:pt x="38" y="4"/>
                      <a:pt x="38" y="4"/>
                    </a:cubicBezTo>
                    <a:cubicBezTo>
                      <a:pt x="38" y="2"/>
                      <a:pt x="35" y="0"/>
                      <a:pt x="33" y="0"/>
                    </a:cubicBezTo>
                    <a:cubicBezTo>
                      <a:pt x="30" y="0"/>
                      <a:pt x="28" y="2"/>
                      <a:pt x="28" y="4"/>
                    </a:cubicBezTo>
                    <a:cubicBezTo>
                      <a:pt x="28" y="49"/>
                      <a:pt x="28" y="49"/>
                      <a:pt x="28" y="49"/>
                    </a:cubicBezTo>
                    <a:cubicBezTo>
                      <a:pt x="24" y="49"/>
                      <a:pt x="23" y="47"/>
                      <a:pt x="22" y="47"/>
                    </a:cubicBezTo>
                    <a:cubicBezTo>
                      <a:pt x="18" y="42"/>
                      <a:pt x="19" y="30"/>
                      <a:pt x="20" y="26"/>
                    </a:cubicBezTo>
                    <a:cubicBezTo>
                      <a:pt x="21" y="24"/>
                      <a:pt x="19" y="21"/>
                      <a:pt x="17" y="20"/>
                    </a:cubicBezTo>
                    <a:cubicBezTo>
                      <a:pt x="14" y="20"/>
                      <a:pt x="11" y="21"/>
                      <a:pt x="11" y="24"/>
                    </a:cubicBezTo>
                    <a:cubicBezTo>
                      <a:pt x="10" y="25"/>
                      <a:pt x="10" y="29"/>
                      <a:pt x="10" y="35"/>
                    </a:cubicBezTo>
                    <a:cubicBezTo>
                      <a:pt x="5" y="35"/>
                      <a:pt x="5" y="35"/>
                      <a:pt x="5" y="35"/>
                    </a:cubicBezTo>
                    <a:cubicBezTo>
                      <a:pt x="2" y="35"/>
                      <a:pt x="0" y="37"/>
                      <a:pt x="0" y="40"/>
                    </a:cubicBezTo>
                    <a:cubicBezTo>
                      <a:pt x="0" y="42"/>
                      <a:pt x="2" y="44"/>
                      <a:pt x="5" y="44"/>
                    </a:cubicBezTo>
                    <a:cubicBezTo>
                      <a:pt x="11" y="44"/>
                      <a:pt x="11" y="44"/>
                      <a:pt x="11" y="44"/>
                    </a:cubicBezTo>
                    <a:cubicBezTo>
                      <a:pt x="11" y="48"/>
                      <a:pt x="13" y="51"/>
                      <a:pt x="15" y="53"/>
                    </a:cubicBezTo>
                    <a:cubicBezTo>
                      <a:pt x="17" y="56"/>
                      <a:pt x="21" y="58"/>
                      <a:pt x="28" y="59"/>
                    </a:cubicBezTo>
                    <a:cubicBezTo>
                      <a:pt x="28" y="133"/>
                      <a:pt x="28" y="133"/>
                      <a:pt x="28" y="133"/>
                    </a:cubicBezTo>
                    <a:cubicBezTo>
                      <a:pt x="28" y="136"/>
                      <a:pt x="30" y="138"/>
                      <a:pt x="33" y="138"/>
                    </a:cubicBezTo>
                    <a:cubicBezTo>
                      <a:pt x="35" y="138"/>
                      <a:pt x="38" y="136"/>
                      <a:pt x="38" y="133"/>
                    </a:cubicBezTo>
                    <a:cubicBezTo>
                      <a:pt x="38" y="79"/>
                      <a:pt x="38" y="79"/>
                      <a:pt x="38" y="79"/>
                    </a:cubicBezTo>
                    <a:cubicBezTo>
                      <a:pt x="38" y="79"/>
                      <a:pt x="38" y="79"/>
                      <a:pt x="38" y="79"/>
                    </a:cubicBezTo>
                    <a:cubicBezTo>
                      <a:pt x="45" y="79"/>
                      <a:pt x="50" y="76"/>
                      <a:pt x="54" y="72"/>
                    </a:cubicBezTo>
                    <a:cubicBezTo>
                      <a:pt x="65" y="61"/>
                      <a:pt x="61" y="40"/>
                      <a:pt x="61" y="40"/>
                    </a:cubicBezTo>
                    <a:close/>
                  </a:path>
                </a:pathLst>
              </a:custGeom>
              <a:solidFill>
                <a:srgbClr val="734627"/>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sp>
          <p:nvSpPr>
            <p:cNvPr id="11" name="Oval 52"/>
            <p:cNvSpPr>
              <a:spLocks noChangeArrowheads="1"/>
            </p:cNvSpPr>
            <p:nvPr/>
          </p:nvSpPr>
          <p:spPr bwMode="auto">
            <a:xfrm>
              <a:off x="2950104" y="3180123"/>
              <a:ext cx="921519" cy="138746"/>
            </a:xfrm>
            <a:prstGeom prst="ellipse">
              <a:avLst/>
            </a:prstGeom>
            <a:solidFill>
              <a:schemeClr val="accent2"/>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nvGrpSpPr>
            <p:cNvPr id="12" name="Group 84"/>
            <p:cNvGrpSpPr/>
            <p:nvPr/>
          </p:nvGrpSpPr>
          <p:grpSpPr>
            <a:xfrm>
              <a:off x="2772013" y="1204552"/>
              <a:ext cx="1215577" cy="2052192"/>
              <a:chOff x="5941247" y="1912756"/>
              <a:chExt cx="931863" cy="1573213"/>
            </a:xfrm>
          </p:grpSpPr>
          <p:sp>
            <p:nvSpPr>
              <p:cNvPr id="50" name="Freeform 53"/>
              <p:cNvSpPr/>
              <p:nvPr/>
            </p:nvSpPr>
            <p:spPr bwMode="auto">
              <a:xfrm>
                <a:off x="5941247" y="2673169"/>
                <a:ext cx="931863" cy="627063"/>
              </a:xfrm>
              <a:custGeom>
                <a:avLst/>
                <a:gdLst>
                  <a:gd name="T0" fmla="*/ 145 w 177"/>
                  <a:gd name="T1" fmla="*/ 52 h 119"/>
                  <a:gd name="T2" fmla="*/ 145 w 177"/>
                  <a:gd name="T3" fmla="*/ 52 h 119"/>
                  <a:gd name="T4" fmla="*/ 103 w 177"/>
                  <a:gd name="T5" fmla="*/ 7 h 119"/>
                  <a:gd name="T6" fmla="*/ 78 w 177"/>
                  <a:gd name="T7" fmla="*/ 7 h 119"/>
                  <a:gd name="T8" fmla="*/ 33 w 177"/>
                  <a:gd name="T9" fmla="*/ 51 h 119"/>
                  <a:gd name="T10" fmla="*/ 33 w 177"/>
                  <a:gd name="T11" fmla="*/ 51 h 119"/>
                  <a:gd name="T12" fmla="*/ 0 w 177"/>
                  <a:gd name="T13" fmla="*/ 94 h 119"/>
                  <a:gd name="T14" fmla="*/ 25 w 177"/>
                  <a:gd name="T15" fmla="*/ 119 h 119"/>
                  <a:gd name="T16" fmla="*/ 46 w 177"/>
                  <a:gd name="T17" fmla="*/ 108 h 119"/>
                  <a:gd name="T18" fmla="*/ 67 w 177"/>
                  <a:gd name="T19" fmla="*/ 119 h 119"/>
                  <a:gd name="T20" fmla="*/ 89 w 177"/>
                  <a:gd name="T21" fmla="*/ 108 h 119"/>
                  <a:gd name="T22" fmla="*/ 110 w 177"/>
                  <a:gd name="T23" fmla="*/ 119 h 119"/>
                  <a:gd name="T24" fmla="*/ 131 w 177"/>
                  <a:gd name="T25" fmla="*/ 108 h 119"/>
                  <a:gd name="T26" fmla="*/ 152 w 177"/>
                  <a:gd name="T27" fmla="*/ 119 h 119"/>
                  <a:gd name="T28" fmla="*/ 177 w 177"/>
                  <a:gd name="T29" fmla="*/ 94 h 119"/>
                  <a:gd name="T30" fmla="*/ 145 w 177"/>
                  <a:gd name="T31" fmla="*/ 5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7" h="119">
                    <a:moveTo>
                      <a:pt x="145" y="52"/>
                    </a:moveTo>
                    <a:cubicBezTo>
                      <a:pt x="145" y="52"/>
                      <a:pt x="145" y="52"/>
                      <a:pt x="145" y="52"/>
                    </a:cubicBezTo>
                    <a:cubicBezTo>
                      <a:pt x="103" y="7"/>
                      <a:pt x="103" y="7"/>
                      <a:pt x="103" y="7"/>
                    </a:cubicBezTo>
                    <a:cubicBezTo>
                      <a:pt x="96" y="0"/>
                      <a:pt x="85" y="0"/>
                      <a:pt x="78" y="7"/>
                    </a:cubicBezTo>
                    <a:cubicBezTo>
                      <a:pt x="33" y="51"/>
                      <a:pt x="33" y="51"/>
                      <a:pt x="33" y="51"/>
                    </a:cubicBezTo>
                    <a:cubicBezTo>
                      <a:pt x="33" y="51"/>
                      <a:pt x="33" y="51"/>
                      <a:pt x="33" y="51"/>
                    </a:cubicBezTo>
                    <a:cubicBezTo>
                      <a:pt x="33" y="51"/>
                      <a:pt x="0" y="78"/>
                      <a:pt x="0" y="94"/>
                    </a:cubicBezTo>
                    <a:cubicBezTo>
                      <a:pt x="0" y="108"/>
                      <a:pt x="11" y="119"/>
                      <a:pt x="25" y="119"/>
                    </a:cubicBezTo>
                    <a:cubicBezTo>
                      <a:pt x="34" y="119"/>
                      <a:pt x="42" y="115"/>
                      <a:pt x="46" y="108"/>
                    </a:cubicBezTo>
                    <a:cubicBezTo>
                      <a:pt x="51" y="115"/>
                      <a:pt x="59" y="119"/>
                      <a:pt x="67" y="119"/>
                    </a:cubicBezTo>
                    <a:cubicBezTo>
                      <a:pt x="76" y="119"/>
                      <a:pt x="84" y="115"/>
                      <a:pt x="89" y="108"/>
                    </a:cubicBezTo>
                    <a:cubicBezTo>
                      <a:pt x="93" y="115"/>
                      <a:pt x="101" y="119"/>
                      <a:pt x="110" y="119"/>
                    </a:cubicBezTo>
                    <a:cubicBezTo>
                      <a:pt x="118" y="119"/>
                      <a:pt x="126" y="115"/>
                      <a:pt x="131" y="108"/>
                    </a:cubicBezTo>
                    <a:cubicBezTo>
                      <a:pt x="135" y="115"/>
                      <a:pt x="143" y="119"/>
                      <a:pt x="152" y="119"/>
                    </a:cubicBezTo>
                    <a:cubicBezTo>
                      <a:pt x="166" y="119"/>
                      <a:pt x="177" y="108"/>
                      <a:pt x="177" y="94"/>
                    </a:cubicBezTo>
                    <a:cubicBezTo>
                      <a:pt x="177" y="80"/>
                      <a:pt x="145" y="52"/>
                      <a:pt x="145" y="52"/>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51" name="Freeform 54"/>
              <p:cNvSpPr/>
              <p:nvPr/>
            </p:nvSpPr>
            <p:spPr bwMode="auto">
              <a:xfrm>
                <a:off x="6061897" y="2798581"/>
                <a:ext cx="695325" cy="196850"/>
              </a:xfrm>
              <a:custGeom>
                <a:avLst/>
                <a:gdLst>
                  <a:gd name="T0" fmla="*/ 10 w 132"/>
                  <a:gd name="T1" fmla="*/ 27 h 37"/>
                  <a:gd name="T2" fmla="*/ 10 w 132"/>
                  <a:gd name="T3" fmla="*/ 27 h 37"/>
                  <a:gd name="T4" fmla="*/ 0 w 132"/>
                  <a:gd name="T5" fmla="*/ 37 h 37"/>
                  <a:gd name="T6" fmla="*/ 132 w 132"/>
                  <a:gd name="T7" fmla="*/ 37 h 37"/>
                  <a:gd name="T8" fmla="*/ 122 w 132"/>
                  <a:gd name="T9" fmla="*/ 28 h 37"/>
                  <a:gd name="T10" fmla="*/ 122 w 132"/>
                  <a:gd name="T11" fmla="*/ 28 h 37"/>
                  <a:gd name="T12" fmla="*/ 96 w 132"/>
                  <a:gd name="T13" fmla="*/ 0 h 37"/>
                  <a:gd name="T14" fmla="*/ 37 w 132"/>
                  <a:gd name="T15" fmla="*/ 0 h 37"/>
                  <a:gd name="T16" fmla="*/ 10 w 132"/>
                  <a:gd name="T17" fmla="*/ 2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2" h="37">
                    <a:moveTo>
                      <a:pt x="10" y="27"/>
                    </a:moveTo>
                    <a:cubicBezTo>
                      <a:pt x="10" y="27"/>
                      <a:pt x="10" y="27"/>
                      <a:pt x="10" y="27"/>
                    </a:cubicBezTo>
                    <a:cubicBezTo>
                      <a:pt x="10" y="27"/>
                      <a:pt x="6" y="31"/>
                      <a:pt x="0" y="37"/>
                    </a:cubicBezTo>
                    <a:cubicBezTo>
                      <a:pt x="132" y="37"/>
                      <a:pt x="132" y="37"/>
                      <a:pt x="132" y="37"/>
                    </a:cubicBezTo>
                    <a:cubicBezTo>
                      <a:pt x="126" y="31"/>
                      <a:pt x="122" y="28"/>
                      <a:pt x="122" y="28"/>
                    </a:cubicBezTo>
                    <a:cubicBezTo>
                      <a:pt x="122" y="28"/>
                      <a:pt x="122" y="28"/>
                      <a:pt x="122" y="28"/>
                    </a:cubicBezTo>
                    <a:cubicBezTo>
                      <a:pt x="96" y="0"/>
                      <a:pt x="96" y="0"/>
                      <a:pt x="96" y="0"/>
                    </a:cubicBezTo>
                    <a:cubicBezTo>
                      <a:pt x="37" y="0"/>
                      <a:pt x="37" y="0"/>
                      <a:pt x="37" y="0"/>
                    </a:cubicBezTo>
                    <a:lnTo>
                      <a:pt x="10" y="27"/>
                    </a:lnTo>
                    <a:close/>
                  </a:path>
                </a:pathLst>
              </a:cu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52" name="Freeform 62"/>
              <p:cNvSpPr/>
              <p:nvPr/>
            </p:nvSpPr>
            <p:spPr bwMode="auto">
              <a:xfrm>
                <a:off x="6225410" y="2666819"/>
                <a:ext cx="379413" cy="819150"/>
              </a:xfrm>
              <a:custGeom>
                <a:avLst/>
                <a:gdLst>
                  <a:gd name="T0" fmla="*/ 68 w 72"/>
                  <a:gd name="T1" fmla="*/ 44 h 155"/>
                  <a:gd name="T2" fmla="*/ 62 w 72"/>
                  <a:gd name="T3" fmla="*/ 40 h 155"/>
                  <a:gd name="T4" fmla="*/ 57 w 72"/>
                  <a:gd name="T5" fmla="*/ 46 h 155"/>
                  <a:gd name="T6" fmla="*/ 53 w 72"/>
                  <a:gd name="T7" fmla="*/ 73 h 155"/>
                  <a:gd name="T8" fmla="*/ 41 w 72"/>
                  <a:gd name="T9" fmla="*/ 77 h 155"/>
                  <a:gd name="T10" fmla="*/ 41 w 72"/>
                  <a:gd name="T11" fmla="*/ 40 h 155"/>
                  <a:gd name="T12" fmla="*/ 42 w 72"/>
                  <a:gd name="T13" fmla="*/ 40 h 155"/>
                  <a:gd name="T14" fmla="*/ 54 w 72"/>
                  <a:gd name="T15" fmla="*/ 35 h 155"/>
                  <a:gd name="T16" fmla="*/ 58 w 72"/>
                  <a:gd name="T17" fmla="*/ 18 h 155"/>
                  <a:gd name="T18" fmla="*/ 52 w 72"/>
                  <a:gd name="T19" fmla="*/ 13 h 155"/>
                  <a:gd name="T20" fmla="*/ 47 w 72"/>
                  <a:gd name="T21" fmla="*/ 19 h 155"/>
                  <a:gd name="T22" fmla="*/ 46 w 72"/>
                  <a:gd name="T23" fmla="*/ 28 h 155"/>
                  <a:gd name="T24" fmla="*/ 41 w 72"/>
                  <a:gd name="T25" fmla="*/ 29 h 155"/>
                  <a:gd name="T26" fmla="*/ 41 w 72"/>
                  <a:gd name="T27" fmla="*/ 6 h 155"/>
                  <a:gd name="T28" fmla="*/ 36 w 72"/>
                  <a:gd name="T29" fmla="*/ 0 h 155"/>
                  <a:gd name="T30" fmla="*/ 31 w 72"/>
                  <a:gd name="T31" fmla="*/ 6 h 155"/>
                  <a:gd name="T32" fmla="*/ 31 w 72"/>
                  <a:gd name="T33" fmla="*/ 55 h 155"/>
                  <a:gd name="T34" fmla="*/ 25 w 72"/>
                  <a:gd name="T35" fmla="*/ 52 h 155"/>
                  <a:gd name="T36" fmla="*/ 23 w 72"/>
                  <a:gd name="T37" fmla="*/ 30 h 155"/>
                  <a:gd name="T38" fmla="*/ 19 w 72"/>
                  <a:gd name="T39" fmla="*/ 23 h 155"/>
                  <a:gd name="T40" fmla="*/ 12 w 72"/>
                  <a:gd name="T41" fmla="*/ 27 h 155"/>
                  <a:gd name="T42" fmla="*/ 11 w 72"/>
                  <a:gd name="T43" fmla="*/ 39 h 155"/>
                  <a:gd name="T44" fmla="*/ 6 w 72"/>
                  <a:gd name="T45" fmla="*/ 39 h 155"/>
                  <a:gd name="T46" fmla="*/ 0 w 72"/>
                  <a:gd name="T47" fmla="*/ 44 h 155"/>
                  <a:gd name="T48" fmla="*/ 6 w 72"/>
                  <a:gd name="T49" fmla="*/ 50 h 155"/>
                  <a:gd name="T50" fmla="*/ 12 w 72"/>
                  <a:gd name="T51" fmla="*/ 50 h 155"/>
                  <a:gd name="T52" fmla="*/ 17 w 72"/>
                  <a:gd name="T53" fmla="*/ 60 h 155"/>
                  <a:gd name="T54" fmla="*/ 31 w 72"/>
                  <a:gd name="T55" fmla="*/ 66 h 155"/>
                  <a:gd name="T56" fmla="*/ 31 w 72"/>
                  <a:gd name="T57" fmla="*/ 150 h 155"/>
                  <a:gd name="T58" fmla="*/ 36 w 72"/>
                  <a:gd name="T59" fmla="*/ 155 h 155"/>
                  <a:gd name="T60" fmla="*/ 41 w 72"/>
                  <a:gd name="T61" fmla="*/ 150 h 155"/>
                  <a:gd name="T62" fmla="*/ 41 w 72"/>
                  <a:gd name="T63" fmla="*/ 88 h 155"/>
                  <a:gd name="T64" fmla="*/ 42 w 72"/>
                  <a:gd name="T65" fmla="*/ 88 h 155"/>
                  <a:gd name="T66" fmla="*/ 61 w 72"/>
                  <a:gd name="T67" fmla="*/ 80 h 155"/>
                  <a:gd name="T68" fmla="*/ 68 w 72"/>
                  <a:gd name="T69"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2" h="155">
                    <a:moveTo>
                      <a:pt x="68" y="44"/>
                    </a:moveTo>
                    <a:cubicBezTo>
                      <a:pt x="68" y="41"/>
                      <a:pt x="65" y="39"/>
                      <a:pt x="62" y="40"/>
                    </a:cubicBezTo>
                    <a:cubicBezTo>
                      <a:pt x="59" y="40"/>
                      <a:pt x="57" y="43"/>
                      <a:pt x="57" y="46"/>
                    </a:cubicBezTo>
                    <a:cubicBezTo>
                      <a:pt x="58" y="51"/>
                      <a:pt x="59" y="66"/>
                      <a:pt x="53" y="73"/>
                    </a:cubicBezTo>
                    <a:cubicBezTo>
                      <a:pt x="50" y="76"/>
                      <a:pt x="46" y="77"/>
                      <a:pt x="41" y="77"/>
                    </a:cubicBezTo>
                    <a:cubicBezTo>
                      <a:pt x="41" y="40"/>
                      <a:pt x="41" y="40"/>
                      <a:pt x="41" y="40"/>
                    </a:cubicBezTo>
                    <a:cubicBezTo>
                      <a:pt x="41" y="40"/>
                      <a:pt x="41" y="40"/>
                      <a:pt x="42" y="40"/>
                    </a:cubicBezTo>
                    <a:cubicBezTo>
                      <a:pt x="48" y="40"/>
                      <a:pt x="52" y="38"/>
                      <a:pt x="54" y="35"/>
                    </a:cubicBezTo>
                    <a:cubicBezTo>
                      <a:pt x="60" y="29"/>
                      <a:pt x="58" y="19"/>
                      <a:pt x="58" y="18"/>
                    </a:cubicBezTo>
                    <a:cubicBezTo>
                      <a:pt x="58" y="15"/>
                      <a:pt x="55" y="13"/>
                      <a:pt x="52" y="13"/>
                    </a:cubicBezTo>
                    <a:cubicBezTo>
                      <a:pt x="49" y="14"/>
                      <a:pt x="47" y="16"/>
                      <a:pt x="47" y="19"/>
                    </a:cubicBezTo>
                    <a:cubicBezTo>
                      <a:pt x="47" y="21"/>
                      <a:pt x="48" y="26"/>
                      <a:pt x="46" y="28"/>
                    </a:cubicBezTo>
                    <a:cubicBezTo>
                      <a:pt x="45" y="29"/>
                      <a:pt x="43" y="29"/>
                      <a:pt x="41" y="29"/>
                    </a:cubicBezTo>
                    <a:cubicBezTo>
                      <a:pt x="41" y="6"/>
                      <a:pt x="41" y="6"/>
                      <a:pt x="41" y="6"/>
                    </a:cubicBezTo>
                    <a:cubicBezTo>
                      <a:pt x="41" y="3"/>
                      <a:pt x="39" y="0"/>
                      <a:pt x="36" y="0"/>
                    </a:cubicBezTo>
                    <a:cubicBezTo>
                      <a:pt x="33" y="0"/>
                      <a:pt x="31" y="3"/>
                      <a:pt x="31" y="6"/>
                    </a:cubicBezTo>
                    <a:cubicBezTo>
                      <a:pt x="31" y="55"/>
                      <a:pt x="31" y="55"/>
                      <a:pt x="31" y="55"/>
                    </a:cubicBezTo>
                    <a:cubicBezTo>
                      <a:pt x="27" y="54"/>
                      <a:pt x="26" y="53"/>
                      <a:pt x="25" y="52"/>
                    </a:cubicBezTo>
                    <a:cubicBezTo>
                      <a:pt x="20" y="47"/>
                      <a:pt x="22" y="34"/>
                      <a:pt x="23" y="30"/>
                    </a:cubicBezTo>
                    <a:cubicBezTo>
                      <a:pt x="23" y="27"/>
                      <a:pt x="22" y="24"/>
                      <a:pt x="19" y="23"/>
                    </a:cubicBezTo>
                    <a:cubicBezTo>
                      <a:pt x="16" y="22"/>
                      <a:pt x="13" y="24"/>
                      <a:pt x="12" y="27"/>
                    </a:cubicBezTo>
                    <a:cubicBezTo>
                      <a:pt x="12" y="28"/>
                      <a:pt x="11" y="33"/>
                      <a:pt x="11" y="39"/>
                    </a:cubicBezTo>
                    <a:cubicBezTo>
                      <a:pt x="6" y="39"/>
                      <a:pt x="6" y="39"/>
                      <a:pt x="6" y="39"/>
                    </a:cubicBezTo>
                    <a:cubicBezTo>
                      <a:pt x="2" y="39"/>
                      <a:pt x="0" y="41"/>
                      <a:pt x="0" y="44"/>
                    </a:cubicBezTo>
                    <a:cubicBezTo>
                      <a:pt x="0" y="47"/>
                      <a:pt x="3" y="50"/>
                      <a:pt x="6" y="50"/>
                    </a:cubicBezTo>
                    <a:cubicBezTo>
                      <a:pt x="12" y="50"/>
                      <a:pt x="12" y="50"/>
                      <a:pt x="12" y="50"/>
                    </a:cubicBezTo>
                    <a:cubicBezTo>
                      <a:pt x="13" y="53"/>
                      <a:pt x="15" y="57"/>
                      <a:pt x="17" y="60"/>
                    </a:cubicBezTo>
                    <a:cubicBezTo>
                      <a:pt x="19" y="62"/>
                      <a:pt x="24" y="65"/>
                      <a:pt x="31" y="66"/>
                    </a:cubicBezTo>
                    <a:cubicBezTo>
                      <a:pt x="31" y="150"/>
                      <a:pt x="31" y="150"/>
                      <a:pt x="31" y="150"/>
                    </a:cubicBezTo>
                    <a:cubicBezTo>
                      <a:pt x="31" y="152"/>
                      <a:pt x="33" y="155"/>
                      <a:pt x="36" y="155"/>
                    </a:cubicBezTo>
                    <a:cubicBezTo>
                      <a:pt x="39" y="155"/>
                      <a:pt x="41" y="152"/>
                      <a:pt x="41" y="150"/>
                    </a:cubicBezTo>
                    <a:cubicBezTo>
                      <a:pt x="41" y="88"/>
                      <a:pt x="41" y="88"/>
                      <a:pt x="41" y="88"/>
                    </a:cubicBezTo>
                    <a:cubicBezTo>
                      <a:pt x="41" y="88"/>
                      <a:pt x="42" y="88"/>
                      <a:pt x="42" y="88"/>
                    </a:cubicBezTo>
                    <a:cubicBezTo>
                      <a:pt x="50" y="88"/>
                      <a:pt x="56" y="85"/>
                      <a:pt x="61" y="80"/>
                    </a:cubicBezTo>
                    <a:cubicBezTo>
                      <a:pt x="72" y="68"/>
                      <a:pt x="68" y="45"/>
                      <a:pt x="68" y="44"/>
                    </a:cubicBezTo>
                    <a:close/>
                  </a:path>
                </a:pathLst>
              </a:custGeom>
              <a:solidFill>
                <a:srgbClr val="734627"/>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53" name="Freeform 63"/>
              <p:cNvSpPr/>
              <p:nvPr/>
            </p:nvSpPr>
            <p:spPr bwMode="auto">
              <a:xfrm>
                <a:off x="5941247" y="2335031"/>
                <a:ext cx="931863" cy="628650"/>
              </a:xfrm>
              <a:custGeom>
                <a:avLst/>
                <a:gdLst>
                  <a:gd name="T0" fmla="*/ 145 w 177"/>
                  <a:gd name="T1" fmla="*/ 51 h 119"/>
                  <a:gd name="T2" fmla="*/ 145 w 177"/>
                  <a:gd name="T3" fmla="*/ 51 h 119"/>
                  <a:gd name="T4" fmla="*/ 103 w 177"/>
                  <a:gd name="T5" fmla="*/ 7 h 119"/>
                  <a:gd name="T6" fmla="*/ 78 w 177"/>
                  <a:gd name="T7" fmla="*/ 7 h 119"/>
                  <a:gd name="T8" fmla="*/ 33 w 177"/>
                  <a:gd name="T9" fmla="*/ 51 h 119"/>
                  <a:gd name="T10" fmla="*/ 33 w 177"/>
                  <a:gd name="T11" fmla="*/ 51 h 119"/>
                  <a:gd name="T12" fmla="*/ 0 w 177"/>
                  <a:gd name="T13" fmla="*/ 94 h 119"/>
                  <a:gd name="T14" fmla="*/ 25 w 177"/>
                  <a:gd name="T15" fmla="*/ 119 h 119"/>
                  <a:gd name="T16" fmla="*/ 46 w 177"/>
                  <a:gd name="T17" fmla="*/ 108 h 119"/>
                  <a:gd name="T18" fmla="*/ 67 w 177"/>
                  <a:gd name="T19" fmla="*/ 119 h 119"/>
                  <a:gd name="T20" fmla="*/ 89 w 177"/>
                  <a:gd name="T21" fmla="*/ 108 h 119"/>
                  <a:gd name="T22" fmla="*/ 110 w 177"/>
                  <a:gd name="T23" fmla="*/ 119 h 119"/>
                  <a:gd name="T24" fmla="*/ 131 w 177"/>
                  <a:gd name="T25" fmla="*/ 108 h 119"/>
                  <a:gd name="T26" fmla="*/ 152 w 177"/>
                  <a:gd name="T27" fmla="*/ 119 h 119"/>
                  <a:gd name="T28" fmla="*/ 177 w 177"/>
                  <a:gd name="T29" fmla="*/ 94 h 119"/>
                  <a:gd name="T30" fmla="*/ 145 w 177"/>
                  <a:gd name="T31" fmla="*/ 51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7" h="119">
                    <a:moveTo>
                      <a:pt x="145" y="51"/>
                    </a:moveTo>
                    <a:cubicBezTo>
                      <a:pt x="145" y="51"/>
                      <a:pt x="145" y="51"/>
                      <a:pt x="145" y="51"/>
                    </a:cubicBezTo>
                    <a:cubicBezTo>
                      <a:pt x="103" y="7"/>
                      <a:pt x="103" y="7"/>
                      <a:pt x="103" y="7"/>
                    </a:cubicBezTo>
                    <a:cubicBezTo>
                      <a:pt x="96" y="0"/>
                      <a:pt x="85" y="0"/>
                      <a:pt x="78" y="7"/>
                    </a:cubicBezTo>
                    <a:cubicBezTo>
                      <a:pt x="33" y="51"/>
                      <a:pt x="33" y="51"/>
                      <a:pt x="33" y="51"/>
                    </a:cubicBezTo>
                    <a:cubicBezTo>
                      <a:pt x="33" y="51"/>
                      <a:pt x="33" y="51"/>
                      <a:pt x="33" y="51"/>
                    </a:cubicBezTo>
                    <a:cubicBezTo>
                      <a:pt x="33" y="51"/>
                      <a:pt x="0" y="78"/>
                      <a:pt x="0" y="94"/>
                    </a:cubicBezTo>
                    <a:cubicBezTo>
                      <a:pt x="0" y="108"/>
                      <a:pt x="11" y="119"/>
                      <a:pt x="25" y="119"/>
                    </a:cubicBezTo>
                    <a:cubicBezTo>
                      <a:pt x="34" y="119"/>
                      <a:pt x="42" y="115"/>
                      <a:pt x="46" y="108"/>
                    </a:cubicBezTo>
                    <a:cubicBezTo>
                      <a:pt x="51" y="115"/>
                      <a:pt x="59" y="119"/>
                      <a:pt x="67" y="119"/>
                    </a:cubicBezTo>
                    <a:cubicBezTo>
                      <a:pt x="76" y="119"/>
                      <a:pt x="84" y="115"/>
                      <a:pt x="89" y="108"/>
                    </a:cubicBezTo>
                    <a:cubicBezTo>
                      <a:pt x="93" y="115"/>
                      <a:pt x="101" y="119"/>
                      <a:pt x="110" y="119"/>
                    </a:cubicBezTo>
                    <a:cubicBezTo>
                      <a:pt x="118" y="119"/>
                      <a:pt x="126" y="115"/>
                      <a:pt x="131" y="108"/>
                    </a:cubicBezTo>
                    <a:cubicBezTo>
                      <a:pt x="135" y="115"/>
                      <a:pt x="143" y="119"/>
                      <a:pt x="152" y="119"/>
                    </a:cubicBezTo>
                    <a:cubicBezTo>
                      <a:pt x="166" y="119"/>
                      <a:pt x="177" y="108"/>
                      <a:pt x="177" y="94"/>
                    </a:cubicBezTo>
                    <a:cubicBezTo>
                      <a:pt x="177" y="80"/>
                      <a:pt x="145" y="51"/>
                      <a:pt x="145" y="51"/>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54" name="Freeform 64"/>
              <p:cNvSpPr/>
              <p:nvPr/>
            </p:nvSpPr>
            <p:spPr bwMode="auto">
              <a:xfrm>
                <a:off x="6093647" y="2446156"/>
                <a:ext cx="631825" cy="179388"/>
              </a:xfrm>
              <a:custGeom>
                <a:avLst/>
                <a:gdLst>
                  <a:gd name="T0" fmla="*/ 4 w 120"/>
                  <a:gd name="T1" fmla="*/ 30 h 34"/>
                  <a:gd name="T2" fmla="*/ 4 w 120"/>
                  <a:gd name="T3" fmla="*/ 30 h 34"/>
                  <a:gd name="T4" fmla="*/ 0 w 120"/>
                  <a:gd name="T5" fmla="*/ 34 h 34"/>
                  <a:gd name="T6" fmla="*/ 120 w 120"/>
                  <a:gd name="T7" fmla="*/ 34 h 34"/>
                  <a:gd name="T8" fmla="*/ 116 w 120"/>
                  <a:gd name="T9" fmla="*/ 30 h 34"/>
                  <a:gd name="T10" fmla="*/ 116 w 120"/>
                  <a:gd name="T11" fmla="*/ 30 h 34"/>
                  <a:gd name="T12" fmla="*/ 88 w 120"/>
                  <a:gd name="T13" fmla="*/ 0 h 34"/>
                  <a:gd name="T14" fmla="*/ 34 w 120"/>
                  <a:gd name="T15" fmla="*/ 0 h 34"/>
                  <a:gd name="T16" fmla="*/ 4 w 120"/>
                  <a:gd name="T17" fmla="*/ 3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0" h="34">
                    <a:moveTo>
                      <a:pt x="4" y="30"/>
                    </a:moveTo>
                    <a:cubicBezTo>
                      <a:pt x="4" y="30"/>
                      <a:pt x="4" y="30"/>
                      <a:pt x="4" y="30"/>
                    </a:cubicBezTo>
                    <a:cubicBezTo>
                      <a:pt x="4" y="30"/>
                      <a:pt x="3" y="31"/>
                      <a:pt x="0" y="34"/>
                    </a:cubicBezTo>
                    <a:cubicBezTo>
                      <a:pt x="120" y="34"/>
                      <a:pt x="120" y="34"/>
                      <a:pt x="120" y="34"/>
                    </a:cubicBezTo>
                    <a:cubicBezTo>
                      <a:pt x="118" y="32"/>
                      <a:pt x="116" y="30"/>
                      <a:pt x="116" y="30"/>
                    </a:cubicBezTo>
                    <a:cubicBezTo>
                      <a:pt x="116" y="30"/>
                      <a:pt x="116" y="30"/>
                      <a:pt x="116" y="30"/>
                    </a:cubicBezTo>
                    <a:cubicBezTo>
                      <a:pt x="88" y="0"/>
                      <a:pt x="88" y="0"/>
                      <a:pt x="88" y="0"/>
                    </a:cubicBezTo>
                    <a:cubicBezTo>
                      <a:pt x="34" y="0"/>
                      <a:pt x="34" y="0"/>
                      <a:pt x="34" y="0"/>
                    </a:cubicBezTo>
                    <a:lnTo>
                      <a:pt x="4" y="30"/>
                    </a:lnTo>
                    <a:close/>
                  </a:path>
                </a:pathLst>
              </a:cu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55" name="Freeform 74"/>
              <p:cNvSpPr/>
              <p:nvPr/>
            </p:nvSpPr>
            <p:spPr bwMode="auto">
              <a:xfrm>
                <a:off x="6030147" y="2081031"/>
                <a:ext cx="754063" cy="512763"/>
              </a:xfrm>
              <a:custGeom>
                <a:avLst/>
                <a:gdLst>
                  <a:gd name="T0" fmla="*/ 117 w 143"/>
                  <a:gd name="T1" fmla="*/ 42 h 97"/>
                  <a:gd name="T2" fmla="*/ 117 w 143"/>
                  <a:gd name="T3" fmla="*/ 42 h 97"/>
                  <a:gd name="T4" fmla="*/ 83 w 143"/>
                  <a:gd name="T5" fmla="*/ 6 h 97"/>
                  <a:gd name="T6" fmla="*/ 63 w 143"/>
                  <a:gd name="T7" fmla="*/ 6 h 97"/>
                  <a:gd name="T8" fmla="*/ 27 w 143"/>
                  <a:gd name="T9" fmla="*/ 42 h 97"/>
                  <a:gd name="T10" fmla="*/ 27 w 143"/>
                  <a:gd name="T11" fmla="*/ 42 h 97"/>
                  <a:gd name="T12" fmla="*/ 0 w 143"/>
                  <a:gd name="T13" fmla="*/ 76 h 97"/>
                  <a:gd name="T14" fmla="*/ 20 w 143"/>
                  <a:gd name="T15" fmla="*/ 97 h 97"/>
                  <a:gd name="T16" fmla="*/ 38 w 143"/>
                  <a:gd name="T17" fmla="*/ 88 h 97"/>
                  <a:gd name="T18" fmla="*/ 55 w 143"/>
                  <a:gd name="T19" fmla="*/ 97 h 97"/>
                  <a:gd name="T20" fmla="*/ 72 w 143"/>
                  <a:gd name="T21" fmla="*/ 88 h 97"/>
                  <a:gd name="T22" fmla="*/ 89 w 143"/>
                  <a:gd name="T23" fmla="*/ 97 h 97"/>
                  <a:gd name="T24" fmla="*/ 106 w 143"/>
                  <a:gd name="T25" fmla="*/ 88 h 97"/>
                  <a:gd name="T26" fmla="*/ 123 w 143"/>
                  <a:gd name="T27" fmla="*/ 97 h 97"/>
                  <a:gd name="T28" fmla="*/ 143 w 143"/>
                  <a:gd name="T29" fmla="*/ 76 h 97"/>
                  <a:gd name="T30" fmla="*/ 117 w 143"/>
                  <a:gd name="T31" fmla="*/ 42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97">
                    <a:moveTo>
                      <a:pt x="117" y="42"/>
                    </a:moveTo>
                    <a:cubicBezTo>
                      <a:pt x="117" y="42"/>
                      <a:pt x="117" y="42"/>
                      <a:pt x="117" y="42"/>
                    </a:cubicBezTo>
                    <a:cubicBezTo>
                      <a:pt x="83" y="6"/>
                      <a:pt x="83" y="6"/>
                      <a:pt x="83" y="6"/>
                    </a:cubicBezTo>
                    <a:cubicBezTo>
                      <a:pt x="78" y="1"/>
                      <a:pt x="69" y="0"/>
                      <a:pt x="63" y="6"/>
                    </a:cubicBezTo>
                    <a:cubicBezTo>
                      <a:pt x="27" y="42"/>
                      <a:pt x="27" y="42"/>
                      <a:pt x="27" y="42"/>
                    </a:cubicBezTo>
                    <a:cubicBezTo>
                      <a:pt x="27" y="42"/>
                      <a:pt x="27" y="42"/>
                      <a:pt x="27" y="42"/>
                    </a:cubicBezTo>
                    <a:cubicBezTo>
                      <a:pt x="27" y="42"/>
                      <a:pt x="0" y="64"/>
                      <a:pt x="0" y="76"/>
                    </a:cubicBezTo>
                    <a:cubicBezTo>
                      <a:pt x="0" y="88"/>
                      <a:pt x="9" y="97"/>
                      <a:pt x="20" y="97"/>
                    </a:cubicBezTo>
                    <a:cubicBezTo>
                      <a:pt x="28" y="97"/>
                      <a:pt x="34" y="93"/>
                      <a:pt x="38" y="88"/>
                    </a:cubicBezTo>
                    <a:cubicBezTo>
                      <a:pt x="41" y="93"/>
                      <a:pt x="47" y="97"/>
                      <a:pt x="55" y="97"/>
                    </a:cubicBezTo>
                    <a:cubicBezTo>
                      <a:pt x="62" y="97"/>
                      <a:pt x="68" y="93"/>
                      <a:pt x="72" y="88"/>
                    </a:cubicBezTo>
                    <a:cubicBezTo>
                      <a:pt x="75" y="93"/>
                      <a:pt x="82" y="97"/>
                      <a:pt x="89" y="97"/>
                    </a:cubicBezTo>
                    <a:cubicBezTo>
                      <a:pt x="96" y="97"/>
                      <a:pt x="102" y="93"/>
                      <a:pt x="106" y="88"/>
                    </a:cubicBezTo>
                    <a:cubicBezTo>
                      <a:pt x="109" y="93"/>
                      <a:pt x="116" y="97"/>
                      <a:pt x="123" y="97"/>
                    </a:cubicBezTo>
                    <a:cubicBezTo>
                      <a:pt x="134" y="97"/>
                      <a:pt x="143" y="88"/>
                      <a:pt x="143" y="76"/>
                    </a:cubicBezTo>
                    <a:cubicBezTo>
                      <a:pt x="143" y="65"/>
                      <a:pt x="117" y="42"/>
                      <a:pt x="117" y="42"/>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56" name="Freeform 86"/>
              <p:cNvSpPr/>
              <p:nvPr/>
            </p:nvSpPr>
            <p:spPr bwMode="auto">
              <a:xfrm>
                <a:off x="6209535" y="2081031"/>
                <a:ext cx="400050" cy="184150"/>
              </a:xfrm>
              <a:custGeom>
                <a:avLst/>
                <a:gdLst>
                  <a:gd name="T0" fmla="*/ 76 w 76"/>
                  <a:gd name="T1" fmla="*/ 35 h 35"/>
                  <a:gd name="T2" fmla="*/ 49 w 76"/>
                  <a:gd name="T3" fmla="*/ 6 h 35"/>
                  <a:gd name="T4" fmla="*/ 29 w 76"/>
                  <a:gd name="T5" fmla="*/ 6 h 35"/>
                  <a:gd name="T6" fmla="*/ 0 w 76"/>
                  <a:gd name="T7" fmla="*/ 35 h 35"/>
                  <a:gd name="T8" fmla="*/ 76 w 76"/>
                  <a:gd name="T9" fmla="*/ 35 h 35"/>
                </a:gdLst>
                <a:ahLst/>
                <a:cxnLst>
                  <a:cxn ang="0">
                    <a:pos x="T0" y="T1"/>
                  </a:cxn>
                  <a:cxn ang="0">
                    <a:pos x="T2" y="T3"/>
                  </a:cxn>
                  <a:cxn ang="0">
                    <a:pos x="T4" y="T5"/>
                  </a:cxn>
                  <a:cxn ang="0">
                    <a:pos x="T6" y="T7"/>
                  </a:cxn>
                  <a:cxn ang="0">
                    <a:pos x="T8" y="T9"/>
                  </a:cxn>
                </a:cxnLst>
                <a:rect l="0" t="0" r="r" b="b"/>
                <a:pathLst>
                  <a:path w="76" h="35">
                    <a:moveTo>
                      <a:pt x="76" y="35"/>
                    </a:moveTo>
                    <a:cubicBezTo>
                      <a:pt x="49" y="6"/>
                      <a:pt x="49" y="6"/>
                      <a:pt x="49" y="6"/>
                    </a:cubicBezTo>
                    <a:cubicBezTo>
                      <a:pt x="44" y="1"/>
                      <a:pt x="35" y="0"/>
                      <a:pt x="29" y="6"/>
                    </a:cubicBezTo>
                    <a:cubicBezTo>
                      <a:pt x="0" y="35"/>
                      <a:pt x="0" y="35"/>
                      <a:pt x="0" y="35"/>
                    </a:cubicBezTo>
                    <a:lnTo>
                      <a:pt x="76" y="35"/>
                    </a:lnTo>
                    <a:close/>
                  </a:path>
                </a:pathLst>
              </a:cu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57" name="Freeform 87"/>
              <p:cNvSpPr/>
              <p:nvPr/>
            </p:nvSpPr>
            <p:spPr bwMode="auto">
              <a:xfrm>
                <a:off x="6157147" y="1912756"/>
                <a:ext cx="500063" cy="336550"/>
              </a:xfrm>
              <a:custGeom>
                <a:avLst/>
                <a:gdLst>
                  <a:gd name="T0" fmla="*/ 78 w 95"/>
                  <a:gd name="T1" fmla="*/ 28 h 64"/>
                  <a:gd name="T2" fmla="*/ 78 w 95"/>
                  <a:gd name="T3" fmla="*/ 28 h 64"/>
                  <a:gd name="T4" fmla="*/ 55 w 95"/>
                  <a:gd name="T5" fmla="*/ 4 h 64"/>
                  <a:gd name="T6" fmla="*/ 42 w 95"/>
                  <a:gd name="T7" fmla="*/ 4 h 64"/>
                  <a:gd name="T8" fmla="*/ 18 w 95"/>
                  <a:gd name="T9" fmla="*/ 28 h 64"/>
                  <a:gd name="T10" fmla="*/ 18 w 95"/>
                  <a:gd name="T11" fmla="*/ 28 h 64"/>
                  <a:gd name="T12" fmla="*/ 0 w 95"/>
                  <a:gd name="T13" fmla="*/ 51 h 64"/>
                  <a:gd name="T14" fmla="*/ 13 w 95"/>
                  <a:gd name="T15" fmla="*/ 64 h 64"/>
                  <a:gd name="T16" fmla="*/ 25 w 95"/>
                  <a:gd name="T17" fmla="*/ 58 h 64"/>
                  <a:gd name="T18" fmla="*/ 36 w 95"/>
                  <a:gd name="T19" fmla="*/ 64 h 64"/>
                  <a:gd name="T20" fmla="*/ 48 w 95"/>
                  <a:gd name="T21" fmla="*/ 58 h 64"/>
                  <a:gd name="T22" fmla="*/ 59 w 95"/>
                  <a:gd name="T23" fmla="*/ 64 h 64"/>
                  <a:gd name="T24" fmla="*/ 70 w 95"/>
                  <a:gd name="T25" fmla="*/ 58 h 64"/>
                  <a:gd name="T26" fmla="*/ 82 w 95"/>
                  <a:gd name="T27" fmla="*/ 64 h 64"/>
                  <a:gd name="T28" fmla="*/ 95 w 95"/>
                  <a:gd name="T29" fmla="*/ 51 h 64"/>
                  <a:gd name="T30" fmla="*/ 78 w 95"/>
                  <a:gd name="T31" fmla="*/ 28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5" h="64">
                    <a:moveTo>
                      <a:pt x="78" y="28"/>
                    </a:moveTo>
                    <a:cubicBezTo>
                      <a:pt x="78" y="28"/>
                      <a:pt x="78" y="28"/>
                      <a:pt x="78" y="28"/>
                    </a:cubicBezTo>
                    <a:cubicBezTo>
                      <a:pt x="55" y="4"/>
                      <a:pt x="55" y="4"/>
                      <a:pt x="55" y="4"/>
                    </a:cubicBezTo>
                    <a:cubicBezTo>
                      <a:pt x="52" y="0"/>
                      <a:pt x="46" y="0"/>
                      <a:pt x="42" y="4"/>
                    </a:cubicBezTo>
                    <a:cubicBezTo>
                      <a:pt x="18" y="28"/>
                      <a:pt x="18" y="28"/>
                      <a:pt x="18" y="28"/>
                    </a:cubicBezTo>
                    <a:cubicBezTo>
                      <a:pt x="18" y="28"/>
                      <a:pt x="18" y="28"/>
                      <a:pt x="18" y="28"/>
                    </a:cubicBezTo>
                    <a:cubicBezTo>
                      <a:pt x="18" y="28"/>
                      <a:pt x="0" y="42"/>
                      <a:pt x="0" y="51"/>
                    </a:cubicBezTo>
                    <a:cubicBezTo>
                      <a:pt x="0" y="58"/>
                      <a:pt x="6" y="64"/>
                      <a:pt x="13" y="64"/>
                    </a:cubicBezTo>
                    <a:cubicBezTo>
                      <a:pt x="18" y="64"/>
                      <a:pt x="22" y="62"/>
                      <a:pt x="25" y="58"/>
                    </a:cubicBezTo>
                    <a:cubicBezTo>
                      <a:pt x="27" y="62"/>
                      <a:pt x="31" y="64"/>
                      <a:pt x="36" y="64"/>
                    </a:cubicBezTo>
                    <a:cubicBezTo>
                      <a:pt x="41" y="64"/>
                      <a:pt x="45" y="62"/>
                      <a:pt x="48" y="58"/>
                    </a:cubicBezTo>
                    <a:cubicBezTo>
                      <a:pt x="50" y="62"/>
                      <a:pt x="54" y="64"/>
                      <a:pt x="59" y="64"/>
                    </a:cubicBezTo>
                    <a:cubicBezTo>
                      <a:pt x="64" y="64"/>
                      <a:pt x="68" y="62"/>
                      <a:pt x="70" y="58"/>
                    </a:cubicBezTo>
                    <a:cubicBezTo>
                      <a:pt x="73" y="62"/>
                      <a:pt x="77" y="64"/>
                      <a:pt x="82" y="64"/>
                    </a:cubicBezTo>
                    <a:cubicBezTo>
                      <a:pt x="89" y="64"/>
                      <a:pt x="95" y="58"/>
                      <a:pt x="95" y="51"/>
                    </a:cubicBezTo>
                    <a:cubicBezTo>
                      <a:pt x="95" y="43"/>
                      <a:pt x="78" y="28"/>
                      <a:pt x="78" y="28"/>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nvGrpSpPr>
              <p:cNvPr id="58" name="Group 128"/>
              <p:cNvGrpSpPr/>
              <p:nvPr/>
            </p:nvGrpSpPr>
            <p:grpSpPr>
              <a:xfrm>
                <a:off x="6182547" y="2017531"/>
                <a:ext cx="574675" cy="1189038"/>
                <a:chOff x="5649913" y="1795463"/>
                <a:chExt cx="574675" cy="1189038"/>
              </a:xfrm>
            </p:grpSpPr>
            <p:sp>
              <p:nvSpPr>
                <p:cNvPr id="81" name="Oval 55"/>
                <p:cNvSpPr>
                  <a:spLocks noChangeArrowheads="1"/>
                </p:cNvSpPr>
                <p:nvPr/>
              </p:nvSpPr>
              <p:spPr bwMode="auto">
                <a:xfrm>
                  <a:off x="6167438" y="2835276"/>
                  <a:ext cx="57150" cy="53975"/>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2" name="Oval 57"/>
                <p:cNvSpPr>
                  <a:spLocks noChangeArrowheads="1"/>
                </p:cNvSpPr>
                <p:nvPr/>
              </p:nvSpPr>
              <p:spPr bwMode="auto">
                <a:xfrm>
                  <a:off x="5724526" y="2941638"/>
                  <a:ext cx="47625" cy="42863"/>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3" name="Oval 67"/>
                <p:cNvSpPr>
                  <a:spLocks noChangeArrowheads="1"/>
                </p:cNvSpPr>
                <p:nvPr/>
              </p:nvSpPr>
              <p:spPr bwMode="auto">
                <a:xfrm>
                  <a:off x="5740401" y="2571751"/>
                  <a:ext cx="41275" cy="42863"/>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4" name="Oval 68"/>
                <p:cNvSpPr>
                  <a:spLocks noChangeArrowheads="1"/>
                </p:cNvSpPr>
                <p:nvPr/>
              </p:nvSpPr>
              <p:spPr bwMode="auto">
                <a:xfrm>
                  <a:off x="5876926" y="2492376"/>
                  <a:ext cx="42863" cy="42863"/>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5" name="Oval 70"/>
                <p:cNvSpPr>
                  <a:spLocks noChangeArrowheads="1"/>
                </p:cNvSpPr>
                <p:nvPr/>
              </p:nvSpPr>
              <p:spPr bwMode="auto">
                <a:xfrm>
                  <a:off x="5649913" y="2560638"/>
                  <a:ext cx="31750" cy="26988"/>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6" name="Oval 75"/>
                <p:cNvSpPr>
                  <a:spLocks noChangeArrowheads="1"/>
                </p:cNvSpPr>
                <p:nvPr/>
              </p:nvSpPr>
              <p:spPr bwMode="auto">
                <a:xfrm>
                  <a:off x="6072188" y="2122488"/>
                  <a:ext cx="36513" cy="38100"/>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7" name="Oval 77"/>
                <p:cNvSpPr>
                  <a:spLocks noChangeArrowheads="1"/>
                </p:cNvSpPr>
                <p:nvPr/>
              </p:nvSpPr>
              <p:spPr bwMode="auto">
                <a:xfrm>
                  <a:off x="5761038" y="2249488"/>
                  <a:ext cx="31750" cy="31750"/>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8" name="Oval 78"/>
                <p:cNvSpPr>
                  <a:spLocks noChangeArrowheads="1"/>
                </p:cNvSpPr>
                <p:nvPr/>
              </p:nvSpPr>
              <p:spPr bwMode="auto">
                <a:xfrm>
                  <a:off x="5924551" y="2224088"/>
                  <a:ext cx="31750" cy="31750"/>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9" name="Oval 88"/>
                <p:cNvSpPr>
                  <a:spLocks noChangeArrowheads="1"/>
                </p:cNvSpPr>
                <p:nvPr/>
              </p:nvSpPr>
              <p:spPr bwMode="auto">
                <a:xfrm>
                  <a:off x="5861051" y="1795463"/>
                  <a:ext cx="36513" cy="36513"/>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0" name="Oval 89"/>
                <p:cNvSpPr>
                  <a:spLocks noChangeArrowheads="1"/>
                </p:cNvSpPr>
                <p:nvPr/>
              </p:nvSpPr>
              <p:spPr bwMode="auto">
                <a:xfrm>
                  <a:off x="5734051" y="1890713"/>
                  <a:ext cx="38100" cy="31750"/>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91" name="Oval 90"/>
                <p:cNvSpPr>
                  <a:spLocks noChangeArrowheads="1"/>
                </p:cNvSpPr>
                <p:nvPr/>
              </p:nvSpPr>
              <p:spPr bwMode="auto">
                <a:xfrm>
                  <a:off x="5851526" y="1922463"/>
                  <a:ext cx="30163" cy="31750"/>
                </a:xfrm>
                <a:prstGeom prst="ellipse">
                  <a:avLst/>
                </a:prstGeom>
                <a:solidFill>
                  <a:schemeClr val="accent3">
                    <a:lumMod val="60000"/>
                    <a:lumOff val="40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grpSp>
            <p:nvGrpSpPr>
              <p:cNvPr id="59" name="Group 129"/>
              <p:cNvGrpSpPr/>
              <p:nvPr/>
            </p:nvGrpSpPr>
            <p:grpSpPr>
              <a:xfrm>
                <a:off x="6003160" y="2054044"/>
                <a:ext cx="785812" cy="1136650"/>
                <a:chOff x="5470526" y="1831976"/>
                <a:chExt cx="785812" cy="1136650"/>
              </a:xfrm>
              <a:solidFill>
                <a:schemeClr val="accent3">
                  <a:lumMod val="75000"/>
                </a:schemeClr>
              </a:solidFill>
            </p:grpSpPr>
            <p:sp>
              <p:nvSpPr>
                <p:cNvPr id="60" name="Oval 56"/>
                <p:cNvSpPr>
                  <a:spLocks noChangeArrowheads="1"/>
                </p:cNvSpPr>
                <p:nvPr/>
              </p:nvSpPr>
              <p:spPr bwMode="auto">
                <a:xfrm>
                  <a:off x="5676901" y="2862263"/>
                  <a:ext cx="47625" cy="52388"/>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1" name="Oval 131"/>
                <p:cNvSpPr>
                  <a:spLocks noChangeArrowheads="1"/>
                </p:cNvSpPr>
                <p:nvPr/>
              </p:nvSpPr>
              <p:spPr bwMode="auto">
                <a:xfrm>
                  <a:off x="6224588" y="2889251"/>
                  <a:ext cx="31750" cy="3651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2" name="Oval 132"/>
                <p:cNvSpPr>
                  <a:spLocks noChangeArrowheads="1"/>
                </p:cNvSpPr>
                <p:nvPr/>
              </p:nvSpPr>
              <p:spPr bwMode="auto">
                <a:xfrm>
                  <a:off x="5624513" y="2925763"/>
                  <a:ext cx="31750" cy="3175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3" name="Oval 133"/>
                <p:cNvSpPr>
                  <a:spLocks noChangeArrowheads="1"/>
                </p:cNvSpPr>
                <p:nvPr/>
              </p:nvSpPr>
              <p:spPr bwMode="auto">
                <a:xfrm>
                  <a:off x="5470526" y="2914651"/>
                  <a:ext cx="53975" cy="53975"/>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4" name="Oval 134"/>
                <p:cNvSpPr>
                  <a:spLocks noChangeArrowheads="1"/>
                </p:cNvSpPr>
                <p:nvPr/>
              </p:nvSpPr>
              <p:spPr bwMode="auto">
                <a:xfrm>
                  <a:off x="6019801" y="2909888"/>
                  <a:ext cx="52388" cy="52388"/>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5" name="Oval 65"/>
                <p:cNvSpPr>
                  <a:spLocks noChangeArrowheads="1"/>
                </p:cNvSpPr>
                <p:nvPr/>
              </p:nvSpPr>
              <p:spPr bwMode="auto">
                <a:xfrm>
                  <a:off x="6140451" y="2476501"/>
                  <a:ext cx="52388" cy="47625"/>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6" name="Oval 66"/>
                <p:cNvSpPr>
                  <a:spLocks noChangeArrowheads="1"/>
                </p:cNvSpPr>
                <p:nvPr/>
              </p:nvSpPr>
              <p:spPr bwMode="auto">
                <a:xfrm>
                  <a:off x="5697538" y="2503488"/>
                  <a:ext cx="42863" cy="47625"/>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7" name="Oval 69"/>
                <p:cNvSpPr>
                  <a:spLocks noChangeArrowheads="1"/>
                </p:cNvSpPr>
                <p:nvPr/>
              </p:nvSpPr>
              <p:spPr bwMode="auto">
                <a:xfrm>
                  <a:off x="6192838" y="2530476"/>
                  <a:ext cx="31750" cy="3016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8" name="Oval 71"/>
                <p:cNvSpPr>
                  <a:spLocks noChangeArrowheads="1"/>
                </p:cNvSpPr>
                <p:nvPr/>
              </p:nvSpPr>
              <p:spPr bwMode="auto">
                <a:xfrm>
                  <a:off x="5919788" y="2635251"/>
                  <a:ext cx="31750" cy="3175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69" name="Oval 72"/>
                <p:cNvSpPr>
                  <a:spLocks noChangeArrowheads="1"/>
                </p:cNvSpPr>
                <p:nvPr/>
              </p:nvSpPr>
              <p:spPr bwMode="auto">
                <a:xfrm>
                  <a:off x="5513388" y="2551113"/>
                  <a:ext cx="47625" cy="47625"/>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0" name="Oval 73"/>
                <p:cNvSpPr>
                  <a:spLocks noChangeArrowheads="1"/>
                </p:cNvSpPr>
                <p:nvPr/>
              </p:nvSpPr>
              <p:spPr bwMode="auto">
                <a:xfrm>
                  <a:off x="6008688" y="2544763"/>
                  <a:ext cx="47625" cy="47625"/>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1" name="Oval 76"/>
                <p:cNvSpPr>
                  <a:spLocks noChangeArrowheads="1"/>
                </p:cNvSpPr>
                <p:nvPr/>
              </p:nvSpPr>
              <p:spPr bwMode="auto">
                <a:xfrm>
                  <a:off x="5761038" y="2128838"/>
                  <a:ext cx="31750" cy="3651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2" name="Oval 79"/>
                <p:cNvSpPr>
                  <a:spLocks noChangeArrowheads="1"/>
                </p:cNvSpPr>
                <p:nvPr/>
              </p:nvSpPr>
              <p:spPr bwMode="auto">
                <a:xfrm>
                  <a:off x="6108701" y="2160588"/>
                  <a:ext cx="22225" cy="20638"/>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3" name="Oval 80"/>
                <p:cNvSpPr>
                  <a:spLocks noChangeArrowheads="1"/>
                </p:cNvSpPr>
                <p:nvPr/>
              </p:nvSpPr>
              <p:spPr bwMode="auto">
                <a:xfrm>
                  <a:off x="6130926" y="2249488"/>
                  <a:ext cx="25400" cy="26988"/>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4" name="Oval 81"/>
                <p:cNvSpPr>
                  <a:spLocks noChangeArrowheads="1"/>
                </p:cNvSpPr>
                <p:nvPr/>
              </p:nvSpPr>
              <p:spPr bwMode="auto">
                <a:xfrm>
                  <a:off x="5692776" y="2239963"/>
                  <a:ext cx="20638" cy="2540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5" name="Oval 82"/>
                <p:cNvSpPr>
                  <a:spLocks noChangeArrowheads="1"/>
                </p:cNvSpPr>
                <p:nvPr/>
              </p:nvSpPr>
              <p:spPr bwMode="auto">
                <a:xfrm>
                  <a:off x="5581651" y="2281238"/>
                  <a:ext cx="26988" cy="26988"/>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6" name="Oval 83"/>
                <p:cNvSpPr>
                  <a:spLocks noChangeArrowheads="1"/>
                </p:cNvSpPr>
                <p:nvPr/>
              </p:nvSpPr>
              <p:spPr bwMode="auto">
                <a:xfrm>
                  <a:off x="5608638" y="2176463"/>
                  <a:ext cx="31750" cy="3651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7" name="Oval 84"/>
                <p:cNvSpPr>
                  <a:spLocks noChangeArrowheads="1"/>
                </p:cNvSpPr>
                <p:nvPr/>
              </p:nvSpPr>
              <p:spPr bwMode="auto">
                <a:xfrm>
                  <a:off x="5972176" y="2176463"/>
                  <a:ext cx="36513" cy="3175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8" name="Oval 85"/>
                <p:cNvSpPr>
                  <a:spLocks noChangeArrowheads="1"/>
                </p:cNvSpPr>
                <p:nvPr/>
              </p:nvSpPr>
              <p:spPr bwMode="auto">
                <a:xfrm>
                  <a:off x="5913438" y="2085976"/>
                  <a:ext cx="38100" cy="3651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79" name="Oval 91"/>
                <p:cNvSpPr>
                  <a:spLocks noChangeArrowheads="1"/>
                </p:cNvSpPr>
                <p:nvPr/>
              </p:nvSpPr>
              <p:spPr bwMode="auto">
                <a:xfrm>
                  <a:off x="5897563" y="1831976"/>
                  <a:ext cx="22225" cy="22225"/>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80" name="Oval 92"/>
                <p:cNvSpPr>
                  <a:spLocks noChangeArrowheads="1"/>
                </p:cNvSpPr>
                <p:nvPr/>
              </p:nvSpPr>
              <p:spPr bwMode="auto">
                <a:xfrm>
                  <a:off x="5967413" y="1922463"/>
                  <a:ext cx="36513" cy="3651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grpSp>
        <p:sp>
          <p:nvSpPr>
            <p:cNvPr id="13" name="Oval 93"/>
            <p:cNvSpPr>
              <a:spLocks noChangeArrowheads="1"/>
            </p:cNvSpPr>
            <p:nvPr/>
          </p:nvSpPr>
          <p:spPr bwMode="auto">
            <a:xfrm>
              <a:off x="2055506" y="5702392"/>
              <a:ext cx="921519" cy="136675"/>
            </a:xfrm>
            <a:prstGeom prst="ellipse">
              <a:avLst/>
            </a:prstGeom>
            <a:solidFill>
              <a:schemeClr val="accent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nvGrpSpPr>
            <p:cNvPr id="14" name="Group 86"/>
            <p:cNvGrpSpPr/>
            <p:nvPr/>
          </p:nvGrpSpPr>
          <p:grpSpPr>
            <a:xfrm>
              <a:off x="2020302" y="3745460"/>
              <a:ext cx="983644" cy="2025271"/>
              <a:chOff x="5364985" y="3860619"/>
              <a:chExt cx="754063" cy="1552575"/>
            </a:xfrm>
          </p:grpSpPr>
          <p:sp>
            <p:nvSpPr>
              <p:cNvPr id="15" name="Freeform 94"/>
              <p:cNvSpPr/>
              <p:nvPr/>
            </p:nvSpPr>
            <p:spPr bwMode="auto">
              <a:xfrm>
                <a:off x="5603110" y="4035244"/>
                <a:ext cx="338138" cy="1377950"/>
              </a:xfrm>
              <a:custGeom>
                <a:avLst/>
                <a:gdLst>
                  <a:gd name="T0" fmla="*/ 54 w 64"/>
                  <a:gd name="T1" fmla="*/ 180 h 261"/>
                  <a:gd name="T2" fmla="*/ 50 w 64"/>
                  <a:gd name="T3" fmla="*/ 186 h 261"/>
                  <a:gd name="T4" fmla="*/ 45 w 64"/>
                  <a:gd name="T5" fmla="*/ 213 h 261"/>
                  <a:gd name="T6" fmla="*/ 33 w 64"/>
                  <a:gd name="T7" fmla="*/ 217 h 261"/>
                  <a:gd name="T8" fmla="*/ 33 w 64"/>
                  <a:gd name="T9" fmla="*/ 144 h 261"/>
                  <a:gd name="T10" fmla="*/ 34 w 64"/>
                  <a:gd name="T11" fmla="*/ 144 h 261"/>
                  <a:gd name="T12" fmla="*/ 53 w 64"/>
                  <a:gd name="T13" fmla="*/ 136 h 261"/>
                  <a:gd name="T14" fmla="*/ 61 w 64"/>
                  <a:gd name="T15" fmla="*/ 100 h 261"/>
                  <a:gd name="T16" fmla="*/ 54 w 64"/>
                  <a:gd name="T17" fmla="*/ 96 h 261"/>
                  <a:gd name="T18" fmla="*/ 50 w 64"/>
                  <a:gd name="T19" fmla="*/ 102 h 261"/>
                  <a:gd name="T20" fmla="*/ 45 w 64"/>
                  <a:gd name="T21" fmla="*/ 129 h 261"/>
                  <a:gd name="T22" fmla="*/ 33 w 64"/>
                  <a:gd name="T23" fmla="*/ 133 h 261"/>
                  <a:gd name="T24" fmla="*/ 33 w 64"/>
                  <a:gd name="T25" fmla="*/ 47 h 261"/>
                  <a:gd name="T26" fmla="*/ 33 w 64"/>
                  <a:gd name="T27" fmla="*/ 47 h 261"/>
                  <a:gd name="T28" fmla="*/ 48 w 64"/>
                  <a:gd name="T29" fmla="*/ 41 h 261"/>
                  <a:gd name="T30" fmla="*/ 53 w 64"/>
                  <a:gd name="T31" fmla="*/ 8 h 261"/>
                  <a:gd name="T32" fmla="*/ 46 w 64"/>
                  <a:gd name="T33" fmla="*/ 4 h 261"/>
                  <a:gd name="T34" fmla="*/ 42 w 64"/>
                  <a:gd name="T35" fmla="*/ 10 h 261"/>
                  <a:gd name="T36" fmla="*/ 40 w 64"/>
                  <a:gd name="T37" fmla="*/ 33 h 261"/>
                  <a:gd name="T38" fmla="*/ 33 w 64"/>
                  <a:gd name="T39" fmla="*/ 36 h 261"/>
                  <a:gd name="T40" fmla="*/ 33 w 64"/>
                  <a:gd name="T41" fmla="*/ 5 h 261"/>
                  <a:gd name="T42" fmla="*/ 28 w 64"/>
                  <a:gd name="T43" fmla="*/ 0 h 261"/>
                  <a:gd name="T44" fmla="*/ 23 w 64"/>
                  <a:gd name="T45" fmla="*/ 5 h 261"/>
                  <a:gd name="T46" fmla="*/ 23 w 64"/>
                  <a:gd name="T47" fmla="*/ 116 h 261"/>
                  <a:gd name="T48" fmla="*/ 17 w 64"/>
                  <a:gd name="T49" fmla="*/ 114 h 261"/>
                  <a:gd name="T50" fmla="*/ 15 w 64"/>
                  <a:gd name="T51" fmla="*/ 91 h 261"/>
                  <a:gd name="T52" fmla="*/ 11 w 64"/>
                  <a:gd name="T53" fmla="*/ 85 h 261"/>
                  <a:gd name="T54" fmla="*/ 4 w 64"/>
                  <a:gd name="T55" fmla="*/ 89 h 261"/>
                  <a:gd name="T56" fmla="*/ 9 w 64"/>
                  <a:gd name="T57" fmla="*/ 121 h 261"/>
                  <a:gd name="T58" fmla="*/ 23 w 64"/>
                  <a:gd name="T59" fmla="*/ 127 h 261"/>
                  <a:gd name="T60" fmla="*/ 23 w 64"/>
                  <a:gd name="T61" fmla="*/ 200 h 261"/>
                  <a:gd name="T62" fmla="*/ 17 w 64"/>
                  <a:gd name="T63" fmla="*/ 198 h 261"/>
                  <a:gd name="T64" fmla="*/ 15 w 64"/>
                  <a:gd name="T65" fmla="*/ 175 h 261"/>
                  <a:gd name="T66" fmla="*/ 11 w 64"/>
                  <a:gd name="T67" fmla="*/ 169 h 261"/>
                  <a:gd name="T68" fmla="*/ 4 w 64"/>
                  <a:gd name="T69" fmla="*/ 173 h 261"/>
                  <a:gd name="T70" fmla="*/ 9 w 64"/>
                  <a:gd name="T71" fmla="*/ 205 h 261"/>
                  <a:gd name="T72" fmla="*/ 23 w 64"/>
                  <a:gd name="T73" fmla="*/ 211 h 261"/>
                  <a:gd name="T74" fmla="*/ 23 w 64"/>
                  <a:gd name="T75" fmla="*/ 256 h 261"/>
                  <a:gd name="T76" fmla="*/ 28 w 64"/>
                  <a:gd name="T77" fmla="*/ 261 h 261"/>
                  <a:gd name="T78" fmla="*/ 33 w 64"/>
                  <a:gd name="T79" fmla="*/ 256 h 261"/>
                  <a:gd name="T80" fmla="*/ 33 w 64"/>
                  <a:gd name="T81" fmla="*/ 228 h 261"/>
                  <a:gd name="T82" fmla="*/ 34 w 64"/>
                  <a:gd name="T83" fmla="*/ 228 h 261"/>
                  <a:gd name="T84" fmla="*/ 53 w 64"/>
                  <a:gd name="T85" fmla="*/ 220 h 261"/>
                  <a:gd name="T86" fmla="*/ 61 w 64"/>
                  <a:gd name="T87" fmla="*/ 184 h 261"/>
                  <a:gd name="T88" fmla="*/ 54 w 64"/>
                  <a:gd name="T89" fmla="*/ 18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64" h="261">
                    <a:moveTo>
                      <a:pt x="54" y="180"/>
                    </a:moveTo>
                    <a:cubicBezTo>
                      <a:pt x="51" y="180"/>
                      <a:pt x="49" y="183"/>
                      <a:pt x="50" y="186"/>
                    </a:cubicBezTo>
                    <a:cubicBezTo>
                      <a:pt x="50" y="191"/>
                      <a:pt x="51" y="206"/>
                      <a:pt x="45" y="213"/>
                    </a:cubicBezTo>
                    <a:cubicBezTo>
                      <a:pt x="42" y="216"/>
                      <a:pt x="38" y="217"/>
                      <a:pt x="33" y="217"/>
                    </a:cubicBezTo>
                    <a:cubicBezTo>
                      <a:pt x="33" y="144"/>
                      <a:pt x="33" y="144"/>
                      <a:pt x="33" y="144"/>
                    </a:cubicBezTo>
                    <a:cubicBezTo>
                      <a:pt x="34" y="144"/>
                      <a:pt x="34" y="144"/>
                      <a:pt x="34" y="144"/>
                    </a:cubicBezTo>
                    <a:cubicBezTo>
                      <a:pt x="42" y="144"/>
                      <a:pt x="48" y="141"/>
                      <a:pt x="53" y="136"/>
                    </a:cubicBezTo>
                    <a:cubicBezTo>
                      <a:pt x="64" y="124"/>
                      <a:pt x="61" y="101"/>
                      <a:pt x="61" y="100"/>
                    </a:cubicBezTo>
                    <a:cubicBezTo>
                      <a:pt x="60" y="97"/>
                      <a:pt x="57" y="95"/>
                      <a:pt x="54" y="96"/>
                    </a:cubicBezTo>
                    <a:cubicBezTo>
                      <a:pt x="51" y="96"/>
                      <a:pt x="49" y="99"/>
                      <a:pt x="50" y="102"/>
                    </a:cubicBezTo>
                    <a:cubicBezTo>
                      <a:pt x="50" y="107"/>
                      <a:pt x="51" y="122"/>
                      <a:pt x="45" y="129"/>
                    </a:cubicBezTo>
                    <a:cubicBezTo>
                      <a:pt x="42" y="132"/>
                      <a:pt x="38" y="133"/>
                      <a:pt x="33" y="133"/>
                    </a:cubicBezTo>
                    <a:cubicBezTo>
                      <a:pt x="33" y="47"/>
                      <a:pt x="33" y="47"/>
                      <a:pt x="33" y="47"/>
                    </a:cubicBezTo>
                    <a:cubicBezTo>
                      <a:pt x="33" y="47"/>
                      <a:pt x="33" y="47"/>
                      <a:pt x="33" y="47"/>
                    </a:cubicBezTo>
                    <a:cubicBezTo>
                      <a:pt x="41" y="47"/>
                      <a:pt x="45" y="43"/>
                      <a:pt x="48" y="41"/>
                    </a:cubicBezTo>
                    <a:cubicBezTo>
                      <a:pt x="58" y="30"/>
                      <a:pt x="53" y="10"/>
                      <a:pt x="53" y="8"/>
                    </a:cubicBezTo>
                    <a:cubicBezTo>
                      <a:pt x="52" y="5"/>
                      <a:pt x="49" y="3"/>
                      <a:pt x="46" y="4"/>
                    </a:cubicBezTo>
                    <a:cubicBezTo>
                      <a:pt x="43" y="5"/>
                      <a:pt x="42" y="8"/>
                      <a:pt x="42" y="10"/>
                    </a:cubicBezTo>
                    <a:cubicBezTo>
                      <a:pt x="43" y="15"/>
                      <a:pt x="45" y="28"/>
                      <a:pt x="40" y="33"/>
                    </a:cubicBezTo>
                    <a:cubicBezTo>
                      <a:pt x="39" y="34"/>
                      <a:pt x="38" y="36"/>
                      <a:pt x="33" y="36"/>
                    </a:cubicBezTo>
                    <a:cubicBezTo>
                      <a:pt x="33" y="5"/>
                      <a:pt x="33" y="5"/>
                      <a:pt x="33" y="5"/>
                    </a:cubicBezTo>
                    <a:cubicBezTo>
                      <a:pt x="33" y="2"/>
                      <a:pt x="31" y="0"/>
                      <a:pt x="28" y="0"/>
                    </a:cubicBezTo>
                    <a:cubicBezTo>
                      <a:pt x="25" y="0"/>
                      <a:pt x="23" y="2"/>
                      <a:pt x="23" y="5"/>
                    </a:cubicBezTo>
                    <a:cubicBezTo>
                      <a:pt x="23" y="116"/>
                      <a:pt x="23" y="116"/>
                      <a:pt x="23" y="116"/>
                    </a:cubicBezTo>
                    <a:cubicBezTo>
                      <a:pt x="19" y="116"/>
                      <a:pt x="18" y="115"/>
                      <a:pt x="17" y="114"/>
                    </a:cubicBezTo>
                    <a:cubicBezTo>
                      <a:pt x="13" y="109"/>
                      <a:pt x="14" y="95"/>
                      <a:pt x="15" y="91"/>
                    </a:cubicBezTo>
                    <a:cubicBezTo>
                      <a:pt x="16" y="88"/>
                      <a:pt x="14" y="85"/>
                      <a:pt x="11" y="85"/>
                    </a:cubicBezTo>
                    <a:cubicBezTo>
                      <a:pt x="8" y="84"/>
                      <a:pt x="5" y="86"/>
                      <a:pt x="4" y="89"/>
                    </a:cubicBezTo>
                    <a:cubicBezTo>
                      <a:pt x="4" y="91"/>
                      <a:pt x="0" y="111"/>
                      <a:pt x="9" y="121"/>
                    </a:cubicBezTo>
                    <a:cubicBezTo>
                      <a:pt x="12" y="124"/>
                      <a:pt x="16" y="127"/>
                      <a:pt x="23" y="127"/>
                    </a:cubicBezTo>
                    <a:cubicBezTo>
                      <a:pt x="23" y="200"/>
                      <a:pt x="23" y="200"/>
                      <a:pt x="23" y="200"/>
                    </a:cubicBezTo>
                    <a:cubicBezTo>
                      <a:pt x="19" y="200"/>
                      <a:pt x="18" y="198"/>
                      <a:pt x="17" y="198"/>
                    </a:cubicBezTo>
                    <a:cubicBezTo>
                      <a:pt x="13" y="193"/>
                      <a:pt x="14" y="179"/>
                      <a:pt x="15" y="175"/>
                    </a:cubicBezTo>
                    <a:cubicBezTo>
                      <a:pt x="16" y="172"/>
                      <a:pt x="14" y="169"/>
                      <a:pt x="11" y="169"/>
                    </a:cubicBezTo>
                    <a:cubicBezTo>
                      <a:pt x="8" y="168"/>
                      <a:pt x="5" y="170"/>
                      <a:pt x="4" y="173"/>
                    </a:cubicBezTo>
                    <a:cubicBezTo>
                      <a:pt x="4" y="175"/>
                      <a:pt x="0" y="195"/>
                      <a:pt x="9" y="205"/>
                    </a:cubicBezTo>
                    <a:cubicBezTo>
                      <a:pt x="12" y="208"/>
                      <a:pt x="16" y="211"/>
                      <a:pt x="23" y="211"/>
                    </a:cubicBezTo>
                    <a:cubicBezTo>
                      <a:pt x="23" y="256"/>
                      <a:pt x="23" y="256"/>
                      <a:pt x="23" y="256"/>
                    </a:cubicBezTo>
                    <a:cubicBezTo>
                      <a:pt x="23" y="259"/>
                      <a:pt x="25" y="261"/>
                      <a:pt x="28" y="261"/>
                    </a:cubicBezTo>
                    <a:cubicBezTo>
                      <a:pt x="31" y="261"/>
                      <a:pt x="33" y="259"/>
                      <a:pt x="33" y="256"/>
                    </a:cubicBezTo>
                    <a:cubicBezTo>
                      <a:pt x="33" y="228"/>
                      <a:pt x="33" y="228"/>
                      <a:pt x="33" y="228"/>
                    </a:cubicBezTo>
                    <a:cubicBezTo>
                      <a:pt x="34" y="228"/>
                      <a:pt x="34" y="228"/>
                      <a:pt x="34" y="228"/>
                    </a:cubicBezTo>
                    <a:cubicBezTo>
                      <a:pt x="42" y="228"/>
                      <a:pt x="48" y="225"/>
                      <a:pt x="53" y="220"/>
                    </a:cubicBezTo>
                    <a:cubicBezTo>
                      <a:pt x="64" y="208"/>
                      <a:pt x="61" y="185"/>
                      <a:pt x="61" y="184"/>
                    </a:cubicBezTo>
                    <a:cubicBezTo>
                      <a:pt x="60" y="181"/>
                      <a:pt x="57" y="179"/>
                      <a:pt x="54" y="180"/>
                    </a:cubicBezTo>
                    <a:close/>
                  </a:path>
                </a:pathLst>
              </a:custGeom>
              <a:solidFill>
                <a:srgbClr val="62381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6" name="Freeform 95"/>
              <p:cNvSpPr/>
              <p:nvPr/>
            </p:nvSpPr>
            <p:spPr bwMode="auto">
              <a:xfrm>
                <a:off x="5364985" y="4289244"/>
                <a:ext cx="754063" cy="327025"/>
              </a:xfrm>
              <a:custGeom>
                <a:avLst/>
                <a:gdLst>
                  <a:gd name="T0" fmla="*/ 118 w 143"/>
                  <a:gd name="T1" fmla="*/ 7 h 62"/>
                  <a:gd name="T2" fmla="*/ 118 w 143"/>
                  <a:gd name="T3" fmla="*/ 7 h 62"/>
                  <a:gd name="T4" fmla="*/ 102 w 143"/>
                  <a:gd name="T5" fmla="*/ 0 h 62"/>
                  <a:gd name="T6" fmla="*/ 42 w 143"/>
                  <a:gd name="T7" fmla="*/ 0 h 62"/>
                  <a:gd name="T8" fmla="*/ 27 w 143"/>
                  <a:gd name="T9" fmla="*/ 7 h 62"/>
                  <a:gd name="T10" fmla="*/ 27 w 143"/>
                  <a:gd name="T11" fmla="*/ 7 h 62"/>
                  <a:gd name="T12" fmla="*/ 0 w 143"/>
                  <a:gd name="T13" fmla="*/ 41 h 62"/>
                  <a:gd name="T14" fmla="*/ 21 w 143"/>
                  <a:gd name="T15" fmla="*/ 62 h 62"/>
                  <a:gd name="T16" fmla="*/ 38 w 143"/>
                  <a:gd name="T17" fmla="*/ 53 h 62"/>
                  <a:gd name="T18" fmla="*/ 55 w 143"/>
                  <a:gd name="T19" fmla="*/ 62 h 62"/>
                  <a:gd name="T20" fmla="*/ 72 w 143"/>
                  <a:gd name="T21" fmla="*/ 53 h 62"/>
                  <a:gd name="T22" fmla="*/ 89 w 143"/>
                  <a:gd name="T23" fmla="*/ 62 h 62"/>
                  <a:gd name="T24" fmla="*/ 106 w 143"/>
                  <a:gd name="T25" fmla="*/ 53 h 62"/>
                  <a:gd name="T26" fmla="*/ 123 w 143"/>
                  <a:gd name="T27" fmla="*/ 62 h 62"/>
                  <a:gd name="T28" fmla="*/ 143 w 143"/>
                  <a:gd name="T29" fmla="*/ 41 h 62"/>
                  <a:gd name="T30" fmla="*/ 118 w 143"/>
                  <a:gd name="T31" fmla="*/ 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62">
                    <a:moveTo>
                      <a:pt x="118" y="7"/>
                    </a:moveTo>
                    <a:cubicBezTo>
                      <a:pt x="118" y="7"/>
                      <a:pt x="118" y="7"/>
                      <a:pt x="118" y="7"/>
                    </a:cubicBezTo>
                    <a:cubicBezTo>
                      <a:pt x="113" y="3"/>
                      <a:pt x="110" y="0"/>
                      <a:pt x="102" y="0"/>
                    </a:cubicBezTo>
                    <a:cubicBezTo>
                      <a:pt x="42" y="0"/>
                      <a:pt x="42" y="0"/>
                      <a:pt x="42" y="0"/>
                    </a:cubicBezTo>
                    <a:cubicBezTo>
                      <a:pt x="35" y="1"/>
                      <a:pt x="32" y="4"/>
                      <a:pt x="27" y="7"/>
                    </a:cubicBezTo>
                    <a:cubicBezTo>
                      <a:pt x="27" y="7"/>
                      <a:pt x="27" y="7"/>
                      <a:pt x="27" y="7"/>
                    </a:cubicBezTo>
                    <a:cubicBezTo>
                      <a:pt x="27" y="7"/>
                      <a:pt x="0" y="29"/>
                      <a:pt x="0" y="41"/>
                    </a:cubicBezTo>
                    <a:cubicBezTo>
                      <a:pt x="0" y="53"/>
                      <a:pt x="9" y="62"/>
                      <a:pt x="21" y="62"/>
                    </a:cubicBezTo>
                    <a:cubicBezTo>
                      <a:pt x="28" y="62"/>
                      <a:pt x="34" y="58"/>
                      <a:pt x="38" y="53"/>
                    </a:cubicBezTo>
                    <a:cubicBezTo>
                      <a:pt x="41" y="58"/>
                      <a:pt x="48" y="62"/>
                      <a:pt x="55" y="62"/>
                    </a:cubicBezTo>
                    <a:cubicBezTo>
                      <a:pt x="62" y="62"/>
                      <a:pt x="68" y="58"/>
                      <a:pt x="72" y="53"/>
                    </a:cubicBezTo>
                    <a:cubicBezTo>
                      <a:pt x="75" y="58"/>
                      <a:pt x="82" y="62"/>
                      <a:pt x="89" y="62"/>
                    </a:cubicBezTo>
                    <a:cubicBezTo>
                      <a:pt x="96" y="62"/>
                      <a:pt x="102" y="58"/>
                      <a:pt x="106" y="53"/>
                    </a:cubicBezTo>
                    <a:cubicBezTo>
                      <a:pt x="110" y="58"/>
                      <a:pt x="116" y="62"/>
                      <a:pt x="123" y="62"/>
                    </a:cubicBezTo>
                    <a:cubicBezTo>
                      <a:pt x="134" y="62"/>
                      <a:pt x="143" y="53"/>
                      <a:pt x="143" y="41"/>
                    </a:cubicBezTo>
                    <a:cubicBezTo>
                      <a:pt x="143" y="30"/>
                      <a:pt x="118" y="7"/>
                      <a:pt x="118" y="7"/>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7" name="Freeform 107"/>
              <p:cNvSpPr/>
              <p:nvPr/>
            </p:nvSpPr>
            <p:spPr bwMode="auto">
              <a:xfrm>
                <a:off x="5364985" y="4716281"/>
                <a:ext cx="754063" cy="327025"/>
              </a:xfrm>
              <a:custGeom>
                <a:avLst/>
                <a:gdLst>
                  <a:gd name="T0" fmla="*/ 118 w 143"/>
                  <a:gd name="T1" fmla="*/ 7 h 62"/>
                  <a:gd name="T2" fmla="*/ 118 w 143"/>
                  <a:gd name="T3" fmla="*/ 7 h 62"/>
                  <a:gd name="T4" fmla="*/ 102 w 143"/>
                  <a:gd name="T5" fmla="*/ 0 h 62"/>
                  <a:gd name="T6" fmla="*/ 42 w 143"/>
                  <a:gd name="T7" fmla="*/ 0 h 62"/>
                  <a:gd name="T8" fmla="*/ 27 w 143"/>
                  <a:gd name="T9" fmla="*/ 7 h 62"/>
                  <a:gd name="T10" fmla="*/ 27 w 143"/>
                  <a:gd name="T11" fmla="*/ 7 h 62"/>
                  <a:gd name="T12" fmla="*/ 0 w 143"/>
                  <a:gd name="T13" fmla="*/ 41 h 62"/>
                  <a:gd name="T14" fmla="*/ 21 w 143"/>
                  <a:gd name="T15" fmla="*/ 62 h 62"/>
                  <a:gd name="T16" fmla="*/ 38 w 143"/>
                  <a:gd name="T17" fmla="*/ 53 h 62"/>
                  <a:gd name="T18" fmla="*/ 55 w 143"/>
                  <a:gd name="T19" fmla="*/ 62 h 62"/>
                  <a:gd name="T20" fmla="*/ 72 w 143"/>
                  <a:gd name="T21" fmla="*/ 53 h 62"/>
                  <a:gd name="T22" fmla="*/ 89 w 143"/>
                  <a:gd name="T23" fmla="*/ 62 h 62"/>
                  <a:gd name="T24" fmla="*/ 106 w 143"/>
                  <a:gd name="T25" fmla="*/ 53 h 62"/>
                  <a:gd name="T26" fmla="*/ 123 w 143"/>
                  <a:gd name="T27" fmla="*/ 62 h 62"/>
                  <a:gd name="T28" fmla="*/ 143 w 143"/>
                  <a:gd name="T29" fmla="*/ 41 h 62"/>
                  <a:gd name="T30" fmla="*/ 118 w 143"/>
                  <a:gd name="T31" fmla="*/ 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62">
                    <a:moveTo>
                      <a:pt x="118" y="7"/>
                    </a:moveTo>
                    <a:cubicBezTo>
                      <a:pt x="118" y="7"/>
                      <a:pt x="118" y="7"/>
                      <a:pt x="118" y="7"/>
                    </a:cubicBezTo>
                    <a:cubicBezTo>
                      <a:pt x="113" y="3"/>
                      <a:pt x="110" y="0"/>
                      <a:pt x="102" y="0"/>
                    </a:cubicBezTo>
                    <a:cubicBezTo>
                      <a:pt x="42" y="0"/>
                      <a:pt x="42" y="0"/>
                      <a:pt x="42" y="0"/>
                    </a:cubicBezTo>
                    <a:cubicBezTo>
                      <a:pt x="35" y="1"/>
                      <a:pt x="32" y="4"/>
                      <a:pt x="27" y="7"/>
                    </a:cubicBezTo>
                    <a:cubicBezTo>
                      <a:pt x="27" y="7"/>
                      <a:pt x="27" y="7"/>
                      <a:pt x="27" y="7"/>
                    </a:cubicBezTo>
                    <a:cubicBezTo>
                      <a:pt x="27" y="7"/>
                      <a:pt x="0" y="29"/>
                      <a:pt x="0" y="41"/>
                    </a:cubicBezTo>
                    <a:cubicBezTo>
                      <a:pt x="0" y="53"/>
                      <a:pt x="9" y="62"/>
                      <a:pt x="21" y="62"/>
                    </a:cubicBezTo>
                    <a:cubicBezTo>
                      <a:pt x="28" y="62"/>
                      <a:pt x="34" y="58"/>
                      <a:pt x="38" y="53"/>
                    </a:cubicBezTo>
                    <a:cubicBezTo>
                      <a:pt x="41" y="58"/>
                      <a:pt x="48" y="62"/>
                      <a:pt x="55" y="62"/>
                    </a:cubicBezTo>
                    <a:cubicBezTo>
                      <a:pt x="62" y="62"/>
                      <a:pt x="68" y="58"/>
                      <a:pt x="72" y="53"/>
                    </a:cubicBezTo>
                    <a:cubicBezTo>
                      <a:pt x="75" y="58"/>
                      <a:pt x="82" y="62"/>
                      <a:pt x="89" y="62"/>
                    </a:cubicBezTo>
                    <a:cubicBezTo>
                      <a:pt x="96" y="62"/>
                      <a:pt x="102" y="58"/>
                      <a:pt x="106" y="53"/>
                    </a:cubicBezTo>
                    <a:cubicBezTo>
                      <a:pt x="110" y="58"/>
                      <a:pt x="116" y="62"/>
                      <a:pt x="123" y="62"/>
                    </a:cubicBezTo>
                    <a:cubicBezTo>
                      <a:pt x="134" y="62"/>
                      <a:pt x="143" y="53"/>
                      <a:pt x="143" y="41"/>
                    </a:cubicBezTo>
                    <a:cubicBezTo>
                      <a:pt x="143" y="30"/>
                      <a:pt x="118" y="7"/>
                      <a:pt x="118" y="7"/>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18" name="Freeform 119"/>
              <p:cNvSpPr/>
              <p:nvPr/>
            </p:nvSpPr>
            <p:spPr bwMode="auto">
              <a:xfrm>
                <a:off x="5491985" y="3860619"/>
                <a:ext cx="506413" cy="338138"/>
              </a:xfrm>
              <a:custGeom>
                <a:avLst/>
                <a:gdLst>
                  <a:gd name="T0" fmla="*/ 78 w 96"/>
                  <a:gd name="T1" fmla="*/ 28 h 64"/>
                  <a:gd name="T2" fmla="*/ 78 w 96"/>
                  <a:gd name="T3" fmla="*/ 28 h 64"/>
                  <a:gd name="T4" fmla="*/ 56 w 96"/>
                  <a:gd name="T5" fmla="*/ 4 h 64"/>
                  <a:gd name="T6" fmla="*/ 42 w 96"/>
                  <a:gd name="T7" fmla="*/ 4 h 64"/>
                  <a:gd name="T8" fmla="*/ 18 w 96"/>
                  <a:gd name="T9" fmla="*/ 28 h 64"/>
                  <a:gd name="T10" fmla="*/ 18 w 96"/>
                  <a:gd name="T11" fmla="*/ 28 h 64"/>
                  <a:gd name="T12" fmla="*/ 0 w 96"/>
                  <a:gd name="T13" fmla="*/ 51 h 64"/>
                  <a:gd name="T14" fmla="*/ 14 w 96"/>
                  <a:gd name="T15" fmla="*/ 64 h 64"/>
                  <a:gd name="T16" fmla="*/ 25 w 96"/>
                  <a:gd name="T17" fmla="*/ 58 h 64"/>
                  <a:gd name="T18" fmla="*/ 36 w 96"/>
                  <a:gd name="T19" fmla="*/ 64 h 64"/>
                  <a:gd name="T20" fmla="*/ 48 w 96"/>
                  <a:gd name="T21" fmla="*/ 58 h 64"/>
                  <a:gd name="T22" fmla="*/ 59 w 96"/>
                  <a:gd name="T23" fmla="*/ 64 h 64"/>
                  <a:gd name="T24" fmla="*/ 71 w 96"/>
                  <a:gd name="T25" fmla="*/ 58 h 64"/>
                  <a:gd name="T26" fmla="*/ 82 w 96"/>
                  <a:gd name="T27" fmla="*/ 64 h 64"/>
                  <a:gd name="T28" fmla="*/ 96 w 96"/>
                  <a:gd name="T29" fmla="*/ 51 h 64"/>
                  <a:gd name="T30" fmla="*/ 78 w 96"/>
                  <a:gd name="T31" fmla="*/ 28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6" h="64">
                    <a:moveTo>
                      <a:pt x="78" y="28"/>
                    </a:moveTo>
                    <a:cubicBezTo>
                      <a:pt x="78" y="28"/>
                      <a:pt x="78" y="28"/>
                      <a:pt x="78" y="28"/>
                    </a:cubicBezTo>
                    <a:cubicBezTo>
                      <a:pt x="56" y="4"/>
                      <a:pt x="56" y="4"/>
                      <a:pt x="56" y="4"/>
                    </a:cubicBezTo>
                    <a:cubicBezTo>
                      <a:pt x="52" y="0"/>
                      <a:pt x="46" y="0"/>
                      <a:pt x="42" y="4"/>
                    </a:cubicBezTo>
                    <a:cubicBezTo>
                      <a:pt x="18" y="28"/>
                      <a:pt x="18" y="28"/>
                      <a:pt x="18" y="28"/>
                    </a:cubicBezTo>
                    <a:cubicBezTo>
                      <a:pt x="18" y="28"/>
                      <a:pt x="18" y="28"/>
                      <a:pt x="18" y="28"/>
                    </a:cubicBezTo>
                    <a:cubicBezTo>
                      <a:pt x="18" y="28"/>
                      <a:pt x="0" y="42"/>
                      <a:pt x="0" y="51"/>
                    </a:cubicBezTo>
                    <a:cubicBezTo>
                      <a:pt x="0" y="58"/>
                      <a:pt x="6" y="64"/>
                      <a:pt x="14" y="64"/>
                    </a:cubicBezTo>
                    <a:cubicBezTo>
                      <a:pt x="18" y="64"/>
                      <a:pt x="23" y="62"/>
                      <a:pt x="25" y="58"/>
                    </a:cubicBezTo>
                    <a:cubicBezTo>
                      <a:pt x="27" y="62"/>
                      <a:pt x="32" y="64"/>
                      <a:pt x="36" y="64"/>
                    </a:cubicBezTo>
                    <a:cubicBezTo>
                      <a:pt x="41" y="64"/>
                      <a:pt x="45" y="62"/>
                      <a:pt x="48" y="58"/>
                    </a:cubicBezTo>
                    <a:cubicBezTo>
                      <a:pt x="50" y="62"/>
                      <a:pt x="54" y="64"/>
                      <a:pt x="59" y="64"/>
                    </a:cubicBezTo>
                    <a:cubicBezTo>
                      <a:pt x="64" y="64"/>
                      <a:pt x="68" y="62"/>
                      <a:pt x="71" y="58"/>
                    </a:cubicBezTo>
                    <a:cubicBezTo>
                      <a:pt x="73" y="62"/>
                      <a:pt x="77" y="64"/>
                      <a:pt x="82" y="64"/>
                    </a:cubicBezTo>
                    <a:cubicBezTo>
                      <a:pt x="90" y="64"/>
                      <a:pt x="96" y="58"/>
                      <a:pt x="96" y="51"/>
                    </a:cubicBezTo>
                    <a:cubicBezTo>
                      <a:pt x="96" y="43"/>
                      <a:pt x="78" y="28"/>
                      <a:pt x="78" y="28"/>
                    </a:cubicBez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nvGrpSpPr>
              <p:cNvPr id="19" name="Group 91"/>
              <p:cNvGrpSpPr/>
              <p:nvPr/>
            </p:nvGrpSpPr>
            <p:grpSpPr>
              <a:xfrm>
                <a:off x="5630097" y="3966981"/>
                <a:ext cx="368301" cy="987425"/>
                <a:chOff x="5097463" y="3744913"/>
                <a:chExt cx="368301" cy="987425"/>
              </a:xfrm>
              <a:solidFill>
                <a:schemeClr val="accent3">
                  <a:lumMod val="60000"/>
                  <a:lumOff val="40000"/>
                </a:schemeClr>
              </a:solidFill>
            </p:grpSpPr>
            <p:sp>
              <p:nvSpPr>
                <p:cNvPr id="41" name="Oval 96"/>
                <p:cNvSpPr>
                  <a:spLocks noChangeArrowheads="1"/>
                </p:cNvSpPr>
                <p:nvPr/>
              </p:nvSpPr>
              <p:spPr bwMode="auto">
                <a:xfrm>
                  <a:off x="5408613" y="4144963"/>
                  <a:ext cx="36513" cy="3810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2" name="Oval 98"/>
                <p:cNvSpPr>
                  <a:spLocks noChangeArrowheads="1"/>
                </p:cNvSpPr>
                <p:nvPr/>
              </p:nvSpPr>
              <p:spPr bwMode="auto">
                <a:xfrm>
                  <a:off x="5097463" y="4271963"/>
                  <a:ext cx="30163" cy="3175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3" name="Oval 99"/>
                <p:cNvSpPr>
                  <a:spLocks noChangeArrowheads="1"/>
                </p:cNvSpPr>
                <p:nvPr/>
              </p:nvSpPr>
              <p:spPr bwMode="auto">
                <a:xfrm>
                  <a:off x="5260976" y="4246563"/>
                  <a:ext cx="30163" cy="3175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4" name="Oval 108"/>
                <p:cNvSpPr>
                  <a:spLocks noChangeArrowheads="1"/>
                </p:cNvSpPr>
                <p:nvPr/>
              </p:nvSpPr>
              <p:spPr bwMode="auto">
                <a:xfrm>
                  <a:off x="5408613" y="4573588"/>
                  <a:ext cx="36513" cy="3651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5" name="Oval 110"/>
                <p:cNvSpPr>
                  <a:spLocks noChangeArrowheads="1"/>
                </p:cNvSpPr>
                <p:nvPr/>
              </p:nvSpPr>
              <p:spPr bwMode="auto">
                <a:xfrm>
                  <a:off x="5097463" y="4700588"/>
                  <a:ext cx="30163" cy="3175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6" name="Oval 111"/>
                <p:cNvSpPr>
                  <a:spLocks noChangeArrowheads="1"/>
                </p:cNvSpPr>
                <p:nvPr/>
              </p:nvSpPr>
              <p:spPr bwMode="auto">
                <a:xfrm>
                  <a:off x="5260976" y="4673601"/>
                  <a:ext cx="30163" cy="3175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7" name="Oval 112"/>
                <p:cNvSpPr>
                  <a:spLocks noChangeArrowheads="1"/>
                </p:cNvSpPr>
                <p:nvPr/>
              </p:nvSpPr>
              <p:spPr bwMode="auto">
                <a:xfrm>
                  <a:off x="5445126" y="4610101"/>
                  <a:ext cx="20638" cy="22225"/>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8" name="Oval 120"/>
                <p:cNvSpPr>
                  <a:spLocks noChangeArrowheads="1"/>
                </p:cNvSpPr>
                <p:nvPr/>
              </p:nvSpPr>
              <p:spPr bwMode="auto">
                <a:xfrm>
                  <a:off x="5197476" y="3744913"/>
                  <a:ext cx="36513" cy="36513"/>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9" name="Oval 122"/>
                <p:cNvSpPr>
                  <a:spLocks noChangeArrowheads="1"/>
                </p:cNvSpPr>
                <p:nvPr/>
              </p:nvSpPr>
              <p:spPr bwMode="auto">
                <a:xfrm>
                  <a:off x="5191126" y="3876676"/>
                  <a:ext cx="31750" cy="25400"/>
                </a:xfrm>
                <a:prstGeom prst="ellipse">
                  <a:avLst/>
                </a:prstGeom>
                <a:grp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grpSp>
            <p:nvGrpSpPr>
              <p:cNvPr id="20" name="Group 92"/>
              <p:cNvGrpSpPr/>
              <p:nvPr/>
            </p:nvGrpSpPr>
            <p:grpSpPr>
              <a:xfrm>
                <a:off x="5450710" y="4003494"/>
                <a:ext cx="574675" cy="976312"/>
                <a:chOff x="4918076" y="3781426"/>
                <a:chExt cx="574675" cy="976312"/>
              </a:xfrm>
            </p:grpSpPr>
            <p:sp>
              <p:nvSpPr>
                <p:cNvPr id="21" name="Oval 97"/>
                <p:cNvSpPr>
                  <a:spLocks noChangeArrowheads="1"/>
                </p:cNvSpPr>
                <p:nvPr/>
              </p:nvSpPr>
              <p:spPr bwMode="auto">
                <a:xfrm>
                  <a:off x="5097463" y="4151313"/>
                  <a:ext cx="30163" cy="36513"/>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24" name="Oval 100"/>
                <p:cNvSpPr>
                  <a:spLocks noChangeArrowheads="1"/>
                </p:cNvSpPr>
                <p:nvPr/>
              </p:nvSpPr>
              <p:spPr bwMode="auto">
                <a:xfrm>
                  <a:off x="5445126" y="4183063"/>
                  <a:ext cx="20638" cy="20638"/>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25" name="Oval 101"/>
                <p:cNvSpPr>
                  <a:spLocks noChangeArrowheads="1"/>
                </p:cNvSpPr>
                <p:nvPr/>
              </p:nvSpPr>
              <p:spPr bwMode="auto">
                <a:xfrm>
                  <a:off x="5470526" y="4271963"/>
                  <a:ext cx="22225" cy="26988"/>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26" name="Oval 102"/>
                <p:cNvSpPr>
                  <a:spLocks noChangeArrowheads="1"/>
                </p:cNvSpPr>
                <p:nvPr/>
              </p:nvSpPr>
              <p:spPr bwMode="auto">
                <a:xfrm>
                  <a:off x="5027613" y="4262438"/>
                  <a:ext cx="26988" cy="2540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27" name="Oval 103"/>
                <p:cNvSpPr>
                  <a:spLocks noChangeArrowheads="1"/>
                </p:cNvSpPr>
                <p:nvPr/>
              </p:nvSpPr>
              <p:spPr bwMode="auto">
                <a:xfrm>
                  <a:off x="4918076" y="4303713"/>
                  <a:ext cx="25400" cy="22225"/>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28" name="Oval 104"/>
                <p:cNvSpPr>
                  <a:spLocks noChangeArrowheads="1"/>
                </p:cNvSpPr>
                <p:nvPr/>
              </p:nvSpPr>
              <p:spPr bwMode="auto">
                <a:xfrm>
                  <a:off x="4943476" y="4198938"/>
                  <a:ext cx="36513" cy="36513"/>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29" name="Oval 105"/>
                <p:cNvSpPr>
                  <a:spLocks noChangeArrowheads="1"/>
                </p:cNvSpPr>
                <p:nvPr/>
              </p:nvSpPr>
              <p:spPr bwMode="auto">
                <a:xfrm>
                  <a:off x="5307013" y="4198938"/>
                  <a:ext cx="38100" cy="3175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0" name="Oval 106"/>
                <p:cNvSpPr>
                  <a:spLocks noChangeArrowheads="1"/>
                </p:cNvSpPr>
                <p:nvPr/>
              </p:nvSpPr>
              <p:spPr bwMode="auto">
                <a:xfrm>
                  <a:off x="5254626" y="4108451"/>
                  <a:ext cx="31750" cy="36513"/>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1" name="Oval 109"/>
                <p:cNvSpPr>
                  <a:spLocks noChangeArrowheads="1"/>
                </p:cNvSpPr>
                <p:nvPr/>
              </p:nvSpPr>
              <p:spPr bwMode="auto">
                <a:xfrm>
                  <a:off x="5097463" y="4578351"/>
                  <a:ext cx="30163" cy="3810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2" name="Oval 113"/>
                <p:cNvSpPr>
                  <a:spLocks noChangeArrowheads="1"/>
                </p:cNvSpPr>
                <p:nvPr/>
              </p:nvSpPr>
              <p:spPr bwMode="auto">
                <a:xfrm>
                  <a:off x="5470526" y="4700588"/>
                  <a:ext cx="22225" cy="2540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3" name="Oval 114"/>
                <p:cNvSpPr>
                  <a:spLocks noChangeArrowheads="1"/>
                </p:cNvSpPr>
                <p:nvPr/>
              </p:nvSpPr>
              <p:spPr bwMode="auto">
                <a:xfrm>
                  <a:off x="5027613" y="4689476"/>
                  <a:ext cx="26988" cy="26988"/>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4" name="Oval 115"/>
                <p:cNvSpPr>
                  <a:spLocks noChangeArrowheads="1"/>
                </p:cNvSpPr>
                <p:nvPr/>
              </p:nvSpPr>
              <p:spPr bwMode="auto">
                <a:xfrm>
                  <a:off x="4918076" y="4732338"/>
                  <a:ext cx="25400" cy="2540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5" name="Oval 116"/>
                <p:cNvSpPr>
                  <a:spLocks noChangeArrowheads="1"/>
                </p:cNvSpPr>
                <p:nvPr/>
              </p:nvSpPr>
              <p:spPr bwMode="auto">
                <a:xfrm>
                  <a:off x="4943476" y="4625976"/>
                  <a:ext cx="36513" cy="3810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6" name="Oval 117"/>
                <p:cNvSpPr>
                  <a:spLocks noChangeArrowheads="1"/>
                </p:cNvSpPr>
                <p:nvPr/>
              </p:nvSpPr>
              <p:spPr bwMode="auto">
                <a:xfrm>
                  <a:off x="5307013" y="4625976"/>
                  <a:ext cx="38100" cy="3175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7" name="Oval 118"/>
                <p:cNvSpPr>
                  <a:spLocks noChangeArrowheads="1"/>
                </p:cNvSpPr>
                <p:nvPr/>
              </p:nvSpPr>
              <p:spPr bwMode="auto">
                <a:xfrm>
                  <a:off x="5254626" y="4537076"/>
                  <a:ext cx="31750" cy="36513"/>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8" name="Oval 121"/>
                <p:cNvSpPr>
                  <a:spLocks noChangeArrowheads="1"/>
                </p:cNvSpPr>
                <p:nvPr/>
              </p:nvSpPr>
              <p:spPr bwMode="auto">
                <a:xfrm>
                  <a:off x="5075238" y="3840163"/>
                  <a:ext cx="31750" cy="31750"/>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39" name="Oval 123"/>
                <p:cNvSpPr>
                  <a:spLocks noChangeArrowheads="1"/>
                </p:cNvSpPr>
                <p:nvPr/>
              </p:nvSpPr>
              <p:spPr bwMode="auto">
                <a:xfrm>
                  <a:off x="5233988" y="3781426"/>
                  <a:ext cx="20638" cy="20638"/>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sp>
              <p:nvSpPr>
                <p:cNvPr id="40" name="Oval 124"/>
                <p:cNvSpPr>
                  <a:spLocks noChangeArrowheads="1"/>
                </p:cNvSpPr>
                <p:nvPr/>
              </p:nvSpPr>
              <p:spPr bwMode="auto">
                <a:xfrm>
                  <a:off x="5302251" y="3871913"/>
                  <a:ext cx="36513" cy="36513"/>
                </a:xfrm>
                <a:prstGeom prst="ellipse">
                  <a:avLst/>
                </a:prstGeom>
                <a:solidFill>
                  <a:schemeClr val="accent3">
                    <a:lumMod val="7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Segoe UI"/>
                    <a:ea typeface="+mn-ea"/>
                    <a:cs typeface="+mn-cs"/>
                  </a:endParaRPr>
                </a:p>
              </p:txBody>
            </p:sp>
          </p:grpSp>
        </p:gr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文本框 1"/>
          <p:cNvSpPr txBox="1"/>
          <p:nvPr/>
        </p:nvSpPr>
        <p:spPr>
          <a:xfrm>
            <a:off x="726140" y="1982450"/>
            <a:ext cx="4783682" cy="1446550"/>
          </a:xfrm>
          <a:prstGeom prst="rect">
            <a:avLst/>
          </a:prstGeom>
          <a:noFill/>
        </p:spPr>
        <p:txBody>
          <a:bodyPr wrap="none" rtlCol="0">
            <a:spAutoFit/>
          </a:bodyPr>
          <a:lstStyle/>
          <a:p>
            <a:r>
              <a:rPr kumimoji="1" lang="en-US" altLang="zh-CN" sz="8800" dirty="0">
                <a:solidFill>
                  <a:srgbClr val="043DB1"/>
                </a:solidFill>
                <a:latin typeface="微软雅黑" panose="020B0503020204020204" pitchFamily="34" charset="-122"/>
                <a:ea typeface="微软雅黑" panose="020B0503020204020204" pitchFamily="34" charset="-122"/>
              </a:rPr>
              <a:t>THANKS</a:t>
            </a:r>
            <a:endParaRPr kumimoji="1" lang="zh-CN" altLang="en-US" sz="8800" dirty="0">
              <a:solidFill>
                <a:srgbClr val="043DB1"/>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ags/tag1.xml><?xml version="1.0" encoding="utf-8"?>
<p:tagLst xmlns:p="http://schemas.openxmlformats.org/presentationml/2006/main">
  <p:tag name="ISPRING_PRESENTATION_TITLE" val="PowerPoint 演示文稿"/>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10326</Words>
  <Application>WPS 表格</Application>
  <PresentationFormat>宽屏</PresentationFormat>
  <Paragraphs>144</Paragraphs>
  <Slides>19</Slides>
  <Notes>19</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19</vt:i4>
      </vt:variant>
    </vt:vector>
  </HeadingPairs>
  <TitlesOfParts>
    <vt:vector size="32" baseType="lpstr">
      <vt:lpstr>Arial</vt:lpstr>
      <vt:lpstr>宋体</vt:lpstr>
      <vt:lpstr>Wingdings</vt:lpstr>
      <vt:lpstr>微软雅黑</vt:lpstr>
      <vt:lpstr>汉仪旗黑</vt:lpstr>
      <vt:lpstr>Segoe UI</vt:lpstr>
      <vt:lpstr>宋体</vt:lpstr>
      <vt:lpstr>Arial Unicode MS</vt:lpstr>
      <vt:lpstr>等线</vt:lpstr>
      <vt:lpstr>汉仪中等线KW</vt:lpstr>
      <vt:lpstr>等线 Light</vt:lpstr>
      <vt:lpstr>Thonburi</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陈 西</dc:creator>
  <cp:lastModifiedBy>༄Gloria༒美小晨༄</cp:lastModifiedBy>
  <cp:revision>35</cp:revision>
  <dcterms:created xsi:type="dcterms:W3CDTF">2023-02-24T07:11:30Z</dcterms:created>
  <dcterms:modified xsi:type="dcterms:W3CDTF">2023-02-24T07:11:30Z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36C9CF174BE7E5592263F86300D8F258</vt:lpwstr>
  </property>
  <property fmtid="{D5CDD505-2E9C-101B-9397-08002B2CF9AE}" pid="3" name="KSOProductBuildVer">
    <vt:lpwstr>2052-5.1.1.7676</vt:lpwstr>
  </property>
</Properties>
</file>