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3"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52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B1545F96-3417-4B68-B17D-33B8138EB914}" type="datetimeFigureOut">
              <a:rPr lang="en-US" smtClean="0"/>
              <a:t>1/4/2018</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56E307D-A470-4BA0-9CE8-AA63F2B1339E}"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1545F96-3417-4B68-B17D-33B8138EB914}" type="datetimeFigureOut">
              <a:rPr lang="en-US" smtClean="0"/>
              <a:t>1/4/2018</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56E307D-A470-4BA0-9CE8-AA63F2B1339E}"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545F96-3417-4B68-B17D-33B8138EB914}" type="datetimeFigureOut">
              <a:rPr lang="en-US" smtClean="0"/>
              <a:t>1/4/2018</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56E307D-A470-4BA0-9CE8-AA63F2B1339E}" type="slidenum">
              <a:rPr lang="en-IN" smtClean="0"/>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B1545F96-3417-4B68-B17D-33B8138EB914}" type="datetimeFigureOut">
              <a:rPr lang="en-US" smtClean="0"/>
              <a:t>1/4/2018</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56E307D-A470-4BA0-9CE8-AA63F2B1339E}"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B1545F96-3417-4B68-B17D-33B8138EB914}" type="datetimeFigureOut">
              <a:rPr lang="en-US" smtClean="0"/>
              <a:t>1/4/2018</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56E307D-A470-4BA0-9CE8-AA63F2B1339E}"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B1545F96-3417-4B68-B17D-33B8138EB914}" type="datetimeFigureOut">
              <a:rPr lang="en-US" smtClean="0"/>
              <a:t>1/4/2018</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56E307D-A470-4BA0-9CE8-AA63F2B1339E}"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545F96-3417-4B68-B17D-33B8138EB914}" type="datetimeFigureOut">
              <a:rPr lang="en-US" smtClean="0"/>
              <a:t>1/4/2018</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56E307D-A470-4BA0-9CE8-AA63F2B1339E}"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545F96-3417-4B68-B17D-33B8138EB914}" type="datetimeFigureOut">
              <a:rPr lang="en-US" smtClean="0"/>
              <a:t>1/4/2018</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56E307D-A470-4BA0-9CE8-AA63F2B1339E}"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545F96-3417-4B68-B17D-33B8138EB914}" type="datetimeFigureOut">
              <a:rPr lang="en-US" smtClean="0"/>
              <a:t>1/4/2018</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56E307D-A470-4BA0-9CE8-AA63F2B1339E}"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1545F96-3417-4B68-B17D-33B8138EB914}" type="datetimeFigureOut">
              <a:rPr lang="en-US" smtClean="0"/>
              <a:t>1/4/2018</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56E307D-A470-4BA0-9CE8-AA63F2B1339E}"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1545F96-3417-4B68-B17D-33B8138EB914}" type="datetimeFigureOut">
              <a:rPr lang="en-US" smtClean="0"/>
              <a:t>1/4/2018</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56E307D-A470-4BA0-9CE8-AA63F2B1339E}"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545F96-3417-4B68-B17D-33B8138EB914}" type="datetimeFigureOut">
              <a:rPr lang="en-US" smtClean="0"/>
              <a:t>1/4/2018</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6E307D-A470-4BA0-9CE8-AA63F2B1339E}"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E-Business Strategy </a:t>
            </a:r>
            <a:endParaRPr lang="en-IN" dirty="0"/>
          </a:p>
        </p:txBody>
      </p:sp>
      <p:sp>
        <p:nvSpPr>
          <p:cNvPr id="3" name="Subtitle 2"/>
          <p:cNvSpPr>
            <a:spLocks noGrp="1"/>
          </p:cNvSpPr>
          <p:nvPr>
            <p:ph type="subTitle" idx="1"/>
          </p:nvPr>
        </p:nvSpPr>
        <p:spPr/>
        <p:txBody>
          <a:bodyPr/>
          <a:lstStyle/>
          <a:p>
            <a:r>
              <a:rPr lang="en-IN" dirty="0" err="1"/>
              <a:t>Purveshbhai</a:t>
            </a:r>
            <a:r>
              <a:rPr lang="en-IN" dirty="0"/>
              <a:t> s </a:t>
            </a:r>
            <a:r>
              <a:rPr lang="en-IN" dirty="0" err="1"/>
              <a:t>patel</a:t>
            </a:r>
            <a:br>
              <a:rPr lang="en-IN" dirty="0"/>
            </a:br>
            <a:r>
              <a:rPr lang="en-IN" dirty="0"/>
              <a:t>1604420</a:t>
            </a:r>
          </a:p>
        </p:txBody>
      </p:sp>
      <p:pic>
        <p:nvPicPr>
          <p:cNvPr id="5" name="Picture 4">
            <a:extLst>
              <a:ext uri="{FF2B5EF4-FFF2-40B4-BE49-F238E27FC236}">
                <a16:creationId xmlns:a16="http://schemas.microsoft.com/office/drawing/2014/main" id="{5415EB22-8ADB-42FE-AF06-8314899BD5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864" y="1021127"/>
            <a:ext cx="2448272" cy="96642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History of media and its decline </a:t>
            </a:r>
            <a:endParaRPr lang="en-IN" dirty="0"/>
          </a:p>
        </p:txBody>
      </p:sp>
      <p:sp>
        <p:nvSpPr>
          <p:cNvPr id="3" name="Content Placeholder 2"/>
          <p:cNvSpPr>
            <a:spLocks noGrp="1"/>
          </p:cNvSpPr>
          <p:nvPr>
            <p:ph idx="1"/>
          </p:nvPr>
        </p:nvSpPr>
        <p:spPr/>
        <p:txBody>
          <a:bodyPr>
            <a:normAutofit fontScale="85000" lnSpcReduction="20000"/>
          </a:bodyPr>
          <a:lstStyle/>
          <a:p>
            <a:r>
              <a:rPr lang="en-GB" dirty="0"/>
              <a:t>The newspapers developed in the 17</a:t>
            </a:r>
            <a:r>
              <a:rPr lang="en-GB" baseline="30000" dirty="0"/>
              <a:t>th</a:t>
            </a:r>
            <a:r>
              <a:rPr lang="en-GB" dirty="0"/>
              <a:t> century in Europe and eventually spread across different parts of the globe. Before that there are references of printed information’s is passed which held information regarding the government as early as the ancient roman civilisation. There are hint of such publications in the 713 and 734 AD in China (Schroeder </a:t>
            </a:r>
            <a:r>
              <a:rPr lang="en-GB" i="1" dirty="0"/>
              <a:t>et al.</a:t>
            </a:r>
            <a:r>
              <a:rPr lang="en-GB" dirty="0"/>
              <a:t> 2011). But the formation of the concept of newspaper that exists today can be cited only in the early 17</a:t>
            </a:r>
            <a:r>
              <a:rPr lang="en-GB" baseline="30000" dirty="0"/>
              <a:t>th</a:t>
            </a:r>
            <a:r>
              <a:rPr lang="en-GB" dirty="0"/>
              <a:t> century in Europe. The 19</a:t>
            </a:r>
            <a:r>
              <a:rPr lang="en-GB" baseline="30000" dirty="0"/>
              <a:t>th</a:t>
            </a:r>
            <a:r>
              <a:rPr lang="en-GB" dirty="0"/>
              <a:t> century saw the rise of this media in its zenith which continued for a certain time period. There is still large number of circulation of newspapers.</a:t>
            </a:r>
            <a:endParaRPr lang="en-IN" dirty="0"/>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IN" dirty="0"/>
          </a:p>
        </p:txBody>
      </p:sp>
      <p:sp>
        <p:nvSpPr>
          <p:cNvPr id="3" name="Content Placeholder 2"/>
          <p:cNvSpPr>
            <a:spLocks noGrp="1"/>
          </p:cNvSpPr>
          <p:nvPr>
            <p:ph idx="1"/>
          </p:nvPr>
        </p:nvSpPr>
        <p:spPr/>
        <p:txBody>
          <a:bodyPr>
            <a:normAutofit fontScale="85000" lnSpcReduction="20000"/>
          </a:bodyPr>
          <a:lstStyle/>
          <a:p>
            <a:r>
              <a:rPr lang="en-GB" dirty="0"/>
              <a:t>The decline of the newspaper has been an issue of controversy, it has been observed that the newspaper prices has been declined significantly across organisations, there is a certain reduction in the sale of the newspapers, the chief source of income for the newspaper that is the advertisements has also been significantly declining if a trend analysis can be done of the last decade. Since 2001 most of the print media has been going through a frenzied of firing of employees from the organisation. In the overall industry 1/5</a:t>
            </a:r>
            <a:r>
              <a:rPr lang="en-GB" baseline="30000" dirty="0"/>
              <a:t>th</a:t>
            </a:r>
            <a:r>
              <a:rPr lang="en-GB" dirty="0"/>
              <a:t> of the total number of employees has been relieved of their jobs and many newspapers are facing bankruptcy (Nord </a:t>
            </a:r>
            <a:r>
              <a:rPr lang="en-GB" i="1" dirty="0"/>
              <a:t>et al.</a:t>
            </a:r>
            <a:r>
              <a:rPr lang="en-GB" dirty="0"/>
              <a:t> 2009). </a:t>
            </a:r>
            <a:endParaRPr lang="en-IN" dirty="0"/>
          </a:p>
          <a:p>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Trend Analysis </a:t>
            </a:r>
            <a:endParaRPr lang="en-IN" dirty="0"/>
          </a:p>
        </p:txBody>
      </p:sp>
      <p:sp>
        <p:nvSpPr>
          <p:cNvPr id="3" name="Content Placeholder 2"/>
          <p:cNvSpPr>
            <a:spLocks noGrp="1"/>
          </p:cNvSpPr>
          <p:nvPr>
            <p:ph idx="1"/>
          </p:nvPr>
        </p:nvSpPr>
        <p:spPr/>
        <p:txBody>
          <a:bodyPr>
            <a:normAutofit fontScale="70000" lnSpcReduction="20000"/>
          </a:bodyPr>
          <a:lstStyle/>
          <a:p>
            <a:r>
              <a:rPr lang="en-GB" b="1" dirty="0"/>
              <a:t>Political factors:</a:t>
            </a:r>
            <a:r>
              <a:rPr lang="en-GB" dirty="0"/>
              <a:t> there are several political influences on the functioning of the print media. This media has been used for political purposes. There are several newspapers that are used by electoral candidates for their advertisement. There has been several accusations done against newspapers which are believed to supporting particular newspaper, but the association of politics is not with newspaper but with medium of communication with the people (</a:t>
            </a:r>
            <a:r>
              <a:rPr lang="en-GB" dirty="0" err="1"/>
              <a:t>Haniff</a:t>
            </a:r>
            <a:r>
              <a:rPr lang="en-GB" dirty="0"/>
              <a:t> 2012). There has been an increasing trend of politicians using social media. This shift is only natural because it is easily observable that the people are more reachable through these Medias and thus they shifted their interest towards these channels. The interest of the people are the interest of the politicians and thus if there is a public lack of interest in this media the political support is also going to be withdrawn from it. </a:t>
            </a:r>
            <a:endParaRPr lang="en-IN" dirty="0"/>
          </a:p>
          <a:p>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IN" dirty="0"/>
          </a:p>
        </p:txBody>
      </p:sp>
      <p:sp>
        <p:nvSpPr>
          <p:cNvPr id="3" name="Content Placeholder 2"/>
          <p:cNvSpPr>
            <a:spLocks noGrp="1"/>
          </p:cNvSpPr>
          <p:nvPr>
            <p:ph idx="1"/>
          </p:nvPr>
        </p:nvSpPr>
        <p:spPr/>
        <p:txBody>
          <a:bodyPr>
            <a:normAutofit fontScale="62500" lnSpcReduction="20000"/>
          </a:bodyPr>
          <a:lstStyle/>
          <a:p>
            <a:r>
              <a:rPr lang="en-GB" b="1" dirty="0"/>
              <a:t>Economic factors:</a:t>
            </a:r>
            <a:r>
              <a:rPr lang="en-GB" dirty="0"/>
              <a:t> the economic factors that impacts the business is the fact that the newspapers all over the world are lacking in sales and advertisement income as most of these incomes are taken up by the online Medias. It is the scenario with newspaper in most of the countries and in UK as well. Most of the organisations are closing or selling up its shares. The newspapers are facing a bankrupt situation. The newspaper agencies that are still surviving are using a large amount job cuts aiming to save some money to run the organisation. They are also diversifying into taking up online versions of their operation. The reduction in the money generated from sales subscription and advertisement income has dried up the organisation to a huge extent. One of the largest economic incidences that is the recession in the year 2008 has also left the print media dried up. There are various services that are developed which have declined 70 per cent of their ad income in the classified section (</a:t>
            </a:r>
            <a:r>
              <a:rPr lang="en-GB" dirty="0" err="1"/>
              <a:t>Kotei</a:t>
            </a:r>
            <a:r>
              <a:rPr lang="en-GB" dirty="0"/>
              <a:t> 2016). The newspaper industry has been financially hit by almost a margin of 5.4 billion dollar between the years 2000 to 2007. </a:t>
            </a:r>
            <a:endParaRPr lang="en-IN" dirty="0"/>
          </a:p>
          <a:p>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IN" dirty="0"/>
          </a:p>
        </p:txBody>
      </p:sp>
      <p:sp>
        <p:nvSpPr>
          <p:cNvPr id="3" name="Content Placeholder 2"/>
          <p:cNvSpPr>
            <a:spLocks noGrp="1"/>
          </p:cNvSpPr>
          <p:nvPr>
            <p:ph idx="1"/>
          </p:nvPr>
        </p:nvSpPr>
        <p:spPr/>
        <p:txBody>
          <a:bodyPr>
            <a:normAutofit fontScale="70000" lnSpcReduction="20000"/>
          </a:bodyPr>
          <a:lstStyle/>
          <a:p>
            <a:r>
              <a:rPr lang="en-GB" b="1" dirty="0"/>
              <a:t>Social factors:</a:t>
            </a:r>
            <a:r>
              <a:rPr lang="en-GB" dirty="0"/>
              <a:t> the social impact is also considerably large in the increasing decline of the print media. The people were first interested when the television set in. The presence of television became a matter of pride among the people as a result most of the people earned the privilege of it. The reading of newspaper in the stipulated leisure hours has been exchanged by television apart from the fact that the newspaper still remained the companion of the people who are working and doesn’t have the leisure to be at home and watch television (De Four-Babb 2012). But after the start of the use of mobile phone and the level of its penetration the social acceptance of this technology was enormous. Not only did it become a social status to own a mobile phone but it also became the greatest pastime to most of the people. The advantage that the mobile phone have over newspaper is that it can also carried while travelling and the information that are relevant can be searched out or the regular method of reading newspaper can be used. </a:t>
            </a:r>
            <a:endParaRPr lang="en-IN" dirty="0"/>
          </a:p>
          <a:p>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IN" dirty="0"/>
          </a:p>
        </p:txBody>
      </p:sp>
      <p:sp>
        <p:nvSpPr>
          <p:cNvPr id="3" name="Content Placeholder 2"/>
          <p:cNvSpPr>
            <a:spLocks noGrp="1"/>
          </p:cNvSpPr>
          <p:nvPr>
            <p:ph idx="1"/>
          </p:nvPr>
        </p:nvSpPr>
        <p:spPr/>
        <p:txBody>
          <a:bodyPr>
            <a:normAutofit fontScale="70000" lnSpcReduction="20000"/>
          </a:bodyPr>
          <a:lstStyle/>
          <a:p>
            <a:r>
              <a:rPr lang="en-GB" b="1" dirty="0"/>
              <a:t>Technological factors</a:t>
            </a:r>
            <a:r>
              <a:rPr lang="en-GB" dirty="0"/>
              <a:t>: as mentioned before the social factors are influenced by the technological invention that has been taken up at the beginning of the 20</a:t>
            </a:r>
            <a:r>
              <a:rPr lang="en-GB" baseline="30000" dirty="0"/>
              <a:t>th</a:t>
            </a:r>
            <a:r>
              <a:rPr lang="en-GB" dirty="0"/>
              <a:t> century. The introduction of television which is a converting machine that changes the electrical systems and convert them to images and sounds in a screen. The television was introduced in the later part of the 19</a:t>
            </a:r>
            <a:r>
              <a:rPr lang="en-GB" baseline="30000" dirty="0"/>
              <a:t>th</a:t>
            </a:r>
            <a:r>
              <a:rPr lang="en-GB" dirty="0"/>
              <a:t> century. The next technological concern is the introduction of internet. </a:t>
            </a:r>
            <a:endParaRPr lang="en-IN" dirty="0"/>
          </a:p>
          <a:p>
            <a:r>
              <a:rPr lang="en-GB" dirty="0"/>
              <a:t>The internet is a standard communication method that was is used to transfer information fast and effectively. All kind of information could be passed by using the internet and connecting it with the global computer network. The origin of the internet can be traced in the 1990s but the year 2000 this has spread in the most rapid manner covering most aspects of everyday life of the people (Rodgers 2016). The internet has contributed significantly but changing most of the aspects of the method by which information has been searched by the customer across the globe. </a:t>
            </a:r>
            <a:endParaRPr lang="en-IN" dirty="0"/>
          </a:p>
          <a:p>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IN" dirty="0"/>
          </a:p>
        </p:txBody>
      </p:sp>
      <p:sp>
        <p:nvSpPr>
          <p:cNvPr id="3" name="Content Placeholder 2"/>
          <p:cNvSpPr>
            <a:spLocks noGrp="1"/>
          </p:cNvSpPr>
          <p:nvPr>
            <p:ph idx="1"/>
          </p:nvPr>
        </p:nvSpPr>
        <p:spPr/>
        <p:txBody>
          <a:bodyPr>
            <a:normAutofit fontScale="77500" lnSpcReduction="20000"/>
          </a:bodyPr>
          <a:lstStyle/>
          <a:p>
            <a:r>
              <a:rPr lang="en-GB" b="1" dirty="0"/>
              <a:t>Legal factors</a:t>
            </a:r>
            <a:r>
              <a:rPr lang="en-GB" dirty="0"/>
              <a:t>: there are several legal bindings that are put on a newspaper for its operation. The chief legal factors that influence the functioning of the newspaper are copyrights, defamation lawsuits; right to privacy etc. these are some of the regulations that are to be abided by the newspaper during its functioning. The internet however has more freedom than the newspaper as claimed by many. It is a popular belief that the internet is a symbol of promotion of freedom of information (Dominick 2010). As of now it is a fact that the internet tends to be more careless in reporting images, videos and information in comparison to the newspaper and the television even though there are several restrictions that are drawn upon them. </a:t>
            </a:r>
            <a:endParaRPr lang="en-IN" dirty="0"/>
          </a:p>
          <a:p>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IN" dirty="0"/>
          </a:p>
        </p:txBody>
      </p:sp>
      <p:sp>
        <p:nvSpPr>
          <p:cNvPr id="3" name="Content Placeholder 2"/>
          <p:cNvSpPr>
            <a:spLocks noGrp="1"/>
          </p:cNvSpPr>
          <p:nvPr>
            <p:ph idx="1"/>
          </p:nvPr>
        </p:nvSpPr>
        <p:spPr/>
        <p:txBody>
          <a:bodyPr>
            <a:normAutofit fontScale="85000" lnSpcReduction="20000"/>
          </a:bodyPr>
          <a:lstStyle/>
          <a:p>
            <a:r>
              <a:rPr lang="en-GB" b="1" dirty="0"/>
              <a:t>Environmental factors</a:t>
            </a:r>
            <a:r>
              <a:rPr lang="en-GB" dirty="0"/>
              <a:t>: the environmental factors have serious influence on this sector of business. There is an increasing awareness regarding the environment in the global scenario. The production of the newspaper has a environmental impact. As papers are made from trees the production of the newspaper is associated with the cutting of trees which causes several other environmental hazards. Reducing the use of paper has become a matter of concern across the globe as a result the using of technology instead of paper is preferred by the customers globally (</a:t>
            </a:r>
            <a:r>
              <a:rPr lang="en-GB" dirty="0" err="1"/>
              <a:t>Biagi</a:t>
            </a:r>
            <a:r>
              <a:rPr lang="en-GB" dirty="0"/>
              <a:t> 2012). This has been considered as an influencing factor in the performance of the newspaper.  </a:t>
            </a:r>
            <a:endParaRPr lang="en-IN" dirty="0"/>
          </a:p>
          <a:p>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The benefit and challenges of a news website </a:t>
            </a:r>
            <a:br>
              <a:rPr lang="en-IN" b="1" dirty="0"/>
            </a:br>
            <a:endParaRPr lang="en-IN" dirty="0"/>
          </a:p>
        </p:txBody>
      </p:sp>
      <p:sp>
        <p:nvSpPr>
          <p:cNvPr id="3" name="Content Placeholder 2"/>
          <p:cNvSpPr>
            <a:spLocks noGrp="1"/>
          </p:cNvSpPr>
          <p:nvPr>
            <p:ph idx="1"/>
          </p:nvPr>
        </p:nvSpPr>
        <p:spPr/>
        <p:txBody>
          <a:bodyPr>
            <a:normAutofit fontScale="62500" lnSpcReduction="20000"/>
          </a:bodyPr>
          <a:lstStyle/>
          <a:p>
            <a:r>
              <a:rPr lang="en-GB" dirty="0"/>
              <a:t>The chief opportunities and challenges of news media can be understood from the activities that are undertaken by the news organisations. Most of the Medias have made provision for operation in the digital market so that they are able to reach their audience. The studies show that the online newspapers of the popular brands tend to have more trust among the viewers in comparison to the news sites that are developed online. The positive news is the number of audience has increased when the popular newspapers have adapted the digital opening. It is a clear indication that the role of the newspapers as trustable distributor of news in the eyes of its viewers even though various search engines has been introduced in the digital market. People tend to access news from newspaper brands significantly more than the broadcast brands or digital brands. One statistics shows that newspaper brand has 69 per cent viewership for collecting news in a week period whereas the broadcast brands have 62 per cent viewership and digital brands have 45 per cent which is much less in comparison to the others. </a:t>
            </a: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IN" dirty="0"/>
          </a:p>
        </p:txBody>
      </p:sp>
      <p:sp>
        <p:nvSpPr>
          <p:cNvPr id="3" name="Content Placeholder 2"/>
          <p:cNvSpPr>
            <a:spLocks noGrp="1"/>
          </p:cNvSpPr>
          <p:nvPr>
            <p:ph idx="1"/>
          </p:nvPr>
        </p:nvSpPr>
        <p:spPr/>
        <p:txBody>
          <a:bodyPr>
            <a:normAutofit fontScale="62500" lnSpcReduction="20000"/>
          </a:bodyPr>
          <a:lstStyle/>
          <a:p>
            <a:r>
              <a:rPr lang="en-GB" dirty="0"/>
              <a:t>This data doesn’t however promise a large number of advertisements. The digital marketing platform is mostly own by few large players which is able to attract the maximum number of advertisement. It has been observed that the time that people spend on the digital media is monopolistic in nature as BBC is able to attract 33 per cent of the attention of the audience in terms of website and app and it also takes up 55 per cent of the share of audience in radio. As much as it is true the options are generating everyday in the digital media keeping the market dynamic in nature (</a:t>
            </a:r>
            <a:r>
              <a:rPr lang="en-GB" dirty="0" err="1"/>
              <a:t>Lundby</a:t>
            </a:r>
            <a:r>
              <a:rPr lang="en-GB" dirty="0"/>
              <a:t> 2008). Up until 2000 there has been a lack of options both for the viewers and the advertisers in terms of options but the digital market has opened up the market in which there is an opportunity for any player to attract the attention of the public and the advertisers. The chief sources of income of the digital media are the advertising and the revenue from the consumers of the organisation. The existent news media and the digital born agencies are fighting for developing alternative methods of revenue generation.</a:t>
            </a:r>
            <a:endParaRPr lang="en-IN" dirty="0"/>
          </a:p>
          <a:p>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Strategy for online websites </a:t>
            </a:r>
            <a:br>
              <a:rPr lang="en-IN" b="1" dirty="0"/>
            </a:br>
            <a:endParaRPr lang="en-IN" dirty="0"/>
          </a:p>
        </p:txBody>
      </p:sp>
      <p:sp>
        <p:nvSpPr>
          <p:cNvPr id="3" name="Content Placeholder 2"/>
          <p:cNvSpPr>
            <a:spLocks noGrp="1"/>
          </p:cNvSpPr>
          <p:nvPr>
            <p:ph idx="1"/>
          </p:nvPr>
        </p:nvSpPr>
        <p:spPr/>
        <p:txBody>
          <a:bodyPr>
            <a:normAutofit fontScale="55000" lnSpcReduction="20000"/>
          </a:bodyPr>
          <a:lstStyle/>
          <a:p>
            <a:r>
              <a:rPr lang="en-GB" dirty="0"/>
              <a:t>First strategy is the personalisation of the supply of news to the viewers. Each customer has a certain set of choices regarding the news and thus it is important that they are provided with the news that they are interested in and in a much personalised way. The personal newsletters are clicked rate three times than a standard newsletter. Thus it is highly important for an organisation to use this method to deliver the news to the customers. It is also important that there is a common platform from where the viewers can search the news that interests them and depending on that search results each of the customers are going to be able to be provided with the kind of newsfeed that they are interested in. The reading history of the readers are considered in most of the cases to understand their choice of news and either newsletters or pop ups can be used by the news media organisation to provide the news to their customers (Howard and </a:t>
            </a:r>
            <a:r>
              <a:rPr lang="en-GB" dirty="0" err="1"/>
              <a:t>Hussain</a:t>
            </a:r>
            <a:r>
              <a:rPr lang="en-GB" dirty="0"/>
              <a:t> 2011). The other factors like the location of the customers are also going to be considered in providing the news to the customers. this is a efficient technique to make the reader to read the posts that are send by the media organisation along with the advertisement that is in that post. The open and click rate can be increased by the newspapers by using this method. The success of this method on mobile apps has been already been observed. </a:t>
            </a:r>
            <a:endParaRPr lang="en-IN" dirty="0"/>
          </a:p>
          <a:p>
            <a:endParaRPr lang="en-IN"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IN" dirty="0"/>
          </a:p>
        </p:txBody>
      </p:sp>
      <p:sp>
        <p:nvSpPr>
          <p:cNvPr id="3" name="Content Placeholder 2"/>
          <p:cNvSpPr>
            <a:spLocks noGrp="1"/>
          </p:cNvSpPr>
          <p:nvPr>
            <p:ph idx="1"/>
          </p:nvPr>
        </p:nvSpPr>
        <p:spPr/>
        <p:txBody>
          <a:bodyPr>
            <a:normAutofit fontScale="55000" lnSpcReduction="20000"/>
          </a:bodyPr>
          <a:lstStyle/>
          <a:p>
            <a:r>
              <a:rPr lang="en-GB" dirty="0"/>
              <a:t>Second important strategy that is to be adopted by the websites is to change the focus from the satisfaction of the advertisers to the satisfaction of the customers. The customer satisfaction is invariably going to attract the advertisement but the reverse doesn’t work. It has been observed that the newspapers that focus more on the advertisers tend to degrade the quality of the content of the news in order to satiate the advertisers (Squire 2011). As it is a fact that there are several free channels of information that can be used by the people the standard of the content of a page is the only thing that keeps the websites interesting for the customers and in case an the content is devalued the chances are less that the website will be able to attract customers and as soon as they are unable to attract customers their value is going to be reduced among the advertisers as well. The advertisement is not the only method of generating revenue the organisation can have huge number of subscription from the viewers which can be used by them to earn more access to the news content like photo galleries and directories. Thus they can rethink their revenue model and focus more on the purpose of their existence that is to generate quality information. They can obviously have advertisements without impacting the quality of their content (</a:t>
            </a:r>
            <a:r>
              <a:rPr lang="en-GB" dirty="0" err="1"/>
              <a:t>Couldry</a:t>
            </a:r>
            <a:r>
              <a:rPr lang="en-GB" dirty="0"/>
              <a:t> 2012). The customer satisfaction is proportionately related to the attraction of advertisement and thus it is important that the user experience is enriched with more focus by the news websites. </a:t>
            </a:r>
            <a:endParaRPr lang="en-IN" dirty="0"/>
          </a:p>
          <a:p>
            <a:endParaRPr lang="en-IN"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IN" dirty="0"/>
          </a:p>
        </p:txBody>
      </p:sp>
      <p:sp>
        <p:nvSpPr>
          <p:cNvPr id="3" name="Content Placeholder 2"/>
          <p:cNvSpPr>
            <a:spLocks noGrp="1"/>
          </p:cNvSpPr>
          <p:nvPr>
            <p:ph idx="1"/>
          </p:nvPr>
        </p:nvSpPr>
        <p:spPr/>
        <p:txBody>
          <a:bodyPr>
            <a:normAutofit fontScale="77500" lnSpcReduction="20000"/>
          </a:bodyPr>
          <a:lstStyle/>
          <a:p>
            <a:r>
              <a:rPr lang="en-GB" dirty="0"/>
              <a:t>Third strategy is to develop a specialised website for a particular genre of news. It is often observed that there is certain section of information that needs special attention from the news providers. There are certain needs of the area where the news is to be published. For example there are certain places where there is particular news that becomes high in demand. The real estate market has been in high demand in London as a result a business news media developed a website to cover the information regarding real estate in its web page. The ability to provide specialised information in particular sectors is of high importance in particular places. Media houses that are able to generate specialised information are subscribed by viewers with interest in that area. </a:t>
            </a:r>
            <a:endParaRPr lang="en-IN" dirty="0"/>
          </a:p>
          <a:p>
            <a:endParaRPr lang="en-IN"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IN" dirty="0"/>
          </a:p>
        </p:txBody>
      </p:sp>
      <p:sp>
        <p:nvSpPr>
          <p:cNvPr id="3" name="Content Placeholder 2"/>
          <p:cNvSpPr>
            <a:spLocks noGrp="1"/>
          </p:cNvSpPr>
          <p:nvPr>
            <p:ph idx="1"/>
          </p:nvPr>
        </p:nvSpPr>
        <p:spPr/>
        <p:txBody>
          <a:bodyPr>
            <a:normAutofit fontScale="62500" lnSpcReduction="20000"/>
          </a:bodyPr>
          <a:lstStyle/>
          <a:p>
            <a:r>
              <a:rPr lang="en-GB" dirty="0"/>
              <a:t>Fourth strategy that should be adopted by the website is to take help from search engines and websites like facebook, Amazon or Google instead of considering them as a competition (</a:t>
            </a:r>
            <a:r>
              <a:rPr lang="en-GB" dirty="0" err="1"/>
              <a:t>Hayles</a:t>
            </a:r>
            <a:r>
              <a:rPr lang="en-GB" dirty="0"/>
              <a:t> 2012). There is a reason that these sites are considered as a competition by the media websites because they also end up generating news content and spreading them. But it is important for the websites to associate with them instead of competing with them. The app called the Amazon echo is developed by Amazon to read aloud the information this can be availed by the news websites. The Google also provides methods of tagging the local news producing sites and directs the leaders to the website which produces the local news. This can be used by the media organisations to promote their websites. The facebook has introduced the concept of facebook live which has been used by several prominent newspapers to generate news which exceeds 100 million views. These social media helps the media organisations to reach their goals of generating more public interaction if used judiciously. Thus it is pointless in the 21</a:t>
            </a:r>
            <a:r>
              <a:rPr lang="en-GB" baseline="30000" dirty="0"/>
              <a:t>st</a:t>
            </a:r>
            <a:r>
              <a:rPr lang="en-GB" dirty="0"/>
              <a:t> century fight against the digital giants like the facebook, Google or YouTube (Fan </a:t>
            </a:r>
            <a:r>
              <a:rPr lang="en-GB" i="1" dirty="0"/>
              <a:t>et al.</a:t>
            </a:r>
            <a:r>
              <a:rPr lang="en-GB" dirty="0"/>
              <a:t> 2007). It is much more feasible to utilise them to reach the desired goal. </a:t>
            </a:r>
            <a:endParaRPr lang="en-IN" dirty="0"/>
          </a:p>
          <a:p>
            <a:endParaRPr lang="en-IN"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IN" dirty="0"/>
          </a:p>
        </p:txBody>
      </p:sp>
      <p:sp>
        <p:nvSpPr>
          <p:cNvPr id="3" name="Content Placeholder 2"/>
          <p:cNvSpPr>
            <a:spLocks noGrp="1"/>
          </p:cNvSpPr>
          <p:nvPr>
            <p:ph idx="1"/>
          </p:nvPr>
        </p:nvSpPr>
        <p:spPr/>
        <p:txBody>
          <a:bodyPr>
            <a:normAutofit fontScale="77500" lnSpcReduction="20000"/>
          </a:bodyPr>
          <a:lstStyle/>
          <a:p>
            <a:r>
              <a:rPr lang="en-GB" dirty="0"/>
              <a:t>The fifth strategy that should be adopted by the websites is to have regular digital fact checks. The checking of the facts has been of highest importance even when there was no digital media but with the advancement of digital media the need for checking the fact has become more important. The standards of the verification of the information have been increased by the prominent newspapers. The local news agencies with budget constraints are highly concerned about the ability to check the information that are provided to them and thus they can set up a department just for the sake of verification of the information’s which is going to give a strong signal (Bennett and </a:t>
            </a:r>
            <a:r>
              <a:rPr lang="en-GB" dirty="0" err="1"/>
              <a:t>Segerberg</a:t>
            </a:r>
            <a:r>
              <a:rPr lang="en-GB" dirty="0"/>
              <a:t> 2012). Many local dailies have developed such teams within their organisation. </a:t>
            </a:r>
            <a:endParaRPr lang="en-IN" dirty="0"/>
          </a:p>
          <a:p>
            <a:endParaRPr lang="en-IN"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IN" dirty="0"/>
          </a:p>
        </p:txBody>
      </p:sp>
      <p:sp>
        <p:nvSpPr>
          <p:cNvPr id="3" name="Content Placeholder 2"/>
          <p:cNvSpPr>
            <a:spLocks noGrp="1"/>
          </p:cNvSpPr>
          <p:nvPr>
            <p:ph idx="1"/>
          </p:nvPr>
        </p:nvSpPr>
        <p:spPr/>
        <p:txBody>
          <a:bodyPr>
            <a:normAutofit fontScale="70000" lnSpcReduction="20000"/>
          </a:bodyPr>
          <a:lstStyle/>
          <a:p>
            <a:r>
              <a:rPr lang="en-GB" dirty="0"/>
              <a:t>The sixth and final strategy that is to be adopted by the online websites is to explore the capabilities of the chat bots. The chat bots are basically a technological leap of the digital journalism. Even though they have not taken a full shape but it is important for the websites to embrace the future by accepting the chat bots. The chat bots has been successfully used by several news organisations during the Olympics news coverage. The chat bots gave information’s regarding the count of medals and other such information’s when the keys were used. The second successful information was during the US election (</a:t>
            </a:r>
            <a:r>
              <a:rPr lang="en-GB" dirty="0" err="1"/>
              <a:t>Gabrielsson</a:t>
            </a:r>
            <a:r>
              <a:rPr lang="en-GB" dirty="0"/>
              <a:t> and </a:t>
            </a:r>
            <a:r>
              <a:rPr lang="en-GB" dirty="0" err="1"/>
              <a:t>Pelkonen</a:t>
            </a:r>
            <a:r>
              <a:rPr lang="en-GB" dirty="0"/>
              <a:t> 2008). There are several studies that are conducted for the advanced functioning of these bots. It is important for the new organisation to adopt it because it is going to important for the future of journalism. </a:t>
            </a:r>
            <a:endParaRPr lang="en-IN" dirty="0"/>
          </a:p>
          <a:p>
            <a:endParaRPr lang="en-IN"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List </a:t>
            </a:r>
            <a:endParaRPr lang="en-IN" dirty="0"/>
          </a:p>
        </p:txBody>
      </p:sp>
      <p:sp>
        <p:nvSpPr>
          <p:cNvPr id="3" name="Content Placeholder 2"/>
          <p:cNvSpPr>
            <a:spLocks noGrp="1"/>
          </p:cNvSpPr>
          <p:nvPr>
            <p:ph idx="1"/>
          </p:nvPr>
        </p:nvSpPr>
        <p:spPr/>
        <p:txBody>
          <a:bodyPr>
            <a:normAutofit fontScale="40000" lnSpcReduction="20000"/>
          </a:bodyPr>
          <a:lstStyle/>
          <a:p>
            <a:r>
              <a:rPr lang="en-GB" dirty="0"/>
              <a:t>Aronson, J.D., 2010. Eli M. Noam: Media Ownership and Concentration in America. </a:t>
            </a:r>
            <a:r>
              <a:rPr lang="en-GB" i="1" dirty="0"/>
              <a:t>International Journal of Communication</a:t>
            </a:r>
            <a:r>
              <a:rPr lang="en-GB" dirty="0"/>
              <a:t>, </a:t>
            </a:r>
            <a:r>
              <a:rPr lang="en-GB" i="1" dirty="0"/>
              <a:t>4</a:t>
            </a:r>
            <a:r>
              <a:rPr lang="en-GB" dirty="0"/>
              <a:t>, p.5.</a:t>
            </a:r>
            <a:endParaRPr lang="en-IN" dirty="0"/>
          </a:p>
          <a:p>
            <a:r>
              <a:rPr lang="en-GB" dirty="0"/>
              <a:t>Bennett, W.L. and </a:t>
            </a:r>
            <a:r>
              <a:rPr lang="en-GB" dirty="0" err="1"/>
              <a:t>Segerberg</a:t>
            </a:r>
            <a:r>
              <a:rPr lang="en-GB" dirty="0"/>
              <a:t>, A., 2012. The logic of connective action: Digital media and the personalization of contentious politics. </a:t>
            </a:r>
            <a:r>
              <a:rPr lang="en-GB" i="1" dirty="0"/>
              <a:t>Information, Communication &amp; Society</a:t>
            </a:r>
            <a:r>
              <a:rPr lang="en-GB" dirty="0"/>
              <a:t>, </a:t>
            </a:r>
            <a:r>
              <a:rPr lang="en-GB" i="1" dirty="0"/>
              <a:t>15</a:t>
            </a:r>
            <a:r>
              <a:rPr lang="en-GB" dirty="0"/>
              <a:t>(5), pp.739-768.</a:t>
            </a:r>
            <a:endParaRPr lang="en-IN" dirty="0"/>
          </a:p>
          <a:p>
            <a:r>
              <a:rPr lang="en-GB" dirty="0" err="1"/>
              <a:t>Biagi</a:t>
            </a:r>
            <a:r>
              <a:rPr lang="en-GB" dirty="0"/>
              <a:t>, S., 2012. </a:t>
            </a:r>
            <a:r>
              <a:rPr lang="en-GB" i="1" dirty="0"/>
              <a:t>Media impact: An introduction to mass media</a:t>
            </a:r>
            <a:r>
              <a:rPr lang="en-GB" dirty="0"/>
              <a:t>. </a:t>
            </a:r>
            <a:r>
              <a:rPr lang="en-GB" dirty="0" err="1"/>
              <a:t>Cengage</a:t>
            </a:r>
            <a:r>
              <a:rPr lang="en-GB" dirty="0"/>
              <a:t> Learning.</a:t>
            </a:r>
            <a:endParaRPr lang="en-IN" dirty="0"/>
          </a:p>
          <a:p>
            <a:r>
              <a:rPr lang="en-GB" dirty="0" err="1"/>
              <a:t>Boczkowski</a:t>
            </a:r>
            <a:r>
              <a:rPr lang="en-GB" dirty="0"/>
              <a:t>, P.J. and De Santos, M., 2007. When more media equals less news: Patterns of content homogenization in Argentina's leading print and online newspapers. </a:t>
            </a:r>
            <a:r>
              <a:rPr lang="en-GB" i="1" dirty="0"/>
              <a:t>Political Communication</a:t>
            </a:r>
            <a:r>
              <a:rPr lang="en-GB" dirty="0"/>
              <a:t>, </a:t>
            </a:r>
            <a:r>
              <a:rPr lang="en-GB" i="1" dirty="0"/>
              <a:t>24</a:t>
            </a:r>
            <a:r>
              <a:rPr lang="en-GB" dirty="0"/>
              <a:t>(2), pp.167-180.</a:t>
            </a:r>
            <a:endParaRPr lang="en-IN" dirty="0"/>
          </a:p>
          <a:p>
            <a:r>
              <a:rPr lang="en-GB" dirty="0" err="1"/>
              <a:t>Couldry</a:t>
            </a:r>
            <a:r>
              <a:rPr lang="en-GB" dirty="0"/>
              <a:t>, N., 2012. </a:t>
            </a:r>
            <a:r>
              <a:rPr lang="en-GB" i="1" dirty="0"/>
              <a:t>Media, society, world: Social theory and digital media practice</a:t>
            </a:r>
            <a:r>
              <a:rPr lang="en-GB" dirty="0"/>
              <a:t>. Polity.</a:t>
            </a:r>
            <a:endParaRPr lang="en-IN" dirty="0"/>
          </a:p>
          <a:p>
            <a:r>
              <a:rPr lang="en-GB" dirty="0"/>
              <a:t>De Four-Babb, J., 2012. More in de Mortar </a:t>
            </a:r>
            <a:r>
              <a:rPr lang="en-GB" dirty="0" err="1"/>
              <a:t>dan</a:t>
            </a:r>
            <a:r>
              <a:rPr lang="en-GB" dirty="0"/>
              <a:t> de Pestle*: Recruitment into Secondary Teaching in Trinidad and Tobago. </a:t>
            </a:r>
            <a:r>
              <a:rPr lang="en-GB" i="1" dirty="0"/>
              <a:t>Culture, Education, and Community: Expressions of the Postcolonial Imagination</a:t>
            </a:r>
            <a:r>
              <a:rPr lang="en-GB" dirty="0"/>
              <a:t>, p.211.</a:t>
            </a:r>
            <a:endParaRPr lang="en-IN" dirty="0"/>
          </a:p>
          <a:p>
            <a:r>
              <a:rPr lang="en-GB" dirty="0"/>
              <a:t>Dominick, J.R., 2010. </a:t>
            </a:r>
            <a:r>
              <a:rPr lang="en-GB" i="1" dirty="0"/>
              <a:t>The dynamics of mass communication: Media in the digital age</a:t>
            </a:r>
            <a:r>
              <a:rPr lang="en-GB" dirty="0"/>
              <a:t>. Tata McGraw-Hill Education.</a:t>
            </a:r>
            <a:endParaRPr lang="en-IN" dirty="0"/>
          </a:p>
          <a:p>
            <a:r>
              <a:rPr lang="en-GB" dirty="0"/>
              <a:t>DRAKE, P. and MIAH, A., 2010. E-Print.</a:t>
            </a:r>
            <a:endParaRPr lang="en-IN" dirty="0"/>
          </a:p>
          <a:p>
            <a:r>
              <a:rPr lang="en-GB" dirty="0"/>
              <a:t>Fan, M., Kumar, S. and </a:t>
            </a:r>
            <a:r>
              <a:rPr lang="en-GB" dirty="0" err="1"/>
              <a:t>Whinston</a:t>
            </a:r>
            <a:r>
              <a:rPr lang="en-GB" dirty="0"/>
              <a:t>, A.B., 2007. Selling or advertising: strategies for providing digital media online. </a:t>
            </a:r>
            <a:r>
              <a:rPr lang="en-GB" i="1" dirty="0"/>
              <a:t>Journal of Management Information Systems</a:t>
            </a:r>
            <a:r>
              <a:rPr lang="en-GB" dirty="0"/>
              <a:t>, </a:t>
            </a:r>
            <a:r>
              <a:rPr lang="en-GB" i="1" dirty="0"/>
              <a:t>24</a:t>
            </a:r>
            <a:r>
              <a:rPr lang="en-GB" dirty="0"/>
              <a:t>(3), pp.143-166.</a:t>
            </a:r>
            <a:endParaRPr lang="en-IN" dirty="0"/>
          </a:p>
          <a:p>
            <a:r>
              <a:rPr lang="en-GB" dirty="0" err="1"/>
              <a:t>Gabrielsson</a:t>
            </a:r>
            <a:r>
              <a:rPr lang="en-GB" dirty="0"/>
              <a:t>, M. and </a:t>
            </a:r>
            <a:r>
              <a:rPr lang="en-GB" dirty="0" err="1"/>
              <a:t>Pelkonen</a:t>
            </a:r>
            <a:r>
              <a:rPr lang="en-GB" dirty="0"/>
              <a:t>, T., 2008. Born internationals: Market expansion and business operation mode strategies in the digital media field. </a:t>
            </a:r>
            <a:r>
              <a:rPr lang="en-GB" i="1" dirty="0"/>
              <a:t>Journal of International Entrepreneurship</a:t>
            </a:r>
            <a:r>
              <a:rPr lang="en-GB" dirty="0"/>
              <a:t>, </a:t>
            </a:r>
            <a:r>
              <a:rPr lang="en-GB" i="1" dirty="0"/>
              <a:t>6</a:t>
            </a:r>
            <a:r>
              <a:rPr lang="en-GB" dirty="0"/>
              <a:t>(2), p.49.</a:t>
            </a:r>
            <a:endParaRPr lang="en-IN" dirty="0"/>
          </a:p>
          <a:p>
            <a:r>
              <a:rPr lang="en-GB" dirty="0"/>
              <a:t>Graber, D.A. and Dunaway, J., 2017. </a:t>
            </a:r>
            <a:r>
              <a:rPr lang="en-GB" i="1" dirty="0"/>
              <a:t>Mass media and American politics</a:t>
            </a:r>
            <a:r>
              <a:rPr lang="en-GB" dirty="0"/>
              <a:t>. </a:t>
            </a:r>
            <a:r>
              <a:rPr lang="en-GB" dirty="0" err="1"/>
              <a:t>Cq</a:t>
            </a:r>
            <a:r>
              <a:rPr lang="en-GB" dirty="0"/>
              <a:t> Press.</a:t>
            </a:r>
            <a:endParaRPr lang="en-IN" dirty="0"/>
          </a:p>
          <a:p>
            <a:r>
              <a:rPr lang="en-GB" dirty="0" err="1"/>
              <a:t>Haniff</a:t>
            </a:r>
            <a:r>
              <a:rPr lang="en-GB" dirty="0"/>
              <a:t>, Z., 2012. Niche Theory in New Media: Is Digital Overtaking the Print Magazine Industry?.</a:t>
            </a:r>
            <a:endParaRPr lang="en-IN" dirty="0"/>
          </a:p>
          <a:p>
            <a:r>
              <a:rPr lang="en-GB" dirty="0" err="1"/>
              <a:t>Hayles</a:t>
            </a:r>
            <a:r>
              <a:rPr lang="en-GB" dirty="0"/>
              <a:t>, N.K., 2012. </a:t>
            </a:r>
            <a:r>
              <a:rPr lang="en-GB" i="1" dirty="0"/>
              <a:t>How we think: Digital media and contemporary </a:t>
            </a:r>
            <a:r>
              <a:rPr lang="en-GB" i="1" dirty="0" err="1"/>
              <a:t>technogenesis</a:t>
            </a:r>
            <a:r>
              <a:rPr lang="en-GB" dirty="0"/>
              <a:t>. University of Chicago Press.</a:t>
            </a:r>
            <a:endParaRPr lang="en-IN"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pPr>
              <a:buNone/>
            </a:pPr>
            <a:r>
              <a:rPr lang="en-US" dirty="0"/>
              <a:t>                       </a:t>
            </a:r>
          </a:p>
          <a:p>
            <a:pPr>
              <a:buNone/>
            </a:pPr>
            <a:endParaRPr lang="en-US" dirty="0"/>
          </a:p>
          <a:p>
            <a:pPr>
              <a:buNone/>
            </a:pPr>
            <a:endParaRPr lang="en-US" dirty="0"/>
          </a:p>
          <a:p>
            <a:pPr>
              <a:buNone/>
            </a:pPr>
            <a:r>
              <a:rPr lang="en-US" dirty="0"/>
              <a:t>                                 Thank you </a:t>
            </a:r>
            <a:endParaRPr lang="en-IN"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2854</Words>
  <Application>Microsoft Office PowerPoint</Application>
  <PresentationFormat>On-screen Show (4:3)</PresentationFormat>
  <Paragraphs>53</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Office Theme</vt:lpstr>
      <vt:lpstr>E-Business Strategy </vt:lpstr>
      <vt:lpstr>History of media and its decline </vt:lpstr>
      <vt:lpstr>Continued…</vt:lpstr>
      <vt:lpstr>Trend Analysis </vt:lpstr>
      <vt:lpstr>Continued…</vt:lpstr>
      <vt:lpstr>Continued…</vt:lpstr>
      <vt:lpstr>Continued…</vt:lpstr>
      <vt:lpstr>Continued…</vt:lpstr>
      <vt:lpstr>Continued…</vt:lpstr>
      <vt:lpstr> The benefit and challenges of a news website  </vt:lpstr>
      <vt:lpstr>Continued…</vt:lpstr>
      <vt:lpstr> Strategy for online websites  </vt:lpstr>
      <vt:lpstr>Continued…</vt:lpstr>
      <vt:lpstr>Continued…</vt:lpstr>
      <vt:lpstr>Continued…</vt:lpstr>
      <vt:lpstr>Continued…</vt:lpstr>
      <vt:lpstr>Continued…</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E-Business Strategy</dc:title>
  <dc:creator>BLR</dc:creator>
  <cp:lastModifiedBy>Rotana</cp:lastModifiedBy>
  <cp:revision>3</cp:revision>
  <dcterms:created xsi:type="dcterms:W3CDTF">2017-12-27T12:05:05Z</dcterms:created>
  <dcterms:modified xsi:type="dcterms:W3CDTF">2018-01-04T01:09:57Z</dcterms:modified>
</cp:coreProperties>
</file>