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4.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 Id="rId3" Type="http://schemas.openxmlformats.org/officeDocument/2006/relationships/image" Target="../media/image9.png"/><Relationship Id="rId4" Type="http://schemas.openxmlformats.org/officeDocument/2006/relationships/image" Target="../media/image10.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 Id="rId3" Type="http://schemas.openxmlformats.org/officeDocument/2006/relationships/image" Target="../media/image12.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purplegriffon.com/blog/fishbone-diagram-ishikawa?utm_source=chatgpt.com" TargetMode="External"/><Relationship Id="rId3" Type="http://schemas.openxmlformats.org/officeDocument/2006/relationships/hyperlink" Target="https://slidesgo.com/theme/5w2h-action-infographics" TargetMode="External"/><Relationship Id="rId4" Type="http://schemas.openxmlformats.org/officeDocument/2006/relationships/hyperlink" Target="https://digitalmarketinginstitute.com/blog/why-digital-marketing-is-important-for-small-busines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94" name="Title 1"/>
          <p:cNvSpPr txBox="1"/>
          <p:nvPr>
            <p:ph type="ctrTitle"/>
          </p:nvPr>
        </p:nvSpPr>
        <p:spPr>
          <a:xfrm>
            <a:off x="-11480" y="-836777"/>
            <a:ext cx="9317151" cy="1913162"/>
          </a:xfrm>
          <a:prstGeom prst="rect">
            <a:avLst/>
          </a:prstGeom>
        </p:spPr>
        <p:txBody>
          <a:bodyPr/>
          <a:lstStyle>
            <a:lvl1pPr>
              <a:defRPr>
                <a:latin typeface="+mj-lt"/>
                <a:ea typeface="+mj-ea"/>
                <a:cs typeface="+mj-cs"/>
                <a:sym typeface="Tahoma"/>
              </a:defRPr>
            </a:lvl1pPr>
          </a:lstStyle>
          <a:p>
            <a:pPr/>
            <a:r>
              <a:t>Green Haven Florists</a:t>
            </a:r>
          </a:p>
        </p:txBody>
      </p:sp>
      <p:sp>
        <p:nvSpPr>
          <p:cNvPr id="95" name="Subtitle 2"/>
          <p:cNvSpPr txBox="1"/>
          <p:nvPr>
            <p:ph type="subTitle" sz="half" idx="1"/>
          </p:nvPr>
        </p:nvSpPr>
        <p:spPr>
          <a:xfrm>
            <a:off x="1466140" y="1387852"/>
            <a:ext cx="11525603" cy="1655762"/>
          </a:xfrm>
          <a:prstGeom prst="rect">
            <a:avLst/>
          </a:prstGeom>
        </p:spPr>
        <p:txBody>
          <a:bodyPr/>
          <a:lstStyle/>
          <a:p>
            <a:pPr algn="l" defTabSz="355600">
              <a:lnSpc>
                <a:spcPct val="100000"/>
              </a:lnSpc>
              <a:spcBef>
                <a:spcPts val="0"/>
              </a:spcBef>
              <a:defRPr sz="2300">
                <a:latin typeface="+mj-lt"/>
                <a:ea typeface="+mj-ea"/>
                <a:cs typeface="+mj-cs"/>
                <a:sym typeface="Tahoma"/>
              </a:defRPr>
            </a:pPr>
            <a:r>
              <a:t>Student: Martin Kirilov</a:t>
            </a:r>
          </a:p>
          <a:p>
            <a:pPr algn="l" defTabSz="355600">
              <a:lnSpc>
                <a:spcPct val="100000"/>
              </a:lnSpc>
              <a:spcBef>
                <a:spcPts val="0"/>
              </a:spcBef>
              <a:defRPr sz="2300">
                <a:latin typeface="+mj-lt"/>
                <a:ea typeface="+mj-ea"/>
                <a:cs typeface="+mj-cs"/>
                <a:sym typeface="Tahoma"/>
              </a:defRPr>
            </a:pPr>
            <a:r>
              <a:t>Module Code: LCLM4004</a:t>
            </a:r>
          </a:p>
          <a:p>
            <a:pPr algn="l" defTabSz="355600">
              <a:lnSpc>
                <a:spcPct val="100000"/>
              </a:lnSpc>
              <a:spcBef>
                <a:spcPts val="0"/>
              </a:spcBef>
              <a:defRPr sz="2300">
                <a:latin typeface="+mj-lt"/>
                <a:ea typeface="+mj-ea"/>
                <a:cs typeface="+mj-cs"/>
                <a:sym typeface="Tahoma"/>
              </a:defRPr>
            </a:pPr>
            <a:r>
              <a:t>Module Name: Problem Solving and Decision Making</a:t>
            </a:r>
          </a:p>
        </p:txBody>
      </p:sp>
      <p:pic>
        <p:nvPicPr>
          <p:cNvPr id="96" name="Screenshot 2025-11-09 at 00.19.37.png" descr="Screenshot 2025-11-09 at 00.19.37.png"/>
          <p:cNvPicPr>
            <a:picLocks noChangeAspect="1"/>
          </p:cNvPicPr>
          <p:nvPr/>
        </p:nvPicPr>
        <p:blipFill>
          <a:blip r:embed="rId2">
            <a:extLst/>
          </a:blip>
          <a:stretch>
            <a:fillRect/>
          </a:stretch>
        </p:blipFill>
        <p:spPr>
          <a:xfrm>
            <a:off x="-155265" y="2852982"/>
            <a:ext cx="12778675" cy="3450016"/>
          </a:xfrm>
          <a:prstGeom prst="rect">
            <a:avLst/>
          </a:prstGeom>
          <a:ln w="12700">
            <a:miter lim="400000"/>
          </a:ln>
        </p:spPr>
      </p:pic>
      <p:pic>
        <p:nvPicPr>
          <p:cNvPr id="97" name="Screenshot 2025-11-09 at 01.21.11.png" descr="Screenshot 2025-11-09 at 01.21.11.png"/>
          <p:cNvPicPr>
            <a:picLocks noChangeAspect="1"/>
          </p:cNvPicPr>
          <p:nvPr/>
        </p:nvPicPr>
        <p:blipFill>
          <a:blip r:embed="rId3">
            <a:extLst/>
          </a:blip>
          <a:stretch>
            <a:fillRect/>
          </a:stretch>
        </p:blipFill>
        <p:spPr>
          <a:xfrm>
            <a:off x="9031553" y="-328085"/>
            <a:ext cx="3268864" cy="3220969"/>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99" name="Title 1"/>
          <p:cNvSpPr txBox="1"/>
          <p:nvPr/>
        </p:nvSpPr>
        <p:spPr>
          <a:xfrm>
            <a:off x="1792838" y="111474"/>
            <a:ext cx="9275555" cy="1325564"/>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lvl1pPr>
              <a:lnSpc>
                <a:spcPct val="90000"/>
              </a:lnSpc>
              <a:defRPr sz="4000">
                <a:latin typeface="+mj-lt"/>
                <a:ea typeface="+mj-ea"/>
                <a:cs typeface="+mj-cs"/>
                <a:sym typeface="Tahoma"/>
              </a:defRPr>
            </a:lvl1pPr>
          </a:lstStyle>
          <a:p>
            <a:pPr/>
            <a:r>
              <a:t>Company Background &amp; Core Problem</a:t>
            </a:r>
          </a:p>
        </p:txBody>
      </p:sp>
      <p:sp>
        <p:nvSpPr>
          <p:cNvPr id="100" name="Founded by Liam and Priya Patel, in Norwich, (UK) 2016.…"/>
          <p:cNvSpPr txBox="1"/>
          <p:nvPr/>
        </p:nvSpPr>
        <p:spPr>
          <a:xfrm>
            <a:off x="2340216" y="1405676"/>
            <a:ext cx="7710730" cy="3444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a:latin typeface="+mj-lt"/>
                <a:ea typeface="+mj-ea"/>
                <a:cs typeface="+mj-cs"/>
                <a:sym typeface="Tahoma"/>
              </a:defRPr>
            </a:pPr>
          </a:p>
          <a:p>
            <a:pPr>
              <a:defRPr b="1">
                <a:latin typeface="+mj-lt"/>
                <a:ea typeface="+mj-ea"/>
                <a:cs typeface="+mj-cs"/>
                <a:sym typeface="Tahoma"/>
              </a:defRPr>
            </a:pPr>
            <a:r>
              <a:t>Founded by Liam and Priya Patel, in Norwich, (UK) 2016.</a:t>
            </a:r>
          </a:p>
          <a:p>
            <a:pPr>
              <a:defRPr b="1">
                <a:latin typeface="+mj-lt"/>
                <a:ea typeface="+mj-ea"/>
                <a:cs typeface="+mj-cs"/>
                <a:sym typeface="Tahoma"/>
              </a:defRPr>
            </a:pPr>
            <a:br/>
            <a:r>
              <a:t>A good reputation in custom designed eco-friendly floral designs.</a:t>
            </a:r>
            <a:br/>
          </a:p>
          <a:p>
            <a:pPr>
              <a:defRPr b="1">
                <a:latin typeface="+mj-lt"/>
                <a:ea typeface="+mj-ea"/>
                <a:cs typeface="+mj-cs"/>
                <a:sym typeface="Tahoma"/>
              </a:defRPr>
            </a:pPr>
            <a:r>
              <a:t>Successfully operating and has a loyal customer base of 6 years.</a:t>
            </a:r>
            <a:br/>
          </a:p>
          <a:p>
            <a:pPr>
              <a:defRPr b="1">
                <a:latin typeface="+mj-lt"/>
                <a:ea typeface="+mj-ea"/>
                <a:cs typeface="+mj-cs"/>
                <a:sym typeface="Tahoma"/>
              </a:defRPr>
            </a:pPr>
            <a:r>
              <a:t>Within 12 months, a reduction in in-store sales of 30 percent.</a:t>
            </a:r>
            <a:br/>
          </a:p>
          <a:p>
            <a:pPr>
              <a:defRPr b="1">
                <a:latin typeface="+mj-lt"/>
                <a:ea typeface="+mj-ea"/>
                <a:cs typeface="+mj-cs"/>
                <a:sym typeface="Tahoma"/>
              </a:defRPr>
            </a:pPr>
            <a:r>
              <a:t>Increased expenses and entry of new players pose a threat to profitability.</a:t>
            </a:r>
          </a:p>
        </p:txBody>
      </p:sp>
      <p:pic>
        <p:nvPicPr>
          <p:cNvPr id="101" name="Screenshot 2025-11-09 at 00.57.18.png" descr="Screenshot 2025-11-09 at 00.57.18.png"/>
          <p:cNvPicPr>
            <a:picLocks noChangeAspect="1"/>
          </p:cNvPicPr>
          <p:nvPr/>
        </p:nvPicPr>
        <p:blipFill>
          <a:blip r:embed="rId2">
            <a:extLst/>
          </a:blip>
          <a:stretch>
            <a:fillRect/>
          </a:stretch>
        </p:blipFill>
        <p:spPr>
          <a:xfrm>
            <a:off x="9914171" y="1564730"/>
            <a:ext cx="2224167" cy="3126133"/>
          </a:xfrm>
          <a:prstGeom prst="rect">
            <a:avLst/>
          </a:prstGeom>
          <a:ln w="12700">
            <a:miter lim="400000"/>
          </a:ln>
        </p:spPr>
      </p:pic>
      <p:pic>
        <p:nvPicPr>
          <p:cNvPr id="102" name="Screenshot 2025-11-09 at 00.57.47.png" descr="Screenshot 2025-11-09 at 00.57.47.png"/>
          <p:cNvPicPr>
            <a:picLocks noChangeAspect="1"/>
          </p:cNvPicPr>
          <p:nvPr/>
        </p:nvPicPr>
        <p:blipFill>
          <a:blip r:embed="rId3">
            <a:extLst/>
          </a:blip>
          <a:stretch>
            <a:fillRect/>
          </a:stretch>
        </p:blipFill>
        <p:spPr>
          <a:xfrm>
            <a:off x="110797" y="1626991"/>
            <a:ext cx="2004432" cy="3001611"/>
          </a:xfrm>
          <a:prstGeom prst="rect">
            <a:avLst/>
          </a:prstGeom>
          <a:ln w="12700">
            <a:miter lim="400000"/>
          </a:ln>
        </p:spPr>
      </p:pic>
      <p:sp>
        <p:nvSpPr>
          <p:cNvPr id="103" name="The store has an excellent reputation but as the sales are declining, it is time to update and make the store more appealing to the customers."/>
          <p:cNvSpPr txBox="1"/>
          <p:nvPr/>
        </p:nvSpPr>
        <p:spPr>
          <a:xfrm>
            <a:off x="2077868" y="5621967"/>
            <a:ext cx="7513742" cy="650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a:latin typeface="+mj-lt"/>
                <a:ea typeface="+mj-ea"/>
                <a:cs typeface="+mj-cs"/>
                <a:sym typeface="Tahoma"/>
              </a:defRPr>
            </a:lvl1pPr>
          </a:lstStyle>
          <a:p>
            <a:pPr/>
            <a:r>
              <a:t>The store has an excellent reputation but as the sales are declining, it is time to update and make the store more appealing to the customers.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05" name="Title 1"/>
          <p:cNvSpPr txBox="1"/>
          <p:nvPr>
            <p:ph type="title"/>
          </p:nvPr>
        </p:nvSpPr>
        <p:spPr>
          <a:prstGeom prst="rect">
            <a:avLst/>
          </a:prstGeom>
        </p:spPr>
        <p:txBody>
          <a:bodyPr/>
          <a:lstStyle>
            <a:lvl1pPr>
              <a:defRPr sz="4000">
                <a:latin typeface="+mj-lt"/>
                <a:ea typeface="+mj-ea"/>
                <a:cs typeface="+mj-cs"/>
                <a:sym typeface="Tahoma"/>
              </a:defRPr>
            </a:lvl1pPr>
          </a:lstStyle>
          <a:p>
            <a:pPr/>
            <a:r>
              <a:t>External Environment (PESTEL Analysis)</a:t>
            </a:r>
          </a:p>
        </p:txBody>
      </p:sp>
      <p:sp>
        <p:nvSpPr>
          <p:cNvPr id="106" name="Content Placeholder 2"/>
          <p:cNvSpPr txBox="1"/>
          <p:nvPr>
            <p:ph type="body" sz="half" idx="1"/>
          </p:nvPr>
        </p:nvSpPr>
        <p:spPr>
          <a:xfrm>
            <a:off x="348975" y="1825625"/>
            <a:ext cx="7666549" cy="4351338"/>
          </a:xfrm>
          <a:prstGeom prst="rect">
            <a:avLst/>
          </a:prstGeom>
        </p:spPr>
        <p:txBody>
          <a:bodyPr/>
          <a:lstStyle/>
          <a:p>
            <a:pPr marL="0" indent="0" defTabSz="355600">
              <a:lnSpc>
                <a:spcPct val="100000"/>
              </a:lnSpc>
              <a:spcBef>
                <a:spcPts val="0"/>
              </a:spcBef>
              <a:buSzTx/>
              <a:buFontTx/>
              <a:buNone/>
              <a:defRPr sz="1800">
                <a:latin typeface="+mj-lt"/>
                <a:ea typeface="+mj-ea"/>
                <a:cs typeface="+mj-cs"/>
                <a:sym typeface="Tahoma"/>
              </a:defRPr>
            </a:pPr>
            <a:r>
              <a:t>Political - After Brexit the import rules raise costs for imported flowers.</a:t>
            </a:r>
            <a:br/>
          </a:p>
          <a:p>
            <a:pPr marL="0" indent="0" defTabSz="355600">
              <a:lnSpc>
                <a:spcPct val="100000"/>
              </a:lnSpc>
              <a:spcBef>
                <a:spcPts val="0"/>
              </a:spcBef>
              <a:buSzTx/>
              <a:buFontTx/>
              <a:buNone/>
              <a:defRPr sz="1800">
                <a:latin typeface="+mj-lt"/>
                <a:ea typeface="+mj-ea"/>
                <a:cs typeface="+mj-cs"/>
                <a:sym typeface="Tahoma"/>
              </a:defRPr>
            </a:pPr>
            <a:r>
              <a:t>Economic - Even Inflation raises utility bills but reduces consumer spendings. </a:t>
            </a:r>
            <a:br/>
          </a:p>
          <a:p>
            <a:pPr marL="0" indent="0" defTabSz="355600">
              <a:lnSpc>
                <a:spcPct val="100000"/>
              </a:lnSpc>
              <a:spcBef>
                <a:spcPts val="0"/>
              </a:spcBef>
              <a:buSzTx/>
              <a:buFontTx/>
              <a:buNone/>
              <a:defRPr sz="1800">
                <a:latin typeface="+mj-lt"/>
                <a:ea typeface="+mj-ea"/>
                <a:cs typeface="+mj-cs"/>
                <a:sym typeface="Tahoma"/>
              </a:defRPr>
            </a:pPr>
            <a:r>
              <a:t>Social - A lot of costumers switch to Online Shopping. </a:t>
            </a:r>
            <a:br/>
          </a:p>
          <a:p>
            <a:pPr marL="0" indent="0" defTabSz="355600">
              <a:lnSpc>
                <a:spcPct val="100000"/>
              </a:lnSpc>
              <a:spcBef>
                <a:spcPts val="0"/>
              </a:spcBef>
              <a:buSzTx/>
              <a:buFontTx/>
              <a:buNone/>
              <a:defRPr sz="1800">
                <a:latin typeface="+mj-lt"/>
                <a:ea typeface="+mj-ea"/>
                <a:cs typeface="+mj-cs"/>
                <a:sym typeface="Tahoma"/>
              </a:defRPr>
            </a:pPr>
            <a:r>
              <a:t>Technological - These days many improvements happen quickly and websites and digital marketing skills need to always get improved. </a:t>
            </a:r>
            <a:br/>
          </a:p>
          <a:p>
            <a:pPr marL="0" indent="0" defTabSz="355600">
              <a:lnSpc>
                <a:spcPct val="100000"/>
              </a:lnSpc>
              <a:spcBef>
                <a:spcPts val="0"/>
              </a:spcBef>
              <a:buSzTx/>
              <a:buFontTx/>
              <a:buNone/>
              <a:defRPr sz="1800">
                <a:latin typeface="+mj-lt"/>
                <a:ea typeface="+mj-ea"/>
                <a:cs typeface="+mj-cs"/>
                <a:sym typeface="Tahoma"/>
              </a:defRPr>
            </a:pPr>
            <a:r>
              <a:t>Environmental - Sustainability costs rising and eco materials are more expensive.</a:t>
            </a:r>
            <a:br/>
            <a:br/>
            <a:r>
              <a:t>Legal - The cost of operating is becoming more expensive due to trading and packaging laws.</a:t>
            </a:r>
          </a:p>
        </p:txBody>
      </p:sp>
      <p:pic>
        <p:nvPicPr>
          <p:cNvPr id="107" name="Screenshot 2025-11-09 at 01.38.00.png" descr="Screenshot 2025-11-09 at 01.38.00.png"/>
          <p:cNvPicPr>
            <a:picLocks noChangeAspect="1"/>
          </p:cNvPicPr>
          <p:nvPr/>
        </p:nvPicPr>
        <p:blipFill>
          <a:blip r:embed="rId2">
            <a:extLst/>
          </a:blip>
          <a:stretch>
            <a:fillRect/>
          </a:stretch>
        </p:blipFill>
        <p:spPr>
          <a:xfrm>
            <a:off x="7966563" y="2113863"/>
            <a:ext cx="3775560" cy="2913510"/>
          </a:xfrm>
          <a:prstGeom prst="rect">
            <a:avLst/>
          </a:prstGeom>
          <a:ln w="12700">
            <a:miter lim="400000"/>
          </a:ln>
        </p:spPr>
      </p:pic>
      <p:sp>
        <p:nvSpPr>
          <p:cNvPr id="108" name="Text"/>
          <p:cNvSpPr txBox="1"/>
          <p:nvPr/>
        </p:nvSpPr>
        <p:spPr>
          <a:xfrm>
            <a:off x="5855122" y="3264467"/>
            <a:ext cx="481756" cy="333089"/>
          </a:xfrm>
          <a:prstGeom prst="rect">
            <a:avLst/>
          </a:prstGeom>
          <a:ln w="12700">
            <a:miter lim="400000"/>
          </a:ln>
        </p:spPr>
        <p:txBody>
          <a:bodyPr wrap="none" lIns="45719" rIns="45719">
            <a:spAutoFit/>
          </a:bodyPr>
          <a:lstStyle/>
          <a:p>
            <a:pPr/>
          </a:p>
        </p:txBody>
      </p:sp>
      <p:sp>
        <p:nvSpPr>
          <p:cNvPr id="109" name="Source: BBC News (2025) – UK Inflation at 3.8% in September. Data from the Office for National Statistics."/>
          <p:cNvSpPr txBox="1"/>
          <p:nvPr/>
        </p:nvSpPr>
        <p:spPr>
          <a:xfrm>
            <a:off x="7992312" y="5068340"/>
            <a:ext cx="4213287" cy="1361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defTabSz="457200">
              <a:spcBef>
                <a:spcPts val="1200"/>
              </a:spcBef>
              <a:defRPr>
                <a:latin typeface="+mj-lt"/>
                <a:ea typeface="+mj-ea"/>
                <a:cs typeface="+mj-cs"/>
                <a:sym typeface="Tahoma"/>
              </a:defRPr>
            </a:lvl1pPr>
          </a:lstStyle>
          <a:p>
            <a:pPr/>
            <a:r>
              <a:t>Source: BBC News (2025) – UK Inflation at 3.8% in September. Data from the Office for National Statistics.</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11" name="Title 1"/>
          <p:cNvSpPr txBox="1"/>
          <p:nvPr>
            <p:ph type="title"/>
          </p:nvPr>
        </p:nvSpPr>
        <p:spPr>
          <a:prstGeom prst="rect">
            <a:avLst/>
          </a:prstGeom>
        </p:spPr>
        <p:txBody>
          <a:bodyPr/>
          <a:lstStyle>
            <a:lvl1pPr defTabSz="868680">
              <a:defRPr sz="4180">
                <a:latin typeface="+mj-lt"/>
                <a:ea typeface="+mj-ea"/>
                <a:cs typeface="+mj-cs"/>
                <a:sym typeface="Tahoma"/>
              </a:defRPr>
            </a:lvl1pPr>
          </a:lstStyle>
          <a:p>
            <a:pPr/>
            <a:r>
              <a:t>Defining the Problem using the 5W2H Model</a:t>
            </a:r>
          </a:p>
        </p:txBody>
      </p:sp>
      <p:sp>
        <p:nvSpPr>
          <p:cNvPr id="112" name="Content Placeholder 2"/>
          <p:cNvSpPr txBox="1"/>
          <p:nvPr>
            <p:ph type="body" sz="half" idx="1"/>
          </p:nvPr>
        </p:nvSpPr>
        <p:spPr>
          <a:xfrm>
            <a:off x="4996611" y="1352050"/>
            <a:ext cx="6602154" cy="4351339"/>
          </a:xfrm>
          <a:prstGeom prst="rect">
            <a:avLst/>
          </a:prstGeom>
        </p:spPr>
        <p:txBody>
          <a:bodyPr/>
          <a:lstStyle/>
          <a:p>
            <a:pPr marL="150876" indent="-150876" defTabSz="603504">
              <a:lnSpc>
                <a:spcPct val="81000"/>
              </a:lnSpc>
              <a:spcBef>
                <a:spcPts val="600"/>
              </a:spcBef>
              <a:defRPr sz="1848">
                <a:latin typeface="+mj-lt"/>
                <a:ea typeface="+mj-ea"/>
                <a:cs typeface="+mj-cs"/>
                <a:sym typeface="Tahoma"/>
              </a:defRPr>
            </a:pPr>
            <a:r>
              <a:t>What: Sales dropped by 30% over the last year.</a:t>
            </a:r>
            <a:br/>
          </a:p>
          <a:p>
            <a:pPr marL="150876" indent="-150876" defTabSz="603504">
              <a:lnSpc>
                <a:spcPct val="81000"/>
              </a:lnSpc>
              <a:spcBef>
                <a:spcPts val="600"/>
              </a:spcBef>
              <a:defRPr sz="1848">
                <a:latin typeface="+mj-lt"/>
                <a:ea typeface="+mj-ea"/>
                <a:cs typeface="+mj-cs"/>
                <a:sym typeface="Tahoma"/>
              </a:defRPr>
            </a:pPr>
            <a:r>
              <a:t>Who: Liam and Priya Patel, the local owners of Green Haven Florists.</a:t>
            </a:r>
            <a:br/>
          </a:p>
          <a:p>
            <a:pPr marL="150876" indent="-150876" defTabSz="603504">
              <a:lnSpc>
                <a:spcPct val="81000"/>
              </a:lnSpc>
              <a:spcBef>
                <a:spcPts val="600"/>
              </a:spcBef>
              <a:defRPr sz="1848">
                <a:latin typeface="+mj-lt"/>
                <a:ea typeface="+mj-ea"/>
                <a:cs typeface="+mj-cs"/>
                <a:sym typeface="Tahoma"/>
              </a:defRPr>
            </a:pPr>
            <a:r>
              <a:t>When: The decline started gradually in 2024.</a:t>
            </a:r>
            <a:br/>
          </a:p>
          <a:p>
            <a:pPr marL="150876" indent="-150876" defTabSz="603504">
              <a:lnSpc>
                <a:spcPct val="81000"/>
              </a:lnSpc>
              <a:spcBef>
                <a:spcPts val="600"/>
              </a:spcBef>
              <a:defRPr sz="1848">
                <a:latin typeface="+mj-lt"/>
                <a:ea typeface="+mj-ea"/>
                <a:cs typeface="+mj-cs"/>
                <a:sym typeface="Tahoma"/>
              </a:defRPr>
            </a:pPr>
            <a:r>
              <a:t>Where: Norwich high street store.</a:t>
            </a:r>
          </a:p>
          <a:p>
            <a:pPr marL="150876" indent="-150876" defTabSz="603504">
              <a:lnSpc>
                <a:spcPct val="81000"/>
              </a:lnSpc>
              <a:spcBef>
                <a:spcPts val="600"/>
              </a:spcBef>
              <a:defRPr sz="1848">
                <a:latin typeface="+mj-lt"/>
                <a:ea typeface="+mj-ea"/>
                <a:cs typeface="+mj-cs"/>
                <a:sym typeface="Tahoma"/>
              </a:defRPr>
            </a:pPr>
          </a:p>
          <a:p>
            <a:pPr marL="150876" indent="-150876" defTabSz="603504">
              <a:lnSpc>
                <a:spcPct val="81000"/>
              </a:lnSpc>
              <a:spcBef>
                <a:spcPts val="600"/>
              </a:spcBef>
              <a:defRPr sz="1848">
                <a:latin typeface="+mj-lt"/>
                <a:ea typeface="+mj-ea"/>
                <a:cs typeface="+mj-cs"/>
                <a:sym typeface="Tahoma"/>
              </a:defRPr>
            </a:pPr>
            <a:r>
              <a:t>Why: The customers are shifting to online competitors.</a:t>
            </a:r>
          </a:p>
          <a:p>
            <a:pPr marL="150876" indent="-150876" defTabSz="603504">
              <a:lnSpc>
                <a:spcPct val="81000"/>
              </a:lnSpc>
              <a:spcBef>
                <a:spcPts val="600"/>
              </a:spcBef>
              <a:defRPr sz="1848">
                <a:latin typeface="+mj-lt"/>
                <a:ea typeface="+mj-ea"/>
                <a:cs typeface="+mj-cs"/>
                <a:sym typeface="Tahoma"/>
              </a:defRPr>
            </a:pPr>
          </a:p>
          <a:p>
            <a:pPr marL="150876" indent="-150876" defTabSz="603504">
              <a:lnSpc>
                <a:spcPct val="81000"/>
              </a:lnSpc>
              <a:spcBef>
                <a:spcPts val="600"/>
              </a:spcBef>
              <a:defRPr sz="1848">
                <a:latin typeface="+mj-lt"/>
                <a:ea typeface="+mj-ea"/>
                <a:cs typeface="+mj-cs"/>
                <a:sym typeface="Tahoma"/>
              </a:defRPr>
            </a:pPr>
            <a:r>
              <a:t>How: Minimal online marketing and increasing costs.</a:t>
            </a:r>
          </a:p>
          <a:p>
            <a:pPr marL="150876" indent="-150876" defTabSz="603504">
              <a:lnSpc>
                <a:spcPct val="81000"/>
              </a:lnSpc>
              <a:spcBef>
                <a:spcPts val="600"/>
              </a:spcBef>
              <a:defRPr sz="1848">
                <a:latin typeface="+mj-lt"/>
                <a:ea typeface="+mj-ea"/>
                <a:cs typeface="+mj-cs"/>
                <a:sym typeface="Tahoma"/>
              </a:defRPr>
            </a:pPr>
          </a:p>
          <a:p>
            <a:pPr marL="150876" indent="-150876" defTabSz="603504">
              <a:lnSpc>
                <a:spcPct val="81000"/>
              </a:lnSpc>
              <a:spcBef>
                <a:spcPts val="600"/>
              </a:spcBef>
              <a:defRPr sz="1848">
                <a:latin typeface="+mj-lt"/>
                <a:ea typeface="+mj-ea"/>
                <a:cs typeface="+mj-cs"/>
                <a:sym typeface="Tahoma"/>
              </a:defRPr>
            </a:pPr>
            <a:r>
              <a:t>How Much: Sales reduction by a third and cost increase by 15%.</a:t>
            </a:r>
          </a:p>
        </p:txBody>
      </p:sp>
      <p:pic>
        <p:nvPicPr>
          <p:cNvPr id="113" name="Screenshot 2025-11-09 at 02.36.13.png" descr="Screenshot 2025-11-09 at 02.36.13.png"/>
          <p:cNvPicPr>
            <a:picLocks noChangeAspect="1"/>
          </p:cNvPicPr>
          <p:nvPr/>
        </p:nvPicPr>
        <p:blipFill>
          <a:blip r:embed="rId2">
            <a:extLst/>
          </a:blip>
          <a:stretch>
            <a:fillRect/>
          </a:stretch>
        </p:blipFill>
        <p:spPr>
          <a:xfrm>
            <a:off x="236847" y="1885950"/>
            <a:ext cx="4305301" cy="3086100"/>
          </a:xfrm>
          <a:prstGeom prst="rect">
            <a:avLst/>
          </a:prstGeom>
          <a:ln w="12700">
            <a:miter lim="400000"/>
          </a:ln>
        </p:spPr>
      </p:pic>
      <p:sp>
        <p:nvSpPr>
          <p:cNvPr id="114" name="Figure 1. The 5W2H Model applied to Green Haven Florists (adapted from Slidesgo, 2025)."/>
          <p:cNvSpPr txBox="1"/>
          <p:nvPr/>
        </p:nvSpPr>
        <p:spPr>
          <a:xfrm>
            <a:off x="236847" y="5073050"/>
            <a:ext cx="4305301" cy="929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defTabSz="457200">
              <a:defRPr>
                <a:latin typeface="+mj-lt"/>
                <a:ea typeface="+mj-ea"/>
                <a:cs typeface="+mj-cs"/>
                <a:sym typeface="Tahoma"/>
              </a:defRPr>
            </a:lvl1pPr>
          </a:lstStyle>
          <a:p>
            <a:pPr/>
            <a:r>
              <a:t>Figure 1. The 5W2H Model applied to Green Haven Florists (adapted from Slidesgo, 2025).</a:t>
            </a:r>
          </a:p>
        </p:txBody>
      </p:sp>
      <p:sp>
        <p:nvSpPr>
          <p:cNvPr id="115" name="Summary: Declining sales and growing costs highlight the need for a stronger digital strategy."/>
          <p:cNvSpPr txBox="1"/>
          <p:nvPr/>
        </p:nvSpPr>
        <p:spPr>
          <a:xfrm>
            <a:off x="1574019" y="6025751"/>
            <a:ext cx="9043962" cy="3581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defTabSz="457200">
              <a:defRPr sz="1700">
                <a:solidFill>
                  <a:srgbClr val="E8D0AD"/>
                </a:solidFill>
                <a:latin typeface="+mj-lt"/>
                <a:ea typeface="+mj-ea"/>
                <a:cs typeface="+mj-cs"/>
                <a:sym typeface="Tahoma"/>
              </a:defRPr>
            </a:lvl1pPr>
          </a:lstStyle>
          <a:p>
            <a:pPr/>
            <a:r>
              <a:t>Summary: Declining sales and growing costs highlight the need for a stronger digital strategy.</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17" name="Title 1"/>
          <p:cNvSpPr txBox="1"/>
          <p:nvPr>
            <p:ph type="title"/>
          </p:nvPr>
        </p:nvSpPr>
        <p:spPr>
          <a:xfrm>
            <a:off x="838200" y="0"/>
            <a:ext cx="10515600" cy="1325563"/>
          </a:xfrm>
          <a:prstGeom prst="rect">
            <a:avLst/>
          </a:prstGeom>
        </p:spPr>
        <p:txBody>
          <a:bodyPr/>
          <a:lstStyle>
            <a:lvl1pPr defTabSz="877823">
              <a:defRPr sz="4224">
                <a:solidFill>
                  <a:srgbClr val="040101"/>
                </a:solidFill>
                <a:latin typeface="+mj-lt"/>
                <a:ea typeface="+mj-ea"/>
                <a:cs typeface="+mj-cs"/>
                <a:sym typeface="Tahoma"/>
              </a:defRPr>
            </a:lvl1pPr>
          </a:lstStyle>
          <a:p>
            <a:pPr/>
            <a:r>
              <a:t>Fishbone Diagram (Ishikawa Diagram)</a:t>
            </a:r>
          </a:p>
        </p:txBody>
      </p:sp>
      <p:sp>
        <p:nvSpPr>
          <p:cNvPr id="118" name="Content Placeholder 2"/>
          <p:cNvSpPr txBox="1"/>
          <p:nvPr>
            <p:ph type="body" idx="1"/>
          </p:nvPr>
        </p:nvSpPr>
        <p:spPr>
          <a:xfrm>
            <a:off x="838200" y="849429"/>
            <a:ext cx="10515600" cy="5562258"/>
          </a:xfrm>
          <a:prstGeom prst="rect">
            <a:avLst/>
          </a:prstGeom>
        </p:spPr>
        <p:txBody>
          <a:bodyPr/>
          <a:lstStyle/>
          <a:p>
            <a:pPr marL="0" indent="0" algn="ctr" defTabSz="457200">
              <a:lnSpc>
                <a:spcPct val="100000"/>
              </a:lnSpc>
              <a:spcBef>
                <a:spcPts val="0"/>
              </a:spcBef>
              <a:buSzTx/>
              <a:buFontTx/>
              <a:buNone/>
              <a:defRPr sz="1800">
                <a:latin typeface="+mj-lt"/>
                <a:ea typeface="+mj-ea"/>
                <a:cs typeface="+mj-cs"/>
                <a:sym typeface="Tahoma"/>
              </a:defRPr>
            </a:pPr>
            <a:r>
              <a:t>The Fishbone Diagram aids in determining the primary reasons for Green Haven Florists declining sales. Higher material prices, increased competition from online flower merchants, and restricted online marketing are important contributing issues.</a:t>
            </a:r>
          </a:p>
          <a:p>
            <a:pPr marL="0" indent="0" algn="ctr" defTabSz="457200">
              <a:lnSpc>
                <a:spcPct val="100000"/>
              </a:lnSpc>
              <a:spcBef>
                <a:spcPts val="0"/>
              </a:spcBef>
              <a:buSzTx/>
              <a:buFontTx/>
              <a:buNone/>
              <a:defRPr sz="1800">
                <a:latin typeface="+mj-lt"/>
                <a:ea typeface="+mj-ea"/>
                <a:cs typeface="+mj-cs"/>
                <a:sym typeface="Tahoma"/>
              </a:defRPr>
            </a:pPr>
            <a:br/>
          </a:p>
        </p:txBody>
      </p:sp>
      <p:pic>
        <p:nvPicPr>
          <p:cNvPr id="119" name="Screenshot 2025-11-09 at 22.13.50.png" descr="Screenshot 2025-11-09 at 22.13.50.png"/>
          <p:cNvPicPr>
            <a:picLocks noChangeAspect="1"/>
          </p:cNvPicPr>
          <p:nvPr/>
        </p:nvPicPr>
        <p:blipFill>
          <a:blip r:embed="rId2">
            <a:extLst/>
          </a:blip>
          <a:stretch>
            <a:fillRect/>
          </a:stretch>
        </p:blipFill>
        <p:spPr>
          <a:xfrm>
            <a:off x="2865371" y="1857480"/>
            <a:ext cx="6726384" cy="4454094"/>
          </a:xfrm>
          <a:prstGeom prst="rect">
            <a:avLst/>
          </a:prstGeom>
          <a:ln w="12700">
            <a:miter lim="400000"/>
          </a:ln>
        </p:spPr>
      </p:pic>
      <p:sp>
        <p:nvSpPr>
          <p:cNvPr id="120" name="Figure 2. Fishbone Diagram (adapted from Purple Griffon, 2024)."/>
          <p:cNvSpPr txBox="1"/>
          <p:nvPr/>
        </p:nvSpPr>
        <p:spPr>
          <a:xfrm>
            <a:off x="3860956" y="6378172"/>
            <a:ext cx="6653062" cy="3708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defTabSz="457200">
              <a:defRPr>
                <a:latin typeface="+mj-lt"/>
                <a:ea typeface="+mj-ea"/>
                <a:cs typeface="+mj-cs"/>
                <a:sym typeface="Tahoma"/>
              </a:defRPr>
            </a:lvl1pPr>
          </a:lstStyle>
          <a:p>
            <a:pPr/>
            <a:r>
              <a:t>Figure 2. Fishbone Diagram (adapted from Purple Griffon, 2024).</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22" name="Title 1"/>
          <p:cNvSpPr txBox="1"/>
          <p:nvPr>
            <p:ph type="title"/>
          </p:nvPr>
        </p:nvSpPr>
        <p:spPr>
          <a:xfrm>
            <a:off x="1069938" y="56140"/>
            <a:ext cx="10515601" cy="1325564"/>
          </a:xfrm>
          <a:prstGeom prst="rect">
            <a:avLst/>
          </a:prstGeom>
        </p:spPr>
        <p:txBody>
          <a:bodyPr/>
          <a:lstStyle>
            <a:lvl1pPr>
              <a:defRPr>
                <a:solidFill>
                  <a:srgbClr val="0A050D"/>
                </a:solidFill>
                <a:latin typeface="+mj-lt"/>
                <a:ea typeface="+mj-ea"/>
                <a:cs typeface="+mj-cs"/>
                <a:sym typeface="Tahoma"/>
              </a:defRPr>
            </a:lvl1pPr>
          </a:lstStyle>
          <a:p>
            <a:pPr/>
            <a:r>
              <a:t>Possible Solutions and Decision Options</a:t>
            </a:r>
          </a:p>
        </p:txBody>
      </p:sp>
      <p:sp>
        <p:nvSpPr>
          <p:cNvPr id="123" name="Content Placeholder 2"/>
          <p:cNvSpPr txBox="1"/>
          <p:nvPr>
            <p:ph type="body" idx="1"/>
          </p:nvPr>
        </p:nvSpPr>
        <p:spPr>
          <a:xfrm>
            <a:off x="499644" y="1305974"/>
            <a:ext cx="6912044" cy="5308717"/>
          </a:xfrm>
          <a:prstGeom prst="rect">
            <a:avLst/>
          </a:prstGeom>
        </p:spPr>
        <p:txBody>
          <a:bodyPr/>
          <a:lstStyle/>
          <a:p>
            <a:pPr marL="0" indent="0" defTabSz="297179">
              <a:lnSpc>
                <a:spcPct val="100000"/>
              </a:lnSpc>
              <a:spcBef>
                <a:spcPts val="0"/>
              </a:spcBef>
              <a:buSzTx/>
              <a:buFontTx/>
              <a:buNone/>
              <a:defRPr b="1" sz="1429">
                <a:latin typeface="+mj-lt"/>
                <a:ea typeface="+mj-ea"/>
                <a:cs typeface="+mj-cs"/>
                <a:sym typeface="Tahoma"/>
              </a:defRPr>
            </a:pPr>
            <a:r>
              <a:t>1. Create an Online Store</a:t>
            </a:r>
          </a:p>
          <a:p>
            <a:pPr marL="0" indent="0" defTabSz="297179">
              <a:lnSpc>
                <a:spcPct val="100000"/>
              </a:lnSpc>
              <a:spcBef>
                <a:spcPts val="0"/>
              </a:spcBef>
              <a:buSzTx/>
              <a:buFontTx/>
              <a:buNone/>
              <a:defRPr b="1" sz="1429">
                <a:latin typeface="+mj-lt"/>
                <a:ea typeface="+mj-ea"/>
                <a:cs typeface="+mj-cs"/>
                <a:sym typeface="Tahoma"/>
              </a:defRPr>
            </a:pPr>
          </a:p>
          <a:p>
            <a:pPr marL="0" indent="0" defTabSz="297179">
              <a:lnSpc>
                <a:spcPct val="100000"/>
              </a:lnSpc>
              <a:spcBef>
                <a:spcPts val="0"/>
              </a:spcBef>
              <a:buSzTx/>
              <a:buFontTx/>
              <a:buNone/>
              <a:defRPr sz="1429">
                <a:latin typeface="+mj-lt"/>
                <a:ea typeface="+mj-ea"/>
                <a:cs typeface="+mj-cs"/>
                <a:sym typeface="Tahoma"/>
              </a:defRPr>
            </a:pPr>
            <a:r>
              <a:t>Make a basic online store for ordering and delivering flowers.</a:t>
            </a:r>
          </a:p>
          <a:p>
            <a:pPr marL="0" indent="0" defTabSz="297179">
              <a:lnSpc>
                <a:spcPct val="100000"/>
              </a:lnSpc>
              <a:spcBef>
                <a:spcPts val="0"/>
              </a:spcBef>
              <a:buSzTx/>
              <a:buFontTx/>
              <a:buNone/>
              <a:defRPr sz="1429">
                <a:latin typeface="+mj-lt"/>
                <a:ea typeface="+mj-ea"/>
                <a:cs typeface="+mj-cs"/>
                <a:sym typeface="Tahoma"/>
              </a:defRPr>
            </a:pPr>
          </a:p>
          <a:p>
            <a:pPr marL="0" indent="0" defTabSz="297179">
              <a:lnSpc>
                <a:spcPct val="100000"/>
              </a:lnSpc>
              <a:spcBef>
                <a:spcPts val="0"/>
              </a:spcBef>
              <a:buSzTx/>
              <a:buFontTx/>
              <a:buNone/>
              <a:defRPr b="1" sz="1429">
                <a:latin typeface="+mj-lt"/>
                <a:ea typeface="+mj-ea"/>
                <a:cs typeface="+mj-cs"/>
                <a:sym typeface="Tahoma"/>
              </a:defRPr>
            </a:pPr>
            <a:r>
              <a:rPr b="0"/>
              <a:t>Provide choices for delivery and Click and collect too. </a:t>
            </a:r>
            <a:br/>
          </a:p>
          <a:p>
            <a:pPr marL="0" indent="0" defTabSz="297179">
              <a:lnSpc>
                <a:spcPct val="100000"/>
              </a:lnSpc>
              <a:spcBef>
                <a:spcPts val="0"/>
              </a:spcBef>
              <a:buSzTx/>
              <a:buFontTx/>
              <a:buNone/>
              <a:defRPr b="1" sz="1429">
                <a:latin typeface="+mj-lt"/>
                <a:ea typeface="+mj-ea"/>
                <a:cs typeface="+mj-cs"/>
                <a:sym typeface="Tahoma"/>
              </a:defRPr>
            </a:pPr>
            <a:r>
              <a:t>2. Enhance Digital Marketing</a:t>
            </a:r>
          </a:p>
          <a:p>
            <a:pPr marL="0" indent="0" defTabSz="297179">
              <a:lnSpc>
                <a:spcPct val="100000"/>
              </a:lnSpc>
              <a:spcBef>
                <a:spcPts val="0"/>
              </a:spcBef>
              <a:buSzTx/>
              <a:buFontTx/>
              <a:buNone/>
              <a:defRPr b="1" sz="1429">
                <a:latin typeface="+mj-lt"/>
                <a:ea typeface="+mj-ea"/>
                <a:cs typeface="+mj-cs"/>
                <a:sym typeface="Tahoma"/>
              </a:defRPr>
            </a:pPr>
          </a:p>
          <a:p>
            <a:pPr marL="0" indent="0" defTabSz="297179">
              <a:lnSpc>
                <a:spcPct val="100000"/>
              </a:lnSpc>
              <a:spcBef>
                <a:spcPts val="0"/>
              </a:spcBef>
              <a:buSzTx/>
              <a:buFontTx/>
              <a:buNone/>
              <a:defRPr sz="1429">
                <a:latin typeface="+mj-lt"/>
                <a:ea typeface="+mj-ea"/>
                <a:cs typeface="+mj-cs"/>
                <a:sym typeface="Tahoma"/>
              </a:defRPr>
            </a:pPr>
            <a:r>
              <a:t>Showcase eco - friendly designs on Facebook, Instagram, and TikTok.</a:t>
            </a:r>
          </a:p>
          <a:p>
            <a:pPr marL="0" indent="0" defTabSz="297179">
              <a:lnSpc>
                <a:spcPct val="100000"/>
              </a:lnSpc>
              <a:spcBef>
                <a:spcPts val="0"/>
              </a:spcBef>
              <a:buSzTx/>
              <a:buFontTx/>
              <a:buNone/>
              <a:defRPr sz="1429">
                <a:latin typeface="+mj-lt"/>
                <a:ea typeface="+mj-ea"/>
                <a:cs typeface="+mj-cs"/>
                <a:sym typeface="Tahoma"/>
              </a:defRPr>
            </a:pPr>
          </a:p>
          <a:p>
            <a:pPr marL="0" indent="0" defTabSz="297179">
              <a:lnSpc>
                <a:spcPct val="100000"/>
              </a:lnSpc>
              <a:spcBef>
                <a:spcPts val="0"/>
              </a:spcBef>
              <a:buSzTx/>
              <a:buFontTx/>
              <a:buNone/>
              <a:defRPr b="1" sz="1429">
                <a:latin typeface="+mj-lt"/>
                <a:ea typeface="+mj-ea"/>
                <a:cs typeface="+mj-cs"/>
                <a:sym typeface="Tahoma"/>
              </a:defRPr>
            </a:pPr>
            <a:r>
              <a:rPr b="0"/>
              <a:t>Run sponsored advertisements and local promotions.</a:t>
            </a:r>
            <a:br/>
          </a:p>
          <a:p>
            <a:pPr marL="0" indent="0" defTabSz="297179">
              <a:lnSpc>
                <a:spcPct val="100000"/>
              </a:lnSpc>
              <a:spcBef>
                <a:spcPts val="0"/>
              </a:spcBef>
              <a:buSzTx/>
              <a:buFontTx/>
              <a:buNone/>
              <a:defRPr b="1" sz="1429">
                <a:latin typeface="+mj-lt"/>
                <a:ea typeface="+mj-ea"/>
                <a:cs typeface="+mj-cs"/>
                <a:sym typeface="Tahoma"/>
              </a:defRPr>
            </a:pPr>
            <a:r>
              <a:t>3. Customer Loyalty Initiative</a:t>
            </a:r>
          </a:p>
          <a:p>
            <a:pPr marL="0" indent="0" defTabSz="297179">
              <a:lnSpc>
                <a:spcPct val="100000"/>
              </a:lnSpc>
              <a:spcBef>
                <a:spcPts val="0"/>
              </a:spcBef>
              <a:buSzTx/>
              <a:buFontTx/>
              <a:buNone/>
              <a:defRPr b="1" sz="1429">
                <a:latin typeface="+mj-lt"/>
                <a:ea typeface="+mj-ea"/>
                <a:cs typeface="+mj-cs"/>
                <a:sym typeface="Tahoma"/>
              </a:defRPr>
            </a:pPr>
          </a:p>
          <a:p>
            <a:pPr marL="0" indent="0" defTabSz="297179">
              <a:lnSpc>
                <a:spcPct val="100000"/>
              </a:lnSpc>
              <a:spcBef>
                <a:spcPts val="0"/>
              </a:spcBef>
              <a:buSzTx/>
              <a:buFontTx/>
              <a:buNone/>
              <a:defRPr sz="1429">
                <a:latin typeface="+mj-lt"/>
                <a:ea typeface="+mj-ea"/>
                <a:cs typeface="+mj-cs"/>
                <a:sym typeface="Tahoma"/>
              </a:defRPr>
            </a:pPr>
            <a:r>
              <a:t>Offer incentives to loyal consumers, such as "Buy 5 bouquets, get 1 FREE."</a:t>
            </a:r>
          </a:p>
          <a:p>
            <a:pPr marL="0" indent="0" defTabSz="297179">
              <a:lnSpc>
                <a:spcPct val="100000"/>
              </a:lnSpc>
              <a:spcBef>
                <a:spcPts val="0"/>
              </a:spcBef>
              <a:buSzTx/>
              <a:buFontTx/>
              <a:buNone/>
              <a:defRPr sz="1429">
                <a:latin typeface="+mj-lt"/>
                <a:ea typeface="+mj-ea"/>
                <a:cs typeface="+mj-cs"/>
                <a:sym typeface="Tahoma"/>
              </a:defRPr>
            </a:pPr>
          </a:p>
          <a:p>
            <a:pPr marL="0" indent="0" defTabSz="297179">
              <a:lnSpc>
                <a:spcPct val="100000"/>
              </a:lnSpc>
              <a:spcBef>
                <a:spcPts val="0"/>
              </a:spcBef>
              <a:buSzTx/>
              <a:buFontTx/>
              <a:buNone/>
              <a:defRPr b="1" sz="1429">
                <a:latin typeface="+mj-lt"/>
                <a:ea typeface="+mj-ea"/>
                <a:cs typeface="+mj-cs"/>
                <a:sym typeface="Tahoma"/>
              </a:defRPr>
            </a:pPr>
            <a:r>
              <a:rPr b="0"/>
              <a:t>Promote online reviews and recommendations.</a:t>
            </a:r>
            <a:br/>
          </a:p>
          <a:p>
            <a:pPr marL="0" indent="0" defTabSz="297179">
              <a:lnSpc>
                <a:spcPct val="100000"/>
              </a:lnSpc>
              <a:spcBef>
                <a:spcPts val="0"/>
              </a:spcBef>
              <a:buSzTx/>
              <a:buFontTx/>
              <a:buNone/>
              <a:defRPr b="1" sz="1429">
                <a:latin typeface="+mj-lt"/>
                <a:ea typeface="+mj-ea"/>
                <a:cs typeface="+mj-cs"/>
                <a:sym typeface="Tahoma"/>
              </a:defRPr>
            </a:pPr>
            <a:r>
              <a:t>4. Strategically Cut Expenses</a:t>
            </a:r>
          </a:p>
          <a:p>
            <a:pPr marL="0" indent="0" defTabSz="297179">
              <a:lnSpc>
                <a:spcPct val="100000"/>
              </a:lnSpc>
              <a:spcBef>
                <a:spcPts val="0"/>
              </a:spcBef>
              <a:buSzTx/>
              <a:buFontTx/>
              <a:buNone/>
              <a:defRPr b="1" sz="1429">
                <a:latin typeface="+mj-lt"/>
                <a:ea typeface="+mj-ea"/>
                <a:cs typeface="+mj-cs"/>
                <a:sym typeface="Tahoma"/>
              </a:defRPr>
            </a:pPr>
          </a:p>
          <a:p>
            <a:pPr marL="0" indent="0" defTabSz="297179">
              <a:lnSpc>
                <a:spcPct val="100000"/>
              </a:lnSpc>
              <a:spcBef>
                <a:spcPts val="0"/>
              </a:spcBef>
              <a:buSzTx/>
              <a:buFontTx/>
              <a:buNone/>
              <a:defRPr sz="1429">
                <a:latin typeface="+mj-lt"/>
                <a:ea typeface="+mj-ea"/>
                <a:cs typeface="+mj-cs"/>
                <a:sym typeface="Tahoma"/>
              </a:defRPr>
            </a:pPr>
            <a:r>
              <a:t>Collaborate with nearby vendors to save transportation expenses.</a:t>
            </a:r>
          </a:p>
          <a:p>
            <a:pPr marL="0" indent="0" defTabSz="297179">
              <a:lnSpc>
                <a:spcPct val="100000"/>
              </a:lnSpc>
              <a:spcBef>
                <a:spcPts val="0"/>
              </a:spcBef>
              <a:buSzTx/>
              <a:buFontTx/>
              <a:buNone/>
              <a:defRPr sz="1429">
                <a:latin typeface="+mj-lt"/>
                <a:ea typeface="+mj-ea"/>
                <a:cs typeface="+mj-cs"/>
                <a:sym typeface="Tahoma"/>
              </a:defRPr>
            </a:pPr>
          </a:p>
          <a:p>
            <a:pPr marL="0" indent="0" defTabSz="297179">
              <a:lnSpc>
                <a:spcPct val="100000"/>
              </a:lnSpc>
              <a:spcBef>
                <a:spcPts val="0"/>
              </a:spcBef>
              <a:buSzTx/>
              <a:buFontTx/>
              <a:buNone/>
              <a:defRPr sz="1429">
                <a:latin typeface="+mj-lt"/>
                <a:ea typeface="+mj-ea"/>
                <a:cs typeface="+mj-cs"/>
                <a:sym typeface="Tahoma"/>
              </a:defRPr>
            </a:pPr>
            <a:r>
              <a:t>Make use of reasonably priced, environmentally friendly, and sustainable packaging.</a:t>
            </a:r>
          </a:p>
        </p:txBody>
      </p:sp>
      <p:pic>
        <p:nvPicPr>
          <p:cNvPr id="124" name="Screenshot 2025-11-09 at 22.28.03.png" descr="Screenshot 2025-11-09 at 22.28.03.png"/>
          <p:cNvPicPr>
            <a:picLocks noChangeAspect="1"/>
          </p:cNvPicPr>
          <p:nvPr/>
        </p:nvPicPr>
        <p:blipFill>
          <a:blip r:embed="rId2">
            <a:extLst/>
          </a:blip>
          <a:stretch>
            <a:fillRect/>
          </a:stretch>
        </p:blipFill>
        <p:spPr>
          <a:xfrm>
            <a:off x="7224384" y="2138701"/>
            <a:ext cx="4133480" cy="3227015"/>
          </a:xfrm>
          <a:prstGeom prst="rect">
            <a:avLst/>
          </a:prstGeom>
          <a:ln w="12700">
            <a:miter lim="400000"/>
          </a:ln>
        </p:spPr>
      </p:pic>
      <p:pic>
        <p:nvPicPr>
          <p:cNvPr id="125" name="Screenshot 2025-11-09 at 22.29.38.png" descr="Screenshot 2025-11-09 at 22.29.38.png"/>
          <p:cNvPicPr>
            <a:picLocks noChangeAspect="1"/>
          </p:cNvPicPr>
          <p:nvPr/>
        </p:nvPicPr>
        <p:blipFill>
          <a:blip r:embed="rId3">
            <a:extLst/>
          </a:blip>
          <a:stretch>
            <a:fillRect/>
          </a:stretch>
        </p:blipFill>
        <p:spPr>
          <a:xfrm>
            <a:off x="6446219" y="1152666"/>
            <a:ext cx="1719043" cy="1481304"/>
          </a:xfrm>
          <a:prstGeom prst="rect">
            <a:avLst/>
          </a:prstGeom>
          <a:ln w="12700">
            <a:miter lim="400000"/>
          </a:ln>
        </p:spPr>
      </p:pic>
      <p:pic>
        <p:nvPicPr>
          <p:cNvPr id="126" name="Screenshot 2025-11-09 at 22.30.29.png" descr="Screenshot 2025-11-09 at 22.30.29.png"/>
          <p:cNvPicPr>
            <a:picLocks noChangeAspect="1"/>
          </p:cNvPicPr>
          <p:nvPr/>
        </p:nvPicPr>
        <p:blipFill>
          <a:blip r:embed="rId4">
            <a:extLst/>
          </a:blip>
          <a:stretch>
            <a:fillRect/>
          </a:stretch>
        </p:blipFill>
        <p:spPr>
          <a:xfrm>
            <a:off x="10423437" y="5088472"/>
            <a:ext cx="1809977" cy="1800695"/>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28" name="Title 1"/>
          <p:cNvSpPr txBox="1"/>
          <p:nvPr>
            <p:ph type="title"/>
          </p:nvPr>
        </p:nvSpPr>
        <p:spPr>
          <a:xfrm>
            <a:off x="2743602" y="17517"/>
            <a:ext cx="10515601" cy="1325564"/>
          </a:xfrm>
          <a:prstGeom prst="rect">
            <a:avLst/>
          </a:prstGeom>
        </p:spPr>
        <p:txBody>
          <a:bodyPr/>
          <a:lstStyle>
            <a:lvl1pPr>
              <a:defRPr>
                <a:solidFill>
                  <a:srgbClr val="040204"/>
                </a:solidFill>
                <a:latin typeface="+mj-lt"/>
                <a:ea typeface="+mj-ea"/>
                <a:cs typeface="+mj-cs"/>
                <a:sym typeface="Tahoma"/>
              </a:defRPr>
            </a:lvl1pPr>
          </a:lstStyle>
          <a:p>
            <a:pPr/>
            <a:r>
              <a:t>Final Recommendation</a:t>
            </a:r>
          </a:p>
        </p:txBody>
      </p:sp>
      <p:sp>
        <p:nvSpPr>
          <p:cNvPr id="129" name="Create a powerful online presence by using active social media marketing and an e-commerce website."/>
          <p:cNvSpPr txBox="1"/>
          <p:nvPr/>
        </p:nvSpPr>
        <p:spPr>
          <a:xfrm>
            <a:off x="306361" y="1243196"/>
            <a:ext cx="12535298" cy="777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defTabSz="457200">
              <a:defRPr sz="2200">
                <a:solidFill>
                  <a:srgbClr val="F3F0D7"/>
                </a:solidFill>
                <a:latin typeface="+mj-lt"/>
                <a:ea typeface="+mj-ea"/>
                <a:cs typeface="+mj-cs"/>
                <a:sym typeface="Tahoma"/>
              </a:defRPr>
            </a:lvl1pPr>
          </a:lstStyle>
          <a:p>
            <a:pPr/>
            <a:r>
              <a:t>Create a powerful online presence by using active social media marketing and an e-commerce website.</a:t>
            </a:r>
          </a:p>
        </p:txBody>
      </p:sp>
      <p:sp>
        <p:nvSpPr>
          <p:cNvPr id="130" name="Why this is effective…"/>
          <p:cNvSpPr txBox="1"/>
          <p:nvPr/>
        </p:nvSpPr>
        <p:spPr>
          <a:xfrm>
            <a:off x="604708" y="2072733"/>
            <a:ext cx="4739736" cy="4091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defTabSz="457200">
              <a:defRPr sz="1700">
                <a:solidFill>
                  <a:srgbClr val="F3F0D7"/>
                </a:solidFill>
                <a:latin typeface="+mj-lt"/>
                <a:ea typeface="+mj-ea"/>
                <a:cs typeface="+mj-cs"/>
                <a:sym typeface="Tahoma"/>
              </a:defRPr>
            </a:pPr>
            <a:r>
              <a:t>Why this is effective</a:t>
            </a:r>
          </a:p>
          <a:p>
            <a:pPr defTabSz="457200">
              <a:defRPr sz="1700">
                <a:latin typeface="+mj-lt"/>
                <a:ea typeface="+mj-ea"/>
                <a:cs typeface="+mj-cs"/>
                <a:sym typeface="Tahoma"/>
              </a:defRPr>
            </a:pPr>
          </a:p>
          <a:p>
            <a:pPr defTabSz="457200">
              <a:defRPr sz="1700">
                <a:latin typeface="+mj-lt"/>
                <a:ea typeface="+mj-ea"/>
                <a:cs typeface="+mj-cs"/>
                <a:sym typeface="Tahoma"/>
              </a:defRPr>
            </a:pPr>
            <a:r>
              <a:t>It goes straight at the underlying issues, which include declining in-store sales and poor internet presence.</a:t>
            </a:r>
          </a:p>
          <a:p>
            <a:pPr defTabSz="457200">
              <a:defRPr sz="1700">
                <a:latin typeface="+mj-lt"/>
                <a:ea typeface="+mj-ea"/>
                <a:cs typeface="+mj-cs"/>
                <a:sym typeface="Tahoma"/>
              </a:defRPr>
            </a:pPr>
          </a:p>
          <a:p>
            <a:pPr defTabSz="457200">
              <a:defRPr sz="1700">
                <a:latin typeface="+mj-lt"/>
                <a:ea typeface="+mj-ea"/>
                <a:cs typeface="+mj-cs"/>
                <a:sym typeface="Tahoma"/>
              </a:defRPr>
            </a:pPr>
            <a:r>
              <a:t>Younger, tech-savvy consumers may be drawn to online commerce.</a:t>
            </a:r>
          </a:p>
          <a:p>
            <a:pPr defTabSz="457200">
              <a:defRPr sz="1700">
                <a:latin typeface="+mj-lt"/>
                <a:ea typeface="+mj-ea"/>
                <a:cs typeface="+mj-cs"/>
                <a:sym typeface="Tahoma"/>
              </a:defRPr>
            </a:pPr>
          </a:p>
          <a:p>
            <a:pPr defTabSz="457200">
              <a:defRPr sz="1700">
                <a:latin typeface="+mj-lt"/>
                <a:ea typeface="+mj-ea"/>
                <a:cs typeface="+mj-cs"/>
                <a:sym typeface="Tahoma"/>
              </a:defRPr>
            </a:pPr>
            <a:r>
              <a:t>Digital marketing may reach a wider audience and is more reasonably priced.</a:t>
            </a:r>
          </a:p>
          <a:p>
            <a:pPr defTabSz="457200">
              <a:defRPr sz="1700">
                <a:latin typeface="+mj-lt"/>
                <a:ea typeface="+mj-ea"/>
                <a:cs typeface="+mj-cs"/>
                <a:sym typeface="Tahoma"/>
              </a:defRPr>
            </a:pPr>
          </a:p>
          <a:p>
            <a:pPr defTabSz="457200">
              <a:defRPr sz="1700">
                <a:latin typeface="+mj-lt"/>
                <a:ea typeface="+mj-ea"/>
                <a:cs typeface="+mj-cs"/>
                <a:sym typeface="Tahoma"/>
              </a:defRPr>
            </a:pPr>
            <a:r>
              <a:t>The florist can more successfully advertise its eco-friendly reputation online.</a:t>
            </a:r>
          </a:p>
        </p:txBody>
      </p:sp>
      <p:sp>
        <p:nvSpPr>
          <p:cNvPr id="131" name="Extra Actions:…"/>
          <p:cNvSpPr txBox="1"/>
          <p:nvPr/>
        </p:nvSpPr>
        <p:spPr>
          <a:xfrm>
            <a:off x="8138564" y="2235566"/>
            <a:ext cx="3788154" cy="3164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defTabSz="457200">
              <a:defRPr>
                <a:latin typeface="+mj-lt"/>
                <a:ea typeface="+mj-ea"/>
                <a:cs typeface="+mj-cs"/>
                <a:sym typeface="Tahoma"/>
              </a:defRPr>
            </a:pPr>
            <a:r>
              <a:rPr>
                <a:solidFill>
                  <a:srgbClr val="F3F0D7"/>
                </a:solidFill>
              </a:rPr>
              <a:t>Extra Actions:</a:t>
            </a:r>
            <a:br/>
            <a:br/>
          </a:p>
          <a:p>
            <a:pPr defTabSz="457200">
              <a:defRPr>
                <a:latin typeface="+mj-lt"/>
                <a:ea typeface="+mj-ea"/>
                <a:cs typeface="+mj-cs"/>
                <a:sym typeface="Tahoma"/>
              </a:defRPr>
            </a:pPr>
            <a:r>
              <a:t>Give new online clients delivery savings.</a:t>
            </a:r>
          </a:p>
          <a:p>
            <a:pPr defTabSz="457200">
              <a:defRPr>
                <a:latin typeface="+mj-lt"/>
                <a:ea typeface="+mj-ea"/>
                <a:cs typeface="+mj-cs"/>
                <a:sym typeface="Tahoma"/>
              </a:defRPr>
            </a:pPr>
          </a:p>
          <a:p>
            <a:pPr defTabSz="457200">
              <a:defRPr>
                <a:latin typeface="+mj-lt"/>
                <a:ea typeface="+mj-ea"/>
                <a:cs typeface="+mj-cs"/>
                <a:sym typeface="Tahoma"/>
              </a:defRPr>
            </a:pPr>
            <a:r>
              <a:t>Integrate loyalty benefits with the online store.</a:t>
            </a:r>
          </a:p>
          <a:p>
            <a:pPr defTabSz="457200">
              <a:defRPr>
                <a:latin typeface="+mj-lt"/>
                <a:ea typeface="+mj-ea"/>
                <a:cs typeface="+mj-cs"/>
                <a:sym typeface="Tahoma"/>
              </a:defRPr>
            </a:pPr>
          </a:p>
          <a:p>
            <a:pPr defTabSz="457200">
              <a:defRPr>
                <a:latin typeface="+mj-lt"/>
                <a:ea typeface="+mj-ea"/>
                <a:cs typeface="+mj-cs"/>
                <a:sym typeface="Tahoma"/>
              </a:defRPr>
            </a:pPr>
            <a:r>
              <a:t>Post seasonal designs and deals on social media on a regular basis.</a:t>
            </a:r>
          </a:p>
        </p:txBody>
      </p:sp>
      <p:pic>
        <p:nvPicPr>
          <p:cNvPr id="132" name="Screenshot 2025-11-09 at 22.38.06.png" descr="Screenshot 2025-11-09 at 22.38.06.png"/>
          <p:cNvPicPr>
            <a:picLocks noChangeAspect="1"/>
          </p:cNvPicPr>
          <p:nvPr/>
        </p:nvPicPr>
        <p:blipFill>
          <a:blip r:embed="rId2">
            <a:extLst/>
          </a:blip>
          <a:stretch>
            <a:fillRect/>
          </a:stretch>
        </p:blipFill>
        <p:spPr>
          <a:xfrm>
            <a:off x="5599788" y="2217969"/>
            <a:ext cx="1948444" cy="3586266"/>
          </a:xfrm>
          <a:prstGeom prst="rect">
            <a:avLst/>
          </a:prstGeom>
          <a:ln w="12700">
            <a:miter lim="400000"/>
          </a:ln>
        </p:spPr>
      </p:pic>
      <p:sp>
        <p:nvSpPr>
          <p:cNvPr id="133" name="Increasing ONLINE visibility may drive sales and make the business scale!"/>
          <p:cNvSpPr txBox="1"/>
          <p:nvPr/>
        </p:nvSpPr>
        <p:spPr>
          <a:xfrm>
            <a:off x="2668784" y="6118138"/>
            <a:ext cx="7544245" cy="8026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defTabSz="457200">
              <a:spcBef>
                <a:spcPts val="1200"/>
              </a:spcBef>
              <a:defRPr>
                <a:solidFill>
                  <a:srgbClr val="F3F0D7"/>
                </a:solidFill>
                <a:latin typeface="+mj-lt"/>
                <a:ea typeface="+mj-ea"/>
                <a:cs typeface="+mj-cs"/>
                <a:sym typeface="Tahoma"/>
              </a:defRPr>
            </a:lvl1pPr>
          </a:lstStyle>
          <a:p>
            <a:pPr/>
            <a:r>
              <a:t>Increasing ONLINE visibility may drive sales and make the business scale!</a:t>
            </a:r>
          </a:p>
        </p:txBody>
      </p:sp>
      <p:pic>
        <p:nvPicPr>
          <p:cNvPr id="134" name="Screenshot 2025-11-09 at 22.47.01.png" descr="Screenshot 2025-11-09 at 22.47.01.png"/>
          <p:cNvPicPr>
            <a:picLocks noChangeAspect="1"/>
          </p:cNvPicPr>
          <p:nvPr/>
        </p:nvPicPr>
        <p:blipFill>
          <a:blip r:embed="rId3">
            <a:extLst/>
          </a:blip>
          <a:stretch>
            <a:fillRect/>
          </a:stretch>
        </p:blipFill>
        <p:spPr>
          <a:xfrm>
            <a:off x="-918635" y="-185400"/>
            <a:ext cx="3591729" cy="1540402"/>
          </a:xfrm>
          <a:prstGeom prst="rect">
            <a:avLst/>
          </a:prstGeom>
          <a:ln w="12700">
            <a:miter lim="400000"/>
          </a:ln>
        </p:spPr>
      </p:pic>
      <p:pic>
        <p:nvPicPr>
          <p:cNvPr id="135" name="Screenshot 2025-11-09 at 22.47.01.png" descr="Screenshot 2025-11-09 at 22.47.01.png"/>
          <p:cNvPicPr>
            <a:picLocks noChangeAspect="1"/>
          </p:cNvPicPr>
          <p:nvPr/>
        </p:nvPicPr>
        <p:blipFill>
          <a:blip r:embed="rId3">
            <a:extLst/>
          </a:blip>
          <a:stretch>
            <a:fillRect/>
          </a:stretch>
        </p:blipFill>
        <p:spPr>
          <a:xfrm>
            <a:off x="8558944" y="-162560"/>
            <a:ext cx="3681639" cy="1578963"/>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37" name="Title 1"/>
          <p:cNvSpPr txBox="1"/>
          <p:nvPr>
            <p:ph type="title"/>
          </p:nvPr>
        </p:nvSpPr>
        <p:spPr>
          <a:xfrm>
            <a:off x="3219952" y="210632"/>
            <a:ext cx="10515601" cy="1325564"/>
          </a:xfrm>
          <a:prstGeom prst="rect">
            <a:avLst/>
          </a:prstGeom>
        </p:spPr>
        <p:txBody>
          <a:bodyPr/>
          <a:lstStyle>
            <a:lvl1pPr defTabSz="877823">
              <a:defRPr sz="4224">
                <a:solidFill>
                  <a:srgbClr val="0F050B"/>
                </a:solidFill>
                <a:latin typeface="+mj-lt"/>
                <a:ea typeface="+mj-ea"/>
                <a:cs typeface="+mj-cs"/>
                <a:sym typeface="Tahoma"/>
              </a:defRPr>
            </a:lvl1pPr>
          </a:lstStyle>
          <a:p>
            <a:pPr/>
            <a:r>
              <a:t>Evaluation &amp; Reflection</a:t>
            </a:r>
          </a:p>
        </p:txBody>
      </p:sp>
      <p:sp>
        <p:nvSpPr>
          <p:cNvPr id="138" name="By Enhancing Green Haven Florists online presence is a sensible, cost-effective, and market-driven recommendation.…"/>
          <p:cNvSpPr txBox="1"/>
          <p:nvPr/>
        </p:nvSpPr>
        <p:spPr>
          <a:xfrm>
            <a:off x="475881" y="1161126"/>
            <a:ext cx="10515601" cy="1488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latin typeface="+mj-lt"/>
                <a:ea typeface="+mj-ea"/>
                <a:cs typeface="+mj-cs"/>
                <a:sym typeface="Tahoma"/>
              </a:defRPr>
            </a:pPr>
            <a:r>
              <a:t>By Enhancing Green Haven Florists online presence is a sensible, cost-effective, and market-driven recommendation.</a:t>
            </a:r>
            <a:br/>
          </a:p>
          <a:p>
            <a:pPr>
              <a:defRPr>
                <a:latin typeface="+mj-lt"/>
                <a:ea typeface="+mj-ea"/>
                <a:cs typeface="+mj-cs"/>
                <a:sym typeface="Tahoma"/>
              </a:defRPr>
            </a:pPr>
            <a:r>
              <a:t>By building an E -commerce website and using social media marketing, the main causes of the sales decline - limited visibility and competition from online retailers - can be promptly addressed.</a:t>
            </a:r>
          </a:p>
        </p:txBody>
      </p:sp>
      <p:pic>
        <p:nvPicPr>
          <p:cNvPr id="139" name="Screenshot 2025-11-09 at 22.47.01.png" descr="Screenshot 2025-11-09 at 22.47.01.png"/>
          <p:cNvPicPr>
            <a:picLocks noChangeAspect="1"/>
          </p:cNvPicPr>
          <p:nvPr/>
        </p:nvPicPr>
        <p:blipFill>
          <a:blip r:embed="rId2">
            <a:extLst/>
          </a:blip>
          <a:stretch>
            <a:fillRect/>
          </a:stretch>
        </p:blipFill>
        <p:spPr>
          <a:xfrm>
            <a:off x="-583902" y="-403523"/>
            <a:ext cx="3625903" cy="1555059"/>
          </a:xfrm>
          <a:prstGeom prst="rect">
            <a:avLst/>
          </a:prstGeom>
          <a:ln w="12700">
            <a:miter lim="400000"/>
          </a:ln>
        </p:spPr>
      </p:pic>
      <p:pic>
        <p:nvPicPr>
          <p:cNvPr id="140" name="Screenshot 2025-11-09 at 22.47.01.png" descr="Screenshot 2025-11-09 at 22.47.01.png"/>
          <p:cNvPicPr>
            <a:picLocks noChangeAspect="1"/>
          </p:cNvPicPr>
          <p:nvPr/>
        </p:nvPicPr>
        <p:blipFill>
          <a:blip r:embed="rId2">
            <a:extLst/>
          </a:blip>
          <a:stretch>
            <a:fillRect/>
          </a:stretch>
        </p:blipFill>
        <p:spPr>
          <a:xfrm>
            <a:off x="8931740" y="-241470"/>
            <a:ext cx="3218723" cy="1380429"/>
          </a:xfrm>
          <a:prstGeom prst="rect">
            <a:avLst/>
          </a:prstGeom>
          <a:ln w="12700">
            <a:miter lim="400000"/>
          </a:ln>
        </p:spPr>
      </p:pic>
      <p:sp>
        <p:nvSpPr>
          <p:cNvPr id="141" name="Expected Impact to happen:…"/>
          <p:cNvSpPr txBox="1"/>
          <p:nvPr/>
        </p:nvSpPr>
        <p:spPr>
          <a:xfrm>
            <a:off x="520443" y="2671735"/>
            <a:ext cx="11151114" cy="3838288"/>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EEE0C6"/>
                </a:solidFill>
              </a:defRPr>
            </a:pPr>
            <a:r>
              <a:t>Expected Impact to happen:</a:t>
            </a:r>
          </a:p>
          <a:p>
            <a:pPr/>
          </a:p>
          <a:p>
            <a:pPr/>
            <a:r>
              <a:t>1. Increased customer reach through digital platforms.</a:t>
            </a:r>
          </a:p>
          <a:p>
            <a:pPr/>
          </a:p>
          <a:p>
            <a:pPr/>
            <a:r>
              <a:t>2. Enhanced sales stability throughout the year, not only at major occasions.</a:t>
            </a:r>
          </a:p>
          <a:p>
            <a:pPr/>
          </a:p>
          <a:p>
            <a:pPr/>
            <a:r>
              <a:t>3. Increased company awareness through creative and eco-friendly online projects.</a:t>
            </a:r>
          </a:p>
          <a:p>
            <a:pPr/>
          </a:p>
          <a:p>
            <a:pPr/>
            <a:r>
              <a:t>4. enhanced customer loyalty due to online engagement and incentive schemes.</a:t>
            </a:r>
            <a:br/>
          </a:p>
          <a:p>
            <a:pPr>
              <a:defRPr>
                <a:solidFill>
                  <a:srgbClr val="EEE1C7"/>
                </a:solidFill>
              </a:defRPr>
            </a:pPr>
            <a:r>
              <a:t>Future Considerations: </a:t>
            </a:r>
          </a:p>
          <a:p>
            <a:pPr/>
            <a:r>
              <a:t>To maintain long term success, the company should constantly assess online data, keep an eye on the customer feedback, and adapt to the digital trends. Providing staff with basic online training is another way to maintain yth</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43" name="Conclusion"/>
          <p:cNvSpPr txBox="1"/>
          <p:nvPr>
            <p:ph type="title"/>
          </p:nvPr>
        </p:nvSpPr>
        <p:spPr>
          <a:xfrm>
            <a:off x="838200" y="81889"/>
            <a:ext cx="10515600" cy="1325564"/>
          </a:xfrm>
          <a:prstGeom prst="rect">
            <a:avLst/>
          </a:prstGeom>
        </p:spPr>
        <p:txBody>
          <a:bodyPr/>
          <a:lstStyle>
            <a:lvl1pPr algn="ctr">
              <a:defRPr>
                <a:latin typeface="+mj-lt"/>
                <a:ea typeface="+mj-ea"/>
                <a:cs typeface="+mj-cs"/>
                <a:sym typeface="Tahoma"/>
              </a:defRPr>
            </a:lvl1pPr>
          </a:lstStyle>
          <a:p>
            <a:pPr/>
            <a:r>
              <a:t>Conclusion</a:t>
            </a:r>
          </a:p>
        </p:txBody>
      </p:sp>
      <p:sp>
        <p:nvSpPr>
          <p:cNvPr id="144" name="Green Haven Florists has been struggling for the past year with falling sales because of limited online visibility, higher costs, and strong competition from digital retailers nowdays.  We analysing the situation using the 5W2H Model and the Fishbone Dia"/>
          <p:cNvSpPr txBox="1"/>
          <p:nvPr>
            <p:ph type="body" idx="1"/>
          </p:nvPr>
        </p:nvSpPr>
        <p:spPr>
          <a:xfrm>
            <a:off x="1082812" y="1452269"/>
            <a:ext cx="10515601" cy="4351338"/>
          </a:xfrm>
          <a:prstGeom prst="rect">
            <a:avLst/>
          </a:prstGeom>
        </p:spPr>
        <p:txBody>
          <a:bodyPr/>
          <a:lstStyle/>
          <a:p>
            <a:pPr marL="0" indent="0" defTabSz="452627">
              <a:lnSpc>
                <a:spcPct val="100000"/>
              </a:lnSpc>
              <a:spcBef>
                <a:spcPts val="1100"/>
              </a:spcBef>
              <a:buSzTx/>
              <a:buFontTx/>
              <a:buNone/>
              <a:defRPr sz="2178">
                <a:latin typeface="+mj-lt"/>
                <a:ea typeface="+mj-ea"/>
                <a:cs typeface="+mj-cs"/>
                <a:sym typeface="Tahoma"/>
              </a:defRPr>
            </a:pPr>
            <a:r>
              <a:t>Green Haven Florists has been struggling for the past year with falling sales because of limited online visibility, higher costs, and strong competition from digital retailers nowdays.</a:t>
            </a:r>
            <a:br/>
            <a:br/>
            <a:r>
              <a:t>We analysing the situation using the </a:t>
            </a:r>
            <a:r>
              <a:rPr b="1"/>
              <a:t>5W2H Model</a:t>
            </a:r>
            <a:r>
              <a:t> and the </a:t>
            </a:r>
            <a:r>
              <a:rPr b="1"/>
              <a:t>Fishbone Diagram</a:t>
            </a:r>
            <a:r>
              <a:t>, and it became clear that the main challenges must be a low digital presence, and weak marketing activity, and limited customer loyalty programs.</a:t>
            </a:r>
          </a:p>
          <a:p>
            <a:pPr marL="0" indent="0" defTabSz="452627">
              <a:lnSpc>
                <a:spcPct val="100000"/>
              </a:lnSpc>
              <a:spcBef>
                <a:spcPts val="1100"/>
              </a:spcBef>
              <a:buSzTx/>
              <a:buFontTx/>
              <a:buNone/>
              <a:defRPr sz="2178">
                <a:latin typeface="+mj-lt"/>
                <a:ea typeface="+mj-ea"/>
                <a:cs typeface="+mj-cs"/>
                <a:sym typeface="Tahoma"/>
              </a:defRPr>
            </a:pPr>
            <a:r>
              <a:t>Creating an E - commerce website and boosting social media engagement will help the business connect with customers, and increase sales, as well as strengthen its eco-friendly brand resemblance.</a:t>
            </a:r>
          </a:p>
          <a:p>
            <a:pPr marL="0" indent="0" defTabSz="452627">
              <a:lnSpc>
                <a:spcPct val="100000"/>
              </a:lnSpc>
              <a:spcBef>
                <a:spcPts val="1100"/>
              </a:spcBef>
              <a:buSzTx/>
              <a:buFontTx/>
              <a:buNone/>
              <a:defRPr sz="2178">
                <a:latin typeface="+mj-lt"/>
                <a:ea typeface="+mj-ea"/>
                <a:cs typeface="+mj-cs"/>
                <a:sym typeface="Tahoma"/>
              </a:defRPr>
            </a:pPr>
            <a:r>
              <a:t>Moving towards digital transformation, Green Haven Florists can stay on top and vert competitive with other brands and attract new audiences, both online and in-store.</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46" name="Any Qestions?"/>
          <p:cNvSpPr txBox="1"/>
          <p:nvPr>
            <p:ph type="title"/>
          </p:nvPr>
        </p:nvSpPr>
        <p:spPr>
          <a:xfrm>
            <a:off x="4120804" y="1115256"/>
            <a:ext cx="12331235" cy="2197599"/>
          </a:xfrm>
          <a:prstGeom prst="rect">
            <a:avLst/>
          </a:prstGeom>
        </p:spPr>
        <p:txBody>
          <a:bodyPr/>
          <a:lstStyle/>
          <a:p>
            <a:pPr/>
            <a:r>
              <a:t>Any Qestions?</a:t>
            </a:r>
          </a:p>
        </p:txBody>
      </p:sp>
      <p:sp>
        <p:nvSpPr>
          <p:cNvPr id="147" name="Lotus"/>
          <p:cNvSpPr/>
          <p:nvPr/>
        </p:nvSpPr>
        <p:spPr>
          <a:xfrm>
            <a:off x="4057539" y="2905091"/>
            <a:ext cx="3544976" cy="2804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799" y="0"/>
                </a:moveTo>
                <a:cubicBezTo>
                  <a:pt x="9973" y="1804"/>
                  <a:pt x="9427" y="3507"/>
                  <a:pt x="9094" y="5101"/>
                </a:cubicBezTo>
                <a:cubicBezTo>
                  <a:pt x="9513" y="5562"/>
                  <a:pt x="9899" y="6051"/>
                  <a:pt x="10253" y="6559"/>
                </a:cubicBezTo>
                <a:cubicBezTo>
                  <a:pt x="10333" y="6356"/>
                  <a:pt x="10799" y="5209"/>
                  <a:pt x="10799" y="5209"/>
                </a:cubicBezTo>
                <a:cubicBezTo>
                  <a:pt x="10799" y="5209"/>
                  <a:pt x="11267" y="6356"/>
                  <a:pt x="11347" y="6559"/>
                </a:cubicBezTo>
                <a:cubicBezTo>
                  <a:pt x="11696" y="6051"/>
                  <a:pt x="12082" y="5562"/>
                  <a:pt x="12506" y="5101"/>
                </a:cubicBezTo>
                <a:cubicBezTo>
                  <a:pt x="12168" y="3507"/>
                  <a:pt x="11625" y="1804"/>
                  <a:pt x="10799" y="0"/>
                </a:cubicBezTo>
                <a:close/>
                <a:moveTo>
                  <a:pt x="6148" y="3134"/>
                </a:moveTo>
                <a:cubicBezTo>
                  <a:pt x="6062" y="4538"/>
                  <a:pt x="6094" y="5805"/>
                  <a:pt x="6212" y="6951"/>
                </a:cubicBezTo>
                <a:cubicBezTo>
                  <a:pt x="6217" y="6951"/>
                  <a:pt x="6599" y="8342"/>
                  <a:pt x="7704" y="9556"/>
                </a:cubicBezTo>
                <a:cubicBezTo>
                  <a:pt x="7988" y="9875"/>
                  <a:pt x="8449" y="10438"/>
                  <a:pt x="8814" y="11082"/>
                </a:cubicBezTo>
                <a:cubicBezTo>
                  <a:pt x="8878" y="10797"/>
                  <a:pt x="9227" y="9149"/>
                  <a:pt x="10080" y="6985"/>
                </a:cubicBezTo>
                <a:cubicBezTo>
                  <a:pt x="9162" y="5622"/>
                  <a:pt x="7897" y="4294"/>
                  <a:pt x="6148" y="3134"/>
                </a:cubicBezTo>
                <a:close/>
                <a:moveTo>
                  <a:pt x="15445" y="3134"/>
                </a:moveTo>
                <a:cubicBezTo>
                  <a:pt x="13696" y="4294"/>
                  <a:pt x="12426" y="5622"/>
                  <a:pt x="11513" y="6985"/>
                </a:cubicBezTo>
                <a:cubicBezTo>
                  <a:pt x="12366" y="9155"/>
                  <a:pt x="12715" y="10797"/>
                  <a:pt x="12779" y="11082"/>
                </a:cubicBezTo>
                <a:cubicBezTo>
                  <a:pt x="13144" y="10438"/>
                  <a:pt x="13605" y="9875"/>
                  <a:pt x="13889" y="9556"/>
                </a:cubicBezTo>
                <a:cubicBezTo>
                  <a:pt x="14994" y="8335"/>
                  <a:pt x="15381" y="6951"/>
                  <a:pt x="15381" y="6951"/>
                </a:cubicBezTo>
                <a:cubicBezTo>
                  <a:pt x="15499" y="5805"/>
                  <a:pt x="15531" y="4538"/>
                  <a:pt x="15445" y="3134"/>
                </a:cubicBezTo>
                <a:close/>
                <a:moveTo>
                  <a:pt x="2810" y="5324"/>
                </a:moveTo>
                <a:cubicBezTo>
                  <a:pt x="2880" y="6368"/>
                  <a:pt x="2960" y="7724"/>
                  <a:pt x="3695" y="9155"/>
                </a:cubicBezTo>
                <a:cubicBezTo>
                  <a:pt x="4114" y="9366"/>
                  <a:pt x="4662" y="9720"/>
                  <a:pt x="5080" y="10046"/>
                </a:cubicBezTo>
                <a:cubicBezTo>
                  <a:pt x="5241" y="8316"/>
                  <a:pt x="5734" y="6951"/>
                  <a:pt x="5734" y="6951"/>
                </a:cubicBezTo>
                <a:cubicBezTo>
                  <a:pt x="4725" y="6402"/>
                  <a:pt x="3990" y="6531"/>
                  <a:pt x="2810" y="5324"/>
                </a:cubicBezTo>
                <a:close/>
                <a:moveTo>
                  <a:pt x="18783" y="5324"/>
                </a:moveTo>
                <a:cubicBezTo>
                  <a:pt x="17603" y="6531"/>
                  <a:pt x="16868" y="6402"/>
                  <a:pt x="15859" y="6951"/>
                </a:cubicBezTo>
                <a:cubicBezTo>
                  <a:pt x="15859" y="6951"/>
                  <a:pt x="16352" y="8316"/>
                  <a:pt x="16513" y="10046"/>
                </a:cubicBezTo>
                <a:cubicBezTo>
                  <a:pt x="16932" y="9720"/>
                  <a:pt x="17480" y="9366"/>
                  <a:pt x="17898" y="9155"/>
                </a:cubicBezTo>
                <a:cubicBezTo>
                  <a:pt x="18633" y="7724"/>
                  <a:pt x="18714" y="6368"/>
                  <a:pt x="18783" y="5324"/>
                </a:cubicBezTo>
                <a:close/>
                <a:moveTo>
                  <a:pt x="10799" y="6138"/>
                </a:moveTo>
                <a:cubicBezTo>
                  <a:pt x="8197" y="12492"/>
                  <a:pt x="8622" y="15219"/>
                  <a:pt x="9475" y="16812"/>
                </a:cubicBezTo>
                <a:cubicBezTo>
                  <a:pt x="10140" y="18054"/>
                  <a:pt x="11460" y="18054"/>
                  <a:pt x="12125" y="16812"/>
                </a:cubicBezTo>
                <a:cubicBezTo>
                  <a:pt x="12978" y="15219"/>
                  <a:pt x="13401" y="12492"/>
                  <a:pt x="10799" y="6138"/>
                </a:cubicBezTo>
                <a:close/>
                <a:moveTo>
                  <a:pt x="5982" y="7367"/>
                </a:moveTo>
                <a:cubicBezTo>
                  <a:pt x="5419" y="9232"/>
                  <a:pt x="4430" y="13992"/>
                  <a:pt x="7263" y="16704"/>
                </a:cubicBezTo>
                <a:cubicBezTo>
                  <a:pt x="7859" y="17281"/>
                  <a:pt x="8562" y="17255"/>
                  <a:pt x="9050" y="16759"/>
                </a:cubicBezTo>
                <a:cubicBezTo>
                  <a:pt x="8589" y="15763"/>
                  <a:pt x="8208" y="14338"/>
                  <a:pt x="8707" y="11639"/>
                </a:cubicBezTo>
                <a:cubicBezTo>
                  <a:pt x="7623" y="9673"/>
                  <a:pt x="6825" y="9659"/>
                  <a:pt x="5982" y="7367"/>
                </a:cubicBezTo>
                <a:close/>
                <a:moveTo>
                  <a:pt x="15606" y="7367"/>
                </a:moveTo>
                <a:cubicBezTo>
                  <a:pt x="14769" y="9666"/>
                  <a:pt x="13970" y="9673"/>
                  <a:pt x="12887" y="11639"/>
                </a:cubicBezTo>
                <a:cubicBezTo>
                  <a:pt x="13386" y="14338"/>
                  <a:pt x="13004" y="15763"/>
                  <a:pt x="12543" y="16759"/>
                </a:cubicBezTo>
                <a:cubicBezTo>
                  <a:pt x="13036" y="17248"/>
                  <a:pt x="13735" y="17281"/>
                  <a:pt x="14330" y="16704"/>
                </a:cubicBezTo>
                <a:cubicBezTo>
                  <a:pt x="17158" y="13985"/>
                  <a:pt x="16175" y="9232"/>
                  <a:pt x="15606" y="7367"/>
                </a:cubicBezTo>
                <a:close/>
                <a:moveTo>
                  <a:pt x="20220" y="8946"/>
                </a:moveTo>
                <a:cubicBezTo>
                  <a:pt x="18869" y="9005"/>
                  <a:pt x="17616" y="9682"/>
                  <a:pt x="16562" y="10527"/>
                </a:cubicBezTo>
                <a:cubicBezTo>
                  <a:pt x="16701" y="12412"/>
                  <a:pt x="16481" y="14649"/>
                  <a:pt x="15150" y="16378"/>
                </a:cubicBezTo>
                <a:cubicBezTo>
                  <a:pt x="15306" y="16371"/>
                  <a:pt x="15467" y="16345"/>
                  <a:pt x="15633" y="16304"/>
                </a:cubicBezTo>
                <a:cubicBezTo>
                  <a:pt x="19002" y="15497"/>
                  <a:pt x="17769" y="12194"/>
                  <a:pt x="21600" y="9109"/>
                </a:cubicBezTo>
                <a:cubicBezTo>
                  <a:pt x="21132" y="8975"/>
                  <a:pt x="20670" y="8926"/>
                  <a:pt x="20220" y="8946"/>
                </a:cubicBezTo>
                <a:close/>
                <a:moveTo>
                  <a:pt x="1378" y="8952"/>
                </a:moveTo>
                <a:cubicBezTo>
                  <a:pt x="928" y="8933"/>
                  <a:pt x="468" y="8981"/>
                  <a:pt x="0" y="9115"/>
                </a:cubicBezTo>
                <a:cubicBezTo>
                  <a:pt x="3831" y="12194"/>
                  <a:pt x="2596" y="15503"/>
                  <a:pt x="5965" y="16310"/>
                </a:cubicBezTo>
                <a:cubicBezTo>
                  <a:pt x="6132" y="16351"/>
                  <a:pt x="6293" y="16373"/>
                  <a:pt x="6448" y="16386"/>
                </a:cubicBezTo>
                <a:cubicBezTo>
                  <a:pt x="5118" y="14650"/>
                  <a:pt x="4897" y="12412"/>
                  <a:pt x="5037" y="10533"/>
                </a:cubicBezTo>
                <a:cubicBezTo>
                  <a:pt x="3982" y="9684"/>
                  <a:pt x="2729" y="9010"/>
                  <a:pt x="1378" y="8952"/>
                </a:cubicBezTo>
                <a:close/>
                <a:moveTo>
                  <a:pt x="2698" y="13455"/>
                </a:moveTo>
                <a:cubicBezTo>
                  <a:pt x="2011" y="13496"/>
                  <a:pt x="1212" y="13761"/>
                  <a:pt x="327" y="14439"/>
                </a:cubicBezTo>
                <a:cubicBezTo>
                  <a:pt x="1062" y="15002"/>
                  <a:pt x="1738" y="15280"/>
                  <a:pt x="2344" y="15382"/>
                </a:cubicBezTo>
                <a:cubicBezTo>
                  <a:pt x="1840" y="15741"/>
                  <a:pt x="1019" y="16454"/>
                  <a:pt x="761" y="17478"/>
                </a:cubicBezTo>
                <a:cubicBezTo>
                  <a:pt x="1437" y="17044"/>
                  <a:pt x="2323" y="17083"/>
                  <a:pt x="2822" y="17158"/>
                </a:cubicBezTo>
                <a:cubicBezTo>
                  <a:pt x="2468" y="17592"/>
                  <a:pt x="2119" y="18143"/>
                  <a:pt x="1802" y="18834"/>
                </a:cubicBezTo>
                <a:cubicBezTo>
                  <a:pt x="3401" y="19133"/>
                  <a:pt x="4527" y="18692"/>
                  <a:pt x="5305" y="18054"/>
                </a:cubicBezTo>
                <a:cubicBezTo>
                  <a:pt x="5155" y="18604"/>
                  <a:pt x="4743" y="19295"/>
                  <a:pt x="3734" y="19621"/>
                </a:cubicBezTo>
                <a:cubicBezTo>
                  <a:pt x="5263" y="20224"/>
                  <a:pt x="7001" y="20041"/>
                  <a:pt x="8187" y="19241"/>
                </a:cubicBezTo>
                <a:cubicBezTo>
                  <a:pt x="8563" y="20618"/>
                  <a:pt x="9592" y="21600"/>
                  <a:pt x="10804" y="21600"/>
                </a:cubicBezTo>
                <a:cubicBezTo>
                  <a:pt x="12017" y="21600"/>
                  <a:pt x="13048" y="20611"/>
                  <a:pt x="13423" y="19241"/>
                </a:cubicBezTo>
                <a:cubicBezTo>
                  <a:pt x="14609" y="20041"/>
                  <a:pt x="16347" y="20224"/>
                  <a:pt x="17876" y="19621"/>
                </a:cubicBezTo>
                <a:cubicBezTo>
                  <a:pt x="16873" y="19295"/>
                  <a:pt x="16454" y="18597"/>
                  <a:pt x="16304" y="18054"/>
                </a:cubicBezTo>
                <a:cubicBezTo>
                  <a:pt x="17081" y="18699"/>
                  <a:pt x="18209" y="19133"/>
                  <a:pt x="19808" y="18834"/>
                </a:cubicBezTo>
                <a:cubicBezTo>
                  <a:pt x="19486" y="18143"/>
                  <a:pt x="19142" y="17592"/>
                  <a:pt x="18788" y="17158"/>
                </a:cubicBezTo>
                <a:cubicBezTo>
                  <a:pt x="19287" y="17083"/>
                  <a:pt x="20173" y="17044"/>
                  <a:pt x="20849" y="17478"/>
                </a:cubicBezTo>
                <a:cubicBezTo>
                  <a:pt x="20586" y="16454"/>
                  <a:pt x="19770" y="15735"/>
                  <a:pt x="19266" y="15382"/>
                </a:cubicBezTo>
                <a:cubicBezTo>
                  <a:pt x="19867" y="15280"/>
                  <a:pt x="20543" y="15002"/>
                  <a:pt x="21283" y="14439"/>
                </a:cubicBezTo>
                <a:cubicBezTo>
                  <a:pt x="20387" y="13761"/>
                  <a:pt x="19587" y="13496"/>
                  <a:pt x="18901" y="13455"/>
                </a:cubicBezTo>
                <a:cubicBezTo>
                  <a:pt x="18305" y="14859"/>
                  <a:pt x="17479" y="16780"/>
                  <a:pt x="14774" y="16827"/>
                </a:cubicBezTo>
                <a:cubicBezTo>
                  <a:pt x="14179" y="17546"/>
                  <a:pt x="13268" y="17924"/>
                  <a:pt x="12367" y="17158"/>
                </a:cubicBezTo>
                <a:cubicBezTo>
                  <a:pt x="11991" y="17782"/>
                  <a:pt x="11427" y="18175"/>
                  <a:pt x="10799" y="18175"/>
                </a:cubicBezTo>
                <a:cubicBezTo>
                  <a:pt x="10171" y="18175"/>
                  <a:pt x="9609" y="17782"/>
                  <a:pt x="9233" y="17158"/>
                </a:cubicBezTo>
                <a:cubicBezTo>
                  <a:pt x="8332" y="17924"/>
                  <a:pt x="7414" y="17546"/>
                  <a:pt x="6824" y="16827"/>
                </a:cubicBezTo>
                <a:cubicBezTo>
                  <a:pt x="4114" y="16780"/>
                  <a:pt x="3288" y="14859"/>
                  <a:pt x="2698" y="13455"/>
                </a:cubicBezTo>
                <a:close/>
              </a:path>
            </a:pathLst>
          </a:custGeom>
          <a:solidFill>
            <a:srgbClr val="FFFFFF"/>
          </a:solidFill>
          <a:ln w="12700">
            <a:solidFill>
              <a:schemeClr val="accent1"/>
            </a:solidFill>
            <a:miter/>
          </a:ln>
        </p:spPr>
        <p:txBody>
          <a:bodyPr lIns="45719" rIns="45719" anchor="ctr"/>
          <a:lstStyle/>
          <a:p>
            <a:pP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536C28"/>
        </a:solidFill>
      </p:bgPr>
    </p:bg>
    <p:spTree>
      <p:nvGrpSpPr>
        <p:cNvPr id="1" name=""/>
        <p:cNvGrpSpPr/>
        <p:nvPr/>
      </p:nvGrpSpPr>
      <p:grpSpPr>
        <a:xfrm>
          <a:off x="0" y="0"/>
          <a:ext cx="0" cy="0"/>
          <a:chOff x="0" y="0"/>
          <a:chExt cx="0" cy="0"/>
        </a:xfrm>
      </p:grpSpPr>
      <p:sp>
        <p:nvSpPr>
          <p:cNvPr id="149" name="References"/>
          <p:cNvSpPr txBox="1"/>
          <p:nvPr>
            <p:ph type="ctrTitle"/>
          </p:nvPr>
        </p:nvSpPr>
        <p:spPr>
          <a:xfrm>
            <a:off x="-1887701" y="-1362385"/>
            <a:ext cx="9144001" cy="2387601"/>
          </a:xfrm>
          <a:prstGeom prst="rect">
            <a:avLst/>
          </a:prstGeom>
        </p:spPr>
        <p:txBody>
          <a:bodyPr/>
          <a:lstStyle>
            <a:lvl1pPr>
              <a:defRPr>
                <a:latin typeface="+mj-lt"/>
                <a:ea typeface="+mj-ea"/>
                <a:cs typeface="+mj-cs"/>
                <a:sym typeface="Tahoma"/>
              </a:defRPr>
            </a:lvl1pPr>
          </a:lstStyle>
          <a:p>
            <a:pPr/>
            <a:r>
              <a:t>References</a:t>
            </a:r>
          </a:p>
        </p:txBody>
      </p:sp>
      <p:sp>
        <p:nvSpPr>
          <p:cNvPr id="150" name="BBC Business. (2024) UK Retail Trends Report 2024. London: BBC.…"/>
          <p:cNvSpPr txBox="1"/>
          <p:nvPr>
            <p:ph type="subTitle" idx="1"/>
          </p:nvPr>
        </p:nvSpPr>
        <p:spPr>
          <a:xfrm>
            <a:off x="494052" y="1413400"/>
            <a:ext cx="11203896" cy="5329828"/>
          </a:xfrm>
          <a:prstGeom prst="rect">
            <a:avLst/>
          </a:prstGeom>
        </p:spPr>
        <p:txBody>
          <a:bodyPr/>
          <a:lstStyle/>
          <a:p>
            <a:pPr algn="l" defTabSz="457200">
              <a:lnSpc>
                <a:spcPct val="100000"/>
              </a:lnSpc>
              <a:spcBef>
                <a:spcPts val="1200"/>
              </a:spcBef>
              <a:defRPr i="1" sz="1500">
                <a:latin typeface="Times Roman"/>
                <a:ea typeface="Times Roman"/>
                <a:cs typeface="Times Roman"/>
                <a:sym typeface="Times Roman"/>
              </a:defRPr>
            </a:pPr>
            <a:r>
              <a:rPr i="0"/>
              <a:t>BBC Business. (2024) </a:t>
            </a:r>
            <a:r>
              <a:t>UK Retail Trends Report 2024.</a:t>
            </a:r>
            <a:r>
              <a:rPr i="0"/>
              <a:t> London: BBC.</a:t>
            </a:r>
            <a:endParaRPr i="0"/>
          </a:p>
          <a:p>
            <a:pPr algn="l" defTabSz="457200">
              <a:lnSpc>
                <a:spcPct val="100000"/>
              </a:lnSpc>
              <a:spcBef>
                <a:spcPts val="1200"/>
              </a:spcBef>
              <a:defRPr i="1" sz="1500">
                <a:latin typeface="Times Roman"/>
                <a:ea typeface="Times Roman"/>
                <a:cs typeface="Times Roman"/>
                <a:sym typeface="Times Roman"/>
              </a:defRPr>
            </a:pPr>
            <a:r>
              <a:rPr i="0"/>
              <a:t>Chaffey, D. and Ellis-Chadwick, F. (2022) </a:t>
            </a:r>
            <a:r>
              <a:t>Digital Marketing: Strategy, Implementation and Practice.</a:t>
            </a:r>
            <a:r>
              <a:rPr i="0"/>
              <a:t> 9th ed. Harlow: Pearson.</a:t>
            </a:r>
            <a:endParaRPr i="0"/>
          </a:p>
          <a:p>
            <a:pPr algn="l" defTabSz="457200">
              <a:lnSpc>
                <a:spcPct val="100000"/>
              </a:lnSpc>
              <a:spcBef>
                <a:spcPts val="1200"/>
              </a:spcBef>
              <a:defRPr i="1" sz="1500">
                <a:latin typeface="Times Roman"/>
                <a:ea typeface="Times Roman"/>
                <a:cs typeface="Times Roman"/>
                <a:sym typeface="Times Roman"/>
              </a:defRPr>
            </a:pPr>
            <a:r>
              <a:rPr i="0"/>
              <a:t>Grant, R. (2021) </a:t>
            </a:r>
            <a:r>
              <a:t>Contemporary Strategy Analysis.</a:t>
            </a:r>
            <a:r>
              <a:rPr i="0"/>
              <a:t> 11th ed. Chichester: Wiley.</a:t>
            </a:r>
            <a:endParaRPr i="0"/>
          </a:p>
          <a:p>
            <a:pPr algn="l" defTabSz="457200">
              <a:lnSpc>
                <a:spcPct val="100000"/>
              </a:lnSpc>
              <a:spcBef>
                <a:spcPts val="1200"/>
              </a:spcBef>
              <a:defRPr sz="1500">
                <a:latin typeface="Times Roman"/>
                <a:ea typeface="Times Roman"/>
                <a:cs typeface="Times Roman"/>
                <a:sym typeface="Times Roman"/>
              </a:defRPr>
            </a:pPr>
            <a:r>
              <a:t>Hitt, M.A., Ireland, R.D. and Hoskisson, R.E. (2020) </a:t>
            </a:r>
            <a:r>
              <a:rPr i="1"/>
              <a:t>Strategic Management: Concepts and Cases.</a:t>
            </a:r>
            <a:r>
              <a:t> 13th ed. Boston, MA: Cengage.</a:t>
            </a:r>
          </a:p>
          <a:p>
            <a:pPr algn="l" defTabSz="457200">
              <a:lnSpc>
                <a:spcPct val="100000"/>
              </a:lnSpc>
              <a:spcBef>
                <a:spcPts val="1200"/>
              </a:spcBef>
              <a:defRPr i="1" sz="1500">
                <a:latin typeface="Times Roman"/>
                <a:ea typeface="Times Roman"/>
                <a:cs typeface="Times Roman"/>
                <a:sym typeface="Times Roman"/>
              </a:defRPr>
            </a:pPr>
            <a:r>
              <a:rPr i="0"/>
              <a:t>Ishikawa, K. (1990) </a:t>
            </a:r>
            <a:r>
              <a:t>Introduction to Quality Control.</a:t>
            </a:r>
            <a:r>
              <a:rPr i="0"/>
              <a:t> London: Chapman &amp; Hall.</a:t>
            </a:r>
            <a:endParaRPr i="0"/>
          </a:p>
          <a:p>
            <a:pPr algn="l" defTabSz="457200">
              <a:lnSpc>
                <a:spcPct val="100000"/>
              </a:lnSpc>
              <a:spcBef>
                <a:spcPts val="1200"/>
              </a:spcBef>
              <a:defRPr sz="1500">
                <a:latin typeface="Times Roman"/>
                <a:ea typeface="Times Roman"/>
                <a:cs typeface="Times Roman"/>
                <a:sym typeface="Times Roman"/>
              </a:defRPr>
            </a:pPr>
            <a:r>
              <a:t>Kotler, P. and Keller, K. (2022) </a:t>
            </a:r>
            <a:r>
              <a:rPr i="1"/>
              <a:t>Marketing Management.</a:t>
            </a:r>
            <a:r>
              <a:t> 16th ed. Harlow: Pearson.</a:t>
            </a:r>
          </a:p>
          <a:p>
            <a:pPr algn="l" defTabSz="457200">
              <a:lnSpc>
                <a:spcPct val="100000"/>
              </a:lnSpc>
              <a:spcBef>
                <a:spcPts val="1200"/>
              </a:spcBef>
              <a:defRPr sz="1500">
                <a:latin typeface="Times Roman"/>
                <a:ea typeface="Times Roman"/>
                <a:cs typeface="Times Roman"/>
                <a:sym typeface="Times Roman"/>
              </a:defRPr>
            </a:pPr>
            <a:r>
              <a:t>Purple Griffon Ltd. (2024) </a:t>
            </a:r>
            <a:r>
              <a:rPr i="1"/>
              <a:t>Fishbone Diagram (Ishikawa Diagram) – Cause &amp; Effect Analysis.</a:t>
            </a:r>
            <a:r>
              <a:t> Blog post, 31 July. Available at: </a:t>
            </a:r>
            <a:r>
              <a:rPr u="sng">
                <a:solidFill>
                  <a:srgbClr val="0000EE"/>
                </a:solidFill>
                <a:hlinkClick r:id="rId2" invalidUrl="" action="" tgtFrame="" tooltip="" history="1" highlightClick="0" endSnd="0"/>
              </a:rPr>
              <a:t>https://purplegriffon.com/blog/fishbone-diagram-ishikawa</a:t>
            </a:r>
            <a:r>
              <a:t> (Accessed: 9 November 2025).</a:t>
            </a:r>
          </a:p>
          <a:p>
            <a:pPr algn="l" defTabSz="457200">
              <a:lnSpc>
                <a:spcPct val="100000"/>
              </a:lnSpc>
              <a:spcBef>
                <a:spcPts val="1200"/>
              </a:spcBef>
              <a:defRPr sz="1500">
                <a:latin typeface="Times Roman"/>
                <a:ea typeface="Times Roman"/>
                <a:cs typeface="Times Roman"/>
                <a:sym typeface="Times Roman"/>
              </a:defRPr>
            </a:pPr>
            <a:r>
              <a:t>Slidesgo. (2025) </a:t>
            </a:r>
            <a:r>
              <a:rPr i="1"/>
              <a:t>5W2H Action Infographics.</a:t>
            </a:r>
            <a:r>
              <a:t> Available at: </a:t>
            </a:r>
            <a:r>
              <a:rPr u="sng">
                <a:solidFill>
                  <a:srgbClr val="0000EE"/>
                </a:solidFill>
                <a:hlinkClick r:id="rId3" invalidUrl="" action="" tgtFrame="" tooltip="" history="1" highlightClick="0" endSnd="0"/>
              </a:rPr>
              <a:t>https://slidesgo.com/theme/5w2h-action-infographics</a:t>
            </a:r>
            <a:r>
              <a:t> (Accessed: 9 November 2025).</a:t>
            </a:r>
          </a:p>
          <a:p>
            <a:pPr algn="l" defTabSz="457200">
              <a:lnSpc>
                <a:spcPct val="100000"/>
              </a:lnSpc>
              <a:spcBef>
                <a:spcPts val="1200"/>
              </a:spcBef>
              <a:defRPr sz="1500">
                <a:latin typeface="Times Roman"/>
                <a:ea typeface="Times Roman"/>
                <a:cs typeface="Times Roman"/>
                <a:sym typeface="Times Roman"/>
              </a:defRPr>
            </a:pPr>
            <a:r>
              <a:t>Digital Marketing Institute. (2024) </a:t>
            </a:r>
            <a:r>
              <a:rPr i="1"/>
              <a:t>Why Digital Marketing is Important for Small Business.</a:t>
            </a:r>
            <a:r>
              <a:t> Available at: </a:t>
            </a:r>
            <a:r>
              <a:rPr u="sng">
                <a:solidFill>
                  <a:srgbClr val="0000EE"/>
                </a:solidFill>
                <a:hlinkClick r:id="rId4" invalidUrl="" action="" tgtFrame="" tooltip="" history="1" highlightClick="0" endSnd="0"/>
              </a:rPr>
              <a:t>https://digitalmarketinginstitute.com/blog/why-digital-marketing-is-important-for-small-business</a:t>
            </a:r>
            <a:r>
              <a:t> (Accessed: 9 November 2025).</a:t>
            </a:r>
          </a:p>
          <a:p>
            <a:pPr algn="l" defTabSz="457200">
              <a:lnSpc>
                <a:spcPct val="100000"/>
              </a:lnSpc>
              <a:spcBef>
                <a:spcPts val="1200"/>
              </a:spcBef>
              <a:defRPr i="1" sz="1500">
                <a:latin typeface="Times Roman"/>
                <a:ea typeface="Times Roman"/>
                <a:cs typeface="Times Roman"/>
                <a:sym typeface="Times Roman"/>
              </a:defRPr>
            </a:pPr>
            <a:r>
              <a:rPr i="0"/>
              <a:t>Lockett, A. (2018) </a:t>
            </a:r>
            <a:r>
              <a:t>Online Marketing Strategies for Increasing Sales Revenues of Small Retail Businesses.</a:t>
            </a:r>
            <a:r>
              <a:rPr i="0"/>
              <a:t> Walden University Doctoral Study.</a:t>
            </a:r>
            <a:endParaRPr i="0"/>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Tahoma"/>
        <a:ea typeface="Tahoma"/>
        <a:cs typeface="Tahom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Tahoma"/>
        <a:ea typeface="Tahoma"/>
        <a:cs typeface="Tahom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