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8288000" cy="10287000"/>
  <p:notesSz cx="6858000" cy="9144000"/>
  <p:embeddedFontLst>
    <p:embeddedFont>
      <p:font typeface="Aileron" panose="020B0604020202020204" charset="0"/>
      <p:regular r:id="rId36"/>
    </p:embeddedFont>
    <p:embeddedFont>
      <p:font typeface="Aileron Bold" panose="020B0604020202020204" charset="0"/>
      <p:regular r:id="rId37"/>
    </p:embeddedFont>
    <p:embeddedFont>
      <p:font typeface="Helvetica Now Bold" panose="020B0604020202020204" charset="0"/>
      <p:regular r:id="rId38"/>
    </p:embeddedFont>
    <p:embeddedFont>
      <p:font typeface="Helvetica Now Heavy" panose="020B0604020202020204" charset="0"/>
      <p:regular r:id="rId39"/>
    </p:embeddedFont>
    <p:embeddedFont>
      <p:font typeface="Open Sans" panose="020B0606030504020204" pitchFamily="34" charset="0"/>
      <p:regular r:id="rId40"/>
      <p:boldItalic r:id="rId41"/>
    </p:embeddedFont>
    <p:embeddedFont>
      <p:font typeface="Open Sans Bold" panose="020B0806030504020204" charset="0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8" d="100"/>
          <a:sy n="68" d="100"/>
        </p:scale>
        <p:origin x="8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19.10.2026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11" b="-9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909123" y="1038225"/>
            <a:ext cx="3350177" cy="287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40"/>
              </a:lnSpc>
            </a:pPr>
            <a:r>
              <a:rPr lang="en-US" sz="2000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PRESENTED BY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09123" y="1334770"/>
            <a:ext cx="3350177" cy="287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40"/>
              </a:lnSpc>
            </a:pPr>
            <a:r>
              <a:rPr lang="en-US" sz="2000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PHYLLIS SCHWAIGER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45892" y="2803599"/>
            <a:ext cx="16413408" cy="5363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33"/>
              </a:lnSpc>
            </a:pPr>
            <a:r>
              <a:rPr lang="en-US" sz="22992" b="1" spc="-1793">
                <a:solidFill>
                  <a:srgbClr val="FDFDFD"/>
                </a:solidFill>
                <a:latin typeface="Helvetica Now Bold"/>
                <a:ea typeface="Helvetica Now Bold"/>
                <a:cs typeface="Helvetica Now Bold"/>
                <a:sym typeface="Helvetica Now Bold"/>
              </a:rPr>
              <a:t>BUYER</a:t>
            </a:r>
          </a:p>
          <a:p>
            <a:pPr algn="ctr">
              <a:lnSpc>
                <a:spcPts val="20233"/>
              </a:lnSpc>
            </a:pPr>
            <a:r>
              <a:rPr lang="en-US" sz="22992" b="1" spc="-1793">
                <a:solidFill>
                  <a:srgbClr val="FDFDFD"/>
                </a:solidFill>
                <a:latin typeface="Helvetica Now Bold"/>
                <a:ea typeface="Helvetica Now Bold"/>
                <a:cs typeface="Helvetica Now Bold"/>
                <a:sym typeface="Helvetica Now Bold"/>
              </a:rPr>
              <a:t>BEHAVIOUR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804665" y="7723921"/>
            <a:ext cx="8008901" cy="412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7"/>
              </a:lnSpc>
            </a:pPr>
            <a:r>
              <a:rPr lang="en-US" sz="2419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MARKETING FUNDAMENTALS BMBM4005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111" b="-9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8601" y="3192843"/>
            <a:ext cx="17739399" cy="3833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271"/>
              </a:lnSpc>
            </a:pPr>
            <a:r>
              <a:rPr lang="en-US" sz="7336" b="1" spc="-564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THINK ABOUT THE LAST THING YOU BOUGHT THAT COST MORE THAN £50. WHY DID YOU CHOOSE IT?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338194"/>
            <a:chOff x="0" y="0"/>
            <a:chExt cx="2833290" cy="6721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3290" cy="672100"/>
            </a:xfrm>
            <a:custGeom>
              <a:avLst/>
              <a:gdLst/>
              <a:ahLst/>
              <a:cxnLst/>
              <a:rect l="l" t="t" r="r" b="b"/>
              <a:pathLst>
                <a:path w="2833290" h="672100">
                  <a:moveTo>
                    <a:pt x="0" y="0"/>
                  </a:moveTo>
                  <a:lnTo>
                    <a:pt x="2833290" y="0"/>
                  </a:lnTo>
                  <a:lnTo>
                    <a:pt x="2833290" y="672100"/>
                  </a:lnTo>
                  <a:lnTo>
                    <a:pt x="0" y="672100"/>
                  </a:lnTo>
                  <a:close/>
                </a:path>
              </a:pathLst>
            </a:custGeom>
            <a:blipFill>
              <a:blip r:embed="rId2"/>
              <a:stretch>
                <a:fillRect t="-114784" b="-660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02603" y="4516423"/>
            <a:ext cx="16994215" cy="5548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5031" lvl="1" indent="-397515" algn="l">
              <a:lnSpc>
                <a:spcPts val="6333"/>
              </a:lnSpc>
              <a:buFont typeface="Arial"/>
              <a:buChar char="•"/>
            </a:pPr>
            <a:r>
              <a:rPr lang="en-US" sz="368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Explain the stages of the consumer decision-making process and distinguish between different types of buying behaviour.</a:t>
            </a:r>
          </a:p>
          <a:p>
            <a:pPr marL="795031" lvl="1" indent="-397515" algn="l">
              <a:lnSpc>
                <a:spcPts val="6333"/>
              </a:lnSpc>
              <a:buFont typeface="Arial"/>
              <a:buChar char="•"/>
            </a:pPr>
            <a:r>
              <a:rPr lang="en-US" sz="368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Analyse the cultural, social, personal and psychological factors that influence consumer purchasing decisions.</a:t>
            </a:r>
          </a:p>
          <a:p>
            <a:pPr marL="795031" lvl="1" indent="-397515" algn="l">
              <a:lnSpc>
                <a:spcPts val="6333"/>
              </a:lnSpc>
              <a:buFont typeface="Arial"/>
              <a:buChar char="•"/>
            </a:pPr>
            <a:r>
              <a:rPr lang="en-US" sz="368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Apply buyer behaviour theories to real-world examples to demonstrate how businesses can influence purchasing decisions and customer satisfaction.</a:t>
            </a:r>
          </a:p>
          <a:p>
            <a:pPr algn="l">
              <a:lnSpc>
                <a:spcPts val="6333"/>
              </a:lnSpc>
            </a:pPr>
            <a:endParaRPr lang="en-US" sz="368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28700" y="1362075"/>
            <a:ext cx="12913800" cy="2352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831"/>
              </a:lnSpc>
            </a:pPr>
            <a:r>
              <a:rPr lang="en-US" sz="10269" b="1" spc="-790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LEARNING OUTCOMES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19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283359" y="4238911"/>
            <a:ext cx="18854719" cy="6427338"/>
            <a:chOff x="0" y="0"/>
            <a:chExt cx="4965852" cy="16927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65852" cy="1692797"/>
            </a:xfrm>
            <a:custGeom>
              <a:avLst/>
              <a:gdLst/>
              <a:ahLst/>
              <a:cxnLst/>
              <a:rect l="l" t="t" r="r" b="b"/>
              <a:pathLst>
                <a:path w="4965852" h="1692797">
                  <a:moveTo>
                    <a:pt x="0" y="0"/>
                  </a:moveTo>
                  <a:lnTo>
                    <a:pt x="4965852" y="0"/>
                  </a:lnTo>
                  <a:lnTo>
                    <a:pt x="4965852" y="1692797"/>
                  </a:lnTo>
                  <a:lnTo>
                    <a:pt x="0" y="1692797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47625"/>
              <a:ext cx="4965852" cy="16451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74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6633710" y="1260498"/>
            <a:ext cx="625590" cy="625590"/>
          </a:xfrm>
          <a:custGeom>
            <a:avLst/>
            <a:gdLst/>
            <a:ahLst/>
            <a:cxnLst/>
            <a:rect l="l" t="t" r="r" b="b"/>
            <a:pathLst>
              <a:path w="625590" h="625590">
                <a:moveTo>
                  <a:pt x="0" y="0"/>
                </a:moveTo>
                <a:lnTo>
                  <a:pt x="625590" y="0"/>
                </a:lnTo>
                <a:lnTo>
                  <a:pt x="625590" y="625590"/>
                </a:lnTo>
                <a:lnTo>
                  <a:pt x="0" y="6255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562871" y="4238911"/>
            <a:ext cx="13489748" cy="6048089"/>
          </a:xfrm>
          <a:custGeom>
            <a:avLst/>
            <a:gdLst/>
            <a:ahLst/>
            <a:cxnLst/>
            <a:rect l="l" t="t" r="r" b="b"/>
            <a:pathLst>
              <a:path w="13489748" h="6048089">
                <a:moveTo>
                  <a:pt x="0" y="0"/>
                </a:moveTo>
                <a:lnTo>
                  <a:pt x="13489748" y="0"/>
                </a:lnTo>
                <a:lnTo>
                  <a:pt x="13489748" y="6048089"/>
                </a:lnTo>
                <a:lnTo>
                  <a:pt x="0" y="60480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593873"/>
            <a:ext cx="11305905" cy="2406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42"/>
              </a:lnSpc>
            </a:pPr>
            <a:r>
              <a:rPr lang="en-US" sz="10514" b="1" spc="-809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CONSUMER VS CUSTOMER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5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788134" cy="10287000"/>
            <a:chOff x="0" y="0"/>
            <a:chExt cx="2910774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10773" cy="1593725"/>
            </a:xfrm>
            <a:custGeom>
              <a:avLst/>
              <a:gdLst/>
              <a:ahLst/>
              <a:cxnLst/>
              <a:rect l="l" t="t" r="r" b="b"/>
              <a:pathLst>
                <a:path w="2910773" h="1593725">
                  <a:moveTo>
                    <a:pt x="0" y="0"/>
                  </a:moveTo>
                  <a:lnTo>
                    <a:pt x="2910773" y="0"/>
                  </a:lnTo>
                  <a:lnTo>
                    <a:pt x="2910773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>
                <a:alphaModFix amt="80000"/>
              </a:blip>
              <a:stretch>
                <a:fillRect l="-1653" r="-165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332044" y="2434742"/>
            <a:ext cx="15764275" cy="5369706"/>
          </a:xfrm>
          <a:custGeom>
            <a:avLst/>
            <a:gdLst/>
            <a:ahLst/>
            <a:cxnLst/>
            <a:rect l="l" t="t" r="r" b="b"/>
            <a:pathLst>
              <a:path w="15764275" h="5369706">
                <a:moveTo>
                  <a:pt x="0" y="0"/>
                </a:moveTo>
                <a:lnTo>
                  <a:pt x="15764274" y="0"/>
                </a:lnTo>
                <a:lnTo>
                  <a:pt x="15764274" y="5369706"/>
                </a:lnTo>
                <a:lnTo>
                  <a:pt x="0" y="53697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34123" y="0"/>
            <a:ext cx="7753877" cy="10287000"/>
            <a:chOff x="0" y="0"/>
            <a:chExt cx="120127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1278" cy="1593725"/>
            </a:xfrm>
            <a:custGeom>
              <a:avLst/>
              <a:gdLst/>
              <a:ahLst/>
              <a:cxnLst/>
              <a:rect l="l" t="t" r="r" b="b"/>
              <a:pathLst>
                <a:path w="1201278" h="1593725">
                  <a:moveTo>
                    <a:pt x="0" y="0"/>
                  </a:moveTo>
                  <a:lnTo>
                    <a:pt x="1201278" y="0"/>
                  </a:lnTo>
                  <a:lnTo>
                    <a:pt x="120127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6673" b="-667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785335" y="4659885"/>
            <a:ext cx="9434158" cy="5362041"/>
          </a:xfrm>
          <a:custGeom>
            <a:avLst/>
            <a:gdLst/>
            <a:ahLst/>
            <a:cxnLst/>
            <a:rect l="l" t="t" r="r" b="b"/>
            <a:pathLst>
              <a:path w="9434158" h="5362041">
                <a:moveTo>
                  <a:pt x="0" y="0"/>
                </a:moveTo>
                <a:lnTo>
                  <a:pt x="9434158" y="0"/>
                </a:lnTo>
                <a:lnTo>
                  <a:pt x="9434158" y="5362041"/>
                </a:lnTo>
                <a:lnTo>
                  <a:pt x="0" y="53620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74906" y="592515"/>
            <a:ext cx="11305905" cy="251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460"/>
              </a:lnSpc>
            </a:pPr>
            <a:r>
              <a:rPr lang="en-US" sz="11000" b="1" spc="-84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BUYER BEHAVIOUR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4906" y="2948158"/>
            <a:ext cx="9944587" cy="201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60"/>
              </a:lnSpc>
            </a:pPr>
            <a:r>
              <a:rPr lang="en-US" sz="3300" spc="49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Buyer Behaviour refers to the decisions and acts people (customers) undertake to buy products or services for individual or group use.</a:t>
            </a:r>
          </a:p>
          <a:p>
            <a:pPr algn="just">
              <a:lnSpc>
                <a:spcPts val="3960"/>
              </a:lnSpc>
            </a:pPr>
            <a:endParaRPr lang="en-US" sz="3300" spc="4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6D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3272675"/>
            <a:ext cx="18854719" cy="7418290"/>
            <a:chOff x="0" y="0"/>
            <a:chExt cx="4965852" cy="19537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852" cy="1953788"/>
            </a:xfrm>
            <a:custGeom>
              <a:avLst/>
              <a:gdLst/>
              <a:ahLst/>
              <a:cxnLst/>
              <a:rect l="l" t="t" r="r" b="b"/>
              <a:pathLst>
                <a:path w="4965852" h="1953788">
                  <a:moveTo>
                    <a:pt x="0" y="0"/>
                  </a:moveTo>
                  <a:lnTo>
                    <a:pt x="4965852" y="0"/>
                  </a:lnTo>
                  <a:lnTo>
                    <a:pt x="4965852" y="1953788"/>
                  </a:lnTo>
                  <a:lnTo>
                    <a:pt x="0" y="195378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47625"/>
              <a:ext cx="4965852" cy="1906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74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388158" y="3469817"/>
            <a:ext cx="12466561" cy="6817183"/>
          </a:xfrm>
          <a:custGeom>
            <a:avLst/>
            <a:gdLst/>
            <a:ahLst/>
            <a:cxnLst/>
            <a:rect l="l" t="t" r="r" b="b"/>
            <a:pathLst>
              <a:path w="12466561" h="6817183">
                <a:moveTo>
                  <a:pt x="0" y="0"/>
                </a:moveTo>
                <a:lnTo>
                  <a:pt x="12466561" y="0"/>
                </a:lnTo>
                <a:lnTo>
                  <a:pt x="12466561" y="6817183"/>
                </a:lnTo>
                <a:lnTo>
                  <a:pt x="0" y="68171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78482" y="759344"/>
            <a:ext cx="9283678" cy="251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460"/>
              </a:lnSpc>
            </a:pPr>
            <a:r>
              <a:rPr lang="en-US" sz="11000" b="1" spc="-847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TYPES OF CUSTOMERS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8482" y="3914775"/>
            <a:ext cx="6361477" cy="245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1"/>
              </a:lnSpc>
            </a:pPr>
            <a:r>
              <a:rPr lang="en-US" sz="2734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There are two broad customer types:</a:t>
            </a:r>
          </a:p>
          <a:p>
            <a:pPr marL="590424" lvl="1" indent="-295212" algn="l">
              <a:lnSpc>
                <a:spcPts val="3281"/>
              </a:lnSpc>
              <a:buFont typeface="Arial"/>
              <a:buChar char="•"/>
            </a:pPr>
            <a:r>
              <a:rPr lang="en-US" sz="2734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Private Consumers - B2C (business to consumer)</a:t>
            </a:r>
          </a:p>
          <a:p>
            <a:pPr marL="590424" lvl="1" indent="-295212" algn="l">
              <a:lnSpc>
                <a:spcPts val="3281"/>
              </a:lnSpc>
              <a:buFont typeface="Arial"/>
              <a:buChar char="•"/>
            </a:pPr>
            <a:r>
              <a:rPr lang="en-US" sz="2734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Organisational Customers - B2B (business to business) </a:t>
            </a:r>
          </a:p>
          <a:p>
            <a:pPr algn="l">
              <a:lnSpc>
                <a:spcPts val="3281"/>
              </a:lnSpc>
            </a:pPr>
            <a:endParaRPr lang="en-US" sz="2734" spc="41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174969" y="1921748"/>
            <a:ext cx="12831512" cy="7718885"/>
          </a:xfrm>
          <a:custGeom>
            <a:avLst/>
            <a:gdLst/>
            <a:ahLst/>
            <a:cxnLst/>
            <a:rect l="l" t="t" r="r" b="b"/>
            <a:pathLst>
              <a:path w="12831512" h="7718885">
                <a:moveTo>
                  <a:pt x="0" y="0"/>
                </a:moveTo>
                <a:lnTo>
                  <a:pt x="12831512" y="0"/>
                </a:lnTo>
                <a:lnTo>
                  <a:pt x="12831512" y="7718885"/>
                </a:lnTo>
                <a:lnTo>
                  <a:pt x="0" y="77188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57874" y="608567"/>
            <a:ext cx="4397308" cy="13131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460"/>
              </a:lnSpc>
            </a:pPr>
            <a:r>
              <a:rPr lang="en-US" sz="11000" b="1" spc="-84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TASK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6D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00381" y="2751573"/>
            <a:ext cx="9518104" cy="7649056"/>
          </a:xfrm>
          <a:custGeom>
            <a:avLst/>
            <a:gdLst/>
            <a:ahLst/>
            <a:cxnLst/>
            <a:rect l="l" t="t" r="r" b="b"/>
            <a:pathLst>
              <a:path w="9518104" h="7649056">
                <a:moveTo>
                  <a:pt x="0" y="0"/>
                </a:moveTo>
                <a:lnTo>
                  <a:pt x="9518105" y="0"/>
                </a:lnTo>
                <a:lnTo>
                  <a:pt x="9518105" y="7649056"/>
                </a:lnTo>
                <a:lnTo>
                  <a:pt x="0" y="76490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00443" y="729121"/>
            <a:ext cx="12366093" cy="2022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02"/>
              </a:lnSpc>
            </a:pPr>
            <a:r>
              <a:rPr lang="en-US" sz="8839" b="1" spc="-680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CONSUMER DECISION MAKING PROCESS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00443" y="2995448"/>
            <a:ext cx="7796919" cy="2733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39"/>
              </a:lnSpc>
            </a:pPr>
            <a:r>
              <a:rPr lang="en-US" sz="2615" spc="39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This model outlines the steps taken throughout purchasing process.</a:t>
            </a:r>
          </a:p>
          <a:p>
            <a:pPr algn="just">
              <a:lnSpc>
                <a:spcPts val="3139"/>
              </a:lnSpc>
            </a:pPr>
            <a:r>
              <a:rPr lang="en-US" sz="2615" spc="39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It is rooted in cognitive psychology; hence, it deals with problem-solving, decision-making, motivation etc.</a:t>
            </a:r>
          </a:p>
          <a:p>
            <a:pPr algn="r">
              <a:lnSpc>
                <a:spcPts val="3139"/>
              </a:lnSpc>
            </a:pPr>
            <a:r>
              <a:rPr lang="en-US" sz="2615" spc="39">
                <a:solidFill>
                  <a:srgbClr val="FDFDFD"/>
                </a:solidFill>
                <a:latin typeface="Aileron"/>
                <a:ea typeface="Aileron"/>
                <a:cs typeface="Aileron"/>
                <a:sym typeface="Aileron"/>
              </a:rPr>
              <a:t> (Fahy and Jobber 2022)</a:t>
            </a:r>
          </a:p>
          <a:p>
            <a:pPr algn="just">
              <a:lnSpc>
                <a:spcPts val="3139"/>
              </a:lnSpc>
            </a:pPr>
            <a:endParaRPr lang="en-US" sz="2615" spc="39">
              <a:solidFill>
                <a:srgbClr val="FDFDFD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1853" y="-91042"/>
            <a:ext cx="9305853" cy="10469085"/>
            <a:chOff x="0" y="0"/>
            <a:chExt cx="1416645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68696" r="-4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737283" y="1076980"/>
            <a:ext cx="8362508" cy="2174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8189"/>
              </a:lnSpc>
            </a:pPr>
            <a:r>
              <a:rPr lang="en-US" sz="9522" b="1" spc="-733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PROBLEM RECOGNITION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89670" y="3841563"/>
            <a:ext cx="8710120" cy="5294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74"/>
              </a:lnSpc>
            </a:pPr>
            <a:r>
              <a:rPr lang="en-US" sz="2895" spc="43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In the first stage, a consumer acknowledges that they have a need for a product or service. The awareness of need can arise from either an internal or an external stimulus. </a:t>
            </a:r>
          </a:p>
          <a:p>
            <a:pPr algn="just">
              <a:lnSpc>
                <a:spcPts val="3474"/>
              </a:lnSpc>
            </a:pPr>
            <a:endParaRPr lang="en-US" sz="2895" spc="43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74"/>
              </a:lnSpc>
            </a:pPr>
            <a:r>
              <a:rPr lang="en-US" sz="2895" spc="43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An example of an internal stimulus might be hunger informing a consumer's pursuit of something to eat. </a:t>
            </a:r>
          </a:p>
          <a:p>
            <a:pPr algn="just">
              <a:lnSpc>
                <a:spcPts val="3474"/>
              </a:lnSpc>
            </a:pPr>
            <a:endParaRPr lang="en-US" sz="2895" spc="43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74"/>
              </a:lnSpc>
            </a:pPr>
            <a:r>
              <a:rPr lang="en-US" sz="2895" spc="43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An external stimulus could be an advertisement that appeals directly to a particular consumer. </a:t>
            </a:r>
          </a:p>
          <a:p>
            <a:pPr algn="just">
              <a:lnSpc>
                <a:spcPts val="3474"/>
              </a:lnSpc>
            </a:pPr>
            <a:endParaRPr lang="en-US" sz="2895" spc="43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34123" y="0"/>
            <a:ext cx="7753877" cy="10287000"/>
            <a:chOff x="0" y="0"/>
            <a:chExt cx="120127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1278" cy="1593725"/>
            </a:xfrm>
            <a:custGeom>
              <a:avLst/>
              <a:gdLst/>
              <a:ahLst/>
              <a:cxnLst/>
              <a:rect l="l" t="t" r="r" b="b"/>
              <a:pathLst>
                <a:path w="1201278" h="1593725">
                  <a:moveTo>
                    <a:pt x="0" y="0"/>
                  </a:moveTo>
                  <a:lnTo>
                    <a:pt x="1201278" y="0"/>
                  </a:lnTo>
                  <a:lnTo>
                    <a:pt x="120127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69480" r="-300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33034" y="959133"/>
            <a:ext cx="9935044" cy="2221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12"/>
              </a:lnSpc>
            </a:pPr>
            <a:r>
              <a:rPr lang="en-US" sz="9666" b="1" spc="-744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INFORMATION</a:t>
            </a:r>
          </a:p>
          <a:p>
            <a:pPr marL="0" lvl="0" indent="0" algn="l">
              <a:lnSpc>
                <a:spcPts val="8312"/>
              </a:lnSpc>
            </a:pPr>
            <a:r>
              <a:rPr lang="en-US" sz="9666" b="1" spc="-744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SEARCH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33034" y="3419475"/>
            <a:ext cx="9935044" cy="6867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02"/>
              </a:lnSpc>
            </a:pPr>
            <a:r>
              <a:rPr lang="en-US" sz="2835" spc="4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Once the customer has identified a need, they will search for information.</a:t>
            </a:r>
          </a:p>
          <a:p>
            <a:pPr algn="just">
              <a:lnSpc>
                <a:spcPts val="3402"/>
              </a:lnSpc>
            </a:pPr>
            <a:endParaRPr lang="en-US" sz="2835" spc="4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02"/>
              </a:lnSpc>
            </a:pPr>
            <a:r>
              <a:rPr lang="en-US" sz="2835" b="1" spc="4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Purpose: </a:t>
            </a:r>
            <a:r>
              <a:rPr lang="en-US" sz="2835" spc="4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to build up enough knowledge to feel secure in making a reasoned decision.</a:t>
            </a:r>
          </a:p>
          <a:p>
            <a:pPr algn="just">
              <a:lnSpc>
                <a:spcPts val="3402"/>
              </a:lnSpc>
            </a:pPr>
            <a:endParaRPr lang="en-US" sz="2835" spc="4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02"/>
              </a:lnSpc>
            </a:pPr>
            <a:r>
              <a:rPr lang="en-US" sz="2835" b="1" spc="4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First:</a:t>
            </a:r>
            <a:r>
              <a:rPr lang="en-US" sz="2835" spc="4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 internal information search whereby the customer attempts to make a decision based on their existing knowledge.</a:t>
            </a:r>
          </a:p>
          <a:p>
            <a:pPr algn="just">
              <a:lnSpc>
                <a:spcPts val="3402"/>
              </a:lnSpc>
            </a:pPr>
            <a:endParaRPr lang="en-US" sz="2835" spc="4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02"/>
              </a:lnSpc>
            </a:pPr>
            <a:r>
              <a:rPr lang="en-US" sz="2835" b="1" spc="4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Then: </a:t>
            </a:r>
            <a:r>
              <a:rPr lang="en-US" sz="2835" spc="4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external information search, including talking to friends or experts, reading relevant sales material, or searching the internet for reviews.</a:t>
            </a:r>
          </a:p>
          <a:p>
            <a:pPr algn="just">
              <a:lnSpc>
                <a:spcPts val="3402"/>
              </a:lnSpc>
            </a:pPr>
            <a:endParaRPr lang="en-US" sz="2835" spc="4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402"/>
              </a:lnSpc>
            </a:pPr>
            <a:r>
              <a:rPr lang="en-US" sz="2835" spc="4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Varies considerably for different product categories.</a:t>
            </a:r>
          </a:p>
          <a:p>
            <a:pPr algn="just">
              <a:lnSpc>
                <a:spcPts val="3402"/>
              </a:lnSpc>
            </a:pPr>
            <a:endParaRPr lang="en-US" sz="2835" spc="4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1853" y="-91042"/>
            <a:ext cx="9305853" cy="10469085"/>
            <a:chOff x="0" y="0"/>
            <a:chExt cx="1416645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4586" r="-3458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573077" y="1098987"/>
            <a:ext cx="8359604" cy="1747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6564"/>
              </a:lnSpc>
            </a:pPr>
            <a:r>
              <a:rPr lang="en-US" sz="7633" b="1" spc="-58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EVALUATION OF ALTERNATIVES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454386" y="3062527"/>
            <a:ext cx="8478295" cy="7224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46"/>
              </a:lnSpc>
            </a:pPr>
            <a:r>
              <a:rPr lang="en-US" sz="2788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The customer compares alternatives based on criteria derived from their needs and product knowledge.</a:t>
            </a:r>
          </a:p>
          <a:p>
            <a:pPr algn="just">
              <a:lnSpc>
                <a:spcPts val="3346"/>
              </a:lnSpc>
            </a:pPr>
            <a:endParaRPr lang="en-US" sz="2788" spc="41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346"/>
              </a:lnSpc>
            </a:pPr>
            <a:r>
              <a:rPr lang="en-US" sz="2788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This is a very personal choice and different people will evaluate against different criteria.</a:t>
            </a:r>
          </a:p>
          <a:p>
            <a:pPr algn="just">
              <a:lnSpc>
                <a:spcPts val="3346"/>
              </a:lnSpc>
            </a:pPr>
            <a:r>
              <a:rPr lang="en-US" sz="2788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For example - features or benefits sought, budget etc </a:t>
            </a:r>
          </a:p>
          <a:p>
            <a:pPr algn="just">
              <a:lnSpc>
                <a:spcPts val="3346"/>
              </a:lnSpc>
            </a:pPr>
            <a:endParaRPr lang="en-US" sz="2788" spc="41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346"/>
              </a:lnSpc>
            </a:pPr>
            <a:r>
              <a:rPr lang="en-US" sz="2788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Marketers try to help customers evaluate alternatives effectively to encourage them to move to the purchase stage.</a:t>
            </a:r>
          </a:p>
          <a:p>
            <a:pPr algn="just">
              <a:lnSpc>
                <a:spcPts val="3346"/>
              </a:lnSpc>
            </a:pPr>
            <a:endParaRPr lang="en-US" sz="2788" spc="41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346"/>
              </a:lnSpc>
            </a:pPr>
            <a:r>
              <a:rPr lang="en-US" sz="2788" spc="41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If a customer is not happy with the options, they may delay purchase or return to the information search stage.</a:t>
            </a:r>
          </a:p>
          <a:p>
            <a:pPr algn="just">
              <a:lnSpc>
                <a:spcPts val="3346"/>
              </a:lnSpc>
            </a:pPr>
            <a:endParaRPr lang="en-US" sz="2788" spc="41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34123" y="0"/>
            <a:ext cx="7753877" cy="10287000"/>
            <a:chOff x="0" y="0"/>
            <a:chExt cx="120127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1278" cy="1593725"/>
            </a:xfrm>
            <a:custGeom>
              <a:avLst/>
              <a:gdLst/>
              <a:ahLst/>
              <a:cxnLst/>
              <a:rect l="l" t="t" r="r" b="b"/>
              <a:pathLst>
                <a:path w="1201278" h="1593725">
                  <a:moveTo>
                    <a:pt x="0" y="0"/>
                  </a:moveTo>
                  <a:lnTo>
                    <a:pt x="1201278" y="0"/>
                  </a:lnTo>
                  <a:lnTo>
                    <a:pt x="120127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r="-995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8780" y="1333500"/>
            <a:ext cx="9505423" cy="2112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953"/>
              </a:lnSpc>
            </a:pPr>
            <a:r>
              <a:rPr lang="en-US" sz="9248" b="1" spc="-712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PURCHASE DECISION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8780" y="3902142"/>
            <a:ext cx="9593929" cy="4581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00"/>
              </a:lnSpc>
            </a:pPr>
            <a:r>
              <a:rPr lang="en-US" sz="3000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Purchase Stage</a:t>
            </a:r>
          </a:p>
          <a:p>
            <a:pPr algn="just">
              <a:lnSpc>
                <a:spcPts val="3600"/>
              </a:lnSpc>
            </a:pPr>
            <a:endParaRPr lang="en-US" sz="3000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00"/>
              </a:lnSpc>
            </a:pPr>
            <a:r>
              <a:rPr lang="en-US" sz="3000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Involves the trade of money for a product or service</a:t>
            </a:r>
          </a:p>
          <a:p>
            <a:pPr algn="just">
              <a:lnSpc>
                <a:spcPts val="3600"/>
              </a:lnSpc>
            </a:pPr>
            <a:endParaRPr lang="en-US" sz="3000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00"/>
              </a:lnSpc>
            </a:pPr>
            <a:r>
              <a:rPr lang="en-US" sz="3000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Shoppers in bricks and mortar stores rarely abandon their carts</a:t>
            </a:r>
          </a:p>
          <a:p>
            <a:pPr algn="just">
              <a:lnSpc>
                <a:spcPts val="3600"/>
              </a:lnSpc>
            </a:pPr>
            <a:endParaRPr lang="en-US" sz="3000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00"/>
              </a:lnSpc>
            </a:pPr>
            <a:r>
              <a:rPr lang="en-US" sz="3000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Abandonment of virtual shopping carts is quite common and provides marketers with real challenges.</a:t>
            </a:r>
          </a:p>
          <a:p>
            <a:pPr algn="just">
              <a:lnSpc>
                <a:spcPts val="3600"/>
              </a:lnSpc>
            </a:pPr>
            <a:endParaRPr lang="en-US" sz="3000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11" b="-9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33710" y="1260498"/>
            <a:ext cx="625590" cy="625590"/>
          </a:xfrm>
          <a:custGeom>
            <a:avLst/>
            <a:gdLst/>
            <a:ahLst/>
            <a:cxnLst/>
            <a:rect l="l" t="t" r="r" b="b"/>
            <a:pathLst>
              <a:path w="625590" h="625590">
                <a:moveTo>
                  <a:pt x="0" y="0"/>
                </a:moveTo>
                <a:lnTo>
                  <a:pt x="625590" y="0"/>
                </a:lnTo>
                <a:lnTo>
                  <a:pt x="625590" y="625590"/>
                </a:lnTo>
                <a:lnTo>
                  <a:pt x="0" y="6255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979869" y="6805749"/>
            <a:ext cx="16933689" cy="2875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76"/>
              </a:lnSpc>
            </a:pPr>
            <a:r>
              <a:rPr lang="en-US" sz="7120" b="1" spc="-548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Why would a business send a reassuring email after you've bought an expensive product?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1853" y="-91042"/>
            <a:ext cx="9305853" cy="10469085"/>
            <a:chOff x="0" y="0"/>
            <a:chExt cx="1416645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4586" r="-3458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8350643" y="1304925"/>
            <a:ext cx="9716790" cy="1932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7265"/>
              </a:lnSpc>
            </a:pPr>
            <a:r>
              <a:rPr lang="en-US" sz="8448" b="1" spc="-650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POST PURCHASE EVALUTION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495285" y="3237124"/>
            <a:ext cx="8572149" cy="6400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75"/>
              </a:lnSpc>
            </a:pPr>
            <a:r>
              <a:rPr lang="en-US" sz="2646" spc="39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After the Purchase, customers may experience ‘cognitive dissonance’</a:t>
            </a: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175"/>
              </a:lnSpc>
            </a:pPr>
            <a:r>
              <a:rPr lang="en-US" sz="2646" spc="39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Cognitive Dissonance is the feelings of uncertainty as to whether they made the right decision.</a:t>
            </a: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175"/>
              </a:lnSpc>
            </a:pPr>
            <a:r>
              <a:rPr lang="en-US" sz="2646" spc="39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It is common for customers to seek reassurance from friends, family, people who have made the same purchase decision</a:t>
            </a: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175"/>
              </a:lnSpc>
            </a:pPr>
            <a:r>
              <a:rPr lang="en-US" sz="2646" spc="39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It is important that customers feel happy with their decision as this leads to word-of-mouth marketing and potential long-term customer relationships.</a:t>
            </a: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175"/>
              </a:lnSpc>
            </a:pPr>
            <a:endParaRPr lang="en-US" sz="2646" spc="39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686" y="680893"/>
            <a:ext cx="18122627" cy="9200406"/>
          </a:xfrm>
          <a:custGeom>
            <a:avLst/>
            <a:gdLst/>
            <a:ahLst/>
            <a:cxnLst/>
            <a:rect l="l" t="t" r="r" b="b"/>
            <a:pathLst>
              <a:path w="18122627" h="9200406">
                <a:moveTo>
                  <a:pt x="0" y="0"/>
                </a:moveTo>
                <a:lnTo>
                  <a:pt x="18122628" y="0"/>
                </a:lnTo>
                <a:lnTo>
                  <a:pt x="18122628" y="9200405"/>
                </a:lnTo>
                <a:lnTo>
                  <a:pt x="0" y="92004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69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755873" y="134667"/>
            <a:ext cx="3221741" cy="1788066"/>
          </a:xfrm>
          <a:custGeom>
            <a:avLst/>
            <a:gdLst/>
            <a:ahLst/>
            <a:cxnLst/>
            <a:rect l="l" t="t" r="r" b="b"/>
            <a:pathLst>
              <a:path w="3221741" h="1788066">
                <a:moveTo>
                  <a:pt x="0" y="0"/>
                </a:moveTo>
                <a:lnTo>
                  <a:pt x="3221741" y="0"/>
                </a:lnTo>
                <a:lnTo>
                  <a:pt x="3221741" y="1788066"/>
                </a:lnTo>
                <a:lnTo>
                  <a:pt x="0" y="178806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574620" y="1269233"/>
            <a:ext cx="10972800" cy="8229600"/>
          </a:xfrm>
          <a:custGeom>
            <a:avLst/>
            <a:gdLst/>
            <a:ahLst/>
            <a:cxnLst/>
            <a:rect l="l" t="t" r="r" b="b"/>
            <a:pathLst>
              <a:path w="10972800" h="8229600">
                <a:moveTo>
                  <a:pt x="10972800" y="0"/>
                </a:moveTo>
                <a:lnTo>
                  <a:pt x="0" y="0"/>
                </a:lnTo>
                <a:lnTo>
                  <a:pt x="0" y="8229600"/>
                </a:lnTo>
                <a:lnTo>
                  <a:pt x="10972800" y="8229600"/>
                </a:lnTo>
                <a:lnTo>
                  <a:pt x="1097280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814977" y="2868845"/>
            <a:ext cx="9842459" cy="4655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65"/>
              </a:lnSpc>
            </a:pPr>
            <a:r>
              <a:rPr lang="en-US" sz="3054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What can businesses do to avoid cognitive dissonance or to help customers to overcome it?</a:t>
            </a:r>
          </a:p>
          <a:p>
            <a:pPr algn="just">
              <a:lnSpc>
                <a:spcPts val="3665"/>
              </a:lnSpc>
            </a:pPr>
            <a:endParaRPr lang="en-US" sz="3054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65"/>
              </a:lnSpc>
            </a:pPr>
            <a:endParaRPr lang="en-US" sz="3054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65"/>
              </a:lnSpc>
            </a:pPr>
            <a:r>
              <a:rPr lang="en-US" sz="3054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Ensuring that pre-purchase expectations are realistic (e.g., making reviews from other customers visible)</a:t>
            </a:r>
          </a:p>
          <a:p>
            <a:pPr algn="just">
              <a:lnSpc>
                <a:spcPts val="3665"/>
              </a:lnSpc>
            </a:pPr>
            <a:endParaRPr lang="en-US" sz="3054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665"/>
              </a:lnSpc>
            </a:pPr>
            <a:r>
              <a:rPr lang="en-US" sz="3054" spc="45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Offering post-purchase service (e.g. extended warranties)</a:t>
            </a:r>
          </a:p>
          <a:p>
            <a:pPr algn="just">
              <a:lnSpc>
                <a:spcPts val="3665"/>
              </a:lnSpc>
            </a:pPr>
            <a:endParaRPr lang="en-US" sz="3054" spc="45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54049" y="624834"/>
            <a:ext cx="10103387" cy="1507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81"/>
              </a:lnSpc>
            </a:pPr>
            <a:r>
              <a:rPr lang="en-US" sz="6606" b="1" spc="-508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OVERCOMING COGNITIVE DISSONANCE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42827">
            <a:off x="11814484" y="903228"/>
            <a:ext cx="2164655" cy="3084115"/>
          </a:xfrm>
          <a:custGeom>
            <a:avLst/>
            <a:gdLst/>
            <a:ahLst/>
            <a:cxnLst/>
            <a:rect l="l" t="t" r="r" b="b"/>
            <a:pathLst>
              <a:path w="2164655" h="3084115">
                <a:moveTo>
                  <a:pt x="0" y="0"/>
                </a:moveTo>
                <a:lnTo>
                  <a:pt x="2164655" y="0"/>
                </a:lnTo>
                <a:lnTo>
                  <a:pt x="2164655" y="3084115"/>
                </a:lnTo>
                <a:lnTo>
                  <a:pt x="0" y="30841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90" r="-69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170458">
            <a:off x="12277164" y="4393087"/>
            <a:ext cx="2192074" cy="2449244"/>
          </a:xfrm>
          <a:custGeom>
            <a:avLst/>
            <a:gdLst/>
            <a:ahLst/>
            <a:cxnLst/>
            <a:rect l="l" t="t" r="r" b="b"/>
            <a:pathLst>
              <a:path w="2192074" h="2449244">
                <a:moveTo>
                  <a:pt x="0" y="0"/>
                </a:moveTo>
                <a:lnTo>
                  <a:pt x="2192073" y="0"/>
                </a:lnTo>
                <a:lnTo>
                  <a:pt x="2192073" y="2449244"/>
                </a:lnTo>
                <a:lnTo>
                  <a:pt x="0" y="24492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496268" y="7138036"/>
            <a:ext cx="8637990" cy="3239246"/>
          </a:xfrm>
          <a:custGeom>
            <a:avLst/>
            <a:gdLst/>
            <a:ahLst/>
            <a:cxnLst/>
            <a:rect l="l" t="t" r="r" b="b"/>
            <a:pathLst>
              <a:path w="8637990" h="3239246">
                <a:moveTo>
                  <a:pt x="0" y="0"/>
                </a:moveTo>
                <a:lnTo>
                  <a:pt x="8637989" y="0"/>
                </a:lnTo>
                <a:lnTo>
                  <a:pt x="8637989" y="3239246"/>
                </a:lnTo>
                <a:lnTo>
                  <a:pt x="0" y="32392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48214" y="2654442"/>
            <a:ext cx="11661535" cy="6782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71"/>
              </a:lnSpc>
            </a:pPr>
            <a:r>
              <a:rPr lang="en-US" sz="3476" b="1" spc="5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Routine response behaviour</a:t>
            </a:r>
          </a:p>
          <a:p>
            <a:pPr marL="750489" lvl="1" indent="-375244" algn="l">
              <a:lnSpc>
                <a:spcPts val="4171"/>
              </a:lnSpc>
              <a:buFont typeface="Arial"/>
              <a:buChar char="•"/>
            </a:pPr>
            <a:r>
              <a:rPr lang="en-US" sz="3476" spc="5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When buying frequently purchased, low-cost items.</a:t>
            </a:r>
          </a:p>
          <a:p>
            <a:pPr algn="l">
              <a:lnSpc>
                <a:spcPts val="4171"/>
              </a:lnSpc>
            </a:pPr>
            <a:endParaRPr lang="en-US" sz="3476" spc="5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4171"/>
              </a:lnSpc>
            </a:pPr>
            <a:r>
              <a:rPr lang="en-US" sz="3476" b="1" spc="5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Limited decision making behaviour</a:t>
            </a:r>
          </a:p>
          <a:p>
            <a:pPr marL="750489" lvl="1" indent="-375244" algn="l">
              <a:lnSpc>
                <a:spcPts val="4171"/>
              </a:lnSpc>
              <a:buFont typeface="Arial"/>
              <a:buChar char="•"/>
            </a:pPr>
            <a:r>
              <a:rPr lang="en-US" sz="3476" spc="5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When purchasing products only bought occasionally and for which a moderate amount of information and deliberation is required</a:t>
            </a:r>
          </a:p>
          <a:p>
            <a:pPr algn="l">
              <a:lnSpc>
                <a:spcPts val="4171"/>
              </a:lnSpc>
            </a:pPr>
            <a:endParaRPr lang="en-US" sz="3476" spc="5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4171"/>
              </a:lnSpc>
            </a:pPr>
            <a:r>
              <a:rPr lang="en-US" sz="3476" b="1" spc="52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Extensive decision making behaviour </a:t>
            </a:r>
          </a:p>
          <a:p>
            <a:pPr marL="750489" lvl="1" indent="-375244" algn="l">
              <a:lnSpc>
                <a:spcPts val="4171"/>
              </a:lnSpc>
              <a:buFont typeface="Arial"/>
              <a:buChar char="•"/>
            </a:pPr>
            <a:r>
              <a:rPr lang="en-US" sz="3476" spc="52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When buying unfamiliar, expensive or infrequently purchased items. Time ,maybe spent comparing, seeking out extensive information.</a:t>
            </a:r>
          </a:p>
          <a:p>
            <a:pPr algn="l">
              <a:lnSpc>
                <a:spcPts val="4171"/>
              </a:lnSpc>
            </a:pPr>
            <a:endParaRPr lang="en-US" sz="3476" spc="52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48214" y="440498"/>
            <a:ext cx="10726431" cy="1768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64"/>
              </a:lnSpc>
            </a:pPr>
            <a:r>
              <a:rPr lang="en-US" sz="7749" b="1" spc="-596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CONSUMER BUYING SITUATIONS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931479" y="-200774"/>
            <a:ext cx="8919115" cy="8635893"/>
          </a:xfrm>
          <a:custGeom>
            <a:avLst/>
            <a:gdLst/>
            <a:ahLst/>
            <a:cxnLst/>
            <a:rect l="l" t="t" r="r" b="b"/>
            <a:pathLst>
              <a:path w="8919115" h="8635893">
                <a:moveTo>
                  <a:pt x="0" y="0"/>
                </a:moveTo>
                <a:lnTo>
                  <a:pt x="8919115" y="0"/>
                </a:lnTo>
                <a:lnTo>
                  <a:pt x="8919115" y="8635893"/>
                </a:lnTo>
                <a:lnTo>
                  <a:pt x="0" y="863589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58" r="-27296" b="-85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48214" y="440498"/>
            <a:ext cx="13165177" cy="1768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64"/>
              </a:lnSpc>
            </a:pPr>
            <a:r>
              <a:rPr lang="en-US" sz="7749" b="1" spc="-596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CONSUMER BUYING SITUATIONS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8214" y="2360610"/>
            <a:ext cx="11905200" cy="806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One misconception worth addressing is that expensive products always involve extensive decision-making and cheap products always involve routine decisions.</a:t>
            </a: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endParaRPr lang="en-US" sz="2944" u="none" strike="noStrike" spc="44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Consider two consumers buying the same £110 trainers.</a:t>
            </a:r>
          </a:p>
          <a:p>
            <a:pPr marL="635718" lvl="1" indent="-317859" algn="l">
              <a:lnSpc>
                <a:spcPts val="3533"/>
              </a:lnSpc>
              <a:spcBef>
                <a:spcPct val="0"/>
              </a:spcBef>
              <a:buFont typeface="Arial"/>
              <a:buChar char="•"/>
            </a:pPr>
            <a:r>
              <a:rPr lang="en-US" sz="2944" b="1" u="none" strike="noStrike" spc="44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Consumer A: </a:t>
            </a: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Buys the same Nike trainers every year. They know their size, like the brand and purchase without researching alternatives. Their behaviour may be largely routine.</a:t>
            </a:r>
          </a:p>
          <a:p>
            <a:pPr algn="l">
              <a:lnSpc>
                <a:spcPts val="3533"/>
              </a:lnSpc>
              <a:spcBef>
                <a:spcPct val="0"/>
              </a:spcBef>
            </a:pPr>
            <a:endParaRPr lang="en-US" sz="2944" u="none" strike="noStrike" spc="44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635718" lvl="1" indent="-317859" algn="l">
              <a:lnSpc>
                <a:spcPts val="3533"/>
              </a:lnSpc>
              <a:spcBef>
                <a:spcPct val="0"/>
              </a:spcBef>
              <a:buFont typeface="Arial"/>
              <a:buChar char="•"/>
            </a:pPr>
            <a:r>
              <a:rPr lang="en-US" sz="2944" b="1" u="none" strike="noStrike" spc="44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Consumer B: </a:t>
            </a: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Has never spent £110 on trainers before. They compare brands, read reviews and ask friends for recommendations. Their behaviour may be extensive.</a:t>
            </a: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endParaRPr lang="en-US" sz="2944" u="none" strike="noStrike" spc="44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The product and price are identical, but the level of involvement differs.</a:t>
            </a: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r>
              <a:rPr lang="en-US" sz="2944" u="none" strike="noStrike" spc="44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This is because perceived risk, familiarity, personal importance and previous experience all influence how consumers make decisions.</a:t>
            </a:r>
          </a:p>
          <a:p>
            <a:pPr marL="0" lvl="0" indent="0" algn="just">
              <a:lnSpc>
                <a:spcPts val="3533"/>
              </a:lnSpc>
              <a:spcBef>
                <a:spcPct val="0"/>
              </a:spcBef>
            </a:pPr>
            <a:endParaRPr lang="en-US" sz="2944" u="none" strike="noStrike" spc="44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111" b="-9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70164" y="1373390"/>
            <a:ext cx="15158939" cy="8199890"/>
          </a:xfrm>
          <a:custGeom>
            <a:avLst/>
            <a:gdLst/>
            <a:ahLst/>
            <a:cxnLst/>
            <a:rect l="l" t="t" r="r" b="b"/>
            <a:pathLst>
              <a:path w="15158939" h="8199890">
                <a:moveTo>
                  <a:pt x="0" y="0"/>
                </a:moveTo>
                <a:lnTo>
                  <a:pt x="15158939" y="0"/>
                </a:lnTo>
                <a:lnTo>
                  <a:pt x="15158939" y="8199890"/>
                </a:lnTo>
                <a:lnTo>
                  <a:pt x="0" y="819989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590538" y="9573280"/>
            <a:ext cx="4051280" cy="560704"/>
          </a:xfrm>
          <a:custGeom>
            <a:avLst/>
            <a:gdLst/>
            <a:ahLst/>
            <a:cxnLst/>
            <a:rect l="l" t="t" r="r" b="b"/>
            <a:pathLst>
              <a:path w="4051280" h="560704">
                <a:moveTo>
                  <a:pt x="0" y="0"/>
                </a:moveTo>
                <a:lnTo>
                  <a:pt x="4051280" y="0"/>
                </a:lnTo>
                <a:lnTo>
                  <a:pt x="4051280" y="560703"/>
                </a:lnTo>
                <a:lnTo>
                  <a:pt x="0" y="5607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70110" y="746996"/>
            <a:ext cx="7579523" cy="1462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17"/>
              </a:lnSpc>
            </a:pPr>
            <a:r>
              <a:rPr lang="en-US" sz="6415" b="1" spc="-493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DECISION MAKING UNIT (DMU)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5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1999"/>
            </a:blip>
            <a:stretch>
              <a:fillRect t="-9111" b="-9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27325" y="1373390"/>
            <a:ext cx="11301259" cy="6342832"/>
          </a:xfrm>
          <a:custGeom>
            <a:avLst/>
            <a:gdLst/>
            <a:ahLst/>
            <a:cxnLst/>
            <a:rect l="l" t="t" r="r" b="b"/>
            <a:pathLst>
              <a:path w="11301259" h="6342832">
                <a:moveTo>
                  <a:pt x="0" y="0"/>
                </a:moveTo>
                <a:lnTo>
                  <a:pt x="11301259" y="0"/>
                </a:lnTo>
                <a:lnTo>
                  <a:pt x="11301259" y="6342832"/>
                </a:lnTo>
                <a:lnTo>
                  <a:pt x="0" y="6342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70110" y="746996"/>
            <a:ext cx="7579523" cy="1462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17"/>
              </a:lnSpc>
            </a:pPr>
            <a:r>
              <a:rPr lang="en-US" sz="6415" b="1" spc="-493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DECISION MAKING UNIT (DMU)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5906529"/>
            <a:ext cx="16230600" cy="335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81"/>
              </a:lnSpc>
              <a:spcBef>
                <a:spcPct val="0"/>
              </a:spcBef>
            </a:pPr>
            <a:r>
              <a:rPr lang="en-US" sz="6415" b="1" spc="-493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 WHO SHOULD PLAYSTATION'S MARKETING TARGET: THE CHILD OR THE PARENTS?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" b="-12492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8984243" cy="10819090"/>
          </a:xfrm>
          <a:custGeom>
            <a:avLst/>
            <a:gdLst/>
            <a:ahLst/>
            <a:cxnLst/>
            <a:rect l="l" t="t" r="r" b="b"/>
            <a:pathLst>
              <a:path w="8984243" h="10819090">
                <a:moveTo>
                  <a:pt x="0" y="0"/>
                </a:moveTo>
                <a:lnTo>
                  <a:pt x="8984243" y="0"/>
                </a:lnTo>
                <a:lnTo>
                  <a:pt x="8984243" y="10819090"/>
                </a:lnTo>
                <a:lnTo>
                  <a:pt x="0" y="108190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86" t="-18518" r="-11149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633710" y="1260498"/>
            <a:ext cx="625590" cy="625590"/>
          </a:xfrm>
          <a:custGeom>
            <a:avLst/>
            <a:gdLst/>
            <a:ahLst/>
            <a:cxnLst/>
            <a:rect l="l" t="t" r="r" b="b"/>
            <a:pathLst>
              <a:path w="625590" h="625590">
                <a:moveTo>
                  <a:pt x="0" y="0"/>
                </a:moveTo>
                <a:lnTo>
                  <a:pt x="625590" y="0"/>
                </a:lnTo>
                <a:lnTo>
                  <a:pt x="625590" y="625590"/>
                </a:lnTo>
                <a:lnTo>
                  <a:pt x="0" y="6255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141767" y="-161455"/>
            <a:ext cx="11077391" cy="10448455"/>
          </a:xfrm>
          <a:custGeom>
            <a:avLst/>
            <a:gdLst/>
            <a:ahLst/>
            <a:cxnLst/>
            <a:rect l="l" t="t" r="r" b="b"/>
            <a:pathLst>
              <a:path w="11077391" h="10448455">
                <a:moveTo>
                  <a:pt x="0" y="0"/>
                </a:moveTo>
                <a:lnTo>
                  <a:pt x="11077391" y="0"/>
                </a:lnTo>
                <a:lnTo>
                  <a:pt x="11077391" y="10448455"/>
                </a:lnTo>
                <a:lnTo>
                  <a:pt x="0" y="10448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70110" y="746996"/>
            <a:ext cx="7579523" cy="1462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17"/>
              </a:lnSpc>
            </a:pPr>
            <a:r>
              <a:rPr lang="en-US" sz="6415" b="1" spc="-493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ORGANISATIONAL DECISION MAKING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51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283359" y="2753492"/>
            <a:ext cx="18854719" cy="7912757"/>
            <a:chOff x="0" y="0"/>
            <a:chExt cx="4965852" cy="208401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65852" cy="2084018"/>
            </a:xfrm>
            <a:custGeom>
              <a:avLst/>
              <a:gdLst/>
              <a:ahLst/>
              <a:cxnLst/>
              <a:rect l="l" t="t" r="r" b="b"/>
              <a:pathLst>
                <a:path w="4965852" h="2084018">
                  <a:moveTo>
                    <a:pt x="0" y="0"/>
                  </a:moveTo>
                  <a:lnTo>
                    <a:pt x="4965852" y="0"/>
                  </a:lnTo>
                  <a:lnTo>
                    <a:pt x="4965852" y="2084018"/>
                  </a:lnTo>
                  <a:lnTo>
                    <a:pt x="0" y="208401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47625"/>
              <a:ext cx="4965852" cy="20363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74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894762" y="3755170"/>
            <a:ext cx="16038265" cy="5503130"/>
          </a:xfrm>
          <a:custGeom>
            <a:avLst/>
            <a:gdLst/>
            <a:ahLst/>
            <a:cxnLst/>
            <a:rect l="l" t="t" r="r" b="b"/>
            <a:pathLst>
              <a:path w="16038265" h="5503130">
                <a:moveTo>
                  <a:pt x="0" y="0"/>
                </a:moveTo>
                <a:lnTo>
                  <a:pt x="16038265" y="0"/>
                </a:lnTo>
                <a:lnTo>
                  <a:pt x="16038265" y="5503130"/>
                </a:lnTo>
                <a:lnTo>
                  <a:pt x="0" y="550313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300443" y="763737"/>
            <a:ext cx="11590039" cy="175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02"/>
              </a:lnSpc>
            </a:pPr>
            <a:r>
              <a:rPr lang="en-US" sz="7677" b="1" spc="-591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FACTORS INFLUENCING CONSUMER BEHAVIOUR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66022" y="5242162"/>
            <a:ext cx="11590039" cy="175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02"/>
              </a:lnSpc>
            </a:pPr>
            <a:r>
              <a:rPr lang="en-US" sz="7677" b="1" spc="-591">
                <a:solidFill>
                  <a:srgbClr val="FDFDFD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FACTORS INFLUENCING CONSUMER BEHAVIOUR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386" y="1692937"/>
            <a:ext cx="17667228" cy="6758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48"/>
              </a:lnSpc>
              <a:spcBef>
                <a:spcPct val="0"/>
              </a:spcBef>
            </a:pPr>
            <a:r>
              <a:rPr lang="en-US" sz="7677" b="1" spc="-591">
                <a:solidFill>
                  <a:srgbClr val="346C89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If you were responsible for marketing laptops, how would your approach differ when targeting a parent or student buying one laptop compared with a university buying 100?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91042"/>
            <a:ext cx="9305853" cy="10469085"/>
            <a:chOff x="0" y="0"/>
            <a:chExt cx="1416645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43279" r="-794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5722949" y="8144270"/>
            <a:ext cx="2034245" cy="1779964"/>
          </a:xfrm>
          <a:custGeom>
            <a:avLst/>
            <a:gdLst/>
            <a:ahLst/>
            <a:cxnLst/>
            <a:rect l="l" t="t" r="r" b="b"/>
            <a:pathLst>
              <a:path w="2034245" h="1779964">
                <a:moveTo>
                  <a:pt x="0" y="0"/>
                </a:moveTo>
                <a:lnTo>
                  <a:pt x="2034245" y="0"/>
                </a:lnTo>
                <a:lnTo>
                  <a:pt x="2034245" y="1779965"/>
                </a:lnTo>
                <a:lnTo>
                  <a:pt x="0" y="17799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179371" y="1304925"/>
            <a:ext cx="7280046" cy="1906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7179"/>
              </a:lnSpc>
            </a:pPr>
            <a:r>
              <a:rPr lang="en-US" sz="8348" b="1" spc="-642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CULTURAL FACTORS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881594" y="3751209"/>
            <a:ext cx="7875600" cy="4393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43"/>
              </a:lnSpc>
            </a:pPr>
            <a:r>
              <a:rPr lang="en-US" sz="3202" spc="48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Culture – set of basic values, perceptions, wants and behaviours learned by a member of society from family and other important institutions </a:t>
            </a:r>
          </a:p>
          <a:p>
            <a:pPr algn="just">
              <a:lnSpc>
                <a:spcPts val="3843"/>
              </a:lnSpc>
            </a:pPr>
            <a:endParaRPr lang="en-US" sz="3202" spc="48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3843"/>
              </a:lnSpc>
            </a:pPr>
            <a:r>
              <a:rPr lang="en-US" sz="3202" spc="48">
                <a:solidFill>
                  <a:srgbClr val="151515"/>
                </a:solidFill>
                <a:latin typeface="Aileron"/>
                <a:ea typeface="Aileron"/>
                <a:cs typeface="Aileron"/>
                <a:sym typeface="Aileron"/>
              </a:rPr>
              <a:t>Subculture – A group of people with shared value systems based on common life experiences and situations</a:t>
            </a:r>
          </a:p>
          <a:p>
            <a:pPr algn="just">
              <a:lnSpc>
                <a:spcPts val="3843"/>
              </a:lnSpc>
            </a:pPr>
            <a:endParaRPr lang="en-US" sz="3202" spc="48">
              <a:solidFill>
                <a:srgbClr val="151515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1170" y="3830175"/>
            <a:ext cx="16560843" cy="3406465"/>
          </a:xfrm>
          <a:custGeom>
            <a:avLst/>
            <a:gdLst/>
            <a:ahLst/>
            <a:cxnLst/>
            <a:rect l="l" t="t" r="r" b="b"/>
            <a:pathLst>
              <a:path w="16560843" h="3406465">
                <a:moveTo>
                  <a:pt x="0" y="0"/>
                </a:moveTo>
                <a:lnTo>
                  <a:pt x="16560843" y="0"/>
                </a:lnTo>
                <a:lnTo>
                  <a:pt x="16560843" y="3406465"/>
                </a:lnTo>
                <a:lnTo>
                  <a:pt x="0" y="340646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1304925"/>
            <a:ext cx="8648916" cy="1923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36"/>
              </a:lnSpc>
            </a:pPr>
            <a:r>
              <a:rPr lang="en-US" sz="8414" b="1" spc="-64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SOCIAL FACTORS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82478" y="7689235"/>
            <a:ext cx="3364132" cy="555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79"/>
              </a:lnSpc>
            </a:pPr>
            <a:r>
              <a:rPr lang="en-US" sz="3649" b="1" spc="54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Small Groups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61912" y="7689235"/>
            <a:ext cx="3364132" cy="555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79"/>
              </a:lnSpc>
            </a:pPr>
            <a:r>
              <a:rPr lang="en-US" sz="3649" b="1" spc="54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Family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241347" y="7689235"/>
            <a:ext cx="3364132" cy="1667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79"/>
              </a:lnSpc>
            </a:pPr>
            <a:r>
              <a:rPr lang="en-US" sz="3649" b="1" spc="54">
                <a:solidFill>
                  <a:srgbClr val="151515"/>
                </a:solidFill>
                <a:latin typeface="Aileron Bold"/>
                <a:ea typeface="Aileron Bold"/>
                <a:cs typeface="Aileron Bold"/>
                <a:sym typeface="Aileron Bold"/>
              </a:rPr>
              <a:t>Social Roles, Status and Class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99183" y="342845"/>
            <a:ext cx="10160117" cy="9601310"/>
          </a:xfrm>
          <a:custGeom>
            <a:avLst/>
            <a:gdLst/>
            <a:ahLst/>
            <a:cxnLst/>
            <a:rect l="l" t="t" r="r" b="b"/>
            <a:pathLst>
              <a:path w="10160117" h="9601310">
                <a:moveTo>
                  <a:pt x="0" y="0"/>
                </a:moveTo>
                <a:lnTo>
                  <a:pt x="10160117" y="0"/>
                </a:lnTo>
                <a:lnTo>
                  <a:pt x="10160117" y="9601310"/>
                </a:lnTo>
                <a:lnTo>
                  <a:pt x="0" y="960131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3584" t="-4907" r="-666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1304925"/>
            <a:ext cx="8648916" cy="1923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36"/>
              </a:lnSpc>
            </a:pPr>
            <a:r>
              <a:rPr lang="en-US" sz="8414" b="1" spc="-64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PERSONAL FACTORS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49399" y="1339086"/>
            <a:ext cx="10738601" cy="8653134"/>
          </a:xfrm>
          <a:custGeom>
            <a:avLst/>
            <a:gdLst/>
            <a:ahLst/>
            <a:cxnLst/>
            <a:rect l="l" t="t" r="r" b="b"/>
            <a:pathLst>
              <a:path w="10738601" h="8653134">
                <a:moveTo>
                  <a:pt x="0" y="0"/>
                </a:moveTo>
                <a:lnTo>
                  <a:pt x="10738601" y="0"/>
                </a:lnTo>
                <a:lnTo>
                  <a:pt x="10738601" y="8653134"/>
                </a:lnTo>
                <a:lnTo>
                  <a:pt x="0" y="86531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1304925"/>
            <a:ext cx="9225347" cy="1005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36"/>
              </a:lnSpc>
            </a:pPr>
            <a:r>
              <a:rPr lang="en-US" sz="8414" b="1" spc="-647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PSYCHOLOGICAL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02624" y="2596658"/>
            <a:ext cx="6848104" cy="1920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4"/>
              </a:lnSpc>
            </a:pPr>
            <a:r>
              <a:rPr lang="en-US" sz="2767" b="1">
                <a:solidFill>
                  <a:srgbClr val="026D95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 motive (or drive) is a need that is sufficiently pressing to direct the person to seek satisfaction of the need </a:t>
            </a:r>
          </a:p>
          <a:p>
            <a:pPr algn="ctr">
              <a:lnSpc>
                <a:spcPts val="3874"/>
              </a:lnSpc>
            </a:pPr>
            <a:endParaRPr lang="en-US" sz="2767" b="1">
              <a:solidFill>
                <a:srgbClr val="026D95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62600" y="2995730"/>
            <a:ext cx="9211086" cy="6556923"/>
          </a:xfrm>
          <a:custGeom>
            <a:avLst/>
            <a:gdLst/>
            <a:ahLst/>
            <a:cxnLst/>
            <a:rect l="l" t="t" r="r" b="b"/>
            <a:pathLst>
              <a:path w="9211086" h="6556923">
                <a:moveTo>
                  <a:pt x="0" y="0"/>
                </a:moveTo>
                <a:lnTo>
                  <a:pt x="9211086" y="0"/>
                </a:lnTo>
                <a:lnTo>
                  <a:pt x="9211086" y="6556923"/>
                </a:lnTo>
                <a:lnTo>
                  <a:pt x="0" y="65569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1295400"/>
            <a:ext cx="8537887" cy="99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143"/>
              </a:lnSpc>
            </a:pPr>
            <a:r>
              <a:rPr lang="en-US" sz="8306" b="1" spc="-639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PERCEPTION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0485" y="2919530"/>
            <a:ext cx="6971273" cy="4196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64"/>
              </a:lnSpc>
            </a:pPr>
            <a:r>
              <a:rPr lang="en-US" sz="397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Perception is a process by which people select, organise and interpret information to form a meaningful picture of the world </a:t>
            </a:r>
          </a:p>
          <a:p>
            <a:pPr algn="ctr">
              <a:lnSpc>
                <a:spcPts val="5564"/>
              </a:lnSpc>
            </a:pPr>
            <a:endParaRPr lang="en-US" sz="3974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54777" y="1295400"/>
            <a:ext cx="13770106" cy="99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143"/>
              </a:lnSpc>
            </a:pPr>
            <a:r>
              <a:rPr lang="en-US" sz="8306" b="1" spc="-639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BELIEFS AND ATTITUDES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4777" y="2657750"/>
            <a:ext cx="16704523" cy="6581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1"/>
              </a:lnSpc>
            </a:pPr>
            <a:r>
              <a:rPr lang="en-US" sz="3393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Belief - </a:t>
            </a:r>
            <a:r>
              <a:rPr lang="en-US" sz="339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 descriptive thought or conviction that a person holds about a product, brand or situation, whether accurate or inaccurate.</a:t>
            </a:r>
          </a:p>
          <a:p>
            <a:pPr algn="l">
              <a:lnSpc>
                <a:spcPts val="4751"/>
              </a:lnSpc>
            </a:pPr>
            <a:endParaRPr lang="en-US" sz="3393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1"/>
              </a:lnSpc>
            </a:pPr>
            <a:r>
              <a:rPr lang="en-US" sz="3393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Attitude - </a:t>
            </a:r>
            <a:r>
              <a:rPr lang="en-US" sz="339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 relatively enduring positive or negative evaluation, feeling or tendency towards an object, brand or idea.</a:t>
            </a:r>
          </a:p>
          <a:p>
            <a:pPr algn="l">
              <a:lnSpc>
                <a:spcPts val="4751"/>
              </a:lnSpc>
            </a:pPr>
            <a:endParaRPr lang="en-US" sz="3393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1"/>
              </a:lnSpc>
            </a:pPr>
            <a:r>
              <a:rPr lang="en-US" sz="339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For example, a consumer might believe that electric cars have limited driving range. This belief could contribute to a negative attitude towards buying one, even though the range varies considerably between models.</a:t>
            </a:r>
          </a:p>
          <a:p>
            <a:pPr algn="l">
              <a:lnSpc>
                <a:spcPts val="4751"/>
              </a:lnSpc>
            </a:pPr>
            <a:endParaRPr lang="en-US" sz="3393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1"/>
              </a:lnSpc>
            </a:pPr>
            <a:endParaRPr lang="en-US" sz="3393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33710" y="1260498"/>
            <a:ext cx="625590" cy="625590"/>
          </a:xfrm>
          <a:custGeom>
            <a:avLst/>
            <a:gdLst/>
            <a:ahLst/>
            <a:cxnLst/>
            <a:rect l="l" t="t" r="r" b="b"/>
            <a:pathLst>
              <a:path w="625590" h="625590">
                <a:moveTo>
                  <a:pt x="0" y="0"/>
                </a:moveTo>
                <a:lnTo>
                  <a:pt x="625590" y="0"/>
                </a:lnTo>
                <a:lnTo>
                  <a:pt x="625590" y="625590"/>
                </a:lnTo>
                <a:lnTo>
                  <a:pt x="0" y="6255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06465" y="4363714"/>
            <a:ext cx="17675071" cy="3424545"/>
          </a:xfrm>
          <a:custGeom>
            <a:avLst/>
            <a:gdLst/>
            <a:ahLst/>
            <a:cxnLst/>
            <a:rect l="l" t="t" r="r" b="b"/>
            <a:pathLst>
              <a:path w="17675071" h="3424545">
                <a:moveTo>
                  <a:pt x="0" y="0"/>
                </a:moveTo>
                <a:lnTo>
                  <a:pt x="17675070" y="0"/>
                </a:lnTo>
                <a:lnTo>
                  <a:pt x="17675070" y="3424545"/>
                </a:lnTo>
                <a:lnTo>
                  <a:pt x="0" y="34245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590229" y="9570020"/>
            <a:ext cx="6063772" cy="448294"/>
          </a:xfrm>
          <a:custGeom>
            <a:avLst/>
            <a:gdLst/>
            <a:ahLst/>
            <a:cxnLst/>
            <a:rect l="l" t="t" r="r" b="b"/>
            <a:pathLst>
              <a:path w="6063772" h="448294">
                <a:moveTo>
                  <a:pt x="0" y="0"/>
                </a:moveTo>
                <a:lnTo>
                  <a:pt x="6063772" y="0"/>
                </a:lnTo>
                <a:lnTo>
                  <a:pt x="6063772" y="448294"/>
                </a:lnTo>
                <a:lnTo>
                  <a:pt x="0" y="4482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89101" y="849462"/>
            <a:ext cx="15673478" cy="2406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42"/>
              </a:lnSpc>
            </a:pPr>
            <a:r>
              <a:rPr lang="en-US" sz="10514" b="1" spc="-809">
                <a:solidFill>
                  <a:srgbClr val="026D95"/>
                </a:solidFill>
                <a:latin typeface="Helvetica Now Heavy"/>
                <a:ea typeface="Helvetica Now Heavy"/>
                <a:cs typeface="Helvetica Now Heavy"/>
                <a:sym typeface="Helvetica Now Heavy"/>
              </a:rPr>
              <a:t>STIMULUS RESPONSE MODEL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1057</Words>
  <Application>Microsoft Office PowerPoint</Application>
  <PresentationFormat>Custom</PresentationFormat>
  <Paragraphs>141</Paragraphs>
  <Slides>33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Aileron Bold</vt:lpstr>
      <vt:lpstr>Open Sans</vt:lpstr>
      <vt:lpstr>Helvetica Now Heavy</vt:lpstr>
      <vt:lpstr>Calibri</vt:lpstr>
      <vt:lpstr>Aileron</vt:lpstr>
      <vt:lpstr>Open Sans Bold</vt:lpstr>
      <vt:lpstr>Arial</vt:lpstr>
      <vt:lpstr>Helvetica Now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Buyer Behaviour</dc:title>
  <cp:lastModifiedBy>Ffion Cumberpatch</cp:lastModifiedBy>
  <cp:revision>2</cp:revision>
  <dcterms:created xsi:type="dcterms:W3CDTF">2006-08-16T00:00:00Z</dcterms:created>
  <dcterms:modified xsi:type="dcterms:W3CDTF">2026-10-19T10:59:18Z</dcterms:modified>
  <dc:identifier>DAHYLWiwrwk</dc:identifier>
</cp:coreProperties>
</file>