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90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8" autoAdjust="0"/>
    <p:restoredTop sz="94660"/>
  </p:normalViewPr>
  <p:slideViewPr>
    <p:cSldViewPr snapToGrid="0">
      <p:cViewPr varScale="1">
        <p:scale>
          <a:sx n="57" d="100"/>
          <a:sy n="57" d="100"/>
        </p:scale>
        <p:origin x="90" y="1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Y-Values</c:v>
                </c:pt>
              </c:strCache>
            </c:strRef>
          </c:tx>
          <c:spPr>
            <a:ln w="28575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Sheet1!$A$2:$A$11</c:f>
              <c:numCache>
                <c:formatCode>General</c:formatCode>
                <c:ptCount val="10"/>
                <c:pt idx="0">
                  <c:v>2</c:v>
                </c:pt>
                <c:pt idx="1">
                  <c:v>3</c:v>
                </c:pt>
                <c:pt idx="2">
                  <c:v>3</c:v>
                </c:pt>
                <c:pt idx="3">
                  <c:v>6</c:v>
                </c:pt>
                <c:pt idx="4">
                  <c:v>7</c:v>
                </c:pt>
                <c:pt idx="5">
                  <c:v>3</c:v>
                </c:pt>
                <c:pt idx="6">
                  <c:v>4</c:v>
                </c:pt>
                <c:pt idx="7">
                  <c:v>7</c:v>
                </c:pt>
                <c:pt idx="8">
                  <c:v>6</c:v>
                </c:pt>
                <c:pt idx="9">
                  <c:v>3</c:v>
                </c:pt>
              </c:numCache>
            </c:numRef>
          </c:xVal>
          <c:yVal>
            <c:numRef>
              <c:f>Sheet1!$B$2:$B$11</c:f>
              <c:numCache>
                <c:formatCode>General</c:formatCode>
                <c:ptCount val="10"/>
                <c:pt idx="0">
                  <c:v>6</c:v>
                </c:pt>
                <c:pt idx="1">
                  <c:v>3.5</c:v>
                </c:pt>
                <c:pt idx="2">
                  <c:v>4</c:v>
                </c:pt>
                <c:pt idx="3">
                  <c:v>3.7</c:v>
                </c:pt>
                <c:pt idx="4">
                  <c:v>1</c:v>
                </c:pt>
                <c:pt idx="5">
                  <c:v>6</c:v>
                </c:pt>
                <c:pt idx="6">
                  <c:v>5.3</c:v>
                </c:pt>
                <c:pt idx="7">
                  <c:v>2.4</c:v>
                </c:pt>
                <c:pt idx="8">
                  <c:v>2.5</c:v>
                </c:pt>
                <c:pt idx="9">
                  <c:v>7.3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12765768"/>
        <c:axId val="412766160"/>
      </c:scatterChart>
      <c:valAx>
        <c:axId val="4127657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2766160"/>
        <c:crosses val="autoZero"/>
        <c:crossBetween val="midCat"/>
      </c:valAx>
      <c:valAx>
        <c:axId val="4127661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2765768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694E5C-ADE6-4720-960E-74F1A8525CA2}" type="doc">
      <dgm:prSet loTypeId="urn:microsoft.com/office/officeart/2005/8/layout/chevron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7B68146-063A-4AF9-A449-99D6D36EE14B}">
      <dgm:prSet phldrT="[Text]" custT="1"/>
      <dgm:spPr/>
      <dgm:t>
        <a:bodyPr/>
        <a:lstStyle/>
        <a:p>
          <a:r>
            <a:rPr lang="en-GB" sz="2400" dirty="0" smtClean="0"/>
            <a:t>1</a:t>
          </a:r>
          <a:endParaRPr lang="en-GB" sz="2400" dirty="0"/>
        </a:p>
      </dgm:t>
    </dgm:pt>
    <dgm:pt modelId="{998889E1-E311-4344-AB15-B6E00D52D3E3}" type="parTrans" cxnId="{5533C32F-AB7C-4741-9BE2-AA5E8CFCAA89}">
      <dgm:prSet/>
      <dgm:spPr/>
      <dgm:t>
        <a:bodyPr/>
        <a:lstStyle/>
        <a:p>
          <a:endParaRPr lang="en-GB" sz="1400"/>
        </a:p>
      </dgm:t>
    </dgm:pt>
    <dgm:pt modelId="{D7337ED4-BE5D-49AE-8C5B-E233F3D31345}" type="sibTrans" cxnId="{5533C32F-AB7C-4741-9BE2-AA5E8CFCAA89}">
      <dgm:prSet/>
      <dgm:spPr/>
      <dgm:t>
        <a:bodyPr/>
        <a:lstStyle/>
        <a:p>
          <a:endParaRPr lang="en-GB" sz="1400"/>
        </a:p>
      </dgm:t>
    </dgm:pt>
    <dgm:pt modelId="{25F5A7D2-0DC8-46C2-A862-B56A1249D6F3}">
      <dgm:prSet phldrT="[Text]" custT="1"/>
      <dgm:spPr/>
      <dgm:t>
        <a:bodyPr/>
        <a:lstStyle/>
        <a:p>
          <a:r>
            <a:rPr lang="en-GB" sz="4800" dirty="0" err="1" smtClean="0"/>
            <a:t>Analyze</a:t>
          </a:r>
          <a:r>
            <a:rPr lang="en-GB" sz="4800" dirty="0" smtClean="0"/>
            <a:t>	</a:t>
          </a:r>
          <a:endParaRPr lang="en-GB" sz="4800" dirty="0"/>
        </a:p>
      </dgm:t>
    </dgm:pt>
    <dgm:pt modelId="{D41A7F12-8459-496E-AE98-4E815F3BB5CA}" type="parTrans" cxnId="{DF20CF32-8EC6-4924-A3D2-147729772824}">
      <dgm:prSet/>
      <dgm:spPr/>
      <dgm:t>
        <a:bodyPr/>
        <a:lstStyle/>
        <a:p>
          <a:endParaRPr lang="en-GB" sz="1400"/>
        </a:p>
      </dgm:t>
    </dgm:pt>
    <dgm:pt modelId="{DE5EE6B3-4900-4BA4-8B38-DC3C28D0B79A}" type="sibTrans" cxnId="{DF20CF32-8EC6-4924-A3D2-147729772824}">
      <dgm:prSet/>
      <dgm:spPr/>
      <dgm:t>
        <a:bodyPr/>
        <a:lstStyle/>
        <a:p>
          <a:endParaRPr lang="en-GB" sz="1400"/>
        </a:p>
      </dgm:t>
    </dgm:pt>
    <dgm:pt modelId="{A2772E60-C67F-4902-9F9A-8E9B25D411EA}">
      <dgm:prSet phldrT="[Text]" custT="1"/>
      <dgm:spPr/>
      <dgm:t>
        <a:bodyPr/>
        <a:lstStyle/>
        <a:p>
          <a:r>
            <a:rPr lang="en-GB" sz="2400" dirty="0" smtClean="0"/>
            <a:t>2</a:t>
          </a:r>
          <a:endParaRPr lang="en-GB" sz="2400" dirty="0"/>
        </a:p>
      </dgm:t>
    </dgm:pt>
    <dgm:pt modelId="{0A262D04-8C64-4A64-9644-3E78AA2BB496}" type="parTrans" cxnId="{D061F80B-B249-491A-9715-D419F63FDF09}">
      <dgm:prSet/>
      <dgm:spPr/>
      <dgm:t>
        <a:bodyPr/>
        <a:lstStyle/>
        <a:p>
          <a:endParaRPr lang="en-GB" sz="1400"/>
        </a:p>
      </dgm:t>
    </dgm:pt>
    <dgm:pt modelId="{D7877464-65BC-43F4-977D-595C1943BADF}" type="sibTrans" cxnId="{D061F80B-B249-491A-9715-D419F63FDF09}">
      <dgm:prSet/>
      <dgm:spPr/>
      <dgm:t>
        <a:bodyPr/>
        <a:lstStyle/>
        <a:p>
          <a:endParaRPr lang="en-GB" sz="1400"/>
        </a:p>
      </dgm:t>
    </dgm:pt>
    <dgm:pt modelId="{B1648043-2504-4ECD-BA95-97C47661FA61}">
      <dgm:prSet phldrT="[Text]" custT="1"/>
      <dgm:spPr/>
      <dgm:t>
        <a:bodyPr/>
        <a:lstStyle/>
        <a:p>
          <a:r>
            <a:rPr lang="en-GB" sz="4800" dirty="0" smtClean="0"/>
            <a:t>Correlate </a:t>
          </a:r>
          <a:endParaRPr lang="en-GB" sz="4800" dirty="0"/>
        </a:p>
      </dgm:t>
    </dgm:pt>
    <dgm:pt modelId="{1E66FA44-938F-4700-9939-1E99A0C662E4}" type="parTrans" cxnId="{9A7401AA-1689-43B9-A16E-074ADBB5BC68}">
      <dgm:prSet/>
      <dgm:spPr/>
      <dgm:t>
        <a:bodyPr/>
        <a:lstStyle/>
        <a:p>
          <a:endParaRPr lang="en-GB" sz="1400"/>
        </a:p>
      </dgm:t>
    </dgm:pt>
    <dgm:pt modelId="{0CDBA9C7-28DD-49EA-9F48-4FEF45F6F0BF}" type="sibTrans" cxnId="{9A7401AA-1689-43B9-A16E-074ADBB5BC68}">
      <dgm:prSet/>
      <dgm:spPr/>
      <dgm:t>
        <a:bodyPr/>
        <a:lstStyle/>
        <a:p>
          <a:endParaRPr lang="en-GB" sz="1400"/>
        </a:p>
      </dgm:t>
    </dgm:pt>
    <dgm:pt modelId="{181A60C7-A103-411E-AD75-7784A30A4472}">
      <dgm:prSet phldrT="[Text]" custT="1"/>
      <dgm:spPr/>
      <dgm:t>
        <a:bodyPr/>
        <a:lstStyle/>
        <a:p>
          <a:r>
            <a:rPr lang="en-GB" sz="2400" dirty="0" smtClean="0"/>
            <a:t>3</a:t>
          </a:r>
          <a:endParaRPr lang="en-GB" sz="2400" dirty="0"/>
        </a:p>
      </dgm:t>
    </dgm:pt>
    <dgm:pt modelId="{226491BB-8A92-4412-9977-25B29F9762BA}" type="parTrans" cxnId="{97AF61FF-848E-43F6-987E-76F28A12C29C}">
      <dgm:prSet/>
      <dgm:spPr/>
      <dgm:t>
        <a:bodyPr/>
        <a:lstStyle/>
        <a:p>
          <a:endParaRPr lang="en-GB" sz="1400"/>
        </a:p>
      </dgm:t>
    </dgm:pt>
    <dgm:pt modelId="{17766C43-2A8A-4DED-B616-A56A6AF2F3E0}" type="sibTrans" cxnId="{97AF61FF-848E-43F6-987E-76F28A12C29C}">
      <dgm:prSet/>
      <dgm:spPr/>
      <dgm:t>
        <a:bodyPr/>
        <a:lstStyle/>
        <a:p>
          <a:endParaRPr lang="en-GB" sz="1400"/>
        </a:p>
      </dgm:t>
    </dgm:pt>
    <dgm:pt modelId="{DED6E3B2-F218-4211-B4B6-1E299E827268}">
      <dgm:prSet phldrT="[Text]" custT="1"/>
      <dgm:spPr/>
      <dgm:t>
        <a:bodyPr/>
        <a:lstStyle/>
        <a:p>
          <a:r>
            <a:rPr lang="en-GB" sz="4800" dirty="0" smtClean="0"/>
            <a:t>Bivariate </a:t>
          </a:r>
          <a:endParaRPr lang="en-GB" sz="4800" dirty="0"/>
        </a:p>
      </dgm:t>
    </dgm:pt>
    <dgm:pt modelId="{B6B77174-146E-4555-B8DB-DEC9800AC863}" type="parTrans" cxnId="{8F3FCB83-4BCF-45EC-9652-7AB2976983B3}">
      <dgm:prSet/>
      <dgm:spPr/>
      <dgm:t>
        <a:bodyPr/>
        <a:lstStyle/>
        <a:p>
          <a:endParaRPr lang="en-GB" sz="1400"/>
        </a:p>
      </dgm:t>
    </dgm:pt>
    <dgm:pt modelId="{253CB906-10CB-4B01-BE37-184871EF81A4}" type="sibTrans" cxnId="{8F3FCB83-4BCF-45EC-9652-7AB2976983B3}">
      <dgm:prSet/>
      <dgm:spPr/>
      <dgm:t>
        <a:bodyPr/>
        <a:lstStyle/>
        <a:p>
          <a:endParaRPr lang="en-GB" sz="1400"/>
        </a:p>
      </dgm:t>
    </dgm:pt>
    <dgm:pt modelId="{E4516D78-721E-44C3-8C3B-0BC13F2EBE8A}" type="pres">
      <dgm:prSet presAssocID="{D0694E5C-ADE6-4720-960E-74F1A8525CA2}" presName="linearFlow" presStyleCnt="0">
        <dgm:presLayoutVars>
          <dgm:dir/>
          <dgm:animLvl val="lvl"/>
          <dgm:resizeHandles val="exact"/>
        </dgm:presLayoutVars>
      </dgm:prSet>
      <dgm:spPr/>
    </dgm:pt>
    <dgm:pt modelId="{E5B382EA-B681-4784-99E8-E02E62BB2147}" type="pres">
      <dgm:prSet presAssocID="{D7B68146-063A-4AF9-A449-99D6D36EE14B}" presName="composite" presStyleCnt="0"/>
      <dgm:spPr/>
    </dgm:pt>
    <dgm:pt modelId="{F68A6137-F93C-487B-BD55-97C8A6D6FF56}" type="pres">
      <dgm:prSet presAssocID="{D7B68146-063A-4AF9-A449-99D6D36EE14B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F48ED82F-764A-46A0-9FD3-274D967C2D6B}" type="pres">
      <dgm:prSet presAssocID="{D7B68146-063A-4AF9-A449-99D6D36EE14B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01333E8-9804-4097-9151-F70752FA8504}" type="pres">
      <dgm:prSet presAssocID="{D7337ED4-BE5D-49AE-8C5B-E233F3D31345}" presName="sp" presStyleCnt="0"/>
      <dgm:spPr/>
    </dgm:pt>
    <dgm:pt modelId="{7C30D5F8-1C6E-43F8-9C45-10156EC16A7B}" type="pres">
      <dgm:prSet presAssocID="{A2772E60-C67F-4902-9F9A-8E9B25D411EA}" presName="composite" presStyleCnt="0"/>
      <dgm:spPr/>
    </dgm:pt>
    <dgm:pt modelId="{05B59035-9736-4946-B06C-918720C67EB4}" type="pres">
      <dgm:prSet presAssocID="{A2772E60-C67F-4902-9F9A-8E9B25D411EA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2952FD0-6F67-47DB-BE3C-E0E311185313}" type="pres">
      <dgm:prSet presAssocID="{A2772E60-C67F-4902-9F9A-8E9B25D411EA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66BB2DB-76D7-428A-B276-745F7E1EB517}" type="pres">
      <dgm:prSet presAssocID="{D7877464-65BC-43F4-977D-595C1943BADF}" presName="sp" presStyleCnt="0"/>
      <dgm:spPr/>
    </dgm:pt>
    <dgm:pt modelId="{64AC288D-7789-434E-8DBB-62B2F74C2A16}" type="pres">
      <dgm:prSet presAssocID="{181A60C7-A103-411E-AD75-7784A30A4472}" presName="composite" presStyleCnt="0"/>
      <dgm:spPr/>
    </dgm:pt>
    <dgm:pt modelId="{83FDBB5E-664A-42F2-B5D0-C320E732E304}" type="pres">
      <dgm:prSet presAssocID="{181A60C7-A103-411E-AD75-7784A30A4472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62784338-3EFA-4A9F-8DC2-133BD9E65B54}" type="pres">
      <dgm:prSet presAssocID="{181A60C7-A103-411E-AD75-7784A30A4472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F20CF32-8EC6-4924-A3D2-147729772824}" srcId="{D7B68146-063A-4AF9-A449-99D6D36EE14B}" destId="{25F5A7D2-0DC8-46C2-A862-B56A1249D6F3}" srcOrd="0" destOrd="0" parTransId="{D41A7F12-8459-496E-AE98-4E815F3BB5CA}" sibTransId="{DE5EE6B3-4900-4BA4-8B38-DC3C28D0B79A}"/>
    <dgm:cxn modelId="{9A7401AA-1689-43B9-A16E-074ADBB5BC68}" srcId="{A2772E60-C67F-4902-9F9A-8E9B25D411EA}" destId="{B1648043-2504-4ECD-BA95-97C47661FA61}" srcOrd="0" destOrd="0" parTransId="{1E66FA44-938F-4700-9939-1E99A0C662E4}" sibTransId="{0CDBA9C7-28DD-49EA-9F48-4FEF45F6F0BF}"/>
    <dgm:cxn modelId="{D061F80B-B249-491A-9715-D419F63FDF09}" srcId="{D0694E5C-ADE6-4720-960E-74F1A8525CA2}" destId="{A2772E60-C67F-4902-9F9A-8E9B25D411EA}" srcOrd="1" destOrd="0" parTransId="{0A262D04-8C64-4A64-9644-3E78AA2BB496}" sibTransId="{D7877464-65BC-43F4-977D-595C1943BADF}"/>
    <dgm:cxn modelId="{422A1743-78F3-4356-A85F-2E1FBDC8CA94}" type="presOf" srcId="{B1648043-2504-4ECD-BA95-97C47661FA61}" destId="{E2952FD0-6F67-47DB-BE3C-E0E311185313}" srcOrd="0" destOrd="0" presId="urn:microsoft.com/office/officeart/2005/8/layout/chevron2"/>
    <dgm:cxn modelId="{E7659F88-16BA-4CD3-B543-ADFDDF7D4981}" type="presOf" srcId="{D0694E5C-ADE6-4720-960E-74F1A8525CA2}" destId="{E4516D78-721E-44C3-8C3B-0BC13F2EBE8A}" srcOrd="0" destOrd="0" presId="urn:microsoft.com/office/officeart/2005/8/layout/chevron2"/>
    <dgm:cxn modelId="{8E261B66-12B3-4374-BEF9-82DDBC324F98}" type="presOf" srcId="{A2772E60-C67F-4902-9F9A-8E9B25D411EA}" destId="{05B59035-9736-4946-B06C-918720C67EB4}" srcOrd="0" destOrd="0" presId="urn:microsoft.com/office/officeart/2005/8/layout/chevron2"/>
    <dgm:cxn modelId="{6428DBC1-CB42-4A67-9512-BB15EBEDCE92}" type="presOf" srcId="{DED6E3B2-F218-4211-B4B6-1E299E827268}" destId="{62784338-3EFA-4A9F-8DC2-133BD9E65B54}" srcOrd="0" destOrd="0" presId="urn:microsoft.com/office/officeart/2005/8/layout/chevron2"/>
    <dgm:cxn modelId="{97AF61FF-848E-43F6-987E-76F28A12C29C}" srcId="{D0694E5C-ADE6-4720-960E-74F1A8525CA2}" destId="{181A60C7-A103-411E-AD75-7784A30A4472}" srcOrd="2" destOrd="0" parTransId="{226491BB-8A92-4412-9977-25B29F9762BA}" sibTransId="{17766C43-2A8A-4DED-B616-A56A6AF2F3E0}"/>
    <dgm:cxn modelId="{32E2C358-2127-4031-8796-0FF10524B510}" type="presOf" srcId="{D7B68146-063A-4AF9-A449-99D6D36EE14B}" destId="{F68A6137-F93C-487B-BD55-97C8A6D6FF56}" srcOrd="0" destOrd="0" presId="urn:microsoft.com/office/officeart/2005/8/layout/chevron2"/>
    <dgm:cxn modelId="{8F3FCB83-4BCF-45EC-9652-7AB2976983B3}" srcId="{181A60C7-A103-411E-AD75-7784A30A4472}" destId="{DED6E3B2-F218-4211-B4B6-1E299E827268}" srcOrd="0" destOrd="0" parTransId="{B6B77174-146E-4555-B8DB-DEC9800AC863}" sibTransId="{253CB906-10CB-4B01-BE37-184871EF81A4}"/>
    <dgm:cxn modelId="{8C78A8F0-C563-46E6-8237-5C9B7CF73947}" type="presOf" srcId="{181A60C7-A103-411E-AD75-7784A30A4472}" destId="{83FDBB5E-664A-42F2-B5D0-C320E732E304}" srcOrd="0" destOrd="0" presId="urn:microsoft.com/office/officeart/2005/8/layout/chevron2"/>
    <dgm:cxn modelId="{CDBA56A2-FDA0-46A4-9598-807877894362}" type="presOf" srcId="{25F5A7D2-0DC8-46C2-A862-B56A1249D6F3}" destId="{F48ED82F-764A-46A0-9FD3-274D967C2D6B}" srcOrd="0" destOrd="0" presId="urn:microsoft.com/office/officeart/2005/8/layout/chevron2"/>
    <dgm:cxn modelId="{5533C32F-AB7C-4741-9BE2-AA5E8CFCAA89}" srcId="{D0694E5C-ADE6-4720-960E-74F1A8525CA2}" destId="{D7B68146-063A-4AF9-A449-99D6D36EE14B}" srcOrd="0" destOrd="0" parTransId="{998889E1-E311-4344-AB15-B6E00D52D3E3}" sibTransId="{D7337ED4-BE5D-49AE-8C5B-E233F3D31345}"/>
    <dgm:cxn modelId="{B4857922-6B3D-4562-A688-FB0ACCB41253}" type="presParOf" srcId="{E4516D78-721E-44C3-8C3B-0BC13F2EBE8A}" destId="{E5B382EA-B681-4784-99E8-E02E62BB2147}" srcOrd="0" destOrd="0" presId="urn:microsoft.com/office/officeart/2005/8/layout/chevron2"/>
    <dgm:cxn modelId="{68774FC0-F44B-4D4C-802B-187C01F1686B}" type="presParOf" srcId="{E5B382EA-B681-4784-99E8-E02E62BB2147}" destId="{F68A6137-F93C-487B-BD55-97C8A6D6FF56}" srcOrd="0" destOrd="0" presId="urn:microsoft.com/office/officeart/2005/8/layout/chevron2"/>
    <dgm:cxn modelId="{7E5EDB03-C2E4-42D0-98A0-44E7259DAAE0}" type="presParOf" srcId="{E5B382EA-B681-4784-99E8-E02E62BB2147}" destId="{F48ED82F-764A-46A0-9FD3-274D967C2D6B}" srcOrd="1" destOrd="0" presId="urn:microsoft.com/office/officeart/2005/8/layout/chevron2"/>
    <dgm:cxn modelId="{091736DF-FE62-4B63-8AB2-0D1D265A6CF9}" type="presParOf" srcId="{E4516D78-721E-44C3-8C3B-0BC13F2EBE8A}" destId="{A01333E8-9804-4097-9151-F70752FA8504}" srcOrd="1" destOrd="0" presId="urn:microsoft.com/office/officeart/2005/8/layout/chevron2"/>
    <dgm:cxn modelId="{94730BBB-9032-4959-98FF-4DF344129105}" type="presParOf" srcId="{E4516D78-721E-44C3-8C3B-0BC13F2EBE8A}" destId="{7C30D5F8-1C6E-43F8-9C45-10156EC16A7B}" srcOrd="2" destOrd="0" presId="urn:microsoft.com/office/officeart/2005/8/layout/chevron2"/>
    <dgm:cxn modelId="{99D61526-6C1B-483C-B4EB-DE1A62F58F67}" type="presParOf" srcId="{7C30D5F8-1C6E-43F8-9C45-10156EC16A7B}" destId="{05B59035-9736-4946-B06C-918720C67EB4}" srcOrd="0" destOrd="0" presId="urn:microsoft.com/office/officeart/2005/8/layout/chevron2"/>
    <dgm:cxn modelId="{6B4A6D6A-CAA4-4A09-8805-4ED3316BA87A}" type="presParOf" srcId="{7C30D5F8-1C6E-43F8-9C45-10156EC16A7B}" destId="{E2952FD0-6F67-47DB-BE3C-E0E311185313}" srcOrd="1" destOrd="0" presId="urn:microsoft.com/office/officeart/2005/8/layout/chevron2"/>
    <dgm:cxn modelId="{5ACF056D-EAB5-452D-AB1E-5C7E0A50BD8E}" type="presParOf" srcId="{E4516D78-721E-44C3-8C3B-0BC13F2EBE8A}" destId="{266BB2DB-76D7-428A-B276-745F7E1EB517}" srcOrd="3" destOrd="0" presId="urn:microsoft.com/office/officeart/2005/8/layout/chevron2"/>
    <dgm:cxn modelId="{223B6B80-4796-49F6-AADE-94641C6D2089}" type="presParOf" srcId="{E4516D78-721E-44C3-8C3B-0BC13F2EBE8A}" destId="{64AC288D-7789-434E-8DBB-62B2F74C2A16}" srcOrd="4" destOrd="0" presId="urn:microsoft.com/office/officeart/2005/8/layout/chevron2"/>
    <dgm:cxn modelId="{AF039572-8B36-44D9-ADE9-1FB0F040279A}" type="presParOf" srcId="{64AC288D-7789-434E-8DBB-62B2F74C2A16}" destId="{83FDBB5E-664A-42F2-B5D0-C320E732E304}" srcOrd="0" destOrd="0" presId="urn:microsoft.com/office/officeart/2005/8/layout/chevron2"/>
    <dgm:cxn modelId="{57F77AC9-835E-441F-B093-442CEF78F5AC}" type="presParOf" srcId="{64AC288D-7789-434E-8DBB-62B2F74C2A16}" destId="{62784338-3EFA-4A9F-8DC2-133BD9E65B5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8A6137-F93C-487B-BD55-97C8A6D6FF56}">
      <dsp:nvSpPr>
        <dsp:cNvPr id="0" name=""/>
        <dsp:cNvSpPr/>
      </dsp:nvSpPr>
      <dsp:spPr>
        <a:xfrm rot="5400000">
          <a:off x="-222994" y="223870"/>
          <a:ext cx="1486631" cy="1040642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1</a:t>
          </a:r>
          <a:endParaRPr lang="en-GB" sz="2400" kern="1200" dirty="0"/>
        </a:p>
      </dsp:txBody>
      <dsp:txXfrm rot="-5400000">
        <a:off x="1" y="521196"/>
        <a:ext cx="1040642" cy="445989"/>
      </dsp:txXfrm>
    </dsp:sp>
    <dsp:sp modelId="{F48ED82F-764A-46A0-9FD3-274D967C2D6B}">
      <dsp:nvSpPr>
        <dsp:cNvPr id="0" name=""/>
        <dsp:cNvSpPr/>
      </dsp:nvSpPr>
      <dsp:spPr>
        <a:xfrm rot="5400000">
          <a:off x="4015440" y="-2973922"/>
          <a:ext cx="966310" cy="69159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30480" rIns="30480" bIns="304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800" kern="1200" dirty="0" err="1" smtClean="0"/>
            <a:t>Analyze</a:t>
          </a:r>
          <a:r>
            <a:rPr lang="en-GB" sz="4800" kern="1200" dirty="0" smtClean="0"/>
            <a:t>	</a:t>
          </a:r>
          <a:endParaRPr lang="en-GB" sz="4800" kern="1200" dirty="0"/>
        </a:p>
      </dsp:txBody>
      <dsp:txXfrm rot="-5400000">
        <a:off x="1040642" y="48047"/>
        <a:ext cx="6868736" cy="871968"/>
      </dsp:txXfrm>
    </dsp:sp>
    <dsp:sp modelId="{05B59035-9736-4946-B06C-918720C67EB4}">
      <dsp:nvSpPr>
        <dsp:cNvPr id="0" name=""/>
        <dsp:cNvSpPr/>
      </dsp:nvSpPr>
      <dsp:spPr>
        <a:xfrm rot="5400000">
          <a:off x="-222994" y="1514853"/>
          <a:ext cx="1486631" cy="1040642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2</a:t>
          </a:r>
          <a:endParaRPr lang="en-GB" sz="2400" kern="1200" dirty="0"/>
        </a:p>
      </dsp:txBody>
      <dsp:txXfrm rot="-5400000">
        <a:off x="1" y="1812179"/>
        <a:ext cx="1040642" cy="445989"/>
      </dsp:txXfrm>
    </dsp:sp>
    <dsp:sp modelId="{E2952FD0-6F67-47DB-BE3C-E0E311185313}">
      <dsp:nvSpPr>
        <dsp:cNvPr id="0" name=""/>
        <dsp:cNvSpPr/>
      </dsp:nvSpPr>
      <dsp:spPr>
        <a:xfrm rot="5400000">
          <a:off x="4015440" y="-1682939"/>
          <a:ext cx="966310" cy="69159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30480" rIns="30480" bIns="304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800" kern="1200" dirty="0" smtClean="0"/>
            <a:t>Correlate </a:t>
          </a:r>
          <a:endParaRPr lang="en-GB" sz="4800" kern="1200" dirty="0"/>
        </a:p>
      </dsp:txBody>
      <dsp:txXfrm rot="-5400000">
        <a:off x="1040642" y="1339030"/>
        <a:ext cx="6868736" cy="871968"/>
      </dsp:txXfrm>
    </dsp:sp>
    <dsp:sp modelId="{83FDBB5E-664A-42F2-B5D0-C320E732E304}">
      <dsp:nvSpPr>
        <dsp:cNvPr id="0" name=""/>
        <dsp:cNvSpPr/>
      </dsp:nvSpPr>
      <dsp:spPr>
        <a:xfrm rot="5400000">
          <a:off x="-222994" y="2805836"/>
          <a:ext cx="1486631" cy="1040642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3</a:t>
          </a:r>
          <a:endParaRPr lang="en-GB" sz="2400" kern="1200" dirty="0"/>
        </a:p>
      </dsp:txBody>
      <dsp:txXfrm rot="-5400000">
        <a:off x="1" y="3103162"/>
        <a:ext cx="1040642" cy="445989"/>
      </dsp:txXfrm>
    </dsp:sp>
    <dsp:sp modelId="{62784338-3EFA-4A9F-8DC2-133BD9E65B54}">
      <dsp:nvSpPr>
        <dsp:cNvPr id="0" name=""/>
        <dsp:cNvSpPr/>
      </dsp:nvSpPr>
      <dsp:spPr>
        <a:xfrm rot="5400000">
          <a:off x="4015440" y="-391956"/>
          <a:ext cx="966310" cy="6915907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30480" rIns="30480" bIns="304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4800" kern="1200" dirty="0" smtClean="0"/>
            <a:t>Bivariate </a:t>
          </a:r>
          <a:endParaRPr lang="en-GB" sz="4800" kern="1200" dirty="0"/>
        </a:p>
      </dsp:txBody>
      <dsp:txXfrm rot="-5400000">
        <a:off x="1040642" y="2630013"/>
        <a:ext cx="6868736" cy="871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265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75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57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660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96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741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988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35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398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739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359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308309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1424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667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373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898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72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49E45F-F4B5-4D3A-B1A9-27ED48DE3741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53A6B1-ADEC-405E-B5A0-C14A944CD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813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231905"/>
            <a:ext cx="7315200" cy="1825096"/>
          </a:xfrm>
        </p:spPr>
        <p:txBody>
          <a:bodyPr/>
          <a:lstStyle/>
          <a:p>
            <a:pPr algn="ctr"/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800" dirty="0" smtClean="0"/>
              <a:t>Correlation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Stacey Coleman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82640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Recap: correlation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Non-experimental method</a:t>
            </a:r>
          </a:p>
          <a:p>
            <a:endParaRPr lang="en-GB" dirty="0"/>
          </a:p>
          <a:p>
            <a:r>
              <a:rPr lang="en-GB" dirty="0" smtClean="0"/>
              <a:t>Non-experimental methods investigate variables that exist among people irrespective of any researcher intervention</a:t>
            </a:r>
          </a:p>
          <a:p>
            <a:endParaRPr lang="en-GB" dirty="0"/>
          </a:p>
          <a:p>
            <a:r>
              <a:rPr lang="en-GB" dirty="0" smtClean="0"/>
              <a:t>Often using </a:t>
            </a: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correlation</a:t>
            </a:r>
            <a:r>
              <a:rPr lang="en-GB" dirty="0" smtClean="0"/>
              <a:t>, or by the investigation of existing group differences</a:t>
            </a:r>
          </a:p>
          <a:p>
            <a:endParaRPr lang="en-GB" dirty="0"/>
          </a:p>
          <a:p>
            <a:r>
              <a:rPr lang="en-GB" dirty="0" smtClean="0"/>
              <a:t>In these types of studies, no IV is manipulated</a:t>
            </a:r>
          </a:p>
          <a:p>
            <a:pPr lvl="1"/>
            <a:r>
              <a:rPr lang="en-GB" dirty="0" smtClean="0"/>
              <a:t>And, therefore, there are no IV’s and DV’s… only co-occurring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336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Correlational research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Can establish generalisation outside of the lab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Can generate ideas for further lab study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Allows the examination of variables that may not be practical or ethical to study in the lab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Variables are </a:t>
            </a: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MEASURED</a:t>
            </a:r>
            <a:r>
              <a:rPr lang="en-GB" dirty="0" smtClean="0"/>
              <a:t>, not manipulated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79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Correlational design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b="1" dirty="0" smtClean="0"/>
              <a:t>Three components to correlation research:</a:t>
            </a:r>
          </a:p>
          <a:p>
            <a:pPr marL="0" indent="0">
              <a:buNone/>
            </a:pPr>
            <a:endParaRPr lang="en-GB" b="1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Researcher measures one variable (X)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Researcher measures a second variables (X)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Researcher statistically determines whether (X) and (Y) are related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99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Correlational design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Important points about correlations:</a:t>
            </a:r>
          </a:p>
          <a:p>
            <a:endParaRPr lang="en-GB" dirty="0"/>
          </a:p>
          <a:p>
            <a:pPr lvl="1"/>
            <a:r>
              <a:rPr lang="en-GB" dirty="0" smtClean="0"/>
              <a:t>Cause </a:t>
            </a:r>
            <a:r>
              <a:rPr lang="en-GB" b="1" dirty="0" smtClean="0"/>
              <a:t>CANNOT</a:t>
            </a:r>
            <a:r>
              <a:rPr lang="en-GB" dirty="0" smtClean="0"/>
              <a:t> be inferred from the existence of a strong correlation between variables</a:t>
            </a:r>
          </a:p>
          <a:p>
            <a:pPr lvl="1"/>
            <a:endParaRPr lang="en-GB" dirty="0" smtClean="0"/>
          </a:p>
          <a:p>
            <a:pPr lvl="1"/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Strength</a:t>
            </a:r>
            <a:r>
              <a:rPr lang="en-GB" dirty="0" smtClean="0"/>
              <a:t> is a measure of correlation, but </a:t>
            </a:r>
            <a:r>
              <a:rPr lang="en-GB" b="1" dirty="0" smtClean="0">
                <a:solidFill>
                  <a:schemeClr val="accent3">
                    <a:lumMod val="75000"/>
                  </a:schemeClr>
                </a:solidFill>
              </a:rPr>
              <a:t>significance</a:t>
            </a:r>
            <a:r>
              <a:rPr lang="en-GB" dirty="0" smtClean="0"/>
              <a:t> assesses how unlikely such a correlation was to occur under the null hypothesis</a:t>
            </a:r>
          </a:p>
          <a:p>
            <a:pPr lvl="1"/>
            <a:endParaRPr lang="en-GB" dirty="0" smtClean="0"/>
          </a:p>
          <a:p>
            <a:pPr lvl="2"/>
            <a:r>
              <a:rPr lang="en-GB" dirty="0" smtClean="0"/>
              <a:t>This assessment depends on the size of </a:t>
            </a:r>
            <a:r>
              <a:rPr lang="en-GB" i="1" dirty="0" smtClean="0"/>
              <a:t>N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99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282700" y="2222500"/>
            <a:ext cx="6924040" cy="1638300"/>
          </a:xfrm>
          <a:prstGeom prst="roundRect">
            <a:avLst/>
          </a:prstGeom>
          <a:noFill/>
          <a:ln w="762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i="1" dirty="0" smtClean="0">
                <a:solidFill>
                  <a:schemeClr val="accent3">
                    <a:lumMod val="50000"/>
                  </a:schemeClr>
                </a:solidFill>
              </a:rPr>
              <a:t>Is there a relationship between levels of impulsivity and gambling behaviour?</a:t>
            </a:r>
            <a:endParaRPr lang="en-GB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2489200" y="3543300"/>
            <a:ext cx="139700" cy="1549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6146800" y="3543300"/>
            <a:ext cx="139700" cy="1549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511088" y="5168900"/>
            <a:ext cx="1994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Measure of (X)</a:t>
            </a:r>
            <a:endParaRPr lang="en-GB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5284470" y="5168900"/>
            <a:ext cx="1991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Measure of (Y)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7496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1265767" y="1900767"/>
            <a:ext cx="6924040" cy="1638300"/>
          </a:xfrm>
          <a:prstGeom prst="roundRect">
            <a:avLst/>
          </a:prstGeom>
          <a:noFill/>
          <a:ln w="762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i="1" dirty="0" smtClean="0">
                <a:solidFill>
                  <a:schemeClr val="accent3">
                    <a:lumMod val="50000"/>
                  </a:schemeClr>
                </a:solidFill>
              </a:rPr>
              <a:t>Is there a relationship between levels of impulsivity and gambling behaviour?</a:t>
            </a:r>
            <a:endParaRPr lang="en-GB" sz="2400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9719" y="3802791"/>
            <a:ext cx="8648814" cy="396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Not manipulating anything, simply measuring levels of each variable</a:t>
            </a:r>
            <a:endParaRPr lang="en-GB" sz="2000" dirty="0"/>
          </a:p>
        </p:txBody>
      </p:sp>
      <p:sp>
        <p:nvSpPr>
          <p:cNvPr id="6" name="Rounded Rectangle 5"/>
          <p:cNvSpPr/>
          <p:nvPr/>
        </p:nvSpPr>
        <p:spPr>
          <a:xfrm>
            <a:off x="843235" y="4642504"/>
            <a:ext cx="2579614" cy="936104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Impulsivity </a:t>
            </a:r>
            <a:b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X)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082381" y="4468301"/>
            <a:ext cx="2467259" cy="1284510"/>
          </a:xfrm>
          <a:prstGeom prst="roundRect">
            <a:avLst/>
          </a:prstGeom>
          <a:noFill/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Gambling behaviour</a:t>
            </a:r>
            <a:b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(Y</a:t>
            </a: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Left-Right Arrow 7"/>
          <p:cNvSpPr/>
          <p:nvPr/>
        </p:nvSpPr>
        <p:spPr>
          <a:xfrm>
            <a:off x="3672495" y="4876530"/>
            <a:ext cx="2160240" cy="468052"/>
          </a:xfrm>
          <a:prstGeom prst="leftRightArrow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4378" y="5578608"/>
            <a:ext cx="1081088" cy="105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965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what can we say about these two variables?</a:t>
            </a:r>
          </a:p>
          <a:p>
            <a:endParaRPr lang="en-GB" dirty="0"/>
          </a:p>
          <a:p>
            <a:pPr marL="114300" indent="0" algn="ctr">
              <a:buNone/>
            </a:pP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We can say that levels of </a:t>
            </a: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impulsivity and gambling </a:t>
            </a: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are </a:t>
            </a: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related, </a:t>
            </a:r>
          </a:p>
          <a:p>
            <a:pPr marL="114300" indent="0" algn="ctr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114300" indent="0" algn="ctr">
              <a:buNone/>
            </a:pPr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or that they are NOT related</a:t>
            </a:r>
            <a:endParaRPr lang="en-GB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114300" indent="0" algn="ctr">
              <a:buNone/>
            </a:pPr>
            <a:endParaRPr lang="en-GB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11430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83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758" y="1713470"/>
            <a:ext cx="7633742" cy="4166123"/>
          </a:xfrm>
        </p:spPr>
        <p:txBody>
          <a:bodyPr/>
          <a:lstStyle/>
          <a:p>
            <a:r>
              <a:rPr lang="en-GB" dirty="0" smtClean="0"/>
              <a:t>What </a:t>
            </a:r>
            <a:r>
              <a:rPr lang="en-GB" b="1" dirty="0" smtClean="0"/>
              <a:t>can’t</a:t>
            </a:r>
            <a:r>
              <a:rPr lang="en-GB" dirty="0" smtClean="0"/>
              <a:t> we say?</a:t>
            </a:r>
          </a:p>
          <a:p>
            <a:endParaRPr lang="en-GB" dirty="0"/>
          </a:p>
          <a:p>
            <a:r>
              <a:rPr lang="en-GB" dirty="0" smtClean="0"/>
              <a:t>We are not exploring whether one </a:t>
            </a:r>
            <a:r>
              <a:rPr lang="en-GB" b="1" dirty="0" smtClean="0"/>
              <a:t>causes</a:t>
            </a:r>
            <a:r>
              <a:rPr lang="en-GB" dirty="0" smtClean="0"/>
              <a:t> the other, so we cannot determine causality.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Rounded Rectangle 3"/>
          <p:cNvSpPr/>
          <p:nvPr/>
        </p:nvSpPr>
        <p:spPr>
          <a:xfrm>
            <a:off x="700216" y="3717032"/>
            <a:ext cx="2431624" cy="1224066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High impulsivity (X</a:t>
            </a: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753877" y="5278525"/>
            <a:ext cx="2431624" cy="1211802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More gambling</a:t>
            </a:r>
            <a:b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(Y)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944784" y="3606629"/>
            <a:ext cx="2492265" cy="1334469"/>
          </a:xfrm>
          <a:prstGeom prst="roundRect">
            <a:avLst/>
          </a:prstGeom>
          <a:solidFill>
            <a:schemeClr val="bg2"/>
          </a:solidFill>
          <a:ln w="76200">
            <a:solidFill>
              <a:schemeClr val="accent4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More gambling </a:t>
            </a:r>
            <a:b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(Y</a:t>
            </a: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5884736" y="5278524"/>
            <a:ext cx="2431679" cy="1211802"/>
          </a:xfrm>
          <a:prstGeom prst="round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14300" indent="0" algn="ctr">
              <a:buNone/>
            </a:pP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High impulsivity</a:t>
            </a:r>
            <a:b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(Y</a:t>
            </a:r>
            <a:r>
              <a:rPr lang="en-GB" sz="2400" b="1" i="1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lang="en-GB" sz="2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3369276" y="4365104"/>
            <a:ext cx="2138828" cy="91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747070" y="3933806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could cause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188432" y="4756432"/>
            <a:ext cx="5245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OR</a:t>
            </a:r>
            <a:endParaRPr lang="en-GB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3647448" y="550790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could cause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3443416" y="5877236"/>
            <a:ext cx="2044431" cy="64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2955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Types of correlation/relationship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0072" y="1752600"/>
            <a:ext cx="3466728" cy="4373563"/>
          </a:xfrm>
        </p:spPr>
        <p:txBody>
          <a:bodyPr/>
          <a:lstStyle/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r>
              <a:rPr lang="en-GB" dirty="0" smtClean="0"/>
              <a:t>Higher scores on one variable are associated with higher scores on a second variable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595" y="2335151"/>
            <a:ext cx="4032448" cy="419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632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3">
                    <a:lumMod val="75000"/>
                  </a:schemeClr>
                </a:solidFill>
              </a:rPr>
              <a:t>Types of correlation/relationship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6056" y="1916832"/>
            <a:ext cx="3672408" cy="4373563"/>
          </a:xfrm>
        </p:spPr>
        <p:txBody>
          <a:bodyPr/>
          <a:lstStyle/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Higher scores on one variable are associated with lower scores on a second variable</a:t>
            </a:r>
            <a:endParaRPr lang="en-GB" dirty="0"/>
          </a:p>
        </p:txBody>
      </p:sp>
      <p:sp>
        <p:nvSpPr>
          <p:cNvPr id="4" name="AutoShape 2" descr="Image result for negative correl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2170832"/>
            <a:ext cx="4111625" cy="427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956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solidFill>
                  <a:schemeClr val="accent3">
                    <a:lumMod val="75000"/>
                  </a:schemeClr>
                </a:solidFill>
              </a:rPr>
              <a:t>Types of correlation/relationship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016" y="1752600"/>
            <a:ext cx="3970784" cy="4373563"/>
          </a:xfrm>
        </p:spPr>
        <p:txBody>
          <a:bodyPr/>
          <a:lstStyle/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smtClean="0"/>
              <a:t>The two sets of scores are completely unrelated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401" y="2281859"/>
            <a:ext cx="3888432" cy="4047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02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How do we know if they are related or not???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4307840"/>
          </a:xfrm>
        </p:spPr>
        <p:txBody>
          <a:bodyPr/>
          <a:lstStyle/>
          <a:p>
            <a:r>
              <a:rPr lang="en-GB" dirty="0" smtClean="0"/>
              <a:t>We carry out a statistical analysis (using SPSS)…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 smtClean="0"/>
              <a:t>Pearson’s Product Moment Correlation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/>
              <a:t>This analysis provides us with two vital pieces of information:</a:t>
            </a:r>
          </a:p>
          <a:p>
            <a:pPr marL="0" indent="0">
              <a:buNone/>
            </a:pPr>
            <a:endParaRPr lang="en-GB" dirty="0"/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 value for the </a:t>
            </a:r>
            <a:r>
              <a:rPr lang="en-GB" b="1" i="1" dirty="0" smtClean="0"/>
              <a:t>strength</a:t>
            </a:r>
            <a:r>
              <a:rPr lang="en-GB" dirty="0" smtClean="0"/>
              <a:t> of the relationship/correlation between the two variables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A value for the </a:t>
            </a:r>
            <a:r>
              <a:rPr lang="en-GB" b="1" i="1" dirty="0" smtClean="0"/>
              <a:t>significance</a:t>
            </a:r>
            <a:r>
              <a:rPr lang="en-GB" dirty="0" smtClean="0"/>
              <a:t> (probability) </a:t>
            </a:r>
            <a:r>
              <a:rPr lang="en-GB" dirty="0" err="1" smtClean="0"/>
              <a:t>vthat</a:t>
            </a:r>
            <a:r>
              <a:rPr lang="en-GB" dirty="0" smtClean="0"/>
              <a:t> these two variables are, in fact, related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24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Measurement of correlation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dirty="0" smtClean="0"/>
              <a:t>strength</a:t>
            </a:r>
            <a:r>
              <a:rPr lang="en-GB" dirty="0" smtClean="0"/>
              <a:t> of the relationship between two variables is the degree to which one variable does tend to vary with the other</a:t>
            </a:r>
          </a:p>
          <a:p>
            <a:endParaRPr lang="en-GB" dirty="0"/>
          </a:p>
          <a:p>
            <a:pPr lvl="1"/>
            <a:r>
              <a:rPr lang="en-GB" dirty="0" smtClean="0"/>
              <a:t>So, if one increases, does the other increase/decrease, too?</a:t>
            </a:r>
          </a:p>
          <a:p>
            <a:pPr lvl="1"/>
            <a:endParaRPr lang="en-GB" dirty="0"/>
          </a:p>
          <a:p>
            <a:r>
              <a:rPr lang="en-GB" dirty="0" smtClean="0"/>
              <a:t>Strength is expressed on a scale ranging from -1 (perfect negative correlation) to +1 (perfect positive correlation)</a:t>
            </a:r>
          </a:p>
          <a:p>
            <a:endParaRPr lang="en-GB" dirty="0"/>
          </a:p>
          <a:p>
            <a:pPr lvl="1"/>
            <a:r>
              <a:rPr lang="en-GB" dirty="0" smtClean="0"/>
              <a:t>This final number is referred to as a </a:t>
            </a:r>
            <a:r>
              <a:rPr lang="en-GB" b="1" i="1" dirty="0" smtClean="0"/>
              <a:t>correlation coefficient</a:t>
            </a:r>
            <a:r>
              <a:rPr lang="en-GB" b="1" dirty="0" smtClean="0"/>
              <a:t> </a:t>
            </a:r>
            <a:r>
              <a:rPr lang="en-GB" dirty="0" smtClean="0"/>
              <a:t>and is represented as </a:t>
            </a:r>
            <a:r>
              <a:rPr lang="en-GB" b="1" i="1" dirty="0" smtClean="0"/>
              <a:t>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65810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Measurement of correlation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574946"/>
              </p:ext>
            </p:extLst>
          </p:nvPr>
        </p:nvGraphicFramePr>
        <p:xfrm>
          <a:off x="330200" y="3619500"/>
          <a:ext cx="8547099" cy="81237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009"/>
                <a:gridCol w="777009"/>
                <a:gridCol w="777009"/>
                <a:gridCol w="777009"/>
                <a:gridCol w="777009"/>
                <a:gridCol w="777009"/>
                <a:gridCol w="777009"/>
                <a:gridCol w="777009"/>
                <a:gridCol w="777009"/>
                <a:gridCol w="777009"/>
                <a:gridCol w="777009"/>
              </a:tblGrid>
              <a:tr h="812377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-0.8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-0.6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-0.4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-0.2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0.2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0.4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0.6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0.8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8709186"/>
              </p:ext>
            </p:extLst>
          </p:nvPr>
        </p:nvGraphicFramePr>
        <p:xfrm>
          <a:off x="330200" y="2995930"/>
          <a:ext cx="8547102" cy="5092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49678"/>
                <a:gridCol w="949678"/>
                <a:gridCol w="949678"/>
                <a:gridCol w="949678"/>
                <a:gridCol w="949678"/>
                <a:gridCol w="949678"/>
                <a:gridCol w="949678"/>
                <a:gridCol w="949678"/>
                <a:gridCol w="949678"/>
              </a:tblGrid>
              <a:tr h="509270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Perfect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Strong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Moderate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Weak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dirty="0" smtClean="0"/>
                        <a:t>No relationship</a:t>
                      </a:r>
                      <a:endParaRPr lang="en-GB" sz="105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Weak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Moderate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Strong</a:t>
                      </a:r>
                      <a:endParaRPr lang="en-GB" sz="11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 smtClean="0"/>
                        <a:t>Perfect</a:t>
                      </a:r>
                      <a:endParaRPr lang="en-GB" sz="1100" b="0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7" name="Straight Arrow Connector 6"/>
          <p:cNvCxnSpPr/>
          <p:nvPr/>
        </p:nvCxnSpPr>
        <p:spPr>
          <a:xfrm flipH="1">
            <a:off x="673100" y="4241800"/>
            <a:ext cx="2654300" cy="127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5816600" y="4254077"/>
            <a:ext cx="2870200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847530" y="4481645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Increasing strength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6098980" y="4431877"/>
            <a:ext cx="2305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Increasing strength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27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Study 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4396740"/>
          </a:xfrm>
        </p:spPr>
        <p:txBody>
          <a:bodyPr>
            <a:normAutofit/>
          </a:bodyPr>
          <a:lstStyle/>
          <a:p>
            <a:r>
              <a:rPr lang="en-GB" dirty="0" smtClean="0"/>
              <a:t>After running a correlation analysis on data from a study measuring levels of impulsivity and gambling behaviours, the following values were obtained: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2800" i="1" dirty="0" smtClean="0"/>
              <a:t>r</a:t>
            </a:r>
            <a:r>
              <a:rPr lang="en-GB" sz="2800" dirty="0" smtClean="0"/>
              <a:t> = 0.74</a:t>
            </a:r>
          </a:p>
          <a:p>
            <a:pPr marL="0" indent="0" algn="ctr">
              <a:buNone/>
            </a:pPr>
            <a:r>
              <a:rPr lang="en-GB" sz="2800" i="1" dirty="0" smtClean="0"/>
              <a:t>p</a:t>
            </a:r>
            <a:r>
              <a:rPr lang="en-GB" sz="2800" dirty="0" smtClean="0"/>
              <a:t> = .001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 smtClean="0"/>
              <a:t>What is the DIRECTION of the relationship?</a:t>
            </a:r>
          </a:p>
          <a:p>
            <a:pPr marL="457200" indent="-457200">
              <a:buAutoNum type="arabicPeriod"/>
            </a:pPr>
            <a:r>
              <a:rPr lang="en-GB" dirty="0" smtClean="0"/>
              <a:t>What is the STRENGTH of the relationship?</a:t>
            </a:r>
          </a:p>
          <a:p>
            <a:pPr marL="457200" indent="-457200">
              <a:buAutoNum type="arabicPeriod"/>
            </a:pPr>
            <a:r>
              <a:rPr lang="en-GB" dirty="0" smtClean="0"/>
              <a:t>Are the two variables statistically related?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79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Study example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43967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smtClean="0"/>
              <a:t>What is the DIRECTION of the relationship?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Positive </a:t>
            </a: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 smtClean="0"/>
          </a:p>
          <a:p>
            <a:pPr marL="457200" indent="-457200">
              <a:buAutoNum type="arabicPeriod"/>
            </a:pPr>
            <a:r>
              <a:rPr lang="en-GB" sz="2400" dirty="0" smtClean="0"/>
              <a:t>What is the STRENGTH of the relationship?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Strong </a:t>
            </a:r>
            <a:b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</a:br>
            <a:endParaRPr lang="en-GB" sz="2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en-GB" sz="2400" dirty="0" smtClean="0"/>
              <a:t>Are the two variables statistically related?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Yes 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3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So…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We conclude the following:</a:t>
            </a:r>
          </a:p>
          <a:p>
            <a:endParaRPr lang="en-GB" dirty="0"/>
          </a:p>
          <a:p>
            <a:r>
              <a:rPr lang="en-GB" dirty="0" smtClean="0"/>
              <a:t>There is a strong positive correlation between levels of impulsivity and gambling behaviour.</a:t>
            </a:r>
          </a:p>
          <a:p>
            <a:endParaRPr lang="en-GB" dirty="0"/>
          </a:p>
          <a:p>
            <a:pPr lvl="1"/>
            <a:r>
              <a:rPr lang="en-GB" dirty="0" smtClean="0"/>
              <a:t>But what does this MEAN?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It means that </a:t>
            </a:r>
            <a:r>
              <a:rPr lang="en-GB" b="1" dirty="0" smtClean="0"/>
              <a:t>as levels of impulsivity gets higher, gambling behaviour also increases.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7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Study example 2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4396740"/>
          </a:xfrm>
        </p:spPr>
        <p:txBody>
          <a:bodyPr>
            <a:normAutofit/>
          </a:bodyPr>
          <a:lstStyle/>
          <a:p>
            <a:r>
              <a:rPr lang="en-GB" dirty="0" smtClean="0"/>
              <a:t>After running a correlation analysis on data from a study measuring temperature and the sale of hot drinks, the following values were obtained: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2800" i="1" dirty="0" smtClean="0"/>
              <a:t>r</a:t>
            </a:r>
            <a:r>
              <a:rPr lang="en-GB" sz="2800" dirty="0" smtClean="0"/>
              <a:t> = - 0.52</a:t>
            </a:r>
          </a:p>
          <a:p>
            <a:pPr marL="0" indent="0" algn="ctr">
              <a:buNone/>
            </a:pPr>
            <a:r>
              <a:rPr lang="en-GB" sz="2800" i="1" dirty="0" smtClean="0"/>
              <a:t>p</a:t>
            </a:r>
            <a:r>
              <a:rPr lang="en-GB" sz="2800" dirty="0" smtClean="0"/>
              <a:t> = .042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AutoNum type="arabicPeriod"/>
            </a:pPr>
            <a:r>
              <a:rPr lang="en-GB" dirty="0" smtClean="0"/>
              <a:t>What is the DIRECTION of the relationship?</a:t>
            </a:r>
          </a:p>
          <a:p>
            <a:pPr marL="457200" indent="-457200">
              <a:buAutoNum type="arabicPeriod"/>
            </a:pPr>
            <a:r>
              <a:rPr lang="en-GB" dirty="0" smtClean="0"/>
              <a:t>What is the STRENGTH of the relationship?</a:t>
            </a:r>
          </a:p>
          <a:p>
            <a:pPr marL="457200" indent="-457200">
              <a:buAutoNum type="arabicPeriod"/>
            </a:pPr>
            <a:r>
              <a:rPr lang="en-GB" dirty="0" smtClean="0"/>
              <a:t>Are the two variables statistically related?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96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Study example 2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360" y="2194560"/>
            <a:ext cx="7955280" cy="43967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smtClean="0"/>
              <a:t>What is the DIRECTION of the relationship?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Negative (NOT NO CORRELATION)</a:t>
            </a:r>
            <a:r>
              <a:rPr lang="en-GB" sz="2400" dirty="0" smtClean="0"/>
              <a:t/>
            </a:r>
            <a:br>
              <a:rPr lang="en-GB" sz="2400" dirty="0" smtClean="0"/>
            </a:br>
            <a:endParaRPr lang="en-GB" sz="2400" dirty="0" smtClean="0"/>
          </a:p>
          <a:p>
            <a:pPr marL="457200" indent="-457200">
              <a:buAutoNum type="arabicPeriod"/>
            </a:pPr>
            <a:r>
              <a:rPr lang="en-GB" sz="2400" dirty="0" smtClean="0"/>
              <a:t>What is the STRENGTH of the relationship?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Moderate </a:t>
            </a:r>
            <a:b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</a:br>
            <a:endParaRPr lang="en-GB" sz="2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en-GB" sz="2400" dirty="0" smtClean="0"/>
              <a:t>Are the two variables statistically related?</a:t>
            </a:r>
          </a:p>
          <a:p>
            <a:pPr lvl="1"/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Yes  (</a:t>
            </a:r>
            <a:r>
              <a:rPr lang="en-GB" sz="2400" b="1" i="1" dirty="0" smtClean="0">
                <a:solidFill>
                  <a:schemeClr val="accent3">
                    <a:lumMod val="75000"/>
                  </a:schemeClr>
                </a:solidFill>
              </a:rPr>
              <a:t>p </a:t>
            </a:r>
            <a:r>
              <a:rPr lang="en-GB" sz="2400" b="1" dirty="0" smtClean="0">
                <a:solidFill>
                  <a:schemeClr val="accent3">
                    <a:lumMod val="75000"/>
                  </a:schemeClr>
                </a:solidFill>
              </a:rPr>
              <a:t>&lt; .05)</a:t>
            </a:r>
            <a:endParaRPr lang="en-GB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951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So…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We conclude the following:</a:t>
            </a:r>
          </a:p>
          <a:p>
            <a:endParaRPr lang="en-GB" dirty="0"/>
          </a:p>
          <a:p>
            <a:r>
              <a:rPr lang="en-GB" dirty="0" smtClean="0"/>
              <a:t>There is a moderate negative correlation between temperature and the sale of hot drinks</a:t>
            </a:r>
          </a:p>
          <a:p>
            <a:endParaRPr lang="en-GB" dirty="0"/>
          </a:p>
          <a:p>
            <a:pPr lvl="1"/>
            <a:r>
              <a:rPr lang="en-GB" dirty="0" smtClean="0"/>
              <a:t>But what does this MEAN?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It means that </a:t>
            </a:r>
            <a:r>
              <a:rPr lang="en-GB" b="1" dirty="0" smtClean="0"/>
              <a:t>as temperature increases, the sale of hot drinks decreases.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61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SPSS PROCEDURE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82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SPSS procedure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828575"/>
              </p:ext>
            </p:extLst>
          </p:nvPr>
        </p:nvGraphicFramePr>
        <p:xfrm>
          <a:off x="593725" y="2193925"/>
          <a:ext cx="7956550" cy="407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6527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SPSS output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3740" y="1667935"/>
            <a:ext cx="8235900" cy="3174999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6570133" y="2912533"/>
            <a:ext cx="1625600" cy="931334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6570133" y="3674532"/>
            <a:ext cx="1625600" cy="643467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6570133" y="4258733"/>
            <a:ext cx="1625600" cy="643467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13740" y="5898896"/>
            <a:ext cx="864210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i="1" dirty="0" smtClean="0"/>
              <a:t>r </a:t>
            </a:r>
            <a:r>
              <a:rPr lang="en-GB" sz="2200" dirty="0" smtClean="0"/>
              <a:t>= -0.81		</a:t>
            </a:r>
            <a:r>
              <a:rPr lang="en-GB" sz="2200" i="1" dirty="0" smtClean="0"/>
              <a:t>N</a:t>
            </a:r>
            <a:r>
              <a:rPr lang="en-GB" sz="2200" dirty="0" smtClean="0"/>
              <a:t> = 10 		</a:t>
            </a:r>
            <a:r>
              <a:rPr lang="en-GB" sz="2200" i="1" dirty="0" smtClean="0"/>
              <a:t>p </a:t>
            </a:r>
            <a:r>
              <a:rPr lang="en-GB" sz="2200" dirty="0" smtClean="0"/>
              <a:t>&lt; .05</a:t>
            </a:r>
            <a:r>
              <a:rPr lang="en-GB" sz="2200" i="1" dirty="0" smtClean="0"/>
              <a:t>    OR	p</a:t>
            </a:r>
            <a:r>
              <a:rPr lang="en-GB" sz="2200" dirty="0" smtClean="0"/>
              <a:t> = .005</a:t>
            </a:r>
            <a:endParaRPr lang="en-GB" sz="2200" i="1" dirty="0"/>
          </a:p>
        </p:txBody>
      </p:sp>
    </p:spTree>
    <p:extLst>
      <p:ext uri="{BB962C8B-B14F-4D97-AF65-F5344CB8AC3E}">
        <p14:creationId xmlns:p14="http://schemas.microsoft.com/office/powerpoint/2010/main" val="2648045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Writing the results section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8" y="2335267"/>
            <a:ext cx="8785335" cy="3254003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The </a:t>
            </a:r>
            <a:r>
              <a:rPr lang="en-GB" sz="2400" dirty="0"/>
              <a:t>relationship between (X) and (Y) was investigated using Pearson product-moment correlation coefficient. There was a strong, negative correlation between the two variables, </a:t>
            </a:r>
            <a:r>
              <a:rPr lang="en-GB" sz="2400" i="1" dirty="0"/>
              <a:t>r</a:t>
            </a:r>
            <a:r>
              <a:rPr lang="en-GB" sz="2400" dirty="0"/>
              <a:t> = -.81, </a:t>
            </a:r>
            <a:r>
              <a:rPr lang="en-GB" sz="2400" i="1" dirty="0"/>
              <a:t>n</a:t>
            </a:r>
            <a:r>
              <a:rPr lang="en-GB" sz="2400" dirty="0"/>
              <a:t> =10, </a:t>
            </a:r>
            <a:r>
              <a:rPr lang="en-GB" sz="2400" i="1" dirty="0"/>
              <a:t>p</a:t>
            </a:r>
            <a:r>
              <a:rPr lang="en-GB" sz="2400" dirty="0"/>
              <a:t> &lt; .01, with high levels of (X) associated with lower levels of (Y)</a:t>
            </a:r>
          </a:p>
        </p:txBody>
      </p:sp>
    </p:spTree>
    <p:extLst>
      <p:ext uri="{BB962C8B-B14F-4D97-AF65-F5344CB8AC3E}">
        <p14:creationId xmlns:p14="http://schemas.microsoft.com/office/powerpoint/2010/main" val="228232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Correlation ‘formula’ </a:t>
            </a:r>
            <a:b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APA style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000" i="1" dirty="0" smtClean="0"/>
              <a:t>r </a:t>
            </a:r>
            <a:r>
              <a:rPr lang="en-GB" sz="4000" dirty="0" smtClean="0"/>
              <a:t> = _____, </a:t>
            </a:r>
            <a:r>
              <a:rPr lang="en-GB" sz="4000" i="1" dirty="0" smtClean="0"/>
              <a:t>N</a:t>
            </a:r>
            <a:r>
              <a:rPr lang="en-GB" sz="4000" dirty="0" smtClean="0"/>
              <a:t> = _____, </a:t>
            </a:r>
            <a:r>
              <a:rPr lang="en-GB" sz="4000" i="1" dirty="0" smtClean="0"/>
              <a:t>p</a:t>
            </a:r>
            <a:r>
              <a:rPr lang="en-GB" sz="4000" dirty="0" smtClean="0"/>
              <a:t> &lt;/&gt; .05</a:t>
            </a:r>
          </a:p>
          <a:p>
            <a:pPr marL="0" indent="0" algn="ctr">
              <a:buNone/>
            </a:pPr>
            <a:endParaRPr lang="en-GB" sz="4000" i="1" dirty="0"/>
          </a:p>
          <a:p>
            <a:pPr marL="0" indent="0" algn="ctr">
              <a:buNone/>
            </a:pPr>
            <a:r>
              <a:rPr lang="en-GB" sz="4000" i="1" dirty="0" smtClean="0"/>
              <a:t>OR </a:t>
            </a:r>
          </a:p>
          <a:p>
            <a:pPr marL="0" indent="0" algn="ctr">
              <a:buNone/>
            </a:pPr>
            <a:endParaRPr lang="en-GB" sz="4000" i="1" dirty="0"/>
          </a:p>
          <a:p>
            <a:pPr marL="0" indent="0" algn="ctr">
              <a:buNone/>
            </a:pPr>
            <a:r>
              <a:rPr lang="en-GB" sz="4000" i="1" dirty="0"/>
              <a:t>r </a:t>
            </a:r>
            <a:r>
              <a:rPr lang="en-GB" sz="4000" dirty="0"/>
              <a:t> = _____, </a:t>
            </a:r>
            <a:r>
              <a:rPr lang="en-GB" sz="4000" i="1" dirty="0"/>
              <a:t>N</a:t>
            </a:r>
            <a:r>
              <a:rPr lang="en-GB" sz="4000" dirty="0"/>
              <a:t> = _____, </a:t>
            </a:r>
            <a:r>
              <a:rPr lang="en-GB" sz="4000" i="1" dirty="0" smtClean="0"/>
              <a:t>p = _____</a:t>
            </a:r>
            <a:endParaRPr lang="en-GB" sz="4000" dirty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7074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What else is needed?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Scatterplot</a:t>
            </a:r>
          </a:p>
          <a:p>
            <a:endParaRPr lang="en-GB" dirty="0"/>
          </a:p>
          <a:p>
            <a:r>
              <a:rPr lang="en-GB" dirty="0" smtClean="0"/>
              <a:t>Powerful graphical technique for demonstrating a correlational relationship</a:t>
            </a:r>
          </a:p>
          <a:p>
            <a:endParaRPr lang="en-GB" dirty="0"/>
          </a:p>
          <a:p>
            <a:r>
              <a:rPr lang="en-GB" dirty="0" smtClean="0"/>
              <a:t>The extent to which pairs of readings are not scattered randomly on the diagram, but do form a consistent pattern, is a sign of the strength of the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90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SPSS Scatterplot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32069" y="2193925"/>
            <a:ext cx="5079861" cy="407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68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PPT Scatterplot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graphicFrame>
        <p:nvGraphicFramePr>
          <p:cNvPr id="8" name="Chart 7"/>
          <p:cNvGraphicFramePr/>
          <p:nvPr>
            <p:extLst>
              <p:ext uri="{D42A27DB-BD31-4B8C-83A1-F6EECF244321}">
                <p14:modId xmlns:p14="http://schemas.microsoft.com/office/powerpoint/2010/main" val="1012485832"/>
              </p:ext>
            </p:extLst>
          </p:nvPr>
        </p:nvGraphicFramePr>
        <p:xfrm>
          <a:off x="1794934" y="2194560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90565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scatterplots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Remember to label your axis!</a:t>
            </a:r>
          </a:p>
          <a:p>
            <a:pPr lvl="1"/>
            <a:r>
              <a:rPr lang="en-GB" sz="2400" dirty="0" smtClean="0"/>
              <a:t>Both X and Y – variables</a:t>
            </a:r>
          </a:p>
          <a:p>
            <a:pPr lvl="1"/>
            <a:endParaRPr lang="en-GB" sz="2400" dirty="0"/>
          </a:p>
          <a:p>
            <a:r>
              <a:rPr lang="en-GB" sz="2400" dirty="0" smtClean="0"/>
              <a:t>Label correctly according to APA style</a:t>
            </a:r>
          </a:p>
          <a:p>
            <a:pPr lvl="1"/>
            <a:r>
              <a:rPr lang="en-GB" sz="2400" i="1" dirty="0" smtClean="0"/>
              <a:t>Figure 1. </a:t>
            </a:r>
            <a:r>
              <a:rPr lang="en-GB" sz="2400" dirty="0" smtClean="0"/>
              <a:t>Graph showing….</a:t>
            </a:r>
          </a:p>
          <a:p>
            <a:pPr lvl="1"/>
            <a:endParaRPr lang="en-GB" sz="2400" i="1" dirty="0"/>
          </a:p>
          <a:p>
            <a:r>
              <a:rPr lang="en-GB" sz="2400" dirty="0" smtClean="0"/>
              <a:t>Add a ‘fit line’</a:t>
            </a:r>
          </a:p>
          <a:p>
            <a:pPr lvl="1"/>
            <a:r>
              <a:rPr lang="en-GB" dirty="0" smtClean="0"/>
              <a:t>Can be done easily on SPSS</a:t>
            </a:r>
          </a:p>
        </p:txBody>
      </p:sp>
    </p:spTree>
    <p:extLst>
      <p:ext uri="{BB962C8B-B14F-4D97-AF65-F5344CB8AC3E}">
        <p14:creationId xmlns:p14="http://schemas.microsoft.com/office/powerpoint/2010/main" val="347010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62736" y="1144057"/>
            <a:ext cx="6518230" cy="522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43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Now its your turn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Work through the worksheet provided to allow you to practice the correlation analysis (there are 4 example s) AND practice writing out the results with an appropriate interpretation.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Once comfortable with this, you can run the correlation analysis on your own study data and start (even finish) your results section with a scatterplot and correct interpretation.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58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Remember: Reporting </a:t>
            </a:r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correlation statistics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presenting the results of a correlation analysis you need to remember to state the </a:t>
            </a:r>
            <a:r>
              <a:rPr lang="en-GB" b="1" dirty="0"/>
              <a:t>Pearson’s statistic</a:t>
            </a:r>
            <a:r>
              <a:rPr lang="en-GB" dirty="0"/>
              <a:t>, the </a:t>
            </a:r>
            <a:r>
              <a:rPr lang="en-GB" b="1" dirty="0"/>
              <a:t>number of participants,</a:t>
            </a:r>
            <a:r>
              <a:rPr lang="en-GB" dirty="0"/>
              <a:t> and the </a:t>
            </a:r>
            <a:r>
              <a:rPr lang="en-GB" b="1" dirty="0"/>
              <a:t>probability/significance</a:t>
            </a:r>
            <a:r>
              <a:rPr lang="en-GB" dirty="0"/>
              <a:t> (less than or more than .05)</a:t>
            </a:r>
          </a:p>
          <a:p>
            <a:endParaRPr lang="en-GB" b="1" dirty="0"/>
          </a:p>
          <a:p>
            <a:pPr marL="0" indent="0" algn="ctr">
              <a:buNone/>
            </a:pPr>
            <a:r>
              <a:rPr lang="en-GB" sz="3300" i="1" dirty="0"/>
              <a:t>r </a:t>
            </a:r>
            <a:r>
              <a:rPr lang="en-GB" sz="3300" dirty="0"/>
              <a:t>=         , </a:t>
            </a:r>
            <a:r>
              <a:rPr lang="en-GB" sz="3300" i="1" dirty="0"/>
              <a:t>n</a:t>
            </a:r>
            <a:r>
              <a:rPr lang="en-GB" sz="3300" dirty="0"/>
              <a:t> =       , </a:t>
            </a:r>
            <a:r>
              <a:rPr lang="en-GB" sz="3300" i="1" dirty="0"/>
              <a:t>p</a:t>
            </a:r>
            <a:r>
              <a:rPr lang="en-GB" sz="3300" dirty="0"/>
              <a:t> (&lt;/&gt;).05</a:t>
            </a:r>
            <a:endParaRPr lang="en-GB" sz="3300" i="1" dirty="0"/>
          </a:p>
          <a:p>
            <a:pPr marL="0" indent="0" algn="ctr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82664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accent3">
                    <a:lumMod val="75000"/>
                  </a:schemeClr>
                </a:solidFill>
              </a:rPr>
              <a:t>Final points, hints and tips</a:t>
            </a:r>
            <a:endParaRPr lang="en-GB" sz="32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You have been provided with the consent and debrief forms, and the two questionnaires</a:t>
            </a:r>
          </a:p>
          <a:p>
            <a:endParaRPr lang="en-GB" dirty="0"/>
          </a:p>
          <a:p>
            <a:r>
              <a:rPr lang="en-GB" dirty="0" smtClean="0"/>
              <a:t>When writing the MATERIALS section of your method, you MUST describe the two questionnaires in turn, and in as much detail as you can</a:t>
            </a:r>
          </a:p>
          <a:p>
            <a:endParaRPr lang="en-GB" dirty="0"/>
          </a:p>
          <a:p>
            <a:r>
              <a:rPr lang="en-GB" dirty="0" smtClean="0"/>
              <a:t>If you cannot remember how to do this, you will need to go back to lecture 3 and the information from workshop 3</a:t>
            </a:r>
          </a:p>
          <a:p>
            <a:endParaRPr lang="en-GB" dirty="0"/>
          </a:p>
          <a:p>
            <a:pPr lvl="1"/>
            <a:r>
              <a:rPr lang="en-GB" dirty="0" smtClean="0"/>
              <a:t>I will also provide reliability results for you to put this into </a:t>
            </a:r>
            <a:r>
              <a:rPr lang="en-GB" smtClean="0"/>
              <a:t>your description, too.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952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57</TotalTime>
  <Words>1140</Words>
  <Application>Microsoft Office PowerPoint</Application>
  <PresentationFormat>On-screen Show (4:3)</PresentationFormat>
  <Paragraphs>222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Century Gothic</vt:lpstr>
      <vt:lpstr>Wingdings</vt:lpstr>
      <vt:lpstr>Vapor Trail</vt:lpstr>
      <vt:lpstr>Research Methods</vt:lpstr>
      <vt:lpstr>Recap: correlation</vt:lpstr>
      <vt:lpstr>Correlational research</vt:lpstr>
      <vt:lpstr>Correlational design</vt:lpstr>
      <vt:lpstr>Correlational design</vt:lpstr>
      <vt:lpstr>example</vt:lpstr>
      <vt:lpstr>example</vt:lpstr>
      <vt:lpstr>example</vt:lpstr>
      <vt:lpstr>example</vt:lpstr>
      <vt:lpstr>Types of correlation/relationship</vt:lpstr>
      <vt:lpstr>Types of correlation/relationship</vt:lpstr>
      <vt:lpstr>Types of correlation/relationship</vt:lpstr>
      <vt:lpstr>How do we know if they are related or not???</vt:lpstr>
      <vt:lpstr>Measurement of correlation</vt:lpstr>
      <vt:lpstr>Measurement of correlation</vt:lpstr>
      <vt:lpstr>Study example</vt:lpstr>
      <vt:lpstr>Study example</vt:lpstr>
      <vt:lpstr>So…</vt:lpstr>
      <vt:lpstr>Study example 2</vt:lpstr>
      <vt:lpstr>Study example 2</vt:lpstr>
      <vt:lpstr>So…</vt:lpstr>
      <vt:lpstr>SPSS PROCEDURE</vt:lpstr>
      <vt:lpstr>SPSS procedure</vt:lpstr>
      <vt:lpstr>SPSS output</vt:lpstr>
      <vt:lpstr>Writing the results section</vt:lpstr>
      <vt:lpstr>Correlation ‘formula’  APA style</vt:lpstr>
      <vt:lpstr>What else is needed?</vt:lpstr>
      <vt:lpstr>SPSS Scatterplot</vt:lpstr>
      <vt:lpstr>PPT Scatterplot</vt:lpstr>
      <vt:lpstr>scatterplots</vt:lpstr>
      <vt:lpstr>PowerPoint Presentation</vt:lpstr>
      <vt:lpstr>Now its your turn</vt:lpstr>
      <vt:lpstr>Remember: Reporting correlation statistics</vt:lpstr>
      <vt:lpstr>Final points, hints and tips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Stacey Coleman</dc:creator>
  <cp:lastModifiedBy>Stacey Coleman</cp:lastModifiedBy>
  <cp:revision>1</cp:revision>
  <dcterms:created xsi:type="dcterms:W3CDTF">2018-03-22T13:11:42Z</dcterms:created>
  <dcterms:modified xsi:type="dcterms:W3CDTF">2018-03-22T14:08:44Z</dcterms:modified>
</cp:coreProperties>
</file>