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30"/>
  </p:notesMasterIdLst>
  <p:sldIdLst>
    <p:sldId id="265" r:id="rId3"/>
    <p:sldId id="262" r:id="rId4"/>
    <p:sldId id="273" r:id="rId5"/>
    <p:sldId id="274" r:id="rId6"/>
    <p:sldId id="276" r:id="rId7"/>
    <p:sldId id="278" r:id="rId8"/>
    <p:sldId id="287" r:id="rId9"/>
    <p:sldId id="298" r:id="rId10"/>
    <p:sldId id="275" r:id="rId11"/>
    <p:sldId id="297" r:id="rId12"/>
    <p:sldId id="266" r:id="rId13"/>
    <p:sldId id="283" r:id="rId14"/>
    <p:sldId id="284" r:id="rId15"/>
    <p:sldId id="285" r:id="rId16"/>
    <p:sldId id="286" r:id="rId17"/>
    <p:sldId id="288" r:id="rId18"/>
    <p:sldId id="289" r:id="rId19"/>
    <p:sldId id="290" r:id="rId20"/>
    <p:sldId id="291" r:id="rId21"/>
    <p:sldId id="292" r:id="rId22"/>
    <p:sldId id="293" r:id="rId23"/>
    <p:sldId id="294" r:id="rId24"/>
    <p:sldId id="295" r:id="rId25"/>
    <p:sldId id="296" r:id="rId26"/>
    <p:sldId id="299" r:id="rId27"/>
    <p:sldId id="300" r:id="rId28"/>
    <p:sldId id="301" r:id="rId29"/>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139" userDrawn="1">
          <p15:clr>
            <a:srgbClr val="A4A3A4"/>
          </p15:clr>
        </p15:guide>
        <p15:guide id="2" pos="46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A8BF"/>
    <a:srgbClr val="626263"/>
    <a:srgbClr val="692E8C"/>
    <a:srgbClr val="DF2229"/>
    <a:srgbClr val="F05B27"/>
    <a:srgbClr val="B1CF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66" autoAdjust="0"/>
    <p:restoredTop sz="93899" autoAdjust="0"/>
  </p:normalViewPr>
  <p:slideViewPr>
    <p:cSldViewPr snapToGrid="0" snapToObjects="1">
      <p:cViewPr varScale="1">
        <p:scale>
          <a:sx n="68" d="100"/>
          <a:sy n="68" d="100"/>
        </p:scale>
        <p:origin x="688" y="52"/>
      </p:cViewPr>
      <p:guideLst>
        <p:guide orient="horz" pos="1139"/>
        <p:guide pos="461"/>
      </p:guideLst>
    </p:cSldViewPr>
  </p:slideViewPr>
  <p:notesTextViewPr>
    <p:cViewPr>
      <p:scale>
        <a:sx n="1" d="1"/>
        <a:sy n="1" d="1"/>
      </p:scale>
      <p:origin x="0" y="0"/>
    </p:cViewPr>
  </p:notesTextViewPr>
  <p:sorterViewPr>
    <p:cViewPr>
      <p:scale>
        <a:sx n="100" d="100"/>
        <a:sy n="100" d="100"/>
      </p:scale>
      <p:origin x="0" y="-1104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a:p>
        </p:txBody>
      </p:sp>
      <p:sp>
        <p:nvSpPr>
          <p:cNvPr id="3" name="Date Placeholder 2"/>
          <p:cNvSpPr>
            <a:spLocks noGrp="1"/>
          </p:cNvSpPr>
          <p:nvPr>
            <p:ph type="dt" idx="1"/>
          </p:nvPr>
        </p:nvSpPr>
        <p:spPr>
          <a:xfrm>
            <a:off x="4023992" y="0"/>
            <a:ext cx="3078427" cy="513508"/>
          </a:xfrm>
          <a:prstGeom prst="rect">
            <a:avLst/>
          </a:prstGeom>
        </p:spPr>
        <p:txBody>
          <a:bodyPr vert="horz" lIns="99075" tIns="49538" rIns="99075" bIns="49538" rtlCol="0"/>
          <a:lstStyle>
            <a:lvl1pPr algn="r">
              <a:defRPr sz="1300"/>
            </a:lvl1pPr>
          </a:lstStyle>
          <a:p>
            <a:fld id="{6CE16E68-B0C2-4DB6-9D1D-BF8E148211BC}" type="datetimeFigureOut">
              <a:rPr lang="en-GB" smtClean="0"/>
              <a:t>31/05/2018</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75" tIns="49538" rIns="99075" bIns="49538"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a:p>
        </p:txBody>
      </p:sp>
      <p:sp>
        <p:nvSpPr>
          <p:cNvPr id="7" name="Slide Number Placeholder 6"/>
          <p:cNvSpPr>
            <a:spLocks noGrp="1"/>
          </p:cNvSpPr>
          <p:nvPr>
            <p:ph type="sldNum" sz="quarter" idx="5"/>
          </p:nvPr>
        </p:nvSpPr>
        <p:spPr>
          <a:xfrm>
            <a:off x="4023992" y="9721107"/>
            <a:ext cx="3078427" cy="513507"/>
          </a:xfrm>
          <a:prstGeom prst="rect">
            <a:avLst/>
          </a:prstGeom>
        </p:spPr>
        <p:txBody>
          <a:bodyPr vert="horz" lIns="99075" tIns="49538" rIns="99075" bIns="49538" rtlCol="0" anchor="b"/>
          <a:lstStyle>
            <a:lvl1pPr algn="r">
              <a:defRPr sz="1300"/>
            </a:lvl1pPr>
          </a:lstStyle>
          <a:p>
            <a:fld id="{919EE154-622B-4E26-8E1D-93A23DB9D460}" type="slidenum">
              <a:rPr lang="en-GB" smtClean="0"/>
              <a:t>‹#›</a:t>
            </a:fld>
            <a:endParaRPr lang="en-GB"/>
          </a:p>
        </p:txBody>
      </p:sp>
    </p:spTree>
    <p:extLst>
      <p:ext uri="{BB962C8B-B14F-4D97-AF65-F5344CB8AC3E}">
        <p14:creationId xmlns:p14="http://schemas.microsoft.com/office/powerpoint/2010/main" val="3899606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9EE154-622B-4E26-8E1D-93A23DB9D460}" type="slidenum">
              <a:rPr lang="en-GB" smtClean="0"/>
              <a:t>3</a:t>
            </a:fld>
            <a:endParaRPr lang="en-GB"/>
          </a:p>
        </p:txBody>
      </p:sp>
    </p:spTree>
    <p:extLst>
      <p:ext uri="{BB962C8B-B14F-4D97-AF65-F5344CB8AC3E}">
        <p14:creationId xmlns:p14="http://schemas.microsoft.com/office/powerpoint/2010/main" val="3676708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Available</a:t>
            </a:r>
            <a:r>
              <a:rPr lang="en-GB" baseline="0" dirty="0"/>
              <a:t> from July.</a:t>
            </a:r>
          </a:p>
          <a:p>
            <a:endParaRPr lang="en-GB" baseline="0" dirty="0"/>
          </a:p>
          <a:p>
            <a:pPr marL="185766" indent="-185766">
              <a:buFont typeface="Arial" panose="020B0604020202020204" pitchFamily="34" charset="0"/>
              <a:buChar char="•"/>
            </a:pPr>
            <a:r>
              <a:rPr lang="en-GB" baseline="0" dirty="0"/>
              <a:t>Two pieces of collateral will be available, direct from the Institute as  from July 2017</a:t>
            </a:r>
          </a:p>
          <a:p>
            <a:pPr marL="185766" indent="-185766">
              <a:buFont typeface="Arial" panose="020B0604020202020204" pitchFamily="34" charset="0"/>
              <a:buChar char="•"/>
            </a:pPr>
            <a:r>
              <a:rPr lang="en-GB" baseline="0" dirty="0"/>
              <a:t>An A4 poster for centres to display on their premises</a:t>
            </a:r>
          </a:p>
          <a:p>
            <a:pPr marL="185766" indent="-185766">
              <a:buFont typeface="Arial" panose="020B0604020202020204" pitchFamily="34" charset="0"/>
              <a:buChar char="•"/>
            </a:pPr>
            <a:r>
              <a:rPr lang="en-GB" baseline="0" dirty="0"/>
              <a:t>An A5 double sided postcard for tutors to hand put to students.</a:t>
            </a:r>
          </a:p>
          <a:p>
            <a:pPr marL="185766" indent="-185766">
              <a:buFont typeface="Arial" panose="020B0604020202020204" pitchFamily="34" charset="0"/>
              <a:buChar char="•"/>
            </a:pPr>
            <a:r>
              <a:rPr lang="en-GB" baseline="0" dirty="0"/>
              <a:t>Both pieces of collateral have a zapper code and by downloading a Zapper App from the Google and App Stores to a mobile device and aiming the zapper app at the zapper code on the collateral, viewers will see an introductory video, setting out who we are, the benefits of being a member and in the case of students, how to activate their studying membership</a:t>
            </a:r>
          </a:p>
          <a:p>
            <a:pPr marL="185766" indent="-185766">
              <a:buFont typeface="Arial" panose="020B0604020202020204" pitchFamily="34" charset="0"/>
              <a:buChar char="•"/>
            </a:pPr>
            <a:r>
              <a:rPr lang="en-GB" baseline="0" dirty="0"/>
              <a:t>Student activation details, will also be on the reverse of the postcode</a:t>
            </a:r>
            <a:endParaRPr lang="en-GB" dirty="0"/>
          </a:p>
        </p:txBody>
      </p:sp>
      <p:sp>
        <p:nvSpPr>
          <p:cNvPr id="4" name="Slide Number Placeholder 3"/>
          <p:cNvSpPr>
            <a:spLocks noGrp="1"/>
          </p:cNvSpPr>
          <p:nvPr>
            <p:ph type="sldNum" sz="quarter" idx="10"/>
          </p:nvPr>
        </p:nvSpPr>
        <p:spPr/>
        <p:txBody>
          <a:bodyPr/>
          <a:lstStyle/>
          <a:p>
            <a:fld id="{919EE154-622B-4E26-8E1D-93A23DB9D460}" type="slidenum">
              <a:rPr lang="en-GB" smtClean="0"/>
              <a:t>5</a:t>
            </a:fld>
            <a:endParaRPr lang="en-GB"/>
          </a:p>
        </p:txBody>
      </p:sp>
    </p:spTree>
    <p:extLst>
      <p:ext uri="{BB962C8B-B14F-4D97-AF65-F5344CB8AC3E}">
        <p14:creationId xmlns:p14="http://schemas.microsoft.com/office/powerpoint/2010/main" val="2910233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9EE154-622B-4E26-8E1D-93A23DB9D460}" type="slidenum">
              <a:rPr lang="en-GB" smtClean="0"/>
              <a:t>6</a:t>
            </a:fld>
            <a:endParaRPr lang="en-GB"/>
          </a:p>
        </p:txBody>
      </p:sp>
    </p:spTree>
    <p:extLst>
      <p:ext uri="{BB962C8B-B14F-4D97-AF65-F5344CB8AC3E}">
        <p14:creationId xmlns:p14="http://schemas.microsoft.com/office/powerpoint/2010/main" val="1816413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we’ve also taken the dimensions as the framework for our online learning portal – called </a:t>
            </a:r>
            <a:r>
              <a:rPr lang="en-GB" dirty="0" err="1"/>
              <a:t>MyLeadership</a:t>
            </a:r>
            <a:r>
              <a:rPr lang="en-GB" dirty="0"/>
              <a:t>.</a:t>
            </a:r>
          </a:p>
          <a:p>
            <a:endParaRPr lang="en-GB" dirty="0"/>
          </a:p>
          <a:p>
            <a:r>
              <a:rPr lang="en-GB" dirty="0"/>
              <a:t>The Institute of Leadership &amp; Management’s new learning platform, </a:t>
            </a:r>
            <a:r>
              <a:rPr lang="en-GB" dirty="0" err="1"/>
              <a:t>MyLeadership</a:t>
            </a:r>
            <a:r>
              <a:rPr lang="en-GB" dirty="0"/>
              <a:t>, is the starting place for leaders who want to enhance their knowledge of the practice of leadership and build meaningful relationships with their peers. You can use it to access a range of insightful, topical and thought-provoking content relating to our five dimensions of great leadership. </a:t>
            </a:r>
          </a:p>
          <a:p>
            <a:endParaRPr lang="en-GB" dirty="0"/>
          </a:p>
          <a:p>
            <a:r>
              <a:rPr lang="en-GB" dirty="0"/>
              <a:t>Here you can assess yourself against each of the components and collect recognition.</a:t>
            </a:r>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7</a:t>
            </a:fld>
            <a:endParaRPr lang="en-GB">
              <a:solidFill>
                <a:prstClr val="black"/>
              </a:solidFill>
              <a:latin typeface="Calibri" panose="020F0502020204030204"/>
            </a:endParaRPr>
          </a:p>
        </p:txBody>
      </p:sp>
    </p:spTree>
    <p:extLst>
      <p:ext uri="{BB962C8B-B14F-4D97-AF65-F5344CB8AC3E}">
        <p14:creationId xmlns:p14="http://schemas.microsoft.com/office/powerpoint/2010/main" val="32620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10523910</a:t>
            </a:r>
            <a:r>
              <a:rPr lang="en-GB" dirty="0"/>
              <a:t> </a:t>
            </a:r>
            <a:r>
              <a:rPr lang="en-GB" sz="1200" b="0" i="0" u="none" strike="noStrike" kern="1200" dirty="0">
                <a:solidFill>
                  <a:schemeClr val="tx1"/>
                </a:solidFill>
                <a:effectLst/>
                <a:latin typeface="+mn-lt"/>
                <a:ea typeface="+mn-ea"/>
                <a:cs typeface="+mn-cs"/>
              </a:rPr>
              <a:t>Mark </a:t>
            </a:r>
            <a:r>
              <a:rPr lang="en-GB" sz="1200" b="0" i="0" u="none" strike="noStrike" kern="1200" dirty="0" err="1">
                <a:solidFill>
                  <a:schemeClr val="tx1"/>
                </a:solidFill>
                <a:effectLst/>
                <a:latin typeface="+mn-lt"/>
                <a:ea typeface="+mn-ea"/>
                <a:cs typeface="+mn-cs"/>
              </a:rPr>
              <a:t>Mclellan</a:t>
            </a:r>
            <a:r>
              <a:rPr lang="en-GB" dirty="0"/>
              <a:t> </a:t>
            </a:r>
            <a:r>
              <a:rPr lang="en-GB" sz="1200" b="0" i="0" u="none" strike="noStrike" kern="1200" dirty="0">
                <a:solidFill>
                  <a:schemeClr val="tx1"/>
                </a:solidFill>
                <a:effectLst/>
                <a:latin typeface="+mn-lt"/>
                <a:ea typeface="+mn-ea"/>
                <a:cs typeface="+mn-cs"/>
              </a:rPr>
              <a:t>mark@ac-training.co.uk</a:t>
            </a:r>
            <a:r>
              <a:rPr lang="en-GB" dirty="0"/>
              <a:t> </a:t>
            </a:r>
          </a:p>
          <a:p>
            <a:r>
              <a:rPr lang="en-GB" sz="1200" b="0" i="0" u="none" strike="noStrike" kern="1200" dirty="0">
                <a:solidFill>
                  <a:schemeClr val="tx1"/>
                </a:solidFill>
                <a:effectLst/>
                <a:latin typeface="+mn-lt"/>
                <a:ea typeface="+mn-ea"/>
                <a:cs typeface="+mn-cs"/>
              </a:rPr>
              <a:t>20056204</a:t>
            </a:r>
            <a:r>
              <a:rPr lang="en-GB" dirty="0"/>
              <a:t> </a:t>
            </a:r>
            <a:r>
              <a:rPr lang="en-GB" sz="1200" b="0" i="0" u="none" strike="noStrike" kern="1200" dirty="0">
                <a:solidFill>
                  <a:schemeClr val="tx1"/>
                </a:solidFill>
                <a:effectLst/>
                <a:latin typeface="+mn-lt"/>
                <a:ea typeface="+mn-ea"/>
                <a:cs typeface="+mn-cs"/>
              </a:rPr>
              <a:t>Christine Rice</a:t>
            </a:r>
            <a:r>
              <a:rPr lang="en-GB" dirty="0"/>
              <a:t> </a:t>
            </a:r>
            <a:r>
              <a:rPr lang="en-GB" sz="1200" b="0" i="0" u="none" strike="noStrike" kern="1200" dirty="0">
                <a:solidFill>
                  <a:schemeClr val="tx1"/>
                </a:solidFill>
                <a:effectLst/>
                <a:latin typeface="+mn-lt"/>
                <a:ea typeface="+mn-ea"/>
                <a:cs typeface="+mn-cs"/>
              </a:rPr>
              <a:t>christinerice@acttraining.org.uk</a:t>
            </a:r>
          </a:p>
          <a:p>
            <a:r>
              <a:rPr lang="en-GB" sz="1200" b="0" i="0" u="none" strike="noStrike" kern="1200" dirty="0">
                <a:solidFill>
                  <a:schemeClr val="tx1"/>
                </a:solidFill>
                <a:effectLst/>
                <a:latin typeface="+mn-lt"/>
                <a:ea typeface="+mn-ea"/>
                <a:cs typeface="+mn-cs"/>
              </a:rPr>
              <a:t>20058423</a:t>
            </a:r>
            <a:r>
              <a:rPr lang="en-GB" dirty="0"/>
              <a:t> </a:t>
            </a:r>
            <a:r>
              <a:rPr lang="en-GB" sz="1200" b="0" i="0" u="none" strike="noStrike" kern="1200" dirty="0">
                <a:solidFill>
                  <a:schemeClr val="tx1"/>
                </a:solidFill>
                <a:effectLst/>
                <a:latin typeface="+mn-lt"/>
                <a:ea typeface="+mn-ea"/>
                <a:cs typeface="+mn-cs"/>
              </a:rPr>
              <a:t>Nigel Mellor</a:t>
            </a:r>
            <a:r>
              <a:rPr lang="en-GB" dirty="0"/>
              <a:t> </a:t>
            </a:r>
            <a:r>
              <a:rPr lang="en-GB" sz="1200" b="0" i="0" u="none" strike="noStrike" kern="1200" dirty="0">
                <a:solidFill>
                  <a:schemeClr val="tx1"/>
                </a:solidFill>
                <a:effectLst/>
                <a:latin typeface="+mn-lt"/>
                <a:ea typeface="+mn-ea"/>
                <a:cs typeface="+mn-cs"/>
              </a:rPr>
              <a:t>nigelmellor@sky.com</a:t>
            </a:r>
            <a:r>
              <a:rPr lang="en-GB" dirty="0"/>
              <a:t> </a:t>
            </a:r>
          </a:p>
          <a:p>
            <a:r>
              <a:rPr lang="en-GB" sz="1200" b="0" i="0" u="none" strike="noStrike" kern="1200" dirty="0">
                <a:solidFill>
                  <a:schemeClr val="tx1"/>
                </a:solidFill>
                <a:effectLst/>
                <a:latin typeface="+mn-lt"/>
                <a:ea typeface="+mn-ea"/>
                <a:cs typeface="+mn-cs"/>
              </a:rPr>
              <a:t>20059634</a:t>
            </a:r>
            <a:r>
              <a:rPr lang="en-GB" dirty="0"/>
              <a:t> </a:t>
            </a:r>
            <a:r>
              <a:rPr lang="en-GB" sz="1200" b="0" i="0" u="none" strike="noStrike" kern="1200" dirty="0">
                <a:solidFill>
                  <a:schemeClr val="tx1"/>
                </a:solidFill>
                <a:effectLst/>
                <a:latin typeface="+mn-lt"/>
                <a:ea typeface="+mn-ea"/>
                <a:cs typeface="+mn-cs"/>
              </a:rPr>
              <a:t>Matthew Simmonds</a:t>
            </a:r>
            <a:r>
              <a:rPr lang="en-GB" dirty="0"/>
              <a:t> </a:t>
            </a:r>
            <a:r>
              <a:rPr lang="en-GB" sz="1200" b="0" i="0" u="none" strike="noStrike" kern="1200" dirty="0">
                <a:solidFill>
                  <a:schemeClr val="tx1"/>
                </a:solidFill>
                <a:effectLst/>
                <a:latin typeface="+mn-lt"/>
                <a:ea typeface="+mn-ea"/>
                <a:cs typeface="+mn-cs"/>
              </a:rPr>
              <a:t>matthewsimmonds@acttraining.org.uk</a:t>
            </a:r>
            <a:r>
              <a:rPr lang="en-GB" dirty="0"/>
              <a:t> </a:t>
            </a:r>
          </a:p>
          <a:p>
            <a:r>
              <a:rPr lang="en-GB" sz="1200" b="0" i="0" u="none" strike="noStrike" kern="1200" dirty="0">
                <a:solidFill>
                  <a:schemeClr val="tx1"/>
                </a:solidFill>
                <a:effectLst/>
                <a:latin typeface="+mn-lt"/>
                <a:ea typeface="+mn-ea"/>
                <a:cs typeface="+mn-cs"/>
              </a:rPr>
              <a:t>20068950</a:t>
            </a:r>
            <a:r>
              <a:rPr lang="en-GB" dirty="0"/>
              <a:t> </a:t>
            </a:r>
            <a:r>
              <a:rPr lang="en-GB" sz="1200" b="0" i="0" u="none" strike="noStrike" kern="1200" dirty="0">
                <a:solidFill>
                  <a:schemeClr val="tx1"/>
                </a:solidFill>
                <a:effectLst/>
                <a:latin typeface="+mn-lt"/>
                <a:ea typeface="+mn-ea"/>
                <a:cs typeface="+mn-cs"/>
              </a:rPr>
              <a:t>Kelly Harry</a:t>
            </a:r>
            <a:r>
              <a:rPr lang="en-GB" dirty="0"/>
              <a:t> </a:t>
            </a:r>
            <a:r>
              <a:rPr lang="en-GB" sz="1200" b="0" i="0" u="none" strike="noStrike" kern="1200" dirty="0">
                <a:solidFill>
                  <a:schemeClr val="tx1"/>
                </a:solidFill>
                <a:effectLst/>
                <a:latin typeface="+mn-lt"/>
                <a:ea typeface="+mn-ea"/>
                <a:cs typeface="+mn-cs"/>
              </a:rPr>
              <a:t>kellyharry@acttraining.org.uk</a:t>
            </a:r>
            <a:r>
              <a:rPr lang="en-GB" dirty="0"/>
              <a:t> </a:t>
            </a:r>
          </a:p>
          <a:p>
            <a:r>
              <a:rPr lang="en-GB" sz="1200" b="0" i="0" u="none" strike="noStrike" kern="1200" dirty="0">
                <a:solidFill>
                  <a:schemeClr val="tx1"/>
                </a:solidFill>
                <a:effectLst/>
                <a:latin typeface="+mn-lt"/>
                <a:ea typeface="+mn-ea"/>
                <a:cs typeface="+mn-cs"/>
              </a:rPr>
              <a:t>20073316</a:t>
            </a:r>
            <a:r>
              <a:rPr lang="en-GB" dirty="0"/>
              <a:t> </a:t>
            </a:r>
            <a:r>
              <a:rPr lang="en-GB" sz="1200" b="0" i="0" u="none" strike="noStrike" kern="1200" dirty="0">
                <a:solidFill>
                  <a:schemeClr val="tx1"/>
                </a:solidFill>
                <a:effectLst/>
                <a:latin typeface="+mn-lt"/>
                <a:ea typeface="+mn-ea"/>
                <a:cs typeface="+mn-cs"/>
              </a:rPr>
              <a:t>Angela Powell</a:t>
            </a:r>
            <a:r>
              <a:rPr lang="en-GB" dirty="0"/>
              <a:t> </a:t>
            </a:r>
            <a:r>
              <a:rPr lang="en-GB" sz="1200" b="0" i="0" u="none" strike="noStrike" kern="1200" dirty="0">
                <a:solidFill>
                  <a:schemeClr val="tx1"/>
                </a:solidFill>
                <a:effectLst/>
                <a:latin typeface="+mn-lt"/>
                <a:ea typeface="+mn-ea"/>
                <a:cs typeface="+mn-cs"/>
              </a:rPr>
              <a:t>angelapowell@acttraining.org.uk</a:t>
            </a:r>
            <a:r>
              <a:rPr lang="en-GB" dirty="0"/>
              <a:t> </a:t>
            </a:r>
          </a:p>
          <a:p>
            <a:r>
              <a:rPr lang="en-GB" sz="1200" b="0" i="0" u="none" strike="noStrike" kern="1200" dirty="0">
                <a:solidFill>
                  <a:schemeClr val="tx1"/>
                </a:solidFill>
                <a:effectLst/>
                <a:latin typeface="+mn-lt"/>
                <a:ea typeface="+mn-ea"/>
                <a:cs typeface="+mn-cs"/>
              </a:rPr>
              <a:t>20073630</a:t>
            </a:r>
            <a:r>
              <a:rPr lang="en-GB" dirty="0"/>
              <a:t> </a:t>
            </a:r>
            <a:r>
              <a:rPr lang="en-GB" sz="1200" b="0" i="0" u="none" strike="noStrike" kern="1200" dirty="0">
                <a:solidFill>
                  <a:schemeClr val="tx1"/>
                </a:solidFill>
                <a:effectLst/>
                <a:latin typeface="+mn-lt"/>
                <a:ea typeface="+mn-ea"/>
                <a:cs typeface="+mn-cs"/>
              </a:rPr>
              <a:t>Michael Turner</a:t>
            </a:r>
            <a:r>
              <a:rPr lang="en-GB" dirty="0"/>
              <a:t> </a:t>
            </a:r>
            <a:r>
              <a:rPr lang="en-GB" sz="1200" b="0" i="0" u="none" strike="noStrike" kern="1200" dirty="0">
                <a:solidFill>
                  <a:schemeClr val="tx1"/>
                </a:solidFill>
                <a:effectLst/>
                <a:latin typeface="+mn-lt"/>
                <a:ea typeface="+mn-ea"/>
                <a:cs typeface="+mn-cs"/>
              </a:rPr>
              <a:t>wowhairmike@gmail.com</a:t>
            </a:r>
            <a:r>
              <a:rPr lang="en-GB" dirty="0"/>
              <a:t> </a:t>
            </a:r>
          </a:p>
          <a:p>
            <a:r>
              <a:rPr lang="en-GB" sz="1200" b="0" i="0" u="none" strike="noStrike" kern="1200" dirty="0">
                <a:solidFill>
                  <a:schemeClr val="tx1"/>
                </a:solidFill>
                <a:effectLst/>
                <a:latin typeface="+mn-lt"/>
                <a:ea typeface="+mn-ea"/>
                <a:cs typeface="+mn-cs"/>
              </a:rPr>
              <a:t>20109849</a:t>
            </a:r>
            <a:r>
              <a:rPr lang="en-GB" dirty="0"/>
              <a:t> </a:t>
            </a:r>
            <a:r>
              <a:rPr lang="en-GB" sz="1200" b="0" i="0" u="none" strike="noStrike" kern="1200" dirty="0">
                <a:solidFill>
                  <a:schemeClr val="tx1"/>
                </a:solidFill>
                <a:effectLst/>
                <a:latin typeface="+mn-lt"/>
                <a:ea typeface="+mn-ea"/>
                <a:cs typeface="+mn-cs"/>
              </a:rPr>
              <a:t>Martyn Hooper</a:t>
            </a:r>
            <a:r>
              <a:rPr lang="en-GB" dirty="0"/>
              <a:t> </a:t>
            </a:r>
            <a:r>
              <a:rPr lang="en-GB" sz="1200" b="0" i="0" u="none" strike="noStrike" kern="1200" dirty="0">
                <a:solidFill>
                  <a:schemeClr val="tx1"/>
                </a:solidFill>
                <a:effectLst/>
                <a:latin typeface="+mn-lt"/>
                <a:ea typeface="+mn-ea"/>
                <a:cs typeface="+mn-cs"/>
              </a:rPr>
              <a:t>martyn.hooper55@gmail.com</a:t>
            </a:r>
            <a:r>
              <a:rPr lang="en-GB" dirty="0"/>
              <a:t> </a:t>
            </a:r>
          </a:p>
          <a:p>
            <a:r>
              <a:rPr lang="en-GB" sz="1200" b="0" i="0" u="none" strike="noStrike" kern="1200" dirty="0">
                <a:solidFill>
                  <a:schemeClr val="tx1"/>
                </a:solidFill>
                <a:effectLst/>
                <a:latin typeface="+mn-lt"/>
                <a:ea typeface="+mn-ea"/>
                <a:cs typeface="+mn-cs"/>
              </a:rPr>
              <a:t>20138620</a:t>
            </a:r>
            <a:r>
              <a:rPr lang="en-GB" dirty="0"/>
              <a:t> </a:t>
            </a:r>
            <a:r>
              <a:rPr lang="en-GB" sz="1200" b="0" i="0" u="none" strike="noStrike" kern="1200" dirty="0">
                <a:solidFill>
                  <a:schemeClr val="tx1"/>
                </a:solidFill>
                <a:effectLst/>
                <a:latin typeface="+mn-lt"/>
                <a:ea typeface="+mn-ea"/>
                <a:cs typeface="+mn-cs"/>
              </a:rPr>
              <a:t>Nicholas John Barton</a:t>
            </a:r>
            <a:r>
              <a:rPr lang="en-GB" dirty="0"/>
              <a:t> </a:t>
            </a:r>
            <a:r>
              <a:rPr lang="en-GB" sz="1200" b="0" i="0" u="none" strike="noStrike" kern="1200" dirty="0">
                <a:solidFill>
                  <a:schemeClr val="tx1"/>
                </a:solidFill>
                <a:effectLst/>
                <a:latin typeface="+mn-lt"/>
                <a:ea typeface="+mn-ea"/>
                <a:cs typeface="+mn-cs"/>
              </a:rPr>
              <a:t>nickbarton@acttraining.org.uk</a:t>
            </a:r>
            <a:r>
              <a:rPr lang="en-GB" dirty="0"/>
              <a:t> </a:t>
            </a:r>
          </a:p>
        </p:txBody>
      </p:sp>
      <p:sp>
        <p:nvSpPr>
          <p:cNvPr id="4" name="Slide Number Placeholder 3"/>
          <p:cNvSpPr>
            <a:spLocks noGrp="1"/>
          </p:cNvSpPr>
          <p:nvPr>
            <p:ph type="sldNum" sz="quarter" idx="10"/>
          </p:nvPr>
        </p:nvSpPr>
        <p:spPr/>
        <p:txBody>
          <a:bodyPr/>
          <a:lstStyle/>
          <a:p>
            <a:fld id="{919EE154-622B-4E26-8E1D-93A23DB9D460}" type="slidenum">
              <a:rPr lang="en-GB" smtClean="0"/>
              <a:t>8</a:t>
            </a:fld>
            <a:endParaRPr lang="en-GB"/>
          </a:p>
        </p:txBody>
      </p:sp>
    </p:spTree>
    <p:extLst>
      <p:ext uri="{BB962C8B-B14F-4D97-AF65-F5344CB8AC3E}">
        <p14:creationId xmlns:p14="http://schemas.microsoft.com/office/powerpoint/2010/main" val="2272654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19EE154-622B-4E26-8E1D-93A23DB9D460}" type="slidenum">
              <a:rPr lang="en-GB" smtClean="0"/>
              <a:t>9</a:t>
            </a:fld>
            <a:endParaRPr lang="en-GB"/>
          </a:p>
        </p:txBody>
      </p:sp>
    </p:spTree>
    <p:extLst>
      <p:ext uri="{BB962C8B-B14F-4D97-AF65-F5344CB8AC3E}">
        <p14:creationId xmlns:p14="http://schemas.microsoft.com/office/powerpoint/2010/main" val="2644186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5 dimensions 49 components which represent the building blocks of what makes leaders great and inspiring.</a:t>
            </a:r>
          </a:p>
          <a:p>
            <a:r>
              <a:rPr lang="en-GB" dirty="0"/>
              <a:t>Ability to grow the components if we find a new component of leadership that we have missed.</a:t>
            </a:r>
          </a:p>
          <a:p>
            <a:endParaRPr lang="en-GB" dirty="0"/>
          </a:p>
          <a:p>
            <a:r>
              <a:rPr lang="en-GB" dirty="0"/>
              <a:t>This component approach allows you to drill down into a specific aspect and view bite size learning and take </a:t>
            </a:r>
            <a:r>
              <a:rPr lang="en-GB" dirty="0" err="1"/>
              <a:t>aways</a:t>
            </a:r>
            <a:r>
              <a:rPr lang="en-GB" dirty="0"/>
              <a:t>.  All the resources have been written by our team of experts who have extensive experience of either working as leaders or of supporting learners through programmes of study.</a:t>
            </a:r>
          </a:p>
          <a:p>
            <a:endParaRPr lang="en-GB" dirty="0"/>
          </a:p>
          <a:p>
            <a:endParaRPr lang="en-GB" dirty="0"/>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12</a:t>
            </a:fld>
            <a:endParaRPr lang="en-GB">
              <a:solidFill>
                <a:prstClr val="black"/>
              </a:solidFill>
              <a:latin typeface="Calibri" panose="020F0502020204030204"/>
            </a:endParaRPr>
          </a:p>
        </p:txBody>
      </p:sp>
    </p:spTree>
    <p:extLst>
      <p:ext uri="{BB962C8B-B14F-4D97-AF65-F5344CB8AC3E}">
        <p14:creationId xmlns:p14="http://schemas.microsoft.com/office/powerpoint/2010/main" val="3457429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pick on one component – self awareness – you will find a Leadership Essentials leaflet but you can then also delve deeper into 3 critical areas related to self awareness though the spotlight features – here on Personality types, Leadership styles and Unconscious bias.</a:t>
            </a:r>
          </a:p>
          <a:p>
            <a:endParaRPr lang="en-GB" dirty="0"/>
          </a:p>
          <a:p>
            <a:r>
              <a:rPr lang="en-GB" dirty="0"/>
              <a:t>The overarching framework is open to all – you just need to register for a web account, however most of the resources are exclusive to members.</a:t>
            </a:r>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13</a:t>
            </a:fld>
            <a:endParaRPr lang="en-GB">
              <a:solidFill>
                <a:prstClr val="black"/>
              </a:solidFill>
              <a:latin typeface="Calibri" panose="020F0502020204030204"/>
            </a:endParaRPr>
          </a:p>
        </p:txBody>
      </p:sp>
    </p:spTree>
    <p:extLst>
      <p:ext uri="{BB962C8B-B14F-4D97-AF65-F5344CB8AC3E}">
        <p14:creationId xmlns:p14="http://schemas.microsoft.com/office/powerpoint/2010/main" val="2070957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49 components are also supported by a 30 minute webinar series.  Currently working through all 49 components – but there will be a webinar for each component.  </a:t>
            </a:r>
          </a:p>
          <a:p>
            <a:endParaRPr lang="en-GB" dirty="0"/>
          </a:p>
          <a:p>
            <a:r>
              <a:rPr lang="en-GB" dirty="0"/>
              <a:t>Webinar Wednesday – 30 minutes – across lunchtime and 5.30</a:t>
            </a:r>
          </a:p>
          <a:p>
            <a:endParaRPr lang="en-GB" dirty="0"/>
          </a:p>
          <a:p>
            <a:r>
              <a:rPr lang="en-GB" dirty="0"/>
              <a:t>Watch the recordings.</a:t>
            </a:r>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14</a:t>
            </a:fld>
            <a:endParaRPr lang="en-GB">
              <a:solidFill>
                <a:prstClr val="black"/>
              </a:solidFill>
              <a:latin typeface="Calibri" panose="020F0502020204030204"/>
            </a:endParaRPr>
          </a:p>
        </p:txBody>
      </p:sp>
    </p:spTree>
    <p:extLst>
      <p:ext uri="{BB962C8B-B14F-4D97-AF65-F5344CB8AC3E}">
        <p14:creationId xmlns:p14="http://schemas.microsoft.com/office/powerpoint/2010/main" val="1440443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15</a:t>
            </a:fld>
            <a:endParaRPr lang="en-GB">
              <a:solidFill>
                <a:prstClr val="black"/>
              </a:solidFill>
              <a:latin typeface="Calibri" panose="020F0502020204030204"/>
            </a:endParaRPr>
          </a:p>
        </p:txBody>
      </p:sp>
    </p:spTree>
    <p:extLst>
      <p:ext uri="{BB962C8B-B14F-4D97-AF65-F5344CB8AC3E}">
        <p14:creationId xmlns:p14="http://schemas.microsoft.com/office/powerpoint/2010/main" val="2199720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3 aspects to the platform:</a:t>
            </a:r>
          </a:p>
          <a:p>
            <a:endParaRPr lang="en-GB" dirty="0"/>
          </a:p>
          <a:p>
            <a:r>
              <a:rPr lang="en-GB" dirty="0" err="1"/>
              <a:t>MyLeadership</a:t>
            </a:r>
            <a:r>
              <a:rPr lang="en-GB" dirty="0"/>
              <a:t> Opportunities – is non judgemental and is designed to recognise through 40 true/false – yes/no questions that leadership happens in a variety of settings – the workplace, social settings, community and families.  </a:t>
            </a:r>
          </a:p>
          <a:p>
            <a:endParaRPr lang="en-GB" dirty="0"/>
          </a:p>
          <a:p>
            <a:r>
              <a:rPr lang="en-GB" dirty="0"/>
              <a:t>It is designed to encourage us all to recognise that we are and have the capacity to be leaders.  Leadership doesn’t only take place in the workplace and </a:t>
            </a:r>
            <a:r>
              <a:rPr lang="en-GB" dirty="0" err="1"/>
              <a:t>leaderhip</a:t>
            </a:r>
            <a:r>
              <a:rPr lang="en-GB" dirty="0"/>
              <a:t> is not an exclusive elite activity – we all have the capacity to demonstrate great leadership.</a:t>
            </a:r>
          </a:p>
          <a:p>
            <a:endParaRPr lang="en-GB" dirty="0"/>
          </a:p>
          <a:p>
            <a:r>
              <a:rPr lang="en-GB" dirty="0"/>
              <a:t>The test is open to all</a:t>
            </a:r>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16</a:t>
            </a:fld>
            <a:endParaRPr lang="en-GB">
              <a:solidFill>
                <a:prstClr val="black"/>
              </a:solidFill>
              <a:latin typeface="Calibri" panose="020F0502020204030204"/>
            </a:endParaRPr>
          </a:p>
        </p:txBody>
      </p:sp>
    </p:spTree>
    <p:extLst>
      <p:ext uri="{BB962C8B-B14F-4D97-AF65-F5344CB8AC3E}">
        <p14:creationId xmlns:p14="http://schemas.microsoft.com/office/powerpoint/2010/main" val="12847249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MyLeadership</a:t>
            </a:r>
            <a:r>
              <a:rPr lang="en-GB" dirty="0"/>
              <a:t> profile is a 49 true/false questionnaire which is designed to enable you to quickly see your strengths and areas for development at a high level across the 5 dimensions.</a:t>
            </a:r>
          </a:p>
          <a:p>
            <a:endParaRPr lang="en-GB" dirty="0"/>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17</a:t>
            </a:fld>
            <a:endParaRPr lang="en-GB">
              <a:solidFill>
                <a:prstClr val="black"/>
              </a:solidFill>
              <a:latin typeface="Calibri" panose="020F0502020204030204"/>
            </a:endParaRPr>
          </a:p>
        </p:txBody>
      </p:sp>
    </p:spTree>
    <p:extLst>
      <p:ext uri="{BB962C8B-B14F-4D97-AF65-F5344CB8AC3E}">
        <p14:creationId xmlns:p14="http://schemas.microsoft.com/office/powerpoint/2010/main" val="36419571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receive a personalised report on line linked to the results shown in the progress bars on the right.  The report highlights learning resources that you may want to access to learn more before retaking the assessment to track your progress.</a:t>
            </a:r>
          </a:p>
          <a:p>
            <a:endParaRPr lang="en-GB" dirty="0"/>
          </a:p>
          <a:p>
            <a:r>
              <a:rPr lang="en-GB" dirty="0"/>
              <a:t>The test is open to all by signing up for a web account but access to most of the resources is exclusive to members.</a:t>
            </a:r>
          </a:p>
          <a:p>
            <a:endParaRPr lang="en-GB" dirty="0"/>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18</a:t>
            </a:fld>
            <a:endParaRPr lang="en-GB">
              <a:solidFill>
                <a:prstClr val="black"/>
              </a:solidFill>
              <a:latin typeface="Calibri" panose="020F0502020204030204"/>
            </a:endParaRPr>
          </a:p>
        </p:txBody>
      </p:sp>
    </p:spTree>
    <p:extLst>
      <p:ext uri="{BB962C8B-B14F-4D97-AF65-F5344CB8AC3E}">
        <p14:creationId xmlns:p14="http://schemas.microsoft.com/office/powerpoint/2010/main" val="12195563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t>Finally – </a:t>
            </a:r>
            <a:r>
              <a:rPr lang="en-GB" dirty="0" err="1"/>
              <a:t>MyLeadership</a:t>
            </a:r>
            <a:r>
              <a:rPr lang="en-GB" dirty="0"/>
              <a:t> Development gives you the ability to take an assessment against all 49 components by answering 20 true/false questions and build up your ability to meet the standard for each component and dimension.</a:t>
            </a:r>
          </a:p>
          <a:p>
            <a:pPr defTabSz="990752">
              <a:defRPr/>
            </a:pPr>
            <a:endParaRPr lang="en-GB" dirty="0"/>
          </a:p>
          <a:p>
            <a:pPr defTabSz="990752">
              <a:defRPr/>
            </a:pPr>
            <a:r>
              <a:rPr lang="en-GB" dirty="0"/>
              <a:t>Also, you can test yourself online, benchmark yourself against others and have your learning recognised – in conversation – with an Institute certifier.</a:t>
            </a:r>
          </a:p>
          <a:p>
            <a:pPr defTabSz="990752">
              <a:defRPr/>
            </a:pPr>
            <a:endParaRPr lang="en-GB" dirty="0"/>
          </a:p>
          <a:p>
            <a:pPr defTabSz="990752">
              <a:defRPr/>
            </a:pPr>
            <a:r>
              <a:rPr lang="en-GB" dirty="0" err="1"/>
              <a:t>MyLeadership</a:t>
            </a:r>
            <a:r>
              <a:rPr lang="en-GB" dirty="0"/>
              <a:t> recognises that while much learning is individually driven, the process of making sense of learning, and embedding it, is a social experience that happens in organisations through conversations.</a:t>
            </a:r>
          </a:p>
          <a:p>
            <a:pPr defTabSz="990752">
              <a:defRPr/>
            </a:pPr>
            <a:endParaRPr lang="en-GB" dirty="0"/>
          </a:p>
          <a:p>
            <a:pPr defTabSz="990752">
              <a:defRPr/>
            </a:pPr>
            <a:r>
              <a:rPr lang="en-GB" dirty="0"/>
              <a:t>The Institute is a channel for people with an informed point of view to come together, in communities of practice, and acts as a catalyst for those conversations to take place. </a:t>
            </a:r>
          </a:p>
          <a:p>
            <a:endParaRPr lang="en-GB" dirty="0"/>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19</a:t>
            </a:fld>
            <a:endParaRPr lang="en-GB">
              <a:solidFill>
                <a:prstClr val="black"/>
              </a:solidFill>
              <a:latin typeface="Calibri" panose="020F0502020204030204"/>
            </a:endParaRPr>
          </a:p>
        </p:txBody>
      </p:sp>
    </p:spTree>
    <p:extLst>
      <p:ext uri="{BB962C8B-B14F-4D97-AF65-F5344CB8AC3E}">
        <p14:creationId xmlns:p14="http://schemas.microsoft.com/office/powerpoint/2010/main" val="8339223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find out instantly if you met the standard or not and if not you will receive a personalised report if you don’t meet the standard to highlights the areas where more learning is needed with a link to curated learning resources to support you to learn, reflect and then come back and take the assessment again.</a:t>
            </a:r>
          </a:p>
          <a:p>
            <a:endParaRPr lang="en-GB" dirty="0"/>
          </a:p>
          <a:p>
            <a:r>
              <a:rPr lang="en-GB" dirty="0"/>
              <a:t>You can take the assessment as many times as you want but the questions are completely randomised so you can’t cheat the system by simply retaking the test and changing your answer without any learning taking place.</a:t>
            </a:r>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20</a:t>
            </a:fld>
            <a:endParaRPr lang="en-GB">
              <a:solidFill>
                <a:prstClr val="black"/>
              </a:solidFill>
              <a:latin typeface="Calibri" panose="020F0502020204030204"/>
            </a:endParaRPr>
          </a:p>
        </p:txBody>
      </p:sp>
    </p:spTree>
    <p:extLst>
      <p:ext uri="{BB962C8B-B14F-4D97-AF65-F5344CB8AC3E}">
        <p14:creationId xmlns:p14="http://schemas.microsoft.com/office/powerpoint/2010/main" val="40101404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don’t meet the standard – you’ll get feedback on screen and links to curated resources that will help you to learn before retaking the assessment.</a:t>
            </a:r>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21</a:t>
            </a:fld>
            <a:endParaRPr lang="en-GB">
              <a:solidFill>
                <a:prstClr val="black"/>
              </a:solidFill>
              <a:latin typeface="Calibri" panose="020F0502020204030204"/>
            </a:endParaRPr>
          </a:p>
        </p:txBody>
      </p:sp>
    </p:spTree>
    <p:extLst>
      <p:ext uri="{BB962C8B-B14F-4D97-AF65-F5344CB8AC3E}">
        <p14:creationId xmlns:p14="http://schemas.microsoft.com/office/powerpoint/2010/main" val="32722163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strongly believe in the power of conversation to support learning and certainly the next stage of the development of </a:t>
            </a:r>
            <a:r>
              <a:rPr lang="en-GB" dirty="0" err="1"/>
              <a:t>MyLeadership</a:t>
            </a:r>
            <a:r>
              <a:rPr lang="en-GB" dirty="0"/>
              <a:t> is to develop </a:t>
            </a:r>
            <a:r>
              <a:rPr lang="en-GB" dirty="0" err="1"/>
              <a:t>MyConversations</a:t>
            </a:r>
            <a:r>
              <a:rPr lang="en-GB" dirty="0"/>
              <a:t> which will require Members and Fellows to take part in group discussions related to problems/topics for the 49 components to encourage the sharing of experiences and solutions.</a:t>
            </a:r>
          </a:p>
          <a:p>
            <a:endParaRPr lang="en-GB" dirty="0"/>
          </a:p>
          <a:p>
            <a:r>
              <a:rPr lang="en-GB" dirty="0"/>
              <a:t>Here conversation comes into play when you successfully complete the components in one dimension – you are asked to book a 15 min online conversation with a certifier.  You will be asked a series of true/false questions but be asked by the certifier to explain why you have chosen this answer.  On completion you’ll be notified if you met the standard for the overall dimension or need to try again.</a:t>
            </a:r>
          </a:p>
          <a:p>
            <a:endParaRPr lang="en-GB" dirty="0"/>
          </a:p>
          <a:p>
            <a:r>
              <a:rPr lang="en-GB" dirty="0"/>
              <a:t>If you meet the standard you’ll receive your dimension digital badge.</a:t>
            </a:r>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22</a:t>
            </a:fld>
            <a:endParaRPr lang="en-GB">
              <a:solidFill>
                <a:prstClr val="black"/>
              </a:solidFill>
              <a:latin typeface="Calibri" panose="020F0502020204030204"/>
            </a:endParaRPr>
          </a:p>
        </p:txBody>
      </p:sp>
    </p:spTree>
    <p:extLst>
      <p:ext uri="{BB962C8B-B14F-4D97-AF65-F5344CB8AC3E}">
        <p14:creationId xmlns:p14="http://schemas.microsoft.com/office/powerpoint/2010/main" val="30252349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You’ll be issued with badges for the successful completion of each component and dimension.</a:t>
            </a:r>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23</a:t>
            </a:fld>
            <a:endParaRPr lang="en-GB">
              <a:solidFill>
                <a:prstClr val="black"/>
              </a:solidFill>
              <a:latin typeface="Calibri" panose="020F0502020204030204"/>
            </a:endParaRPr>
          </a:p>
        </p:txBody>
      </p:sp>
    </p:spTree>
    <p:extLst>
      <p:ext uri="{BB962C8B-B14F-4D97-AF65-F5344CB8AC3E}">
        <p14:creationId xmlns:p14="http://schemas.microsoft.com/office/powerpoint/2010/main" val="30100812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dimension and component level you can compare your performance to your industry or against all members to see how your doing.</a:t>
            </a:r>
          </a:p>
        </p:txBody>
      </p:sp>
      <p:sp>
        <p:nvSpPr>
          <p:cNvPr id="4" name="Slide Number Placeholder 3"/>
          <p:cNvSpPr>
            <a:spLocks noGrp="1"/>
          </p:cNvSpPr>
          <p:nvPr>
            <p:ph type="sldNum" sz="quarter" idx="10"/>
          </p:nvPr>
        </p:nvSpPr>
        <p:spPr/>
        <p:txBody>
          <a:bodyPr/>
          <a:lstStyle/>
          <a:p>
            <a:pPr defTabSz="990752">
              <a:defRPr/>
            </a:pPr>
            <a:fld id="{919EE154-622B-4E26-8E1D-93A23DB9D460}" type="slidenum">
              <a:rPr lang="en-GB">
                <a:solidFill>
                  <a:prstClr val="black"/>
                </a:solidFill>
                <a:latin typeface="Calibri" panose="020F0502020204030204"/>
              </a:rPr>
              <a:pPr defTabSz="990752">
                <a:defRPr/>
              </a:pPr>
              <a:t>24</a:t>
            </a:fld>
            <a:endParaRPr lang="en-GB">
              <a:solidFill>
                <a:prstClr val="black"/>
              </a:solidFill>
              <a:latin typeface="Calibri" panose="020F0502020204030204"/>
            </a:endParaRPr>
          </a:p>
        </p:txBody>
      </p:sp>
    </p:spTree>
    <p:extLst>
      <p:ext uri="{BB962C8B-B14F-4D97-AF65-F5344CB8AC3E}">
        <p14:creationId xmlns:p14="http://schemas.microsoft.com/office/powerpoint/2010/main" val="26381738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 any professional membership body – we set standards for entry to grades of membership.  However we so strongly believe that Leadership learning is an ongoing journey that we are setting clear criteria for engagement with learning through </a:t>
            </a:r>
            <a:r>
              <a:rPr lang="en-GB" dirty="0" err="1"/>
              <a:t>MyLeadership</a:t>
            </a:r>
            <a:r>
              <a:rPr lang="en-GB" dirty="0"/>
              <a:t> for a members’ ability to retain.  We’ll shortly be rolling some changes out to Associate members that links retention to having completed at least 1 dimension on </a:t>
            </a:r>
            <a:r>
              <a:rPr lang="en-GB" dirty="0" err="1"/>
              <a:t>MyLeadership</a:t>
            </a:r>
            <a:r>
              <a:rPr lang="en-GB" dirty="0"/>
              <a:t>.</a:t>
            </a:r>
          </a:p>
          <a:p>
            <a:endParaRPr lang="en-GB" dirty="0"/>
          </a:p>
          <a:p>
            <a:r>
              <a:rPr lang="en-GB" dirty="0"/>
              <a:t>But we’re also linking it to options to progress so complete 2 dimensions to be able to progress from Affiliate to Associate.  Complete all 5 to progress to Member etc.</a:t>
            </a:r>
          </a:p>
          <a:p>
            <a:endParaRPr lang="en-GB" dirty="0"/>
          </a:p>
          <a:p>
            <a:r>
              <a:rPr lang="en-GB" dirty="0"/>
              <a:t>Retention in Member grade will be linked to the next phase in development of the platform – </a:t>
            </a:r>
            <a:r>
              <a:rPr lang="en-GB" dirty="0" err="1"/>
              <a:t>MyConversations</a:t>
            </a:r>
            <a:endParaRPr lang="en-GB" dirty="0"/>
          </a:p>
          <a:p>
            <a:r>
              <a:rPr lang="en-GB" dirty="0"/>
              <a:t>And for Fellows – </a:t>
            </a:r>
            <a:r>
              <a:rPr lang="en-GB" dirty="0" err="1"/>
              <a:t>MyImpact</a:t>
            </a:r>
            <a:r>
              <a:rPr lang="en-GB" dirty="0"/>
              <a:t> – learning to use your extensive learning and experience to support and inspire others.</a:t>
            </a:r>
          </a:p>
          <a:p>
            <a:endParaRPr lang="en-GB" dirty="0"/>
          </a:p>
          <a:p>
            <a:r>
              <a:rPr lang="en-GB" dirty="0"/>
              <a:t>We’re linking your ability to progress through the membership grades once a member to engagement with </a:t>
            </a:r>
            <a:r>
              <a:rPr lang="en-GB" dirty="0" err="1"/>
              <a:t>MyLeadership</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9EE154-622B-4E26-8E1D-93A23DB9D46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45605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9EE154-622B-4E26-8E1D-93A23DB9D46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0640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FD4E0E2-130A-824E-8B35-D795481EE329}" type="datetimeFigureOut">
              <a:rPr lang="en-US" smtClean="0"/>
              <a:t>5/31/2018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467279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FD4E0E2-130A-824E-8B35-D795481EE329}" type="datetimeFigureOut">
              <a:rPr lang="en-US" smtClean="0"/>
              <a:t>5/31/2018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11529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FD4E0E2-130A-824E-8B35-D795481EE329}" type="datetimeFigureOut">
              <a:rPr lang="en-US" smtClean="0"/>
              <a:t>5/31/2018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509753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FFD4E0E2-130A-824E-8B35-D795481EE329}" type="datetimeFigureOut">
              <a:rPr lang="en-US" smtClean="0"/>
              <a:t>5/31/2018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1109344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FD4E0E2-130A-824E-8B35-D795481EE329}" type="datetimeFigureOut">
              <a:rPr lang="en-US" smtClean="0"/>
              <a:t>5/31/2018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297332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FFD4E0E2-130A-824E-8B35-D795481EE329}" type="datetimeFigureOut">
              <a:rPr lang="en-US" smtClean="0"/>
              <a:t>5/31/2018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76914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D4E0E2-130A-824E-8B35-D795481EE329}" type="datetimeFigureOut">
              <a:rPr lang="en-US" smtClean="0"/>
              <a:t>5/31/2018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2066195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FD4E0E2-130A-824E-8B35-D795481EE329}" type="datetimeFigureOut">
              <a:rPr lang="en-US" smtClean="0"/>
              <a:t>5/31/2018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1732658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FD4E0E2-130A-824E-8B35-D795481EE329}" type="datetimeFigureOut">
              <a:rPr lang="en-US" smtClean="0"/>
              <a:t>5/31/2018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915173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FD4E0E2-130A-824E-8B35-D795481EE329}" type="datetimeFigureOut">
              <a:rPr lang="en-US" smtClean="0"/>
              <a:t>5/31/2018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1035067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FD4E0E2-130A-824E-8B35-D795481EE329}" type="datetimeFigureOut">
              <a:rPr lang="en-US" smtClean="0"/>
              <a:t>5/31/2018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6209D6-2244-D64A-974A-BA20A2E2E93D}" type="slidenum">
              <a:rPr lang="en-US" smtClean="0"/>
              <a:t>‹#›</a:t>
            </a:fld>
            <a:endParaRPr lang="en-US"/>
          </a:p>
        </p:txBody>
      </p:sp>
    </p:spTree>
    <p:extLst>
      <p:ext uri="{BB962C8B-B14F-4D97-AF65-F5344CB8AC3E}">
        <p14:creationId xmlns:p14="http://schemas.microsoft.com/office/powerpoint/2010/main" val="1759007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rgbClr val="48AABE"/>
        </a:solidFill>
        <a:effectLst/>
      </p:bgPr>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13813" y="188641"/>
            <a:ext cx="2386700" cy="828579"/>
          </a:xfrm>
          <a:prstGeom prst="rect">
            <a:avLst/>
          </a:prstGeom>
        </p:spPr>
      </p:pic>
      <p:sp>
        <p:nvSpPr>
          <p:cNvPr id="9" name="Title Placeholder 1"/>
          <p:cNvSpPr>
            <a:spLocks noGrp="1"/>
          </p:cNvSpPr>
          <p:nvPr>
            <p:ph type="title"/>
          </p:nvPr>
        </p:nvSpPr>
        <p:spPr>
          <a:xfrm>
            <a:off x="3887754" y="31429"/>
            <a:ext cx="8273409"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10" name="Text Placeholder 2"/>
          <p:cNvSpPr>
            <a:spLocks noGrp="1"/>
          </p:cNvSpPr>
          <p:nvPr>
            <p:ph idx="1"/>
          </p:nvPr>
        </p:nvSpPr>
        <p:spPr>
          <a:xfrm>
            <a:off x="609600" y="1988840"/>
            <a:ext cx="10972800" cy="38884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693312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rgbClr val="B2CC45"/>
        </a:soli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13813" y="188640"/>
            <a:ext cx="2386700" cy="828578"/>
          </a:xfrm>
          <a:prstGeom prst="rect">
            <a:avLst/>
          </a:prstGeom>
        </p:spPr>
      </p:pic>
      <p:sp>
        <p:nvSpPr>
          <p:cNvPr id="8" name="Title Placeholder 1"/>
          <p:cNvSpPr>
            <a:spLocks noGrp="1"/>
          </p:cNvSpPr>
          <p:nvPr>
            <p:ph type="title"/>
          </p:nvPr>
        </p:nvSpPr>
        <p:spPr>
          <a:xfrm>
            <a:off x="3887754" y="31429"/>
            <a:ext cx="8273409"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9" name="Text Placeholder 2"/>
          <p:cNvSpPr>
            <a:spLocks noGrp="1"/>
          </p:cNvSpPr>
          <p:nvPr>
            <p:ph idx="1"/>
          </p:nvPr>
        </p:nvSpPr>
        <p:spPr>
          <a:xfrm>
            <a:off x="609600" y="1988840"/>
            <a:ext cx="10972800" cy="38884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290470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13813" y="189136"/>
            <a:ext cx="2386700" cy="827586"/>
          </a:xfrm>
          <a:prstGeom prst="rect">
            <a:avLst/>
          </a:prstGeom>
        </p:spPr>
      </p:pic>
      <p:sp>
        <p:nvSpPr>
          <p:cNvPr id="8" name="Title Placeholder 1"/>
          <p:cNvSpPr>
            <a:spLocks noGrp="1"/>
          </p:cNvSpPr>
          <p:nvPr>
            <p:ph type="title"/>
          </p:nvPr>
        </p:nvSpPr>
        <p:spPr>
          <a:xfrm>
            <a:off x="3887754" y="31429"/>
            <a:ext cx="8273409"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9" name="Text Placeholder 2"/>
          <p:cNvSpPr>
            <a:spLocks noGrp="1"/>
          </p:cNvSpPr>
          <p:nvPr>
            <p:ph idx="1"/>
          </p:nvPr>
        </p:nvSpPr>
        <p:spPr>
          <a:xfrm>
            <a:off x="609600" y="1988840"/>
            <a:ext cx="10972800" cy="38884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40331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rgbClr val="F15D2E"/>
        </a:solidFill>
        <a:effectLst/>
      </p:bgPr>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13814" y="188640"/>
            <a:ext cx="2386697" cy="828578"/>
          </a:xfrm>
          <a:prstGeom prst="rect">
            <a:avLst/>
          </a:prstGeom>
        </p:spPr>
      </p:pic>
      <p:sp>
        <p:nvSpPr>
          <p:cNvPr id="9" name="Title Placeholder 1"/>
          <p:cNvSpPr>
            <a:spLocks noGrp="1"/>
          </p:cNvSpPr>
          <p:nvPr>
            <p:ph type="title"/>
          </p:nvPr>
        </p:nvSpPr>
        <p:spPr>
          <a:xfrm>
            <a:off x="3887754" y="31429"/>
            <a:ext cx="8273409"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10" name="Text Placeholder 2"/>
          <p:cNvSpPr>
            <a:spLocks noGrp="1"/>
          </p:cNvSpPr>
          <p:nvPr>
            <p:ph idx="1"/>
          </p:nvPr>
        </p:nvSpPr>
        <p:spPr>
          <a:xfrm>
            <a:off x="609600" y="1988840"/>
            <a:ext cx="10972800" cy="38884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9393592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rgbClr val="FFFFFF"/>
        </a:solidFill>
        <a:effectLst/>
      </p:bgPr>
    </p:bg>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763255" y="837681"/>
            <a:ext cx="4665492" cy="1617756"/>
          </a:xfrm>
          <a:prstGeom prst="rect">
            <a:avLst/>
          </a:prstGeom>
        </p:spPr>
      </p:pic>
      <p:sp>
        <p:nvSpPr>
          <p:cNvPr id="11" name="Title Placeholder 1"/>
          <p:cNvSpPr>
            <a:spLocks noGrp="1"/>
          </p:cNvSpPr>
          <p:nvPr>
            <p:ph type="title"/>
          </p:nvPr>
        </p:nvSpPr>
        <p:spPr>
          <a:xfrm>
            <a:off x="1959297" y="2996952"/>
            <a:ext cx="8273409" cy="1143000"/>
          </a:xfrm>
          <a:prstGeom prst="rect">
            <a:avLst/>
          </a:prstGeom>
        </p:spPr>
        <p:txBody>
          <a:bodyPr vert="horz" lIns="91440" tIns="45720" rIns="91440" bIns="45720" rtlCol="0" anchor="ctr">
            <a:normAutofit/>
          </a:bodyPr>
          <a:lstStyle>
            <a:lvl1pPr>
              <a:defRPr>
                <a:solidFill>
                  <a:srgbClr val="7030A0"/>
                </a:solidFill>
              </a:defRPr>
            </a:lvl1pPr>
          </a:lstStyle>
          <a:p>
            <a:r>
              <a:rPr lang="en-US" dirty="0"/>
              <a:t>Click to edit Master title style</a:t>
            </a:r>
            <a:endParaRPr lang="en-GB" dirty="0"/>
          </a:p>
        </p:txBody>
      </p:sp>
    </p:spTree>
    <p:extLst>
      <p:ext uri="{BB962C8B-B14F-4D97-AF65-F5344CB8AC3E}">
        <p14:creationId xmlns:p14="http://schemas.microsoft.com/office/powerpoint/2010/main" val="41175893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a:prstGeom prst="rect">
            <a:avLst/>
          </a:prstGeom>
        </p:spPr>
        <p:txBody>
          <a:bodyPr/>
          <a:lstStyle/>
          <a:p>
            <a:fld id="{D6F30D6E-E2FD-4281-917E-62638E262D6E}" type="datetimeFigureOut">
              <a:rPr lang="en-GB" smtClean="0"/>
              <a:t>31/05/2018</a:t>
            </a:fld>
            <a:endParaRPr lang="en-GB"/>
          </a:p>
        </p:txBody>
      </p:sp>
      <p:sp>
        <p:nvSpPr>
          <p:cNvPr id="4" name="Footer Placeholder 3"/>
          <p:cNvSpPr>
            <a:spLocks noGrp="1"/>
          </p:cNvSpPr>
          <p:nvPr>
            <p:ph type="ftr" sz="quarter" idx="11"/>
          </p:nvPr>
        </p:nvSpPr>
        <p:spPr>
          <a:xfrm>
            <a:off x="4165600" y="6356351"/>
            <a:ext cx="38608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8737600" y="6356351"/>
            <a:ext cx="2844800" cy="365125"/>
          </a:xfrm>
          <a:prstGeom prst="rect">
            <a:avLst/>
          </a:prstGeom>
        </p:spPr>
        <p:txBody>
          <a:bodyPr/>
          <a:lstStyle/>
          <a:p>
            <a:fld id="{800537D8-24C7-4511-8831-ACB207C76C82}" type="slidenum">
              <a:rPr lang="en-GB" smtClean="0"/>
              <a:t>‹#›</a:t>
            </a:fld>
            <a:endParaRPr lang="en-GB"/>
          </a:p>
        </p:txBody>
      </p:sp>
    </p:spTree>
    <p:extLst>
      <p:ext uri="{BB962C8B-B14F-4D97-AF65-F5344CB8AC3E}">
        <p14:creationId xmlns:p14="http://schemas.microsoft.com/office/powerpoint/2010/main" val="14429000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1"/>
            <a:ext cx="2844800" cy="365125"/>
          </a:xfrm>
          <a:prstGeom prst="rect">
            <a:avLst/>
          </a:prstGeom>
        </p:spPr>
        <p:txBody>
          <a:bodyPr/>
          <a:lstStyle/>
          <a:p>
            <a:fld id="{D6F30D6E-E2FD-4281-917E-62638E262D6E}" type="datetimeFigureOut">
              <a:rPr lang="en-GB" smtClean="0"/>
              <a:t>31/05/2018</a:t>
            </a:fld>
            <a:endParaRPr lang="en-GB"/>
          </a:p>
        </p:txBody>
      </p:sp>
      <p:sp>
        <p:nvSpPr>
          <p:cNvPr id="3" name="Footer Placeholder 2"/>
          <p:cNvSpPr>
            <a:spLocks noGrp="1"/>
          </p:cNvSpPr>
          <p:nvPr>
            <p:ph type="ftr" sz="quarter" idx="11"/>
          </p:nvPr>
        </p:nvSpPr>
        <p:spPr>
          <a:xfrm>
            <a:off x="4165600" y="6356351"/>
            <a:ext cx="3860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737600" y="6356351"/>
            <a:ext cx="2844800" cy="365125"/>
          </a:xfrm>
          <a:prstGeom prst="rect">
            <a:avLst/>
          </a:prstGeom>
        </p:spPr>
        <p:txBody>
          <a:bodyPr/>
          <a:lstStyle/>
          <a:p>
            <a:fld id="{800537D8-24C7-4511-8831-ACB207C76C82}" type="slidenum">
              <a:rPr lang="en-GB" smtClean="0"/>
              <a:t>‹#›</a:t>
            </a:fld>
            <a:endParaRPr lang="en-GB"/>
          </a:p>
        </p:txBody>
      </p:sp>
    </p:spTree>
    <p:extLst>
      <p:ext uri="{BB962C8B-B14F-4D97-AF65-F5344CB8AC3E}">
        <p14:creationId xmlns:p14="http://schemas.microsoft.com/office/powerpoint/2010/main" val="15701458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D6F30D6E-E2FD-4281-917E-62638E262D6E}" type="datetimeFigureOut">
              <a:rPr lang="en-GB" smtClean="0"/>
              <a:t>31/05/2018</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800537D8-24C7-4511-8831-ACB207C76C82}" type="slidenum">
              <a:rPr lang="en-GB" smtClean="0"/>
              <a:t>‹#›</a:t>
            </a:fld>
            <a:endParaRPr lang="en-GB"/>
          </a:p>
        </p:txBody>
      </p:sp>
    </p:spTree>
    <p:extLst>
      <p:ext uri="{BB962C8B-B14F-4D97-AF65-F5344CB8AC3E}">
        <p14:creationId xmlns:p14="http://schemas.microsoft.com/office/powerpoint/2010/main" val="1102908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D6F30D6E-E2FD-4281-917E-62638E262D6E}" type="datetimeFigureOut">
              <a:rPr lang="en-GB" smtClean="0"/>
              <a:t>31/05/2018</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800537D8-24C7-4511-8831-ACB207C76C82}" type="slidenum">
              <a:rPr lang="en-GB" smtClean="0"/>
              <a:t>‹#›</a:t>
            </a:fld>
            <a:endParaRPr lang="en-GB"/>
          </a:p>
        </p:txBody>
      </p:sp>
    </p:spTree>
    <p:extLst>
      <p:ext uri="{BB962C8B-B14F-4D97-AF65-F5344CB8AC3E}">
        <p14:creationId xmlns:p14="http://schemas.microsoft.com/office/powerpoint/2010/main" val="927032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D6F30D6E-E2FD-4281-917E-62638E262D6E}" type="datetimeFigureOut">
              <a:rPr lang="en-GB" smtClean="0"/>
              <a:t>31/05/2018</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800537D8-24C7-4511-8831-ACB207C76C82}" type="slidenum">
              <a:rPr lang="en-GB" smtClean="0"/>
              <a:t>‹#›</a:t>
            </a:fld>
            <a:endParaRPr lang="en-GB"/>
          </a:p>
        </p:txBody>
      </p:sp>
    </p:spTree>
    <p:extLst>
      <p:ext uri="{BB962C8B-B14F-4D97-AF65-F5344CB8AC3E}">
        <p14:creationId xmlns:p14="http://schemas.microsoft.com/office/powerpoint/2010/main" val="6427595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D6F30D6E-E2FD-4281-917E-62638E262D6E}" type="datetimeFigureOut">
              <a:rPr lang="en-GB" smtClean="0"/>
              <a:t>31/05/2018</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800537D8-24C7-4511-8831-ACB207C76C82}" type="slidenum">
              <a:rPr lang="en-GB" smtClean="0"/>
              <a:t>‹#›</a:t>
            </a:fld>
            <a:endParaRPr lang="en-GB"/>
          </a:p>
        </p:txBody>
      </p:sp>
    </p:spTree>
    <p:extLst>
      <p:ext uri="{BB962C8B-B14F-4D97-AF65-F5344CB8AC3E}">
        <p14:creationId xmlns:p14="http://schemas.microsoft.com/office/powerpoint/2010/main" val="3943050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D4E0E2-130A-824E-8B35-D795481EE329}" type="datetimeFigureOut">
              <a:rPr lang="en-US" smtClean="0"/>
              <a:t>5/31/2018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6209D6-2244-D64A-974A-BA20A2E2E93D}" type="slidenum">
              <a:rPr lang="en-US" smtClean="0"/>
              <a:t>‹#›</a:t>
            </a:fld>
            <a:endParaRPr lang="en-US"/>
          </a:p>
        </p:txBody>
      </p:sp>
    </p:spTree>
    <p:extLst>
      <p:ext uri="{BB962C8B-B14F-4D97-AF65-F5344CB8AC3E}">
        <p14:creationId xmlns:p14="http://schemas.microsoft.com/office/powerpoint/2010/main" val="1233805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4" name="Rectangle 3"/>
          <p:cNvSpPr/>
          <p:nvPr userDrawn="1"/>
        </p:nvSpPr>
        <p:spPr>
          <a:xfrm>
            <a:off x="0" y="0"/>
            <a:ext cx="12192000" cy="119675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2" name="Title Placeholder 1"/>
          <p:cNvSpPr>
            <a:spLocks noGrp="1"/>
          </p:cNvSpPr>
          <p:nvPr>
            <p:ph type="title"/>
          </p:nvPr>
        </p:nvSpPr>
        <p:spPr>
          <a:xfrm>
            <a:off x="3887754" y="31429"/>
            <a:ext cx="8273409"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988840"/>
            <a:ext cx="10972800" cy="38884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28302621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b="1" kern="1200">
          <a:solidFill>
            <a:schemeClr val="tx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1.png"/><Relationship Id="rId7"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25.png"/><Relationship Id="rId5" Type="http://schemas.openxmlformats.org/officeDocument/2006/relationships/hyperlink" Target="https://r1.dotmailer-surveys.com/c324kx54-762ihp27" TargetMode="External"/><Relationship Id="rId10" Type="http://schemas.openxmlformats.org/officeDocument/2006/relationships/image" Target="../media/image24.png"/><Relationship Id="rId4" Type="http://schemas.openxmlformats.org/officeDocument/2006/relationships/image" Target="../media/image9.png"/><Relationship Id="rId9" Type="http://schemas.openxmlformats.org/officeDocument/2006/relationships/hyperlink" Target="ILM%20finished%20video.mp4"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institutelm.com/" TargetMode="External"/><Relationship Id="rId7"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6.png"/><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30.png"/><Relationship Id="rId4"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3.pn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52.png"/></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5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8" Type="http://schemas.openxmlformats.org/officeDocument/2006/relationships/hyperlink" Target="mailto:janet.payne@institutelm.com" TargetMode="External"/><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 Id="rId9" Type="http://schemas.openxmlformats.org/officeDocument/2006/relationships/hyperlink" Target="mailto:Gaynor.lewis@institutelm.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9427"/>
            <a:ext cx="12189759" cy="68580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77106" y="489824"/>
            <a:ext cx="4128060" cy="3127432"/>
          </a:xfrm>
          <a:prstGeom prst="rect">
            <a:avLst/>
          </a:prstGeom>
        </p:spPr>
      </p:pic>
      <p:pic>
        <p:nvPicPr>
          <p:cNvPr id="16" name="Picture 1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67360" y="489824"/>
            <a:ext cx="2121408" cy="808368"/>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2642" y="5335434"/>
            <a:ext cx="11564471" cy="1203688"/>
          </a:xfrm>
          <a:prstGeom prst="rect">
            <a:avLst/>
          </a:prstGeom>
        </p:spPr>
      </p:pic>
      <p:sp>
        <p:nvSpPr>
          <p:cNvPr id="19" name="TextBox 18"/>
          <p:cNvSpPr txBox="1"/>
          <p:nvPr/>
        </p:nvSpPr>
        <p:spPr>
          <a:xfrm>
            <a:off x="312642" y="5611553"/>
            <a:ext cx="11564471" cy="646331"/>
          </a:xfrm>
          <a:prstGeom prst="rect">
            <a:avLst/>
          </a:prstGeom>
          <a:noFill/>
        </p:spPr>
        <p:txBody>
          <a:bodyPr wrap="square" rtlCol="0">
            <a:spAutoFit/>
          </a:bodyPr>
          <a:lstStyle/>
          <a:p>
            <a:pPr algn="ctr"/>
            <a:r>
              <a:rPr lang="en-US" sz="3600" dirty="0">
                <a:solidFill>
                  <a:schemeClr val="bg1"/>
                </a:solidFill>
                <a:latin typeface="Arial" charset="0"/>
                <a:ea typeface="Arial" charset="0"/>
                <a:cs typeface="Arial" charset="0"/>
              </a:rPr>
              <a:t>Learner Offer</a:t>
            </a:r>
          </a:p>
        </p:txBody>
      </p:sp>
    </p:spTree>
    <p:extLst>
      <p:ext uri="{BB962C8B-B14F-4D97-AF65-F5344CB8AC3E}">
        <p14:creationId xmlns:p14="http://schemas.microsoft.com/office/powerpoint/2010/main" val="1433115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66000" y="489600"/>
            <a:ext cx="2121408" cy="808368"/>
          </a:xfrm>
          <a:prstGeom prst="rect">
            <a:avLst/>
          </a:prstGeom>
        </p:spPr>
      </p:pic>
      <p:sp>
        <p:nvSpPr>
          <p:cNvPr id="5" name="TextBox 4"/>
          <p:cNvSpPr txBox="1"/>
          <p:nvPr/>
        </p:nvSpPr>
        <p:spPr>
          <a:xfrm>
            <a:off x="625286" y="433038"/>
            <a:ext cx="6340288" cy="584775"/>
          </a:xfrm>
          <a:prstGeom prst="rect">
            <a:avLst/>
          </a:prstGeom>
          <a:noFill/>
        </p:spPr>
        <p:txBody>
          <a:bodyPr wrap="square" rtlCol="0">
            <a:spAutoFit/>
          </a:bodyPr>
          <a:lstStyle/>
          <a:p>
            <a:r>
              <a:rPr lang="en-US" sz="3200" b="1" dirty="0">
                <a:solidFill>
                  <a:srgbClr val="DF2229"/>
                </a:solidFill>
                <a:latin typeface="Arial" charset="0"/>
                <a:ea typeface="Arial" charset="0"/>
                <a:cs typeface="Arial" charset="0"/>
              </a:rPr>
              <a:t>Who we are</a:t>
            </a:r>
          </a:p>
        </p:txBody>
      </p:sp>
      <p:sp>
        <p:nvSpPr>
          <p:cNvPr id="6" name="TextBox 5"/>
          <p:cNvSpPr txBox="1"/>
          <p:nvPr/>
        </p:nvSpPr>
        <p:spPr>
          <a:xfrm>
            <a:off x="731837" y="893784"/>
            <a:ext cx="6772205" cy="5447645"/>
          </a:xfrm>
          <a:prstGeom prst="rect">
            <a:avLst/>
          </a:prstGeom>
          <a:noFill/>
        </p:spPr>
        <p:txBody>
          <a:bodyPr wrap="square" rtlCol="0">
            <a:spAutoFit/>
          </a:bodyPr>
          <a:lstStyle/>
          <a:p>
            <a:pPr>
              <a:lnSpc>
                <a:spcPct val="150000"/>
              </a:lnSpc>
              <a:buSzPct val="60000"/>
            </a:pPr>
            <a:r>
              <a:rPr lang="en-US" sz="2400" b="1" dirty="0">
                <a:solidFill>
                  <a:srgbClr val="626263"/>
                </a:solidFill>
              </a:rPr>
              <a:t>Professional Membership body</a:t>
            </a:r>
          </a:p>
          <a:p>
            <a:pPr marL="800100" lvl="1" indent="-342900">
              <a:lnSpc>
                <a:spcPct val="150000"/>
              </a:lnSpc>
              <a:buSzPct val="60000"/>
              <a:buBlip>
                <a:blip r:embed="rId3"/>
              </a:buBlip>
            </a:pPr>
            <a:r>
              <a:rPr lang="en-GB" sz="2000" dirty="0">
                <a:solidFill>
                  <a:srgbClr val="626263"/>
                </a:solidFill>
              </a:rPr>
              <a:t>30,000 members from aspiring professionals to senior executives</a:t>
            </a:r>
          </a:p>
          <a:p>
            <a:pPr marL="800100" lvl="1" indent="-342900">
              <a:lnSpc>
                <a:spcPct val="150000"/>
              </a:lnSpc>
              <a:buSzPct val="60000"/>
              <a:buBlip>
                <a:blip r:embed="rId3"/>
              </a:buBlip>
            </a:pPr>
            <a:r>
              <a:rPr lang="en-GB" sz="2000" dirty="0">
                <a:solidFill>
                  <a:srgbClr val="626263"/>
                </a:solidFill>
              </a:rPr>
              <a:t>Life-long learning</a:t>
            </a:r>
          </a:p>
          <a:p>
            <a:pPr>
              <a:lnSpc>
                <a:spcPct val="150000"/>
              </a:lnSpc>
              <a:buSzPct val="60000"/>
            </a:pPr>
            <a:r>
              <a:rPr lang="en-US" sz="2400" b="1" dirty="0">
                <a:solidFill>
                  <a:srgbClr val="626263"/>
                </a:solidFill>
              </a:rPr>
              <a:t>Research and Thought Leadership</a:t>
            </a:r>
          </a:p>
          <a:p>
            <a:pPr marL="800100" lvl="1" indent="-342900">
              <a:lnSpc>
                <a:spcPct val="150000"/>
              </a:lnSpc>
              <a:buSzPct val="60000"/>
              <a:buBlip>
                <a:blip r:embed="rId3"/>
              </a:buBlip>
            </a:pPr>
            <a:r>
              <a:rPr lang="en-GB" sz="2000" dirty="0">
                <a:solidFill>
                  <a:srgbClr val="626263"/>
                </a:solidFill>
              </a:rPr>
              <a:t>It is through our research that we can speak authoritatively about being an effective leader today</a:t>
            </a:r>
          </a:p>
          <a:p>
            <a:pPr marL="800100" lvl="1" indent="-342900">
              <a:lnSpc>
                <a:spcPct val="150000"/>
              </a:lnSpc>
              <a:buSzPct val="60000"/>
              <a:buBlip>
                <a:blip r:embed="rId3"/>
              </a:buBlip>
            </a:pPr>
            <a:r>
              <a:rPr lang="en-GB" sz="2000" dirty="0">
                <a:solidFill>
                  <a:srgbClr val="626263"/>
                </a:solidFill>
              </a:rPr>
              <a:t>It forms the basis for the quality of the content in our learning offer</a:t>
            </a:r>
          </a:p>
          <a:p>
            <a:pPr>
              <a:lnSpc>
                <a:spcPct val="150000"/>
              </a:lnSpc>
              <a:buSzPct val="60000"/>
            </a:pPr>
            <a:r>
              <a:rPr lang="en-US" sz="2400" b="1" dirty="0">
                <a:solidFill>
                  <a:srgbClr val="626263"/>
                </a:solidFill>
              </a:rPr>
              <a:t>Strategic Partnership with ILM </a:t>
            </a:r>
          </a:p>
          <a:p>
            <a:pPr marL="800100" lvl="1" indent="-342900">
              <a:lnSpc>
                <a:spcPct val="150000"/>
              </a:lnSpc>
              <a:buSzPct val="60000"/>
              <a:buBlip>
                <a:blip r:embed="rId3"/>
              </a:buBlip>
            </a:pPr>
            <a:r>
              <a:rPr lang="en-US" sz="2000" dirty="0">
                <a:solidFill>
                  <a:srgbClr val="626263"/>
                </a:solidFill>
              </a:rPr>
              <a:t>Membership inclusive of qualification registration</a:t>
            </a:r>
          </a:p>
        </p:txBody>
      </p:sp>
      <p:sp>
        <p:nvSpPr>
          <p:cNvPr id="7" name="Rectangle 6"/>
          <p:cNvSpPr/>
          <p:nvPr/>
        </p:nvSpPr>
        <p:spPr>
          <a:xfrm>
            <a:off x="0" y="6427694"/>
            <a:ext cx="12192000" cy="430306"/>
          </a:xfrm>
          <a:prstGeom prst="rect">
            <a:avLst/>
          </a:prstGeom>
          <a:solidFill>
            <a:srgbClr val="DF22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90865" y="1797104"/>
            <a:ext cx="4036538" cy="4036538"/>
          </a:xfrm>
          <a:prstGeom prst="rect">
            <a:avLst/>
          </a:prstGeom>
        </p:spPr>
      </p:pic>
    </p:spTree>
    <p:extLst>
      <p:ext uri="{BB962C8B-B14F-4D97-AF65-F5344CB8AC3E}">
        <p14:creationId xmlns:p14="http://schemas.microsoft.com/office/powerpoint/2010/main" val="621731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6400" y="432000"/>
            <a:ext cx="6339600" cy="584775"/>
          </a:xfrm>
          <a:prstGeom prst="rect">
            <a:avLst/>
          </a:prstGeom>
          <a:noFill/>
        </p:spPr>
        <p:txBody>
          <a:bodyPr wrap="square" rtlCol="0">
            <a:spAutoFit/>
          </a:bodyPr>
          <a:lstStyle/>
          <a:p>
            <a:r>
              <a:rPr lang="en-US" sz="3200" b="1" dirty="0">
                <a:solidFill>
                  <a:srgbClr val="36A8BF"/>
                </a:solidFill>
                <a:latin typeface="Arial" charset="0"/>
                <a:ea typeface="Arial" charset="0"/>
                <a:cs typeface="Arial" charset="0"/>
              </a:rPr>
              <a:t>Easy activation</a:t>
            </a:r>
          </a:p>
        </p:txBody>
      </p:sp>
      <p:sp>
        <p:nvSpPr>
          <p:cNvPr id="7" name="Rectangle 6"/>
          <p:cNvSpPr/>
          <p:nvPr/>
        </p:nvSpPr>
        <p:spPr>
          <a:xfrm>
            <a:off x="0" y="6427694"/>
            <a:ext cx="12192000" cy="430306"/>
          </a:xfrm>
          <a:prstGeom prst="rect">
            <a:avLst/>
          </a:prstGeom>
          <a:solidFill>
            <a:srgbClr val="36A8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pic>
        <p:nvPicPr>
          <p:cNvPr id="17" name="Picture 16"/>
          <p:cNvPicPr>
            <a:picLocks noChangeAspect="1"/>
          </p:cNvPicPr>
          <p:nvPr/>
        </p:nvPicPr>
        <p:blipFill>
          <a:blip r:embed="rId4"/>
          <a:stretch>
            <a:fillRect/>
          </a:stretch>
        </p:blipFill>
        <p:spPr>
          <a:xfrm>
            <a:off x="664181" y="1726629"/>
            <a:ext cx="3092114" cy="4658755"/>
          </a:xfrm>
          <a:prstGeom prst="rect">
            <a:avLst/>
          </a:prstGeom>
          <a:ln w="19050">
            <a:solidFill>
              <a:srgbClr val="002060"/>
            </a:solidFill>
          </a:ln>
        </p:spPr>
      </p:pic>
      <p:pic>
        <p:nvPicPr>
          <p:cNvPr id="4" name="Picture 3"/>
          <p:cNvPicPr>
            <a:picLocks noChangeAspect="1"/>
          </p:cNvPicPr>
          <p:nvPr/>
        </p:nvPicPr>
        <p:blipFill>
          <a:blip r:embed="rId5"/>
          <a:stretch>
            <a:fillRect/>
          </a:stretch>
        </p:blipFill>
        <p:spPr>
          <a:xfrm>
            <a:off x="4454415" y="2437988"/>
            <a:ext cx="3222667" cy="1869147"/>
          </a:xfrm>
          <a:prstGeom prst="rect">
            <a:avLst/>
          </a:prstGeom>
          <a:ln>
            <a:solidFill>
              <a:srgbClr val="002060"/>
            </a:solidFill>
          </a:ln>
        </p:spPr>
      </p:pic>
      <p:sp>
        <p:nvSpPr>
          <p:cNvPr id="6" name="Rectangle 5"/>
          <p:cNvSpPr/>
          <p:nvPr/>
        </p:nvSpPr>
        <p:spPr>
          <a:xfrm>
            <a:off x="812024" y="1037989"/>
            <a:ext cx="3664648" cy="646331"/>
          </a:xfrm>
          <a:prstGeom prst="rect">
            <a:avLst/>
          </a:prstGeom>
        </p:spPr>
        <p:txBody>
          <a:bodyPr wrap="square">
            <a:spAutoFit/>
          </a:bodyPr>
          <a:lstStyle/>
          <a:p>
            <a:pPr marL="0" lvl="1" indent="0">
              <a:buNone/>
            </a:pPr>
            <a:r>
              <a:rPr lang="en-GB" dirty="0">
                <a:solidFill>
                  <a:srgbClr val="626263"/>
                </a:solidFill>
              </a:rPr>
              <a:t>If we have your email address – we’ll send you an easy activation email.</a:t>
            </a:r>
          </a:p>
        </p:txBody>
      </p:sp>
      <p:sp>
        <p:nvSpPr>
          <p:cNvPr id="10" name="Rectangle 9"/>
          <p:cNvSpPr/>
          <p:nvPr/>
        </p:nvSpPr>
        <p:spPr>
          <a:xfrm>
            <a:off x="193374" y="906564"/>
            <a:ext cx="535723"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1</a:t>
            </a:r>
          </a:p>
        </p:txBody>
      </p:sp>
      <p:sp>
        <p:nvSpPr>
          <p:cNvPr id="16" name="Rectangle 15"/>
          <p:cNvSpPr/>
          <p:nvPr/>
        </p:nvSpPr>
        <p:spPr>
          <a:xfrm>
            <a:off x="3897872" y="1726629"/>
            <a:ext cx="53572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2</a:t>
            </a:r>
          </a:p>
        </p:txBody>
      </p:sp>
      <p:sp>
        <p:nvSpPr>
          <p:cNvPr id="19" name="Rectangle 18"/>
          <p:cNvSpPr/>
          <p:nvPr/>
        </p:nvSpPr>
        <p:spPr>
          <a:xfrm>
            <a:off x="4554893" y="5114153"/>
            <a:ext cx="3191133" cy="646331"/>
          </a:xfrm>
          <a:prstGeom prst="rect">
            <a:avLst/>
          </a:prstGeom>
        </p:spPr>
        <p:txBody>
          <a:bodyPr wrap="square">
            <a:spAutoFit/>
          </a:bodyPr>
          <a:lstStyle/>
          <a:p>
            <a:pPr marL="0" lvl="1" indent="0">
              <a:buNone/>
            </a:pPr>
            <a:r>
              <a:rPr lang="en-GB" dirty="0">
                <a:solidFill>
                  <a:srgbClr val="626263"/>
                </a:solidFill>
              </a:rPr>
              <a:t>Open your student member e-welcome and get started</a:t>
            </a:r>
          </a:p>
        </p:txBody>
      </p:sp>
      <p:pic>
        <p:nvPicPr>
          <p:cNvPr id="15" name="Picture 14"/>
          <p:cNvPicPr>
            <a:picLocks noChangeAspect="1"/>
          </p:cNvPicPr>
          <p:nvPr/>
        </p:nvPicPr>
        <p:blipFill>
          <a:blip r:embed="rId6"/>
          <a:stretch>
            <a:fillRect/>
          </a:stretch>
        </p:blipFill>
        <p:spPr>
          <a:xfrm>
            <a:off x="8022298" y="1552065"/>
            <a:ext cx="3837012" cy="4831147"/>
          </a:xfrm>
          <a:prstGeom prst="rect">
            <a:avLst/>
          </a:prstGeom>
          <a:ln w="19050">
            <a:solidFill>
              <a:srgbClr val="002060"/>
            </a:solidFill>
          </a:ln>
        </p:spPr>
      </p:pic>
      <p:sp>
        <p:nvSpPr>
          <p:cNvPr id="21" name="Rectangle 20"/>
          <p:cNvSpPr/>
          <p:nvPr/>
        </p:nvSpPr>
        <p:spPr>
          <a:xfrm>
            <a:off x="3940948" y="4858781"/>
            <a:ext cx="53572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3</a:t>
            </a:r>
          </a:p>
        </p:txBody>
      </p:sp>
      <p:sp>
        <p:nvSpPr>
          <p:cNvPr id="22" name="Rectangle 21"/>
          <p:cNvSpPr/>
          <p:nvPr/>
        </p:nvSpPr>
        <p:spPr>
          <a:xfrm>
            <a:off x="4575173" y="1855179"/>
            <a:ext cx="3170853" cy="369332"/>
          </a:xfrm>
          <a:prstGeom prst="rect">
            <a:avLst/>
          </a:prstGeom>
        </p:spPr>
        <p:txBody>
          <a:bodyPr wrap="square">
            <a:spAutoFit/>
          </a:bodyPr>
          <a:lstStyle/>
          <a:p>
            <a:pPr marL="0" lvl="1" indent="0">
              <a:buNone/>
            </a:pPr>
            <a:r>
              <a:rPr lang="en-GB" dirty="0">
                <a:solidFill>
                  <a:srgbClr val="626263"/>
                </a:solidFill>
              </a:rPr>
              <a:t>Submit a password to activate</a:t>
            </a:r>
          </a:p>
        </p:txBody>
      </p:sp>
      <p:pic>
        <p:nvPicPr>
          <p:cNvPr id="14" name="Picture 13"/>
          <p:cNvPicPr>
            <a:picLocks noChangeAspect="1"/>
          </p:cNvPicPr>
          <p:nvPr/>
        </p:nvPicPr>
        <p:blipFill>
          <a:blip r:embed="rId7"/>
          <a:stretch>
            <a:fillRect/>
          </a:stretch>
        </p:blipFill>
        <p:spPr>
          <a:xfrm>
            <a:off x="9666000" y="489600"/>
            <a:ext cx="2103302" cy="810838"/>
          </a:xfrm>
          <a:prstGeom prst="rect">
            <a:avLst/>
          </a:prstGeom>
        </p:spPr>
      </p:pic>
    </p:spTree>
    <p:extLst>
      <p:ext uri="{BB962C8B-B14F-4D97-AF65-F5344CB8AC3E}">
        <p14:creationId xmlns:p14="http://schemas.microsoft.com/office/powerpoint/2010/main" val="3307547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5286" y="432000"/>
            <a:ext cx="6340288" cy="584775"/>
          </a:xfrm>
          <a:prstGeom prst="rect">
            <a:avLst/>
          </a:prstGeom>
          <a:noFill/>
        </p:spPr>
        <p:txBody>
          <a:bodyPr wrap="square" rtlCol="0">
            <a:spAutoFit/>
          </a:bodyPr>
          <a:lstStyle/>
          <a:p>
            <a:r>
              <a:rPr lang="en-US" sz="3200" b="1" dirty="0">
                <a:solidFill>
                  <a:srgbClr val="F05B27"/>
                </a:solidFill>
                <a:latin typeface="Arial" charset="0"/>
                <a:ea typeface="Arial" charset="0"/>
                <a:cs typeface="Arial" charset="0"/>
              </a:rPr>
              <a:t>Activate </a:t>
            </a:r>
          </a:p>
        </p:txBody>
      </p:sp>
      <p:sp>
        <p:nvSpPr>
          <p:cNvPr id="7" name="Rectangle 6"/>
          <p:cNvSpPr/>
          <p:nvPr/>
        </p:nvSpPr>
        <p:spPr>
          <a:xfrm>
            <a:off x="0" y="6399316"/>
            <a:ext cx="12192000" cy="430306"/>
          </a:xfrm>
          <a:prstGeom prst="rect">
            <a:avLst/>
          </a:prstGeom>
          <a:solidFill>
            <a:srgbClr val="F05B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66000" y="489600"/>
            <a:ext cx="2121408" cy="808368"/>
          </a:xfrm>
          <a:prstGeom prst="rect">
            <a:avLst/>
          </a:prstGeom>
        </p:spPr>
      </p:pic>
      <p:sp>
        <p:nvSpPr>
          <p:cNvPr id="13" name="Content Placeholder 1"/>
          <p:cNvSpPr>
            <a:spLocks noGrp="1"/>
          </p:cNvSpPr>
          <p:nvPr>
            <p:ph idx="4294967295"/>
          </p:nvPr>
        </p:nvSpPr>
        <p:spPr>
          <a:xfrm>
            <a:off x="457200" y="1608667"/>
            <a:ext cx="6189260" cy="4517496"/>
          </a:xfrm>
          <a:prstGeom prst="rect">
            <a:avLst/>
          </a:prstGeom>
        </p:spPr>
        <p:txBody>
          <a:bodyPr>
            <a:normAutofit/>
          </a:bodyPr>
          <a:lstStyle/>
          <a:p>
            <a:pPr marL="0" indent="0">
              <a:buNone/>
            </a:pPr>
            <a:r>
              <a:rPr lang="en-GB" sz="2000" dirty="0">
                <a:solidFill>
                  <a:srgbClr val="626263"/>
                </a:solidFill>
              </a:rPr>
              <a:t>If we don’t have your email address – all you need to activate is your </a:t>
            </a:r>
            <a:r>
              <a:rPr lang="en-GB" sz="2000" b="1" dirty="0">
                <a:solidFill>
                  <a:srgbClr val="626263"/>
                </a:solidFill>
              </a:rPr>
              <a:t>Enrolment number.  </a:t>
            </a:r>
            <a:r>
              <a:rPr lang="en-GB" sz="2000" dirty="0">
                <a:solidFill>
                  <a:srgbClr val="626263"/>
                </a:solidFill>
              </a:rPr>
              <a:t>Your centre will have received this when they registered you with ILM onto your qualification.</a:t>
            </a:r>
          </a:p>
          <a:p>
            <a:pPr marL="342900" indent="-342900">
              <a:buFont typeface="Arial" panose="020B0604020202020204" pitchFamily="34" charset="0"/>
              <a:buChar char="•"/>
            </a:pPr>
            <a:endParaRPr lang="en-GB" sz="2000" dirty="0">
              <a:solidFill>
                <a:srgbClr val="626263"/>
              </a:solidFill>
            </a:endParaRPr>
          </a:p>
          <a:p>
            <a:pPr marL="457200" indent="-457200">
              <a:buFont typeface="+mj-lt"/>
              <a:buAutoNum type="arabicPeriod"/>
            </a:pPr>
            <a:r>
              <a:rPr lang="en-GB" sz="2000" b="1" dirty="0">
                <a:solidFill>
                  <a:srgbClr val="626263"/>
                </a:solidFill>
              </a:rPr>
              <a:t>Go to </a:t>
            </a:r>
            <a:r>
              <a:rPr lang="en-GB" sz="2000" b="1" dirty="0">
                <a:solidFill>
                  <a:srgbClr val="0070C0"/>
                </a:solidFill>
              </a:rPr>
              <a:t>www.institutelm.com/membership/student-activation.html</a:t>
            </a:r>
          </a:p>
          <a:p>
            <a:pPr marL="457200" indent="-457200">
              <a:buFont typeface="+mj-lt"/>
              <a:buAutoNum type="arabicPeriod"/>
            </a:pPr>
            <a:r>
              <a:rPr lang="en-GB" sz="2000" b="1" dirty="0">
                <a:solidFill>
                  <a:srgbClr val="626263"/>
                </a:solidFill>
              </a:rPr>
              <a:t>Fill in your Enrolment number, your last name and your email address</a:t>
            </a:r>
          </a:p>
          <a:p>
            <a:pPr marL="457200" indent="-457200">
              <a:buFont typeface="+mj-lt"/>
              <a:buAutoNum type="arabicPeriod"/>
            </a:pPr>
            <a:r>
              <a:rPr lang="en-GB" sz="2000" b="1" dirty="0">
                <a:solidFill>
                  <a:srgbClr val="626263"/>
                </a:solidFill>
              </a:rPr>
              <a:t>Click to </a:t>
            </a:r>
          </a:p>
          <a:p>
            <a:pPr marL="457200" indent="-457200">
              <a:buFont typeface="+mj-lt"/>
              <a:buAutoNum type="arabicPeriod"/>
            </a:pPr>
            <a:endParaRPr lang="en-GB" sz="2000" b="1" dirty="0">
              <a:solidFill>
                <a:srgbClr val="626263"/>
              </a:solidFill>
            </a:endParaRPr>
          </a:p>
          <a:p>
            <a:pPr marL="800100" lvl="1" indent="-342900">
              <a:buFont typeface="Arial" panose="020B0604020202020204" pitchFamily="34" charset="0"/>
              <a:buChar char="•"/>
            </a:pPr>
            <a:endParaRPr lang="en-GB" sz="2000" b="1" dirty="0">
              <a:solidFill>
                <a:srgbClr val="626263"/>
              </a:solidFill>
            </a:endParaRPr>
          </a:p>
          <a:p>
            <a:pPr marL="342900" indent="-342900">
              <a:buFont typeface="Arial" panose="020B0604020202020204" pitchFamily="34" charset="0"/>
              <a:buChar char="•"/>
            </a:pPr>
            <a:endParaRPr lang="en-GB" sz="2400" b="1" dirty="0">
              <a:solidFill>
                <a:srgbClr val="626263"/>
              </a:solidFill>
            </a:endParaRPr>
          </a:p>
          <a:p>
            <a:pPr marL="342900" lvl="1" indent="-342900">
              <a:buFont typeface="Arial" panose="020B0604020202020204" pitchFamily="34" charset="0"/>
              <a:buChar char="•"/>
            </a:pPr>
            <a:endParaRPr lang="en-GB" dirty="0">
              <a:solidFill>
                <a:srgbClr val="626263"/>
              </a:solidFill>
            </a:endParaRPr>
          </a:p>
        </p:txBody>
      </p:sp>
      <p:pic>
        <p:nvPicPr>
          <p:cNvPr id="10" name="Picture 9"/>
          <p:cNvPicPr>
            <a:picLocks noChangeAspect="1"/>
          </p:cNvPicPr>
          <p:nvPr/>
        </p:nvPicPr>
        <p:blipFill>
          <a:blip r:embed="rId4"/>
          <a:stretch>
            <a:fillRect/>
          </a:stretch>
        </p:blipFill>
        <p:spPr>
          <a:xfrm>
            <a:off x="1852239" y="4484370"/>
            <a:ext cx="1285875" cy="571500"/>
          </a:xfrm>
          <a:prstGeom prst="rect">
            <a:avLst/>
          </a:prstGeom>
        </p:spPr>
      </p:pic>
      <p:pic>
        <p:nvPicPr>
          <p:cNvPr id="11" name="Picture 10"/>
          <p:cNvPicPr>
            <a:picLocks noChangeAspect="1"/>
          </p:cNvPicPr>
          <p:nvPr/>
        </p:nvPicPr>
        <p:blipFill>
          <a:blip r:embed="rId5"/>
          <a:stretch>
            <a:fillRect/>
          </a:stretch>
        </p:blipFill>
        <p:spPr>
          <a:xfrm>
            <a:off x="6789646" y="1406372"/>
            <a:ext cx="4965621" cy="4982137"/>
          </a:xfrm>
          <a:prstGeom prst="rect">
            <a:avLst/>
          </a:prstGeom>
        </p:spPr>
      </p:pic>
    </p:spTree>
    <p:extLst>
      <p:ext uri="{BB962C8B-B14F-4D97-AF65-F5344CB8AC3E}">
        <p14:creationId xmlns:p14="http://schemas.microsoft.com/office/powerpoint/2010/main" val="1770320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793" y="351565"/>
            <a:ext cx="6464293" cy="5805379"/>
          </a:xfrm>
          <a:prstGeom prst="rect">
            <a:avLst/>
          </a:prstGeom>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66000" y="489600"/>
            <a:ext cx="2121408" cy="808368"/>
          </a:xfrm>
          <a:prstGeom prst="rect">
            <a:avLst/>
          </a:prstGeom>
        </p:spPr>
      </p:pic>
      <p:sp>
        <p:nvSpPr>
          <p:cNvPr id="5" name="TextBox 4"/>
          <p:cNvSpPr txBox="1"/>
          <p:nvPr/>
        </p:nvSpPr>
        <p:spPr>
          <a:xfrm>
            <a:off x="626399" y="432000"/>
            <a:ext cx="7092837" cy="584775"/>
          </a:xfrm>
          <a:prstGeom prst="rect">
            <a:avLst/>
          </a:prstGeom>
          <a:noFill/>
        </p:spPr>
        <p:txBody>
          <a:bodyPr wrap="square" rtlCol="0">
            <a:spAutoFit/>
          </a:bodyPr>
          <a:lstStyle/>
          <a:p>
            <a:r>
              <a:rPr lang="en-US" sz="3200" b="1" dirty="0">
                <a:solidFill>
                  <a:srgbClr val="692E8C"/>
                </a:solidFill>
                <a:latin typeface="Arial" charset="0"/>
                <a:ea typeface="Arial" charset="0"/>
                <a:cs typeface="Arial" charset="0"/>
              </a:rPr>
              <a:t>Centre collateral Order </a:t>
            </a:r>
            <a:r>
              <a:rPr lang="en-US" sz="3200" b="1" dirty="0">
                <a:solidFill>
                  <a:srgbClr val="692E8C"/>
                </a:solidFill>
                <a:latin typeface="Arial" charset="0"/>
                <a:ea typeface="Arial" charset="0"/>
                <a:cs typeface="Arial" charset="0"/>
                <a:hlinkClick r:id="rId5"/>
              </a:rPr>
              <a:t>here</a:t>
            </a:r>
            <a:endParaRPr lang="en-US" sz="3200" b="1" dirty="0">
              <a:solidFill>
                <a:srgbClr val="692E8C"/>
              </a:solidFill>
              <a:latin typeface="Arial" charset="0"/>
              <a:ea typeface="Arial" charset="0"/>
              <a:cs typeface="Arial" charset="0"/>
            </a:endParaRPr>
          </a:p>
        </p:txBody>
      </p:sp>
      <p:sp>
        <p:nvSpPr>
          <p:cNvPr id="7" name="Rectangle 6"/>
          <p:cNvSpPr/>
          <p:nvPr/>
        </p:nvSpPr>
        <p:spPr>
          <a:xfrm>
            <a:off x="0" y="6427694"/>
            <a:ext cx="12192000" cy="430306"/>
          </a:xfrm>
          <a:prstGeom prst="rect">
            <a:avLst/>
          </a:prstGeom>
          <a:solidFill>
            <a:srgbClr val="692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pic>
        <p:nvPicPr>
          <p:cNvPr id="11" name="Picture 10"/>
          <p:cNvPicPr>
            <a:picLocks noChangeAspect="1"/>
          </p:cNvPicPr>
          <p:nvPr/>
        </p:nvPicPr>
        <p:blipFill>
          <a:blip r:embed="rId7"/>
          <a:stretch>
            <a:fillRect/>
          </a:stretch>
        </p:blipFill>
        <p:spPr>
          <a:xfrm>
            <a:off x="5245776" y="1339655"/>
            <a:ext cx="1700447" cy="2381290"/>
          </a:xfrm>
          <a:prstGeom prst="rect">
            <a:avLst/>
          </a:prstGeom>
        </p:spPr>
      </p:pic>
      <p:sp>
        <p:nvSpPr>
          <p:cNvPr id="12" name="TextBox 11"/>
          <p:cNvSpPr txBox="1"/>
          <p:nvPr/>
        </p:nvSpPr>
        <p:spPr>
          <a:xfrm>
            <a:off x="827542" y="5746812"/>
            <a:ext cx="3088729" cy="369332"/>
          </a:xfrm>
          <a:prstGeom prst="rect">
            <a:avLst/>
          </a:prstGeom>
          <a:noFill/>
        </p:spPr>
        <p:txBody>
          <a:bodyPr wrap="square" rtlCol="0">
            <a:spAutoFit/>
          </a:bodyPr>
          <a:lstStyle/>
          <a:p>
            <a:pPr algn="ctr"/>
            <a:r>
              <a:rPr lang="en-GB" b="1" dirty="0">
                <a:solidFill>
                  <a:srgbClr val="626263"/>
                </a:solidFill>
              </a:rPr>
              <a:t>A3 size posters – For display</a:t>
            </a:r>
          </a:p>
        </p:txBody>
      </p:sp>
      <p:sp>
        <p:nvSpPr>
          <p:cNvPr id="15" name="TextBox 14"/>
          <p:cNvSpPr txBox="1"/>
          <p:nvPr/>
        </p:nvSpPr>
        <p:spPr>
          <a:xfrm>
            <a:off x="9003450" y="2068635"/>
            <a:ext cx="2445489" cy="923330"/>
          </a:xfrm>
          <a:prstGeom prst="rect">
            <a:avLst/>
          </a:prstGeom>
          <a:noFill/>
        </p:spPr>
        <p:txBody>
          <a:bodyPr wrap="square" rtlCol="0">
            <a:spAutoFit/>
          </a:bodyPr>
          <a:lstStyle/>
          <a:p>
            <a:r>
              <a:rPr lang="en-GB" b="1" dirty="0">
                <a:solidFill>
                  <a:srgbClr val="626263"/>
                </a:solidFill>
              </a:rPr>
              <a:t>A5 size postcards – for centres to handout to students</a:t>
            </a:r>
          </a:p>
        </p:txBody>
      </p:sp>
      <p:pic>
        <p:nvPicPr>
          <p:cNvPr id="13" name="Picture 12"/>
          <p:cNvPicPr>
            <a:picLocks noChangeAspect="1"/>
          </p:cNvPicPr>
          <p:nvPr/>
        </p:nvPicPr>
        <p:blipFill>
          <a:blip r:embed="rId8"/>
          <a:stretch>
            <a:fillRect/>
          </a:stretch>
        </p:blipFill>
        <p:spPr>
          <a:xfrm>
            <a:off x="7111381" y="1339655"/>
            <a:ext cx="1671689" cy="2381290"/>
          </a:xfrm>
          <a:prstGeom prst="rect">
            <a:avLst/>
          </a:prstGeom>
        </p:spPr>
      </p:pic>
      <p:pic>
        <p:nvPicPr>
          <p:cNvPr id="19" name="Picture 18">
            <a:hlinkClick r:id="rId9" action="ppaction://hlinkfile"/>
          </p:cNvPr>
          <p:cNvPicPr>
            <a:picLocks noChangeAspect="1"/>
          </p:cNvPicPr>
          <p:nvPr/>
        </p:nvPicPr>
        <p:blipFill>
          <a:blip r:embed="rId10"/>
          <a:stretch>
            <a:fillRect/>
          </a:stretch>
        </p:blipFill>
        <p:spPr>
          <a:xfrm>
            <a:off x="4621660" y="4076766"/>
            <a:ext cx="5567916" cy="1766634"/>
          </a:xfrm>
          <a:prstGeom prst="rect">
            <a:avLst/>
          </a:prstGeom>
        </p:spPr>
      </p:pic>
      <p:sp>
        <p:nvSpPr>
          <p:cNvPr id="20" name="TextBox 19"/>
          <p:cNvSpPr txBox="1"/>
          <p:nvPr/>
        </p:nvSpPr>
        <p:spPr>
          <a:xfrm>
            <a:off x="10405685" y="3944420"/>
            <a:ext cx="1381723" cy="2031325"/>
          </a:xfrm>
          <a:prstGeom prst="rect">
            <a:avLst/>
          </a:prstGeom>
          <a:noFill/>
        </p:spPr>
        <p:txBody>
          <a:bodyPr wrap="square" rtlCol="0">
            <a:spAutoFit/>
          </a:bodyPr>
          <a:lstStyle/>
          <a:p>
            <a:r>
              <a:rPr lang="en-GB" b="1" dirty="0">
                <a:solidFill>
                  <a:srgbClr val="626263"/>
                </a:solidFill>
              </a:rPr>
              <a:t>Zapper App – to access information on the Institute and how to join</a:t>
            </a:r>
          </a:p>
        </p:txBody>
      </p:sp>
      <p:pic>
        <p:nvPicPr>
          <p:cNvPr id="22" name="Content Placeholder 9"/>
          <p:cNvPicPr>
            <a:picLocks noGrp="1"/>
          </p:cNvPicPr>
          <p:nvPr>
            <p:ph idx="1"/>
          </p:nvPr>
        </p:nvPicPr>
        <p:blipFill rotWithShape="1">
          <a:blip r:embed="rId11"/>
          <a:srcRect t="420" r="434"/>
          <a:stretch/>
        </p:blipFill>
        <p:spPr bwMode="auto">
          <a:xfrm>
            <a:off x="823521" y="1234876"/>
            <a:ext cx="3092750" cy="43513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93834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5285" y="223011"/>
            <a:ext cx="8533159" cy="584775"/>
          </a:xfrm>
          <a:prstGeom prst="rect">
            <a:avLst/>
          </a:prstGeom>
          <a:noFill/>
        </p:spPr>
        <p:txBody>
          <a:bodyPr wrap="square" rtlCol="0">
            <a:spAutoFit/>
          </a:bodyPr>
          <a:lstStyle/>
          <a:p>
            <a:r>
              <a:rPr lang="en-US" sz="3200" b="1" dirty="0">
                <a:solidFill>
                  <a:srgbClr val="F05B27"/>
                </a:solidFill>
                <a:latin typeface="Arial" charset="0"/>
                <a:ea typeface="Arial" charset="0"/>
                <a:cs typeface="Arial" charset="0"/>
                <a:hlinkClick r:id="rId3"/>
              </a:rPr>
              <a:t>The offer </a:t>
            </a:r>
            <a:r>
              <a:rPr lang="en-US" sz="3200" b="1" dirty="0">
                <a:solidFill>
                  <a:srgbClr val="F05B27"/>
                </a:solidFill>
                <a:latin typeface="Arial" charset="0"/>
                <a:ea typeface="Arial" charset="0"/>
                <a:cs typeface="Arial" charset="0"/>
              </a:rPr>
              <a:t>– Free for 1 year</a:t>
            </a:r>
          </a:p>
        </p:txBody>
      </p:sp>
      <p:sp>
        <p:nvSpPr>
          <p:cNvPr id="6" name="TextBox 5"/>
          <p:cNvSpPr txBox="1"/>
          <p:nvPr/>
        </p:nvSpPr>
        <p:spPr>
          <a:xfrm>
            <a:off x="348682" y="807786"/>
            <a:ext cx="7475565" cy="6063198"/>
          </a:xfrm>
          <a:prstGeom prst="rect">
            <a:avLst/>
          </a:prstGeom>
          <a:noFill/>
        </p:spPr>
        <p:txBody>
          <a:bodyPr wrap="square" rtlCol="0">
            <a:spAutoFit/>
          </a:bodyPr>
          <a:lstStyle/>
          <a:p>
            <a:pPr marL="285750" indent="-285750">
              <a:buSzPct val="60000"/>
              <a:buBlip>
                <a:blip r:embed="rId4"/>
              </a:buBlip>
            </a:pPr>
            <a:r>
              <a:rPr lang="en-GB" sz="2400" dirty="0">
                <a:solidFill>
                  <a:srgbClr val="626263"/>
                </a:solidFill>
              </a:rPr>
              <a:t>Edge magazine – add your address to online account</a:t>
            </a:r>
          </a:p>
          <a:p>
            <a:pPr marL="285750" indent="-285750">
              <a:buSzPct val="60000"/>
              <a:buBlip>
                <a:blip r:embed="rId4"/>
              </a:buBlip>
            </a:pPr>
            <a:r>
              <a:rPr lang="en-GB" sz="2400" dirty="0">
                <a:solidFill>
                  <a:srgbClr val="626263"/>
                </a:solidFill>
              </a:rPr>
              <a:t>Weekly e-journal – the latest leadership news round-up</a:t>
            </a:r>
          </a:p>
          <a:p>
            <a:pPr marL="285750" indent="-285750">
              <a:buSzPct val="60000"/>
              <a:buBlip>
                <a:blip r:embed="rId4"/>
              </a:buBlip>
            </a:pPr>
            <a:r>
              <a:rPr lang="en-GB" sz="2400" dirty="0">
                <a:solidFill>
                  <a:srgbClr val="626263"/>
                </a:solidFill>
              </a:rPr>
              <a:t>Toolkit for Managers – access to variety of online resources</a:t>
            </a:r>
          </a:p>
          <a:p>
            <a:pPr marL="285750" indent="-285750">
              <a:buSzPct val="60000"/>
              <a:buBlip>
                <a:blip r:embed="rId4"/>
              </a:buBlip>
            </a:pPr>
            <a:r>
              <a:rPr lang="en-GB" sz="2400" dirty="0">
                <a:solidFill>
                  <a:srgbClr val="626263"/>
                </a:solidFill>
              </a:rPr>
              <a:t>Access to curated resources for the 49 components of the Dimensions of Leadership Framework including:</a:t>
            </a:r>
          </a:p>
          <a:p>
            <a:pPr marL="742950" lvl="1" indent="-285750">
              <a:buSzPct val="60000"/>
              <a:buBlip>
                <a:blip r:embed="rId4"/>
              </a:buBlip>
            </a:pPr>
            <a:r>
              <a:rPr lang="en-GB" sz="2400" dirty="0">
                <a:solidFill>
                  <a:srgbClr val="626263"/>
                </a:solidFill>
              </a:rPr>
              <a:t>49 Leadership Essentials Leaflets</a:t>
            </a:r>
          </a:p>
          <a:p>
            <a:pPr marL="742950" lvl="1" indent="-285750">
              <a:buSzPct val="60000"/>
              <a:buBlip>
                <a:blip r:embed="rId4"/>
              </a:buBlip>
            </a:pPr>
            <a:r>
              <a:rPr lang="en-GB" sz="2400" dirty="0">
                <a:solidFill>
                  <a:srgbClr val="626263"/>
                </a:solidFill>
              </a:rPr>
              <a:t>147 spotlight Leaflets</a:t>
            </a:r>
          </a:p>
          <a:p>
            <a:pPr marL="742950" lvl="1" indent="-285750">
              <a:buSzPct val="60000"/>
              <a:buBlip>
                <a:blip r:embed="rId4"/>
              </a:buBlip>
            </a:pPr>
            <a:r>
              <a:rPr lang="en-GB" sz="2400" dirty="0">
                <a:solidFill>
                  <a:srgbClr val="626263"/>
                </a:solidFill>
              </a:rPr>
              <a:t>49 webinar series</a:t>
            </a:r>
          </a:p>
          <a:p>
            <a:pPr marL="285750" indent="-285750">
              <a:buSzPct val="60000"/>
              <a:buBlip>
                <a:blip r:embed="rId4"/>
              </a:buBlip>
            </a:pPr>
            <a:r>
              <a:rPr lang="en-US" sz="2400" dirty="0">
                <a:solidFill>
                  <a:srgbClr val="626263"/>
                </a:solidFill>
              </a:rPr>
              <a:t>Access to </a:t>
            </a:r>
            <a:r>
              <a:rPr lang="en-US" sz="2400" dirty="0" err="1">
                <a:solidFill>
                  <a:srgbClr val="626263"/>
                </a:solidFill>
              </a:rPr>
              <a:t>MyLeadership</a:t>
            </a:r>
            <a:r>
              <a:rPr lang="en-US" sz="2400" dirty="0">
                <a:solidFill>
                  <a:srgbClr val="626263"/>
                </a:solidFill>
              </a:rPr>
              <a:t> – test your capability against the 49 components and collect recognition awards when you meet the standard.</a:t>
            </a:r>
          </a:p>
          <a:p>
            <a:pPr marL="285750" indent="-285750">
              <a:buSzPct val="60000"/>
              <a:buBlip>
                <a:blip r:embed="rId4"/>
              </a:buBlip>
            </a:pPr>
            <a:r>
              <a:rPr lang="en-US" sz="2400" dirty="0">
                <a:solidFill>
                  <a:srgbClr val="626263"/>
                </a:solidFill>
              </a:rPr>
              <a:t>Certification conversations and recognition for completed components and dimensions</a:t>
            </a:r>
          </a:p>
          <a:p>
            <a:pPr marL="285750" indent="-285750">
              <a:buSzPct val="60000"/>
              <a:buBlip>
                <a:blip r:embed="rId4"/>
              </a:buBlip>
            </a:pPr>
            <a:r>
              <a:rPr lang="en-US" sz="2400" dirty="0">
                <a:solidFill>
                  <a:srgbClr val="626263"/>
                </a:solidFill>
              </a:rPr>
              <a:t>Tracking learning undertaken – Learner Record Store </a:t>
            </a:r>
          </a:p>
          <a:p>
            <a:pPr marL="285750" indent="-285750">
              <a:buSzPct val="60000"/>
              <a:buBlip>
                <a:blip r:embed="rId4"/>
              </a:buBlip>
            </a:pPr>
            <a:endParaRPr lang="en-US" sz="2800" dirty="0">
              <a:solidFill>
                <a:srgbClr val="626263"/>
              </a:solidFill>
            </a:endParaRPr>
          </a:p>
        </p:txBody>
      </p:sp>
      <p:sp>
        <p:nvSpPr>
          <p:cNvPr id="7" name="Rectangle 6"/>
          <p:cNvSpPr/>
          <p:nvPr/>
        </p:nvSpPr>
        <p:spPr>
          <a:xfrm>
            <a:off x="0" y="6427694"/>
            <a:ext cx="12192000" cy="430306"/>
          </a:xfrm>
          <a:prstGeom prst="rect">
            <a:avLst/>
          </a:prstGeom>
          <a:solidFill>
            <a:srgbClr val="F05B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666000" y="489600"/>
            <a:ext cx="2121408" cy="808368"/>
          </a:xfrm>
          <a:prstGeom prst="rect">
            <a:avLst/>
          </a:prstGeom>
        </p:spPr>
      </p:pic>
      <p:pic>
        <p:nvPicPr>
          <p:cNvPr id="10" name="Picture 9">
            <a:extLst>
              <a:ext uri="{FF2B5EF4-FFF2-40B4-BE49-F238E27FC236}">
                <a16:creationId xmlns:a16="http://schemas.microsoft.com/office/drawing/2014/main" id="{399210FE-EDF6-41C8-98D4-FCF8F6CF82C5}"/>
              </a:ext>
            </a:extLst>
          </p:cNvPr>
          <p:cNvPicPr>
            <a:picLocks noChangeAspect="1"/>
          </p:cNvPicPr>
          <p:nvPr/>
        </p:nvPicPr>
        <p:blipFill>
          <a:blip r:embed="rId7"/>
          <a:stretch>
            <a:fillRect/>
          </a:stretch>
        </p:blipFill>
        <p:spPr>
          <a:xfrm>
            <a:off x="7608128" y="1596481"/>
            <a:ext cx="4468613" cy="3209436"/>
          </a:xfrm>
          <a:prstGeom prst="rect">
            <a:avLst/>
          </a:prstGeom>
        </p:spPr>
      </p:pic>
    </p:spTree>
    <p:extLst>
      <p:ext uri="{BB962C8B-B14F-4D97-AF65-F5344CB8AC3E}">
        <p14:creationId xmlns:p14="http://schemas.microsoft.com/office/powerpoint/2010/main" val="2149672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230282E-0E19-4D7B-9C9D-E65F2E0D72F8}"/>
              </a:ext>
            </a:extLst>
          </p:cNvPr>
          <p:cNvSpPr>
            <a:spLocks noGrp="1"/>
          </p:cNvSpPr>
          <p:nvPr>
            <p:ph type="title"/>
          </p:nvPr>
        </p:nvSpPr>
        <p:spPr>
          <a:xfrm>
            <a:off x="1611427" y="3354761"/>
            <a:ext cx="9550216" cy="1143000"/>
          </a:xfrm>
        </p:spPr>
        <p:txBody>
          <a:bodyPr>
            <a:normAutofit fontScale="90000"/>
          </a:bodyPr>
          <a:lstStyle/>
          <a:p>
            <a:pPr algn="l"/>
            <a:r>
              <a:rPr lang="en-GB" dirty="0" err="1"/>
              <a:t>MyLeadership</a:t>
            </a:r>
            <a:r>
              <a:rPr lang="en-GB" dirty="0"/>
              <a:t> – Bite size leadership learning online</a:t>
            </a:r>
            <a:br>
              <a:rPr lang="en-GB" dirty="0"/>
            </a:br>
            <a:br>
              <a:rPr lang="en-GB" dirty="0"/>
            </a:br>
            <a:r>
              <a:rPr lang="en-GB" sz="2700" dirty="0">
                <a:solidFill>
                  <a:schemeClr val="tx1">
                    <a:lumMod val="50000"/>
                  </a:schemeClr>
                </a:solidFill>
              </a:rPr>
              <a:t>Assess your leadership learning – enhance your knowledge to meet the standard for the components of Leadership</a:t>
            </a:r>
            <a:endParaRPr lang="en-GB" dirty="0">
              <a:solidFill>
                <a:schemeClr val="tx1">
                  <a:lumMod val="50000"/>
                </a:schemeClr>
              </a:solidFill>
            </a:endParaRPr>
          </a:p>
        </p:txBody>
      </p:sp>
      <p:sp>
        <p:nvSpPr>
          <p:cNvPr id="2" name="Rectangle 1">
            <a:extLst>
              <a:ext uri="{FF2B5EF4-FFF2-40B4-BE49-F238E27FC236}">
                <a16:creationId xmlns:a16="http://schemas.microsoft.com/office/drawing/2014/main" id="{6C27E7AA-C353-48F2-B9D5-D207FF6F77E9}"/>
              </a:ext>
            </a:extLst>
          </p:cNvPr>
          <p:cNvSpPr/>
          <p:nvPr/>
        </p:nvSpPr>
        <p:spPr>
          <a:xfrm>
            <a:off x="655093" y="6161123"/>
            <a:ext cx="2484398"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692E8C"/>
                </a:solidFill>
                <a:effectLst/>
                <a:uLnTx/>
                <a:uFillTx/>
                <a:latin typeface="Arial"/>
                <a:ea typeface="+mn-ea"/>
                <a:cs typeface="+mn-cs"/>
              </a:rPr>
              <a:t>www.institutelm.com</a:t>
            </a:r>
          </a:p>
        </p:txBody>
      </p:sp>
    </p:spTree>
    <p:extLst>
      <p:ext uri="{BB962C8B-B14F-4D97-AF65-F5344CB8AC3E}">
        <p14:creationId xmlns:p14="http://schemas.microsoft.com/office/powerpoint/2010/main" val="4068857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31574" y="463367"/>
            <a:ext cx="5680652" cy="584775"/>
          </a:xfrm>
          <a:prstGeom prst="rect">
            <a:avLst/>
          </a:prstGeom>
          <a:noFill/>
        </p:spPr>
        <p:txBody>
          <a:bodyPr wrap="square" rtlCol="0">
            <a:spAutoFit/>
          </a:bodyPr>
          <a:lstStyle/>
          <a:p>
            <a:r>
              <a:rPr lang="en-US" sz="3200" b="1" dirty="0">
                <a:solidFill>
                  <a:srgbClr val="36A8BF"/>
                </a:solidFill>
                <a:latin typeface="Arial" charset="0"/>
                <a:ea typeface="Arial" charset="0"/>
                <a:cs typeface="Arial" charset="0"/>
              </a:rPr>
              <a:t>Tutor membership</a:t>
            </a:r>
          </a:p>
        </p:txBody>
      </p:sp>
      <p:sp>
        <p:nvSpPr>
          <p:cNvPr id="7" name="Rectangle 6"/>
          <p:cNvSpPr/>
          <p:nvPr/>
        </p:nvSpPr>
        <p:spPr>
          <a:xfrm>
            <a:off x="0" y="6427694"/>
            <a:ext cx="12192000" cy="430306"/>
          </a:xfrm>
          <a:prstGeom prst="rect">
            <a:avLst/>
          </a:prstGeom>
          <a:solidFill>
            <a:srgbClr val="36A8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sp>
        <p:nvSpPr>
          <p:cNvPr id="20" name="TextBox 19"/>
          <p:cNvSpPr txBox="1"/>
          <p:nvPr/>
        </p:nvSpPr>
        <p:spPr>
          <a:xfrm>
            <a:off x="6642367" y="1743415"/>
            <a:ext cx="4896042" cy="4801314"/>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rgbClr val="626263"/>
                </a:solidFill>
              </a:rPr>
              <a:t>1891 tutor community</a:t>
            </a:r>
          </a:p>
          <a:p>
            <a:pPr marL="342900" indent="-342900">
              <a:buFont typeface="Arial" panose="020B0604020202020204" pitchFamily="34" charset="0"/>
              <a:buChar char="•"/>
            </a:pPr>
            <a:r>
              <a:rPr lang="en-GB" sz="2400" dirty="0">
                <a:solidFill>
                  <a:srgbClr val="626263"/>
                </a:solidFill>
              </a:rPr>
              <a:t>9 tutors at ACT signed up</a:t>
            </a:r>
          </a:p>
          <a:p>
            <a:pPr marL="342900" indent="-342900">
              <a:buFont typeface="Arial" panose="020B0604020202020204" pitchFamily="34" charset="0"/>
              <a:buChar char="•"/>
            </a:pPr>
            <a:r>
              <a:rPr lang="en-GB" sz="2400" dirty="0">
                <a:solidFill>
                  <a:srgbClr val="626263"/>
                </a:solidFill>
              </a:rPr>
              <a:t>Looking to build closer relationship with centres</a:t>
            </a:r>
          </a:p>
          <a:p>
            <a:pPr marL="342900" indent="-342900">
              <a:buFont typeface="Arial" panose="020B0604020202020204" pitchFamily="34" charset="0"/>
              <a:buChar char="•"/>
            </a:pPr>
            <a:r>
              <a:rPr lang="en-GB" sz="2400" dirty="0">
                <a:solidFill>
                  <a:srgbClr val="626263"/>
                </a:solidFill>
              </a:rPr>
              <a:t>Tutor newsletter/</a:t>
            </a:r>
            <a:r>
              <a:rPr lang="en-GB" sz="2400" dirty="0" err="1">
                <a:solidFill>
                  <a:srgbClr val="626263"/>
                </a:solidFill>
              </a:rPr>
              <a:t>comms</a:t>
            </a:r>
            <a:endParaRPr lang="en-GB" sz="2400" dirty="0">
              <a:solidFill>
                <a:srgbClr val="626263"/>
              </a:solidFill>
            </a:endParaRPr>
          </a:p>
          <a:p>
            <a:pPr marL="342900" indent="-342900">
              <a:buFont typeface="Arial" panose="020B0604020202020204" pitchFamily="34" charset="0"/>
              <a:buChar char="•"/>
            </a:pPr>
            <a:r>
              <a:rPr lang="en-GB" sz="2400" dirty="0">
                <a:solidFill>
                  <a:srgbClr val="626263"/>
                </a:solidFill>
              </a:rPr>
              <a:t>Working with ILM BDMs to meet with tutors/centres</a:t>
            </a:r>
          </a:p>
          <a:p>
            <a:pPr marL="342900" indent="-342900">
              <a:buFont typeface="Arial" panose="020B0604020202020204" pitchFamily="34" charset="0"/>
              <a:buChar char="•"/>
            </a:pPr>
            <a:r>
              <a:rPr lang="en-GB" sz="2400" dirty="0">
                <a:solidFill>
                  <a:srgbClr val="626263"/>
                </a:solidFill>
              </a:rPr>
              <a:t>Happy to present to students</a:t>
            </a:r>
          </a:p>
          <a:p>
            <a:pPr marL="342900" indent="-342900">
              <a:buFont typeface="Arial" panose="020B0604020202020204" pitchFamily="34" charset="0"/>
              <a:buChar char="•"/>
            </a:pPr>
            <a:r>
              <a:rPr lang="en-GB" sz="2400" dirty="0">
                <a:solidFill>
                  <a:srgbClr val="626263"/>
                </a:solidFill>
              </a:rPr>
              <a:t>Happy to work with you on activation and conversion rates</a:t>
            </a:r>
          </a:p>
          <a:p>
            <a:pPr marL="342900" indent="-342900">
              <a:buFont typeface="Arial" panose="020B0604020202020204" pitchFamily="34" charset="0"/>
              <a:buChar char="•"/>
            </a:pPr>
            <a:r>
              <a:rPr lang="en-GB" sz="2400" dirty="0">
                <a:solidFill>
                  <a:srgbClr val="626263"/>
                </a:solidFill>
              </a:rPr>
              <a:t>Happy to talk to you about how else we can support</a:t>
            </a:r>
          </a:p>
          <a:p>
            <a:endParaRPr lang="en-GB" dirty="0"/>
          </a:p>
        </p:txBody>
      </p:sp>
      <p:pic>
        <p:nvPicPr>
          <p:cNvPr id="6" name="Picture 5"/>
          <p:cNvPicPr>
            <a:picLocks noChangeAspect="1"/>
          </p:cNvPicPr>
          <p:nvPr/>
        </p:nvPicPr>
        <p:blipFill>
          <a:blip r:embed="rId4"/>
          <a:stretch>
            <a:fillRect/>
          </a:stretch>
        </p:blipFill>
        <p:spPr>
          <a:xfrm>
            <a:off x="9666000" y="489600"/>
            <a:ext cx="2103302" cy="810838"/>
          </a:xfrm>
          <a:prstGeom prst="rect">
            <a:avLst/>
          </a:prstGeom>
        </p:spPr>
      </p:pic>
      <p:pic>
        <p:nvPicPr>
          <p:cNvPr id="2" name="Picture 1"/>
          <p:cNvPicPr>
            <a:picLocks noChangeAspect="1"/>
          </p:cNvPicPr>
          <p:nvPr/>
        </p:nvPicPr>
        <p:blipFill>
          <a:blip r:embed="rId5"/>
          <a:stretch>
            <a:fillRect/>
          </a:stretch>
        </p:blipFill>
        <p:spPr>
          <a:xfrm>
            <a:off x="1552594" y="1048142"/>
            <a:ext cx="4162022" cy="5362735"/>
          </a:xfrm>
          <a:prstGeom prst="rect">
            <a:avLst/>
          </a:prstGeom>
        </p:spPr>
      </p:pic>
    </p:spTree>
    <p:extLst>
      <p:ext uri="{BB962C8B-B14F-4D97-AF65-F5344CB8AC3E}">
        <p14:creationId xmlns:p14="http://schemas.microsoft.com/office/powerpoint/2010/main" val="2142662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72218" y="432000"/>
            <a:ext cx="5680652" cy="584775"/>
          </a:xfrm>
          <a:prstGeom prst="rect">
            <a:avLst/>
          </a:prstGeom>
          <a:noFill/>
        </p:spPr>
        <p:txBody>
          <a:bodyPr wrap="square" rtlCol="0">
            <a:spAutoFit/>
          </a:bodyPr>
          <a:lstStyle/>
          <a:p>
            <a:r>
              <a:rPr lang="en-US" sz="3200" b="1" dirty="0">
                <a:solidFill>
                  <a:srgbClr val="36A8BF"/>
                </a:solidFill>
                <a:latin typeface="Arial" charset="0"/>
                <a:ea typeface="Arial" charset="0"/>
                <a:cs typeface="Arial" charset="0"/>
              </a:rPr>
              <a:t>Login to your account</a:t>
            </a:r>
          </a:p>
        </p:txBody>
      </p:sp>
      <p:sp>
        <p:nvSpPr>
          <p:cNvPr id="7" name="Rectangle 6"/>
          <p:cNvSpPr/>
          <p:nvPr/>
        </p:nvSpPr>
        <p:spPr>
          <a:xfrm>
            <a:off x="0" y="6427694"/>
            <a:ext cx="12192000" cy="430306"/>
          </a:xfrm>
          <a:prstGeom prst="rect">
            <a:avLst/>
          </a:prstGeom>
          <a:solidFill>
            <a:srgbClr val="36A8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sp>
        <p:nvSpPr>
          <p:cNvPr id="20" name="TextBox 19"/>
          <p:cNvSpPr txBox="1"/>
          <p:nvPr/>
        </p:nvSpPr>
        <p:spPr>
          <a:xfrm>
            <a:off x="7792218" y="1886182"/>
            <a:ext cx="4021646" cy="3693319"/>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rgbClr val="626263"/>
                </a:solidFill>
              </a:rPr>
              <a:t>Update your details</a:t>
            </a:r>
          </a:p>
          <a:p>
            <a:pPr marL="342900" indent="-342900">
              <a:buFont typeface="Arial" panose="020B0604020202020204" pitchFamily="34" charset="0"/>
              <a:buChar char="•"/>
            </a:pPr>
            <a:r>
              <a:rPr lang="en-GB" sz="2400" dirty="0">
                <a:solidFill>
                  <a:srgbClr val="626263"/>
                </a:solidFill>
              </a:rPr>
              <a:t>Provide your address for delivery of Edge</a:t>
            </a:r>
          </a:p>
          <a:p>
            <a:pPr marL="342900" indent="-342900">
              <a:buFont typeface="Arial" panose="020B0604020202020204" pitchFamily="34" charset="0"/>
              <a:buChar char="•"/>
            </a:pPr>
            <a:r>
              <a:rPr lang="en-GB" sz="2400" dirty="0">
                <a:solidFill>
                  <a:srgbClr val="626263"/>
                </a:solidFill>
              </a:rPr>
              <a:t>Tell us your needs</a:t>
            </a:r>
          </a:p>
          <a:p>
            <a:pPr marL="342900" indent="-342900">
              <a:buFont typeface="Arial" panose="020B0604020202020204" pitchFamily="34" charset="0"/>
              <a:buChar char="•"/>
            </a:pPr>
            <a:r>
              <a:rPr lang="en-GB" sz="2400" dirty="0">
                <a:solidFill>
                  <a:srgbClr val="626263"/>
                </a:solidFill>
              </a:rPr>
              <a:t>Manage your communication</a:t>
            </a:r>
          </a:p>
          <a:p>
            <a:pPr marL="342900" indent="-342900">
              <a:buFont typeface="Arial" panose="020B0604020202020204" pitchFamily="34" charset="0"/>
              <a:buChar char="•"/>
            </a:pPr>
            <a:r>
              <a:rPr lang="en-GB" sz="2400" dirty="0">
                <a:solidFill>
                  <a:srgbClr val="626263"/>
                </a:solidFill>
              </a:rPr>
              <a:t>View your saved resources</a:t>
            </a:r>
          </a:p>
          <a:p>
            <a:pPr marL="342900" indent="-342900">
              <a:buFont typeface="Arial" panose="020B0604020202020204" pitchFamily="34" charset="0"/>
              <a:buChar char="•"/>
            </a:pPr>
            <a:r>
              <a:rPr lang="en-GB" sz="2400" dirty="0">
                <a:solidFill>
                  <a:srgbClr val="626263"/>
                </a:solidFill>
              </a:rPr>
              <a:t>Access key resources</a:t>
            </a:r>
          </a:p>
          <a:p>
            <a:pPr marL="800100" lvl="1" indent="-342900">
              <a:buFont typeface="Wingdings" panose="05000000000000000000" pitchFamily="2" charset="2"/>
              <a:buChar char="Ø"/>
            </a:pPr>
            <a:r>
              <a:rPr lang="en-GB" sz="2400" dirty="0">
                <a:solidFill>
                  <a:srgbClr val="626263"/>
                </a:solidFill>
              </a:rPr>
              <a:t>	</a:t>
            </a:r>
            <a:r>
              <a:rPr lang="en-GB" sz="2200" dirty="0">
                <a:solidFill>
                  <a:srgbClr val="626263"/>
                </a:solidFill>
              </a:rPr>
              <a:t>Learning zone</a:t>
            </a:r>
          </a:p>
          <a:p>
            <a:pPr lvl="1"/>
            <a:endParaRPr lang="en-GB" dirty="0"/>
          </a:p>
        </p:txBody>
      </p:sp>
      <p:pic>
        <p:nvPicPr>
          <p:cNvPr id="14" name="Picture 13"/>
          <p:cNvPicPr>
            <a:picLocks noChangeAspect="1"/>
          </p:cNvPicPr>
          <p:nvPr/>
        </p:nvPicPr>
        <p:blipFill>
          <a:blip r:embed="rId4"/>
          <a:stretch>
            <a:fillRect/>
          </a:stretch>
        </p:blipFill>
        <p:spPr>
          <a:xfrm>
            <a:off x="733500" y="320317"/>
            <a:ext cx="1132278" cy="1101257"/>
          </a:xfrm>
          <a:prstGeom prst="rect">
            <a:avLst/>
          </a:prstGeom>
        </p:spPr>
      </p:pic>
      <p:sp>
        <p:nvSpPr>
          <p:cNvPr id="18" name="Rounded Rectangle 17"/>
          <p:cNvSpPr/>
          <p:nvPr/>
        </p:nvSpPr>
        <p:spPr>
          <a:xfrm>
            <a:off x="5777948" y="3693907"/>
            <a:ext cx="934278" cy="989974"/>
          </a:xfrm>
          <a:prstGeom prst="roundRect">
            <a:avLst/>
          </a:prstGeom>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n>
                <a:solidFill>
                  <a:srgbClr val="002060"/>
                </a:solidFill>
              </a:ln>
            </a:endParaRPr>
          </a:p>
        </p:txBody>
      </p:sp>
      <p:pic>
        <p:nvPicPr>
          <p:cNvPr id="13" name="Picture 12"/>
          <p:cNvPicPr>
            <a:picLocks noChangeAspect="1"/>
          </p:cNvPicPr>
          <p:nvPr/>
        </p:nvPicPr>
        <p:blipFill>
          <a:blip r:embed="rId5"/>
          <a:stretch>
            <a:fillRect/>
          </a:stretch>
        </p:blipFill>
        <p:spPr>
          <a:xfrm>
            <a:off x="601589" y="1603948"/>
            <a:ext cx="7080804" cy="4418947"/>
          </a:xfrm>
          <a:prstGeom prst="rect">
            <a:avLst/>
          </a:prstGeom>
        </p:spPr>
      </p:pic>
      <p:pic>
        <p:nvPicPr>
          <p:cNvPr id="6" name="Picture 5"/>
          <p:cNvPicPr>
            <a:picLocks noChangeAspect="1"/>
          </p:cNvPicPr>
          <p:nvPr/>
        </p:nvPicPr>
        <p:blipFill>
          <a:blip r:embed="rId6"/>
          <a:stretch>
            <a:fillRect/>
          </a:stretch>
        </p:blipFill>
        <p:spPr>
          <a:xfrm>
            <a:off x="9666000" y="489600"/>
            <a:ext cx="2103302" cy="810838"/>
          </a:xfrm>
          <a:prstGeom prst="rect">
            <a:avLst/>
          </a:prstGeom>
        </p:spPr>
      </p:pic>
    </p:spTree>
    <p:extLst>
      <p:ext uri="{BB962C8B-B14F-4D97-AF65-F5344CB8AC3E}">
        <p14:creationId xmlns:p14="http://schemas.microsoft.com/office/powerpoint/2010/main" val="1847855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7296760" cy="1036292"/>
          </a:xfrm>
        </p:spPr>
        <p:txBody>
          <a:bodyPr>
            <a:normAutofit fontScale="90000"/>
          </a:bodyPr>
          <a:lstStyle/>
          <a:p>
            <a:r>
              <a:rPr lang="en-US" b="1" dirty="0">
                <a:solidFill>
                  <a:srgbClr val="B1CF3A"/>
                </a:solidFill>
                <a:latin typeface="Arial" charset="0"/>
                <a:ea typeface="Arial" charset="0"/>
                <a:cs typeface="Arial" charset="0"/>
              </a:rPr>
              <a:t>Edge magazine</a:t>
            </a:r>
            <a:br>
              <a:rPr lang="en-US" b="1" dirty="0">
                <a:solidFill>
                  <a:srgbClr val="B1CF3A"/>
                </a:solidFill>
                <a:latin typeface="Arial" charset="0"/>
                <a:ea typeface="Arial" charset="0"/>
                <a:cs typeface="Arial" charset="0"/>
              </a:rPr>
            </a:br>
            <a:endParaRPr lang="en-GB" dirty="0"/>
          </a:p>
        </p:txBody>
      </p:sp>
      <p:pic>
        <p:nvPicPr>
          <p:cNvPr id="4" name="Content Placeholder 3"/>
          <p:cNvPicPr>
            <a:picLocks noGrp="1" noChangeAspect="1"/>
          </p:cNvPicPr>
          <p:nvPr>
            <p:ph idx="1"/>
          </p:nvPr>
        </p:nvPicPr>
        <p:blipFill>
          <a:blip r:embed="rId2"/>
          <a:stretch>
            <a:fillRect/>
          </a:stretch>
        </p:blipFill>
        <p:spPr>
          <a:xfrm>
            <a:off x="4570562" y="1401418"/>
            <a:ext cx="3494824" cy="4351338"/>
          </a:xfrm>
          <a:prstGeom prst="rect">
            <a:avLst/>
          </a:prstGeom>
          <a:ln>
            <a:solidFill>
              <a:schemeClr val="tx1"/>
            </a:solidFill>
          </a:ln>
        </p:spPr>
      </p:pic>
      <p:pic>
        <p:nvPicPr>
          <p:cNvPr id="1026" name="543540FD-ED9F-45D9-9005-3F5398ACC838" descr="06629270-769B-46B7-8205-2E1B9061B680@l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401418"/>
            <a:ext cx="3485099" cy="43513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66000" y="489600"/>
            <a:ext cx="2121408" cy="808368"/>
          </a:xfrm>
          <a:prstGeom prst="rect">
            <a:avLst/>
          </a:prstGeom>
        </p:spPr>
      </p:pic>
      <p:sp>
        <p:nvSpPr>
          <p:cNvPr id="8" name="Rectangle 7"/>
          <p:cNvSpPr/>
          <p:nvPr/>
        </p:nvSpPr>
        <p:spPr>
          <a:xfrm>
            <a:off x="0" y="6427694"/>
            <a:ext cx="12192000" cy="430306"/>
          </a:xfrm>
          <a:prstGeom prst="rect">
            <a:avLst/>
          </a:prstGeom>
          <a:solidFill>
            <a:srgbClr val="B1CF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sp>
        <p:nvSpPr>
          <p:cNvPr id="10" name="TextBox 9"/>
          <p:cNvSpPr txBox="1"/>
          <p:nvPr/>
        </p:nvSpPr>
        <p:spPr>
          <a:xfrm>
            <a:off x="8596947" y="2561424"/>
            <a:ext cx="3190461" cy="2031325"/>
          </a:xfrm>
          <a:prstGeom prst="rect">
            <a:avLst/>
          </a:prstGeom>
          <a:noFill/>
        </p:spPr>
        <p:txBody>
          <a:bodyPr wrap="square" rtlCol="0">
            <a:spAutoFit/>
          </a:bodyPr>
          <a:lstStyle/>
          <a:p>
            <a:pPr marL="285750" indent="-285750">
              <a:buFont typeface="Arial" panose="020B0604020202020204" pitchFamily="34" charset="0"/>
              <a:buChar char="•"/>
            </a:pPr>
            <a:r>
              <a:rPr lang="en-GB" dirty="0"/>
              <a:t>Quarterly 86 page journal packed with the latest  management thinking and trends.</a:t>
            </a:r>
          </a:p>
          <a:p>
            <a:pPr marL="285750" indent="-285750">
              <a:buFont typeface="Arial" panose="020B0604020202020204" pitchFamily="34" charset="0"/>
              <a:buChar char="•"/>
            </a:pPr>
            <a:r>
              <a:rPr lang="en-GB" dirty="0"/>
              <a:t>Insightful interviews with industry leaders.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038258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612842" y="384866"/>
            <a:ext cx="6345214" cy="584775"/>
          </a:xfrm>
          <a:prstGeom prst="rect">
            <a:avLst/>
          </a:prstGeom>
          <a:noFill/>
        </p:spPr>
        <p:txBody>
          <a:bodyPr wrap="square" rtlCol="0">
            <a:spAutoFit/>
          </a:bodyPr>
          <a:lstStyle/>
          <a:p>
            <a:r>
              <a:rPr lang="en-US" sz="3200" b="1" dirty="0">
                <a:solidFill>
                  <a:srgbClr val="B1CF3A"/>
                </a:solidFill>
                <a:latin typeface="Arial" charset="0"/>
                <a:ea typeface="Arial" charset="0"/>
                <a:cs typeface="Arial" charset="0"/>
              </a:rPr>
              <a:t>E-news</a:t>
            </a:r>
          </a:p>
        </p:txBody>
      </p:sp>
      <p:sp>
        <p:nvSpPr>
          <p:cNvPr id="7" name="Rectangle 6"/>
          <p:cNvSpPr/>
          <p:nvPr/>
        </p:nvSpPr>
        <p:spPr>
          <a:xfrm>
            <a:off x="0" y="6427694"/>
            <a:ext cx="12192000" cy="430306"/>
          </a:xfrm>
          <a:prstGeom prst="rect">
            <a:avLst/>
          </a:prstGeom>
          <a:solidFill>
            <a:srgbClr val="B1CF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66000" y="489600"/>
            <a:ext cx="2121408" cy="808368"/>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2766" y="682239"/>
            <a:ext cx="3539510" cy="5008877"/>
          </a:xfrm>
          <a:prstGeom prst="rect">
            <a:avLst/>
          </a:prstGeom>
        </p:spPr>
      </p:pic>
      <p:sp>
        <p:nvSpPr>
          <p:cNvPr id="4" name="TextBox 3"/>
          <p:cNvSpPr txBox="1"/>
          <p:nvPr/>
        </p:nvSpPr>
        <p:spPr>
          <a:xfrm>
            <a:off x="4454182" y="3382792"/>
            <a:ext cx="3523010" cy="1938992"/>
          </a:xfrm>
          <a:prstGeom prst="rect">
            <a:avLst/>
          </a:prstGeom>
          <a:noFill/>
        </p:spPr>
        <p:txBody>
          <a:bodyPr wrap="square" rtlCol="0">
            <a:spAutoFit/>
          </a:bodyPr>
          <a:lstStyle/>
          <a:p>
            <a:r>
              <a:rPr lang="en-GB" sz="2400" dirty="0">
                <a:solidFill>
                  <a:srgbClr val="626263"/>
                </a:solidFill>
              </a:rPr>
              <a:t>Weekly News &amp; Views email round up of the latest management articles and news</a:t>
            </a:r>
          </a:p>
          <a:p>
            <a:r>
              <a:rPr lang="en-GB" sz="2400" dirty="0">
                <a:solidFill>
                  <a:srgbClr val="626263"/>
                </a:solidFill>
              </a:rPr>
              <a:t>Weekly what’s trending</a:t>
            </a:r>
          </a:p>
        </p:txBody>
      </p:sp>
      <p:pic>
        <p:nvPicPr>
          <p:cNvPr id="3" name="Picture 2"/>
          <p:cNvPicPr>
            <a:picLocks noChangeAspect="1"/>
          </p:cNvPicPr>
          <p:nvPr/>
        </p:nvPicPr>
        <p:blipFill>
          <a:blip r:embed="rId5"/>
          <a:stretch>
            <a:fillRect/>
          </a:stretch>
        </p:blipFill>
        <p:spPr>
          <a:xfrm>
            <a:off x="2612843" y="1297968"/>
            <a:ext cx="6345213" cy="1912352"/>
          </a:xfrm>
          <a:prstGeom prst="rect">
            <a:avLst/>
          </a:prstGeom>
        </p:spPr>
      </p:pic>
      <p:pic>
        <p:nvPicPr>
          <p:cNvPr id="6" name="Picture 5">
            <a:extLst>
              <a:ext uri="{FF2B5EF4-FFF2-40B4-BE49-F238E27FC236}">
                <a16:creationId xmlns:a16="http://schemas.microsoft.com/office/drawing/2014/main" id="{AA888C0A-5658-43A2-AEC5-78CC2182CDA3}"/>
              </a:ext>
            </a:extLst>
          </p:cNvPr>
          <p:cNvPicPr>
            <a:picLocks noChangeAspect="1"/>
          </p:cNvPicPr>
          <p:nvPr/>
        </p:nvPicPr>
        <p:blipFill>
          <a:blip r:embed="rId6"/>
          <a:stretch>
            <a:fillRect/>
          </a:stretch>
        </p:blipFill>
        <p:spPr>
          <a:xfrm>
            <a:off x="8174570" y="3057378"/>
            <a:ext cx="2982860" cy="3145460"/>
          </a:xfrm>
          <a:prstGeom prst="rect">
            <a:avLst/>
          </a:prstGeom>
        </p:spPr>
      </p:pic>
    </p:spTree>
    <p:extLst>
      <p:ext uri="{BB962C8B-B14F-4D97-AF65-F5344CB8AC3E}">
        <p14:creationId xmlns:p14="http://schemas.microsoft.com/office/powerpoint/2010/main" val="243071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ADF967-5460-4E98-85EF-8D6B9D727D00}"/>
              </a:ext>
            </a:extLst>
          </p:cNvPr>
          <p:cNvPicPr>
            <a:picLocks noChangeAspect="1"/>
          </p:cNvPicPr>
          <p:nvPr/>
        </p:nvPicPr>
        <p:blipFill>
          <a:blip r:embed="rId3"/>
          <a:stretch>
            <a:fillRect/>
          </a:stretch>
        </p:blipFill>
        <p:spPr>
          <a:xfrm>
            <a:off x="571180" y="1552354"/>
            <a:ext cx="8689778" cy="4973615"/>
          </a:xfrm>
          <a:prstGeom prst="rect">
            <a:avLst/>
          </a:prstGeom>
        </p:spPr>
      </p:pic>
      <p:sp>
        <p:nvSpPr>
          <p:cNvPr id="2" name="Title 1">
            <a:extLst>
              <a:ext uri="{FF2B5EF4-FFF2-40B4-BE49-F238E27FC236}">
                <a16:creationId xmlns:a16="http://schemas.microsoft.com/office/drawing/2014/main" id="{680AC1F5-CD75-46E7-BB6F-20AFF7587E9A}"/>
              </a:ext>
            </a:extLst>
          </p:cNvPr>
          <p:cNvSpPr>
            <a:spLocks noGrp="1"/>
          </p:cNvSpPr>
          <p:nvPr>
            <p:ph type="title"/>
          </p:nvPr>
        </p:nvSpPr>
        <p:spPr/>
        <p:txBody>
          <a:bodyPr/>
          <a:lstStyle/>
          <a:p>
            <a:r>
              <a:rPr lang="en-GB" dirty="0">
                <a:solidFill>
                  <a:srgbClr val="692E8C"/>
                </a:solidFill>
              </a:rPr>
              <a:t>The Framework of Leadership</a:t>
            </a:r>
          </a:p>
        </p:txBody>
      </p:sp>
      <p:sp>
        <p:nvSpPr>
          <p:cNvPr id="7" name="TextBox 6">
            <a:extLst>
              <a:ext uri="{FF2B5EF4-FFF2-40B4-BE49-F238E27FC236}">
                <a16:creationId xmlns:a16="http://schemas.microsoft.com/office/drawing/2014/main" id="{8FB90D43-6AB5-4166-9017-AFDC5798734D}"/>
              </a:ext>
            </a:extLst>
          </p:cNvPr>
          <p:cNvSpPr txBox="1"/>
          <p:nvPr/>
        </p:nvSpPr>
        <p:spPr>
          <a:xfrm>
            <a:off x="9441712" y="1701209"/>
            <a:ext cx="2719451" cy="501675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mn-ea"/>
                <a:cs typeface="+mn-cs"/>
              </a:rPr>
              <a:t>5 Dimensions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FFFF"/>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mn-ea"/>
                <a:cs typeface="+mn-cs"/>
              </a:rPr>
              <a:t>5 ambassadors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FFFF"/>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mn-ea"/>
                <a:cs typeface="+mn-cs"/>
              </a:rPr>
              <a:t>49 components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FFFF"/>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mn-ea"/>
                <a:cs typeface="+mn-cs"/>
              </a:rPr>
              <a:t>10 learning resources per component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FFFF"/>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mn-ea"/>
                <a:cs typeface="+mn-cs"/>
              </a:rPr>
              <a:t>49 Leadership essentials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FFFF"/>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mn-ea"/>
                <a:cs typeface="+mn-cs"/>
              </a:rPr>
              <a:t>147 Spotlights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FFFF"/>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mn-ea"/>
                <a:cs typeface="+mn-cs"/>
              </a:rPr>
              <a:t>49 webinar series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1071016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6989D-4A8F-43E0-A907-FAEFEE774A1E}"/>
              </a:ext>
            </a:extLst>
          </p:cNvPr>
          <p:cNvSpPr>
            <a:spLocks noGrp="1"/>
          </p:cNvSpPr>
          <p:nvPr>
            <p:ph type="title"/>
          </p:nvPr>
        </p:nvSpPr>
        <p:spPr/>
        <p:txBody>
          <a:bodyPr/>
          <a:lstStyle/>
          <a:p>
            <a:r>
              <a:rPr lang="en-GB" dirty="0">
                <a:solidFill>
                  <a:srgbClr val="692E8C"/>
                </a:solidFill>
              </a:rPr>
              <a:t>Learning linked to each component</a:t>
            </a:r>
          </a:p>
        </p:txBody>
      </p:sp>
      <p:pic>
        <p:nvPicPr>
          <p:cNvPr id="4" name="Picture 3">
            <a:extLst>
              <a:ext uri="{FF2B5EF4-FFF2-40B4-BE49-F238E27FC236}">
                <a16:creationId xmlns:a16="http://schemas.microsoft.com/office/drawing/2014/main" id="{ED55A535-A1DE-4D78-84BF-EE5B163C6CF2}"/>
              </a:ext>
            </a:extLst>
          </p:cNvPr>
          <p:cNvPicPr>
            <a:picLocks noChangeAspect="1"/>
          </p:cNvPicPr>
          <p:nvPr/>
        </p:nvPicPr>
        <p:blipFill>
          <a:blip r:embed="rId3"/>
          <a:stretch>
            <a:fillRect/>
          </a:stretch>
        </p:blipFill>
        <p:spPr>
          <a:xfrm>
            <a:off x="218299" y="1530262"/>
            <a:ext cx="2809875" cy="4038600"/>
          </a:xfrm>
          <a:prstGeom prst="rect">
            <a:avLst/>
          </a:prstGeom>
          <a:ln>
            <a:solidFill>
              <a:schemeClr val="tx1"/>
            </a:solidFill>
          </a:ln>
        </p:spPr>
      </p:pic>
      <p:pic>
        <p:nvPicPr>
          <p:cNvPr id="6" name="Picture 5">
            <a:extLst>
              <a:ext uri="{FF2B5EF4-FFF2-40B4-BE49-F238E27FC236}">
                <a16:creationId xmlns:a16="http://schemas.microsoft.com/office/drawing/2014/main" id="{092B215A-7E63-4003-AB11-15CC367AA8AF}"/>
              </a:ext>
            </a:extLst>
          </p:cNvPr>
          <p:cNvPicPr>
            <a:picLocks noChangeAspect="1"/>
          </p:cNvPicPr>
          <p:nvPr/>
        </p:nvPicPr>
        <p:blipFill>
          <a:blip r:embed="rId4"/>
          <a:stretch>
            <a:fillRect/>
          </a:stretch>
        </p:blipFill>
        <p:spPr>
          <a:xfrm>
            <a:off x="3122936" y="1530262"/>
            <a:ext cx="2848705" cy="4082904"/>
          </a:xfrm>
          <a:prstGeom prst="rect">
            <a:avLst/>
          </a:prstGeom>
          <a:ln>
            <a:solidFill>
              <a:schemeClr val="tx1"/>
            </a:solidFill>
          </a:ln>
        </p:spPr>
      </p:pic>
      <p:pic>
        <p:nvPicPr>
          <p:cNvPr id="7" name="Picture 6">
            <a:extLst>
              <a:ext uri="{FF2B5EF4-FFF2-40B4-BE49-F238E27FC236}">
                <a16:creationId xmlns:a16="http://schemas.microsoft.com/office/drawing/2014/main" id="{027692DE-2965-42B4-975D-B3DB02D65333}"/>
              </a:ext>
            </a:extLst>
          </p:cNvPr>
          <p:cNvPicPr>
            <a:picLocks noChangeAspect="1"/>
          </p:cNvPicPr>
          <p:nvPr/>
        </p:nvPicPr>
        <p:blipFill>
          <a:blip r:embed="rId5"/>
          <a:stretch>
            <a:fillRect/>
          </a:stretch>
        </p:blipFill>
        <p:spPr>
          <a:xfrm>
            <a:off x="6178475" y="1532054"/>
            <a:ext cx="2835120" cy="4036808"/>
          </a:xfrm>
          <a:prstGeom prst="rect">
            <a:avLst/>
          </a:prstGeom>
          <a:ln>
            <a:solidFill>
              <a:schemeClr val="tx1"/>
            </a:solidFill>
          </a:ln>
        </p:spPr>
      </p:pic>
      <p:pic>
        <p:nvPicPr>
          <p:cNvPr id="8" name="Picture 7">
            <a:extLst>
              <a:ext uri="{FF2B5EF4-FFF2-40B4-BE49-F238E27FC236}">
                <a16:creationId xmlns:a16="http://schemas.microsoft.com/office/drawing/2014/main" id="{1D2B920A-3A20-42E5-9391-7E96099FF73E}"/>
              </a:ext>
            </a:extLst>
          </p:cNvPr>
          <p:cNvPicPr>
            <a:picLocks noChangeAspect="1"/>
          </p:cNvPicPr>
          <p:nvPr/>
        </p:nvPicPr>
        <p:blipFill>
          <a:blip r:embed="rId6"/>
          <a:stretch>
            <a:fillRect/>
          </a:stretch>
        </p:blipFill>
        <p:spPr>
          <a:xfrm>
            <a:off x="9253168" y="1532054"/>
            <a:ext cx="2753377" cy="4004911"/>
          </a:xfrm>
          <a:prstGeom prst="rect">
            <a:avLst/>
          </a:prstGeom>
          <a:ln>
            <a:solidFill>
              <a:schemeClr val="tx1"/>
            </a:solidFill>
          </a:ln>
        </p:spPr>
      </p:pic>
      <p:sp>
        <p:nvSpPr>
          <p:cNvPr id="3" name="Rectangle 2">
            <a:extLst>
              <a:ext uri="{FF2B5EF4-FFF2-40B4-BE49-F238E27FC236}">
                <a16:creationId xmlns:a16="http://schemas.microsoft.com/office/drawing/2014/main" id="{037B7C95-A7D2-4F75-8CF6-F51DDFB6FEA8}"/>
              </a:ext>
            </a:extLst>
          </p:cNvPr>
          <p:cNvSpPr/>
          <p:nvPr/>
        </p:nvSpPr>
        <p:spPr>
          <a:xfrm>
            <a:off x="485713" y="6233193"/>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1425513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18BEAB-96B5-4055-96DB-5D1BD6110429}"/>
              </a:ext>
            </a:extLst>
          </p:cNvPr>
          <p:cNvSpPr>
            <a:spLocks noGrp="1"/>
          </p:cNvSpPr>
          <p:nvPr>
            <p:ph type="title"/>
          </p:nvPr>
        </p:nvSpPr>
        <p:spPr/>
        <p:txBody>
          <a:bodyPr/>
          <a:lstStyle/>
          <a:p>
            <a:r>
              <a:rPr lang="en-GB" dirty="0">
                <a:solidFill>
                  <a:srgbClr val="36A8BF"/>
                </a:solidFill>
              </a:rPr>
              <a:t>49 Webinar Series</a:t>
            </a:r>
          </a:p>
        </p:txBody>
      </p:sp>
      <p:pic>
        <p:nvPicPr>
          <p:cNvPr id="6" name="Picture 5">
            <a:extLst>
              <a:ext uri="{FF2B5EF4-FFF2-40B4-BE49-F238E27FC236}">
                <a16:creationId xmlns:a16="http://schemas.microsoft.com/office/drawing/2014/main" id="{6A6356C1-4F0E-4C9F-ABB1-39A8A9FD3BFA}"/>
              </a:ext>
            </a:extLst>
          </p:cNvPr>
          <p:cNvPicPr>
            <a:picLocks noChangeAspect="1"/>
          </p:cNvPicPr>
          <p:nvPr/>
        </p:nvPicPr>
        <p:blipFill>
          <a:blip r:embed="rId3"/>
          <a:stretch>
            <a:fillRect/>
          </a:stretch>
        </p:blipFill>
        <p:spPr>
          <a:xfrm>
            <a:off x="1637732" y="1522421"/>
            <a:ext cx="8952931" cy="5104238"/>
          </a:xfrm>
          <a:prstGeom prst="rect">
            <a:avLst/>
          </a:prstGeom>
        </p:spPr>
      </p:pic>
    </p:spTree>
    <p:extLst>
      <p:ext uri="{BB962C8B-B14F-4D97-AF65-F5344CB8AC3E}">
        <p14:creationId xmlns:p14="http://schemas.microsoft.com/office/powerpoint/2010/main" val="4164664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B1CF3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E1846-513E-4F5B-A6A6-085730928949}"/>
              </a:ext>
            </a:extLst>
          </p:cNvPr>
          <p:cNvSpPr>
            <a:spLocks noGrp="1"/>
          </p:cNvSpPr>
          <p:nvPr>
            <p:ph type="title"/>
          </p:nvPr>
        </p:nvSpPr>
        <p:spPr/>
        <p:txBody>
          <a:bodyPr/>
          <a:lstStyle/>
          <a:p>
            <a:r>
              <a:rPr lang="en-GB" dirty="0">
                <a:solidFill>
                  <a:srgbClr val="B1CF3A"/>
                </a:solidFill>
              </a:rPr>
              <a:t>Webinar Wednesday</a:t>
            </a:r>
          </a:p>
        </p:txBody>
      </p:sp>
      <p:pic>
        <p:nvPicPr>
          <p:cNvPr id="4" name="Picture 3">
            <a:extLst>
              <a:ext uri="{FF2B5EF4-FFF2-40B4-BE49-F238E27FC236}">
                <a16:creationId xmlns:a16="http://schemas.microsoft.com/office/drawing/2014/main" id="{C885D96A-9CFA-4577-9930-7A0DBAB0AF7C}"/>
              </a:ext>
            </a:extLst>
          </p:cNvPr>
          <p:cNvPicPr>
            <a:picLocks noChangeAspect="1"/>
          </p:cNvPicPr>
          <p:nvPr/>
        </p:nvPicPr>
        <p:blipFill>
          <a:blip r:embed="rId3"/>
          <a:stretch>
            <a:fillRect/>
          </a:stretch>
        </p:blipFill>
        <p:spPr>
          <a:xfrm>
            <a:off x="609600" y="1354852"/>
            <a:ext cx="5108812" cy="5416376"/>
          </a:xfrm>
          <a:prstGeom prst="rect">
            <a:avLst/>
          </a:prstGeom>
          <a:solidFill>
            <a:srgbClr val="B1CF3A">
              <a:alpha val="0"/>
            </a:srgbClr>
          </a:solidFill>
        </p:spPr>
      </p:pic>
      <p:sp>
        <p:nvSpPr>
          <p:cNvPr id="5" name="Content Placeholder 4">
            <a:extLst>
              <a:ext uri="{FF2B5EF4-FFF2-40B4-BE49-F238E27FC236}">
                <a16:creationId xmlns:a16="http://schemas.microsoft.com/office/drawing/2014/main" id="{A71BB949-0103-4021-9A1C-FF2817FA6E6E}"/>
              </a:ext>
            </a:extLst>
          </p:cNvPr>
          <p:cNvSpPr txBox="1">
            <a:spLocks noGrp="1"/>
          </p:cNvSpPr>
          <p:nvPr>
            <p:ph idx="1"/>
          </p:nvPr>
        </p:nvSpPr>
        <p:spPr>
          <a:xfrm>
            <a:off x="6291618" y="1988840"/>
            <a:ext cx="5290782" cy="2425279"/>
          </a:xfrm>
          <a:prstGeom prst="rect">
            <a:avLst/>
          </a:prstGeom>
          <a:noFill/>
        </p:spPr>
        <p:txBody>
          <a:bodyPr wrap="square" rtlCol="0">
            <a:spAutoFit/>
          </a:bodyPr>
          <a:lstStyle/>
          <a:p>
            <a:pPr>
              <a:lnSpc>
                <a:spcPct val="150000"/>
              </a:lnSpc>
              <a:buSzPct val="60000"/>
            </a:pPr>
            <a:r>
              <a:rPr lang="en-GB" sz="2400" dirty="0">
                <a:solidFill>
                  <a:srgbClr val="626263"/>
                </a:solidFill>
              </a:rPr>
              <a:t>Weekly half hour webinars </a:t>
            </a:r>
          </a:p>
          <a:p>
            <a:pPr>
              <a:lnSpc>
                <a:spcPct val="150000"/>
              </a:lnSpc>
              <a:buSzPct val="60000"/>
            </a:pPr>
            <a:r>
              <a:rPr lang="en-GB" sz="2400" dirty="0">
                <a:solidFill>
                  <a:srgbClr val="626263"/>
                </a:solidFill>
              </a:rPr>
              <a:t>With expert speakers</a:t>
            </a:r>
          </a:p>
          <a:p>
            <a:pPr>
              <a:lnSpc>
                <a:spcPct val="150000"/>
              </a:lnSpc>
              <a:buSzPct val="60000"/>
            </a:pPr>
            <a:r>
              <a:rPr lang="en-GB" sz="2400" dirty="0">
                <a:solidFill>
                  <a:srgbClr val="626263"/>
                </a:solidFill>
              </a:rPr>
              <a:t>Recordings accessible online</a:t>
            </a:r>
          </a:p>
          <a:p>
            <a:pPr indent="-342900">
              <a:lnSpc>
                <a:spcPct val="150000"/>
              </a:lnSpc>
              <a:buSzPct val="60000"/>
              <a:buBlip>
                <a:blip r:embed="rId4"/>
              </a:buBlip>
            </a:pPr>
            <a:endParaRPr lang="en-GB" sz="2000" dirty="0">
              <a:solidFill>
                <a:srgbClr val="626263"/>
              </a:solidFill>
            </a:endParaRPr>
          </a:p>
        </p:txBody>
      </p:sp>
      <p:sp>
        <p:nvSpPr>
          <p:cNvPr id="3" name="Rectangle 2">
            <a:extLst>
              <a:ext uri="{FF2B5EF4-FFF2-40B4-BE49-F238E27FC236}">
                <a16:creationId xmlns:a16="http://schemas.microsoft.com/office/drawing/2014/main" id="{25CB6F58-C8E6-4C50-8CC2-AD267F9FCFEC}"/>
              </a:ext>
            </a:extLst>
          </p:cNvPr>
          <p:cNvSpPr/>
          <p:nvPr/>
        </p:nvSpPr>
        <p:spPr>
          <a:xfrm>
            <a:off x="9462238" y="6260489"/>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2967611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79576" y="1988840"/>
            <a:ext cx="7344816" cy="193899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err="1">
                <a:ln>
                  <a:noFill/>
                </a:ln>
                <a:solidFill>
                  <a:srgbClr val="FFFFFF"/>
                </a:solidFill>
                <a:effectLst/>
                <a:uLnTx/>
                <a:uFillTx/>
                <a:latin typeface="Arial"/>
                <a:ea typeface="+mn-ea"/>
                <a:cs typeface="+mn-cs"/>
              </a:rPr>
              <a:t>MyLeadership</a:t>
            </a:r>
            <a:r>
              <a:rPr kumimoji="0" lang="en-GB" sz="2400" b="0" i="0" u="none" strike="noStrike" kern="1200" cap="none" spc="0" normalizeH="0" baseline="0" noProof="0" dirty="0">
                <a:ln>
                  <a:noFill/>
                </a:ln>
                <a:solidFill>
                  <a:srgbClr val="FFFFFF"/>
                </a:solidFill>
                <a:effectLst/>
                <a:uLnTx/>
                <a:uFillTx/>
                <a:latin typeface="Arial"/>
                <a:ea typeface="+mn-ea"/>
                <a:cs typeface="+mn-cs"/>
              </a:rPr>
              <a:t> Opportunities encourages learners to think of themselves as leaders wherever they are on their leadership journey.</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2400" b="0" i="0" u="none" strike="noStrike" kern="1200" cap="none" spc="0" normalizeH="0" baseline="0" noProof="0" dirty="0">
                <a:ln>
                  <a:noFill/>
                </a:ln>
                <a:solidFill>
                  <a:srgbClr val="FFFFFF"/>
                </a:solidFill>
                <a:effectLst/>
                <a:uLnTx/>
                <a:uFillTx/>
                <a:latin typeface="Arial"/>
                <a:ea typeface="+mn-ea"/>
                <a:cs typeface="+mn-cs"/>
              </a:rPr>
            </a:br>
            <a:endParaRPr kumimoji="0" lang="en-GB" sz="2400" b="0" i="0" u="none" strike="noStrike" kern="1200" cap="none" spc="0" normalizeH="0" baseline="0" noProof="0" dirty="0">
              <a:ln>
                <a:noFill/>
              </a:ln>
              <a:solidFill>
                <a:srgbClr val="FFFFFF"/>
              </a:solidFill>
              <a:effectLst/>
              <a:uLnTx/>
              <a:uFillTx/>
              <a:latin typeface="Arial"/>
              <a:ea typeface="+mn-ea"/>
              <a:cs typeface="+mn-cs"/>
            </a:endParaRPr>
          </a:p>
        </p:txBody>
      </p:sp>
      <p:sp>
        <p:nvSpPr>
          <p:cNvPr id="6" name="Title 1"/>
          <p:cNvSpPr>
            <a:spLocks noGrp="1"/>
          </p:cNvSpPr>
          <p:nvPr>
            <p:ph type="title"/>
          </p:nvPr>
        </p:nvSpPr>
        <p:spPr>
          <a:xfrm>
            <a:off x="4439816" y="31429"/>
            <a:ext cx="6205057" cy="1143000"/>
          </a:xfrm>
        </p:spPr>
        <p:txBody>
          <a:bodyPr>
            <a:normAutofit/>
          </a:bodyPr>
          <a:lstStyle/>
          <a:p>
            <a:r>
              <a:rPr lang="en-GB" dirty="0" err="1">
                <a:solidFill>
                  <a:schemeClr val="bg2"/>
                </a:solidFill>
                <a:latin typeface="+mj-lt"/>
              </a:rPr>
              <a:t>MyLeadership</a:t>
            </a:r>
            <a:r>
              <a:rPr lang="en-GB" dirty="0">
                <a:solidFill>
                  <a:schemeClr val="bg2"/>
                </a:solidFill>
                <a:latin typeface="+mj-lt"/>
              </a:rPr>
              <a:t> Opportunities</a:t>
            </a:r>
            <a:endParaRPr lang="en-GB" dirty="0">
              <a:latin typeface="+mj-lt"/>
            </a:endParaRPr>
          </a:p>
        </p:txBody>
      </p:sp>
      <p:pic>
        <p:nvPicPr>
          <p:cNvPr id="5" name="Picture 4">
            <a:extLst>
              <a:ext uri="{FF2B5EF4-FFF2-40B4-BE49-F238E27FC236}">
                <a16:creationId xmlns:a16="http://schemas.microsoft.com/office/drawing/2014/main" id="{AE477841-4F6F-48EE-846F-BFF3D124BBFD}"/>
              </a:ext>
            </a:extLst>
          </p:cNvPr>
          <p:cNvPicPr>
            <a:picLocks noChangeAspect="1"/>
          </p:cNvPicPr>
          <p:nvPr/>
        </p:nvPicPr>
        <p:blipFill>
          <a:blip r:embed="rId3"/>
          <a:stretch>
            <a:fillRect/>
          </a:stretch>
        </p:blipFill>
        <p:spPr>
          <a:xfrm>
            <a:off x="2837892" y="3716988"/>
            <a:ext cx="6228184" cy="2050510"/>
          </a:xfrm>
          <a:prstGeom prst="rect">
            <a:avLst/>
          </a:prstGeom>
        </p:spPr>
      </p:pic>
      <p:sp>
        <p:nvSpPr>
          <p:cNvPr id="2" name="Rectangle 1">
            <a:extLst>
              <a:ext uri="{FF2B5EF4-FFF2-40B4-BE49-F238E27FC236}">
                <a16:creationId xmlns:a16="http://schemas.microsoft.com/office/drawing/2014/main" id="{63DD5E59-DE1D-4A82-AF3B-0FF5FB6D408C}"/>
              </a:ext>
            </a:extLst>
          </p:cNvPr>
          <p:cNvSpPr/>
          <p:nvPr/>
        </p:nvSpPr>
        <p:spPr>
          <a:xfrm>
            <a:off x="359182" y="6274137"/>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3358665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79576" y="1484784"/>
            <a:ext cx="7344816" cy="267765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err="1">
                <a:ln>
                  <a:noFill/>
                </a:ln>
                <a:solidFill>
                  <a:srgbClr val="FFFFFF"/>
                </a:solidFill>
                <a:effectLst/>
                <a:uLnTx/>
                <a:uFillTx/>
                <a:latin typeface="Arial"/>
                <a:ea typeface="+mn-ea"/>
                <a:cs typeface="+mn-cs"/>
              </a:rPr>
              <a:t>MyLeadership</a:t>
            </a:r>
            <a:r>
              <a:rPr kumimoji="0" lang="en-GB" sz="2400" b="0" i="0" u="none" strike="noStrike" kern="1200" cap="none" spc="0" normalizeH="0" baseline="0" noProof="0" dirty="0">
                <a:ln>
                  <a:noFill/>
                </a:ln>
                <a:solidFill>
                  <a:srgbClr val="FFFFFF"/>
                </a:solidFill>
                <a:effectLst/>
                <a:uLnTx/>
                <a:uFillTx/>
                <a:latin typeface="Arial"/>
                <a:ea typeface="+mn-ea"/>
                <a:cs typeface="+mn-cs"/>
              </a:rPr>
              <a:t> Profile encourages existing leaders and managers to reflect on their leadership values and appreciate leadership development is a journey not a destination.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2400" b="0" i="0" u="none" strike="noStrike" kern="1200" cap="none" spc="0" normalizeH="0" baseline="0" noProof="0" dirty="0">
                <a:ln>
                  <a:noFill/>
                </a:ln>
                <a:solidFill>
                  <a:srgbClr val="FFFFFF"/>
                </a:solidFill>
                <a:effectLst/>
                <a:uLnTx/>
                <a:uFillTx/>
                <a:latin typeface="Arial"/>
                <a:ea typeface="+mn-ea"/>
                <a:cs typeface="+mn-cs"/>
              </a:rPr>
            </a:br>
            <a:endParaRPr kumimoji="0" lang="en-GB" sz="2400" b="0" i="0" u="none" strike="noStrike" kern="1200" cap="none" spc="0" normalizeH="0" baseline="0" noProof="0" dirty="0">
              <a:ln>
                <a:noFill/>
              </a:ln>
              <a:solidFill>
                <a:srgbClr val="FFFFFF"/>
              </a:solidFill>
              <a:effectLst/>
              <a:uLnTx/>
              <a:uFillTx/>
              <a:latin typeface="Arial"/>
              <a:ea typeface="+mn-ea"/>
              <a:cs typeface="+mn-cs"/>
            </a:endParaRPr>
          </a:p>
        </p:txBody>
      </p:sp>
      <p:sp>
        <p:nvSpPr>
          <p:cNvPr id="6" name="Title 1"/>
          <p:cNvSpPr>
            <a:spLocks noGrp="1"/>
          </p:cNvSpPr>
          <p:nvPr>
            <p:ph type="title"/>
          </p:nvPr>
        </p:nvSpPr>
        <p:spPr>
          <a:xfrm>
            <a:off x="4439816" y="31429"/>
            <a:ext cx="6205057" cy="1143000"/>
          </a:xfrm>
        </p:spPr>
        <p:txBody>
          <a:bodyPr>
            <a:normAutofit/>
          </a:bodyPr>
          <a:lstStyle/>
          <a:p>
            <a:r>
              <a:rPr lang="en-GB" sz="4000" dirty="0" err="1">
                <a:solidFill>
                  <a:schemeClr val="bg2"/>
                </a:solidFill>
                <a:latin typeface="+mj-lt"/>
              </a:rPr>
              <a:t>MyLeadership</a:t>
            </a:r>
            <a:r>
              <a:rPr lang="en-GB" sz="4000" dirty="0">
                <a:solidFill>
                  <a:schemeClr val="bg2"/>
                </a:solidFill>
                <a:latin typeface="+mj-lt"/>
              </a:rPr>
              <a:t> Profile</a:t>
            </a:r>
            <a:endParaRPr lang="en-GB" sz="4000" dirty="0">
              <a:latin typeface="+mj-lt"/>
            </a:endParaRPr>
          </a:p>
        </p:txBody>
      </p:sp>
      <p:pic>
        <p:nvPicPr>
          <p:cNvPr id="2" name="Picture 1">
            <a:extLst>
              <a:ext uri="{FF2B5EF4-FFF2-40B4-BE49-F238E27FC236}">
                <a16:creationId xmlns:a16="http://schemas.microsoft.com/office/drawing/2014/main" id="{F24F6591-2616-4939-BEBA-747888100B3D}"/>
              </a:ext>
            </a:extLst>
          </p:cNvPr>
          <p:cNvPicPr>
            <a:picLocks noChangeAspect="1"/>
          </p:cNvPicPr>
          <p:nvPr/>
        </p:nvPicPr>
        <p:blipFill>
          <a:blip r:embed="rId3"/>
          <a:stretch>
            <a:fillRect/>
          </a:stretch>
        </p:blipFill>
        <p:spPr>
          <a:xfrm>
            <a:off x="1847528" y="3789040"/>
            <a:ext cx="8388424" cy="2518072"/>
          </a:xfrm>
          <a:prstGeom prst="rect">
            <a:avLst/>
          </a:prstGeom>
        </p:spPr>
      </p:pic>
      <p:sp>
        <p:nvSpPr>
          <p:cNvPr id="3" name="Rectangle 2">
            <a:extLst>
              <a:ext uri="{FF2B5EF4-FFF2-40B4-BE49-F238E27FC236}">
                <a16:creationId xmlns:a16="http://schemas.microsoft.com/office/drawing/2014/main" id="{1FAB0F4B-9F7B-4BC5-A4F8-349596D14ADB}"/>
              </a:ext>
            </a:extLst>
          </p:cNvPr>
          <p:cNvSpPr/>
          <p:nvPr/>
        </p:nvSpPr>
        <p:spPr>
          <a:xfrm>
            <a:off x="304591" y="6282030"/>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1083347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a:t>
            </a:r>
          </a:p>
        </p:txBody>
      </p:sp>
      <p:pic>
        <p:nvPicPr>
          <p:cNvPr id="4" name="Picture 3">
            <a:extLst>
              <a:ext uri="{FF2B5EF4-FFF2-40B4-BE49-F238E27FC236}">
                <a16:creationId xmlns:a16="http://schemas.microsoft.com/office/drawing/2014/main" id="{BBADDA34-F827-4952-A7CF-BE2E2908FF10}"/>
              </a:ext>
            </a:extLst>
          </p:cNvPr>
          <p:cNvPicPr>
            <a:picLocks noChangeAspect="1"/>
          </p:cNvPicPr>
          <p:nvPr/>
        </p:nvPicPr>
        <p:blipFill>
          <a:blip r:embed="rId3"/>
          <a:stretch>
            <a:fillRect/>
          </a:stretch>
        </p:blipFill>
        <p:spPr>
          <a:xfrm>
            <a:off x="2063553" y="2204865"/>
            <a:ext cx="8270217" cy="3703677"/>
          </a:xfrm>
          <a:prstGeom prst="rect">
            <a:avLst/>
          </a:prstGeom>
        </p:spPr>
      </p:pic>
      <p:sp>
        <p:nvSpPr>
          <p:cNvPr id="3" name="TextBox 2">
            <a:extLst>
              <a:ext uri="{FF2B5EF4-FFF2-40B4-BE49-F238E27FC236}">
                <a16:creationId xmlns:a16="http://schemas.microsoft.com/office/drawing/2014/main" id="{0CFEEF73-B75A-49AF-B06A-EFE0F9A4DAE1}"/>
              </a:ext>
            </a:extLst>
          </p:cNvPr>
          <p:cNvSpPr txBox="1"/>
          <p:nvPr/>
        </p:nvSpPr>
        <p:spPr>
          <a:xfrm flipH="1">
            <a:off x="4295801" y="332656"/>
            <a:ext cx="600210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4BACC6">
                    <a:lumMod val="60000"/>
                    <a:lumOff val="40000"/>
                  </a:srgbClr>
                </a:solidFill>
                <a:effectLst/>
                <a:uLnTx/>
                <a:uFillTx/>
                <a:latin typeface="Arial"/>
                <a:ea typeface="+mn-ea"/>
                <a:cs typeface="+mn-cs"/>
              </a:rPr>
              <a:t>My Leadership Profile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5" name="Rectangle 4">
            <a:extLst>
              <a:ext uri="{FF2B5EF4-FFF2-40B4-BE49-F238E27FC236}">
                <a16:creationId xmlns:a16="http://schemas.microsoft.com/office/drawing/2014/main" id="{5C3C3C80-15D6-45A1-A291-B6225C2F999F}"/>
              </a:ext>
            </a:extLst>
          </p:cNvPr>
          <p:cNvSpPr/>
          <p:nvPr/>
        </p:nvSpPr>
        <p:spPr>
          <a:xfrm>
            <a:off x="673080" y="6219546"/>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13232413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F27FC9-5B7F-4578-B8D5-F8485C8E8B92}"/>
              </a:ext>
            </a:extLst>
          </p:cNvPr>
          <p:cNvSpPr>
            <a:spLocks noGrp="1"/>
          </p:cNvSpPr>
          <p:nvPr>
            <p:ph type="title"/>
          </p:nvPr>
        </p:nvSpPr>
        <p:spPr/>
        <p:txBody>
          <a:bodyPr/>
          <a:lstStyle/>
          <a:p>
            <a:r>
              <a:rPr lang="en-GB" dirty="0" err="1">
                <a:solidFill>
                  <a:srgbClr val="692E8C"/>
                </a:solidFill>
              </a:rPr>
              <a:t>MyLeadership</a:t>
            </a:r>
            <a:r>
              <a:rPr lang="en-GB" dirty="0">
                <a:solidFill>
                  <a:srgbClr val="692E8C"/>
                </a:solidFill>
              </a:rPr>
              <a:t> Development</a:t>
            </a:r>
          </a:p>
        </p:txBody>
      </p:sp>
      <p:pic>
        <p:nvPicPr>
          <p:cNvPr id="6" name="Content Placeholder 5">
            <a:extLst>
              <a:ext uri="{FF2B5EF4-FFF2-40B4-BE49-F238E27FC236}">
                <a16:creationId xmlns:a16="http://schemas.microsoft.com/office/drawing/2014/main" id="{E6A2F8A7-14AD-432D-A9B9-3664F3853AE4}"/>
              </a:ext>
            </a:extLst>
          </p:cNvPr>
          <p:cNvPicPr>
            <a:picLocks noGrp="1" noChangeAspect="1"/>
          </p:cNvPicPr>
          <p:nvPr>
            <p:ph idx="1"/>
          </p:nvPr>
        </p:nvPicPr>
        <p:blipFill>
          <a:blip r:embed="rId3"/>
          <a:stretch>
            <a:fillRect/>
          </a:stretch>
        </p:blipFill>
        <p:spPr>
          <a:xfrm>
            <a:off x="995553" y="1542198"/>
            <a:ext cx="10318441" cy="4836770"/>
          </a:xfrm>
          <a:prstGeom prst="rect">
            <a:avLst/>
          </a:prstGeom>
        </p:spPr>
      </p:pic>
      <p:sp>
        <p:nvSpPr>
          <p:cNvPr id="2" name="Rectangle 1">
            <a:extLst>
              <a:ext uri="{FF2B5EF4-FFF2-40B4-BE49-F238E27FC236}">
                <a16:creationId xmlns:a16="http://schemas.microsoft.com/office/drawing/2014/main" id="{2951F7EE-AF3A-45D1-8C97-96868AB44344}"/>
              </a:ext>
            </a:extLst>
          </p:cNvPr>
          <p:cNvSpPr/>
          <p:nvPr/>
        </p:nvSpPr>
        <p:spPr>
          <a:xfrm>
            <a:off x="290942" y="6378968"/>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596627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2530" y="31429"/>
            <a:ext cx="9308633" cy="1143000"/>
          </a:xfrm>
        </p:spPr>
        <p:txBody>
          <a:bodyPr>
            <a:normAutofit/>
          </a:bodyPr>
          <a:lstStyle/>
          <a:p>
            <a:r>
              <a:rPr lang="en-GB" dirty="0" err="1">
                <a:solidFill>
                  <a:srgbClr val="B2CC45"/>
                </a:solidFill>
              </a:rPr>
              <a:t>MyLeadership</a:t>
            </a:r>
            <a:r>
              <a:rPr lang="en-GB" dirty="0">
                <a:solidFill>
                  <a:srgbClr val="B2CC45"/>
                </a:solidFill>
              </a:rPr>
              <a:t> Development </a:t>
            </a:r>
          </a:p>
        </p:txBody>
      </p:sp>
      <p:sp>
        <p:nvSpPr>
          <p:cNvPr id="3" name="Content Placeholder 2"/>
          <p:cNvSpPr>
            <a:spLocks noGrp="1"/>
          </p:cNvSpPr>
          <p:nvPr>
            <p:ph idx="4294967295"/>
          </p:nvPr>
        </p:nvSpPr>
        <p:spPr>
          <a:xfrm>
            <a:off x="6096000" y="2780928"/>
            <a:ext cx="4330824" cy="2591990"/>
          </a:xfrm>
        </p:spPr>
        <p:txBody>
          <a:bodyPr>
            <a:normAutofit/>
          </a:bodyPr>
          <a:lstStyle/>
          <a:p>
            <a:pPr marL="0" indent="0">
              <a:buNone/>
            </a:pPr>
            <a:endParaRPr lang="en-GB" dirty="0"/>
          </a:p>
          <a:p>
            <a:pPr marL="0" indent="0">
              <a:buNone/>
            </a:pPr>
            <a:br>
              <a:rPr lang="en-GB" dirty="0"/>
            </a:br>
            <a:endParaRPr lang="en-GB" dirty="0"/>
          </a:p>
        </p:txBody>
      </p:sp>
      <p:pic>
        <p:nvPicPr>
          <p:cNvPr id="4" name="Picture 3">
            <a:extLst>
              <a:ext uri="{FF2B5EF4-FFF2-40B4-BE49-F238E27FC236}">
                <a16:creationId xmlns:a16="http://schemas.microsoft.com/office/drawing/2014/main" id="{FB0CDB09-3202-4BE1-997D-0583C5BCC4CD}"/>
              </a:ext>
            </a:extLst>
          </p:cNvPr>
          <p:cNvPicPr>
            <a:picLocks noChangeAspect="1"/>
          </p:cNvPicPr>
          <p:nvPr/>
        </p:nvPicPr>
        <p:blipFill>
          <a:blip r:embed="rId3"/>
          <a:stretch>
            <a:fillRect/>
          </a:stretch>
        </p:blipFill>
        <p:spPr>
          <a:xfrm>
            <a:off x="2377277" y="3717032"/>
            <a:ext cx="7437447" cy="2662450"/>
          </a:xfrm>
          <a:prstGeom prst="rect">
            <a:avLst/>
          </a:prstGeom>
        </p:spPr>
      </p:pic>
      <p:sp>
        <p:nvSpPr>
          <p:cNvPr id="5" name="TextBox 4">
            <a:extLst>
              <a:ext uri="{FF2B5EF4-FFF2-40B4-BE49-F238E27FC236}">
                <a16:creationId xmlns:a16="http://schemas.microsoft.com/office/drawing/2014/main" id="{1E3D71A5-EF5F-4501-88F7-98067B8D5913}"/>
              </a:ext>
            </a:extLst>
          </p:cNvPr>
          <p:cNvSpPr txBox="1"/>
          <p:nvPr/>
        </p:nvSpPr>
        <p:spPr>
          <a:xfrm>
            <a:off x="2063553" y="1707066"/>
            <a:ext cx="8494633"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mn-cs"/>
              </a:rPr>
              <a:t>20 true/false questions  for each of the 49 components. Experienced leaders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mn-cs"/>
              </a:rPr>
              <a:t>managers may see if they meet the standard straight away but for those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mn-cs"/>
              </a:rPr>
              <a:t> new to the study of leadership, each component has a webinar, leadership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mn-cs"/>
              </a:rPr>
              <a:t>essentials leaflet, supporting spotlight cards,  short videos. In all about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mn-cs"/>
              </a:rPr>
              <a:t>3 hours of on-line learning per component. </a:t>
            </a:r>
          </a:p>
        </p:txBody>
      </p:sp>
      <p:sp>
        <p:nvSpPr>
          <p:cNvPr id="6" name="Rectangle 5">
            <a:extLst>
              <a:ext uri="{FF2B5EF4-FFF2-40B4-BE49-F238E27FC236}">
                <a16:creationId xmlns:a16="http://schemas.microsoft.com/office/drawing/2014/main" id="{34B43ED8-C7CC-4B7D-94C4-33B5964FDB8C}"/>
              </a:ext>
            </a:extLst>
          </p:cNvPr>
          <p:cNvSpPr/>
          <p:nvPr/>
        </p:nvSpPr>
        <p:spPr>
          <a:xfrm>
            <a:off x="277295" y="6370300"/>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4057344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BFF6F-3DCF-404A-9EF8-665484564E42}"/>
              </a:ext>
            </a:extLst>
          </p:cNvPr>
          <p:cNvSpPr>
            <a:spLocks noGrp="1"/>
          </p:cNvSpPr>
          <p:nvPr>
            <p:ph type="title"/>
          </p:nvPr>
        </p:nvSpPr>
        <p:spPr/>
        <p:txBody>
          <a:bodyPr/>
          <a:lstStyle/>
          <a:p>
            <a:r>
              <a:rPr lang="en-GB" dirty="0">
                <a:solidFill>
                  <a:srgbClr val="B1CF3A"/>
                </a:solidFill>
              </a:rPr>
              <a:t>Curated resources linked to your gaps</a:t>
            </a:r>
          </a:p>
        </p:txBody>
      </p:sp>
      <p:pic>
        <p:nvPicPr>
          <p:cNvPr id="4" name="Picture 3">
            <a:extLst>
              <a:ext uri="{FF2B5EF4-FFF2-40B4-BE49-F238E27FC236}">
                <a16:creationId xmlns:a16="http://schemas.microsoft.com/office/drawing/2014/main" id="{52B24869-1802-48CA-B6D5-CDF8E383AA1F}"/>
              </a:ext>
            </a:extLst>
          </p:cNvPr>
          <p:cNvPicPr>
            <a:picLocks noChangeAspect="1"/>
          </p:cNvPicPr>
          <p:nvPr/>
        </p:nvPicPr>
        <p:blipFill>
          <a:blip r:embed="rId3"/>
          <a:stretch>
            <a:fillRect/>
          </a:stretch>
        </p:blipFill>
        <p:spPr>
          <a:xfrm>
            <a:off x="2057864" y="1439947"/>
            <a:ext cx="7945945" cy="5200596"/>
          </a:xfrm>
          <a:prstGeom prst="rect">
            <a:avLst/>
          </a:prstGeom>
        </p:spPr>
      </p:pic>
    </p:spTree>
    <p:extLst>
      <p:ext uri="{BB962C8B-B14F-4D97-AF65-F5344CB8AC3E}">
        <p14:creationId xmlns:p14="http://schemas.microsoft.com/office/powerpoint/2010/main" val="566471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7BD0-5DDE-416C-9F89-7D98590AB51C}"/>
              </a:ext>
            </a:extLst>
          </p:cNvPr>
          <p:cNvSpPr>
            <a:spLocks noGrp="1"/>
          </p:cNvSpPr>
          <p:nvPr>
            <p:ph type="title"/>
          </p:nvPr>
        </p:nvSpPr>
        <p:spPr/>
        <p:txBody>
          <a:bodyPr/>
          <a:lstStyle/>
          <a:p>
            <a:r>
              <a:rPr lang="en-GB" dirty="0">
                <a:solidFill>
                  <a:srgbClr val="692E8C"/>
                </a:solidFill>
              </a:rPr>
              <a:t>Certification Conversation</a:t>
            </a:r>
          </a:p>
        </p:txBody>
      </p:sp>
      <p:sp>
        <p:nvSpPr>
          <p:cNvPr id="5" name="Content Placeholder 4">
            <a:extLst>
              <a:ext uri="{FF2B5EF4-FFF2-40B4-BE49-F238E27FC236}">
                <a16:creationId xmlns:a16="http://schemas.microsoft.com/office/drawing/2014/main" id="{1E5ED0DA-906A-4E26-A84C-A8BFD961AECB}"/>
              </a:ext>
            </a:extLst>
          </p:cNvPr>
          <p:cNvSpPr>
            <a:spLocks noGrp="1"/>
          </p:cNvSpPr>
          <p:nvPr>
            <p:ph idx="1"/>
          </p:nvPr>
        </p:nvSpPr>
        <p:spPr>
          <a:xfrm>
            <a:off x="6346208" y="1988840"/>
            <a:ext cx="5236191" cy="3888432"/>
          </a:xfrm>
        </p:spPr>
        <p:txBody>
          <a:bodyPr>
            <a:normAutofit/>
          </a:bodyPr>
          <a:lstStyle/>
          <a:p>
            <a:r>
              <a:rPr lang="en-GB" dirty="0"/>
              <a:t>Certify your learning through conversation</a:t>
            </a:r>
          </a:p>
          <a:p>
            <a:r>
              <a:rPr lang="en-GB" dirty="0"/>
              <a:t>15 minute conversation booked online.</a:t>
            </a:r>
          </a:p>
          <a:p>
            <a:r>
              <a:rPr lang="en-GB" dirty="0"/>
              <a:t>Complete the Dimension</a:t>
            </a:r>
          </a:p>
          <a:p>
            <a:r>
              <a:rPr lang="en-GB" dirty="0"/>
              <a:t>Receive your badge</a:t>
            </a:r>
          </a:p>
        </p:txBody>
      </p:sp>
      <p:pic>
        <p:nvPicPr>
          <p:cNvPr id="4" name="Picture 3">
            <a:extLst>
              <a:ext uri="{FF2B5EF4-FFF2-40B4-BE49-F238E27FC236}">
                <a16:creationId xmlns:a16="http://schemas.microsoft.com/office/drawing/2014/main" id="{0CFF02BA-46CF-479E-8042-C2D5D9C64B88}"/>
              </a:ext>
            </a:extLst>
          </p:cNvPr>
          <p:cNvPicPr>
            <a:picLocks noChangeAspect="1"/>
          </p:cNvPicPr>
          <p:nvPr/>
        </p:nvPicPr>
        <p:blipFill>
          <a:blip r:embed="rId3"/>
          <a:stretch>
            <a:fillRect/>
          </a:stretch>
        </p:blipFill>
        <p:spPr>
          <a:xfrm>
            <a:off x="1707320" y="2147887"/>
            <a:ext cx="3233170" cy="3209309"/>
          </a:xfrm>
          <a:prstGeom prst="rect">
            <a:avLst/>
          </a:prstGeom>
        </p:spPr>
      </p:pic>
      <p:sp>
        <p:nvSpPr>
          <p:cNvPr id="3" name="Rectangle 2">
            <a:extLst>
              <a:ext uri="{FF2B5EF4-FFF2-40B4-BE49-F238E27FC236}">
                <a16:creationId xmlns:a16="http://schemas.microsoft.com/office/drawing/2014/main" id="{5E7AB00E-8D97-4B39-A66E-65C6254E86E7}"/>
              </a:ext>
            </a:extLst>
          </p:cNvPr>
          <p:cNvSpPr/>
          <p:nvPr/>
        </p:nvSpPr>
        <p:spPr>
          <a:xfrm>
            <a:off x="318239" y="6330654"/>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1733964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B2CC45"/>
                </a:solidFill>
              </a:rPr>
              <a:t>Standard Met</a:t>
            </a:r>
          </a:p>
        </p:txBody>
      </p:sp>
      <p:sp>
        <p:nvSpPr>
          <p:cNvPr id="3" name="Content Placeholder 2"/>
          <p:cNvSpPr>
            <a:spLocks noGrp="1"/>
          </p:cNvSpPr>
          <p:nvPr>
            <p:ph idx="4294967295"/>
          </p:nvPr>
        </p:nvSpPr>
        <p:spPr>
          <a:xfrm>
            <a:off x="1847528" y="980729"/>
            <a:ext cx="8229600" cy="3887787"/>
          </a:xfrm>
        </p:spPr>
        <p:txBody>
          <a:bodyPr>
            <a:normAutofit/>
          </a:bodyPr>
          <a:lstStyle/>
          <a:p>
            <a:pPr marL="0" indent="0">
              <a:buNone/>
            </a:pPr>
            <a:endParaRPr lang="en-GB" dirty="0"/>
          </a:p>
          <a:p>
            <a:pPr marL="0" indent="0">
              <a:buNone/>
            </a:pPr>
            <a:br>
              <a:rPr lang="en-GB" dirty="0"/>
            </a:br>
            <a:endParaRPr lang="en-GB" dirty="0"/>
          </a:p>
        </p:txBody>
      </p:sp>
      <p:pic>
        <p:nvPicPr>
          <p:cNvPr id="4" name="Picture 3">
            <a:extLst>
              <a:ext uri="{FF2B5EF4-FFF2-40B4-BE49-F238E27FC236}">
                <a16:creationId xmlns:a16="http://schemas.microsoft.com/office/drawing/2014/main" id="{940CEFD8-A3F9-43F9-BE19-A0B14929BE1C}"/>
              </a:ext>
            </a:extLst>
          </p:cNvPr>
          <p:cNvPicPr>
            <a:picLocks noChangeAspect="1"/>
          </p:cNvPicPr>
          <p:nvPr/>
        </p:nvPicPr>
        <p:blipFill>
          <a:blip r:embed="rId3"/>
          <a:stretch>
            <a:fillRect/>
          </a:stretch>
        </p:blipFill>
        <p:spPr>
          <a:xfrm>
            <a:off x="4147080" y="4293096"/>
            <a:ext cx="3897841" cy="2321062"/>
          </a:xfrm>
          <a:prstGeom prst="rect">
            <a:avLst/>
          </a:prstGeom>
        </p:spPr>
      </p:pic>
      <p:sp>
        <p:nvSpPr>
          <p:cNvPr id="5" name="TextBox 4">
            <a:extLst>
              <a:ext uri="{FF2B5EF4-FFF2-40B4-BE49-F238E27FC236}">
                <a16:creationId xmlns:a16="http://schemas.microsoft.com/office/drawing/2014/main" id="{C2BEB094-F830-4AEB-B2A2-63A6348482D6}"/>
              </a:ext>
            </a:extLst>
          </p:cNvPr>
          <p:cNvSpPr txBox="1"/>
          <p:nvPr/>
        </p:nvSpPr>
        <p:spPr>
          <a:xfrm>
            <a:off x="2495601" y="1286825"/>
            <a:ext cx="746871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mn-cs"/>
              </a:rPr>
              <a:t>When the standard is met, notification is emailed including the following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mn-cs"/>
              </a:rPr>
              <a:t>‘badge’ Badges are collected in </a:t>
            </a:r>
          </a:p>
        </p:txBody>
      </p:sp>
      <p:pic>
        <p:nvPicPr>
          <p:cNvPr id="6" name="Picture 5">
            <a:extLst>
              <a:ext uri="{FF2B5EF4-FFF2-40B4-BE49-F238E27FC236}">
                <a16:creationId xmlns:a16="http://schemas.microsoft.com/office/drawing/2014/main" id="{5A0E71F8-D497-4E31-AD98-69AA569D3E03}"/>
              </a:ext>
            </a:extLst>
          </p:cNvPr>
          <p:cNvPicPr>
            <a:picLocks noChangeAspect="1"/>
          </p:cNvPicPr>
          <p:nvPr/>
        </p:nvPicPr>
        <p:blipFill>
          <a:blip r:embed="rId4"/>
          <a:stretch>
            <a:fillRect/>
          </a:stretch>
        </p:blipFill>
        <p:spPr>
          <a:xfrm>
            <a:off x="3701988" y="2067788"/>
            <a:ext cx="4788024" cy="1849440"/>
          </a:xfrm>
          <a:prstGeom prst="rect">
            <a:avLst/>
          </a:prstGeom>
        </p:spPr>
      </p:pic>
      <p:sp>
        <p:nvSpPr>
          <p:cNvPr id="7" name="Rectangle 6">
            <a:extLst>
              <a:ext uri="{FF2B5EF4-FFF2-40B4-BE49-F238E27FC236}">
                <a16:creationId xmlns:a16="http://schemas.microsoft.com/office/drawing/2014/main" id="{8452FF90-814E-44BB-9534-1B9193A8240C}"/>
              </a:ext>
            </a:extLst>
          </p:cNvPr>
          <p:cNvSpPr/>
          <p:nvPr/>
        </p:nvSpPr>
        <p:spPr>
          <a:xfrm>
            <a:off x="220555" y="6240993"/>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1088279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3EBB-2ADB-4B17-92F7-1BEA31EE499F}"/>
              </a:ext>
            </a:extLst>
          </p:cNvPr>
          <p:cNvSpPr>
            <a:spLocks noGrp="1"/>
          </p:cNvSpPr>
          <p:nvPr>
            <p:ph type="title"/>
          </p:nvPr>
        </p:nvSpPr>
        <p:spPr/>
        <p:txBody>
          <a:bodyPr/>
          <a:lstStyle/>
          <a:p>
            <a:r>
              <a:rPr lang="en-GB" dirty="0">
                <a:solidFill>
                  <a:srgbClr val="692E8C"/>
                </a:solidFill>
              </a:rPr>
              <a:t>Compare your </a:t>
            </a:r>
            <a:r>
              <a:rPr lang="en-GB">
                <a:solidFill>
                  <a:srgbClr val="692E8C"/>
                </a:solidFill>
              </a:rPr>
              <a:t>progress to </a:t>
            </a:r>
            <a:r>
              <a:rPr lang="en-GB" dirty="0">
                <a:solidFill>
                  <a:srgbClr val="692E8C"/>
                </a:solidFill>
              </a:rPr>
              <a:t>others</a:t>
            </a:r>
          </a:p>
        </p:txBody>
      </p:sp>
      <p:pic>
        <p:nvPicPr>
          <p:cNvPr id="12" name="Picture 11">
            <a:extLst>
              <a:ext uri="{FF2B5EF4-FFF2-40B4-BE49-F238E27FC236}">
                <a16:creationId xmlns:a16="http://schemas.microsoft.com/office/drawing/2014/main" id="{3FBAAAA6-1D44-434B-9609-2DCB92331D04}"/>
              </a:ext>
            </a:extLst>
          </p:cNvPr>
          <p:cNvPicPr>
            <a:picLocks noChangeAspect="1"/>
          </p:cNvPicPr>
          <p:nvPr/>
        </p:nvPicPr>
        <p:blipFill>
          <a:blip r:embed="rId3"/>
          <a:stretch>
            <a:fillRect/>
          </a:stretch>
        </p:blipFill>
        <p:spPr>
          <a:xfrm>
            <a:off x="2688609" y="1419367"/>
            <a:ext cx="2429301" cy="5246735"/>
          </a:xfrm>
          <a:prstGeom prst="rect">
            <a:avLst/>
          </a:prstGeom>
        </p:spPr>
      </p:pic>
      <p:pic>
        <p:nvPicPr>
          <p:cNvPr id="13" name="Picture 12">
            <a:extLst>
              <a:ext uri="{FF2B5EF4-FFF2-40B4-BE49-F238E27FC236}">
                <a16:creationId xmlns:a16="http://schemas.microsoft.com/office/drawing/2014/main" id="{65249132-2A89-4E43-8030-4765BA4C5AC3}"/>
              </a:ext>
            </a:extLst>
          </p:cNvPr>
          <p:cNvPicPr>
            <a:picLocks noChangeAspect="1"/>
          </p:cNvPicPr>
          <p:nvPr/>
        </p:nvPicPr>
        <p:blipFill>
          <a:blip r:embed="rId4"/>
          <a:stretch>
            <a:fillRect/>
          </a:stretch>
        </p:blipFill>
        <p:spPr>
          <a:xfrm>
            <a:off x="7280014" y="1690059"/>
            <a:ext cx="2790825" cy="4705350"/>
          </a:xfrm>
          <a:prstGeom prst="rect">
            <a:avLst/>
          </a:prstGeom>
        </p:spPr>
      </p:pic>
      <p:sp>
        <p:nvSpPr>
          <p:cNvPr id="3" name="Rectangle 2">
            <a:extLst>
              <a:ext uri="{FF2B5EF4-FFF2-40B4-BE49-F238E27FC236}">
                <a16:creationId xmlns:a16="http://schemas.microsoft.com/office/drawing/2014/main" id="{0616A9B8-563E-4CE3-B374-78D11863732A}"/>
              </a:ext>
            </a:extLst>
          </p:cNvPr>
          <p:cNvSpPr/>
          <p:nvPr/>
        </p:nvSpPr>
        <p:spPr>
          <a:xfrm>
            <a:off x="168113" y="6296770"/>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17824904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4F32FD-7FE8-4D36-A018-B7F396DE538B}"/>
              </a:ext>
            </a:extLst>
          </p:cNvPr>
          <p:cNvSpPr>
            <a:spLocks noGrp="1"/>
          </p:cNvSpPr>
          <p:nvPr>
            <p:ph type="title"/>
          </p:nvPr>
        </p:nvSpPr>
        <p:spPr/>
        <p:txBody>
          <a:bodyPr/>
          <a:lstStyle/>
          <a:p>
            <a:r>
              <a:rPr lang="en-GB" dirty="0">
                <a:solidFill>
                  <a:srgbClr val="36A8BF"/>
                </a:solidFill>
              </a:rPr>
              <a:t>Membership progression linked to </a:t>
            </a:r>
            <a:r>
              <a:rPr lang="en-GB" dirty="0" err="1">
                <a:solidFill>
                  <a:srgbClr val="36A8BF"/>
                </a:solidFill>
              </a:rPr>
              <a:t>MyLeadership</a:t>
            </a:r>
            <a:endParaRPr lang="en-GB" dirty="0">
              <a:solidFill>
                <a:srgbClr val="36A8BF"/>
              </a:solidFill>
            </a:endParaRPr>
          </a:p>
        </p:txBody>
      </p:sp>
      <p:sp>
        <p:nvSpPr>
          <p:cNvPr id="5" name="Content Placeholder 4">
            <a:extLst>
              <a:ext uri="{FF2B5EF4-FFF2-40B4-BE49-F238E27FC236}">
                <a16:creationId xmlns:a16="http://schemas.microsoft.com/office/drawing/2014/main" id="{1C5AF835-D743-4ED5-9582-473388E9EB2F}"/>
              </a:ext>
            </a:extLst>
          </p:cNvPr>
          <p:cNvSpPr>
            <a:spLocks noGrp="1"/>
          </p:cNvSpPr>
          <p:nvPr>
            <p:ph idx="1"/>
          </p:nvPr>
        </p:nvSpPr>
        <p:spPr/>
        <p:txBody>
          <a:bodyPr/>
          <a:lstStyle/>
          <a:p>
            <a:r>
              <a:rPr lang="en-GB" dirty="0"/>
              <a:t>Membership is about demonstrating commitment to ongoing learning and getting recognition for it.</a:t>
            </a:r>
          </a:p>
          <a:p>
            <a:r>
              <a:rPr lang="en-GB" dirty="0" err="1"/>
              <a:t>MyLeadership</a:t>
            </a:r>
            <a:r>
              <a:rPr lang="en-GB" dirty="0"/>
              <a:t> supports learning and recognition</a:t>
            </a:r>
          </a:p>
          <a:p>
            <a:r>
              <a:rPr lang="en-GB" dirty="0"/>
              <a:t>Link to membership retention and progression</a:t>
            </a:r>
          </a:p>
          <a:p>
            <a:r>
              <a:rPr lang="en-GB" dirty="0" err="1"/>
              <a:t>MyConversations</a:t>
            </a:r>
            <a:endParaRPr lang="en-GB" dirty="0"/>
          </a:p>
          <a:p>
            <a:r>
              <a:rPr lang="en-GB" dirty="0" err="1"/>
              <a:t>MyImpact</a:t>
            </a:r>
            <a:r>
              <a:rPr lang="en-GB" dirty="0"/>
              <a:t> – giving back</a:t>
            </a:r>
          </a:p>
          <a:p>
            <a:endParaRPr lang="en-GB" dirty="0"/>
          </a:p>
        </p:txBody>
      </p:sp>
      <p:sp>
        <p:nvSpPr>
          <p:cNvPr id="2" name="Rectangle 1">
            <a:extLst>
              <a:ext uri="{FF2B5EF4-FFF2-40B4-BE49-F238E27FC236}">
                <a16:creationId xmlns:a16="http://schemas.microsoft.com/office/drawing/2014/main" id="{DD91A112-7F2B-45D9-A84B-BC8F1E74E694}"/>
              </a:ext>
            </a:extLst>
          </p:cNvPr>
          <p:cNvSpPr/>
          <p:nvPr/>
        </p:nvSpPr>
        <p:spPr>
          <a:xfrm>
            <a:off x="482011" y="6322351"/>
            <a:ext cx="227504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a:ea typeface="+mn-ea"/>
                <a:cs typeface="+mn-cs"/>
              </a:rPr>
              <a:t>www.institutelm.com</a:t>
            </a:r>
          </a:p>
        </p:txBody>
      </p:sp>
    </p:spTree>
    <p:extLst>
      <p:ext uri="{BB962C8B-B14F-4D97-AF65-F5344CB8AC3E}">
        <p14:creationId xmlns:p14="http://schemas.microsoft.com/office/powerpoint/2010/main" val="16438880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5285" y="307603"/>
            <a:ext cx="8533159"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05B27"/>
                </a:solidFill>
                <a:effectLst/>
                <a:uLnTx/>
                <a:uFillTx/>
                <a:latin typeface="Arial" charset="0"/>
                <a:ea typeface="Arial" charset="0"/>
                <a:cs typeface="Arial" charset="0"/>
              </a:rPr>
              <a:t>Digital badges – Grade recognition</a:t>
            </a:r>
          </a:p>
        </p:txBody>
      </p:sp>
      <p:sp>
        <p:nvSpPr>
          <p:cNvPr id="6" name="TextBox 5"/>
          <p:cNvSpPr txBox="1"/>
          <p:nvPr/>
        </p:nvSpPr>
        <p:spPr>
          <a:xfrm>
            <a:off x="1486522" y="1602410"/>
            <a:ext cx="7093952" cy="1200329"/>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Pct val="60000"/>
              <a:buFont typeface="Arial" panose="020B0604020202020204" pitchFamily="34" charset="0"/>
              <a:buChar char="•"/>
              <a:tabLst/>
              <a:defRPr/>
            </a:pPr>
            <a:r>
              <a:rPr kumimoji="0" lang="en-US" sz="2400" b="0" i="0" u="none" strike="noStrike" kern="1200" cap="none" spc="0" normalizeH="0" baseline="0" noProof="0" dirty="0">
                <a:ln>
                  <a:noFill/>
                </a:ln>
                <a:solidFill>
                  <a:srgbClr val="626263"/>
                </a:solidFill>
                <a:effectLst/>
                <a:uLnTx/>
                <a:uFillTx/>
                <a:latin typeface="Calibri" panose="020F0502020204030204"/>
                <a:ea typeface="+mn-ea"/>
                <a:cs typeface="+mn-cs"/>
              </a:rPr>
              <a:t>Issue to new joiners Autumn 2018</a:t>
            </a:r>
          </a:p>
          <a:p>
            <a:pPr marL="342900" marR="0" lvl="0" indent="-342900" algn="l" defTabSz="914400" rtl="0" eaLnBrk="1" fontAlgn="auto" latinLnBrk="0" hangingPunct="1">
              <a:lnSpc>
                <a:spcPct val="100000"/>
              </a:lnSpc>
              <a:spcBef>
                <a:spcPts val="0"/>
              </a:spcBef>
              <a:spcAft>
                <a:spcPts val="0"/>
              </a:spcAft>
              <a:buClrTx/>
              <a:buSzPct val="60000"/>
              <a:buFont typeface="Arial" panose="020B0604020202020204" pitchFamily="34" charset="0"/>
              <a:buChar char="•"/>
              <a:tabLst/>
              <a:defRPr/>
            </a:pPr>
            <a:r>
              <a:rPr kumimoji="0" lang="en-US" sz="2400" b="0" i="0" u="none" strike="noStrike" kern="1200" cap="none" spc="0" normalizeH="0" baseline="0" noProof="0" dirty="0">
                <a:ln>
                  <a:noFill/>
                </a:ln>
                <a:solidFill>
                  <a:srgbClr val="626263"/>
                </a:solidFill>
                <a:effectLst/>
                <a:uLnTx/>
                <a:uFillTx/>
                <a:latin typeface="Calibri" panose="020F0502020204030204"/>
                <a:ea typeface="+mn-ea"/>
                <a:cs typeface="+mn-cs"/>
              </a:rPr>
              <a:t>Roll out to </a:t>
            </a:r>
            <a:r>
              <a:rPr kumimoji="0" lang="en-US" sz="2400" b="0" i="0" u="none" strike="noStrike" kern="1200" cap="none" spc="0" normalizeH="0" baseline="0" noProof="0" dirty="0" err="1">
                <a:ln>
                  <a:noFill/>
                </a:ln>
                <a:solidFill>
                  <a:srgbClr val="626263"/>
                </a:solidFill>
                <a:effectLst/>
                <a:uLnTx/>
                <a:uFillTx/>
                <a:latin typeface="Calibri" panose="020F0502020204030204"/>
                <a:ea typeface="+mn-ea"/>
                <a:cs typeface="+mn-cs"/>
              </a:rPr>
              <a:t>renewers</a:t>
            </a:r>
            <a:r>
              <a:rPr kumimoji="0" lang="en-US" sz="2400" b="0" i="0" u="none" strike="noStrike" kern="1200" cap="none" spc="0" normalizeH="0" baseline="0" noProof="0" dirty="0">
                <a:ln>
                  <a:noFill/>
                </a:ln>
                <a:solidFill>
                  <a:srgbClr val="626263"/>
                </a:solidFill>
                <a:effectLst/>
                <a:uLnTx/>
                <a:uFillTx/>
                <a:latin typeface="Calibri" panose="020F0502020204030204"/>
                <a:ea typeface="+mn-ea"/>
                <a:cs typeface="+mn-cs"/>
              </a:rPr>
              <a:t> at same time</a:t>
            </a:r>
          </a:p>
          <a:p>
            <a:pPr marL="342900" marR="0" lvl="0" indent="-342900" algn="l" defTabSz="914400" rtl="0" eaLnBrk="1" fontAlgn="auto" latinLnBrk="0" hangingPunct="1">
              <a:lnSpc>
                <a:spcPct val="100000"/>
              </a:lnSpc>
              <a:spcBef>
                <a:spcPts val="0"/>
              </a:spcBef>
              <a:spcAft>
                <a:spcPts val="0"/>
              </a:spcAft>
              <a:buClrTx/>
              <a:buSzPct val="60000"/>
              <a:buFont typeface="Arial" panose="020B0604020202020204" pitchFamily="34" charset="0"/>
              <a:buChar char="•"/>
              <a:tabLst/>
              <a:defRPr/>
            </a:pPr>
            <a:r>
              <a:rPr kumimoji="0" lang="en-US" sz="2400" b="0" i="0" u="none" strike="noStrike" kern="1200" cap="none" spc="0" normalizeH="0" baseline="0" noProof="0" dirty="0">
                <a:ln>
                  <a:noFill/>
                </a:ln>
                <a:solidFill>
                  <a:srgbClr val="626263"/>
                </a:solidFill>
                <a:effectLst/>
                <a:uLnTx/>
                <a:uFillTx/>
                <a:latin typeface="Calibri" panose="020F0502020204030204"/>
                <a:ea typeface="+mn-ea"/>
                <a:cs typeface="+mn-cs"/>
              </a:rPr>
              <a:t>Automatically revoked if don’t retain</a:t>
            </a:r>
            <a:endParaRPr kumimoji="0" lang="en-US" sz="2800" b="0" i="0" u="none" strike="noStrike" kern="1200" cap="none" spc="0" normalizeH="0" baseline="0" noProof="0" dirty="0">
              <a:ln>
                <a:noFill/>
              </a:ln>
              <a:solidFill>
                <a:srgbClr val="626263"/>
              </a:solidFill>
              <a:effectLst/>
              <a:uLnTx/>
              <a:uFillTx/>
              <a:latin typeface="Calibri" panose="020F0502020204030204"/>
              <a:ea typeface="+mn-ea"/>
              <a:cs typeface="+mn-cs"/>
            </a:endParaRPr>
          </a:p>
        </p:txBody>
      </p:sp>
      <p:sp>
        <p:nvSpPr>
          <p:cNvPr id="7" name="Rectangle 6"/>
          <p:cNvSpPr/>
          <p:nvPr/>
        </p:nvSpPr>
        <p:spPr>
          <a:xfrm>
            <a:off x="0" y="6427694"/>
            <a:ext cx="12192000" cy="430306"/>
          </a:xfrm>
          <a:prstGeom prst="rect">
            <a:avLst/>
          </a:prstGeom>
          <a:solidFill>
            <a:srgbClr val="F05B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66000" y="489600"/>
            <a:ext cx="2121408" cy="808368"/>
          </a:xfrm>
          <a:prstGeom prst="rect">
            <a:avLst/>
          </a:prstGeom>
        </p:spPr>
      </p:pic>
      <p:pic>
        <p:nvPicPr>
          <p:cNvPr id="2" name="Picture 1">
            <a:extLst>
              <a:ext uri="{FF2B5EF4-FFF2-40B4-BE49-F238E27FC236}">
                <a16:creationId xmlns:a16="http://schemas.microsoft.com/office/drawing/2014/main" id="{6EFC3EC9-F36E-417E-AB4E-8FB20B80F2FB}"/>
              </a:ext>
            </a:extLst>
          </p:cNvPr>
          <p:cNvPicPr>
            <a:picLocks noChangeAspect="1"/>
          </p:cNvPicPr>
          <p:nvPr/>
        </p:nvPicPr>
        <p:blipFill>
          <a:blip r:embed="rId5"/>
          <a:stretch>
            <a:fillRect/>
          </a:stretch>
        </p:blipFill>
        <p:spPr>
          <a:xfrm>
            <a:off x="1148317" y="3299938"/>
            <a:ext cx="10143267" cy="2438231"/>
          </a:xfrm>
          <a:prstGeom prst="rect">
            <a:avLst/>
          </a:prstGeom>
        </p:spPr>
      </p:pic>
      <p:sp>
        <p:nvSpPr>
          <p:cNvPr id="11" name="Rectangle 10">
            <a:extLst>
              <a:ext uri="{FF2B5EF4-FFF2-40B4-BE49-F238E27FC236}">
                <a16:creationId xmlns:a16="http://schemas.microsoft.com/office/drawing/2014/main" id="{750455FD-1582-449E-A295-290CC311308A}"/>
              </a:ext>
            </a:extLst>
          </p:cNvPr>
          <p:cNvSpPr/>
          <p:nvPr/>
        </p:nvSpPr>
        <p:spPr>
          <a:xfrm>
            <a:off x="705421" y="1408675"/>
            <a:ext cx="9957391" cy="1477328"/>
          </a:xfrm>
          <a:prstGeom prst="rect">
            <a:avLst/>
          </a:prstGeom>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Pct val="60000"/>
              <a:buFontTx/>
              <a:buBlip>
                <a:blip r:embed="rId6"/>
              </a:buBlip>
              <a:tabLst/>
              <a:defRPr/>
            </a:pPr>
            <a:endParaRPr kumimoji="0" lang="en-GB" sz="1800" b="0" i="0" u="none" strike="noStrike" kern="1200" cap="none" spc="0" normalizeH="0" baseline="0" noProof="0" dirty="0">
              <a:ln>
                <a:noFill/>
              </a:ln>
              <a:solidFill>
                <a:srgbClr val="626263"/>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Pct val="60000"/>
              <a:buFontTx/>
              <a:buNone/>
              <a:tabLst/>
              <a:defRPr/>
            </a:pPr>
            <a:endParaRPr kumimoji="0" lang="en-GB" sz="1800" b="0" i="0" u="none" strike="noStrike" kern="1200" cap="none" spc="0" normalizeH="0" baseline="0" noProof="0" dirty="0">
              <a:ln>
                <a:noFill/>
              </a:ln>
              <a:solidFill>
                <a:srgbClr val="626263"/>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Pct val="60000"/>
              <a:buFontTx/>
              <a:buBlip>
                <a:blip r:embed="rId6"/>
              </a:buBlip>
              <a:tabLst/>
              <a:defRPr/>
            </a:pPr>
            <a:endParaRPr kumimoji="0" lang="en-GB" sz="1800" b="0" i="0" u="none" strike="noStrike" kern="1200" cap="none" spc="0" normalizeH="0" baseline="0" noProof="0" dirty="0">
              <a:ln>
                <a:noFill/>
              </a:ln>
              <a:solidFill>
                <a:srgbClr val="626263"/>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Pct val="60000"/>
              <a:buFontTx/>
              <a:buBlip>
                <a:blip r:embed="rId6"/>
              </a:buBlip>
              <a:tabLst/>
              <a:defRPr/>
            </a:pPr>
            <a:endParaRPr kumimoji="0" lang="en-GB" sz="1800" b="0" i="0" u="none" strike="noStrike" kern="1200" cap="none" spc="0" normalizeH="0" baseline="0" noProof="0" dirty="0">
              <a:ln>
                <a:noFill/>
              </a:ln>
              <a:solidFill>
                <a:srgbClr val="626263"/>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Pct val="60000"/>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28675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69904" y="6575610"/>
            <a:ext cx="2857499" cy="158192"/>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9049" y="4827736"/>
            <a:ext cx="281366" cy="808368"/>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03295" y="5334168"/>
            <a:ext cx="275526" cy="300982"/>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79678" y="5036330"/>
            <a:ext cx="1439762" cy="146214"/>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88646" y="5231920"/>
            <a:ext cx="1439759" cy="196534"/>
          </a:xfrm>
          <a:prstGeom prst="rect">
            <a:avLst/>
          </a:prstGeom>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86403" y="5469884"/>
            <a:ext cx="1439762" cy="163778"/>
          </a:xfrm>
          <a:prstGeom prst="rect">
            <a:avLst/>
          </a:prstGeom>
        </p:spPr>
      </p:pic>
      <p:sp>
        <p:nvSpPr>
          <p:cNvPr id="15" name="TextBox 14"/>
          <p:cNvSpPr txBox="1"/>
          <p:nvPr/>
        </p:nvSpPr>
        <p:spPr>
          <a:xfrm>
            <a:off x="0" y="1353230"/>
            <a:ext cx="12192000" cy="4401205"/>
          </a:xfrm>
          <a:prstGeom prst="rect">
            <a:avLst/>
          </a:prstGeom>
          <a:noFill/>
        </p:spPr>
        <p:txBody>
          <a:bodyPr wrap="square" rtlCol="0">
            <a:spAutoFit/>
          </a:bodyPr>
          <a:lstStyle/>
          <a:p>
            <a:pPr algn="ctr"/>
            <a:r>
              <a:rPr lang="en-US" sz="2800" b="1" dirty="0">
                <a:solidFill>
                  <a:schemeClr val="bg1">
                    <a:lumMod val="50000"/>
                  </a:schemeClr>
                </a:solidFill>
                <a:latin typeface="Arial" charset="0"/>
                <a:ea typeface="Arial" charset="0"/>
                <a:cs typeface="Arial" charset="0"/>
              </a:rPr>
              <a:t>Janet Payne</a:t>
            </a:r>
          </a:p>
          <a:p>
            <a:pPr algn="ctr"/>
            <a:r>
              <a:rPr lang="en-US" sz="2800" b="1" dirty="0">
                <a:solidFill>
                  <a:schemeClr val="bg1">
                    <a:lumMod val="50000"/>
                  </a:schemeClr>
                </a:solidFill>
                <a:latin typeface="Arial" charset="0"/>
                <a:ea typeface="Arial" charset="0"/>
                <a:cs typeface="Arial" charset="0"/>
              </a:rPr>
              <a:t>E: </a:t>
            </a:r>
            <a:r>
              <a:rPr lang="en-US" sz="2800" b="1" dirty="0">
                <a:solidFill>
                  <a:srgbClr val="36A8BF"/>
                </a:solidFill>
                <a:latin typeface="Arial" charset="0"/>
                <a:ea typeface="Arial" charset="0"/>
                <a:cs typeface="Arial" charset="0"/>
              </a:rPr>
              <a:t>janet.payne</a:t>
            </a:r>
            <a:r>
              <a:rPr lang="en-US" sz="2800" b="1" dirty="0">
                <a:solidFill>
                  <a:srgbClr val="36A8BF"/>
                </a:solidFill>
                <a:latin typeface="Arial" charset="0"/>
                <a:ea typeface="Arial" charset="0"/>
                <a:cs typeface="Arial" charset="0"/>
                <a:hlinkClick r:id="rId8"/>
              </a:rPr>
              <a:t>@institutelm.com</a:t>
            </a:r>
            <a:endParaRPr lang="en-US" sz="2800" b="1" dirty="0">
              <a:solidFill>
                <a:srgbClr val="36A8BF"/>
              </a:solidFill>
              <a:latin typeface="Arial" charset="0"/>
              <a:ea typeface="Arial" charset="0"/>
              <a:cs typeface="Arial" charset="0"/>
            </a:endParaRPr>
          </a:p>
          <a:p>
            <a:pPr algn="ctr"/>
            <a:r>
              <a:rPr lang="en-US" sz="2800" b="1" dirty="0">
                <a:solidFill>
                  <a:schemeClr val="bg1">
                    <a:lumMod val="50000"/>
                  </a:schemeClr>
                </a:solidFill>
                <a:latin typeface="Arial" charset="0"/>
                <a:ea typeface="Arial" charset="0"/>
                <a:cs typeface="Arial" charset="0"/>
              </a:rPr>
              <a:t>T: 07793 243 854</a:t>
            </a:r>
          </a:p>
          <a:p>
            <a:pPr algn="ctr"/>
            <a:endParaRPr lang="en-US" sz="2800" b="1" dirty="0">
              <a:solidFill>
                <a:schemeClr val="bg1">
                  <a:lumMod val="50000"/>
                </a:schemeClr>
              </a:solidFill>
              <a:latin typeface="Arial" charset="0"/>
              <a:ea typeface="Arial" charset="0"/>
              <a:cs typeface="Arial" charset="0"/>
            </a:endParaRPr>
          </a:p>
          <a:p>
            <a:pPr algn="ctr"/>
            <a:r>
              <a:rPr lang="en-US" sz="2800" b="1" dirty="0">
                <a:solidFill>
                  <a:schemeClr val="bg1">
                    <a:lumMod val="50000"/>
                  </a:schemeClr>
                </a:solidFill>
                <a:latin typeface="Arial" charset="0"/>
                <a:ea typeface="Arial" charset="0"/>
                <a:cs typeface="Arial" charset="0"/>
              </a:rPr>
              <a:t>Gaynor Lewis</a:t>
            </a:r>
          </a:p>
          <a:p>
            <a:pPr algn="ctr"/>
            <a:r>
              <a:rPr lang="en-US" sz="2800" b="1" dirty="0">
                <a:solidFill>
                  <a:schemeClr val="bg1">
                    <a:lumMod val="50000"/>
                  </a:schemeClr>
                </a:solidFill>
                <a:latin typeface="Arial" charset="0"/>
                <a:ea typeface="Arial" charset="0"/>
                <a:cs typeface="Arial" charset="0"/>
              </a:rPr>
              <a:t>E: </a:t>
            </a:r>
            <a:r>
              <a:rPr lang="en-US" sz="2800" b="1" dirty="0">
                <a:solidFill>
                  <a:srgbClr val="36A8BF"/>
                </a:solidFill>
                <a:latin typeface="Arial" charset="0"/>
                <a:ea typeface="Arial" charset="0"/>
                <a:cs typeface="Arial" charset="0"/>
              </a:rPr>
              <a:t>gaynor.lewis</a:t>
            </a:r>
            <a:r>
              <a:rPr lang="en-US" sz="2800" b="1" dirty="0">
                <a:solidFill>
                  <a:schemeClr val="bg1">
                    <a:lumMod val="50000"/>
                  </a:schemeClr>
                </a:solidFill>
                <a:latin typeface="Arial" charset="0"/>
                <a:ea typeface="Arial" charset="0"/>
                <a:cs typeface="Arial" charset="0"/>
                <a:hlinkClick r:id="rId9"/>
              </a:rPr>
              <a:t>@institutelm.com</a:t>
            </a:r>
            <a:endParaRPr lang="en-US" sz="2800" b="1" dirty="0">
              <a:solidFill>
                <a:schemeClr val="bg1">
                  <a:lumMod val="50000"/>
                </a:schemeClr>
              </a:solidFill>
              <a:latin typeface="Arial" charset="0"/>
              <a:ea typeface="Arial" charset="0"/>
              <a:cs typeface="Arial" charset="0"/>
            </a:endParaRPr>
          </a:p>
          <a:p>
            <a:pPr algn="ctr"/>
            <a:r>
              <a:rPr lang="en-US" sz="2800" b="1" dirty="0">
                <a:solidFill>
                  <a:schemeClr val="bg1">
                    <a:lumMod val="50000"/>
                  </a:schemeClr>
                </a:solidFill>
                <a:latin typeface="Arial" charset="0"/>
                <a:ea typeface="Arial" charset="0"/>
                <a:cs typeface="Arial" charset="0"/>
              </a:rPr>
              <a:t>T: 07926 948 424</a:t>
            </a:r>
          </a:p>
          <a:p>
            <a:pPr algn="ctr"/>
            <a:endParaRPr lang="en-US" sz="2800" b="1" dirty="0">
              <a:solidFill>
                <a:schemeClr val="bg1">
                  <a:lumMod val="50000"/>
                </a:schemeClr>
              </a:solidFill>
              <a:latin typeface="Arial" charset="0"/>
              <a:ea typeface="Arial" charset="0"/>
              <a:cs typeface="Arial" charset="0"/>
            </a:endParaRPr>
          </a:p>
          <a:p>
            <a:pPr algn="ctr"/>
            <a:endParaRPr lang="en-US" sz="2800" b="1" dirty="0">
              <a:solidFill>
                <a:schemeClr val="bg1">
                  <a:lumMod val="50000"/>
                </a:schemeClr>
              </a:solidFill>
              <a:latin typeface="Arial" charset="0"/>
              <a:ea typeface="Arial" charset="0"/>
              <a:cs typeface="Arial" charset="0"/>
            </a:endParaRPr>
          </a:p>
          <a:p>
            <a:pPr algn="ctr"/>
            <a:endParaRPr lang="en-US" sz="2800" b="1" dirty="0">
              <a:solidFill>
                <a:schemeClr val="bg1">
                  <a:lumMod val="50000"/>
                </a:schemeClr>
              </a:solidFill>
              <a:latin typeface="Arial" charset="0"/>
              <a:ea typeface="Arial" charset="0"/>
              <a:cs typeface="Arial" charset="0"/>
            </a:endParaRPr>
          </a:p>
        </p:txBody>
      </p:sp>
    </p:spTree>
    <p:extLst>
      <p:ext uri="{BB962C8B-B14F-4D97-AF65-F5344CB8AC3E}">
        <p14:creationId xmlns:p14="http://schemas.microsoft.com/office/powerpoint/2010/main" val="36216015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LM Theme">
  <a:themeElements>
    <a:clrScheme name="ILM">
      <a:dk1>
        <a:srgbClr val="2C385A"/>
      </a:dk1>
      <a:lt1>
        <a:srgbClr val="FFFFFF"/>
      </a:lt1>
      <a:dk2>
        <a:srgbClr val="692D8A"/>
      </a:dk2>
      <a:lt2>
        <a:srgbClr val="E9AE21"/>
      </a:lt2>
      <a:accent1>
        <a:srgbClr val="4F81BD"/>
      </a:accent1>
      <a:accent2>
        <a:srgbClr val="C0504D"/>
      </a:accent2>
      <a:accent3>
        <a:srgbClr val="9BBB59"/>
      </a:accent3>
      <a:accent4>
        <a:srgbClr val="8064A2"/>
      </a:accent4>
      <a:accent5>
        <a:srgbClr val="4BACC6"/>
      </a:accent5>
      <a:accent6>
        <a:srgbClr val="F79646"/>
      </a:accent6>
      <a:hlink>
        <a:srgbClr val="FFFFFF"/>
      </a:hlink>
      <a:folHlink>
        <a:srgbClr val="B2A2C7"/>
      </a:folHlink>
    </a:clrScheme>
    <a:fontScheme name="ILM 2">
      <a:majorFont>
        <a:latin typeface="Arial"/>
        <a:ea typeface=""/>
        <a:cs typeface=""/>
      </a:majorFont>
      <a:minorFont>
        <a:latin typeface="Arial"/>
        <a:ea typeface=""/>
        <a:cs typeface=""/>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2794</TotalTime>
  <Words>2112</Words>
  <Application>Microsoft Office PowerPoint</Application>
  <PresentationFormat>Widescreen</PresentationFormat>
  <Paragraphs>238</Paragraphs>
  <Slides>27</Slides>
  <Notes>21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27</vt:i4>
      </vt:variant>
    </vt:vector>
  </HeadingPairs>
  <TitlesOfParts>
    <vt:vector size="33" baseType="lpstr">
      <vt:lpstr>Arial</vt:lpstr>
      <vt:lpstr>Calibri</vt:lpstr>
      <vt:lpstr>Calibri Light</vt:lpstr>
      <vt:lpstr>Wingdings</vt:lpstr>
      <vt:lpstr>Office Theme</vt:lpstr>
      <vt:lpstr>ILM Theme</vt:lpstr>
      <vt:lpstr>PowerPoint Presentation</vt:lpstr>
      <vt:lpstr>PowerPoint Presentation</vt:lpstr>
      <vt:lpstr>PowerPoint Presentation</vt:lpstr>
      <vt:lpstr>PowerPoint Presentation</vt:lpstr>
      <vt:lpstr>PowerPoint Presentation</vt:lpstr>
      <vt:lpstr>PowerPoint Presentation</vt:lpstr>
      <vt:lpstr>MyLeadership – Bite size leadership learning online  Assess your leadership learning – enhance your knowledge to meet the standard for the components of Leadership</vt:lpstr>
      <vt:lpstr>PowerPoint Presentation</vt:lpstr>
      <vt:lpstr>PowerPoint Presentation</vt:lpstr>
      <vt:lpstr>Edge magazine </vt:lpstr>
      <vt:lpstr>PowerPoint Presentation</vt:lpstr>
      <vt:lpstr>The Framework of Leadership</vt:lpstr>
      <vt:lpstr>Learning linked to each component</vt:lpstr>
      <vt:lpstr>49 Webinar Series</vt:lpstr>
      <vt:lpstr>Webinar Wednesday</vt:lpstr>
      <vt:lpstr>MyLeadership Opportunities</vt:lpstr>
      <vt:lpstr>MyLeadership Profile</vt:lpstr>
      <vt:lpstr>we</vt:lpstr>
      <vt:lpstr>MyLeadership Development</vt:lpstr>
      <vt:lpstr>MyLeadership Development </vt:lpstr>
      <vt:lpstr>Curated resources linked to your gaps</vt:lpstr>
      <vt:lpstr>Certification Conversation</vt:lpstr>
      <vt:lpstr>Standard Met</vt:lpstr>
      <vt:lpstr>Compare your progress to others</vt:lpstr>
      <vt:lpstr>Membership progression linked to MyLeadership</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Carrie Gregory</dc:creator>
  <cp:lastModifiedBy>Gaynor Lewis</cp:lastModifiedBy>
  <cp:revision>87</cp:revision>
  <cp:lastPrinted>2018-05-02T14:58:59Z</cp:lastPrinted>
  <dcterms:created xsi:type="dcterms:W3CDTF">2016-08-30T09:07:58Z</dcterms:created>
  <dcterms:modified xsi:type="dcterms:W3CDTF">2018-05-31T08:51:08Z</dcterms:modified>
</cp:coreProperties>
</file>