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75" r:id="rId2"/>
    <p:sldId id="258" r:id="rId3"/>
    <p:sldId id="261" r:id="rId4"/>
    <p:sldId id="268" r:id="rId5"/>
    <p:sldId id="259" r:id="rId6"/>
    <p:sldId id="262" r:id="rId7"/>
    <p:sldId id="264" r:id="rId8"/>
    <p:sldId id="265" r:id="rId9"/>
    <p:sldId id="266" r:id="rId10"/>
    <p:sldId id="267" r:id="rId11"/>
    <p:sldId id="272" r:id="rId12"/>
    <p:sldId id="273" r:id="rId13"/>
    <p:sldId id="274" r:id="rId14"/>
    <p:sldId id="260" r:id="rId15"/>
    <p:sldId id="263"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368" autoAdjust="0"/>
    <p:restoredTop sz="94660"/>
  </p:normalViewPr>
  <p:slideViewPr>
    <p:cSldViewPr snapToGrid="0">
      <p:cViewPr varScale="1">
        <p:scale>
          <a:sx n="79" d="100"/>
          <a:sy n="79" d="100"/>
        </p:scale>
        <p:origin x="81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DD11FF-3D22-44CC-9714-43F42827E5CC}" type="datetimeFigureOut">
              <a:rPr lang="en-GB" smtClean="0"/>
              <a:t>15/01/2018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A26A4F-1590-476D-B85E-1EDD5D8D0FE9}" type="slidenum">
              <a:rPr lang="en-GB" smtClean="0"/>
              <a:t>‹#›</a:t>
            </a:fld>
            <a:endParaRPr lang="en-GB"/>
          </a:p>
        </p:txBody>
      </p:sp>
    </p:spTree>
    <p:extLst>
      <p:ext uri="{BB962C8B-B14F-4D97-AF65-F5344CB8AC3E}">
        <p14:creationId xmlns:p14="http://schemas.microsoft.com/office/powerpoint/2010/main" val="9639359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imdb.com/title/tt0944839/"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www.southwalesargus.co.uk/news/14918682.The_Marie_Lloyd_Story_playing_at_the_Cotswold_Playhouse_in_December/"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find.galegroup.com.ezproxy.uwtsd.ac.uk/ttda/newspaperRetrieve.do?sgHitCountType=None&amp;sort=DateAscend&amp;tabID=T003&amp;prodId=TTDA&amp;resultListType=RESULT_LIST&amp;searchId=R3&amp;searchType=BasicSearchForm&amp;currentPosition=2&amp;qrySerId=Locale(en,,):FQE%3D(tx,None,15)percy+courtenay:And:LQE%3D(da,None,23)01/01/1894+-+12/01/1894$&amp;retrieveFormat=MULTIPAGE_DOCUMENT&amp;userGroupName=walamp&amp;inPS=true&amp;contentSet=LTO&amp;&amp;docId=&amp;docLevel=FASCIMILE&amp;workId=&amp;relevancePageBatch=CS218553037&amp;contentSet=LTO&amp;callistoContentSet=UDVIN&amp;docPage=article&amp;hilite=y&amp;tabLimiterIndex=&amp;tabLimiterValue=&amp;mcode=0FFO"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britishnewspaperarchive.co.uk/viewer/bl/0001795/19060914/047/0003"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britishnewspaperarchive.co.uk/viewer/bl/0000206/19130606/011/0002"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britishnewspaperarchive.co.uk/viewer/bl/0000566/19221008/010/0001" TargetMode="External"/><Relationship Id="rId2" Type="http://schemas.openxmlformats.org/officeDocument/2006/relationships/slide" Target="../slides/slide11.xml"/><Relationship Id="rId1" Type="http://schemas.openxmlformats.org/officeDocument/2006/relationships/notesMaster" Target="../notesMasters/notesMaster1.xml"/><Relationship Id="rId4" Type="http://schemas.openxmlformats.org/officeDocument/2006/relationships/hyperlink" Target="http://find.galegroup.com.ezproxy.uwtsd.ac.uk/ttda/newspaperRetrieve.do?sgHitCountType=None&amp;sort=DateAscend&amp;tabID=T003&amp;prodId=TTDA&amp;resultListType=RESULT_LIST&amp;searchId=R1&amp;searchType=BasicSearchForm&amp;currentPosition=1&amp;qrySerId=Locale(en,,):FQE%3D(tx,None,14)bernard+dillon:And:LQE%3D(da,None,23)05/06/1941+-+05/08/1941$&amp;retrieveFormat=MULTIPAGE_DOCUMENT&amp;userGroupName=walamp&amp;inPS=true&amp;contentSet=LTO&amp;&amp;docId=&amp;docLevel=FASCIMILE&amp;workId=&amp;relevancePageBatch=CS101660839&amp;contentSet=UDVIN&amp;callistoContentSet=UDVIN&amp;docPage=article&amp;hilite=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two – Being a celebrity in Edwardian Britain</a:t>
            </a:r>
          </a:p>
          <a:p>
            <a:r>
              <a:rPr lang="en-GB" sz="1200" kern="1200" dirty="0">
                <a:solidFill>
                  <a:schemeClr val="tx1"/>
                </a:solidFill>
                <a:effectLst/>
                <a:latin typeface="+mn-lt"/>
                <a:ea typeface="+mn-ea"/>
                <a:cs typeface="+mn-cs"/>
              </a:rPr>
              <a:t>For many years I have been fascinated with the lives of two Edwardian people who were both famous and married and who effectively destroyed each other.  Marie Lloyd the music hall star and her husband the jockey Bernard Dillon were an unlikely couple who married under pressure circumstances.  By studying their lives, I hope to establish the catalysts for their meteoric fall.</a:t>
            </a:r>
          </a:p>
          <a:p>
            <a:r>
              <a:rPr lang="en-GB" sz="1200" kern="1200" dirty="0">
                <a:solidFill>
                  <a:schemeClr val="tx1"/>
                </a:solidFill>
                <a:effectLst/>
                <a:latin typeface="+mn-lt"/>
                <a:ea typeface="+mn-ea"/>
                <a:cs typeface="+mn-cs"/>
              </a:rPr>
              <a:t>Newspapers today report on every little move of the famous and Edwardian Britain was no different.  Telephones were commonly used in that period giving journalists access to instant news.  With improved railway infrastructure performers were able to travel all over the country for work, widening their audience and appeal, while getting </a:t>
            </a:r>
            <a:r>
              <a:rPr lang="en-GB" sz="1200" kern="1200" dirty="0" err="1">
                <a:solidFill>
                  <a:schemeClr val="tx1"/>
                </a:solidFill>
                <a:effectLst/>
                <a:latin typeface="+mn-lt"/>
                <a:ea typeface="+mn-ea"/>
                <a:cs typeface="+mn-cs"/>
              </a:rPr>
              <a:t>getting</a:t>
            </a:r>
            <a:r>
              <a:rPr lang="en-GB" sz="1200" kern="1200" dirty="0">
                <a:solidFill>
                  <a:schemeClr val="tx1"/>
                </a:solidFill>
                <a:effectLst/>
                <a:latin typeface="+mn-lt"/>
                <a:ea typeface="+mn-ea"/>
                <a:cs typeface="+mn-cs"/>
              </a:rPr>
              <a:t> themselves known.    </a:t>
            </a:r>
          </a:p>
          <a:p>
            <a:r>
              <a:rPr lang="en-GB" sz="1200" kern="1200" dirty="0">
                <a:solidFill>
                  <a:schemeClr val="tx1"/>
                </a:solidFill>
                <a:effectLst/>
                <a:latin typeface="+mn-lt"/>
                <a:ea typeface="+mn-ea"/>
                <a:cs typeface="+mn-cs"/>
              </a:rPr>
              <a:t>M. Gillies, </a:t>
            </a:r>
            <a:r>
              <a:rPr lang="en-GB" sz="1200" i="1" kern="1200" dirty="0">
                <a:solidFill>
                  <a:schemeClr val="tx1"/>
                </a:solidFill>
                <a:effectLst/>
                <a:latin typeface="+mn-lt"/>
                <a:ea typeface="+mn-ea"/>
                <a:cs typeface="+mn-cs"/>
              </a:rPr>
              <a:t>Marie Lloyd: the One and Only.</a:t>
            </a:r>
            <a:r>
              <a:rPr lang="en-GB" sz="1200" kern="1200" dirty="0">
                <a:solidFill>
                  <a:schemeClr val="tx1"/>
                </a:solidFill>
                <a:effectLst/>
                <a:latin typeface="+mn-lt"/>
                <a:ea typeface="+mn-ea"/>
                <a:cs typeface="+mn-cs"/>
              </a:rPr>
              <a:t> (London: Victor Gollancz, 1999). Pg. 72.</a:t>
            </a:r>
          </a:p>
          <a:p>
            <a:endParaRPr lang="en-GB" dirty="0"/>
          </a:p>
        </p:txBody>
      </p:sp>
      <p:sp>
        <p:nvSpPr>
          <p:cNvPr id="4" name="Slide Number Placeholder 3"/>
          <p:cNvSpPr>
            <a:spLocks noGrp="1"/>
          </p:cNvSpPr>
          <p:nvPr>
            <p:ph type="sldNum" sz="quarter" idx="10"/>
          </p:nvPr>
        </p:nvSpPr>
        <p:spPr/>
        <p:txBody>
          <a:bodyPr/>
          <a:lstStyle/>
          <a:p>
            <a:fld id="{A7A26A4F-1590-476D-B85E-1EDD5D8D0FE9}" type="slidenum">
              <a:rPr lang="en-GB" smtClean="0"/>
              <a:t>2</a:t>
            </a:fld>
            <a:endParaRPr lang="en-GB"/>
          </a:p>
        </p:txBody>
      </p:sp>
    </p:spTree>
    <p:extLst>
      <p:ext uri="{BB962C8B-B14F-4D97-AF65-F5344CB8AC3E}">
        <p14:creationId xmlns:p14="http://schemas.microsoft.com/office/powerpoint/2010/main" val="3169636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three - Aims and methods</a:t>
            </a:r>
          </a:p>
          <a:p>
            <a:r>
              <a:rPr lang="en-GB" sz="1200" kern="1200" dirty="0">
                <a:solidFill>
                  <a:schemeClr val="tx1"/>
                </a:solidFill>
                <a:effectLst/>
                <a:latin typeface="+mn-lt"/>
                <a:ea typeface="+mn-ea"/>
                <a:cs typeface="+mn-cs"/>
              </a:rPr>
              <a:t>The intention of this piece of work is to show how enjoying all the trappings of a celebrity lifestyle could destroy the lives of Edwardian celebrities.</a:t>
            </a:r>
          </a:p>
          <a:p>
            <a:r>
              <a:rPr lang="en-GB" sz="1200" kern="1200" dirty="0">
                <a:solidFill>
                  <a:schemeClr val="tx1"/>
                </a:solidFill>
                <a:effectLst/>
                <a:latin typeface="+mn-lt"/>
                <a:ea typeface="+mn-ea"/>
                <a:cs typeface="+mn-cs"/>
              </a:rPr>
              <a:t>I intend focussing on three major incidents that have bearing on the lives of these two people.  Firstly, I will look at the music hall strike of 1907, which I believed shaped opinion of Marie Lloyd for the newspapers and the theatre establishment.  The other two events that I feel are instrumental to this subject are the withdrawal of Bernard’s licence to ride as a professional jockey and their detention on Ellis Island.  I have had a theory that Bernard had his licence taken away because of their notoriety and hope to prove this through investigating Jockey Club officials at the time.</a:t>
            </a:r>
          </a:p>
          <a:p>
            <a:r>
              <a:rPr lang="en-GB" sz="1200" kern="1200" dirty="0">
                <a:solidFill>
                  <a:schemeClr val="tx1"/>
                </a:solidFill>
                <a:effectLst/>
                <a:latin typeface="+mn-lt"/>
                <a:ea typeface="+mn-ea"/>
                <a:cs typeface="+mn-cs"/>
              </a:rPr>
              <a:t>Scrutiny of the papers is revealing.  It is my aim to make good use of them as this is a piece about media interest.  </a:t>
            </a:r>
          </a:p>
          <a:p>
            <a:r>
              <a:rPr lang="en-GB" sz="1200" kern="1200" dirty="0">
                <a:solidFill>
                  <a:schemeClr val="tx1"/>
                </a:solidFill>
                <a:effectLst/>
                <a:latin typeface="+mn-lt"/>
                <a:ea typeface="+mn-ea"/>
                <a:cs typeface="+mn-cs"/>
              </a:rPr>
              <a:t>I have found that scepticism is essential when looking at Marie’s early biographers, Naomi Jacob and Walter </a:t>
            </a:r>
            <a:r>
              <a:rPr lang="en-GB" sz="1200" kern="1200" dirty="0" err="1">
                <a:solidFill>
                  <a:schemeClr val="tx1"/>
                </a:solidFill>
                <a:effectLst/>
                <a:latin typeface="+mn-lt"/>
                <a:ea typeface="+mn-ea"/>
                <a:cs typeface="+mn-cs"/>
              </a:rPr>
              <a:t>MacQueen</a:t>
            </a:r>
            <a:r>
              <a:rPr lang="en-GB" sz="1200" kern="1200" dirty="0">
                <a:solidFill>
                  <a:schemeClr val="tx1"/>
                </a:solidFill>
                <a:effectLst/>
                <a:latin typeface="+mn-lt"/>
                <a:ea typeface="+mn-ea"/>
                <a:cs typeface="+mn-cs"/>
              </a:rPr>
              <a:t>-Pope.  While being useful as sources of family history, they do tend to be biased.  Her more recent biographers, Midge Gillies, Daniel </a:t>
            </a:r>
            <a:r>
              <a:rPr lang="en-GB" sz="1200" kern="1200" dirty="0" err="1">
                <a:solidFill>
                  <a:schemeClr val="tx1"/>
                </a:solidFill>
                <a:effectLst/>
                <a:latin typeface="+mn-lt"/>
                <a:ea typeface="+mn-ea"/>
                <a:cs typeface="+mn-cs"/>
              </a:rPr>
              <a:t>Farson</a:t>
            </a:r>
            <a:r>
              <a:rPr lang="en-GB" sz="1200" kern="1200" dirty="0">
                <a:solidFill>
                  <a:schemeClr val="tx1"/>
                </a:solidFill>
                <a:effectLst/>
                <a:latin typeface="+mn-lt"/>
                <a:ea typeface="+mn-ea"/>
                <a:cs typeface="+mn-cs"/>
              </a:rPr>
              <a:t> and Richard Baker are circumspect regarding the early work while using them for background. </a:t>
            </a:r>
          </a:p>
          <a:p>
            <a:endParaRPr lang="en-GB" dirty="0"/>
          </a:p>
        </p:txBody>
      </p:sp>
      <p:sp>
        <p:nvSpPr>
          <p:cNvPr id="4" name="Slide Number Placeholder 3"/>
          <p:cNvSpPr>
            <a:spLocks noGrp="1"/>
          </p:cNvSpPr>
          <p:nvPr>
            <p:ph type="sldNum" sz="quarter" idx="10"/>
          </p:nvPr>
        </p:nvSpPr>
        <p:spPr/>
        <p:txBody>
          <a:bodyPr/>
          <a:lstStyle/>
          <a:p>
            <a:fld id="{A7A26A4F-1590-476D-B85E-1EDD5D8D0FE9}" type="slidenum">
              <a:rPr lang="en-GB" smtClean="0"/>
              <a:t>3</a:t>
            </a:fld>
            <a:endParaRPr lang="en-GB"/>
          </a:p>
        </p:txBody>
      </p:sp>
    </p:spTree>
    <p:extLst>
      <p:ext uri="{BB962C8B-B14F-4D97-AF65-F5344CB8AC3E}">
        <p14:creationId xmlns:p14="http://schemas.microsoft.com/office/powerpoint/2010/main" val="30043447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four - The sources</a:t>
            </a:r>
          </a:p>
          <a:p>
            <a:r>
              <a:rPr lang="en-GB" sz="1200" kern="1200" dirty="0">
                <a:solidFill>
                  <a:schemeClr val="tx1"/>
                </a:solidFill>
                <a:effectLst/>
                <a:latin typeface="+mn-lt"/>
                <a:ea typeface="+mn-ea"/>
                <a:cs typeface="+mn-cs"/>
              </a:rPr>
              <a:t>Biographer Naomi Jacob idolised Marie and was a personal-friend. More recently, with the addition of verifiable facts, a detailed and honest piece of work by Midge Gillies portrays Marie in a different light; one of a diva.  Gillies finds many irregularities in the work of Naomi Jacob. </a:t>
            </a:r>
          </a:p>
          <a:p>
            <a:r>
              <a:rPr lang="en-GB" sz="1200" kern="1200" dirty="0">
                <a:solidFill>
                  <a:schemeClr val="tx1"/>
                </a:solidFill>
                <a:effectLst/>
                <a:latin typeface="+mn-lt"/>
                <a:ea typeface="+mn-ea"/>
                <a:cs typeface="+mn-cs"/>
              </a:rPr>
              <a:t>Newspapers need to be viewed with a critical eye although they do provide a solid timeline and I have found them compelling reading.  </a:t>
            </a:r>
          </a:p>
          <a:p>
            <a:r>
              <a:rPr lang="en-GB" sz="1200" kern="1200" dirty="0">
                <a:solidFill>
                  <a:schemeClr val="tx1"/>
                </a:solidFill>
                <a:effectLst/>
                <a:latin typeface="+mn-lt"/>
                <a:ea typeface="+mn-ea"/>
                <a:cs typeface="+mn-cs"/>
              </a:rPr>
              <a:t>Today Marie and Bernard are still attracting media interest: The BBC4 aired a television film about her life in 2007   and in 2016 her story was being told at the Cotswold Playhouse: just two of many examples of how the subject is still current   </a:t>
            </a:r>
          </a:p>
          <a:p>
            <a:r>
              <a:rPr lang="en-GB" sz="1200" kern="1200" dirty="0">
                <a:solidFill>
                  <a:schemeClr val="tx1"/>
                </a:solidFill>
                <a:effectLst/>
                <a:latin typeface="+mn-lt"/>
                <a:ea typeface="+mn-ea"/>
                <a:cs typeface="+mn-cs"/>
              </a:rPr>
              <a:t>M. Gillies. Marie Lloyd. Pg. 298.</a:t>
            </a:r>
          </a:p>
          <a:p>
            <a:r>
              <a:rPr lang="en-GB" sz="1200" kern="1200" dirty="0">
                <a:solidFill>
                  <a:schemeClr val="tx1"/>
                </a:solidFill>
                <a:effectLst/>
                <a:latin typeface="+mn-lt"/>
                <a:ea typeface="+mn-ea"/>
                <a:cs typeface="+mn-cs"/>
              </a:rPr>
              <a:t>IMDb, “Miss Marie Lloyd” imdb.com [online] available at </a:t>
            </a:r>
            <a:r>
              <a:rPr lang="en-GB" sz="1200" u="sng" kern="1200" dirty="0">
                <a:solidFill>
                  <a:schemeClr val="tx1"/>
                </a:solidFill>
                <a:effectLst/>
                <a:latin typeface="+mn-lt"/>
                <a:ea typeface="+mn-ea"/>
                <a:cs typeface="+mn-cs"/>
                <a:hlinkClick r:id="rId3"/>
              </a:rPr>
              <a:t>http://www.imdb.com/title/tt0944839/</a:t>
            </a:r>
            <a:r>
              <a:rPr lang="en-GB" sz="1200" kern="1200" dirty="0">
                <a:solidFill>
                  <a:schemeClr val="tx1"/>
                </a:solidFill>
                <a:effectLst/>
                <a:latin typeface="+mn-lt"/>
                <a:ea typeface="+mn-ea"/>
                <a:cs typeface="+mn-cs"/>
              </a:rPr>
              <a:t> [accessed 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r>
              <a:rPr lang="en-GB" sz="1200" kern="1200" dirty="0">
                <a:solidFill>
                  <a:schemeClr val="tx1"/>
                </a:solidFill>
                <a:effectLst/>
                <a:latin typeface="+mn-lt"/>
                <a:ea typeface="+mn-ea"/>
                <a:cs typeface="+mn-cs"/>
              </a:rPr>
              <a:t>C. Shepherd, “The Marie Lloyd Story playing at the Cotswold Playhouse in December” The South Wales Argus, 21</a:t>
            </a:r>
            <a:r>
              <a:rPr lang="en-GB" sz="1200" kern="1200" baseline="30000" dirty="0">
                <a:solidFill>
                  <a:schemeClr val="tx1"/>
                </a:solidFill>
                <a:effectLst/>
                <a:latin typeface="+mn-lt"/>
                <a:ea typeface="+mn-ea"/>
                <a:cs typeface="+mn-cs"/>
              </a:rPr>
              <a:t>st</a:t>
            </a:r>
            <a:r>
              <a:rPr lang="en-GB" sz="1200" kern="1200" dirty="0">
                <a:solidFill>
                  <a:schemeClr val="tx1"/>
                </a:solidFill>
                <a:effectLst/>
                <a:latin typeface="+mn-lt"/>
                <a:ea typeface="+mn-ea"/>
                <a:cs typeface="+mn-cs"/>
              </a:rPr>
              <a:t> November, 2016 [online] available at </a:t>
            </a:r>
            <a:r>
              <a:rPr lang="en-GB" sz="1200" u="sng" kern="1200" dirty="0">
                <a:solidFill>
                  <a:schemeClr val="tx1"/>
                </a:solidFill>
                <a:effectLst/>
                <a:latin typeface="+mn-lt"/>
                <a:ea typeface="+mn-ea"/>
                <a:cs typeface="+mn-cs"/>
                <a:hlinkClick r:id="rId4"/>
              </a:rPr>
              <a:t>http://www.southwalesargus.co.uk/news/14918682.The_Marie_Lloyd_Story_playing_at_the_Cotswold_Playhouse_in_December/</a:t>
            </a:r>
            <a:r>
              <a:rPr lang="en-GB" sz="1200" kern="1200" dirty="0">
                <a:solidFill>
                  <a:schemeClr val="tx1"/>
                </a:solidFill>
                <a:effectLst/>
                <a:latin typeface="+mn-lt"/>
                <a:ea typeface="+mn-ea"/>
                <a:cs typeface="+mn-cs"/>
              </a:rPr>
              <a:t> [accessed on 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December 2017].</a:t>
            </a:r>
          </a:p>
          <a:p>
            <a:endParaRPr lang="en-GB" dirty="0"/>
          </a:p>
        </p:txBody>
      </p:sp>
      <p:sp>
        <p:nvSpPr>
          <p:cNvPr id="4" name="Slide Number Placeholder 3"/>
          <p:cNvSpPr>
            <a:spLocks noGrp="1"/>
          </p:cNvSpPr>
          <p:nvPr>
            <p:ph type="sldNum" sz="quarter" idx="10"/>
          </p:nvPr>
        </p:nvSpPr>
        <p:spPr/>
        <p:txBody>
          <a:bodyPr/>
          <a:lstStyle/>
          <a:p>
            <a:fld id="{A7A26A4F-1590-476D-B85E-1EDD5D8D0FE9}" type="slidenum">
              <a:rPr lang="en-GB" smtClean="0"/>
              <a:t>4</a:t>
            </a:fld>
            <a:endParaRPr lang="en-GB"/>
          </a:p>
        </p:txBody>
      </p:sp>
    </p:spTree>
    <p:extLst>
      <p:ext uri="{BB962C8B-B14F-4D97-AF65-F5344CB8AC3E}">
        <p14:creationId xmlns:p14="http://schemas.microsoft.com/office/powerpoint/2010/main" val="16977570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five – Blame it on Sport and Alcohol</a:t>
            </a:r>
          </a:p>
          <a:p>
            <a:r>
              <a:rPr lang="en-GB" sz="1200" kern="1200" dirty="0">
                <a:solidFill>
                  <a:schemeClr val="tx1"/>
                </a:solidFill>
                <a:effectLst/>
                <a:latin typeface="+mn-lt"/>
                <a:ea typeface="+mn-ea"/>
                <a:cs typeface="+mn-cs"/>
              </a:rPr>
              <a:t>Tony Collins and Wray </a:t>
            </a:r>
            <a:r>
              <a:rPr lang="en-GB" sz="1200" kern="1200" dirty="0" err="1">
                <a:solidFill>
                  <a:schemeClr val="tx1"/>
                </a:solidFill>
                <a:effectLst/>
                <a:latin typeface="+mn-lt"/>
                <a:ea typeface="+mn-ea"/>
                <a:cs typeface="+mn-cs"/>
              </a:rPr>
              <a:t>Vamplew</a:t>
            </a:r>
            <a:r>
              <a:rPr lang="en-GB" sz="1200" kern="1200" dirty="0">
                <a:solidFill>
                  <a:schemeClr val="tx1"/>
                </a:solidFill>
                <a:effectLst/>
                <a:latin typeface="+mn-lt"/>
                <a:ea typeface="+mn-ea"/>
                <a:cs typeface="+mn-cs"/>
              </a:rPr>
              <a:t> wrote an entire book, </a:t>
            </a:r>
            <a:r>
              <a:rPr lang="en-GB" sz="1200" i="1" kern="1200" dirty="0">
                <a:solidFill>
                  <a:schemeClr val="tx1"/>
                </a:solidFill>
                <a:effectLst/>
                <a:latin typeface="+mn-lt"/>
                <a:ea typeface="+mn-ea"/>
                <a:cs typeface="+mn-cs"/>
              </a:rPr>
              <a:t>Mud, Sweat and Beers</a:t>
            </a:r>
            <a:r>
              <a:rPr lang="en-GB" sz="1200" kern="1200" dirty="0">
                <a:solidFill>
                  <a:schemeClr val="tx1"/>
                </a:solidFill>
                <a:effectLst/>
                <a:latin typeface="+mn-lt"/>
                <a:ea typeface="+mn-ea"/>
                <a:cs typeface="+mn-cs"/>
              </a:rPr>
              <a:t> about the connections between sport and alcohol, saying that while the drinks industry in Victorian Britain experienced a decline, sporting events were attracting more and more people.  Pubs all over Britain bear names that connect them with sport of one kind or another. </a:t>
            </a:r>
          </a:p>
          <a:p>
            <a:r>
              <a:rPr lang="en-GB" sz="1200" kern="1200" dirty="0">
                <a:solidFill>
                  <a:schemeClr val="tx1"/>
                </a:solidFill>
                <a:effectLst/>
                <a:latin typeface="+mn-lt"/>
                <a:ea typeface="+mn-ea"/>
                <a:cs typeface="+mn-cs"/>
              </a:rPr>
              <a:t>Landlords of pubs in Victorian Britain employed entertainers while customers ate and drank alcohol.  Later-on when the music hall became very popular the landlords expanded their ventures with purpose built venues known as music-halls.   </a:t>
            </a:r>
          </a:p>
          <a:p>
            <a:r>
              <a:rPr lang="en-GB" sz="1200" kern="1200" dirty="0">
                <a:solidFill>
                  <a:schemeClr val="tx1"/>
                </a:solidFill>
                <a:effectLst/>
                <a:latin typeface="+mn-lt"/>
                <a:ea typeface="+mn-ea"/>
                <a:cs typeface="+mn-cs"/>
              </a:rPr>
              <a:t>While there is a link between alcohol and the professions of Marie and Bernard, artistes and sports-people also had similar backgrounds.  According to Gillies, the poorer, working class, which these people were, had the potential to earn vast amounts of money but found problems with the responsibility of being super-rich.    They also socialised together, stars of the stage and the track often found themselves mingling with each other at London restaurants. </a:t>
            </a:r>
          </a:p>
          <a:p>
            <a:r>
              <a:rPr lang="en-GB" sz="1200" kern="1200" dirty="0">
                <a:solidFill>
                  <a:schemeClr val="tx1"/>
                </a:solidFill>
                <a:effectLst/>
                <a:latin typeface="+mn-lt"/>
                <a:ea typeface="+mn-ea"/>
                <a:cs typeface="+mn-cs"/>
              </a:rPr>
              <a:t>T. Collins and W. </a:t>
            </a:r>
            <a:r>
              <a:rPr lang="en-GB" sz="1200" kern="1200" dirty="0" err="1">
                <a:solidFill>
                  <a:schemeClr val="tx1"/>
                </a:solidFill>
                <a:effectLst/>
                <a:latin typeface="+mn-lt"/>
                <a:ea typeface="+mn-ea"/>
                <a:cs typeface="+mn-cs"/>
              </a:rPr>
              <a:t>Vamplew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Mud Sweat and Beers: A Cultural History of Sport and Alcohol</a:t>
            </a:r>
            <a:r>
              <a:rPr lang="en-GB" sz="1200" kern="1200" dirty="0">
                <a:solidFill>
                  <a:schemeClr val="tx1"/>
                </a:solidFill>
                <a:effectLst/>
                <a:latin typeface="+mn-lt"/>
                <a:ea typeface="+mn-ea"/>
                <a:cs typeface="+mn-cs"/>
              </a:rPr>
              <a:t> (Oxford: Berg, 2002). Pg. 1.</a:t>
            </a:r>
          </a:p>
          <a:p>
            <a:r>
              <a:rPr lang="en-GB" sz="1200" kern="1200" dirty="0">
                <a:solidFill>
                  <a:schemeClr val="tx1"/>
                </a:solidFill>
                <a:effectLst/>
                <a:latin typeface="+mn-lt"/>
                <a:ea typeface="+mn-ea"/>
                <a:cs typeface="+mn-cs"/>
              </a:rPr>
              <a:t>Ibid. Pg. 7.</a:t>
            </a:r>
          </a:p>
          <a:p>
            <a:r>
              <a:rPr lang="en-GB" sz="1200" kern="1200" dirty="0">
                <a:solidFill>
                  <a:schemeClr val="tx1"/>
                </a:solidFill>
                <a:effectLst/>
                <a:latin typeface="+mn-lt"/>
                <a:ea typeface="+mn-ea"/>
                <a:cs typeface="+mn-cs"/>
              </a:rPr>
              <a:t>T. Collins and W. </a:t>
            </a:r>
            <a:r>
              <a:rPr lang="en-GB" sz="1200" kern="1200" dirty="0" err="1">
                <a:solidFill>
                  <a:schemeClr val="tx1"/>
                </a:solidFill>
                <a:effectLst/>
                <a:latin typeface="+mn-lt"/>
                <a:ea typeface="+mn-ea"/>
                <a:cs typeface="+mn-cs"/>
              </a:rPr>
              <a:t>Vamplew</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Mud, Sweat and Beers</a:t>
            </a:r>
            <a:r>
              <a:rPr lang="en-GB" sz="1200" kern="1200" dirty="0">
                <a:solidFill>
                  <a:schemeClr val="tx1"/>
                </a:solidFill>
                <a:effectLst/>
                <a:latin typeface="+mn-lt"/>
                <a:ea typeface="+mn-ea"/>
                <a:cs typeface="+mn-cs"/>
              </a:rPr>
              <a:t>. Pg. 22. </a:t>
            </a:r>
          </a:p>
          <a:p>
            <a:r>
              <a:rPr lang="en-GB" sz="1200" kern="1200" dirty="0">
                <a:solidFill>
                  <a:schemeClr val="tx1"/>
                </a:solidFill>
                <a:effectLst/>
                <a:latin typeface="+mn-lt"/>
                <a:ea typeface="+mn-ea"/>
                <a:cs typeface="+mn-cs"/>
              </a:rPr>
              <a:t>M. Gillies, </a:t>
            </a:r>
            <a:r>
              <a:rPr lang="en-GB" sz="1200" i="1" kern="1200" dirty="0">
                <a:solidFill>
                  <a:schemeClr val="tx1"/>
                </a:solidFill>
                <a:effectLst/>
                <a:latin typeface="+mn-lt"/>
                <a:ea typeface="+mn-ea"/>
                <a:cs typeface="+mn-cs"/>
              </a:rPr>
              <a:t>Marie Lloyd</a:t>
            </a:r>
            <a:r>
              <a:rPr lang="en-GB" sz="1200" kern="1200" dirty="0">
                <a:solidFill>
                  <a:schemeClr val="tx1"/>
                </a:solidFill>
                <a:effectLst/>
                <a:latin typeface="+mn-lt"/>
                <a:ea typeface="+mn-ea"/>
                <a:cs typeface="+mn-cs"/>
              </a:rPr>
              <a:t>. Pg. 213.</a:t>
            </a:r>
          </a:p>
          <a:p>
            <a:r>
              <a:rPr lang="en-GB" sz="1200" kern="1200" dirty="0">
                <a:solidFill>
                  <a:schemeClr val="tx1"/>
                </a:solidFill>
                <a:effectLst/>
                <a:latin typeface="+mn-lt"/>
                <a:ea typeface="+mn-ea"/>
                <a:cs typeface="+mn-cs"/>
              </a:rPr>
              <a:t>Ibid. </a:t>
            </a:r>
          </a:p>
          <a:p>
            <a:endParaRPr lang="en-GB" dirty="0"/>
          </a:p>
        </p:txBody>
      </p:sp>
      <p:sp>
        <p:nvSpPr>
          <p:cNvPr id="4" name="Slide Number Placeholder 3"/>
          <p:cNvSpPr>
            <a:spLocks noGrp="1"/>
          </p:cNvSpPr>
          <p:nvPr>
            <p:ph type="sldNum" sz="quarter" idx="10"/>
          </p:nvPr>
        </p:nvSpPr>
        <p:spPr/>
        <p:txBody>
          <a:bodyPr/>
          <a:lstStyle/>
          <a:p>
            <a:fld id="{A7A26A4F-1590-476D-B85E-1EDD5D8D0FE9}" type="slidenum">
              <a:rPr lang="en-GB" smtClean="0"/>
              <a:t>5</a:t>
            </a:fld>
            <a:endParaRPr lang="en-GB"/>
          </a:p>
        </p:txBody>
      </p:sp>
    </p:spTree>
    <p:extLst>
      <p:ext uri="{BB962C8B-B14F-4D97-AF65-F5344CB8AC3E}">
        <p14:creationId xmlns:p14="http://schemas.microsoft.com/office/powerpoint/2010/main" val="2557214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six – a background.</a:t>
            </a:r>
          </a:p>
          <a:p>
            <a:r>
              <a:rPr lang="en-GB" sz="1200" kern="1200" dirty="0">
                <a:solidFill>
                  <a:schemeClr val="tx1"/>
                </a:solidFill>
                <a:effectLst/>
                <a:latin typeface="+mn-lt"/>
                <a:ea typeface="+mn-ea"/>
                <a:cs typeface="+mn-cs"/>
              </a:rPr>
              <a:t>I think that while they had similar working-class backgrounds there were fundamental differences that impacted on their futures.</a:t>
            </a:r>
          </a:p>
          <a:p>
            <a:r>
              <a:rPr lang="en-GB" sz="1200" kern="1200" dirty="0">
                <a:solidFill>
                  <a:schemeClr val="tx1"/>
                </a:solidFill>
                <a:effectLst/>
                <a:latin typeface="+mn-lt"/>
                <a:ea typeface="+mn-ea"/>
                <a:cs typeface="+mn-cs"/>
              </a:rPr>
              <a:t>Marie was very famous between the 1880’s and the 1920’s.  She was born in the East End of London in 1870; Gillies, claimed that her rise from the slums of Hoxton led her to great fortune, and she was very close to her family who generally lived with her. Marie revelled in celebrity life, enjoying everything that accompanied it but with it came notoriety; </a:t>
            </a:r>
            <a:r>
              <a:rPr lang="en-GB" sz="1200" i="1" kern="1200" dirty="0">
                <a:solidFill>
                  <a:schemeClr val="tx1"/>
                </a:solidFill>
                <a:effectLst/>
                <a:latin typeface="+mn-lt"/>
                <a:ea typeface="+mn-ea"/>
                <a:cs typeface="+mn-cs"/>
              </a:rPr>
              <a:t>The Times</a:t>
            </a:r>
            <a:r>
              <a:rPr lang="en-GB" sz="1200" kern="1200" dirty="0">
                <a:solidFill>
                  <a:schemeClr val="tx1"/>
                </a:solidFill>
                <a:effectLst/>
                <a:latin typeface="+mn-lt"/>
                <a:ea typeface="+mn-ea"/>
                <a:cs typeface="+mn-cs"/>
              </a:rPr>
              <a:t> often reported on her three marriages which were of huge interest to the press. </a:t>
            </a:r>
          </a:p>
          <a:p>
            <a:r>
              <a:rPr lang="en-GB" sz="1200" kern="1200" dirty="0">
                <a:solidFill>
                  <a:schemeClr val="tx1"/>
                </a:solidFill>
                <a:effectLst/>
                <a:latin typeface="+mn-lt"/>
                <a:ea typeface="+mn-ea"/>
                <a:cs typeface="+mn-cs"/>
              </a:rPr>
              <a:t>Bernard was seventeen years younger than Marie. One of seven boys he was brought up in Ireland by his father Patsy to be a horseman like his brothers.  Bernard had no female role-model in his life as his mother died when he was six years old; his father did not remarry until Bernard was eleven. Paul Mathieu who wrote a book about a racing establishment that employed Bernard, said that at the age of thirteen he was headhunted by horse-racing and theatre impresario Wilfred </a:t>
            </a:r>
            <a:r>
              <a:rPr lang="en-GB" sz="1200" kern="1200" dirty="0" err="1">
                <a:solidFill>
                  <a:schemeClr val="tx1"/>
                </a:solidFill>
                <a:effectLst/>
                <a:latin typeface="+mn-lt"/>
                <a:ea typeface="+mn-ea"/>
                <a:cs typeface="+mn-cs"/>
              </a:rPr>
              <a:t>Purefoy</a:t>
            </a:r>
            <a:r>
              <a:rPr lang="en-GB" sz="1200" kern="1200" dirty="0">
                <a:solidFill>
                  <a:schemeClr val="tx1"/>
                </a:solidFill>
                <a:effectLst/>
                <a:latin typeface="+mn-lt"/>
                <a:ea typeface="+mn-ea"/>
                <a:cs typeface="+mn-cs"/>
              </a:rPr>
              <a:t>. Working as a jockey for </a:t>
            </a:r>
            <a:r>
              <a:rPr lang="en-GB" sz="1200" kern="1200" dirty="0" err="1">
                <a:solidFill>
                  <a:schemeClr val="tx1"/>
                </a:solidFill>
                <a:effectLst/>
                <a:latin typeface="+mn-lt"/>
                <a:ea typeface="+mn-ea"/>
                <a:cs typeface="+mn-cs"/>
              </a:rPr>
              <a:t>Purefoy</a:t>
            </a:r>
            <a:r>
              <a:rPr lang="en-GB" sz="1200" kern="1200" dirty="0">
                <a:solidFill>
                  <a:schemeClr val="tx1"/>
                </a:solidFill>
                <a:effectLst/>
                <a:latin typeface="+mn-lt"/>
                <a:ea typeface="+mn-ea"/>
                <a:cs typeface="+mn-cs"/>
              </a:rPr>
              <a:t> was tough, demanding that he lived a sober, secluded life. </a:t>
            </a:r>
          </a:p>
          <a:p>
            <a:r>
              <a:rPr lang="en-GB" sz="1200" kern="1200" dirty="0">
                <a:solidFill>
                  <a:schemeClr val="tx1"/>
                </a:solidFill>
                <a:effectLst/>
                <a:latin typeface="+mn-lt"/>
                <a:ea typeface="+mn-ea"/>
                <a:cs typeface="+mn-cs"/>
              </a:rPr>
              <a:t>M. Gillies</a:t>
            </a:r>
            <a:r>
              <a:rPr lang="en-GB" sz="1200" i="1" kern="1200" dirty="0">
                <a:solidFill>
                  <a:schemeClr val="tx1"/>
                </a:solidFill>
                <a:effectLst/>
                <a:latin typeface="+mn-lt"/>
                <a:ea typeface="+mn-ea"/>
                <a:cs typeface="+mn-cs"/>
              </a:rPr>
              <a:t>, Marie Lloyd.</a:t>
            </a:r>
            <a:r>
              <a:rPr lang="en-GB" sz="1200" kern="1200" dirty="0">
                <a:solidFill>
                  <a:schemeClr val="tx1"/>
                </a:solidFill>
                <a:effectLst/>
                <a:latin typeface="+mn-lt"/>
                <a:ea typeface="+mn-ea"/>
                <a:cs typeface="+mn-cs"/>
              </a:rPr>
              <a:t> Pg. xiii. </a:t>
            </a:r>
          </a:p>
          <a:p>
            <a:r>
              <a:rPr lang="en-GB" sz="1200" kern="1200" dirty="0">
                <a:solidFill>
                  <a:schemeClr val="tx1"/>
                </a:solidFill>
                <a:effectLst/>
                <a:latin typeface="+mn-lt"/>
                <a:ea typeface="+mn-ea"/>
                <a:cs typeface="+mn-cs"/>
              </a:rPr>
              <a:t>M. Gillies, Pg. 321.</a:t>
            </a:r>
          </a:p>
          <a:p>
            <a:r>
              <a:rPr lang="en-GB" sz="1200" kern="1200" dirty="0">
                <a:solidFill>
                  <a:schemeClr val="tx1"/>
                </a:solidFill>
                <a:effectLst/>
                <a:latin typeface="+mn-lt"/>
                <a:ea typeface="+mn-ea"/>
                <a:cs typeface="+mn-cs"/>
              </a:rPr>
              <a:t>“At Marlborough Street, Percy Charles, The Times, 13</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June, 1894, Pg. 13. [online] available at </a:t>
            </a:r>
            <a:r>
              <a:rPr lang="en-GB" sz="1200" u="sng" kern="1200" dirty="0">
                <a:solidFill>
                  <a:schemeClr val="tx1"/>
                </a:solidFill>
                <a:effectLst/>
                <a:latin typeface="+mn-lt"/>
                <a:ea typeface="+mn-ea"/>
                <a:cs typeface="+mn-cs"/>
                <a:hlinkClick r:id="rId3"/>
              </a:rPr>
              <a:t>http://find.galegroup.com.ezproxy.uwtsd.ac.uk/ttda/newspaperRetrieve.do?sgHitCountType=None&amp;sort=DateAscend&amp;tabID=T003&amp;prodId=TTDA&amp;resultListType=RESULT_LIST&amp;searchId=R3&amp;searchType=BasicSearchForm&amp;currentPosition=2&amp;qrySerId=Locale%28en%2C%2C%29%3AFQE%3D%28tx%2CNone%2C15%29percy+courtenay%3AAnd%3ALQE%3D%28da%2CNone%2C23%2901%2F01%2F1894+-+12%2F01%2F1894%24&amp;retrieveFormat=MULTIPAGE_DOCUMENT&amp;userGroupName=walamp&amp;inPS=true&amp;contentSet=LTO&amp;&amp;docId=&amp;docLevel=FASCIMILE&amp;workId=&amp;relevancePageBatch=CS218553037&amp;contentSet=LTO&amp;callistoContentSet=UDVIN&amp;docPage=article&amp;hilite=y&amp;tabLimiterIndex=&amp;tabLimiterValue=&amp;mcode=0FFO</a:t>
            </a:r>
            <a:r>
              <a:rPr lang="en-GB" sz="1200" kern="1200" dirty="0">
                <a:solidFill>
                  <a:schemeClr val="tx1"/>
                </a:solidFill>
                <a:effectLst/>
                <a:latin typeface="+mn-lt"/>
                <a:ea typeface="+mn-ea"/>
                <a:cs typeface="+mn-cs"/>
              </a:rPr>
              <a:t> [accessed 3</a:t>
            </a:r>
            <a:r>
              <a:rPr lang="en-GB" sz="1200" kern="1200" baseline="30000" dirty="0">
                <a:solidFill>
                  <a:schemeClr val="tx1"/>
                </a:solidFill>
                <a:effectLst/>
                <a:latin typeface="+mn-lt"/>
                <a:ea typeface="+mn-ea"/>
                <a:cs typeface="+mn-cs"/>
              </a:rPr>
              <a:t>rd</a:t>
            </a:r>
            <a:r>
              <a:rPr lang="en-GB" sz="1200" kern="1200" dirty="0">
                <a:solidFill>
                  <a:schemeClr val="tx1"/>
                </a:solidFill>
                <a:effectLst/>
                <a:latin typeface="+mn-lt"/>
                <a:ea typeface="+mn-ea"/>
                <a:cs typeface="+mn-cs"/>
              </a:rPr>
              <a:t> December, 2017]. </a:t>
            </a:r>
          </a:p>
          <a:p>
            <a:r>
              <a:rPr lang="en-GB" sz="1200" kern="1200" dirty="0">
                <a:solidFill>
                  <a:schemeClr val="tx1"/>
                </a:solidFill>
                <a:effectLst/>
                <a:latin typeface="+mn-lt"/>
                <a:ea typeface="+mn-ea"/>
                <a:cs typeface="+mn-cs"/>
              </a:rPr>
              <a:t>Jehu Junior, “Mr. Bernard Dillon” The Herts and </a:t>
            </a:r>
            <a:r>
              <a:rPr lang="en-GB" sz="1200" kern="1200" dirty="0" err="1">
                <a:solidFill>
                  <a:schemeClr val="tx1"/>
                </a:solidFill>
                <a:effectLst/>
                <a:latin typeface="+mn-lt"/>
                <a:ea typeface="+mn-ea"/>
                <a:cs typeface="+mn-cs"/>
              </a:rPr>
              <a:t>Cambs</a:t>
            </a:r>
            <a:r>
              <a:rPr lang="en-GB" sz="1200" kern="1200" dirty="0">
                <a:solidFill>
                  <a:schemeClr val="tx1"/>
                </a:solidFill>
                <a:effectLst/>
                <a:latin typeface="+mn-lt"/>
                <a:ea typeface="+mn-ea"/>
                <a:cs typeface="+mn-cs"/>
              </a:rPr>
              <a:t> Reporter and Royston Crow, Pg. 3. 14</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September 1906 [online] available at  </a:t>
            </a:r>
            <a:r>
              <a:rPr lang="en-GB" sz="1200" u="sng" kern="1200" dirty="0">
                <a:solidFill>
                  <a:schemeClr val="tx1"/>
                </a:solidFill>
                <a:effectLst/>
                <a:latin typeface="+mn-lt"/>
                <a:ea typeface="+mn-ea"/>
                <a:cs typeface="+mn-cs"/>
                <a:hlinkClick r:id="rId4"/>
              </a:rPr>
              <a:t>https://www.britishnewspaperarchive.co.uk/viewer/bl/0001795/19060914/047/0003</a:t>
            </a:r>
            <a:r>
              <a:rPr lang="en-GB" sz="1200" kern="1200" dirty="0">
                <a:solidFill>
                  <a:schemeClr val="tx1"/>
                </a:solidFill>
                <a:effectLst/>
                <a:latin typeface="+mn-lt"/>
                <a:ea typeface="+mn-ea"/>
                <a:cs typeface="+mn-cs"/>
              </a:rPr>
              <a:t> [accessed 3rd December, 2017].</a:t>
            </a:r>
          </a:p>
          <a:p>
            <a:r>
              <a:rPr lang="en-GB" sz="1200" kern="1200" dirty="0">
                <a:solidFill>
                  <a:schemeClr val="tx1"/>
                </a:solidFill>
                <a:effectLst/>
                <a:latin typeface="+mn-lt"/>
                <a:ea typeface="+mn-ea"/>
                <a:cs typeface="+mn-cs"/>
              </a:rPr>
              <a:t>P. Mathieu, </a:t>
            </a:r>
            <a:r>
              <a:rPr lang="en-GB" sz="1200" i="1" kern="1200" dirty="0">
                <a:solidFill>
                  <a:schemeClr val="tx1"/>
                </a:solidFill>
                <a:effectLst/>
                <a:latin typeface="+mn-lt"/>
                <a:ea typeface="+mn-ea"/>
                <a:cs typeface="+mn-cs"/>
              </a:rPr>
              <a:t>The Druids Lodge Confederacy</a:t>
            </a:r>
            <a:r>
              <a:rPr lang="en-GB" sz="1200" kern="1200" dirty="0">
                <a:solidFill>
                  <a:schemeClr val="tx1"/>
                </a:solidFill>
                <a:effectLst/>
                <a:latin typeface="+mn-lt"/>
                <a:ea typeface="+mn-ea"/>
                <a:cs typeface="+mn-cs"/>
              </a:rPr>
              <a:t> (Newbury: The Racing Post, 2015). Pg. 1.</a:t>
            </a:r>
          </a:p>
          <a:p>
            <a:r>
              <a:rPr lang="en-GB" sz="1200" u="sng" kern="1200" dirty="0">
                <a:solidFill>
                  <a:schemeClr val="tx1"/>
                </a:solidFill>
                <a:effectLst/>
                <a:latin typeface="+mn-lt"/>
                <a:ea typeface="+mn-ea"/>
                <a:cs typeface="+mn-cs"/>
              </a:rPr>
              <a:t>P. Mathieu. </a:t>
            </a:r>
            <a:r>
              <a:rPr lang="en-GB" sz="1200" kern="1200" dirty="0">
                <a:solidFill>
                  <a:schemeClr val="tx1"/>
                </a:solidFill>
                <a:effectLst/>
                <a:latin typeface="+mn-lt"/>
                <a:ea typeface="+mn-ea"/>
                <a:cs typeface="+mn-cs"/>
              </a:rPr>
              <a:t>Pg. 15.</a:t>
            </a:r>
          </a:p>
          <a:p>
            <a:endParaRPr lang="en-GB" dirty="0"/>
          </a:p>
        </p:txBody>
      </p:sp>
      <p:sp>
        <p:nvSpPr>
          <p:cNvPr id="4" name="Slide Number Placeholder 3"/>
          <p:cNvSpPr>
            <a:spLocks noGrp="1"/>
          </p:cNvSpPr>
          <p:nvPr>
            <p:ph type="sldNum" sz="quarter" idx="10"/>
          </p:nvPr>
        </p:nvSpPr>
        <p:spPr/>
        <p:txBody>
          <a:bodyPr/>
          <a:lstStyle/>
          <a:p>
            <a:fld id="{A7A26A4F-1590-476D-B85E-1EDD5D8D0FE9}" type="slidenum">
              <a:rPr lang="en-GB" smtClean="0"/>
              <a:t>6</a:t>
            </a:fld>
            <a:endParaRPr lang="en-GB"/>
          </a:p>
        </p:txBody>
      </p:sp>
    </p:spTree>
    <p:extLst>
      <p:ext uri="{BB962C8B-B14F-4D97-AF65-F5344CB8AC3E}">
        <p14:creationId xmlns:p14="http://schemas.microsoft.com/office/powerpoint/2010/main" val="7603425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Seven – What went wrong?</a:t>
            </a:r>
          </a:p>
          <a:p>
            <a:r>
              <a:rPr lang="en-GB" sz="1200" kern="1200" dirty="0">
                <a:solidFill>
                  <a:schemeClr val="tx1"/>
                </a:solidFill>
                <a:effectLst/>
                <a:latin typeface="+mn-lt"/>
                <a:ea typeface="+mn-ea"/>
                <a:cs typeface="+mn-cs"/>
              </a:rPr>
              <a:t>Daniel </a:t>
            </a:r>
            <a:r>
              <a:rPr lang="en-GB" sz="1200" kern="1200" dirty="0" err="1">
                <a:solidFill>
                  <a:schemeClr val="tx1"/>
                </a:solidFill>
                <a:effectLst/>
                <a:latin typeface="+mn-lt"/>
                <a:ea typeface="+mn-ea"/>
                <a:cs typeface="+mn-cs"/>
              </a:rPr>
              <a:t>Farson</a:t>
            </a:r>
            <a:r>
              <a:rPr lang="en-GB" sz="1200" kern="1200" dirty="0">
                <a:solidFill>
                  <a:schemeClr val="tx1"/>
                </a:solidFill>
                <a:effectLst/>
                <a:latin typeface="+mn-lt"/>
                <a:ea typeface="+mn-ea"/>
                <a:cs typeface="+mn-cs"/>
              </a:rPr>
              <a:t> showed that Bernard was a responsible young man, providing for his siblings, bringing them from Ireland, buying them a beautiful home in Surrey.    When they met, Bernard was at the top of his tree and Marie had been an established star for years.</a:t>
            </a:r>
          </a:p>
          <a:p>
            <a:r>
              <a:rPr lang="en-GB" sz="1200" kern="1200" dirty="0">
                <a:solidFill>
                  <a:schemeClr val="tx1"/>
                </a:solidFill>
                <a:effectLst/>
                <a:latin typeface="+mn-lt"/>
                <a:ea typeface="+mn-ea"/>
                <a:cs typeface="+mn-cs"/>
              </a:rPr>
              <a:t>Their lifestyles were very different.  </a:t>
            </a:r>
            <a:r>
              <a:rPr lang="en-GB" sz="1200" kern="1200" dirty="0" err="1">
                <a:solidFill>
                  <a:schemeClr val="tx1"/>
                </a:solidFill>
                <a:effectLst/>
                <a:latin typeface="+mn-lt"/>
                <a:ea typeface="+mn-ea"/>
                <a:cs typeface="+mn-cs"/>
              </a:rPr>
              <a:t>Farson</a:t>
            </a:r>
            <a:r>
              <a:rPr lang="en-GB" sz="1200" kern="1200" dirty="0">
                <a:solidFill>
                  <a:schemeClr val="tx1"/>
                </a:solidFill>
                <a:effectLst/>
                <a:latin typeface="+mn-lt"/>
                <a:ea typeface="+mn-ea"/>
                <a:cs typeface="+mn-cs"/>
              </a:rPr>
              <a:t> wrote that Marie loved to be surrounded by friends, hosting all night parties. Bernard on the other hand, felt like a stranger in his own home; he objected to their wild lifestyle as it did not suit him.  His sister-in-law Alice claimed that he just wanted a quiet, family life.    </a:t>
            </a:r>
          </a:p>
          <a:p>
            <a:r>
              <a:rPr lang="en-GB" sz="1200" kern="1200" dirty="0">
                <a:solidFill>
                  <a:schemeClr val="tx1"/>
                </a:solidFill>
                <a:effectLst/>
                <a:latin typeface="+mn-lt"/>
                <a:ea typeface="+mn-ea"/>
                <a:cs typeface="+mn-cs"/>
              </a:rPr>
              <a:t>Money was a bone of contention.  </a:t>
            </a:r>
            <a:r>
              <a:rPr lang="en-GB" sz="1200" kern="1200" dirty="0" err="1">
                <a:solidFill>
                  <a:schemeClr val="tx1"/>
                </a:solidFill>
                <a:effectLst/>
                <a:latin typeface="+mn-lt"/>
                <a:ea typeface="+mn-ea"/>
                <a:cs typeface="+mn-cs"/>
              </a:rPr>
              <a:t>Farson</a:t>
            </a:r>
            <a:r>
              <a:rPr lang="en-GB" sz="1200" kern="1200" dirty="0">
                <a:solidFill>
                  <a:schemeClr val="tx1"/>
                </a:solidFill>
                <a:effectLst/>
                <a:latin typeface="+mn-lt"/>
                <a:ea typeface="+mn-ea"/>
                <a:cs typeface="+mn-cs"/>
              </a:rPr>
              <a:t> described how they both spent lavishly.  Marie’s friends accuse Bernard of living off her, others claim he was fabulously rich in his own right.  It is believed that for some-time they lived off a valuable annuity that he had sold. </a:t>
            </a:r>
          </a:p>
          <a:p>
            <a:r>
              <a:rPr lang="en-GB" sz="1200" kern="1200" dirty="0">
                <a:solidFill>
                  <a:schemeClr val="tx1"/>
                </a:solidFill>
                <a:effectLst/>
                <a:latin typeface="+mn-lt"/>
                <a:ea typeface="+mn-ea"/>
                <a:cs typeface="+mn-cs"/>
              </a:rPr>
              <a:t>D. </a:t>
            </a:r>
            <a:r>
              <a:rPr lang="en-GB" sz="1200" kern="1200" dirty="0" err="1">
                <a:solidFill>
                  <a:schemeClr val="tx1"/>
                </a:solidFill>
                <a:effectLst/>
                <a:latin typeface="+mn-lt"/>
                <a:ea typeface="+mn-ea"/>
                <a:cs typeface="+mn-cs"/>
              </a:rPr>
              <a:t>Farson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Marie Lloyd</a:t>
            </a:r>
            <a:r>
              <a:rPr lang="en-GB" sz="1200" kern="1200" dirty="0">
                <a:solidFill>
                  <a:schemeClr val="tx1"/>
                </a:solidFill>
                <a:effectLst/>
                <a:latin typeface="+mn-lt"/>
                <a:ea typeface="+mn-ea"/>
                <a:cs typeface="+mn-cs"/>
              </a:rPr>
              <a:t>. Pg.108.</a:t>
            </a:r>
          </a:p>
          <a:p>
            <a:r>
              <a:rPr lang="en-GB" sz="1200" kern="1200" dirty="0">
                <a:solidFill>
                  <a:schemeClr val="tx1"/>
                </a:solidFill>
                <a:effectLst/>
                <a:latin typeface="+mn-lt"/>
                <a:ea typeface="+mn-ea"/>
                <a:cs typeface="+mn-cs"/>
              </a:rPr>
              <a:t>Ibid. Pg. 109</a:t>
            </a:r>
          </a:p>
          <a:p>
            <a:r>
              <a:rPr lang="en-GB" sz="1200" kern="1200" dirty="0">
                <a:solidFill>
                  <a:schemeClr val="tx1"/>
                </a:solidFill>
                <a:effectLst/>
                <a:latin typeface="+mn-lt"/>
                <a:ea typeface="+mn-ea"/>
                <a:cs typeface="+mn-cs"/>
              </a:rPr>
              <a:t>Ibid.</a:t>
            </a:r>
          </a:p>
          <a:p>
            <a:r>
              <a:rPr lang="en-GB" sz="1200" kern="1200" dirty="0">
                <a:solidFill>
                  <a:schemeClr val="tx1"/>
                </a:solidFill>
                <a:effectLst/>
                <a:latin typeface="+mn-lt"/>
                <a:ea typeface="+mn-ea"/>
                <a:cs typeface="+mn-cs"/>
              </a:rPr>
              <a:t>Ibid. Pgs. 109 and 130.</a:t>
            </a:r>
          </a:p>
          <a:p>
            <a:endParaRPr lang="en-GB" dirty="0"/>
          </a:p>
        </p:txBody>
      </p:sp>
      <p:sp>
        <p:nvSpPr>
          <p:cNvPr id="4" name="Slide Number Placeholder 3"/>
          <p:cNvSpPr>
            <a:spLocks noGrp="1"/>
          </p:cNvSpPr>
          <p:nvPr>
            <p:ph type="sldNum" sz="quarter" idx="10"/>
          </p:nvPr>
        </p:nvSpPr>
        <p:spPr/>
        <p:txBody>
          <a:bodyPr/>
          <a:lstStyle/>
          <a:p>
            <a:fld id="{A7A26A4F-1590-476D-B85E-1EDD5D8D0FE9}" type="slidenum">
              <a:rPr lang="en-GB" smtClean="0"/>
              <a:t>7</a:t>
            </a:fld>
            <a:endParaRPr lang="en-GB"/>
          </a:p>
        </p:txBody>
      </p:sp>
    </p:spTree>
    <p:extLst>
      <p:ext uri="{BB962C8B-B14F-4D97-AF65-F5344CB8AC3E}">
        <p14:creationId xmlns:p14="http://schemas.microsoft.com/office/powerpoint/2010/main" val="8636628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eight - The music hall strike of 1907</a:t>
            </a:r>
          </a:p>
          <a:p>
            <a:r>
              <a:rPr lang="en-GB" sz="1200" kern="1200" dirty="0">
                <a:solidFill>
                  <a:schemeClr val="tx1"/>
                </a:solidFill>
                <a:effectLst/>
                <a:latin typeface="+mn-lt"/>
                <a:ea typeface="+mn-ea"/>
                <a:cs typeface="+mn-cs"/>
              </a:rPr>
              <a:t>I believe that the music hall strike of 1907 is pivotal to this story.  Marie was not known to be political, but Gillies had the opinion that she liked to get involved with causes.    Richard Baker’s biography focusses on the strike:  Music-hall managers began changing contracts to save money while expecting more performances, so a strike was called.   </a:t>
            </a:r>
            <a:r>
              <a:rPr lang="en-GB" sz="1200" kern="1200" dirty="0" err="1">
                <a:solidFill>
                  <a:schemeClr val="tx1"/>
                </a:solidFill>
                <a:effectLst/>
                <a:latin typeface="+mn-lt"/>
                <a:ea typeface="+mn-ea"/>
                <a:cs typeface="+mn-cs"/>
              </a:rPr>
              <a:t>Farson</a:t>
            </a:r>
            <a:r>
              <a:rPr lang="en-GB" sz="1200" kern="1200" dirty="0">
                <a:solidFill>
                  <a:schemeClr val="tx1"/>
                </a:solidFill>
                <a:effectLst/>
                <a:latin typeface="+mn-lt"/>
                <a:ea typeface="+mn-ea"/>
                <a:cs typeface="+mn-cs"/>
              </a:rPr>
              <a:t> is a little dubious about her motives as Marie enjoyed being the centre of attention, so it was a good cause for her to get involved with. When the performers began to picket the halls, Marie was there with them, giving impromptu performances on the road side while shouting at the performers who chose to carry on working.   Gillies agrees that Marie had an agenda, for while the big stars like her had been earning vast amounts of money, it was at the expense of the stage hand.  It was a newsworthy item for the press, who felt she was a hypocrite;   </a:t>
            </a:r>
          </a:p>
          <a:p>
            <a:r>
              <a:rPr lang="en-GB" sz="1200" kern="1200" dirty="0">
                <a:solidFill>
                  <a:schemeClr val="tx1"/>
                </a:solidFill>
                <a:effectLst/>
                <a:latin typeface="+mn-lt"/>
                <a:ea typeface="+mn-ea"/>
                <a:cs typeface="+mn-cs"/>
              </a:rPr>
              <a:t>M. Gillies. Pg. 172.</a:t>
            </a:r>
          </a:p>
          <a:p>
            <a:r>
              <a:rPr lang="en-GB" sz="1200" kern="1200" dirty="0">
                <a:solidFill>
                  <a:schemeClr val="tx1"/>
                </a:solidFill>
                <a:effectLst/>
                <a:latin typeface="+mn-lt"/>
                <a:ea typeface="+mn-ea"/>
                <a:cs typeface="+mn-cs"/>
              </a:rPr>
              <a:t>R. A. Baker, </a:t>
            </a:r>
            <a:r>
              <a:rPr lang="en-GB" sz="1200" i="1" kern="1200" dirty="0">
                <a:solidFill>
                  <a:schemeClr val="tx1"/>
                </a:solidFill>
                <a:effectLst/>
                <a:latin typeface="+mn-lt"/>
                <a:ea typeface="+mn-ea"/>
                <a:cs typeface="+mn-cs"/>
              </a:rPr>
              <a:t>Marie Lloyd: Queen of the Music-Halls</a:t>
            </a:r>
            <a:r>
              <a:rPr lang="en-GB" sz="1200" kern="1200" dirty="0">
                <a:solidFill>
                  <a:schemeClr val="tx1"/>
                </a:solidFill>
                <a:effectLst/>
                <a:latin typeface="+mn-lt"/>
                <a:ea typeface="+mn-ea"/>
                <a:cs typeface="+mn-cs"/>
              </a:rPr>
              <a:t> (London: Robert Hale, 1990). Pg. 106.</a:t>
            </a:r>
          </a:p>
          <a:p>
            <a:r>
              <a:rPr lang="en-GB" sz="1200" kern="1200" dirty="0">
                <a:solidFill>
                  <a:schemeClr val="tx1"/>
                </a:solidFill>
                <a:effectLst/>
                <a:latin typeface="+mn-lt"/>
                <a:ea typeface="+mn-ea"/>
                <a:cs typeface="+mn-cs"/>
              </a:rPr>
              <a:t>D. </a:t>
            </a:r>
            <a:r>
              <a:rPr lang="en-GB" sz="1200" kern="1200" dirty="0" err="1">
                <a:solidFill>
                  <a:schemeClr val="tx1"/>
                </a:solidFill>
                <a:effectLst/>
                <a:latin typeface="+mn-lt"/>
                <a:ea typeface="+mn-ea"/>
                <a:cs typeface="+mn-cs"/>
              </a:rPr>
              <a:t>Farson</a:t>
            </a:r>
            <a:r>
              <a:rPr lang="en-GB" sz="1200" kern="1200" dirty="0">
                <a:solidFill>
                  <a:schemeClr val="tx1"/>
                </a:solidFill>
                <a:effectLst/>
                <a:latin typeface="+mn-lt"/>
                <a:ea typeface="+mn-ea"/>
                <a:cs typeface="+mn-cs"/>
              </a:rPr>
              <a:t>. Pg. 84.</a:t>
            </a:r>
          </a:p>
          <a:p>
            <a:r>
              <a:rPr lang="en-GB" sz="1200" kern="1200" dirty="0">
                <a:solidFill>
                  <a:schemeClr val="tx1"/>
                </a:solidFill>
                <a:effectLst/>
                <a:latin typeface="+mn-lt"/>
                <a:ea typeface="+mn-ea"/>
                <a:cs typeface="+mn-cs"/>
              </a:rPr>
              <a:t>M. Gillies, </a:t>
            </a:r>
            <a:r>
              <a:rPr lang="en-GB" sz="1200" i="1" kern="1200" dirty="0">
                <a:solidFill>
                  <a:schemeClr val="tx1"/>
                </a:solidFill>
                <a:effectLst/>
                <a:latin typeface="+mn-lt"/>
                <a:ea typeface="+mn-ea"/>
                <a:cs typeface="+mn-cs"/>
              </a:rPr>
              <a:t>Marie Lloyd</a:t>
            </a:r>
            <a:r>
              <a:rPr lang="en-GB" sz="1200" kern="1200" dirty="0">
                <a:solidFill>
                  <a:schemeClr val="tx1"/>
                </a:solidFill>
                <a:effectLst/>
                <a:latin typeface="+mn-lt"/>
                <a:ea typeface="+mn-ea"/>
                <a:cs typeface="+mn-cs"/>
              </a:rPr>
              <a:t>. Pg. 176.</a:t>
            </a:r>
          </a:p>
          <a:p>
            <a:r>
              <a:rPr lang="en-GB" sz="1200" kern="1200" dirty="0">
                <a:solidFill>
                  <a:schemeClr val="tx1"/>
                </a:solidFill>
                <a:effectLst/>
                <a:latin typeface="+mn-lt"/>
                <a:ea typeface="+mn-ea"/>
                <a:cs typeface="+mn-cs"/>
              </a:rPr>
              <a:t>M. Gillies, Pg. 178.</a:t>
            </a:r>
          </a:p>
          <a:p>
            <a:endParaRPr lang="en-GB" dirty="0"/>
          </a:p>
        </p:txBody>
      </p:sp>
      <p:sp>
        <p:nvSpPr>
          <p:cNvPr id="4" name="Slide Number Placeholder 3"/>
          <p:cNvSpPr>
            <a:spLocks noGrp="1"/>
          </p:cNvSpPr>
          <p:nvPr>
            <p:ph type="sldNum" sz="quarter" idx="10"/>
          </p:nvPr>
        </p:nvSpPr>
        <p:spPr/>
        <p:txBody>
          <a:bodyPr/>
          <a:lstStyle/>
          <a:p>
            <a:fld id="{A7A26A4F-1590-476D-B85E-1EDD5D8D0FE9}" type="slidenum">
              <a:rPr lang="en-GB" smtClean="0"/>
              <a:t>8</a:t>
            </a:fld>
            <a:endParaRPr lang="en-GB"/>
          </a:p>
        </p:txBody>
      </p:sp>
    </p:spTree>
    <p:extLst>
      <p:ext uri="{BB962C8B-B14F-4D97-AF65-F5344CB8AC3E}">
        <p14:creationId xmlns:p14="http://schemas.microsoft.com/office/powerpoint/2010/main" val="27240245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nine - The loss of the licence.</a:t>
            </a:r>
          </a:p>
          <a:p>
            <a:r>
              <a:rPr lang="en-GB" sz="1200" kern="1200" dirty="0">
                <a:solidFill>
                  <a:schemeClr val="tx1"/>
                </a:solidFill>
                <a:effectLst/>
                <a:latin typeface="+mn-lt"/>
                <a:ea typeface="+mn-ea"/>
                <a:cs typeface="+mn-cs"/>
              </a:rPr>
              <a:t>In 1911 Bernard lost his licence to ride professionally because he was caught gambling which was forbidden by the Jockey Club. Marie was still married to the popular Alec Hurley, but Gillies believed that he bored her, and they separated. It appears that at this time she had already embarked on an affair with Bernard.  Bernard was a huge name in the sporting world so when the two came together it was a source of great interest for the public and it was fodder for the press, propelling him into another sort of limelight.  </a:t>
            </a:r>
          </a:p>
          <a:p>
            <a:r>
              <a:rPr lang="en-GB" sz="1200" kern="1200" dirty="0">
                <a:solidFill>
                  <a:schemeClr val="tx1"/>
                </a:solidFill>
                <a:effectLst/>
                <a:latin typeface="+mn-lt"/>
                <a:ea typeface="+mn-ea"/>
                <a:cs typeface="+mn-cs"/>
              </a:rPr>
              <a:t>Paul Mathieu described the Jockey Club as a very powerful institution with influential names on the board, yet inconsistencies in their rulings at that time demonstrate how they were prone to turn a blind-eye to rule breaking if they wanted to.  They did not ignore Bernard however, they took away his licence and his livelihood.  I feel that an example was made of him, because of his high profile. </a:t>
            </a:r>
          </a:p>
          <a:p>
            <a:r>
              <a:rPr lang="en-GB" sz="1200" kern="1200" dirty="0">
                <a:solidFill>
                  <a:schemeClr val="tx1"/>
                </a:solidFill>
                <a:effectLst/>
                <a:latin typeface="+mn-lt"/>
                <a:ea typeface="+mn-ea"/>
                <a:cs typeface="+mn-cs"/>
              </a:rPr>
              <a:t>“Bernard Dillon Sued” Manchester Courier and Lancashire General Advertiser, 6</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June 1913. Pg. 2 [online] available at </a:t>
            </a:r>
            <a:r>
              <a:rPr lang="en-GB" sz="1200" u="sng" kern="1200" dirty="0">
                <a:solidFill>
                  <a:schemeClr val="tx1"/>
                </a:solidFill>
                <a:effectLst/>
                <a:latin typeface="+mn-lt"/>
                <a:ea typeface="+mn-ea"/>
                <a:cs typeface="+mn-cs"/>
                <a:hlinkClick r:id="rId3"/>
              </a:rPr>
              <a:t>https://www.britishnewspaperarchive.co.uk/viewer/bl/0000206/19130606/011/0002</a:t>
            </a:r>
            <a:r>
              <a:rPr lang="en-GB" sz="1200" kern="1200" dirty="0">
                <a:solidFill>
                  <a:schemeClr val="tx1"/>
                </a:solidFill>
                <a:effectLst/>
                <a:latin typeface="+mn-lt"/>
                <a:ea typeface="+mn-ea"/>
                <a:cs typeface="+mn-cs"/>
              </a:rPr>
              <a:t> [accessed on 13th January, 2018].</a:t>
            </a:r>
          </a:p>
          <a:p>
            <a:r>
              <a:rPr lang="en-GB" sz="1200" kern="1200" dirty="0">
                <a:solidFill>
                  <a:schemeClr val="tx1"/>
                </a:solidFill>
                <a:effectLst/>
                <a:latin typeface="+mn-lt"/>
                <a:ea typeface="+mn-ea"/>
                <a:cs typeface="+mn-cs"/>
              </a:rPr>
              <a:t>M. Gillies. Pg. 178.</a:t>
            </a:r>
          </a:p>
          <a:p>
            <a:r>
              <a:rPr lang="en-GB" sz="1200" kern="1200" dirty="0">
                <a:solidFill>
                  <a:schemeClr val="tx1"/>
                </a:solidFill>
                <a:effectLst/>
                <a:latin typeface="+mn-lt"/>
                <a:ea typeface="+mn-ea"/>
                <a:cs typeface="+mn-cs"/>
              </a:rPr>
              <a:t>P. Mathieu, </a:t>
            </a:r>
            <a:r>
              <a:rPr lang="en-GB" sz="1200" i="1" kern="1200" dirty="0">
                <a:solidFill>
                  <a:schemeClr val="tx1"/>
                </a:solidFill>
                <a:effectLst/>
                <a:latin typeface="+mn-lt"/>
                <a:ea typeface="+mn-ea"/>
                <a:cs typeface="+mn-cs"/>
              </a:rPr>
              <a:t>The Druid’s Lodge Confederacy</a:t>
            </a:r>
            <a:r>
              <a:rPr lang="en-GB" sz="1200" kern="1200" dirty="0">
                <a:solidFill>
                  <a:schemeClr val="tx1"/>
                </a:solidFill>
                <a:effectLst/>
                <a:latin typeface="+mn-lt"/>
                <a:ea typeface="+mn-ea"/>
                <a:cs typeface="+mn-cs"/>
              </a:rPr>
              <a:t> (Newbury: Racing Post, 2015) Pg. 27.</a:t>
            </a:r>
          </a:p>
          <a:p>
            <a:endParaRPr lang="en-GB" dirty="0"/>
          </a:p>
        </p:txBody>
      </p:sp>
      <p:sp>
        <p:nvSpPr>
          <p:cNvPr id="4" name="Slide Number Placeholder 3"/>
          <p:cNvSpPr>
            <a:spLocks noGrp="1"/>
          </p:cNvSpPr>
          <p:nvPr>
            <p:ph type="sldNum" sz="quarter" idx="10"/>
          </p:nvPr>
        </p:nvSpPr>
        <p:spPr/>
        <p:txBody>
          <a:bodyPr/>
          <a:lstStyle/>
          <a:p>
            <a:fld id="{A7A26A4F-1590-476D-B85E-1EDD5D8D0FE9}" type="slidenum">
              <a:rPr lang="en-GB" smtClean="0"/>
              <a:t>9</a:t>
            </a:fld>
            <a:endParaRPr lang="en-GB"/>
          </a:p>
        </p:txBody>
      </p:sp>
    </p:spTree>
    <p:extLst>
      <p:ext uri="{BB962C8B-B14F-4D97-AF65-F5344CB8AC3E}">
        <p14:creationId xmlns:p14="http://schemas.microsoft.com/office/powerpoint/2010/main" val="34859496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nine - Ellis Island and the rot sets in.</a:t>
            </a:r>
          </a:p>
          <a:p>
            <a:r>
              <a:rPr lang="en-GB" sz="1200" kern="1200" dirty="0">
                <a:solidFill>
                  <a:schemeClr val="tx1"/>
                </a:solidFill>
                <a:effectLst/>
                <a:latin typeface="+mn-lt"/>
                <a:ea typeface="+mn-ea"/>
                <a:cs typeface="+mn-cs"/>
              </a:rPr>
              <a:t>Daniel </a:t>
            </a:r>
            <a:r>
              <a:rPr lang="en-GB" sz="1200" kern="1200" dirty="0" err="1">
                <a:solidFill>
                  <a:schemeClr val="tx1"/>
                </a:solidFill>
                <a:effectLst/>
                <a:latin typeface="+mn-lt"/>
                <a:ea typeface="+mn-ea"/>
                <a:cs typeface="+mn-cs"/>
              </a:rPr>
              <a:t>Farson</a:t>
            </a:r>
            <a:r>
              <a:rPr lang="en-GB" sz="1200" kern="1200" dirty="0">
                <a:solidFill>
                  <a:schemeClr val="tx1"/>
                </a:solidFill>
                <a:effectLst/>
                <a:latin typeface="+mn-lt"/>
                <a:ea typeface="+mn-ea"/>
                <a:cs typeface="+mn-cs"/>
              </a:rPr>
              <a:t> wrote in 1972 that Marie’s humiliation over being excluded from the 1912 Royal Command performance  led to her embarking on a six-month tour of America, worth in the region of £1500 a week.  They sailed the Atlantic and on disembarkation the pair were detained on Ellis Island on grounds of moral turpitude; Bernard was held under the White Slave Act of America. This was a watershed in both their lives and the press had a field day over them “flaunting their immorality in public”.  The decision was taken to marry in America after the timely death of her husband, so that the tour could carry on.   I believe that had they not married under those circumstances they would not have married at all.  Bernard immediately showed signs of resentment.  Gillies said that the drinking and fighting started while they were still in the States. </a:t>
            </a:r>
          </a:p>
          <a:p>
            <a:r>
              <a:rPr lang="en-GB" sz="1200" kern="1200" dirty="0">
                <a:solidFill>
                  <a:schemeClr val="tx1"/>
                </a:solidFill>
                <a:effectLst/>
                <a:latin typeface="+mn-lt"/>
                <a:ea typeface="+mn-ea"/>
                <a:cs typeface="+mn-cs"/>
              </a:rPr>
              <a:t>D. </a:t>
            </a:r>
            <a:r>
              <a:rPr lang="en-GB" sz="1200" kern="1200" dirty="0" err="1">
                <a:solidFill>
                  <a:schemeClr val="tx1"/>
                </a:solidFill>
                <a:effectLst/>
                <a:latin typeface="+mn-lt"/>
                <a:ea typeface="+mn-ea"/>
                <a:cs typeface="+mn-cs"/>
              </a:rPr>
              <a:t>Farson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Marie Lloyd</a:t>
            </a:r>
            <a:r>
              <a:rPr lang="en-GB" sz="1200" kern="1200" dirty="0">
                <a:solidFill>
                  <a:schemeClr val="tx1"/>
                </a:solidFill>
                <a:effectLst/>
                <a:latin typeface="+mn-lt"/>
                <a:ea typeface="+mn-ea"/>
                <a:cs typeface="+mn-cs"/>
              </a:rPr>
              <a:t>. Pg. 92.</a:t>
            </a:r>
          </a:p>
          <a:p>
            <a:r>
              <a:rPr lang="en-GB" sz="1200" kern="1200" dirty="0">
                <a:solidFill>
                  <a:schemeClr val="tx1"/>
                </a:solidFill>
                <a:effectLst/>
                <a:latin typeface="+mn-lt"/>
                <a:ea typeface="+mn-ea"/>
                <a:cs typeface="+mn-cs"/>
              </a:rPr>
              <a:t>Ibid. Pg. 98.</a:t>
            </a:r>
          </a:p>
          <a:p>
            <a:r>
              <a:rPr lang="en-GB" sz="1200" kern="1200" dirty="0">
                <a:solidFill>
                  <a:schemeClr val="tx1"/>
                </a:solidFill>
                <a:effectLst/>
                <a:latin typeface="+mn-lt"/>
                <a:ea typeface="+mn-ea"/>
                <a:cs typeface="+mn-cs"/>
              </a:rPr>
              <a:t>Ibid. Pg. 99.</a:t>
            </a:r>
          </a:p>
          <a:p>
            <a:r>
              <a:rPr lang="en-GB" sz="1200" kern="1200" dirty="0">
                <a:solidFill>
                  <a:schemeClr val="tx1"/>
                </a:solidFill>
                <a:effectLst/>
                <a:latin typeface="+mn-lt"/>
                <a:ea typeface="+mn-ea"/>
                <a:cs typeface="+mn-cs"/>
              </a:rPr>
              <a:t>D. </a:t>
            </a:r>
            <a:r>
              <a:rPr lang="en-GB" sz="1200" kern="1200" dirty="0" err="1">
                <a:solidFill>
                  <a:schemeClr val="tx1"/>
                </a:solidFill>
                <a:effectLst/>
                <a:latin typeface="+mn-lt"/>
                <a:ea typeface="+mn-ea"/>
                <a:cs typeface="+mn-cs"/>
              </a:rPr>
              <a:t>Farson</a:t>
            </a:r>
            <a:r>
              <a:rPr lang="en-GB" sz="1200" kern="1200" dirty="0">
                <a:solidFill>
                  <a:schemeClr val="tx1"/>
                </a:solidFill>
                <a:effectLst/>
                <a:latin typeface="+mn-lt"/>
                <a:ea typeface="+mn-ea"/>
                <a:cs typeface="+mn-cs"/>
              </a:rPr>
              <a:t>. Pg. 101.</a:t>
            </a:r>
          </a:p>
          <a:p>
            <a:r>
              <a:rPr lang="en-GB" sz="1200" kern="1200" dirty="0">
                <a:solidFill>
                  <a:schemeClr val="tx1"/>
                </a:solidFill>
                <a:effectLst/>
                <a:latin typeface="+mn-lt"/>
                <a:ea typeface="+mn-ea"/>
                <a:cs typeface="+mn-cs"/>
              </a:rPr>
              <a:t>Ibid. Pg. 104.</a:t>
            </a:r>
          </a:p>
          <a:p>
            <a:r>
              <a:rPr lang="en-GB" sz="1200" kern="1200" dirty="0">
                <a:solidFill>
                  <a:schemeClr val="tx1"/>
                </a:solidFill>
                <a:effectLst/>
                <a:latin typeface="+mn-lt"/>
                <a:ea typeface="+mn-ea"/>
                <a:cs typeface="+mn-cs"/>
              </a:rPr>
              <a:t>M. Gillies. Pg. 243.</a:t>
            </a:r>
          </a:p>
          <a:p>
            <a:endParaRPr lang="en-GB" dirty="0"/>
          </a:p>
        </p:txBody>
      </p:sp>
      <p:sp>
        <p:nvSpPr>
          <p:cNvPr id="4" name="Slide Number Placeholder 3"/>
          <p:cNvSpPr>
            <a:spLocks noGrp="1"/>
          </p:cNvSpPr>
          <p:nvPr>
            <p:ph type="sldNum" sz="quarter" idx="10"/>
          </p:nvPr>
        </p:nvSpPr>
        <p:spPr/>
        <p:txBody>
          <a:bodyPr/>
          <a:lstStyle/>
          <a:p>
            <a:fld id="{A7A26A4F-1590-476D-B85E-1EDD5D8D0FE9}" type="slidenum">
              <a:rPr lang="en-GB" smtClean="0"/>
              <a:t>10</a:t>
            </a:fld>
            <a:endParaRPr lang="en-GB"/>
          </a:p>
        </p:txBody>
      </p:sp>
    </p:spTree>
    <p:extLst>
      <p:ext uri="{BB962C8B-B14F-4D97-AF65-F5344CB8AC3E}">
        <p14:creationId xmlns:p14="http://schemas.microsoft.com/office/powerpoint/2010/main" val="28414708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Slide ten – the conclusion</a:t>
            </a:r>
          </a:p>
          <a:p>
            <a:r>
              <a:rPr lang="en-GB" sz="1200" kern="1200" dirty="0">
                <a:solidFill>
                  <a:schemeClr val="tx1"/>
                </a:solidFill>
                <a:effectLst/>
                <a:latin typeface="+mn-lt"/>
                <a:ea typeface="+mn-ea"/>
                <a:cs typeface="+mn-cs"/>
              </a:rPr>
              <a:t>I think that had they not married, Marie would have remarried another, who would also have struggled with the lifestyle.  Bernard had no career and spent the rest of his troubled life doing whatever work he could.  When Marie died in 1922 the papers reported her as dying in the “arms of her husband” after collapsing on stage.   Bernard ended his days in 1941, collapsing in a hotel doorway where he worked as a night-porter.   The interest of the press and their alcohol abuse ruined the lives of Marie and Bernard.  I have concluded that Bernard became a violent drunk with little hope for the future.  I think that it was circumstances drove him there. Marie enjoyed being adored by her fans: The way she lived was difficult for all her husbands to tolerate. Their temperaments were similar, both had huge egos’ but their lifestyles clashed so they were doomed to fail.  </a:t>
            </a:r>
          </a:p>
          <a:p>
            <a:r>
              <a:rPr lang="en-GB" sz="120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“Marie Lloyd dies in her 52</a:t>
            </a:r>
            <a:r>
              <a:rPr lang="en-GB" sz="1200" kern="1200" baseline="30000" dirty="0">
                <a:solidFill>
                  <a:schemeClr val="tx1"/>
                </a:solidFill>
                <a:effectLst/>
                <a:latin typeface="+mn-lt"/>
                <a:ea typeface="+mn-ea"/>
                <a:cs typeface="+mn-cs"/>
              </a:rPr>
              <a:t>nd</a:t>
            </a:r>
            <a:r>
              <a:rPr lang="en-GB" sz="1200" kern="1200" dirty="0">
                <a:solidFill>
                  <a:schemeClr val="tx1"/>
                </a:solidFill>
                <a:effectLst/>
                <a:latin typeface="+mn-lt"/>
                <a:ea typeface="+mn-ea"/>
                <a:cs typeface="+mn-cs"/>
              </a:rPr>
              <a:t> year” </a:t>
            </a:r>
            <a:r>
              <a:rPr lang="en-GB" sz="1200" i="1" kern="1200" dirty="0">
                <a:solidFill>
                  <a:schemeClr val="tx1"/>
                </a:solidFill>
                <a:effectLst/>
                <a:latin typeface="+mn-lt"/>
                <a:ea typeface="+mn-ea"/>
                <a:cs typeface="+mn-cs"/>
              </a:rPr>
              <a:t>The Sunday Post</a:t>
            </a:r>
            <a:r>
              <a:rPr lang="en-GB" sz="1200" kern="1200" dirty="0">
                <a:solidFill>
                  <a:schemeClr val="tx1"/>
                </a:solidFill>
                <a:effectLst/>
                <a:latin typeface="+mn-lt"/>
                <a:ea typeface="+mn-ea"/>
                <a:cs typeface="+mn-cs"/>
              </a:rPr>
              <a:t>, 8</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October, 1922. Pg. 1. [online]available at </a:t>
            </a:r>
            <a:r>
              <a:rPr lang="en-GB" sz="1200" u="sng" kern="1200" dirty="0">
                <a:solidFill>
                  <a:schemeClr val="tx1"/>
                </a:solidFill>
                <a:effectLst/>
                <a:latin typeface="+mn-lt"/>
                <a:ea typeface="+mn-ea"/>
                <a:cs typeface="+mn-cs"/>
                <a:hlinkClick r:id="rId3"/>
              </a:rPr>
              <a:t>https://www.britishnewspaperarchive.co.uk/viewer/bl/0000566/19221008/010/0001</a:t>
            </a:r>
            <a:r>
              <a:rPr lang="en-GB" sz="1200" kern="1200" dirty="0">
                <a:solidFill>
                  <a:schemeClr val="tx1"/>
                </a:solidFill>
                <a:effectLst/>
                <a:latin typeface="+mn-lt"/>
                <a:ea typeface="+mn-ea"/>
                <a:cs typeface="+mn-cs"/>
              </a:rPr>
              <a:t> [accessed 15th January, 2018].</a:t>
            </a:r>
          </a:p>
          <a:p>
            <a:r>
              <a:rPr lang="en-GB" sz="1200" kern="1200" dirty="0">
                <a:solidFill>
                  <a:schemeClr val="tx1"/>
                </a:solidFill>
                <a:effectLst/>
                <a:latin typeface="+mn-lt"/>
                <a:ea typeface="+mn-ea"/>
                <a:cs typeface="+mn-cs"/>
              </a:rPr>
              <a:t>“Death of Bernard Dillon” The Times, 7</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May, 1941. Pg. 6. [online] available at </a:t>
            </a:r>
            <a:r>
              <a:rPr lang="en-GB" sz="1200" u="sng" kern="1200" dirty="0">
                <a:solidFill>
                  <a:schemeClr val="tx1"/>
                </a:solidFill>
                <a:effectLst/>
                <a:latin typeface="+mn-lt"/>
                <a:ea typeface="+mn-ea"/>
                <a:cs typeface="+mn-cs"/>
                <a:hlinkClick r:id="rId4"/>
              </a:rPr>
              <a:t>http://find.galegroup.com.ezproxy.uwtsd.ac.uk/ttda/newspaperRetrieve.do?sgHitCountType=None&amp;sort=DateAscend&amp;tabID=T003&amp;prodId=TTDA&amp;resultListType=RESULT_LIST&amp;searchId=R1&amp;searchType=BasicSearchForm&amp;currentPosition=1&amp;qrySerId=Locale%28en%2C%2C%29%3AFQE%3D%28tx%2CNone%2C14%29bernard+dillon%3AAnd%3ALQE%3D%28da%2CNone%2C23%2905%2F06%2F1941+-+05%2F08%2F1941%24&amp;retrieveFormat=MULTIPAGE_DOCUMENT&amp;userGroupName=walamp&amp;inPS=true&amp;contentSet=LTO&amp;&amp;docId=&amp;docLevel=FASCIMILE&amp;workId=&amp;relevancePageBatch=CS101660839&amp;contentSet=UDVIN&amp;callistoContentSet=UDVIN&amp;docPage=article&amp;hilite=y</a:t>
            </a:r>
            <a:r>
              <a:rPr lang="en-GB" sz="1200" kern="1200" dirty="0">
                <a:solidFill>
                  <a:schemeClr val="tx1"/>
                </a:solidFill>
                <a:effectLst/>
                <a:latin typeface="+mn-lt"/>
                <a:ea typeface="+mn-ea"/>
                <a:cs typeface="+mn-cs"/>
              </a:rPr>
              <a:t> [accessed 15</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January, 2018].</a:t>
            </a:r>
          </a:p>
          <a:p>
            <a:endParaRPr lang="en-GB" dirty="0"/>
          </a:p>
        </p:txBody>
      </p:sp>
      <p:sp>
        <p:nvSpPr>
          <p:cNvPr id="4" name="Slide Number Placeholder 3"/>
          <p:cNvSpPr>
            <a:spLocks noGrp="1"/>
          </p:cNvSpPr>
          <p:nvPr>
            <p:ph type="sldNum" sz="quarter" idx="10"/>
          </p:nvPr>
        </p:nvSpPr>
        <p:spPr/>
        <p:txBody>
          <a:bodyPr/>
          <a:lstStyle/>
          <a:p>
            <a:fld id="{A7A26A4F-1590-476D-B85E-1EDD5D8D0FE9}" type="slidenum">
              <a:rPr lang="en-GB" smtClean="0"/>
              <a:t>11</a:t>
            </a:fld>
            <a:endParaRPr lang="en-GB"/>
          </a:p>
        </p:txBody>
      </p:sp>
    </p:spTree>
    <p:extLst>
      <p:ext uri="{BB962C8B-B14F-4D97-AF65-F5344CB8AC3E}">
        <p14:creationId xmlns:p14="http://schemas.microsoft.com/office/powerpoint/2010/main" val="28090799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1/15/2018</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1/15/2018</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1/15/2018</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1/15/2018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1/15/2018</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1/15/2018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en.m.wikipedia.org/wiki/Music_Hall"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8.jpg"/><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southwalesargus.co.uk/news/14918682.The_Marie_Lloyd_Story_playing_at_the_Cotswold_Playhouse_in_December/" TargetMode="External"/><Relationship Id="rId2" Type="http://schemas.openxmlformats.org/officeDocument/2006/relationships/hyperlink" Target="http://www.imdb.com/title/tt0944839/" TargetMode="External"/><Relationship Id="rId1" Type="http://schemas.openxmlformats.org/officeDocument/2006/relationships/slideLayout" Target="../slideLayouts/slideLayout2.xml"/><Relationship Id="rId4" Type="http://schemas.openxmlformats.org/officeDocument/2006/relationships/hyperlink" Target="http://find.galegroup.com/"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britishnewspaperarchive.co.uk/viewer/bl/0000566/19221008/010/0001" TargetMode="External"/><Relationship Id="rId2" Type="http://schemas.openxmlformats.org/officeDocument/2006/relationships/hyperlink" Target="https://www.britishnewspaperarchive.co.uk/viewer/bl/0000206/19130606/011/0002" TargetMode="External"/><Relationship Id="rId1" Type="http://schemas.openxmlformats.org/officeDocument/2006/relationships/slideLayout" Target="../slideLayouts/slideLayout2.xml"/><Relationship Id="rId4" Type="http://schemas.openxmlformats.org/officeDocument/2006/relationships/hyperlink" Target="http://find.galegroup.com.ezproxy.uwtsd.ac.uk/ttda/newspaperRetrieve.do?sgHitCountType=None&amp;sort=DateAscend&amp;tabID=T003&amp;prodId=TTDA&amp;resultListType=RESULT_LIST&amp;searchId=R1&amp;searchType=BasicSearchForm&amp;currentPosition=1&amp;qrySerId=Locale(en,,):FQE%3D(tx,None,14)bernard+dillon:And:LQE%3D(da,None,23)05/06/1941+-+05/08/1941$&amp;retrieveFormat=MULTIPAGE_DOCUMENT&amp;userGroupName=walamp&amp;inPS=true&amp;contentSet=LTO&amp;&amp;docId=&amp;docLevel=FASCIMILE&amp;workId=&amp;relevancePageBatch=CS101660839&amp;contentSet=UDVIN&amp;callistoContentSet=UDVIN&amp;docPage=article&amp;hilite=y"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gettyimages.co.uk/license/3264911" TargetMode="External"/><Relationship Id="rId7" Type="http://schemas.openxmlformats.org/officeDocument/2006/relationships/hyperlink" Target="http://www.vam.ac.uk/content/articles/t/the-story-of-music-halls/" TargetMode="External"/><Relationship Id="rId2" Type="http://schemas.openxmlformats.org/officeDocument/2006/relationships/hyperlink" Target="http://hackinginquiry.org/comment/newspaper-headlines-you-couldnt-make-them-up-but-they-just-did/" TargetMode="External"/><Relationship Id="rId1" Type="http://schemas.openxmlformats.org/officeDocument/2006/relationships/slideLayout" Target="../slideLayouts/slideLayout4.xml"/><Relationship Id="rId6" Type="http://schemas.openxmlformats.org/officeDocument/2006/relationships/hyperlink" Target="https://www.npg.org.uk/collections/search/person/mp153852/bernard-dillon?search=sas&amp;sText=bernard+dillon" TargetMode="External"/><Relationship Id="rId5" Type="http://schemas.openxmlformats.org/officeDocument/2006/relationships/hyperlink" Target="https://www.npg.org.uk/collections/search/person/mp13954/marie-lloyd?search=sas&amp;sText=marie+lloyd&amp;OConly=true" TargetMode="External"/><Relationship Id="rId4" Type="http://schemas.openxmlformats.org/officeDocument/2006/relationships/hyperlink" Target="http://www.hertsad.co.uk/news/ale-and-beer-blessed-by-sub-dean-of-st-albans-at-oldest-pub-in-britain-1-4955832"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www.imdb.com/title/tt0944839/" TargetMode="External"/><Relationship Id="rId3" Type="http://schemas.openxmlformats.org/officeDocument/2006/relationships/hyperlink" Target="http://www.southwalesargus.co.uk/news/14918682.The_Marie_Lloyd_Story_playing_at_the_Cotswold_Playhouse_in_December/" TargetMode="External"/><Relationship Id="rId7" Type="http://schemas.openxmlformats.org/officeDocument/2006/relationships/hyperlink" Target="https://www.equity.org.uk/about-us/" TargetMode="External"/><Relationship Id="rId2" Type="http://schemas.openxmlformats.org/officeDocument/2006/relationships/hyperlink" Target="http://find.galegroup.com/" TargetMode="External"/><Relationship Id="rId1" Type="http://schemas.openxmlformats.org/officeDocument/2006/relationships/slideLayout" Target="../slideLayouts/slideLayout7.xml"/><Relationship Id="rId6" Type="http://schemas.openxmlformats.org/officeDocument/2006/relationships/hyperlink" Target="http://www.equity.org.uk/" TargetMode="External"/><Relationship Id="rId5" Type="http://schemas.openxmlformats.org/officeDocument/2006/relationships/hyperlink" Target="http://www.epsomandewellhistoryexplorer.org.uk/Pubs.html~Ladas" TargetMode="External"/><Relationship Id="rId4" Type="http://schemas.openxmlformats.org/officeDocument/2006/relationships/hyperlink" Target="https://www.guardian.com/media/blog/2011/jul/07/news-of-the-world-closes-live-coverag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C6D1B-A81D-4E2E-A524-DE4BE28917B5}"/>
              </a:ext>
            </a:extLst>
          </p:cNvPr>
          <p:cNvSpPr>
            <a:spLocks noGrp="1"/>
          </p:cNvSpPr>
          <p:nvPr>
            <p:ph type="title"/>
          </p:nvPr>
        </p:nvSpPr>
        <p:spPr>
          <a:xfrm>
            <a:off x="1103312" y="452718"/>
            <a:ext cx="8947522" cy="1400530"/>
          </a:xfrm>
        </p:spPr>
        <p:txBody>
          <a:bodyPr/>
          <a:lstStyle/>
          <a:p>
            <a:pPr algn="ctr"/>
            <a:r>
              <a:rPr lang="en-GB" sz="3200" dirty="0">
                <a:latin typeface="Times New Roman" panose="02020603050405020304" pitchFamily="18" charset="0"/>
                <a:cs typeface="Times New Roman" panose="02020603050405020304" pitchFamily="18" charset="0"/>
              </a:rPr>
              <a:t>How did media intrusion and alcohol abuse affect the lives of celebrities in the early twentieth century?</a:t>
            </a:r>
            <a:endParaRPr lang="en-GB" sz="3200" dirty="0"/>
          </a:p>
        </p:txBody>
      </p:sp>
      <p:sp>
        <p:nvSpPr>
          <p:cNvPr id="3" name="Content Placeholder 2">
            <a:extLst>
              <a:ext uri="{FF2B5EF4-FFF2-40B4-BE49-F238E27FC236}">
                <a16:creationId xmlns:a16="http://schemas.microsoft.com/office/drawing/2014/main" id="{47060E78-6C4E-4176-BA9F-3DC1150870EF}"/>
              </a:ext>
            </a:extLst>
          </p:cNvPr>
          <p:cNvSpPr>
            <a:spLocks noGrp="1"/>
          </p:cNvSpPr>
          <p:nvPr>
            <p:ph idx="1"/>
          </p:nvPr>
        </p:nvSpPr>
        <p:spPr/>
        <p:txBody>
          <a:bodyPr>
            <a:normAutofit/>
          </a:bodyPr>
          <a:lstStyle/>
          <a:p>
            <a:pPr marL="0" indent="0" algn="ctr">
              <a:buNone/>
            </a:pPr>
            <a:r>
              <a:rPr lang="en-GB" sz="4400" dirty="0">
                <a:latin typeface="Times New Roman" panose="02020603050405020304" pitchFamily="18" charset="0"/>
                <a:cs typeface="Times New Roman" panose="02020603050405020304" pitchFamily="18" charset="0"/>
              </a:rPr>
              <a:t>By</a:t>
            </a:r>
          </a:p>
          <a:p>
            <a:pPr marL="0" indent="0" algn="ctr">
              <a:buNone/>
            </a:pPr>
            <a:endParaRPr lang="en-GB" sz="4400" dirty="0">
              <a:latin typeface="Times New Roman" panose="02020603050405020304" pitchFamily="18" charset="0"/>
              <a:cs typeface="Times New Roman" panose="02020603050405020304" pitchFamily="18" charset="0"/>
            </a:endParaRPr>
          </a:p>
          <a:p>
            <a:pPr marL="0" indent="0" algn="ctr">
              <a:buNone/>
            </a:pPr>
            <a:r>
              <a:rPr lang="en-GB" sz="4400" dirty="0">
                <a:latin typeface="Times New Roman" panose="02020603050405020304" pitchFamily="18" charset="0"/>
                <a:cs typeface="Times New Roman" panose="02020603050405020304" pitchFamily="18" charset="0"/>
              </a:rPr>
              <a:t>Katherine Dillon</a:t>
            </a:r>
          </a:p>
          <a:p>
            <a:pPr marL="0" indent="0" algn="ctr">
              <a:buNone/>
            </a:pPr>
            <a:endParaRPr lang="en-GB" sz="4400" dirty="0">
              <a:latin typeface="Times New Roman" panose="02020603050405020304" pitchFamily="18" charset="0"/>
              <a:cs typeface="Times New Roman" panose="02020603050405020304" pitchFamily="18" charset="0"/>
            </a:endParaRPr>
          </a:p>
          <a:p>
            <a:pPr marL="0" indent="0" algn="ctr">
              <a:buNone/>
            </a:pPr>
            <a:r>
              <a:rPr lang="en-GB" sz="4400" dirty="0">
                <a:latin typeface="Times New Roman" panose="02020603050405020304" pitchFamily="18" charset="0"/>
                <a:cs typeface="Times New Roman" panose="02020603050405020304" pitchFamily="18" charset="0"/>
              </a:rPr>
              <a:t>AHSK6002</a:t>
            </a:r>
          </a:p>
        </p:txBody>
      </p:sp>
    </p:spTree>
    <p:extLst>
      <p:ext uri="{BB962C8B-B14F-4D97-AF65-F5344CB8AC3E}">
        <p14:creationId xmlns:p14="http://schemas.microsoft.com/office/powerpoint/2010/main" val="10140126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FD73B-A491-4D2F-A49E-D007985768E2}"/>
              </a:ext>
            </a:extLst>
          </p:cNvPr>
          <p:cNvSpPr>
            <a:spLocks noGrp="1"/>
          </p:cNvSpPr>
          <p:nvPr>
            <p:ph type="title"/>
          </p:nvPr>
        </p:nvSpPr>
        <p:spPr>
          <a:xfrm>
            <a:off x="646111" y="452718"/>
            <a:ext cx="9912161" cy="1351698"/>
          </a:xfrm>
        </p:spPr>
        <p:txBody>
          <a:bodyPr/>
          <a:lstStyle/>
          <a:p>
            <a:pPr algn="ctr"/>
            <a:r>
              <a:rPr lang="en-GB" sz="3600" dirty="0">
                <a:latin typeface="Times New Roman" panose="02020603050405020304" pitchFamily="18" charset="0"/>
                <a:cs typeface="Times New Roman" panose="02020603050405020304" pitchFamily="18" charset="0"/>
              </a:rPr>
              <a:t>How did media intrusion and alcohol abuse affect the lives of celebrities in the early twentieth century?</a:t>
            </a:r>
          </a:p>
        </p:txBody>
      </p:sp>
      <p:sp>
        <p:nvSpPr>
          <p:cNvPr id="4" name="Content Placeholder 3">
            <a:extLst>
              <a:ext uri="{FF2B5EF4-FFF2-40B4-BE49-F238E27FC236}">
                <a16:creationId xmlns:a16="http://schemas.microsoft.com/office/drawing/2014/main" id="{6C2B5D04-AAF6-4681-B0A4-8B0D89CA8B76}"/>
              </a:ext>
            </a:extLst>
          </p:cNvPr>
          <p:cNvSpPr>
            <a:spLocks noGrp="1"/>
          </p:cNvSpPr>
          <p:nvPr>
            <p:ph sz="half" idx="2"/>
          </p:nvPr>
        </p:nvSpPr>
        <p:spPr>
          <a:xfrm>
            <a:off x="5654493" y="1024128"/>
            <a:ext cx="4396341" cy="5232210"/>
          </a:xfrm>
        </p:spPr>
        <p:txBody>
          <a:bodyPr>
            <a:normAutofit/>
          </a:bodyPr>
          <a:lstStyle/>
          <a:p>
            <a:endParaRPr lang="en-GB" dirty="0"/>
          </a:p>
          <a:p>
            <a:endParaRPr lang="en-GB" sz="2000" dirty="0"/>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Media Intrusion and the 21</a:t>
            </a:r>
            <a:r>
              <a:rPr lang="en-GB" sz="2000" baseline="30000" dirty="0">
                <a:latin typeface="Times New Roman" panose="02020603050405020304" pitchFamily="18" charset="0"/>
                <a:cs typeface="Times New Roman" panose="02020603050405020304" pitchFamily="18" charset="0"/>
              </a:rPr>
              <a:t>st</a:t>
            </a:r>
            <a:r>
              <a:rPr lang="en-GB" sz="2000" dirty="0">
                <a:latin typeface="Times New Roman" panose="02020603050405020304" pitchFamily="18" charset="0"/>
                <a:cs typeface="Times New Roman" panose="02020603050405020304" pitchFamily="18" charset="0"/>
              </a:rPr>
              <a:t> Century</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Edwardian Telecommunications </a:t>
            </a:r>
          </a:p>
          <a:p>
            <a:pPr marL="0" indent="0">
              <a:buNone/>
            </a:pP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Improvements in infrastructure widened interest in celebrities</a:t>
            </a:r>
          </a:p>
          <a:p>
            <a:endParaRPr lang="en-GB" dirty="0"/>
          </a:p>
        </p:txBody>
      </p:sp>
      <p:sp>
        <p:nvSpPr>
          <p:cNvPr id="9" name="TextBox 8">
            <a:extLst>
              <a:ext uri="{FF2B5EF4-FFF2-40B4-BE49-F238E27FC236}">
                <a16:creationId xmlns:a16="http://schemas.microsoft.com/office/drawing/2014/main" id="{048A067D-D408-430F-A942-CD3D017624D5}"/>
              </a:ext>
            </a:extLst>
          </p:cNvPr>
          <p:cNvSpPr txBox="1"/>
          <p:nvPr/>
        </p:nvSpPr>
        <p:spPr>
          <a:xfrm>
            <a:off x="1400176" y="5517762"/>
            <a:ext cx="4022819" cy="230832"/>
          </a:xfrm>
          <a:prstGeom prst="rect">
            <a:avLst/>
          </a:prstGeom>
          <a:noFill/>
        </p:spPr>
        <p:txBody>
          <a:bodyPr wrap="square" rtlCol="0">
            <a:spAutoFit/>
          </a:bodyPr>
          <a:lstStyle/>
          <a:p>
            <a:r>
              <a:rPr lang="en-GB" sz="900" dirty="0"/>
              <a:t>                       </a:t>
            </a:r>
          </a:p>
        </p:txBody>
      </p:sp>
      <p:sp>
        <p:nvSpPr>
          <p:cNvPr id="8" name="TextBox 7">
            <a:extLst>
              <a:ext uri="{FF2B5EF4-FFF2-40B4-BE49-F238E27FC236}">
                <a16:creationId xmlns:a16="http://schemas.microsoft.com/office/drawing/2014/main" id="{38FB98E2-F2D1-44EA-A06B-DB5BEBE65F2C}"/>
              </a:ext>
            </a:extLst>
          </p:cNvPr>
          <p:cNvSpPr txBox="1"/>
          <p:nvPr/>
        </p:nvSpPr>
        <p:spPr>
          <a:xfrm>
            <a:off x="732571" y="5648326"/>
            <a:ext cx="4414483" cy="246221"/>
          </a:xfrm>
          <a:prstGeom prst="rect">
            <a:avLst/>
          </a:prstGeom>
          <a:noFill/>
        </p:spPr>
        <p:txBody>
          <a:bodyPr wrap="square" rtlCol="0">
            <a:spAutoFit/>
          </a:bodyPr>
          <a:lstStyle/>
          <a:p>
            <a:pPr algn="ctr"/>
            <a:r>
              <a:rPr lang="en-GB" sz="1000" dirty="0">
                <a:latin typeface="Times New Roman" panose="02020603050405020304" pitchFamily="18" charset="0"/>
                <a:cs typeface="Times New Roman" panose="02020603050405020304" pitchFamily="18" charset="0"/>
              </a:rPr>
              <a:t>Unknown – hackingenquiry.org </a:t>
            </a:r>
          </a:p>
        </p:txBody>
      </p:sp>
      <p:pic>
        <p:nvPicPr>
          <p:cNvPr id="10" name="Content Placeholder 9" descr="A close up of a newspaper&#10;&#10;Description generated with high confidence">
            <a:extLst>
              <a:ext uri="{FF2B5EF4-FFF2-40B4-BE49-F238E27FC236}">
                <a16:creationId xmlns:a16="http://schemas.microsoft.com/office/drawing/2014/main" id="{7BD7D6AE-5B1A-4BE3-92AC-730AC403A815}"/>
              </a:ext>
            </a:extLst>
          </p:cNvPr>
          <p:cNvPicPr>
            <a:picLocks noGrp="1" noChangeAspect="1"/>
          </p:cNvPicPr>
          <p:nvPr>
            <p:ph sz="half" idx="1"/>
          </p:nvPr>
        </p:nvPicPr>
        <p:blipFill>
          <a:blip r:embed="rId3"/>
          <a:stretch>
            <a:fillRect/>
          </a:stretch>
        </p:blipFill>
        <p:spPr>
          <a:xfrm>
            <a:off x="1400176" y="2038350"/>
            <a:ext cx="3124994" cy="3053556"/>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5604413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6E625-7F31-4CDC-B59C-6838153815D2}"/>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Aims and methods</a:t>
            </a:r>
          </a:p>
        </p:txBody>
      </p:sp>
      <p:sp>
        <p:nvSpPr>
          <p:cNvPr id="4" name="Content Placeholder 3">
            <a:extLst>
              <a:ext uri="{FF2B5EF4-FFF2-40B4-BE49-F238E27FC236}">
                <a16:creationId xmlns:a16="http://schemas.microsoft.com/office/drawing/2014/main" id="{BB421473-0975-463F-A9BE-D80DD1A5D39A}"/>
              </a:ext>
            </a:extLst>
          </p:cNvPr>
          <p:cNvSpPr>
            <a:spLocks noGrp="1"/>
          </p:cNvSpPr>
          <p:nvPr>
            <p:ph sz="half" idx="2"/>
          </p:nvPr>
        </p:nvSpPr>
        <p:spPr>
          <a:xfrm>
            <a:off x="5654493" y="1341120"/>
            <a:ext cx="4396341" cy="4915217"/>
          </a:xfrm>
        </p:spPr>
        <p:txBody>
          <a:bodyPr/>
          <a:lstStyle/>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Focus is on events that affected them</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Scrutiny of newspapers show that Bernard was previously clean living and Marie was often linked to marital problems</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Biographers were obviously biased </a:t>
            </a:r>
          </a:p>
          <a:p>
            <a:endParaRPr lang="en-GB" dirty="0">
              <a:latin typeface="Times New Roman" panose="02020603050405020304" pitchFamily="18" charset="0"/>
              <a:cs typeface="Times New Roman" panose="02020603050405020304" pitchFamily="18" charset="0"/>
            </a:endParaRPr>
          </a:p>
        </p:txBody>
      </p:sp>
      <p:sp>
        <p:nvSpPr>
          <p:cNvPr id="18" name="Content Placeholder 17">
            <a:extLst>
              <a:ext uri="{FF2B5EF4-FFF2-40B4-BE49-F238E27FC236}">
                <a16:creationId xmlns:a16="http://schemas.microsoft.com/office/drawing/2014/main" id="{A0A7CD43-A509-4708-8945-218494EBC561}"/>
              </a:ext>
            </a:extLst>
          </p:cNvPr>
          <p:cNvSpPr>
            <a:spLocks noGrp="1"/>
          </p:cNvSpPr>
          <p:nvPr>
            <p:ph sz="half" idx="1"/>
          </p:nvPr>
        </p:nvSpPr>
        <p:spPr/>
        <p:txBody>
          <a:bodyPr/>
          <a:lstStyle/>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p:txBody>
      </p:sp>
      <p:pic>
        <p:nvPicPr>
          <p:cNvPr id="22" name="Picture 21" descr="A person standing in front of a building&#10;&#10;Description generated with very high confidence">
            <a:extLst>
              <a:ext uri="{FF2B5EF4-FFF2-40B4-BE49-F238E27FC236}">
                <a16:creationId xmlns:a16="http://schemas.microsoft.com/office/drawing/2014/main" id="{DC007233-F626-45DC-9768-20186F355C7C}"/>
              </a:ext>
            </a:extLst>
          </p:cNvPr>
          <p:cNvPicPr>
            <a:picLocks noChangeAspect="1"/>
          </p:cNvPicPr>
          <p:nvPr/>
        </p:nvPicPr>
        <p:blipFill>
          <a:blip r:embed="rId3"/>
          <a:stretch>
            <a:fillRect/>
          </a:stretch>
        </p:blipFill>
        <p:spPr>
          <a:xfrm>
            <a:off x="948470" y="1853248"/>
            <a:ext cx="3961155" cy="3858235"/>
          </a:xfrm>
          <a:prstGeom prst="rect">
            <a:avLst/>
          </a:prstGeom>
          <a:ln w="228600" cap="sq" cmpd="thickThin">
            <a:solidFill>
              <a:srgbClr val="000000"/>
            </a:solidFill>
            <a:prstDash val="solid"/>
            <a:miter lim="800000"/>
          </a:ln>
          <a:effectLst>
            <a:innerShdw blurRad="76200">
              <a:srgbClr val="000000"/>
            </a:innerShdw>
          </a:effectLst>
        </p:spPr>
      </p:pic>
      <p:sp>
        <p:nvSpPr>
          <p:cNvPr id="24" name="TextBox 23">
            <a:extLst>
              <a:ext uri="{FF2B5EF4-FFF2-40B4-BE49-F238E27FC236}">
                <a16:creationId xmlns:a16="http://schemas.microsoft.com/office/drawing/2014/main" id="{7E9516EB-E3EC-4113-9A2A-4206FC4ACA6B}"/>
              </a:ext>
            </a:extLst>
          </p:cNvPr>
          <p:cNvSpPr txBox="1"/>
          <p:nvPr/>
        </p:nvSpPr>
        <p:spPr>
          <a:xfrm>
            <a:off x="1420837" y="6256337"/>
            <a:ext cx="4008957" cy="246221"/>
          </a:xfrm>
          <a:prstGeom prst="rect">
            <a:avLst/>
          </a:prstGeom>
          <a:noFill/>
        </p:spPr>
        <p:txBody>
          <a:bodyPr wrap="square" rtlCol="0">
            <a:spAutoFit/>
          </a:bodyPr>
          <a:lstStyle/>
          <a:p>
            <a:r>
              <a:rPr lang="en-GB" sz="1000" dirty="0">
                <a:latin typeface="Times New Roman" panose="02020603050405020304" pitchFamily="18" charset="0"/>
                <a:cs typeface="Times New Roman" panose="02020603050405020304" pitchFamily="18" charset="0"/>
              </a:rPr>
              <a:t>Marie Lloyd and Bernard Dillon – Getty Images</a:t>
            </a:r>
          </a:p>
        </p:txBody>
      </p:sp>
    </p:spTree>
    <p:extLst>
      <p:ext uri="{BB962C8B-B14F-4D97-AF65-F5344CB8AC3E}">
        <p14:creationId xmlns:p14="http://schemas.microsoft.com/office/powerpoint/2010/main" val="1746820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331BE-D25A-40A8-BA7E-710BB1BE49F1}"/>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The Sources</a:t>
            </a:r>
          </a:p>
        </p:txBody>
      </p:sp>
      <p:sp>
        <p:nvSpPr>
          <p:cNvPr id="3" name="Content Placeholder 2">
            <a:extLst>
              <a:ext uri="{FF2B5EF4-FFF2-40B4-BE49-F238E27FC236}">
                <a16:creationId xmlns:a16="http://schemas.microsoft.com/office/drawing/2014/main" id="{74E4BA41-A51A-4BAB-A6D1-3D7608AC26F0}"/>
              </a:ext>
            </a:extLst>
          </p:cNvPr>
          <p:cNvSpPr>
            <a:spLocks noGrp="1"/>
          </p:cNvSpPr>
          <p:nvPr>
            <p:ph idx="1"/>
          </p:nvPr>
        </p:nvSpPr>
        <p:spPr/>
        <p:txBody>
          <a:bodyPr/>
          <a:lstStyle/>
          <a:p>
            <a:r>
              <a:rPr lang="en-GB" sz="4000" dirty="0">
                <a:latin typeface="Times New Roman" panose="02020603050405020304" pitchFamily="18" charset="0"/>
                <a:cs typeface="Times New Roman" panose="02020603050405020304" pitchFamily="18" charset="0"/>
              </a:rPr>
              <a:t>The biographers</a:t>
            </a:r>
          </a:p>
          <a:p>
            <a:endParaRPr lang="en-GB" sz="4000" dirty="0">
              <a:latin typeface="Times New Roman" panose="02020603050405020304" pitchFamily="18" charset="0"/>
              <a:cs typeface="Times New Roman" panose="02020603050405020304" pitchFamily="18" charset="0"/>
            </a:endParaRPr>
          </a:p>
          <a:p>
            <a:r>
              <a:rPr lang="en-GB" sz="4000" dirty="0">
                <a:latin typeface="Times New Roman" panose="02020603050405020304" pitchFamily="18" charset="0"/>
                <a:cs typeface="Times New Roman" panose="02020603050405020304" pitchFamily="18" charset="0"/>
              </a:rPr>
              <a:t>Newspapers</a:t>
            </a:r>
          </a:p>
          <a:p>
            <a:endParaRPr lang="en-GB" sz="4000" dirty="0">
              <a:latin typeface="Times New Roman" panose="02020603050405020304" pitchFamily="18" charset="0"/>
              <a:cs typeface="Times New Roman" panose="02020603050405020304" pitchFamily="18" charset="0"/>
            </a:endParaRPr>
          </a:p>
          <a:p>
            <a:r>
              <a:rPr lang="en-GB" sz="4000" dirty="0">
                <a:latin typeface="Times New Roman" panose="02020603050405020304" pitchFamily="18" charset="0"/>
                <a:cs typeface="Times New Roman" panose="02020603050405020304" pitchFamily="18" charset="0"/>
              </a:rPr>
              <a:t>Stage plays and BBC 4’s television film</a:t>
            </a:r>
          </a:p>
          <a:p>
            <a:endParaRPr lang="en-GB" dirty="0"/>
          </a:p>
          <a:p>
            <a:endParaRPr lang="en-GB" dirty="0"/>
          </a:p>
        </p:txBody>
      </p:sp>
    </p:spTree>
    <p:extLst>
      <p:ext uri="{BB962C8B-B14F-4D97-AF65-F5344CB8AC3E}">
        <p14:creationId xmlns:p14="http://schemas.microsoft.com/office/powerpoint/2010/main" val="16296802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5F427-2516-405A-A0E8-5F56AA8FAC91}"/>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Blame it on sport and alcohol</a:t>
            </a:r>
          </a:p>
        </p:txBody>
      </p:sp>
      <p:sp>
        <p:nvSpPr>
          <p:cNvPr id="7" name="TextBox 6">
            <a:extLst>
              <a:ext uri="{FF2B5EF4-FFF2-40B4-BE49-F238E27FC236}">
                <a16:creationId xmlns:a16="http://schemas.microsoft.com/office/drawing/2014/main" id="{F85B0CAC-0EC0-4F7C-9DBA-847D373EB109}"/>
              </a:ext>
            </a:extLst>
          </p:cNvPr>
          <p:cNvSpPr txBox="1"/>
          <p:nvPr/>
        </p:nvSpPr>
        <p:spPr>
          <a:xfrm>
            <a:off x="646110" y="10276165"/>
            <a:ext cx="2015857" cy="369332"/>
          </a:xfrm>
          <a:prstGeom prst="rect">
            <a:avLst/>
          </a:prstGeom>
          <a:noFill/>
        </p:spPr>
        <p:txBody>
          <a:bodyPr wrap="square" rtlCol="0">
            <a:spAutoFit/>
          </a:bodyPr>
          <a:lstStyle/>
          <a:p>
            <a:r>
              <a:rPr lang="en-GB" sz="900">
                <a:hlinkClick r:id="rId3" tooltip="https://en.m.wikipedia.org/wiki/Music_Hall"/>
              </a:rPr>
              <a:t>This Photo</a:t>
            </a:r>
            <a:r>
              <a:rPr lang="en-GB" sz="900"/>
              <a:t> by Unknown Author is licensed under </a:t>
            </a:r>
            <a:r>
              <a:rPr lang="en-GB" sz="900">
                <a:hlinkClick r:id="rId4" tooltip="https://creativecommons.org/licenses/by-sa/3.0/"/>
              </a:rPr>
              <a:t>CC BY-SA</a:t>
            </a:r>
            <a:endParaRPr lang="en-GB" sz="900"/>
          </a:p>
        </p:txBody>
      </p:sp>
      <p:sp>
        <p:nvSpPr>
          <p:cNvPr id="12" name="Content Placeholder 11">
            <a:extLst>
              <a:ext uri="{FF2B5EF4-FFF2-40B4-BE49-F238E27FC236}">
                <a16:creationId xmlns:a16="http://schemas.microsoft.com/office/drawing/2014/main" id="{12F40199-3162-4A6E-A543-60B19485F8E0}"/>
              </a:ext>
            </a:extLst>
          </p:cNvPr>
          <p:cNvSpPr>
            <a:spLocks noGrp="1"/>
          </p:cNvSpPr>
          <p:nvPr>
            <p:ph sz="half" idx="2"/>
          </p:nvPr>
        </p:nvSpPr>
        <p:spPr>
          <a:xfrm>
            <a:off x="5654493" y="1853248"/>
            <a:ext cx="4657125" cy="4552033"/>
          </a:xfrm>
        </p:spPr>
        <p:txBody>
          <a:bodyPr>
            <a:normAutofit/>
          </a:bodyPr>
          <a:lstStyle/>
          <a:p>
            <a:pP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Links between sports and pubs are evident by the amount of pubs in Britain having names with sporting connections.</a:t>
            </a:r>
          </a:p>
          <a:p>
            <a:pPr>
              <a:buFont typeface="Wingdings" panose="05000000000000000000" pitchFamily="2" charset="2"/>
              <a:buChar char="§"/>
            </a:pPr>
            <a:endParaRPr lang="en-GB" sz="2000"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Music Halls had their foundations in the pub.</a:t>
            </a:r>
          </a:p>
          <a:p>
            <a:pPr marL="0" indent="0">
              <a:buNone/>
            </a:pPr>
            <a:endParaRPr lang="en-GB" sz="2000" dirty="0">
              <a:latin typeface="Times New Roman" panose="02020603050405020304" pitchFamily="18" charset="0"/>
              <a:cs typeface="Times New Roman" panose="02020603050405020304" pitchFamily="18" charset="0"/>
            </a:endParaRPr>
          </a:p>
          <a:p>
            <a:pPr>
              <a:buFont typeface="Wingdings" panose="05000000000000000000" pitchFamily="2" charset="2"/>
              <a:buChar char="§"/>
            </a:pPr>
            <a:r>
              <a:rPr lang="en-GB" sz="2000" dirty="0">
                <a:latin typeface="Times New Roman" panose="02020603050405020304" pitchFamily="18" charset="0"/>
                <a:cs typeface="Times New Roman" panose="02020603050405020304" pitchFamily="18" charset="0"/>
              </a:rPr>
              <a:t>Music-hall and horse racing had close ties.</a:t>
            </a:r>
          </a:p>
          <a:p>
            <a:endParaRPr lang="en-GB" dirty="0"/>
          </a:p>
          <a:p>
            <a:pPr marL="0" indent="0">
              <a:buNone/>
            </a:pPr>
            <a:endParaRPr lang="en-GB" dirty="0"/>
          </a:p>
          <a:p>
            <a:pPr marL="0" indent="0">
              <a:buNone/>
            </a:pPr>
            <a:endParaRPr lang="en-GB" dirty="0"/>
          </a:p>
          <a:p>
            <a:endParaRPr lang="en-GB" dirty="0"/>
          </a:p>
          <a:p>
            <a:endParaRPr lang="en-GB" dirty="0"/>
          </a:p>
        </p:txBody>
      </p:sp>
      <p:pic>
        <p:nvPicPr>
          <p:cNvPr id="13" name="Content Placeholder 12" descr="A bench in front of a house&#10;&#10;Description generated with very high confidence">
            <a:extLst>
              <a:ext uri="{FF2B5EF4-FFF2-40B4-BE49-F238E27FC236}">
                <a16:creationId xmlns:a16="http://schemas.microsoft.com/office/drawing/2014/main" id="{E987F00F-5F9A-40BC-8606-E4905E642773}"/>
              </a:ext>
            </a:extLst>
          </p:cNvPr>
          <p:cNvPicPr>
            <a:picLocks noGrp="1" noChangeAspect="1"/>
          </p:cNvPicPr>
          <p:nvPr>
            <p:ph sz="half" idx="1"/>
          </p:nvPr>
        </p:nvPicPr>
        <p:blipFill>
          <a:blip r:embed="rId5"/>
          <a:stretch>
            <a:fillRect/>
          </a:stretch>
        </p:blipFill>
        <p:spPr>
          <a:xfrm>
            <a:off x="1294229" y="1949590"/>
            <a:ext cx="4009292" cy="3859029"/>
          </a:xfrm>
          <a:prstGeom prst="rect">
            <a:avLst/>
          </a:prstGeom>
          <a:ln w="228600" cap="sq" cmpd="thickThin">
            <a:solidFill>
              <a:srgbClr val="000000"/>
            </a:solidFill>
            <a:prstDash val="solid"/>
            <a:miter lim="800000"/>
          </a:ln>
          <a:effectLst>
            <a:innerShdw blurRad="76200">
              <a:srgbClr val="000000"/>
            </a:innerShdw>
          </a:effectLst>
        </p:spPr>
      </p:pic>
      <p:sp>
        <p:nvSpPr>
          <p:cNvPr id="14" name="TextBox 13">
            <a:extLst>
              <a:ext uri="{FF2B5EF4-FFF2-40B4-BE49-F238E27FC236}">
                <a16:creationId xmlns:a16="http://schemas.microsoft.com/office/drawing/2014/main" id="{E78486AD-D36E-4B46-915A-FB9BBA42A4DB}"/>
              </a:ext>
            </a:extLst>
          </p:cNvPr>
          <p:cNvSpPr txBox="1"/>
          <p:nvPr/>
        </p:nvSpPr>
        <p:spPr>
          <a:xfrm>
            <a:off x="886265" y="6405281"/>
            <a:ext cx="4768228" cy="246221"/>
          </a:xfrm>
          <a:prstGeom prst="rect">
            <a:avLst/>
          </a:prstGeom>
          <a:noFill/>
        </p:spPr>
        <p:txBody>
          <a:bodyPr wrap="square" rtlCol="0">
            <a:spAutoFit/>
          </a:bodyPr>
          <a:lstStyle/>
          <a:p>
            <a:pPr algn="ctr"/>
            <a:r>
              <a:rPr lang="en-GB" sz="1000" dirty="0">
                <a:latin typeface="Times New Roman" panose="02020603050405020304" pitchFamily="18" charset="0"/>
                <a:cs typeface="Times New Roman" panose="02020603050405020304" pitchFamily="18" charset="0"/>
              </a:rPr>
              <a:t>Ye Old Fighting Cocks – The Herts Advertiser</a:t>
            </a:r>
          </a:p>
        </p:txBody>
      </p:sp>
    </p:spTree>
    <p:extLst>
      <p:ext uri="{BB962C8B-B14F-4D97-AF65-F5344CB8AC3E}">
        <p14:creationId xmlns:p14="http://schemas.microsoft.com/office/powerpoint/2010/main" val="36411515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06457-4894-4BF8-8765-035D55B6A90F}"/>
              </a:ext>
            </a:extLst>
          </p:cNvPr>
          <p:cNvSpPr>
            <a:spLocks noGrp="1"/>
          </p:cNvSpPr>
          <p:nvPr>
            <p:ph type="title"/>
          </p:nvPr>
        </p:nvSpPr>
        <p:spPr>
          <a:xfrm>
            <a:off x="1153907" y="675250"/>
            <a:ext cx="5092906" cy="1178942"/>
          </a:xfrm>
        </p:spPr>
        <p:txBody>
          <a:bodyPr>
            <a:normAutofit/>
          </a:bodyPr>
          <a:lstStyle/>
          <a:p>
            <a:r>
              <a:rPr lang="en-GB" sz="4800" dirty="0">
                <a:latin typeface="Times New Roman" panose="02020603050405020304" pitchFamily="18" charset="0"/>
                <a:cs typeface="Times New Roman" panose="02020603050405020304" pitchFamily="18" charset="0"/>
              </a:rPr>
              <a:t>A background</a:t>
            </a:r>
          </a:p>
        </p:txBody>
      </p:sp>
      <p:pic>
        <p:nvPicPr>
          <p:cNvPr id="6" name="Picture Placeholder 5" descr="A person looking at the camera&#10;&#10;Description generated with very high confidence">
            <a:extLst>
              <a:ext uri="{FF2B5EF4-FFF2-40B4-BE49-F238E27FC236}">
                <a16:creationId xmlns:a16="http://schemas.microsoft.com/office/drawing/2014/main" id="{00BF4762-8C3C-46BA-9B4E-C81D17A216F5}"/>
              </a:ext>
            </a:extLst>
          </p:cNvPr>
          <p:cNvPicPr>
            <a:picLocks noGrp="1" noChangeAspect="1"/>
          </p:cNvPicPr>
          <p:nvPr>
            <p:ph type="pic" idx="1"/>
          </p:nvPr>
        </p:nvPicPr>
        <p:blipFill>
          <a:blip r:embed="rId3"/>
          <a:srcRect t="2976" b="2976"/>
          <a:stretch>
            <a:fillRect/>
          </a:stretch>
        </p:blipFill>
        <p:spPr>
          <a:xfrm>
            <a:off x="6246814" y="1706880"/>
            <a:ext cx="2208629" cy="3322320"/>
          </a:xfrm>
          <a:prstGeom prst="rect">
            <a:avLst/>
          </a:prstGeom>
          <a:ln w="228600" cap="sq" cmpd="thickThin">
            <a:solidFill>
              <a:srgbClr val="000000"/>
            </a:solidFill>
            <a:prstDash val="solid"/>
            <a:miter lim="800000"/>
          </a:ln>
          <a:effectLst>
            <a:innerShdw blurRad="76200">
              <a:srgbClr val="000000"/>
            </a:innerShdw>
          </a:effectLst>
        </p:spPr>
      </p:pic>
      <p:sp>
        <p:nvSpPr>
          <p:cNvPr id="4" name="Text Placeholder 3">
            <a:extLst>
              <a:ext uri="{FF2B5EF4-FFF2-40B4-BE49-F238E27FC236}">
                <a16:creationId xmlns:a16="http://schemas.microsoft.com/office/drawing/2014/main" id="{B42A2AF4-96F1-41D7-83AF-A499A28A6CD5}"/>
              </a:ext>
            </a:extLst>
          </p:cNvPr>
          <p:cNvSpPr>
            <a:spLocks noGrp="1"/>
          </p:cNvSpPr>
          <p:nvPr>
            <p:ph type="body" sz="half" idx="2"/>
          </p:nvPr>
        </p:nvSpPr>
        <p:spPr>
          <a:xfrm>
            <a:off x="353568" y="2546252"/>
            <a:ext cx="5886365" cy="2482948"/>
          </a:xfrm>
        </p:spPr>
        <p:txBody>
          <a:bodyPr>
            <a:normAutofit fontScale="92500" lnSpcReduction="10000"/>
          </a:bodyPr>
          <a:lstStyle/>
          <a:p>
            <a:endParaRPr lang="en-GB" dirty="0"/>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Marie Lloyd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East End, Music hall and fortune</a:t>
            </a:r>
          </a:p>
          <a:p>
            <a:pPr marL="285750" indent="-28575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Bernard Dillon -</a:t>
            </a: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Ireland to England, family and horses</a:t>
            </a:r>
          </a:p>
          <a:p>
            <a:endParaRPr lang="en-GB" dirty="0"/>
          </a:p>
          <a:p>
            <a:endParaRPr lang="en-GB" dirty="0"/>
          </a:p>
        </p:txBody>
      </p:sp>
      <p:pic>
        <p:nvPicPr>
          <p:cNvPr id="8" name="Picture 7" descr="A picture containing photo&#10;&#10;Description generated with high confidence">
            <a:extLst>
              <a:ext uri="{FF2B5EF4-FFF2-40B4-BE49-F238E27FC236}">
                <a16:creationId xmlns:a16="http://schemas.microsoft.com/office/drawing/2014/main" id="{9B60821C-0F38-46BE-BA98-024B24BC189B}"/>
              </a:ext>
            </a:extLst>
          </p:cNvPr>
          <p:cNvPicPr>
            <a:picLocks noChangeAspect="1"/>
          </p:cNvPicPr>
          <p:nvPr/>
        </p:nvPicPr>
        <p:blipFill>
          <a:blip r:embed="rId4"/>
          <a:stretch>
            <a:fillRect/>
          </a:stretch>
        </p:blipFill>
        <p:spPr>
          <a:xfrm>
            <a:off x="9119616" y="1706880"/>
            <a:ext cx="2176742" cy="3322320"/>
          </a:xfrm>
          <a:prstGeom prst="rect">
            <a:avLst/>
          </a:prstGeom>
          <a:ln w="228600" cap="sq" cmpd="thickThin">
            <a:solidFill>
              <a:srgbClr val="000000"/>
            </a:solidFill>
            <a:prstDash val="solid"/>
            <a:miter lim="800000"/>
          </a:ln>
          <a:effectLst>
            <a:innerShdw blurRad="76200">
              <a:srgbClr val="000000"/>
            </a:innerShdw>
          </a:effectLst>
        </p:spPr>
      </p:pic>
      <p:sp>
        <p:nvSpPr>
          <p:cNvPr id="9" name="TextBox 8">
            <a:extLst>
              <a:ext uri="{FF2B5EF4-FFF2-40B4-BE49-F238E27FC236}">
                <a16:creationId xmlns:a16="http://schemas.microsoft.com/office/drawing/2014/main" id="{B139E790-4F6C-4C46-9747-BC8AA4A39BDA}"/>
              </a:ext>
            </a:extLst>
          </p:cNvPr>
          <p:cNvSpPr txBox="1"/>
          <p:nvPr/>
        </p:nvSpPr>
        <p:spPr>
          <a:xfrm>
            <a:off x="5852160" y="5331654"/>
            <a:ext cx="3235569" cy="400110"/>
          </a:xfrm>
          <a:prstGeom prst="rect">
            <a:avLst/>
          </a:prstGeom>
          <a:noFill/>
        </p:spPr>
        <p:txBody>
          <a:bodyPr wrap="square" rtlCol="0">
            <a:spAutoFit/>
          </a:bodyPr>
          <a:lstStyle/>
          <a:p>
            <a:pPr algn="ctr"/>
            <a:r>
              <a:rPr lang="en-GB" sz="1000" dirty="0">
                <a:latin typeface="Times New Roman" panose="02020603050405020304" pitchFamily="18" charset="0"/>
                <a:cs typeface="Times New Roman" panose="02020603050405020304" pitchFamily="18" charset="0"/>
              </a:rPr>
              <a:t>Marie Lloyd – </a:t>
            </a:r>
          </a:p>
          <a:p>
            <a:pPr algn="ctr"/>
            <a:r>
              <a:rPr lang="en-GB" sz="1000" dirty="0">
                <a:latin typeface="Times New Roman" panose="02020603050405020304" pitchFamily="18" charset="0"/>
                <a:cs typeface="Times New Roman" panose="02020603050405020304" pitchFamily="18" charset="0"/>
              </a:rPr>
              <a:t>National Portrait Gallery</a:t>
            </a:r>
          </a:p>
        </p:txBody>
      </p:sp>
      <p:sp>
        <p:nvSpPr>
          <p:cNvPr id="10" name="TextBox 9">
            <a:extLst>
              <a:ext uri="{FF2B5EF4-FFF2-40B4-BE49-F238E27FC236}">
                <a16:creationId xmlns:a16="http://schemas.microsoft.com/office/drawing/2014/main" id="{BE4C4B7A-7D96-4B87-80BF-4D54339CB5AC}"/>
              </a:ext>
            </a:extLst>
          </p:cNvPr>
          <p:cNvSpPr txBox="1"/>
          <p:nvPr/>
        </p:nvSpPr>
        <p:spPr>
          <a:xfrm>
            <a:off x="9087729" y="5331655"/>
            <a:ext cx="2419643" cy="400110"/>
          </a:xfrm>
          <a:prstGeom prst="rect">
            <a:avLst/>
          </a:prstGeom>
          <a:noFill/>
        </p:spPr>
        <p:txBody>
          <a:bodyPr wrap="square" rtlCol="0">
            <a:spAutoFit/>
          </a:bodyPr>
          <a:lstStyle/>
          <a:p>
            <a:pPr algn="ctr"/>
            <a:r>
              <a:rPr lang="en-GB" sz="1000" dirty="0">
                <a:latin typeface="Times New Roman" panose="02020603050405020304" pitchFamily="18" charset="0"/>
                <a:cs typeface="Times New Roman" panose="02020603050405020304" pitchFamily="18" charset="0"/>
              </a:rPr>
              <a:t>Bernard Dillon - </a:t>
            </a:r>
          </a:p>
          <a:p>
            <a:pPr algn="ctr"/>
            <a:r>
              <a:rPr lang="en-GB" sz="1000" dirty="0">
                <a:latin typeface="Times New Roman" panose="02020603050405020304" pitchFamily="18" charset="0"/>
                <a:cs typeface="Times New Roman" panose="02020603050405020304" pitchFamily="18" charset="0"/>
              </a:rPr>
              <a:t>National Portrait Gallery</a:t>
            </a:r>
          </a:p>
        </p:txBody>
      </p:sp>
    </p:spTree>
    <p:extLst>
      <p:ext uri="{BB962C8B-B14F-4D97-AF65-F5344CB8AC3E}">
        <p14:creationId xmlns:p14="http://schemas.microsoft.com/office/powerpoint/2010/main" val="3818784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C1B20-6344-4C99-8C78-38578BA10D8E}"/>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What went wrong?</a:t>
            </a:r>
          </a:p>
        </p:txBody>
      </p:sp>
      <p:sp>
        <p:nvSpPr>
          <p:cNvPr id="3" name="Content Placeholder 2">
            <a:extLst>
              <a:ext uri="{FF2B5EF4-FFF2-40B4-BE49-F238E27FC236}">
                <a16:creationId xmlns:a16="http://schemas.microsoft.com/office/drawing/2014/main" id="{7DD42188-46C4-4CBF-8AAA-827211A4F309}"/>
              </a:ext>
            </a:extLst>
          </p:cNvPr>
          <p:cNvSpPr>
            <a:spLocks noGrp="1"/>
          </p:cNvSpPr>
          <p:nvPr>
            <p:ph sz="half" idx="1"/>
          </p:nvPr>
        </p:nvSpPr>
        <p:spPr>
          <a:xfrm>
            <a:off x="1103312" y="2060575"/>
            <a:ext cx="10132085" cy="4195763"/>
          </a:xfrm>
        </p:spPr>
        <p:txBody>
          <a:bodyPr/>
          <a:lstStyle/>
          <a:p>
            <a:pPr marL="0" indent="0">
              <a:buNone/>
            </a:pPr>
            <a:endParaRPr lang="en-GB" dirty="0"/>
          </a:p>
        </p:txBody>
      </p:sp>
      <p:sp>
        <p:nvSpPr>
          <p:cNvPr id="4" name="Content Placeholder 3">
            <a:extLst>
              <a:ext uri="{FF2B5EF4-FFF2-40B4-BE49-F238E27FC236}">
                <a16:creationId xmlns:a16="http://schemas.microsoft.com/office/drawing/2014/main" id="{7A21A7A6-36D3-468D-B0C1-858C956BF9F7}"/>
              </a:ext>
            </a:extLst>
          </p:cNvPr>
          <p:cNvSpPr>
            <a:spLocks noGrp="1"/>
          </p:cNvSpPr>
          <p:nvPr>
            <p:ph sz="half" idx="2"/>
          </p:nvPr>
        </p:nvSpPr>
        <p:spPr>
          <a:xfrm>
            <a:off x="956603" y="2056092"/>
            <a:ext cx="9094231" cy="4200245"/>
          </a:xfrm>
        </p:spPr>
        <p:txBody>
          <a:bodyPr/>
          <a:lstStyle/>
          <a:p>
            <a:endParaRPr lang="en-GB" dirty="0"/>
          </a:p>
          <a:p>
            <a:r>
              <a:rPr lang="en-GB" sz="2000" dirty="0">
                <a:latin typeface="Times New Roman" panose="02020603050405020304" pitchFamily="18" charset="0"/>
                <a:cs typeface="Times New Roman" panose="02020603050405020304" pitchFamily="18" charset="0"/>
              </a:rPr>
              <a:t>Life for Bernard went wrong after he met Marie.</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Their lifestyles demanded different priorities.</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Bernard wanted a family.</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Money was often the cause of arguments.</a:t>
            </a:r>
          </a:p>
        </p:txBody>
      </p:sp>
    </p:spTree>
    <p:extLst>
      <p:ext uri="{BB962C8B-B14F-4D97-AF65-F5344CB8AC3E}">
        <p14:creationId xmlns:p14="http://schemas.microsoft.com/office/powerpoint/2010/main" val="1740244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A6EE6-25F6-43BF-8FC2-32B520876F8E}"/>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 The Music hall strike of 1907</a:t>
            </a:r>
          </a:p>
        </p:txBody>
      </p:sp>
      <p:sp>
        <p:nvSpPr>
          <p:cNvPr id="3" name="Content Placeholder 2">
            <a:extLst>
              <a:ext uri="{FF2B5EF4-FFF2-40B4-BE49-F238E27FC236}">
                <a16:creationId xmlns:a16="http://schemas.microsoft.com/office/drawing/2014/main" id="{8265F800-4C82-4866-A31F-0826A6CB1EBF}"/>
              </a:ext>
            </a:extLst>
          </p:cNvPr>
          <p:cNvSpPr>
            <a:spLocks noGrp="1"/>
          </p:cNvSpPr>
          <p:nvPr>
            <p:ph sz="half" idx="1"/>
          </p:nvPr>
        </p:nvSpPr>
        <p:spPr>
          <a:xfrm>
            <a:off x="1103312" y="1085089"/>
            <a:ext cx="4396339" cy="5171250"/>
          </a:xfrm>
        </p:spPr>
        <p:txBody>
          <a:bodyPr>
            <a:normAutofit/>
          </a:bodyPr>
          <a:lstStyle/>
          <a:p>
            <a:endParaRPr lang="en-GB" dirty="0"/>
          </a:p>
          <a:p>
            <a:endParaRPr lang="en-GB"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Marie - always the centre of attention</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Newspaper interest in Marie on picket line</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Marie had an agenda</a:t>
            </a:r>
          </a:p>
        </p:txBody>
      </p:sp>
      <p:pic>
        <p:nvPicPr>
          <p:cNvPr id="6" name="Content Placeholder 5" descr="A picture containing text, book&#10;&#10;Description generated with very high confidence">
            <a:extLst>
              <a:ext uri="{FF2B5EF4-FFF2-40B4-BE49-F238E27FC236}">
                <a16:creationId xmlns:a16="http://schemas.microsoft.com/office/drawing/2014/main" id="{6F8888A2-AA77-404A-9DBF-5448DCD08A59}"/>
              </a:ext>
            </a:extLst>
          </p:cNvPr>
          <p:cNvPicPr>
            <a:picLocks noGrp="1" noChangeAspect="1"/>
          </p:cNvPicPr>
          <p:nvPr>
            <p:ph sz="half" idx="2"/>
          </p:nvPr>
        </p:nvPicPr>
        <p:blipFill>
          <a:blip r:embed="rId3"/>
          <a:stretch>
            <a:fillRect/>
          </a:stretch>
        </p:blipFill>
        <p:spPr>
          <a:xfrm>
            <a:off x="6823868" y="1575582"/>
            <a:ext cx="3226966" cy="4009243"/>
          </a:xfrm>
          <a:prstGeom prst="rect">
            <a:avLst/>
          </a:prstGeom>
          <a:ln w="228600" cap="sq" cmpd="thickThin">
            <a:solidFill>
              <a:srgbClr val="000000"/>
            </a:solidFill>
            <a:prstDash val="solid"/>
            <a:miter lim="800000"/>
          </a:ln>
          <a:effectLst>
            <a:innerShdw blurRad="76200">
              <a:srgbClr val="000000"/>
            </a:innerShdw>
          </a:effectLst>
        </p:spPr>
      </p:pic>
      <p:sp>
        <p:nvSpPr>
          <p:cNvPr id="7" name="TextBox 6">
            <a:extLst>
              <a:ext uri="{FF2B5EF4-FFF2-40B4-BE49-F238E27FC236}">
                <a16:creationId xmlns:a16="http://schemas.microsoft.com/office/drawing/2014/main" id="{907A0734-566F-4016-B728-8757CB4E013F}"/>
              </a:ext>
            </a:extLst>
          </p:cNvPr>
          <p:cNvSpPr txBox="1"/>
          <p:nvPr/>
        </p:nvSpPr>
        <p:spPr>
          <a:xfrm>
            <a:off x="6683988" y="5933172"/>
            <a:ext cx="3506726" cy="400110"/>
          </a:xfrm>
          <a:prstGeom prst="rect">
            <a:avLst/>
          </a:prstGeom>
          <a:noFill/>
        </p:spPr>
        <p:txBody>
          <a:bodyPr wrap="square" rtlCol="0">
            <a:spAutoFit/>
          </a:bodyPr>
          <a:lstStyle/>
          <a:p>
            <a:pPr algn="ctr"/>
            <a:r>
              <a:rPr lang="en-GB" sz="1000" dirty="0">
                <a:latin typeface="Times New Roman" panose="02020603050405020304" pitchFamily="18" charset="0"/>
                <a:cs typeface="Times New Roman" panose="02020603050405020304" pitchFamily="18" charset="0"/>
              </a:rPr>
              <a:t>Music hall strike leaflet  </a:t>
            </a:r>
          </a:p>
          <a:p>
            <a:pPr algn="ctr"/>
            <a:r>
              <a:rPr lang="en-GB" sz="1000" dirty="0">
                <a:latin typeface="Times New Roman" panose="02020603050405020304" pitchFamily="18" charset="0"/>
                <a:cs typeface="Times New Roman" panose="02020603050405020304" pitchFamily="18" charset="0"/>
              </a:rPr>
              <a:t>Victoria &amp; Albert Museum</a:t>
            </a:r>
          </a:p>
        </p:txBody>
      </p:sp>
    </p:spTree>
    <p:extLst>
      <p:ext uri="{BB962C8B-B14F-4D97-AF65-F5344CB8AC3E}">
        <p14:creationId xmlns:p14="http://schemas.microsoft.com/office/powerpoint/2010/main" val="1763662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32947-B9D4-4BF1-9A54-2BED20204215}"/>
              </a:ext>
            </a:extLst>
          </p:cNvPr>
          <p:cNvSpPr>
            <a:spLocks noGrp="1"/>
          </p:cNvSpPr>
          <p:nvPr>
            <p:ph type="title"/>
          </p:nvPr>
        </p:nvSpPr>
        <p:spPr/>
        <p:txBody>
          <a:bodyPr/>
          <a:lstStyle/>
          <a:p>
            <a:pPr algn="ctr"/>
            <a:r>
              <a:rPr lang="en-GB" dirty="0"/>
              <a:t> </a:t>
            </a:r>
            <a:r>
              <a:rPr lang="en-GB" dirty="0">
                <a:latin typeface="Times New Roman" panose="02020603050405020304" pitchFamily="18" charset="0"/>
                <a:cs typeface="Times New Roman" panose="02020603050405020304" pitchFamily="18" charset="0"/>
              </a:rPr>
              <a:t>Bernard loses his livelihood</a:t>
            </a:r>
          </a:p>
        </p:txBody>
      </p:sp>
      <p:sp>
        <p:nvSpPr>
          <p:cNvPr id="3" name="Content Placeholder 2">
            <a:extLst>
              <a:ext uri="{FF2B5EF4-FFF2-40B4-BE49-F238E27FC236}">
                <a16:creationId xmlns:a16="http://schemas.microsoft.com/office/drawing/2014/main" id="{9A0C1DFF-7913-4A09-A5E4-ECF2F3D06559}"/>
              </a:ext>
            </a:extLst>
          </p:cNvPr>
          <p:cNvSpPr>
            <a:spLocks noGrp="1"/>
          </p:cNvSpPr>
          <p:nvPr>
            <p:ph sz="half" idx="1"/>
          </p:nvPr>
        </p:nvSpPr>
        <p:spPr>
          <a:xfrm>
            <a:off x="1103312" y="1341120"/>
            <a:ext cx="4073599" cy="4915218"/>
          </a:xfrm>
        </p:spPr>
        <p:txBody>
          <a:bodyPr/>
          <a:lstStyle/>
          <a:p>
            <a:endParaRPr lang="en-GB" dirty="0"/>
          </a:p>
          <a:p>
            <a:pPr marL="0" indent="0">
              <a:buNone/>
            </a:pP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Gambling was not allowed for jockeys</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Jockey Club were influential</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Loss of license – was it because of Marie</a:t>
            </a:r>
            <a:endParaRPr lang="en-GB" dirty="0"/>
          </a:p>
          <a:p>
            <a:endParaRPr lang="en-GB" dirty="0"/>
          </a:p>
        </p:txBody>
      </p:sp>
      <p:sp>
        <p:nvSpPr>
          <p:cNvPr id="4" name="Content Placeholder 3">
            <a:extLst>
              <a:ext uri="{FF2B5EF4-FFF2-40B4-BE49-F238E27FC236}">
                <a16:creationId xmlns:a16="http://schemas.microsoft.com/office/drawing/2014/main" id="{B6465C65-4697-43EA-B363-473EF5A25493}"/>
              </a:ext>
            </a:extLst>
          </p:cNvPr>
          <p:cNvSpPr>
            <a:spLocks noGrp="1"/>
          </p:cNvSpPr>
          <p:nvPr>
            <p:ph sz="half" idx="2"/>
          </p:nvPr>
        </p:nvSpPr>
        <p:spPr/>
        <p:txBody>
          <a:bodyPr/>
          <a:lstStyle/>
          <a:p>
            <a:pPr marL="0" indent="0">
              <a:buNone/>
            </a:pPr>
            <a:endParaRPr lang="en-GB" dirty="0"/>
          </a:p>
          <a:p>
            <a:endParaRPr lang="en-GB" dirty="0"/>
          </a:p>
        </p:txBody>
      </p:sp>
      <p:pic>
        <p:nvPicPr>
          <p:cNvPr id="6" name="Picture 5" descr="A person riding a horse&#10;&#10;Description generated with very high confidence">
            <a:extLst>
              <a:ext uri="{FF2B5EF4-FFF2-40B4-BE49-F238E27FC236}">
                <a16:creationId xmlns:a16="http://schemas.microsoft.com/office/drawing/2014/main" id="{984E2A63-6765-464E-BE04-D167B36053AE}"/>
              </a:ext>
            </a:extLst>
          </p:cNvPr>
          <p:cNvPicPr>
            <a:picLocks noChangeAspect="1"/>
          </p:cNvPicPr>
          <p:nvPr/>
        </p:nvPicPr>
        <p:blipFill>
          <a:blip r:embed="rId3"/>
          <a:stretch>
            <a:fillRect/>
          </a:stretch>
        </p:blipFill>
        <p:spPr>
          <a:xfrm>
            <a:off x="6613641" y="2056092"/>
            <a:ext cx="3914775" cy="3429000"/>
          </a:xfrm>
          <a:prstGeom prst="rect">
            <a:avLst/>
          </a:prstGeom>
          <a:ln w="228600" cap="sq" cmpd="thickThin">
            <a:solidFill>
              <a:srgbClr val="000000"/>
            </a:solidFill>
            <a:prstDash val="solid"/>
            <a:miter lim="800000"/>
          </a:ln>
          <a:effectLst>
            <a:innerShdw blurRad="76200">
              <a:srgbClr val="000000"/>
            </a:innerShdw>
          </a:effectLst>
        </p:spPr>
      </p:pic>
      <p:sp>
        <p:nvSpPr>
          <p:cNvPr id="7" name="TextBox 6">
            <a:extLst>
              <a:ext uri="{FF2B5EF4-FFF2-40B4-BE49-F238E27FC236}">
                <a16:creationId xmlns:a16="http://schemas.microsoft.com/office/drawing/2014/main" id="{666F51E2-4A9B-43E2-B99E-B66538444CFE}"/>
              </a:ext>
            </a:extLst>
          </p:cNvPr>
          <p:cNvSpPr txBox="1"/>
          <p:nvPr/>
        </p:nvSpPr>
        <p:spPr>
          <a:xfrm>
            <a:off x="6386733" y="5978769"/>
            <a:ext cx="4396340" cy="246221"/>
          </a:xfrm>
          <a:prstGeom prst="rect">
            <a:avLst/>
          </a:prstGeom>
          <a:noFill/>
        </p:spPr>
        <p:txBody>
          <a:bodyPr wrap="square" rtlCol="0">
            <a:spAutoFit/>
          </a:bodyPr>
          <a:lstStyle/>
          <a:p>
            <a:pPr algn="ctr"/>
            <a:r>
              <a:rPr lang="en-GB" sz="1000" dirty="0">
                <a:latin typeface="Times New Roman" panose="02020603050405020304" pitchFamily="18" charset="0"/>
                <a:cs typeface="Times New Roman" panose="02020603050405020304" pitchFamily="18" charset="0"/>
              </a:rPr>
              <a:t>Bernard Dillon &amp; Pretty Polly by Clarence Hailey</a:t>
            </a:r>
          </a:p>
        </p:txBody>
      </p:sp>
    </p:spTree>
    <p:extLst>
      <p:ext uri="{BB962C8B-B14F-4D97-AF65-F5344CB8AC3E}">
        <p14:creationId xmlns:p14="http://schemas.microsoft.com/office/powerpoint/2010/main" val="3538280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20A0F-06D5-4D06-8253-6CFEAA22D520}"/>
              </a:ext>
            </a:extLst>
          </p:cNvPr>
          <p:cNvSpPr>
            <a:spLocks noGrp="1"/>
          </p:cNvSpPr>
          <p:nvPr>
            <p:ph type="title"/>
          </p:nvPr>
        </p:nvSpPr>
        <p:spPr/>
        <p:txBody>
          <a:bodyPr/>
          <a:lstStyle/>
          <a:p>
            <a:pPr algn="ctr"/>
            <a:r>
              <a:rPr lang="en-GB" dirty="0"/>
              <a:t> </a:t>
            </a:r>
            <a:r>
              <a:rPr lang="en-GB" dirty="0">
                <a:latin typeface="Times New Roman" panose="02020603050405020304" pitchFamily="18" charset="0"/>
                <a:cs typeface="Times New Roman" panose="02020603050405020304" pitchFamily="18" charset="0"/>
              </a:rPr>
              <a:t>Ellis Island and the Rot Sets in.</a:t>
            </a:r>
          </a:p>
        </p:txBody>
      </p:sp>
      <p:sp>
        <p:nvSpPr>
          <p:cNvPr id="3" name="Content Placeholder 2">
            <a:extLst>
              <a:ext uri="{FF2B5EF4-FFF2-40B4-BE49-F238E27FC236}">
                <a16:creationId xmlns:a16="http://schemas.microsoft.com/office/drawing/2014/main" id="{BF855612-406D-4534-A82F-F01424F0349A}"/>
              </a:ext>
            </a:extLst>
          </p:cNvPr>
          <p:cNvSpPr>
            <a:spLocks noGrp="1"/>
          </p:cNvSpPr>
          <p:nvPr>
            <p:ph sz="half" idx="1"/>
          </p:nvPr>
        </p:nvSpPr>
        <p:spPr>
          <a:xfrm>
            <a:off x="646112" y="1853248"/>
            <a:ext cx="4727746" cy="3179542"/>
          </a:xfrm>
        </p:spPr>
        <p:txBody>
          <a:bodyPr/>
          <a:lstStyle/>
          <a:p>
            <a:endParaRPr lang="en-GB" dirty="0"/>
          </a:p>
          <a:p>
            <a:r>
              <a:rPr lang="en-GB" dirty="0">
                <a:latin typeface="Times New Roman" panose="02020603050405020304" pitchFamily="18" charset="0"/>
                <a:cs typeface="Times New Roman" panose="02020603050405020304" pitchFamily="18" charset="0"/>
              </a:rPr>
              <a:t>1912 Royal Command Performance</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America</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Ellis Island</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Marriage</a:t>
            </a:r>
          </a:p>
        </p:txBody>
      </p:sp>
      <p:pic>
        <p:nvPicPr>
          <p:cNvPr id="6" name="Content Placeholder 5" descr="A large ship in the water&#10;&#10;Description generated with high confidence">
            <a:extLst>
              <a:ext uri="{FF2B5EF4-FFF2-40B4-BE49-F238E27FC236}">
                <a16:creationId xmlns:a16="http://schemas.microsoft.com/office/drawing/2014/main" id="{704FEE38-A6F9-4133-913B-779ED1B5A08A}"/>
              </a:ext>
            </a:extLst>
          </p:cNvPr>
          <p:cNvPicPr>
            <a:picLocks noGrp="1" noChangeAspect="1"/>
          </p:cNvPicPr>
          <p:nvPr>
            <p:ph sz="half" idx="2"/>
          </p:nvPr>
        </p:nvPicPr>
        <p:blipFill>
          <a:blip r:embed="rId3"/>
          <a:stretch>
            <a:fillRect/>
          </a:stretch>
        </p:blipFill>
        <p:spPr>
          <a:xfrm>
            <a:off x="5799645" y="2060575"/>
            <a:ext cx="4105848" cy="2972215"/>
          </a:xfrm>
          <a:prstGeom prst="rect">
            <a:avLst/>
          </a:prstGeom>
          <a:ln w="228600" cap="sq" cmpd="thickThin">
            <a:solidFill>
              <a:srgbClr val="000000"/>
            </a:solidFill>
            <a:prstDash val="solid"/>
            <a:miter lim="800000"/>
          </a:ln>
          <a:effectLst>
            <a:innerShdw blurRad="76200">
              <a:srgbClr val="000000"/>
            </a:innerShdw>
          </a:effectLst>
        </p:spPr>
      </p:pic>
      <p:sp>
        <p:nvSpPr>
          <p:cNvPr id="7" name="TextBox 6">
            <a:extLst>
              <a:ext uri="{FF2B5EF4-FFF2-40B4-BE49-F238E27FC236}">
                <a16:creationId xmlns:a16="http://schemas.microsoft.com/office/drawing/2014/main" id="{8F642DA6-93CC-419E-88A4-DBB12D4532E3}"/>
              </a:ext>
            </a:extLst>
          </p:cNvPr>
          <p:cNvSpPr txBox="1"/>
          <p:nvPr/>
        </p:nvSpPr>
        <p:spPr>
          <a:xfrm>
            <a:off x="5492902" y="5660839"/>
            <a:ext cx="4557932" cy="246221"/>
          </a:xfrm>
          <a:prstGeom prst="rect">
            <a:avLst/>
          </a:prstGeom>
          <a:noFill/>
        </p:spPr>
        <p:txBody>
          <a:bodyPr wrap="square" rtlCol="0">
            <a:spAutoFit/>
          </a:bodyPr>
          <a:lstStyle/>
          <a:p>
            <a:pPr algn="ctr"/>
            <a:r>
              <a:rPr lang="en-GB" sz="1000" dirty="0">
                <a:latin typeface="Times New Roman" panose="02020603050405020304" pitchFamily="18" charset="0"/>
                <a:cs typeface="Times New Roman" panose="02020603050405020304" pitchFamily="18" charset="0"/>
              </a:rPr>
              <a:t>Ellis Island – Liberty </a:t>
            </a:r>
            <a:r>
              <a:rPr lang="en-GB" sz="1000" dirty="0" err="1">
                <a:latin typeface="Times New Roman" panose="02020603050405020304" pitchFamily="18" charset="0"/>
                <a:cs typeface="Times New Roman" panose="02020603050405020304" pitchFamily="18" charset="0"/>
              </a:rPr>
              <a:t>Elllis</a:t>
            </a:r>
            <a:r>
              <a:rPr lang="en-GB" sz="1000" dirty="0">
                <a:latin typeface="Times New Roman" panose="02020603050405020304" pitchFamily="18" charset="0"/>
                <a:cs typeface="Times New Roman" panose="02020603050405020304" pitchFamily="18" charset="0"/>
              </a:rPr>
              <a:t> Foundation</a:t>
            </a:r>
          </a:p>
        </p:txBody>
      </p:sp>
    </p:spTree>
    <p:extLst>
      <p:ext uri="{BB962C8B-B14F-4D97-AF65-F5344CB8AC3E}">
        <p14:creationId xmlns:p14="http://schemas.microsoft.com/office/powerpoint/2010/main" val="2323435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8E24F-3D33-4642-8EB6-9A0B74C56E41}"/>
              </a:ext>
            </a:extLst>
          </p:cNvPr>
          <p:cNvSpPr>
            <a:spLocks noGrp="1"/>
          </p:cNvSpPr>
          <p:nvPr>
            <p:ph type="title"/>
          </p:nvPr>
        </p:nvSpPr>
        <p:spPr/>
        <p:txBody>
          <a:bodyPr/>
          <a:lstStyle/>
          <a:p>
            <a:pPr algn="ctr"/>
            <a:r>
              <a:rPr lang="en-GB" dirty="0">
                <a:latin typeface="Times New Roman" panose="02020603050405020304" pitchFamily="18" charset="0"/>
                <a:cs typeface="Times New Roman" panose="02020603050405020304" pitchFamily="18" charset="0"/>
              </a:rPr>
              <a:t>Conclusions</a:t>
            </a:r>
          </a:p>
        </p:txBody>
      </p:sp>
      <p:sp>
        <p:nvSpPr>
          <p:cNvPr id="3" name="Content Placeholder 2">
            <a:extLst>
              <a:ext uri="{FF2B5EF4-FFF2-40B4-BE49-F238E27FC236}">
                <a16:creationId xmlns:a16="http://schemas.microsoft.com/office/drawing/2014/main" id="{54102682-1F12-4EE5-9B8B-E474C5B0A47D}"/>
              </a:ext>
            </a:extLst>
          </p:cNvPr>
          <p:cNvSpPr>
            <a:spLocks noGrp="1"/>
          </p:cNvSpPr>
          <p:nvPr>
            <p:ph idx="1"/>
          </p:nvPr>
        </p:nvSpPr>
        <p:spPr>
          <a:xfrm>
            <a:off x="1103312" y="1752600"/>
            <a:ext cx="8946541" cy="4495799"/>
          </a:xfrm>
        </p:spPr>
        <p:txBody>
          <a:bodyPr/>
          <a:lstStyle/>
          <a:p>
            <a:pPr marL="0" indent="0">
              <a:buNone/>
            </a:pPr>
            <a:endParaRPr lang="en-GB" dirty="0"/>
          </a:p>
          <a:p>
            <a:pPr marL="0" indent="0">
              <a:buNone/>
            </a:pPr>
            <a:endParaRPr lang="en-GB" dirty="0"/>
          </a:p>
          <a:p>
            <a:r>
              <a:rPr lang="en-GB" sz="3200" dirty="0">
                <a:latin typeface="Times New Roman" panose="02020603050405020304" pitchFamily="18" charset="0"/>
                <a:cs typeface="Times New Roman" panose="02020603050405020304" pitchFamily="18" charset="0"/>
              </a:rPr>
              <a:t>Bernard was a hopeless, wife beating drunk!</a:t>
            </a:r>
          </a:p>
          <a:p>
            <a:endParaRPr lang="en-GB" sz="3200" dirty="0">
              <a:latin typeface="Times New Roman" panose="02020603050405020304" pitchFamily="18" charset="0"/>
              <a:cs typeface="Times New Roman" panose="02020603050405020304" pitchFamily="18" charset="0"/>
            </a:endParaRPr>
          </a:p>
          <a:p>
            <a:r>
              <a:rPr lang="en-GB" sz="3200">
                <a:latin typeface="Times New Roman" panose="02020603050405020304" pitchFamily="18" charset="0"/>
                <a:cs typeface="Times New Roman" panose="02020603050405020304" pitchFamily="18" charset="0"/>
              </a:rPr>
              <a:t>It was </a:t>
            </a:r>
            <a:r>
              <a:rPr lang="en-GB" sz="3200" dirty="0">
                <a:latin typeface="Times New Roman" panose="02020603050405020304" pitchFamily="18" charset="0"/>
                <a:cs typeface="Times New Roman" panose="02020603050405020304" pitchFamily="18" charset="0"/>
              </a:rPr>
              <a:t>a</a:t>
            </a:r>
            <a:r>
              <a:rPr lang="en-GB" sz="3200">
                <a:latin typeface="Times New Roman" panose="02020603050405020304" pitchFamily="18" charset="0"/>
                <a:cs typeface="Times New Roman" panose="02020603050405020304" pitchFamily="18" charset="0"/>
              </a:rPr>
              <a:t> </a:t>
            </a:r>
            <a:r>
              <a:rPr lang="en-GB" sz="3200" dirty="0">
                <a:latin typeface="Times New Roman" panose="02020603050405020304" pitchFamily="18" charset="0"/>
                <a:cs typeface="Times New Roman" panose="02020603050405020304" pitchFamily="18" charset="0"/>
              </a:rPr>
              <a:t>match made in hell!!!</a:t>
            </a:r>
          </a:p>
          <a:p>
            <a:pPr marL="0" indent="0">
              <a:buNone/>
            </a:pPr>
            <a:endParaRPr lang="en-GB" dirty="0"/>
          </a:p>
          <a:p>
            <a:pPr marL="0" indent="0">
              <a:buNone/>
            </a:pP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268221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F8A0D-6B3D-4766-81A2-1DDD995A1F1A}"/>
              </a:ext>
            </a:extLst>
          </p:cNvPr>
          <p:cNvSpPr>
            <a:spLocks noGrp="1"/>
          </p:cNvSpPr>
          <p:nvPr>
            <p:ph type="title"/>
          </p:nvPr>
        </p:nvSpPr>
        <p:spPr>
          <a:xfrm>
            <a:off x="646111" y="452718"/>
            <a:ext cx="9404723" cy="1400530"/>
          </a:xfrm>
        </p:spPr>
        <p:txBody>
          <a:bodyPr/>
          <a:lstStyle/>
          <a:p>
            <a:r>
              <a:rPr lang="en-GB"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BD675FA8-B551-44BA-8078-8EC0B89DEC12}"/>
              </a:ext>
            </a:extLst>
          </p:cNvPr>
          <p:cNvSpPr>
            <a:spLocks noGrp="1"/>
          </p:cNvSpPr>
          <p:nvPr>
            <p:ph idx="1"/>
          </p:nvPr>
        </p:nvSpPr>
        <p:spPr>
          <a:xfrm>
            <a:off x="506438" y="2228850"/>
            <a:ext cx="9543416" cy="4019549"/>
          </a:xfrm>
        </p:spPr>
        <p:txBody>
          <a:bodyPr>
            <a:normAutofit fontScale="92500" lnSpcReduction="10000"/>
          </a:bodyPr>
          <a:lstStyle/>
          <a:p>
            <a:pPr marL="0" indent="0">
              <a:buNone/>
            </a:pPr>
            <a:endParaRPr lang="en-GB" sz="800" dirty="0">
              <a:latin typeface="Times New Roman" panose="02020603050405020304" pitchFamily="18" charset="0"/>
              <a:cs typeface="Times New Roman" panose="02020603050405020304" pitchFamily="18" charset="0"/>
            </a:endParaRPr>
          </a:p>
          <a:p>
            <a:r>
              <a:rPr lang="en-GB" sz="800" dirty="0">
                <a:latin typeface="Times New Roman" panose="02020603050405020304" pitchFamily="18" charset="0"/>
                <a:cs typeface="Times New Roman" panose="02020603050405020304" pitchFamily="18" charset="0"/>
              </a:rPr>
              <a:t>1. M. Gillies</a:t>
            </a:r>
            <a:r>
              <a:rPr lang="en-GB" sz="800" i="1" dirty="0">
                <a:latin typeface="Times New Roman" panose="02020603050405020304" pitchFamily="18" charset="0"/>
                <a:cs typeface="Times New Roman" panose="02020603050405020304" pitchFamily="18" charset="0"/>
              </a:rPr>
              <a:t>, Marie Lloyd, the One and Only </a:t>
            </a:r>
            <a:r>
              <a:rPr lang="en-GB" sz="800" dirty="0">
                <a:latin typeface="Times New Roman" panose="02020603050405020304" pitchFamily="18" charset="0"/>
                <a:cs typeface="Times New Roman" panose="02020603050405020304" pitchFamily="18" charset="0"/>
              </a:rPr>
              <a:t>(London: Victor Gollancz, 1999). Pg. 72</a:t>
            </a:r>
          </a:p>
          <a:p>
            <a:r>
              <a:rPr lang="en-GB" sz="800" dirty="0">
                <a:latin typeface="Times New Roman" panose="02020603050405020304" pitchFamily="18" charset="0"/>
                <a:cs typeface="Times New Roman" panose="02020603050405020304" pitchFamily="18" charset="0"/>
              </a:rPr>
              <a:t>2. Ibid. Pg. 298.</a:t>
            </a:r>
          </a:p>
          <a:p>
            <a:r>
              <a:rPr lang="en-GB" sz="800" dirty="0">
                <a:latin typeface="Times New Roman" panose="02020603050405020304" pitchFamily="18" charset="0"/>
                <a:cs typeface="Times New Roman" panose="02020603050405020304" pitchFamily="18" charset="0"/>
              </a:rPr>
              <a:t>3. IMDb, “Miss Marie Lloyd” imdb.com [online] available at </a:t>
            </a:r>
            <a:r>
              <a:rPr lang="en-GB" sz="800" dirty="0">
                <a:latin typeface="Times New Roman" panose="02020603050405020304" pitchFamily="18" charset="0"/>
                <a:cs typeface="Times New Roman" panose="02020603050405020304" pitchFamily="18" charset="0"/>
                <a:hlinkClick r:id="rId2"/>
              </a:rPr>
              <a:t>http://www.imdb.com/title/tt0944839/</a:t>
            </a:r>
            <a:r>
              <a:rPr lang="en-GB" sz="800" dirty="0">
                <a:latin typeface="Times New Roman" panose="02020603050405020304" pitchFamily="18" charset="0"/>
                <a:cs typeface="Times New Roman" panose="02020603050405020304" pitchFamily="18" charset="0"/>
              </a:rPr>
              <a:t> accessed 5</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January, 2018].</a:t>
            </a:r>
          </a:p>
          <a:p>
            <a:r>
              <a:rPr lang="en-GB" sz="800" dirty="0">
                <a:latin typeface="Times New Roman" panose="02020603050405020304" pitchFamily="18" charset="0"/>
                <a:cs typeface="Times New Roman" panose="02020603050405020304" pitchFamily="18" charset="0"/>
              </a:rPr>
              <a:t>4. C. Shepherd, “The Marie Lloyd Story playing at the Cotswold Playhouse in December” The South Wales Argus, 21</a:t>
            </a:r>
            <a:r>
              <a:rPr lang="en-GB" sz="800" baseline="30000" dirty="0">
                <a:latin typeface="Times New Roman" panose="02020603050405020304" pitchFamily="18" charset="0"/>
                <a:cs typeface="Times New Roman" panose="02020603050405020304" pitchFamily="18" charset="0"/>
              </a:rPr>
              <a:t>st</a:t>
            </a:r>
            <a:r>
              <a:rPr lang="en-GB" sz="800" dirty="0">
                <a:latin typeface="Times New Roman" panose="02020603050405020304" pitchFamily="18" charset="0"/>
                <a:cs typeface="Times New Roman" panose="02020603050405020304" pitchFamily="18" charset="0"/>
              </a:rPr>
              <a:t> November, 2016 [online] available at </a:t>
            </a:r>
            <a:r>
              <a:rPr lang="en-GB" sz="800" u="sng" dirty="0">
                <a:latin typeface="Times New Roman" panose="02020603050405020304" pitchFamily="18" charset="0"/>
                <a:cs typeface="Times New Roman" panose="02020603050405020304" pitchFamily="18" charset="0"/>
                <a:hlinkClick r:id="rId3"/>
              </a:rPr>
              <a:t>http://www.southwalesargus.co.uk/news/14918682.The_Marie_Lloyd_Story_playing_at_the_Cotswold_Playhouse_in_December/</a:t>
            </a:r>
            <a:r>
              <a:rPr lang="en-GB" sz="800" dirty="0">
                <a:latin typeface="Times New Roman" panose="02020603050405020304" pitchFamily="18" charset="0"/>
                <a:cs typeface="Times New Roman" panose="02020603050405020304" pitchFamily="18" charset="0"/>
              </a:rPr>
              <a:t> [accessed on 4</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December 2017].</a:t>
            </a:r>
          </a:p>
          <a:p>
            <a:r>
              <a:rPr lang="en-GB" sz="800" dirty="0">
                <a:latin typeface="Times New Roman" panose="02020603050405020304" pitchFamily="18" charset="0"/>
                <a:cs typeface="Times New Roman" panose="02020603050405020304" pitchFamily="18" charset="0"/>
              </a:rPr>
              <a:t>5. T. Collins and W. </a:t>
            </a:r>
            <a:r>
              <a:rPr lang="en-GB" sz="800" dirty="0" err="1">
                <a:latin typeface="Times New Roman" panose="02020603050405020304" pitchFamily="18" charset="0"/>
                <a:cs typeface="Times New Roman" panose="02020603050405020304" pitchFamily="18" charset="0"/>
              </a:rPr>
              <a:t>Vamplew</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Mud Sweat and Beers: A Cultural History of Sport and Alcohol</a:t>
            </a:r>
            <a:r>
              <a:rPr lang="en-GB" sz="800" dirty="0">
                <a:latin typeface="Times New Roman" panose="02020603050405020304" pitchFamily="18" charset="0"/>
                <a:cs typeface="Times New Roman" panose="02020603050405020304" pitchFamily="18" charset="0"/>
              </a:rPr>
              <a:t> (Oxford: Berg, 2002). Pg. 1.</a:t>
            </a:r>
          </a:p>
          <a:p>
            <a:r>
              <a:rPr lang="en-GB" sz="800" dirty="0">
                <a:latin typeface="Times New Roman" panose="02020603050405020304" pitchFamily="18" charset="0"/>
                <a:cs typeface="Times New Roman" panose="02020603050405020304" pitchFamily="18" charset="0"/>
              </a:rPr>
              <a:t>6. Ibid. Pg. 7.</a:t>
            </a:r>
          </a:p>
          <a:p>
            <a:r>
              <a:rPr lang="en-GB" sz="800" dirty="0">
                <a:latin typeface="Times New Roman" panose="02020603050405020304" pitchFamily="18" charset="0"/>
                <a:cs typeface="Times New Roman" panose="02020603050405020304" pitchFamily="18" charset="0"/>
              </a:rPr>
              <a:t>7. Ibid. Pg. 22.</a:t>
            </a:r>
          </a:p>
          <a:p>
            <a:r>
              <a:rPr lang="en-GB" sz="800" dirty="0">
                <a:latin typeface="Times New Roman" panose="02020603050405020304" pitchFamily="18" charset="0"/>
                <a:cs typeface="Times New Roman" panose="02020603050405020304" pitchFamily="18" charset="0"/>
              </a:rPr>
              <a:t>8. M. Gillies. Pg. 213.</a:t>
            </a:r>
          </a:p>
          <a:p>
            <a:r>
              <a:rPr lang="en-GB" sz="800" dirty="0">
                <a:latin typeface="Times New Roman" panose="02020603050405020304" pitchFamily="18" charset="0"/>
                <a:cs typeface="Times New Roman" panose="02020603050405020304" pitchFamily="18" charset="0"/>
              </a:rPr>
              <a:t>9. Ibid.</a:t>
            </a:r>
          </a:p>
          <a:p>
            <a:r>
              <a:rPr lang="en-GB" sz="800" dirty="0">
                <a:latin typeface="Times New Roman" panose="02020603050405020304" pitchFamily="18" charset="0"/>
                <a:cs typeface="Times New Roman" panose="02020603050405020304" pitchFamily="18" charset="0"/>
              </a:rPr>
              <a:t>10. Ibid. Pg. xiii.</a:t>
            </a:r>
          </a:p>
          <a:p>
            <a:r>
              <a:rPr lang="en-GB" sz="800" dirty="0">
                <a:latin typeface="Times New Roman" panose="02020603050405020304" pitchFamily="18" charset="0"/>
                <a:cs typeface="Times New Roman" panose="02020603050405020304" pitchFamily="18" charset="0"/>
              </a:rPr>
              <a:t>11. Ibid. Pg. 321.</a:t>
            </a:r>
          </a:p>
          <a:p>
            <a:r>
              <a:rPr lang="en-GB" sz="800" dirty="0">
                <a:latin typeface="Times New Roman" panose="02020603050405020304" pitchFamily="18" charset="0"/>
                <a:cs typeface="Times New Roman" panose="02020603050405020304" pitchFamily="18" charset="0"/>
              </a:rPr>
              <a:t>12 “At Marlborough Street, Percy Charles, </a:t>
            </a:r>
            <a:r>
              <a:rPr lang="en-GB" sz="800" i="1" dirty="0">
                <a:latin typeface="Times New Roman" panose="02020603050405020304" pitchFamily="18" charset="0"/>
                <a:cs typeface="Times New Roman" panose="02020603050405020304" pitchFamily="18" charset="0"/>
              </a:rPr>
              <a:t>The Times</a:t>
            </a:r>
            <a:r>
              <a:rPr lang="en-GB" sz="800" dirty="0">
                <a:latin typeface="Times New Roman" panose="02020603050405020304" pitchFamily="18" charset="0"/>
                <a:cs typeface="Times New Roman" panose="02020603050405020304" pitchFamily="18" charset="0"/>
              </a:rPr>
              <a:t>, 13</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June, 1894, Pg. 13. [online] available at </a:t>
            </a:r>
            <a:r>
              <a:rPr lang="en-GB" sz="800" dirty="0">
                <a:latin typeface="Times New Roman" panose="02020603050405020304" pitchFamily="18" charset="0"/>
                <a:cs typeface="Times New Roman" panose="02020603050405020304" pitchFamily="18" charset="0"/>
                <a:hlinkClick r:id="rId4"/>
              </a:rPr>
              <a:t>http://find.galegroup.com</a:t>
            </a:r>
            <a:r>
              <a:rPr lang="en-GB" sz="800" dirty="0">
                <a:latin typeface="Times New Roman" panose="02020603050405020304" pitchFamily="18" charset="0"/>
                <a:cs typeface="Times New Roman" panose="02020603050405020304" pitchFamily="18" charset="0"/>
              </a:rPr>
              <a:t> [accessed 3</a:t>
            </a:r>
            <a:r>
              <a:rPr lang="en-GB" sz="800" baseline="30000" dirty="0">
                <a:latin typeface="Times New Roman" panose="02020603050405020304" pitchFamily="18" charset="0"/>
                <a:cs typeface="Times New Roman" panose="02020603050405020304" pitchFamily="18" charset="0"/>
              </a:rPr>
              <a:t>rd</a:t>
            </a:r>
            <a:r>
              <a:rPr lang="en-GB" sz="800" dirty="0">
                <a:latin typeface="Times New Roman" panose="02020603050405020304" pitchFamily="18" charset="0"/>
                <a:cs typeface="Times New Roman" panose="02020603050405020304" pitchFamily="18" charset="0"/>
              </a:rPr>
              <a:t> December, 2017].</a:t>
            </a:r>
          </a:p>
          <a:p>
            <a:r>
              <a:rPr lang="en-GB" sz="800" dirty="0">
                <a:latin typeface="Times New Roman" panose="02020603050405020304" pitchFamily="18" charset="0"/>
                <a:cs typeface="Times New Roman" panose="02020603050405020304" pitchFamily="18" charset="0"/>
              </a:rPr>
              <a:t>13. Jehu Junior, “Mr. Bernard Dillon” </a:t>
            </a:r>
            <a:r>
              <a:rPr lang="en-GB" sz="800" i="1" dirty="0">
                <a:latin typeface="Times New Roman" panose="02020603050405020304" pitchFamily="18" charset="0"/>
                <a:cs typeface="Times New Roman" panose="02020603050405020304" pitchFamily="18" charset="0"/>
              </a:rPr>
              <a:t>The Herts and </a:t>
            </a:r>
            <a:r>
              <a:rPr lang="en-GB" sz="800" i="1" dirty="0" err="1">
                <a:latin typeface="Times New Roman" panose="02020603050405020304" pitchFamily="18" charset="0"/>
                <a:cs typeface="Times New Roman" panose="02020603050405020304" pitchFamily="18" charset="0"/>
              </a:rPr>
              <a:t>Cambs</a:t>
            </a:r>
            <a:r>
              <a:rPr lang="en-GB" sz="800" i="1" dirty="0">
                <a:latin typeface="Times New Roman" panose="02020603050405020304" pitchFamily="18" charset="0"/>
                <a:cs typeface="Times New Roman" panose="02020603050405020304" pitchFamily="18" charset="0"/>
              </a:rPr>
              <a:t> Reporter and Royston Crow, </a:t>
            </a:r>
            <a:r>
              <a:rPr lang="en-GB" sz="800" dirty="0">
                <a:latin typeface="Times New Roman" panose="02020603050405020304" pitchFamily="18" charset="0"/>
                <a:cs typeface="Times New Roman" panose="02020603050405020304" pitchFamily="18" charset="0"/>
              </a:rPr>
              <a:t>Pg. 3. 14</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September, 1906 [online] available at https://www.britishnewspaperarchive.co.uk/viewer/bl/0001795/19060914/047/0003 [accessed 3</a:t>
            </a:r>
            <a:r>
              <a:rPr lang="en-GB" sz="800" baseline="30000" dirty="0">
                <a:latin typeface="Times New Roman" panose="02020603050405020304" pitchFamily="18" charset="0"/>
                <a:cs typeface="Times New Roman" panose="02020603050405020304" pitchFamily="18" charset="0"/>
              </a:rPr>
              <a:t>rd</a:t>
            </a:r>
            <a:r>
              <a:rPr lang="en-GB" sz="800" dirty="0">
                <a:latin typeface="Times New Roman" panose="02020603050405020304" pitchFamily="18" charset="0"/>
                <a:cs typeface="Times New Roman" panose="02020603050405020304" pitchFamily="18" charset="0"/>
              </a:rPr>
              <a:t> November, 2017].</a:t>
            </a:r>
          </a:p>
          <a:p>
            <a:r>
              <a:rPr lang="en-GB" sz="800" dirty="0">
                <a:latin typeface="Times New Roman" panose="02020603050405020304" pitchFamily="18" charset="0"/>
                <a:cs typeface="Times New Roman" panose="02020603050405020304" pitchFamily="18" charset="0"/>
              </a:rPr>
              <a:t>14. P. Mathieu, </a:t>
            </a:r>
            <a:r>
              <a:rPr lang="en-GB" sz="800" i="1" dirty="0">
                <a:latin typeface="Times New Roman" panose="02020603050405020304" pitchFamily="18" charset="0"/>
                <a:cs typeface="Times New Roman" panose="02020603050405020304" pitchFamily="18" charset="0"/>
              </a:rPr>
              <a:t>The Druids Lodge Confederacy</a:t>
            </a:r>
            <a:r>
              <a:rPr lang="en-GB" sz="800" dirty="0">
                <a:latin typeface="Times New Roman" panose="02020603050405020304" pitchFamily="18" charset="0"/>
                <a:cs typeface="Times New Roman" panose="02020603050405020304" pitchFamily="18" charset="0"/>
              </a:rPr>
              <a:t> (Newbury: The Racing Post, 2015). Pg. 1.</a:t>
            </a:r>
          </a:p>
          <a:p>
            <a:r>
              <a:rPr lang="en-GB" sz="800" dirty="0">
                <a:latin typeface="Times New Roman" panose="02020603050405020304" pitchFamily="18" charset="0"/>
                <a:cs typeface="Times New Roman" panose="02020603050405020304" pitchFamily="18" charset="0"/>
              </a:rPr>
              <a:t>15. P. Mathieu. Pg. 15.</a:t>
            </a:r>
          </a:p>
          <a:p>
            <a:r>
              <a:rPr lang="en-GB" sz="800" dirty="0">
                <a:latin typeface="Times New Roman" panose="02020603050405020304" pitchFamily="18" charset="0"/>
                <a:cs typeface="Times New Roman" panose="02020603050405020304" pitchFamily="18" charset="0"/>
              </a:rPr>
              <a:t>16. D. </a:t>
            </a:r>
            <a:r>
              <a:rPr lang="en-GB" sz="800" dirty="0" err="1">
                <a:latin typeface="Times New Roman" panose="02020603050405020304" pitchFamily="18" charset="0"/>
                <a:cs typeface="Times New Roman" panose="02020603050405020304" pitchFamily="18" charset="0"/>
              </a:rPr>
              <a:t>Farson</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Marie Lloyd and Music Hall </a:t>
            </a:r>
            <a:r>
              <a:rPr lang="en-GB" sz="800" dirty="0">
                <a:latin typeface="Times New Roman" panose="02020603050405020304" pitchFamily="18" charset="0"/>
                <a:cs typeface="Times New Roman" panose="02020603050405020304" pitchFamily="18" charset="0"/>
              </a:rPr>
              <a:t>(London: Tom Stacey, 1972) Pg. 108.</a:t>
            </a:r>
          </a:p>
          <a:p>
            <a:endParaRPr lang="en-GB" sz="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124546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C9DCE-73FA-4A38-B7EB-100C78FC98CC}"/>
              </a:ext>
            </a:extLst>
          </p:cNvPr>
          <p:cNvSpPr>
            <a:spLocks noGrp="1"/>
          </p:cNvSpPr>
          <p:nvPr>
            <p:ph type="title"/>
          </p:nvPr>
        </p:nvSpPr>
        <p:spPr/>
        <p:txBody>
          <a:bodyPr/>
          <a:lstStyle/>
          <a:p>
            <a:r>
              <a:rPr lang="en-GB" dirty="0"/>
              <a:t>.</a:t>
            </a:r>
          </a:p>
        </p:txBody>
      </p:sp>
      <p:sp>
        <p:nvSpPr>
          <p:cNvPr id="3" name="Content Placeholder 2">
            <a:extLst>
              <a:ext uri="{FF2B5EF4-FFF2-40B4-BE49-F238E27FC236}">
                <a16:creationId xmlns:a16="http://schemas.microsoft.com/office/drawing/2014/main" id="{D84778A0-E53D-48F3-9050-DD276C8F35C7}"/>
              </a:ext>
            </a:extLst>
          </p:cNvPr>
          <p:cNvSpPr>
            <a:spLocks noGrp="1"/>
          </p:cNvSpPr>
          <p:nvPr>
            <p:ph idx="1"/>
          </p:nvPr>
        </p:nvSpPr>
        <p:spPr>
          <a:xfrm>
            <a:off x="645130" y="320040"/>
            <a:ext cx="9404723" cy="5852159"/>
          </a:xfrm>
        </p:spPr>
        <p:txBody>
          <a:bodyPr>
            <a:normAutofit/>
          </a:bodyPr>
          <a:lstStyle/>
          <a:p>
            <a:r>
              <a:rPr lang="en-GB" sz="800" dirty="0">
                <a:latin typeface="Times New Roman" panose="02020603050405020304" pitchFamily="18" charset="0"/>
                <a:cs typeface="Times New Roman" panose="02020603050405020304" pitchFamily="18" charset="0"/>
              </a:rPr>
              <a:t>17. D. </a:t>
            </a:r>
            <a:r>
              <a:rPr lang="en-GB" sz="800" dirty="0" err="1">
                <a:latin typeface="Times New Roman" panose="02020603050405020304" pitchFamily="18" charset="0"/>
                <a:cs typeface="Times New Roman" panose="02020603050405020304" pitchFamily="18" charset="0"/>
              </a:rPr>
              <a:t>Farson</a:t>
            </a:r>
            <a:r>
              <a:rPr lang="en-GB" sz="800" dirty="0">
                <a:latin typeface="Times New Roman" panose="02020603050405020304" pitchFamily="18" charset="0"/>
                <a:cs typeface="Times New Roman" panose="02020603050405020304" pitchFamily="18" charset="0"/>
              </a:rPr>
              <a:t>, </a:t>
            </a:r>
            <a:r>
              <a:rPr lang="en-GB" sz="800" i="1" dirty="0">
                <a:latin typeface="Times New Roman" panose="02020603050405020304" pitchFamily="18" charset="0"/>
                <a:cs typeface="Times New Roman" panose="02020603050405020304" pitchFamily="18" charset="0"/>
              </a:rPr>
              <a:t>Marie Lloyd .</a:t>
            </a:r>
            <a:r>
              <a:rPr lang="en-GB" sz="800" dirty="0">
                <a:latin typeface="Times New Roman" panose="02020603050405020304" pitchFamily="18" charset="0"/>
                <a:cs typeface="Times New Roman" panose="02020603050405020304" pitchFamily="18" charset="0"/>
              </a:rPr>
              <a:t> Pg. 109.</a:t>
            </a:r>
          </a:p>
          <a:p>
            <a:r>
              <a:rPr lang="en-GB" sz="800" dirty="0">
                <a:latin typeface="Times New Roman" panose="02020603050405020304" pitchFamily="18" charset="0"/>
                <a:cs typeface="Times New Roman" panose="02020603050405020304" pitchFamily="18" charset="0"/>
              </a:rPr>
              <a:t>18. Ibid.</a:t>
            </a:r>
          </a:p>
          <a:p>
            <a:r>
              <a:rPr lang="en-GB" sz="800" dirty="0">
                <a:latin typeface="Times New Roman" panose="02020603050405020304" pitchFamily="18" charset="0"/>
                <a:cs typeface="Times New Roman" panose="02020603050405020304" pitchFamily="18" charset="0"/>
              </a:rPr>
              <a:t>19. Ibid. Pgs. 109 &amp; 130.</a:t>
            </a:r>
          </a:p>
          <a:p>
            <a:r>
              <a:rPr lang="en-GB" sz="800" dirty="0">
                <a:latin typeface="Times New Roman" panose="02020603050405020304" pitchFamily="18" charset="0"/>
                <a:cs typeface="Times New Roman" panose="02020603050405020304" pitchFamily="18" charset="0"/>
              </a:rPr>
              <a:t>20. M. Gillies. Pg. 172.</a:t>
            </a:r>
          </a:p>
          <a:p>
            <a:r>
              <a:rPr lang="en-GB" sz="800" dirty="0">
                <a:latin typeface="Times New Roman" panose="02020603050405020304" pitchFamily="18" charset="0"/>
                <a:cs typeface="Times New Roman" panose="02020603050405020304" pitchFamily="18" charset="0"/>
              </a:rPr>
              <a:t>21. R. A. Baker, </a:t>
            </a:r>
            <a:r>
              <a:rPr lang="en-GB" sz="800" i="1" dirty="0">
                <a:latin typeface="Times New Roman" panose="02020603050405020304" pitchFamily="18" charset="0"/>
                <a:cs typeface="Times New Roman" panose="02020603050405020304" pitchFamily="18" charset="0"/>
              </a:rPr>
              <a:t>Marie Lloyd: Queen of the Music-Halls </a:t>
            </a:r>
            <a:r>
              <a:rPr lang="en-GB" sz="800" dirty="0">
                <a:latin typeface="Times New Roman" panose="02020603050405020304" pitchFamily="18" charset="0"/>
                <a:cs typeface="Times New Roman" panose="02020603050405020304" pitchFamily="18" charset="0"/>
              </a:rPr>
              <a:t>(London: Robert Hale, 1990). Pg. 106</a:t>
            </a:r>
          </a:p>
          <a:p>
            <a:r>
              <a:rPr lang="en-GB" sz="800" dirty="0">
                <a:latin typeface="Times New Roman" panose="02020603050405020304" pitchFamily="18" charset="0"/>
                <a:cs typeface="Times New Roman" panose="02020603050405020304" pitchFamily="18" charset="0"/>
              </a:rPr>
              <a:t>22. D. </a:t>
            </a:r>
            <a:r>
              <a:rPr lang="en-GB" sz="800" dirty="0" err="1">
                <a:latin typeface="Times New Roman" panose="02020603050405020304" pitchFamily="18" charset="0"/>
                <a:cs typeface="Times New Roman" panose="02020603050405020304" pitchFamily="18" charset="0"/>
              </a:rPr>
              <a:t>Farson</a:t>
            </a:r>
            <a:r>
              <a:rPr lang="en-GB" sz="800" dirty="0">
                <a:latin typeface="Times New Roman" panose="02020603050405020304" pitchFamily="18" charset="0"/>
                <a:cs typeface="Times New Roman" panose="02020603050405020304" pitchFamily="18" charset="0"/>
              </a:rPr>
              <a:t>. Pg. 84.</a:t>
            </a:r>
          </a:p>
          <a:p>
            <a:r>
              <a:rPr lang="en-GB" sz="800" dirty="0">
                <a:latin typeface="Times New Roman" panose="02020603050405020304" pitchFamily="18" charset="0"/>
                <a:cs typeface="Times New Roman" panose="02020603050405020304" pitchFamily="18" charset="0"/>
              </a:rPr>
              <a:t>23. M. Gillies. Pg. 176.</a:t>
            </a:r>
          </a:p>
          <a:p>
            <a:r>
              <a:rPr lang="en-GB" sz="800" dirty="0">
                <a:latin typeface="Times New Roman" panose="02020603050405020304" pitchFamily="18" charset="0"/>
                <a:cs typeface="Times New Roman" panose="02020603050405020304" pitchFamily="18" charset="0"/>
              </a:rPr>
              <a:t>24. Ibid. Pg. 178.</a:t>
            </a:r>
          </a:p>
          <a:p>
            <a:r>
              <a:rPr lang="en-GB" sz="800" dirty="0">
                <a:latin typeface="Times New Roman" panose="02020603050405020304" pitchFamily="18" charset="0"/>
                <a:cs typeface="Times New Roman" panose="02020603050405020304" pitchFamily="18" charset="0"/>
              </a:rPr>
              <a:t>25. “Bernard Dillon Sued” Manchester Courier and Lancashire General Advertiser, 6</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June 1913. Pg. 2 [online] available at </a:t>
            </a:r>
            <a:r>
              <a:rPr lang="en-GB" sz="800" u="sng" dirty="0">
                <a:latin typeface="Times New Roman" panose="02020603050405020304" pitchFamily="18" charset="0"/>
                <a:cs typeface="Times New Roman" panose="02020603050405020304" pitchFamily="18" charset="0"/>
                <a:hlinkClick r:id="rId2"/>
              </a:rPr>
              <a:t>https://www.britishnewspaperarchive.co.uk/viewer/bl/0000206/19130606/011/0002</a:t>
            </a:r>
            <a:r>
              <a:rPr lang="en-GB" sz="800" dirty="0">
                <a:latin typeface="Times New Roman" panose="02020603050405020304" pitchFamily="18" charset="0"/>
                <a:cs typeface="Times New Roman" panose="02020603050405020304" pitchFamily="18" charset="0"/>
              </a:rPr>
              <a:t> [accessed on 13th January, 2018].</a:t>
            </a:r>
          </a:p>
          <a:p>
            <a:r>
              <a:rPr lang="en-GB" sz="800" dirty="0">
                <a:latin typeface="Times New Roman" panose="02020603050405020304" pitchFamily="18" charset="0"/>
                <a:cs typeface="Times New Roman" panose="02020603050405020304" pitchFamily="18" charset="0"/>
              </a:rPr>
              <a:t>26. Ibid.</a:t>
            </a:r>
          </a:p>
          <a:p>
            <a:r>
              <a:rPr lang="en-GB" sz="800" dirty="0">
                <a:latin typeface="Times New Roman" panose="02020603050405020304" pitchFamily="18" charset="0"/>
                <a:cs typeface="Times New Roman" panose="02020603050405020304" pitchFamily="18" charset="0"/>
              </a:rPr>
              <a:t>27. P Mathieu. Pg. 27.</a:t>
            </a:r>
          </a:p>
          <a:p>
            <a:r>
              <a:rPr lang="en-GB" sz="800" dirty="0">
                <a:latin typeface="Times New Roman" panose="02020603050405020304" pitchFamily="18" charset="0"/>
                <a:cs typeface="Times New Roman" panose="02020603050405020304" pitchFamily="18" charset="0"/>
              </a:rPr>
              <a:t>28. D. </a:t>
            </a:r>
            <a:r>
              <a:rPr lang="en-GB" sz="800" dirty="0" err="1">
                <a:latin typeface="Times New Roman" panose="02020603050405020304" pitchFamily="18" charset="0"/>
                <a:cs typeface="Times New Roman" panose="02020603050405020304" pitchFamily="18" charset="0"/>
              </a:rPr>
              <a:t>Farson</a:t>
            </a:r>
            <a:r>
              <a:rPr lang="en-GB" sz="800" dirty="0">
                <a:latin typeface="Times New Roman" panose="02020603050405020304" pitchFamily="18" charset="0"/>
                <a:cs typeface="Times New Roman" panose="02020603050405020304" pitchFamily="18" charset="0"/>
              </a:rPr>
              <a:t>. Pg. 92.</a:t>
            </a:r>
          </a:p>
          <a:p>
            <a:r>
              <a:rPr lang="en-GB" sz="800" dirty="0">
                <a:latin typeface="Times New Roman" panose="02020603050405020304" pitchFamily="18" charset="0"/>
                <a:cs typeface="Times New Roman" panose="02020603050405020304" pitchFamily="18" charset="0"/>
              </a:rPr>
              <a:t>29. Ibid. Pg. 98.</a:t>
            </a:r>
          </a:p>
          <a:p>
            <a:r>
              <a:rPr lang="en-GB" sz="800" dirty="0">
                <a:latin typeface="Times New Roman" panose="02020603050405020304" pitchFamily="18" charset="0"/>
                <a:cs typeface="Times New Roman" panose="02020603050405020304" pitchFamily="18" charset="0"/>
              </a:rPr>
              <a:t>30. Ibid. Pg. 99.</a:t>
            </a:r>
          </a:p>
          <a:p>
            <a:r>
              <a:rPr lang="en-GB" sz="800" dirty="0">
                <a:latin typeface="Times New Roman" panose="02020603050405020304" pitchFamily="18" charset="0"/>
                <a:cs typeface="Times New Roman" panose="02020603050405020304" pitchFamily="18" charset="0"/>
              </a:rPr>
              <a:t>31. Ibid. Pg. 101.</a:t>
            </a:r>
          </a:p>
          <a:p>
            <a:r>
              <a:rPr lang="en-GB" sz="800" dirty="0">
                <a:latin typeface="Times New Roman" panose="02020603050405020304" pitchFamily="18" charset="0"/>
                <a:cs typeface="Times New Roman" panose="02020603050405020304" pitchFamily="18" charset="0"/>
              </a:rPr>
              <a:t>32. Ibid. Pg. 104.</a:t>
            </a:r>
          </a:p>
          <a:p>
            <a:r>
              <a:rPr lang="en-GB" sz="800" dirty="0">
                <a:latin typeface="Times New Roman" panose="02020603050405020304" pitchFamily="18" charset="0"/>
                <a:cs typeface="Times New Roman" panose="02020603050405020304" pitchFamily="18" charset="0"/>
              </a:rPr>
              <a:t>33. M. Gillies. Pg. 243.</a:t>
            </a:r>
          </a:p>
          <a:p>
            <a:r>
              <a:rPr lang="en-GB" sz="800" dirty="0">
                <a:latin typeface="Times New Roman" panose="02020603050405020304" pitchFamily="18" charset="0"/>
                <a:cs typeface="Times New Roman" panose="02020603050405020304" pitchFamily="18" charset="0"/>
              </a:rPr>
              <a:t>34. Marie Lloyd dies in her 52</a:t>
            </a:r>
            <a:r>
              <a:rPr lang="en-GB" sz="800" baseline="30000" dirty="0">
                <a:latin typeface="Times New Roman" panose="02020603050405020304" pitchFamily="18" charset="0"/>
                <a:cs typeface="Times New Roman" panose="02020603050405020304" pitchFamily="18" charset="0"/>
              </a:rPr>
              <a:t>nd</a:t>
            </a:r>
            <a:r>
              <a:rPr lang="en-GB" sz="800" dirty="0">
                <a:latin typeface="Times New Roman" panose="02020603050405020304" pitchFamily="18" charset="0"/>
                <a:cs typeface="Times New Roman" panose="02020603050405020304" pitchFamily="18" charset="0"/>
              </a:rPr>
              <a:t> year” The Sunday Post, 8</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October, 1922. Pg. 1. [online] available at </a:t>
            </a:r>
            <a:r>
              <a:rPr lang="en-GB" sz="800" u="sng" dirty="0">
                <a:latin typeface="Times New Roman" panose="02020603050405020304" pitchFamily="18" charset="0"/>
                <a:cs typeface="Times New Roman" panose="02020603050405020304" pitchFamily="18" charset="0"/>
                <a:hlinkClick r:id="rId3"/>
              </a:rPr>
              <a:t>https://www.britishnewspaperarchive.co.uk/viewer/bl/0000566/19221008/010/0001</a:t>
            </a:r>
            <a:r>
              <a:rPr lang="en-GB" sz="800" dirty="0">
                <a:latin typeface="Times New Roman" panose="02020603050405020304" pitchFamily="18" charset="0"/>
                <a:cs typeface="Times New Roman" panose="02020603050405020304" pitchFamily="18" charset="0"/>
              </a:rPr>
              <a:t> [accessed 15th January, 2018].</a:t>
            </a:r>
          </a:p>
          <a:p>
            <a:r>
              <a:rPr lang="en-GB" sz="800" dirty="0">
                <a:latin typeface="Times New Roman" panose="02020603050405020304" pitchFamily="18" charset="0"/>
                <a:cs typeface="Times New Roman" panose="02020603050405020304" pitchFamily="18" charset="0"/>
              </a:rPr>
              <a:t>35. Death of Bernard Dillon” The Times, 7</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May, 1941. Pg. 6. [online] available at </a:t>
            </a:r>
            <a:r>
              <a:rPr lang="en-GB" sz="800" u="sng" dirty="0">
                <a:latin typeface="Times New Roman" panose="02020603050405020304" pitchFamily="18" charset="0"/>
                <a:cs typeface="Times New Roman" panose="02020603050405020304" pitchFamily="18" charset="0"/>
                <a:hlinkClick r:id="rId4"/>
              </a:rPr>
              <a:t>http://find.galegroup.com.ezproxy.uwtsd.ac.uk/ttda/newspaperRetrieve.do?sgHitCountType=None&amp;sort=DateAscend&amp;tabID=T003&amp;prodId=TTDA&amp;resultListType=RESULT_LIST&amp;searchId=R1&amp;searchType=BasicSearchForm&amp;currentPosition=1&amp;qrySerId=Locale%28en%2C%2C%29%3AFQE%3D%28tx%2CNone%2C14%29bernard+dillon%3AAnd%3ALQE%3D%28da%2CNone%2C23%2905%2F06%2F1941+-+05%2F08%2F1941%24&amp;retrieveFormat=MULTIPAGE_DOCUMENT&amp;userGroupName=walamp&amp;inPS=true&amp;contentSet=LTO&amp;&amp;docId=&amp;docLevel=FASCIMILE&amp;workId=&amp;relevancePageBatch=CS101660839&amp;contentSet=UDVIN&amp;callistoContentSet=UDVIN&amp;docPage=article&amp;hilite=y</a:t>
            </a:r>
            <a:r>
              <a:rPr lang="en-GB" sz="800" dirty="0">
                <a:latin typeface="Times New Roman" panose="02020603050405020304" pitchFamily="18" charset="0"/>
                <a:cs typeface="Times New Roman" panose="02020603050405020304" pitchFamily="18" charset="0"/>
              </a:rPr>
              <a:t> [accessed 15</a:t>
            </a:r>
            <a:r>
              <a:rPr lang="en-GB" sz="800" baseline="30000" dirty="0">
                <a:latin typeface="Times New Roman" panose="02020603050405020304" pitchFamily="18" charset="0"/>
                <a:cs typeface="Times New Roman" panose="02020603050405020304" pitchFamily="18" charset="0"/>
              </a:rPr>
              <a:t>th</a:t>
            </a:r>
            <a:r>
              <a:rPr lang="en-GB" sz="800" dirty="0">
                <a:latin typeface="Times New Roman" panose="02020603050405020304" pitchFamily="18" charset="0"/>
                <a:cs typeface="Times New Roman" panose="02020603050405020304" pitchFamily="18" charset="0"/>
              </a:rPr>
              <a:t> January, 2018].</a:t>
            </a:r>
          </a:p>
        </p:txBody>
      </p:sp>
    </p:spTree>
    <p:extLst>
      <p:ext uri="{BB962C8B-B14F-4D97-AF65-F5344CB8AC3E}">
        <p14:creationId xmlns:p14="http://schemas.microsoft.com/office/powerpoint/2010/main" val="428182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960C3-3368-4022-B8F3-36929D415EE5}"/>
              </a:ext>
            </a:extLst>
          </p:cNvPr>
          <p:cNvSpPr>
            <a:spLocks noGrp="1"/>
          </p:cNvSpPr>
          <p:nvPr>
            <p:ph type="title"/>
          </p:nvPr>
        </p:nvSpPr>
        <p:spPr>
          <a:xfrm>
            <a:off x="1103312" y="452718"/>
            <a:ext cx="8947522" cy="1400530"/>
          </a:xfrm>
        </p:spPr>
        <p:txBody>
          <a:bodyPr/>
          <a:lstStyle/>
          <a:p>
            <a:r>
              <a:rPr lang="en-GB" dirty="0">
                <a:latin typeface="Times New Roman" panose="02020603050405020304" pitchFamily="18" charset="0"/>
                <a:cs typeface="Times New Roman" panose="02020603050405020304" pitchFamily="18" charset="0"/>
              </a:rPr>
              <a:t>Bibliography</a:t>
            </a:r>
          </a:p>
        </p:txBody>
      </p:sp>
      <p:sp>
        <p:nvSpPr>
          <p:cNvPr id="3" name="Content Placeholder 2">
            <a:extLst>
              <a:ext uri="{FF2B5EF4-FFF2-40B4-BE49-F238E27FC236}">
                <a16:creationId xmlns:a16="http://schemas.microsoft.com/office/drawing/2014/main" id="{F3FAC2F3-AFAB-4629-A0E9-D5001D633847}"/>
              </a:ext>
            </a:extLst>
          </p:cNvPr>
          <p:cNvSpPr>
            <a:spLocks noGrp="1"/>
          </p:cNvSpPr>
          <p:nvPr>
            <p:ph sz="half" idx="1"/>
          </p:nvPr>
        </p:nvSpPr>
        <p:spPr/>
        <p:txBody>
          <a:bodyPr/>
          <a:lstStyle/>
          <a:p>
            <a:pPr marL="0" indent="0">
              <a:buNone/>
            </a:pPr>
            <a:r>
              <a:rPr lang="en-GB" dirty="0">
                <a:latin typeface="Times New Roman" panose="02020603050405020304" pitchFamily="18" charset="0"/>
                <a:cs typeface="Times New Roman" panose="02020603050405020304" pitchFamily="18" charset="0"/>
              </a:rPr>
              <a:t>Secondary Sources</a:t>
            </a:r>
          </a:p>
          <a:p>
            <a:pPr marL="0" indent="0">
              <a:buNone/>
            </a:pPr>
            <a:r>
              <a:rPr lang="en-GB" sz="1000" dirty="0">
                <a:latin typeface="Times New Roman" panose="02020603050405020304" pitchFamily="18" charset="0"/>
                <a:cs typeface="Times New Roman" panose="02020603050405020304" pitchFamily="18" charset="0"/>
              </a:rPr>
              <a:t>Baker, R. A., Marie Lloyd: Queen of the Music-Halls (London: Robert Hale, 1990).</a:t>
            </a:r>
          </a:p>
          <a:p>
            <a:pPr marL="0" indent="0">
              <a:buNone/>
            </a:pPr>
            <a:r>
              <a:rPr lang="en-GB" sz="1400" baseline="30000" dirty="0">
                <a:latin typeface="Times New Roman" panose="02020603050405020304" pitchFamily="18" charset="0"/>
                <a:cs typeface="Times New Roman" panose="02020603050405020304" pitchFamily="18" charset="0"/>
              </a:rPr>
              <a:t>Collins, T., and </a:t>
            </a:r>
            <a:r>
              <a:rPr lang="en-GB" sz="1400" baseline="30000" dirty="0" err="1">
                <a:latin typeface="Times New Roman" panose="02020603050405020304" pitchFamily="18" charset="0"/>
                <a:cs typeface="Times New Roman" panose="02020603050405020304" pitchFamily="18" charset="0"/>
              </a:rPr>
              <a:t>Vamplew</a:t>
            </a:r>
            <a:r>
              <a:rPr lang="en-GB" sz="1400" baseline="30000" dirty="0">
                <a:latin typeface="Times New Roman" panose="02020603050405020304" pitchFamily="18" charset="0"/>
                <a:cs typeface="Times New Roman" panose="02020603050405020304" pitchFamily="18" charset="0"/>
              </a:rPr>
              <a:t>. W., </a:t>
            </a:r>
            <a:r>
              <a:rPr lang="en-GB" sz="1400" i="1" baseline="30000" dirty="0">
                <a:latin typeface="Times New Roman" panose="02020603050405020304" pitchFamily="18" charset="0"/>
                <a:cs typeface="Times New Roman" panose="02020603050405020304" pitchFamily="18" charset="0"/>
              </a:rPr>
              <a:t>Mud Sweat and Beers: A Cultural History of Sport and Alcohol</a:t>
            </a:r>
            <a:r>
              <a:rPr lang="en-GB" sz="1400" baseline="30000" dirty="0">
                <a:latin typeface="Times New Roman" panose="02020603050405020304" pitchFamily="18" charset="0"/>
                <a:cs typeface="Times New Roman" panose="02020603050405020304" pitchFamily="18" charset="0"/>
              </a:rPr>
              <a:t> (Oxford: Berg, 2002). </a:t>
            </a:r>
            <a:endParaRPr lang="en-GB" sz="1400" dirty="0">
              <a:latin typeface="Times New Roman" panose="02020603050405020304" pitchFamily="18" charset="0"/>
              <a:cs typeface="Times New Roman" panose="02020603050405020304" pitchFamily="18" charset="0"/>
            </a:endParaRPr>
          </a:p>
          <a:p>
            <a:pPr marL="0" indent="0">
              <a:buNone/>
            </a:pPr>
            <a:r>
              <a:rPr lang="en-GB" sz="1000" dirty="0" err="1">
                <a:latin typeface="Times New Roman" panose="02020603050405020304" pitchFamily="18" charset="0"/>
                <a:cs typeface="Times New Roman" panose="02020603050405020304" pitchFamily="18" charset="0"/>
              </a:rPr>
              <a:t>Farson</a:t>
            </a:r>
            <a:r>
              <a:rPr lang="en-GB" sz="1000" dirty="0">
                <a:latin typeface="Times New Roman" panose="02020603050405020304" pitchFamily="18" charset="0"/>
                <a:cs typeface="Times New Roman" panose="02020603050405020304" pitchFamily="18" charset="0"/>
              </a:rPr>
              <a:t>, D., Marie Lloyd &amp; Music Hall (London: Tom Stacey Ltd, 1972)</a:t>
            </a:r>
          </a:p>
          <a:p>
            <a:pPr marL="0" indent="0">
              <a:buNone/>
            </a:pPr>
            <a:r>
              <a:rPr lang="en-GB" sz="1000" dirty="0">
                <a:latin typeface="Times New Roman" panose="02020603050405020304" pitchFamily="18" charset="0"/>
                <a:cs typeface="Times New Roman" panose="02020603050405020304" pitchFamily="18" charset="0"/>
              </a:rPr>
              <a:t>Gillies, M.,  Marie Lloyd: The One and Only (London: Victor Gollancz, 1999)</a:t>
            </a:r>
          </a:p>
          <a:p>
            <a:pPr marL="0" indent="0">
              <a:buNone/>
            </a:pPr>
            <a:r>
              <a:rPr lang="en-GB" sz="1000" dirty="0">
                <a:latin typeface="Times New Roman" panose="02020603050405020304" pitchFamily="18" charset="0"/>
                <a:cs typeface="Times New Roman" panose="02020603050405020304" pitchFamily="18" charset="0"/>
              </a:rPr>
              <a:t>Jacob, N.,  Our Marie (London: Hutchinson &amp; Co., 1936)</a:t>
            </a:r>
          </a:p>
          <a:p>
            <a:pPr marL="0" indent="0">
              <a:buNone/>
            </a:pPr>
            <a:r>
              <a:rPr lang="en-GB" sz="1000" dirty="0" err="1">
                <a:latin typeface="Times New Roman" panose="02020603050405020304" pitchFamily="18" charset="0"/>
                <a:cs typeface="Times New Roman" panose="02020603050405020304" pitchFamily="18" charset="0"/>
              </a:rPr>
              <a:t>MacQueen</a:t>
            </a:r>
            <a:r>
              <a:rPr lang="en-GB" sz="1000" dirty="0">
                <a:latin typeface="Times New Roman" panose="02020603050405020304" pitchFamily="18" charset="0"/>
                <a:cs typeface="Times New Roman" panose="02020603050405020304" pitchFamily="18" charset="0"/>
              </a:rPr>
              <a:t> Pope, W., </a:t>
            </a:r>
          </a:p>
          <a:p>
            <a:pPr marL="0" indent="0">
              <a:buNone/>
            </a:pPr>
            <a:r>
              <a:rPr lang="en-GB" sz="1000" dirty="0">
                <a:latin typeface="Times New Roman" panose="02020603050405020304" pitchFamily="18" charset="0"/>
                <a:cs typeface="Times New Roman" panose="02020603050405020304" pitchFamily="18" charset="0"/>
              </a:rPr>
              <a:t>Mathieu, P., The Druid’s Lodge Confederacy (Newbury: The Racing Post, 2015)</a:t>
            </a:r>
          </a:p>
          <a:p>
            <a:pPr marL="0" indent="0">
              <a:buNone/>
            </a:pPr>
            <a:endParaRPr lang="en-GB"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F6FEC6A6-D60C-46FB-AF70-084C593412DB}"/>
              </a:ext>
            </a:extLst>
          </p:cNvPr>
          <p:cNvSpPr>
            <a:spLocks noGrp="1"/>
          </p:cNvSpPr>
          <p:nvPr>
            <p:ph sz="half" idx="2"/>
          </p:nvPr>
        </p:nvSpPr>
        <p:spPr/>
        <p:txBody>
          <a:bodyPr>
            <a:normAutofit/>
          </a:bodyPr>
          <a:lstStyle/>
          <a:p>
            <a:pPr marL="0" indent="0">
              <a:buNone/>
            </a:pPr>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71359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5ACC3-EC8C-4AEB-84DA-9ECDA634B799}"/>
              </a:ext>
            </a:extLst>
          </p:cNvPr>
          <p:cNvSpPr>
            <a:spLocks noGrp="1"/>
          </p:cNvSpPr>
          <p:nvPr>
            <p:ph type="title"/>
          </p:nvPr>
        </p:nvSpPr>
        <p:spPr>
          <a:xfrm>
            <a:off x="1103312" y="452718"/>
            <a:ext cx="8947522" cy="1400530"/>
          </a:xfrm>
        </p:spPr>
        <p:txBody>
          <a:bodyPr/>
          <a:lstStyle/>
          <a:p>
            <a:r>
              <a:rPr lang="en-GB" dirty="0">
                <a:latin typeface="Times New Roman" panose="02020603050405020304" pitchFamily="18" charset="0"/>
                <a:cs typeface="Times New Roman" panose="02020603050405020304" pitchFamily="18" charset="0"/>
              </a:rPr>
              <a:t>Images</a:t>
            </a:r>
          </a:p>
        </p:txBody>
      </p:sp>
      <p:sp>
        <p:nvSpPr>
          <p:cNvPr id="3" name="Content Placeholder 2">
            <a:extLst>
              <a:ext uri="{FF2B5EF4-FFF2-40B4-BE49-F238E27FC236}">
                <a16:creationId xmlns:a16="http://schemas.microsoft.com/office/drawing/2014/main" id="{2DC6B5CD-F4D0-4FA8-9E93-21D8D0A4BFBD}"/>
              </a:ext>
            </a:extLst>
          </p:cNvPr>
          <p:cNvSpPr>
            <a:spLocks noGrp="1"/>
          </p:cNvSpPr>
          <p:nvPr>
            <p:ph sz="half" idx="1"/>
          </p:nvPr>
        </p:nvSpPr>
        <p:spPr/>
        <p:txBody>
          <a:bodyPr>
            <a:normAutofit fontScale="92500" lnSpcReduction="20000"/>
          </a:bodyPr>
          <a:lstStyle/>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sz="1000" dirty="0">
                <a:latin typeface="Times New Roman" panose="02020603050405020304" pitchFamily="18" charset="0"/>
                <a:cs typeface="Times New Roman" panose="02020603050405020304" pitchFamily="18" charset="0"/>
              </a:rPr>
              <a:t>Slide 2. Unknown, Hacked Off. c 2015. Photograph, hackingenquiry.org [online] available at </a:t>
            </a:r>
            <a:r>
              <a:rPr lang="en-GB" sz="1000" dirty="0">
                <a:latin typeface="Times New Roman" panose="02020603050405020304" pitchFamily="18" charset="0"/>
                <a:cs typeface="Times New Roman" panose="02020603050405020304" pitchFamily="18" charset="0"/>
                <a:hlinkClick r:id="rId2"/>
              </a:rPr>
              <a:t>http://hackinginquiry.org/comment/newspaper-headlines-you-couldnt-make-them-up-but-they-just-did/</a:t>
            </a:r>
            <a:r>
              <a:rPr lang="en-GB" sz="1000" dirty="0">
                <a:latin typeface="Times New Roman" panose="02020603050405020304" pitchFamily="18" charset="0"/>
                <a:cs typeface="Times New Roman" panose="02020603050405020304" pitchFamily="18" charset="0"/>
              </a:rPr>
              <a:t> [accessed 14</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January, 2018].</a:t>
            </a:r>
          </a:p>
          <a:p>
            <a:pPr marL="0" indent="0">
              <a:buNone/>
            </a:pPr>
            <a:r>
              <a:rPr lang="en-GB" sz="1000" dirty="0">
                <a:latin typeface="Times New Roman" panose="02020603050405020304" pitchFamily="18" charset="0"/>
                <a:cs typeface="Times New Roman" panose="02020603050405020304" pitchFamily="18" charset="0"/>
              </a:rPr>
              <a:t>Slide  3. </a:t>
            </a:r>
            <a:r>
              <a:rPr lang="en-GB" sz="1000" dirty="0" err="1">
                <a:latin typeface="Times New Roman" panose="02020603050405020304" pitchFamily="18" charset="0"/>
                <a:cs typeface="Times New Roman" panose="02020603050405020304" pitchFamily="18" charset="0"/>
              </a:rPr>
              <a:t>Hulton</a:t>
            </a:r>
            <a:r>
              <a:rPr lang="en-GB" sz="1000" dirty="0">
                <a:latin typeface="Times New Roman" panose="02020603050405020304" pitchFamily="18" charset="0"/>
                <a:cs typeface="Times New Roman" panose="02020603050405020304" pitchFamily="18" charset="0"/>
              </a:rPr>
              <a:t> Archive, Getty Images, Lloyd &amp; Dillon,  c1921, Photograph, Getty Images [online] available at </a:t>
            </a:r>
            <a:r>
              <a:rPr lang="en-GB" sz="1000" dirty="0">
                <a:latin typeface="Times New Roman" panose="02020603050405020304" pitchFamily="18" charset="0"/>
                <a:cs typeface="Times New Roman" panose="02020603050405020304" pitchFamily="18" charset="0"/>
                <a:hlinkClick r:id="rId3"/>
              </a:rPr>
              <a:t>https://www.gettyimages.co.uk/license/3264911</a:t>
            </a:r>
            <a:r>
              <a:rPr lang="en-GB" sz="1000" dirty="0">
                <a:latin typeface="Times New Roman" panose="02020603050405020304" pitchFamily="18" charset="0"/>
                <a:cs typeface="Times New Roman" panose="02020603050405020304" pitchFamily="18" charset="0"/>
              </a:rPr>
              <a:t> [accessed 11th January, 2018].</a:t>
            </a:r>
          </a:p>
          <a:p>
            <a:pPr marL="0" indent="0">
              <a:buNone/>
            </a:pPr>
            <a:r>
              <a:rPr lang="en-GB" sz="1000" dirty="0">
                <a:latin typeface="Times New Roman" panose="02020603050405020304" pitchFamily="18" charset="0"/>
                <a:cs typeface="Times New Roman" panose="02020603050405020304" pitchFamily="18" charset="0"/>
              </a:rPr>
              <a:t>Slide 5. Unknown, “Ye </a:t>
            </a:r>
            <a:r>
              <a:rPr lang="en-GB" sz="1000" dirty="0" err="1">
                <a:latin typeface="Times New Roman" panose="02020603050405020304" pitchFamily="18" charset="0"/>
                <a:cs typeface="Times New Roman" panose="02020603050405020304" pitchFamily="18" charset="0"/>
              </a:rPr>
              <a:t>Olde</a:t>
            </a:r>
            <a:r>
              <a:rPr lang="en-GB" sz="1000" dirty="0">
                <a:latin typeface="Times New Roman" panose="02020603050405020304" pitchFamily="18" charset="0"/>
                <a:cs typeface="Times New Roman" panose="02020603050405020304" pitchFamily="18" charset="0"/>
              </a:rPr>
              <a:t> Fighting Cocks” The Herts Advertiser, 30</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March 2017 [online] </a:t>
            </a:r>
            <a:r>
              <a:rPr lang="en-GB" sz="1000" dirty="0" err="1">
                <a:latin typeface="Times New Roman" panose="02020603050405020304" pitchFamily="18" charset="0"/>
                <a:cs typeface="Times New Roman" panose="02020603050405020304" pitchFamily="18" charset="0"/>
              </a:rPr>
              <a:t>agailable</a:t>
            </a:r>
            <a:r>
              <a:rPr lang="en-GB" sz="1000" dirty="0">
                <a:latin typeface="Times New Roman" panose="02020603050405020304" pitchFamily="18" charset="0"/>
                <a:cs typeface="Times New Roman" panose="02020603050405020304" pitchFamily="18" charset="0"/>
              </a:rPr>
              <a:t> at </a:t>
            </a:r>
            <a:r>
              <a:rPr lang="en-GB" sz="1000" dirty="0">
                <a:latin typeface="Times New Roman" panose="02020603050405020304" pitchFamily="18" charset="0"/>
                <a:cs typeface="Times New Roman" panose="02020603050405020304" pitchFamily="18" charset="0"/>
                <a:hlinkClick r:id="rId4"/>
              </a:rPr>
              <a:t>http://www.hertsad.co.uk/news/ale-and-beer-blessed-by-sub-dean-of-st-albans-at-oldest-pub-in-britain-1-4955832</a:t>
            </a:r>
            <a:r>
              <a:rPr lang="en-GB" sz="1000" dirty="0">
                <a:latin typeface="Times New Roman" panose="02020603050405020304" pitchFamily="18" charset="0"/>
                <a:cs typeface="Times New Roman" panose="02020603050405020304" pitchFamily="18" charset="0"/>
              </a:rPr>
              <a:t> [accessed on 12th January, 2018].</a:t>
            </a:r>
          </a:p>
          <a:p>
            <a:pPr marL="0" indent="0">
              <a:buNone/>
            </a:pPr>
            <a:r>
              <a:rPr lang="en-GB" sz="1000" dirty="0">
                <a:latin typeface="Times New Roman" panose="02020603050405020304" pitchFamily="18" charset="0"/>
                <a:cs typeface="Times New Roman" panose="02020603050405020304" pitchFamily="18" charset="0"/>
              </a:rPr>
              <a:t>Slide 6.</a:t>
            </a:r>
          </a:p>
          <a:p>
            <a:pPr marL="0" indent="0">
              <a:buNone/>
            </a:pPr>
            <a:r>
              <a:rPr lang="en-GB" sz="1000" dirty="0">
                <a:latin typeface="Times New Roman" panose="02020603050405020304" pitchFamily="18" charset="0"/>
                <a:cs typeface="Times New Roman" panose="02020603050405020304" pitchFamily="18" charset="0"/>
              </a:rPr>
              <a:t>Image 1 -  </a:t>
            </a:r>
            <a:r>
              <a:rPr lang="en-GB" sz="1000" dirty="0" err="1">
                <a:latin typeface="Times New Roman" panose="02020603050405020304" pitchFamily="18" charset="0"/>
                <a:cs typeface="Times New Roman" panose="02020603050405020304" pitchFamily="18" charset="0"/>
              </a:rPr>
              <a:t>Langfier</a:t>
            </a:r>
            <a:r>
              <a:rPr lang="en-GB" sz="1000" dirty="0">
                <a:latin typeface="Times New Roman" panose="02020603050405020304" pitchFamily="18" charset="0"/>
                <a:cs typeface="Times New Roman" panose="02020603050405020304" pitchFamily="18" charset="0"/>
              </a:rPr>
              <a:t> Ltd., </a:t>
            </a:r>
            <a:r>
              <a:rPr lang="en-GB" sz="1000" i="1" dirty="0">
                <a:latin typeface="Times New Roman" panose="02020603050405020304" pitchFamily="18" charset="0"/>
                <a:cs typeface="Times New Roman" panose="02020603050405020304" pitchFamily="18" charset="0"/>
              </a:rPr>
              <a:t>Marie Lloyd</a:t>
            </a:r>
            <a:r>
              <a:rPr lang="en-GB" sz="1000" dirty="0">
                <a:latin typeface="Times New Roman" panose="02020603050405020304" pitchFamily="18" charset="0"/>
                <a:cs typeface="Times New Roman" panose="02020603050405020304" pitchFamily="18" charset="0"/>
              </a:rPr>
              <a:t>, c 1900, Photograph, The National Portrait Gallery, London [online] available at  </a:t>
            </a:r>
            <a:r>
              <a:rPr lang="en-GB" sz="1000" dirty="0">
                <a:latin typeface="Times New Roman" panose="02020603050405020304" pitchFamily="18" charset="0"/>
                <a:cs typeface="Times New Roman" panose="02020603050405020304" pitchFamily="18" charset="0"/>
                <a:hlinkClick r:id="rId5"/>
              </a:rPr>
              <a:t>https://www.npg.org.uk/collections/search/person/mp13954/marie-lloyd?search=sas&amp;sText=marie+lloyd&amp;OConly=true</a:t>
            </a:r>
            <a:r>
              <a:rPr lang="en-GB" sz="1000" dirty="0">
                <a:latin typeface="Times New Roman" panose="02020603050405020304" pitchFamily="18" charset="0"/>
                <a:cs typeface="Times New Roman" panose="02020603050405020304" pitchFamily="18" charset="0"/>
              </a:rPr>
              <a:t> [accessed 11</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January, 2018].</a:t>
            </a:r>
          </a:p>
          <a:p>
            <a:pPr marL="0" indent="0">
              <a:buNone/>
            </a:pPr>
            <a:r>
              <a:rPr lang="en-GB" sz="1000" dirty="0">
                <a:latin typeface="Times New Roman" panose="02020603050405020304" pitchFamily="18" charset="0"/>
                <a:cs typeface="Times New Roman" panose="02020603050405020304" pitchFamily="18" charset="0"/>
              </a:rPr>
              <a:t>Image 2 - Sir Leslie Ward, </a:t>
            </a:r>
            <a:r>
              <a:rPr lang="en-GB" sz="1000" i="1" dirty="0">
                <a:latin typeface="Times New Roman" panose="02020603050405020304" pitchFamily="18" charset="0"/>
                <a:cs typeface="Times New Roman" panose="02020603050405020304" pitchFamily="18" charset="0"/>
              </a:rPr>
              <a:t>Bernard Dillon (‘Men of the Day (’ No. 1031.”Bernard” )</a:t>
            </a:r>
            <a:r>
              <a:rPr lang="en-GB" sz="1000" dirty="0">
                <a:latin typeface="Times New Roman" panose="02020603050405020304" pitchFamily="18" charset="0"/>
                <a:cs typeface="Times New Roman" panose="02020603050405020304" pitchFamily="18" charset="0"/>
              </a:rPr>
              <a:t> c 1906, Photograph, The National Portrait Gallery, London [online] available at </a:t>
            </a:r>
            <a:r>
              <a:rPr lang="en-GB" sz="1000" dirty="0">
                <a:latin typeface="Times New Roman" panose="02020603050405020304" pitchFamily="18" charset="0"/>
                <a:cs typeface="Times New Roman" panose="02020603050405020304" pitchFamily="18" charset="0"/>
                <a:hlinkClick r:id="rId6"/>
              </a:rPr>
              <a:t>https://www.npg.org.uk/collections/search/person/mp153852/bernard-dillon?search=sas&amp;sText=bernard+dillon</a:t>
            </a:r>
            <a:r>
              <a:rPr lang="en-GB" sz="1000" dirty="0">
                <a:latin typeface="Times New Roman" panose="02020603050405020304" pitchFamily="18" charset="0"/>
                <a:cs typeface="Times New Roman" panose="02020603050405020304" pitchFamily="18" charset="0"/>
              </a:rPr>
              <a:t> [accessed 11</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January, 2018].</a:t>
            </a:r>
          </a:p>
          <a:p>
            <a:pPr marL="0" indent="0">
              <a:buNone/>
            </a:pPr>
            <a:r>
              <a:rPr lang="en-GB" sz="1000" dirty="0">
                <a:latin typeface="Times New Roman" panose="02020603050405020304" pitchFamily="18" charset="0"/>
                <a:cs typeface="Times New Roman" panose="02020603050405020304" pitchFamily="18" charset="0"/>
              </a:rPr>
              <a:t>Slide 8. J. D. Williams Publishers, Music Hall War – In Distress, c 1907, Photograph, Victoria &amp; Albert Museum [online] available at </a:t>
            </a:r>
            <a:r>
              <a:rPr lang="en-GB" sz="1000" dirty="0">
                <a:latin typeface="Times New Roman" panose="02020603050405020304" pitchFamily="18" charset="0"/>
                <a:cs typeface="Times New Roman" panose="02020603050405020304" pitchFamily="18" charset="0"/>
                <a:hlinkClick r:id="rId7"/>
              </a:rPr>
              <a:t>http://www.vam.ac.uk/content/articles/t/the-story-of-music-halls/</a:t>
            </a:r>
            <a:r>
              <a:rPr lang="en-GB" sz="1000" dirty="0">
                <a:latin typeface="Times New Roman" panose="02020603050405020304" pitchFamily="18" charset="0"/>
                <a:cs typeface="Times New Roman" panose="02020603050405020304" pitchFamily="18" charset="0"/>
              </a:rPr>
              <a:t> [accessed 11</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January, 2018].</a:t>
            </a:r>
          </a:p>
          <a:p>
            <a:pPr marL="0" indent="0">
              <a:buNone/>
            </a:pPr>
            <a:r>
              <a:rPr lang="en-GB" sz="1000" dirty="0">
                <a:latin typeface="Times New Roman" panose="02020603050405020304" pitchFamily="18" charset="0"/>
                <a:cs typeface="Times New Roman" panose="02020603050405020304" pitchFamily="18" charset="0"/>
              </a:rPr>
              <a:t>Slide 9. Clarence Hailey, Bernard Dillon &amp; Pretty Polly, c  1906 [online] available athttps://www.gettyimages.co.uk/detail/news-photo/sport-horse-racing-circa-1900-bernard-dillon-riding-pretty-news-photo/79022974#sporthorse-racing-circa-1900-bernard-dillon-riding-pretty-pollythe-picture-id79022974 [accessed 11</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January, 2018]. </a:t>
            </a:r>
          </a:p>
          <a:p>
            <a:pPr marL="0" indent="0">
              <a:buNone/>
            </a:pPr>
            <a:endParaRPr lang="en-GB" sz="1000" dirty="0">
              <a:latin typeface="Times New Roman" panose="02020603050405020304" pitchFamily="18" charset="0"/>
              <a:cs typeface="Times New Roman" panose="02020603050405020304" pitchFamily="18" charset="0"/>
            </a:endParaRPr>
          </a:p>
          <a:p>
            <a:endParaRPr lang="en-GB" dirty="0"/>
          </a:p>
        </p:txBody>
      </p:sp>
      <p:sp>
        <p:nvSpPr>
          <p:cNvPr id="4" name="Content Placeholder 3">
            <a:extLst>
              <a:ext uri="{FF2B5EF4-FFF2-40B4-BE49-F238E27FC236}">
                <a16:creationId xmlns:a16="http://schemas.microsoft.com/office/drawing/2014/main" id="{89C2E46D-DE26-4E32-A706-BD8A85CF7B40}"/>
              </a:ext>
            </a:extLst>
          </p:cNvPr>
          <p:cNvSpPr>
            <a:spLocks noGrp="1"/>
          </p:cNvSpPr>
          <p:nvPr>
            <p:ph sz="half" idx="2"/>
          </p:nvPr>
        </p:nvSpPr>
        <p:spPr/>
        <p:txBody>
          <a:bodyPr>
            <a:normAutofit fontScale="92500" lnSpcReduction="20000"/>
          </a:bodyPr>
          <a:lstStyle/>
          <a:p>
            <a:endParaRPr lang="en-GB" dirty="0"/>
          </a:p>
          <a:p>
            <a:r>
              <a:rPr lang="en-GB" sz="1100" dirty="0">
                <a:latin typeface="Times New Roman" panose="02020603050405020304" pitchFamily="18" charset="0"/>
                <a:cs typeface="Times New Roman" panose="02020603050405020304" pitchFamily="18" charset="0"/>
              </a:rPr>
              <a:t>Slide 10. Liberty Ellis Foundation, Ellis Island, c 1905 [online] available at https://www.libertyellisfoundation.org/ellis-island-history [accessed on 11th January 2018].</a:t>
            </a:r>
          </a:p>
        </p:txBody>
      </p:sp>
    </p:spTree>
    <p:extLst>
      <p:ext uri="{BB962C8B-B14F-4D97-AF65-F5344CB8AC3E}">
        <p14:creationId xmlns:p14="http://schemas.microsoft.com/office/powerpoint/2010/main" val="29528507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DA83BE8-0327-44E1-B0B5-CB2AF89DF9F9}"/>
              </a:ext>
            </a:extLst>
          </p:cNvPr>
          <p:cNvSpPr/>
          <p:nvPr/>
        </p:nvSpPr>
        <p:spPr>
          <a:xfrm>
            <a:off x="214885" y="800112"/>
            <a:ext cx="11296649" cy="5232202"/>
          </a:xfrm>
          <a:prstGeom prst="rect">
            <a:avLst/>
          </a:prstGeom>
        </p:spPr>
        <p:txBody>
          <a:bodyPr wrap="square">
            <a:spAutoFit/>
          </a:bodyPr>
          <a:lstStyle/>
          <a:p>
            <a:r>
              <a:rPr lang="en-GB" dirty="0">
                <a:latin typeface="Times New Roman" panose="02020603050405020304" pitchFamily="18" charset="0"/>
                <a:cs typeface="Times New Roman" panose="02020603050405020304" pitchFamily="18" charset="0"/>
              </a:rPr>
              <a:t>Newspapers</a:t>
            </a:r>
          </a:p>
          <a:p>
            <a:endParaRPr lang="en-GB"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“At Marlborough Street, Percy Charles, The Times, 13</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June, 1894, Pg. 13. [online] available at </a:t>
            </a:r>
            <a:r>
              <a:rPr lang="en-GB" sz="1000" dirty="0">
                <a:latin typeface="Times New Roman" panose="02020603050405020304" pitchFamily="18" charset="0"/>
                <a:cs typeface="Times New Roman" panose="02020603050405020304" pitchFamily="18" charset="0"/>
                <a:hlinkClick r:id="rId2"/>
              </a:rPr>
              <a:t>http://find.galegroup.com</a:t>
            </a:r>
            <a:r>
              <a:rPr lang="en-GB" sz="1000" dirty="0">
                <a:latin typeface="Times New Roman" panose="02020603050405020304" pitchFamily="18" charset="0"/>
                <a:cs typeface="Times New Roman" panose="02020603050405020304" pitchFamily="18" charset="0"/>
              </a:rPr>
              <a:t> [accessed 3</a:t>
            </a:r>
            <a:r>
              <a:rPr lang="en-GB" sz="1000" baseline="30000" dirty="0">
                <a:latin typeface="Times New Roman" panose="02020603050405020304" pitchFamily="18" charset="0"/>
                <a:cs typeface="Times New Roman" panose="02020603050405020304" pitchFamily="18" charset="0"/>
              </a:rPr>
              <a:t>rd</a:t>
            </a:r>
            <a:r>
              <a:rPr lang="en-GB" sz="1000" dirty="0">
                <a:latin typeface="Times New Roman" panose="02020603050405020304" pitchFamily="18" charset="0"/>
                <a:cs typeface="Times New Roman" panose="02020603050405020304" pitchFamily="18" charset="0"/>
              </a:rPr>
              <a:t> December, 2017].</a:t>
            </a:r>
          </a:p>
          <a:p>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C. Shepherd, “The Marie Lloyd Story playing at the Cotswold Playhouse in December” The South Wales Argus, 21</a:t>
            </a:r>
            <a:r>
              <a:rPr lang="en-GB" sz="1000" baseline="30000" dirty="0">
                <a:latin typeface="Times New Roman" panose="02020603050405020304" pitchFamily="18" charset="0"/>
                <a:cs typeface="Times New Roman" panose="02020603050405020304" pitchFamily="18" charset="0"/>
              </a:rPr>
              <a:t>st</a:t>
            </a:r>
            <a:r>
              <a:rPr lang="en-GB" sz="1000" dirty="0">
                <a:latin typeface="Times New Roman" panose="02020603050405020304" pitchFamily="18" charset="0"/>
                <a:cs typeface="Times New Roman" panose="02020603050405020304" pitchFamily="18" charset="0"/>
              </a:rPr>
              <a:t> November, 2016 [online] available at </a:t>
            </a:r>
            <a:r>
              <a:rPr lang="en-GB" sz="1000" dirty="0">
                <a:latin typeface="Times New Roman" panose="02020603050405020304" pitchFamily="18" charset="0"/>
                <a:cs typeface="Times New Roman" panose="02020603050405020304" pitchFamily="18" charset="0"/>
                <a:hlinkClick r:id="rId3"/>
              </a:rPr>
              <a:t>http://www.southwalesargus.co.uk/news/14918682.The_Marie_Lloyd_Story_playing_at_the_Cotswold_Playhouse_in_December/</a:t>
            </a:r>
            <a:r>
              <a:rPr lang="en-GB" sz="1000" dirty="0">
                <a:latin typeface="Times New Roman" panose="02020603050405020304" pitchFamily="18" charset="0"/>
                <a:cs typeface="Times New Roman" panose="02020603050405020304" pitchFamily="18" charset="0"/>
              </a:rPr>
              <a:t>  [accessed 4</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December, 2017].</a:t>
            </a:r>
          </a:p>
          <a:p>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Jehu Junior, “Mr. Bernard Dillon” The Herts and </a:t>
            </a:r>
            <a:r>
              <a:rPr lang="en-GB" sz="1000" dirty="0" err="1">
                <a:latin typeface="Times New Roman" panose="02020603050405020304" pitchFamily="18" charset="0"/>
                <a:cs typeface="Times New Roman" panose="02020603050405020304" pitchFamily="18" charset="0"/>
              </a:rPr>
              <a:t>Cambs</a:t>
            </a:r>
            <a:r>
              <a:rPr lang="en-GB" sz="1000" dirty="0">
                <a:latin typeface="Times New Roman" panose="02020603050405020304" pitchFamily="18" charset="0"/>
                <a:cs typeface="Times New Roman" panose="02020603050405020304" pitchFamily="18" charset="0"/>
              </a:rPr>
              <a:t> Reporter and Royston Crow, Pg. 3. 14</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September, 1906 [online] available at https://www.britishnewspaperarchive.co.uk/viewer/bl/0001795/19060914/047/0003 [accessed 3</a:t>
            </a:r>
            <a:r>
              <a:rPr lang="en-GB" sz="1000" baseline="30000" dirty="0">
                <a:latin typeface="Times New Roman" panose="02020603050405020304" pitchFamily="18" charset="0"/>
                <a:cs typeface="Times New Roman" panose="02020603050405020304" pitchFamily="18" charset="0"/>
              </a:rPr>
              <a:t>rd</a:t>
            </a:r>
            <a:r>
              <a:rPr lang="en-GB" sz="1000" dirty="0">
                <a:latin typeface="Times New Roman" panose="02020603050405020304" pitchFamily="18" charset="0"/>
                <a:cs typeface="Times New Roman" panose="02020603050405020304" pitchFamily="18" charset="0"/>
              </a:rPr>
              <a:t> November, 2017].</a:t>
            </a:r>
          </a:p>
          <a:p>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“News of the World Closure Announced” The Guardian, 7</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July 2011 [online] available at </a:t>
            </a:r>
            <a:r>
              <a:rPr lang="en-GB" sz="1000" dirty="0">
                <a:latin typeface="Times New Roman" panose="02020603050405020304" pitchFamily="18" charset="0"/>
                <a:cs typeface="Times New Roman" panose="02020603050405020304" pitchFamily="18" charset="0"/>
                <a:hlinkClick r:id="rId4"/>
              </a:rPr>
              <a:t>https://www.guardian.com/media/blog/2011/jul/07/news-of-the-world-closes-live-coverage</a:t>
            </a:r>
            <a:r>
              <a:rPr lang="en-GB" sz="1000" dirty="0">
                <a:latin typeface="Times New Roman" panose="02020603050405020304" pitchFamily="18" charset="0"/>
                <a:cs typeface="Times New Roman" panose="02020603050405020304" pitchFamily="18" charset="0"/>
              </a:rPr>
              <a:t> [accessed 5th January, 2018]</a:t>
            </a:r>
          </a:p>
          <a:p>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Websites</a:t>
            </a:r>
          </a:p>
          <a:p>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The Epsom and Ewell History Explorer, Public Houses, The Ladas [online] available at </a:t>
            </a:r>
            <a:r>
              <a:rPr lang="en-GB" sz="1000" dirty="0">
                <a:latin typeface="Times New Roman" panose="02020603050405020304" pitchFamily="18" charset="0"/>
                <a:cs typeface="Times New Roman" panose="02020603050405020304" pitchFamily="18" charset="0"/>
                <a:hlinkClick r:id="rId5"/>
              </a:rPr>
              <a:t>http://www.epsomandewellhistoryexplorer.org.uk/Pubs.html~Ladas</a:t>
            </a:r>
            <a:r>
              <a:rPr lang="en-GB" sz="1000" dirty="0">
                <a:latin typeface="Times New Roman" panose="02020603050405020304" pitchFamily="18" charset="0"/>
                <a:cs typeface="Times New Roman" panose="02020603050405020304" pitchFamily="18" charset="0"/>
              </a:rPr>
              <a:t>  [accessed 4</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October, 2017].</a:t>
            </a:r>
          </a:p>
          <a:p>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Equity, About Us, </a:t>
            </a:r>
            <a:r>
              <a:rPr lang="en-GB" sz="1000" dirty="0">
                <a:latin typeface="Times New Roman" panose="02020603050405020304" pitchFamily="18" charset="0"/>
                <a:cs typeface="Times New Roman" panose="02020603050405020304" pitchFamily="18" charset="0"/>
                <a:hlinkClick r:id="rId6"/>
              </a:rPr>
              <a:t>www.equity.org.uk</a:t>
            </a:r>
            <a:r>
              <a:rPr lang="en-GB" sz="1000" dirty="0">
                <a:latin typeface="Times New Roman" panose="02020603050405020304" pitchFamily="18" charset="0"/>
                <a:cs typeface="Times New Roman" panose="02020603050405020304" pitchFamily="18" charset="0"/>
              </a:rPr>
              <a:t> [online] available at </a:t>
            </a:r>
            <a:r>
              <a:rPr lang="en-GB" sz="1000" dirty="0">
                <a:latin typeface="Times New Roman" panose="02020603050405020304" pitchFamily="18" charset="0"/>
                <a:cs typeface="Times New Roman" panose="02020603050405020304" pitchFamily="18" charset="0"/>
                <a:hlinkClick r:id="rId7"/>
              </a:rPr>
              <a:t>https://www.equity.org.uk/about-us/</a:t>
            </a:r>
            <a:r>
              <a:rPr lang="en-GB" sz="1000" dirty="0">
                <a:latin typeface="Times New Roman" panose="02020603050405020304" pitchFamily="18" charset="0"/>
                <a:cs typeface="Times New Roman" panose="02020603050405020304" pitchFamily="18" charset="0"/>
              </a:rPr>
              <a:t> [accessed 3</a:t>
            </a:r>
            <a:r>
              <a:rPr lang="en-GB" sz="1000" baseline="30000" dirty="0">
                <a:latin typeface="Times New Roman" panose="02020603050405020304" pitchFamily="18" charset="0"/>
                <a:cs typeface="Times New Roman" panose="02020603050405020304" pitchFamily="18" charset="0"/>
              </a:rPr>
              <a:t>rd</a:t>
            </a:r>
            <a:r>
              <a:rPr lang="en-GB" sz="1000" dirty="0">
                <a:latin typeface="Times New Roman" panose="02020603050405020304" pitchFamily="18" charset="0"/>
                <a:cs typeface="Times New Roman" panose="02020603050405020304" pitchFamily="18" charset="0"/>
              </a:rPr>
              <a:t> January, 2018].</a:t>
            </a:r>
          </a:p>
          <a:p>
            <a:endParaRPr lang="en-GB" sz="1000" dirty="0">
              <a:latin typeface="Times New Roman" panose="02020603050405020304" pitchFamily="18" charset="0"/>
              <a:cs typeface="Times New Roman" panose="02020603050405020304" pitchFamily="18" charset="0"/>
            </a:endParaRPr>
          </a:p>
          <a:p>
            <a:r>
              <a:rPr lang="en-GB" sz="1000" dirty="0">
                <a:latin typeface="Times New Roman" panose="02020603050405020304" pitchFamily="18" charset="0"/>
                <a:cs typeface="Times New Roman" panose="02020603050405020304" pitchFamily="18" charset="0"/>
              </a:rPr>
              <a:t>IMDb, “Miss Marie Lloyd” imdb.com [online] available at </a:t>
            </a:r>
            <a:r>
              <a:rPr lang="en-GB" sz="1000" dirty="0">
                <a:latin typeface="Times New Roman" panose="02020603050405020304" pitchFamily="18" charset="0"/>
                <a:cs typeface="Times New Roman" panose="02020603050405020304" pitchFamily="18" charset="0"/>
                <a:hlinkClick r:id="rId8"/>
              </a:rPr>
              <a:t>http://www.imdb.com/title/tt0944839/</a:t>
            </a:r>
            <a:r>
              <a:rPr lang="en-GB" sz="1000" dirty="0">
                <a:latin typeface="Times New Roman" panose="02020603050405020304" pitchFamily="18" charset="0"/>
                <a:cs typeface="Times New Roman" panose="02020603050405020304" pitchFamily="18" charset="0"/>
              </a:rPr>
              <a:t> [accessed 5</a:t>
            </a:r>
            <a:r>
              <a:rPr lang="en-GB" sz="1000" baseline="30000" dirty="0">
                <a:latin typeface="Times New Roman" panose="02020603050405020304" pitchFamily="18" charset="0"/>
                <a:cs typeface="Times New Roman" panose="02020603050405020304" pitchFamily="18" charset="0"/>
              </a:rPr>
              <a:t>th</a:t>
            </a:r>
            <a:r>
              <a:rPr lang="en-GB" sz="1000" dirty="0">
                <a:latin typeface="Times New Roman" panose="02020603050405020304" pitchFamily="18" charset="0"/>
                <a:cs typeface="Times New Roman" panose="02020603050405020304" pitchFamily="18" charset="0"/>
              </a:rPr>
              <a:t> January, 2018].</a:t>
            </a:r>
          </a:p>
          <a:p>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a:p>
            <a:endParaRPr lang="en-GB"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727905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3677</TotalTime>
  <Words>4487</Words>
  <Application>Microsoft Office PowerPoint</Application>
  <PresentationFormat>Widescreen</PresentationFormat>
  <Paragraphs>270</Paragraphs>
  <Slides>16</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Century Gothic</vt:lpstr>
      <vt:lpstr>Times New Roman</vt:lpstr>
      <vt:lpstr>Wingdings</vt:lpstr>
      <vt:lpstr>Wingdings 3</vt:lpstr>
      <vt:lpstr>Ion</vt:lpstr>
      <vt:lpstr>How did media intrusion and alcohol abuse affect the lives of celebrities in the early twentieth century?</vt:lpstr>
      <vt:lpstr>How did media intrusion and alcohol abuse affect the lives of celebrities in the early twentieth century?</vt:lpstr>
      <vt:lpstr>Aims and methods</vt:lpstr>
      <vt:lpstr>The Sources</vt:lpstr>
      <vt:lpstr>Blame it on sport and alcohol</vt:lpstr>
      <vt:lpstr>A background</vt:lpstr>
      <vt:lpstr>What went wrong?</vt:lpstr>
      <vt:lpstr> The Music hall strike of 1907</vt:lpstr>
      <vt:lpstr> Bernard loses his livelihood</vt:lpstr>
      <vt:lpstr> Ellis Island and the Rot Sets in.</vt:lpstr>
      <vt:lpstr>Conclusions</vt:lpstr>
      <vt:lpstr>References</vt:lpstr>
      <vt:lpstr>.</vt:lpstr>
      <vt:lpstr>Bibliography</vt:lpstr>
      <vt:lpstr>Images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did media intrusion and alcohol abuse affect the lives of celebrities in the early twentieth century?</dc:title>
  <dc:creator>kate dillon</dc:creator>
  <cp:lastModifiedBy>kate dillon</cp:lastModifiedBy>
  <cp:revision>101</cp:revision>
  <dcterms:created xsi:type="dcterms:W3CDTF">2018-01-09T15:33:32Z</dcterms:created>
  <dcterms:modified xsi:type="dcterms:W3CDTF">2018-01-15T17:41:05Z</dcterms:modified>
</cp:coreProperties>
</file>