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33"/>
  </p:notesMasterIdLst>
  <p:sldIdLst>
    <p:sldId id="294" r:id="rId2"/>
    <p:sldId id="286" r:id="rId3"/>
    <p:sldId id="287" r:id="rId4"/>
    <p:sldId id="295" r:id="rId5"/>
    <p:sldId id="298" r:id="rId6"/>
    <p:sldId id="299" r:id="rId7"/>
    <p:sldId id="300" r:id="rId8"/>
    <p:sldId id="296" r:id="rId9"/>
    <p:sldId id="301" r:id="rId10"/>
    <p:sldId id="302" r:id="rId11"/>
    <p:sldId id="256" r:id="rId12"/>
    <p:sldId id="257" r:id="rId13"/>
    <p:sldId id="261" r:id="rId14"/>
    <p:sldId id="262" r:id="rId15"/>
    <p:sldId id="258" r:id="rId16"/>
    <p:sldId id="259" r:id="rId17"/>
    <p:sldId id="260" r:id="rId18"/>
    <p:sldId id="303" r:id="rId19"/>
    <p:sldId id="263" r:id="rId20"/>
    <p:sldId id="265" r:id="rId21"/>
    <p:sldId id="266" r:id="rId22"/>
    <p:sldId id="268" r:id="rId23"/>
    <p:sldId id="271" r:id="rId24"/>
    <p:sldId id="272" r:id="rId25"/>
    <p:sldId id="280" r:id="rId26"/>
    <p:sldId id="281" r:id="rId27"/>
    <p:sldId id="278" r:id="rId28"/>
    <p:sldId id="304" r:id="rId29"/>
    <p:sldId id="274" r:id="rId30"/>
    <p:sldId id="276" r:id="rId31"/>
    <p:sldId id="305"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161" autoAdjust="0"/>
  </p:normalViewPr>
  <p:slideViewPr>
    <p:cSldViewPr snapToObjects="1">
      <p:cViewPr varScale="1">
        <p:scale>
          <a:sx n="87" d="100"/>
          <a:sy n="87" d="100"/>
        </p:scale>
        <p:origin x="109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3DE962-F931-4CCC-AC57-C1E2AE6142C1}" type="datetimeFigureOut">
              <a:rPr lang="en-GB" smtClean="0"/>
              <a:t>01/11/2018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BD33DA-38E1-4EC8-9AC9-A6B062CDDA45}" type="slidenum">
              <a:rPr lang="en-GB" smtClean="0"/>
              <a:t>‹#›</a:t>
            </a:fld>
            <a:endParaRPr lang="en-GB"/>
          </a:p>
        </p:txBody>
      </p:sp>
    </p:spTree>
    <p:extLst>
      <p:ext uri="{BB962C8B-B14F-4D97-AF65-F5344CB8AC3E}">
        <p14:creationId xmlns:p14="http://schemas.microsoft.com/office/powerpoint/2010/main" val="199246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522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AF12315-44BD-443C-9FFD-791F44CE77A0}" type="slidenum">
              <a:rPr lang="en-GB" altLang="en-US" smtClean="0">
                <a:latin typeface="Arial" panose="020B0604020202020204" pitchFamily="34" charset="0"/>
              </a:rPr>
              <a:pPr>
                <a:spcBef>
                  <a:spcPct val="0"/>
                </a:spcBef>
              </a:pPr>
              <a:t>10</a:t>
            </a:fld>
            <a:endParaRPr lang="en-GB" altLang="en-US" smtClean="0">
              <a:latin typeface="Arial" panose="020B0604020202020204" pitchFamily="34" charset="0"/>
            </a:endParaRPr>
          </a:p>
        </p:txBody>
      </p:sp>
    </p:spTree>
    <p:extLst>
      <p:ext uri="{BB962C8B-B14F-4D97-AF65-F5344CB8AC3E}">
        <p14:creationId xmlns:p14="http://schemas.microsoft.com/office/powerpoint/2010/main" val="39804989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CF04D9A7-3F43-FE4E-80C3-B9DD386D9B5A}" type="datetimeFigureOut">
              <a:rPr lang="en-US" smtClean="0"/>
              <a:t>11/1/2018</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782784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4D9A7-3F43-FE4E-80C3-B9DD386D9B5A}" type="datetimeFigureOut">
              <a:rPr lang="en-US" smtClean="0"/>
              <a:t>11/1/2018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4003783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CF04D9A7-3F43-FE4E-80C3-B9DD386D9B5A}" type="datetimeFigureOut">
              <a:rPr lang="en-US" smtClean="0"/>
              <a:t>11/1/2018</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744777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2354785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F04D9A7-3F43-FE4E-80C3-B9DD386D9B5A}" type="datetimeFigureOut">
              <a:rPr lang="en-US" smtClean="0"/>
              <a:t>11/1/2018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3695360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F04D9A7-3F43-FE4E-80C3-B9DD386D9B5A}" type="datetimeFigureOut">
              <a:rPr lang="en-US" smtClean="0"/>
              <a:t>11/1/2018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445510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4D9A7-3F43-FE4E-80C3-B9DD386D9B5A}" type="datetimeFigureOut">
              <a:rPr lang="en-US" smtClean="0"/>
              <a:t>11/1/2018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54122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87610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032983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2757883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745080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2E70EB15-25B9-C94B-9EC4-8497427E32C2}"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70566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CF04D9A7-3F43-FE4E-80C3-B9DD386D9B5A}" type="datetimeFigureOut">
              <a:rPr lang="en-US" smtClean="0"/>
              <a:t>11/1/2018</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3427048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F04D9A7-3F43-FE4E-80C3-B9DD386D9B5A}" type="datetimeFigureOut">
              <a:rPr lang="en-US" smtClean="0"/>
              <a:t>11/1/2018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2880695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F04D9A7-3F43-FE4E-80C3-B9DD386D9B5A}" type="datetimeFigureOut">
              <a:rPr lang="en-US" smtClean="0"/>
              <a:t>11/1/2018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497332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F04D9A7-3F43-FE4E-80C3-B9DD386D9B5A}" type="datetimeFigureOut">
              <a:rPr lang="en-US" smtClean="0"/>
              <a:t>11/1/2018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17508857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CF04D9A7-3F43-FE4E-80C3-B9DD386D9B5A}" type="datetimeFigureOut">
              <a:rPr lang="en-US" smtClean="0"/>
              <a:t>11/1/2018</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2E70EB15-25B9-C94B-9EC4-8497427E32C2}" type="slidenum">
              <a:rPr lang="en-US" smtClean="0"/>
              <a:t>‹#›</a:t>
            </a:fld>
            <a:endParaRPr lang="en-US"/>
          </a:p>
        </p:txBody>
      </p:sp>
    </p:spTree>
    <p:extLst>
      <p:ext uri="{BB962C8B-B14F-4D97-AF65-F5344CB8AC3E}">
        <p14:creationId xmlns:p14="http://schemas.microsoft.com/office/powerpoint/2010/main" val="2240259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BED333-8F83-4584-BB79-A2EE513BD472}"/>
              </a:ext>
            </a:extLst>
          </p:cNvPr>
          <p:cNvSpPr>
            <a:spLocks noGrp="1"/>
          </p:cNvSpPr>
          <p:nvPr>
            <p:ph type="dt" sz="half" idx="10"/>
          </p:nvPr>
        </p:nvSpPr>
        <p:spPr>
          <a:xfrm>
            <a:off x="457200" y="6248400"/>
            <a:ext cx="2133600" cy="457200"/>
          </a:xfrm>
        </p:spPr>
        <p:txBody>
          <a:bodyPr/>
          <a:lstStyle>
            <a:lvl1pPr>
              <a:defRPr/>
            </a:lvl1pPr>
          </a:lstStyle>
          <a:p>
            <a:pPr>
              <a:defRPr/>
            </a:pPr>
            <a:endParaRPr lang="en-GB" altLang="en-US"/>
          </a:p>
        </p:txBody>
      </p:sp>
      <p:sp>
        <p:nvSpPr>
          <p:cNvPr id="6" name="Footer Placeholder 5">
            <a:extLst>
              <a:ext uri="{FF2B5EF4-FFF2-40B4-BE49-F238E27FC236}">
                <a16:creationId xmlns:a16="http://schemas.microsoft.com/office/drawing/2014/main" id="{53929ED8-6E94-4F12-920F-34B642FB08A9}"/>
              </a:ext>
            </a:extLst>
          </p:cNvPr>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a:extLst>
              <a:ext uri="{FF2B5EF4-FFF2-40B4-BE49-F238E27FC236}">
                <a16:creationId xmlns:a16="http://schemas.microsoft.com/office/drawing/2014/main" id="{DB256789-8F5C-47DB-AE4B-C935362D95FA}"/>
              </a:ext>
            </a:extLst>
          </p:cNvPr>
          <p:cNvSpPr>
            <a:spLocks noGrp="1"/>
          </p:cNvSpPr>
          <p:nvPr>
            <p:ph type="sldNum" sz="quarter" idx="12"/>
          </p:nvPr>
        </p:nvSpPr>
        <p:spPr>
          <a:xfrm>
            <a:off x="6553200" y="6248400"/>
            <a:ext cx="2133600" cy="457200"/>
          </a:xfrm>
        </p:spPr>
        <p:txBody>
          <a:bodyPr/>
          <a:lstStyle>
            <a:lvl1pPr>
              <a:defRPr/>
            </a:lvl1pPr>
          </a:lstStyle>
          <a:p>
            <a:pPr>
              <a:defRPr/>
            </a:pPr>
            <a:fld id="{E0B6D85F-4450-407F-8570-48B944F742A2}" type="slidenum">
              <a:rPr lang="en-GB" altLang="en-US"/>
              <a:pPr>
                <a:defRPr/>
              </a:pPr>
              <a:t>‹#›</a:t>
            </a:fld>
            <a:endParaRPr lang="en-GB" altLang="en-US"/>
          </a:p>
        </p:txBody>
      </p:sp>
    </p:spTree>
    <p:extLst>
      <p:ext uri="{BB962C8B-B14F-4D97-AF65-F5344CB8AC3E}">
        <p14:creationId xmlns:p14="http://schemas.microsoft.com/office/powerpoint/2010/main" val="3514780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F04D9A7-3F43-FE4E-80C3-B9DD386D9B5A}" type="datetimeFigureOut">
              <a:rPr lang="en-US" smtClean="0"/>
              <a:t>11/1/2018</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70EB15-25B9-C94B-9EC4-8497427E32C2}" type="slidenum">
              <a:rPr lang="en-US" smtClean="0"/>
              <a:t>‹#›</a:t>
            </a:fld>
            <a:endParaRPr lang="en-US"/>
          </a:p>
        </p:txBody>
      </p:sp>
    </p:spTree>
    <p:extLst>
      <p:ext uri="{BB962C8B-B14F-4D97-AF65-F5344CB8AC3E}">
        <p14:creationId xmlns:p14="http://schemas.microsoft.com/office/powerpoint/2010/main" val="104680117"/>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2924944"/>
            <a:ext cx="6377940" cy="1293028"/>
          </a:xfrm>
        </p:spPr>
        <p:txBody>
          <a:bodyPr>
            <a:normAutofit fontScale="90000"/>
          </a:bodyPr>
          <a:lstStyle/>
          <a:p>
            <a:r>
              <a:rPr lang="en-GB" dirty="0" smtClean="0"/>
              <a:t>Introduction to Judaism and Christianity</a:t>
            </a:r>
            <a:br>
              <a:rPr lang="en-GB" dirty="0" smtClean="0"/>
            </a:br>
            <a:r>
              <a:rPr lang="en-GB" dirty="0" smtClean="0"/>
              <a:t>Week 2 </a:t>
            </a:r>
            <a:br>
              <a:rPr lang="en-GB" dirty="0" smtClean="0"/>
            </a:br>
            <a:r>
              <a:rPr lang="en-GB" dirty="0" smtClean="0"/>
              <a:t>Dr Jessica Keady    </a:t>
            </a:r>
            <a:br>
              <a:rPr lang="en-GB" dirty="0" smtClean="0"/>
            </a:br>
            <a:r>
              <a:rPr lang="en-GB" dirty="0" smtClean="0"/>
              <a:t> </a:t>
            </a:r>
            <a:endParaRPr lang="en-GB" dirty="0"/>
          </a:p>
        </p:txBody>
      </p:sp>
    </p:spTree>
    <p:extLst>
      <p:ext uri="{BB962C8B-B14F-4D97-AF65-F5344CB8AC3E}">
        <p14:creationId xmlns:p14="http://schemas.microsoft.com/office/powerpoint/2010/main" val="713860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Zionism and the State of Israel</a:t>
            </a:r>
            <a:endParaRPr lang="en-US" dirty="0"/>
          </a:p>
        </p:txBody>
      </p:sp>
      <p:sp>
        <p:nvSpPr>
          <p:cNvPr id="3" name="Content Placeholder 2"/>
          <p:cNvSpPr>
            <a:spLocks noGrp="1"/>
          </p:cNvSpPr>
          <p:nvPr>
            <p:ph idx="1"/>
          </p:nvPr>
        </p:nvSpPr>
        <p:spPr/>
        <p:txBody>
          <a:bodyPr>
            <a:normAutofit/>
          </a:bodyPr>
          <a:lstStyle/>
          <a:p>
            <a:r>
              <a:rPr lang="en-US" dirty="0" smtClean="0"/>
              <a:t>Belief in the right of Jews to return and control the land of Israel (cf. Genesis 17).</a:t>
            </a:r>
          </a:p>
          <a:p>
            <a:r>
              <a:rPr lang="en-US" dirty="0" smtClean="0"/>
              <a:t>Zionism: religious ideal and political movement.</a:t>
            </a:r>
          </a:p>
          <a:p>
            <a:r>
              <a:rPr lang="en-US" dirty="0" smtClean="0"/>
              <a:t>Before World War II it formed a response to the lack of freedom in the ghettos in Europe.</a:t>
            </a:r>
          </a:p>
          <a:p>
            <a:r>
              <a:rPr lang="en-US" dirty="0" smtClean="0"/>
              <a:t>Theodor Herzl (1860-1904) wrote </a:t>
            </a:r>
            <a:r>
              <a:rPr lang="en-US" i="1" dirty="0" smtClean="0"/>
              <a:t>The Jewish State </a:t>
            </a:r>
            <a:r>
              <a:rPr lang="en-US" dirty="0" smtClean="0"/>
              <a:t>(1896) calling for an independent state  for the Jews.</a:t>
            </a:r>
          </a:p>
          <a:p>
            <a:r>
              <a:rPr lang="en-US" dirty="0" smtClean="0"/>
              <a:t>The rooting of the nation in one land. </a:t>
            </a:r>
            <a:endParaRPr lang="en-US" dirty="0"/>
          </a:p>
        </p:txBody>
      </p:sp>
    </p:spTree>
    <p:extLst>
      <p:ext uri="{BB962C8B-B14F-4D97-AF65-F5344CB8AC3E}">
        <p14:creationId xmlns:p14="http://schemas.microsoft.com/office/powerpoint/2010/main" val="272345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The Contribution of Theodor Herzl</a:t>
            </a:r>
            <a:endParaRPr lang="en-US" dirty="0"/>
          </a:p>
        </p:txBody>
      </p:sp>
      <p:sp>
        <p:nvSpPr>
          <p:cNvPr id="5" name="Content Placeholder 4"/>
          <p:cNvSpPr>
            <a:spLocks noGrp="1"/>
          </p:cNvSpPr>
          <p:nvPr>
            <p:ph sz="half" idx="1"/>
          </p:nvPr>
        </p:nvSpPr>
        <p:spPr/>
        <p:txBody>
          <a:bodyPr>
            <a:normAutofit lnSpcReduction="10000"/>
          </a:bodyPr>
          <a:lstStyle/>
          <a:p>
            <a:endParaRPr lang="en-US"/>
          </a:p>
        </p:txBody>
      </p:sp>
      <p:sp>
        <p:nvSpPr>
          <p:cNvPr id="6" name="Content Placeholder 5"/>
          <p:cNvSpPr>
            <a:spLocks noGrp="1"/>
          </p:cNvSpPr>
          <p:nvPr>
            <p:ph sz="half" idx="2"/>
          </p:nvPr>
        </p:nvSpPr>
        <p:spPr/>
        <p:txBody>
          <a:bodyPr>
            <a:normAutofit lnSpcReduction="10000"/>
          </a:bodyPr>
          <a:lstStyle/>
          <a:p>
            <a:pPr>
              <a:buNone/>
            </a:pPr>
            <a:r>
              <a:rPr lang="en-US" dirty="0" smtClean="0"/>
              <a:t>	‘I have established the Jewish state. If I said that today people would despise me. But in five years’ time – certainly within fifty years – I will be right’ (31 August, 1897, in his diary). </a:t>
            </a:r>
          </a:p>
          <a:p>
            <a:pPr>
              <a:buNone/>
            </a:pPr>
            <a:r>
              <a:rPr lang="en-US" dirty="0" smtClean="0"/>
              <a:t>	On 28 November 1947 the United Nations agreed to allow the Jews to establish the state of Israel.  </a:t>
            </a:r>
            <a:endParaRPr lang="en-US" dirty="0"/>
          </a:p>
        </p:txBody>
      </p:sp>
      <p:pic>
        <p:nvPicPr>
          <p:cNvPr id="7" name="Picture 6" descr="200px-Herzl_retouched.jpg"/>
          <p:cNvPicPr>
            <a:picLocks noChangeAspect="1"/>
          </p:cNvPicPr>
          <p:nvPr/>
        </p:nvPicPr>
        <p:blipFill>
          <a:blip r:embed="rId2"/>
          <a:stretch>
            <a:fillRect/>
          </a:stretch>
        </p:blipFill>
        <p:spPr>
          <a:xfrm>
            <a:off x="179512" y="1783358"/>
            <a:ext cx="4191000" cy="4525962"/>
          </a:xfrm>
          <a:prstGeom prst="rect">
            <a:avLst/>
          </a:prstGeom>
        </p:spPr>
      </p:pic>
    </p:spTree>
    <p:extLst>
      <p:ext uri="{BB962C8B-B14F-4D97-AF65-F5344CB8AC3E}">
        <p14:creationId xmlns:p14="http://schemas.microsoft.com/office/powerpoint/2010/main" val="40102911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p:cNvSpPr>
          <p:nvPr>
            <p:ph type="title"/>
          </p:nvPr>
        </p:nvSpPr>
        <p:spPr>
          <a:xfrm>
            <a:off x="528638" y="115888"/>
            <a:ext cx="8229600" cy="1143000"/>
          </a:xfrm>
        </p:spPr>
        <p:txBody>
          <a:bodyPr/>
          <a:lstStyle/>
          <a:p>
            <a:pPr eaLnBrk="1" hangingPunct="1"/>
            <a:r>
              <a:rPr lang="en-GB" altLang="en-US" smtClean="0"/>
              <a:t>Zionism</a:t>
            </a:r>
          </a:p>
        </p:txBody>
      </p:sp>
      <p:sp>
        <p:nvSpPr>
          <p:cNvPr id="22531" name="Rectangle 4"/>
          <p:cNvSpPr>
            <a:spLocks noGrp="1"/>
          </p:cNvSpPr>
          <p:nvPr>
            <p:ph sz="half" idx="1"/>
          </p:nvPr>
        </p:nvSpPr>
        <p:spPr>
          <a:xfrm>
            <a:off x="514350" y="1989138"/>
            <a:ext cx="4038600" cy="4495800"/>
          </a:xfrm>
        </p:spPr>
        <p:txBody>
          <a:bodyPr/>
          <a:lstStyle/>
          <a:p>
            <a:pPr eaLnBrk="1" hangingPunct="1"/>
            <a:endParaRPr lang="en-US" altLang="en-US" sz="2400" smtClean="0"/>
          </a:p>
        </p:txBody>
      </p:sp>
      <p:sp>
        <p:nvSpPr>
          <p:cNvPr id="22532" name="Rectangle 5"/>
          <p:cNvSpPr>
            <a:spLocks noGrp="1"/>
          </p:cNvSpPr>
          <p:nvPr>
            <p:ph type="body" sz="half" idx="2"/>
          </p:nvPr>
        </p:nvSpPr>
        <p:spPr>
          <a:xfrm>
            <a:off x="4932363" y="1989138"/>
            <a:ext cx="4038600" cy="4495800"/>
          </a:xfrm>
        </p:spPr>
        <p:txBody>
          <a:bodyPr/>
          <a:lstStyle/>
          <a:p>
            <a:pPr eaLnBrk="1" hangingPunct="1"/>
            <a:r>
              <a:rPr lang="en-GB" altLang="en-US" sz="2400" smtClean="0"/>
              <a:t>The term ‘Zionism’ can be used to refer to the beliefs and hopes concerning the restoration of the land and the ingathering of exiled Jews. With that said, the term has come to denote something more political. </a:t>
            </a:r>
          </a:p>
        </p:txBody>
      </p:sp>
      <p:pic>
        <p:nvPicPr>
          <p:cNvPr id="22533" name="Picture 11" descr="ANd9GcR7anAMcOIBRlAnXi0y_xfb2MUTPhSHu7bZRA7Ue0mIJRBJ6t0u9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2349500"/>
            <a:ext cx="4248150"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8698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4"/>
          <p:cNvSpPr>
            <a:spLocks noGrp="1"/>
          </p:cNvSpPr>
          <p:nvPr>
            <p:ph type="title"/>
          </p:nvPr>
        </p:nvSpPr>
        <p:spPr>
          <a:xfrm>
            <a:off x="827584" y="900519"/>
            <a:ext cx="8153400" cy="990600"/>
          </a:xfrm>
        </p:spPr>
        <p:txBody>
          <a:bodyPr>
            <a:normAutofit fontScale="90000"/>
          </a:bodyPr>
          <a:lstStyle/>
          <a:p>
            <a:pPr eaLnBrk="1" hangingPunct="1"/>
            <a:r>
              <a:rPr lang="en-GB" altLang="en-US" dirty="0" smtClean="0"/>
              <a:t>The Foundation of the Jewish State</a:t>
            </a:r>
          </a:p>
        </p:txBody>
      </p:sp>
      <p:sp>
        <p:nvSpPr>
          <p:cNvPr id="45059" name="Content Placeholder 5"/>
          <p:cNvSpPr>
            <a:spLocks noGrp="1"/>
          </p:cNvSpPr>
          <p:nvPr>
            <p:ph sz="quarter" idx="1"/>
          </p:nvPr>
        </p:nvSpPr>
        <p:spPr>
          <a:xfrm>
            <a:off x="468313" y="2636912"/>
            <a:ext cx="8153400" cy="4495800"/>
          </a:xfrm>
        </p:spPr>
        <p:txBody>
          <a:bodyPr/>
          <a:lstStyle/>
          <a:p>
            <a:pPr algn="just" eaLnBrk="1" hangingPunct="1"/>
            <a:r>
              <a:rPr lang="en-GB" altLang="en-US" dirty="0" smtClean="0"/>
              <a:t>In May 1947, the Palestinian problem went before the United Nations. A new plan was suggested for the partition of Palestine into two states (one Jewish and one Arabic), with an international zone in Jerusalem. </a:t>
            </a:r>
          </a:p>
          <a:p>
            <a:pPr algn="just" eaLnBrk="1" hangingPunct="1"/>
            <a:endParaRPr lang="en-GB" altLang="en-US" dirty="0" smtClean="0"/>
          </a:p>
          <a:p>
            <a:pPr algn="just" eaLnBrk="1" hangingPunct="1"/>
            <a:r>
              <a:rPr lang="en-GB" altLang="en-US" dirty="0" smtClean="0"/>
              <a:t>This plan was endorsed by the General Assembly of the United Nations on 29 November 1947.</a:t>
            </a:r>
          </a:p>
        </p:txBody>
      </p:sp>
    </p:spTree>
    <p:extLst>
      <p:ext uri="{BB962C8B-B14F-4D97-AF65-F5344CB8AC3E}">
        <p14:creationId xmlns:p14="http://schemas.microsoft.com/office/powerpoint/2010/main" val="2110409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p:cNvSpPr>
          <p:nvPr>
            <p:ph type="title"/>
          </p:nvPr>
        </p:nvSpPr>
        <p:spPr>
          <a:xfrm>
            <a:off x="971550" y="578644"/>
            <a:ext cx="8153400" cy="990600"/>
          </a:xfrm>
        </p:spPr>
        <p:txBody>
          <a:bodyPr>
            <a:normAutofit fontScale="90000"/>
          </a:bodyPr>
          <a:lstStyle/>
          <a:p>
            <a:pPr eaLnBrk="1" hangingPunct="1"/>
            <a:r>
              <a:rPr lang="en-GB" altLang="en-US" dirty="0" smtClean="0"/>
              <a:t>The Foundation of the Jewish State</a:t>
            </a:r>
          </a:p>
        </p:txBody>
      </p:sp>
      <p:sp>
        <p:nvSpPr>
          <p:cNvPr id="46083" name="Rectangle 3"/>
          <p:cNvSpPr>
            <a:spLocks noGrp="1"/>
          </p:cNvSpPr>
          <p:nvPr>
            <p:ph sz="quarter" idx="1"/>
          </p:nvPr>
        </p:nvSpPr>
        <p:spPr>
          <a:xfrm>
            <a:off x="612775" y="1600200"/>
            <a:ext cx="8153400" cy="4495800"/>
          </a:xfrm>
        </p:spPr>
        <p:txBody>
          <a:bodyPr/>
          <a:lstStyle/>
          <a:p>
            <a:pPr eaLnBrk="1" hangingPunct="1"/>
            <a:r>
              <a:rPr lang="en-GB" altLang="en-US" smtClean="0"/>
              <a:t>The modern nation of Israel was established on 14 May 1948. </a:t>
            </a:r>
          </a:p>
        </p:txBody>
      </p:sp>
      <p:pic>
        <p:nvPicPr>
          <p:cNvPr id="46084" name="Picture 5" descr="ANd9GcQj6HB4C5QocnynIMT6-6odFiRb3hPBh3l1VQe2nZioWYdmjHG7-woFfTe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863" y="2906713"/>
            <a:ext cx="4751387" cy="309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6085" name="AutoShape 7" descr="Z"/>
          <p:cNvSpPr>
            <a:spLocks noChangeAspect="1" noChangeArrowheads="1"/>
          </p:cNvSpPr>
          <p:nvPr/>
        </p:nvSpPr>
        <p:spPr bwMode="auto">
          <a:xfrm>
            <a:off x="2571750" y="1990725"/>
            <a:ext cx="4000500" cy="287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defRPr>
            </a:lvl3pPr>
            <a:lvl4pPr marL="1600200" indent="-228600">
              <a:spcBef>
                <a:spcPts val="400"/>
              </a:spcBef>
              <a:buClr>
                <a:srgbClr val="7F8FA9"/>
              </a:buClr>
              <a:buSzPct val="75000"/>
              <a:buFont typeface="Wingdings" panose="05000000000000000000" pitchFamily="2" charset="2"/>
              <a:buChar char=""/>
              <a:defRPr sz="2000">
                <a:solidFill>
                  <a:schemeClr val="tx1"/>
                </a:solidFill>
                <a:latin typeface="Tw Cen MT" panose="020B0602020104020603" pitchFamily="34" charset="0"/>
              </a:defRPr>
            </a:lvl4pPr>
            <a:lvl5pPr marL="2057400" indent="-228600">
              <a:spcBef>
                <a:spcPts val="400"/>
              </a:spcBef>
              <a:buClr>
                <a:srgbClr val="4A66AC"/>
              </a:buClr>
              <a:buSzPct val="65000"/>
              <a:buFont typeface="Wingdings" panose="05000000000000000000" pitchFamily="2" charset="2"/>
              <a:buChar char=""/>
              <a:defRPr sz="2000">
                <a:solidFill>
                  <a:schemeClr val="tx1"/>
                </a:solidFill>
                <a:latin typeface="Tw Cen MT" panose="020B0602020104020603" pitchFamily="34" charset="0"/>
              </a:defRPr>
            </a:lvl5pPr>
            <a:lvl6pPr marL="2514600" indent="-228600" eaLnBrk="0" fontAlgn="base" hangingPunct="0">
              <a:spcBef>
                <a:spcPts val="400"/>
              </a:spcBef>
              <a:spcAft>
                <a:spcPct val="0"/>
              </a:spcAft>
              <a:buClr>
                <a:srgbClr val="4A66AC"/>
              </a:buClr>
              <a:buSzPct val="65000"/>
              <a:buFont typeface="Wingdings" panose="05000000000000000000" pitchFamily="2" charset="2"/>
              <a:buChar char=""/>
              <a:defRPr sz="2000">
                <a:solidFill>
                  <a:schemeClr val="tx1"/>
                </a:solidFill>
                <a:latin typeface="Tw Cen MT" panose="020B0602020104020603" pitchFamily="34" charset="0"/>
              </a:defRPr>
            </a:lvl6pPr>
            <a:lvl7pPr marL="2971800" indent="-228600" eaLnBrk="0" fontAlgn="base" hangingPunct="0">
              <a:spcBef>
                <a:spcPts val="400"/>
              </a:spcBef>
              <a:spcAft>
                <a:spcPct val="0"/>
              </a:spcAft>
              <a:buClr>
                <a:srgbClr val="4A66AC"/>
              </a:buClr>
              <a:buSzPct val="65000"/>
              <a:buFont typeface="Wingdings" panose="05000000000000000000" pitchFamily="2" charset="2"/>
              <a:buChar char=""/>
              <a:defRPr sz="2000">
                <a:solidFill>
                  <a:schemeClr val="tx1"/>
                </a:solidFill>
                <a:latin typeface="Tw Cen MT" panose="020B0602020104020603" pitchFamily="34" charset="0"/>
              </a:defRPr>
            </a:lvl7pPr>
            <a:lvl8pPr marL="3429000" indent="-228600" eaLnBrk="0" fontAlgn="base" hangingPunct="0">
              <a:spcBef>
                <a:spcPts val="400"/>
              </a:spcBef>
              <a:spcAft>
                <a:spcPct val="0"/>
              </a:spcAft>
              <a:buClr>
                <a:srgbClr val="4A66AC"/>
              </a:buClr>
              <a:buSzPct val="65000"/>
              <a:buFont typeface="Wingdings" panose="05000000000000000000" pitchFamily="2" charset="2"/>
              <a:buChar char=""/>
              <a:defRPr sz="2000">
                <a:solidFill>
                  <a:schemeClr val="tx1"/>
                </a:solidFill>
                <a:latin typeface="Tw Cen MT" panose="020B0602020104020603" pitchFamily="34" charset="0"/>
              </a:defRPr>
            </a:lvl8pPr>
            <a:lvl9pPr marL="3886200" indent="-228600" eaLnBrk="0" fontAlgn="base" hangingPunct="0">
              <a:spcBef>
                <a:spcPts val="400"/>
              </a:spcBef>
              <a:spcAft>
                <a:spcPct val="0"/>
              </a:spcAft>
              <a:buClr>
                <a:srgbClr val="4A66AC"/>
              </a:buClr>
              <a:buSzPct val="65000"/>
              <a:buFont typeface="Wingdings" panose="05000000000000000000" pitchFamily="2" charset="2"/>
              <a:buChar char=""/>
              <a:defRPr sz="2000">
                <a:solidFill>
                  <a:schemeClr val="tx1"/>
                </a:solidFill>
                <a:latin typeface="Tw Cen MT" panose="020B0602020104020603" pitchFamily="34" charset="0"/>
              </a:defRPr>
            </a:lvl9pPr>
          </a:lstStyle>
          <a:p>
            <a:pPr eaLnBrk="1" hangingPunct="1">
              <a:spcBef>
                <a:spcPct val="0"/>
              </a:spcBef>
              <a:buClrTx/>
              <a:buSzTx/>
              <a:buFontTx/>
              <a:buNone/>
            </a:pPr>
            <a:endParaRPr lang="en-US" altLang="en-US" sz="1800">
              <a:latin typeface="Arial" panose="020B0604020202020204" pitchFamily="34" charset="0"/>
            </a:endParaRPr>
          </a:p>
        </p:txBody>
      </p:sp>
      <p:pic>
        <p:nvPicPr>
          <p:cNvPr id="46086" name="Picture 9" descr="history5-newspap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3284538"/>
            <a:ext cx="4681538" cy="328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5668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a:xfrm>
            <a:off x="490538" y="115888"/>
            <a:ext cx="8153400" cy="990600"/>
          </a:xfrm>
        </p:spPr>
        <p:txBody>
          <a:bodyPr/>
          <a:lstStyle/>
          <a:p>
            <a:pPr eaLnBrk="1" hangingPunct="1"/>
            <a:r>
              <a:rPr lang="en-GB" altLang="en-US" smtClean="0"/>
              <a:t>Israel/Palestine</a:t>
            </a:r>
          </a:p>
        </p:txBody>
      </p:sp>
      <p:pic>
        <p:nvPicPr>
          <p:cNvPr id="49155"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7950" y="1106488"/>
            <a:ext cx="9144000" cy="6010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4197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225934" y="611188"/>
            <a:ext cx="8713788" cy="990600"/>
          </a:xfrm>
        </p:spPr>
        <p:txBody>
          <a:bodyPr>
            <a:normAutofit/>
          </a:bodyPr>
          <a:lstStyle/>
          <a:p>
            <a:pPr eaLnBrk="1" hangingPunct="1"/>
            <a:r>
              <a:rPr lang="en-GB" altLang="en-US" sz="4000" dirty="0" smtClean="0"/>
              <a:t>Religious </a:t>
            </a:r>
            <a:r>
              <a:rPr lang="en-GB" altLang="en-US" sz="4000" dirty="0" smtClean="0"/>
              <a:t>Responses to Zionism </a:t>
            </a:r>
          </a:p>
        </p:txBody>
      </p:sp>
      <p:sp>
        <p:nvSpPr>
          <p:cNvPr id="50179" name="Content Placeholder 2">
            <a:extLst>
              <a:ext uri="{FF2B5EF4-FFF2-40B4-BE49-F238E27FC236}">
                <a16:creationId xmlns:a16="http://schemas.microsoft.com/office/drawing/2014/main" id="{A5B1D7AC-F159-4321-A461-051E1E8601A6}"/>
              </a:ext>
            </a:extLst>
          </p:cNvPr>
          <p:cNvSpPr>
            <a:spLocks noGrp="1"/>
          </p:cNvSpPr>
          <p:nvPr>
            <p:ph sz="quarter" idx="1"/>
          </p:nvPr>
        </p:nvSpPr>
        <p:spPr>
          <a:xfrm>
            <a:off x="506128" y="2132856"/>
            <a:ext cx="8153400" cy="4679950"/>
          </a:xfrm>
        </p:spPr>
        <p:txBody>
          <a:bodyPr/>
          <a:lstStyle/>
          <a:p>
            <a:pPr algn="just" eaLnBrk="1" hangingPunct="1">
              <a:defRPr/>
            </a:pPr>
            <a:r>
              <a:rPr lang="en-GB" altLang="en-US" sz="2000" dirty="0" smtClean="0"/>
              <a:t>Reform </a:t>
            </a:r>
            <a:r>
              <a:rPr lang="en-GB" altLang="en-US" sz="2000" dirty="0"/>
              <a:t>Jews </a:t>
            </a:r>
            <a:r>
              <a:rPr lang="en-GB" altLang="en-US" sz="2000" dirty="0" smtClean="0"/>
              <a:t>during the Enlightenment period did </a:t>
            </a:r>
            <a:r>
              <a:rPr lang="en-GB" altLang="en-US" sz="2000" dirty="0"/>
              <a:t>not anticipate a return to the land, insisting that only assimilation could provide an answer to the Jewish problem. </a:t>
            </a:r>
            <a:r>
              <a:rPr lang="en-GB" altLang="en-US" sz="2000" dirty="0"/>
              <a:t>Instead of a national homeland, they promoted assimilation as a solution to anti-Jewish sentiment. </a:t>
            </a:r>
          </a:p>
          <a:p>
            <a:pPr marL="0" indent="0" algn="just" eaLnBrk="1" hangingPunct="1">
              <a:buFont typeface="Wingdings" panose="05000000000000000000" pitchFamily="2" charset="2"/>
              <a:buNone/>
              <a:defRPr/>
            </a:pPr>
            <a:endParaRPr lang="en-GB" altLang="en-US" sz="2000" dirty="0"/>
          </a:p>
          <a:p>
            <a:pPr algn="just" eaLnBrk="1" hangingPunct="1">
              <a:defRPr/>
            </a:pPr>
            <a:r>
              <a:rPr lang="en-GB" altLang="en-US" sz="2000" dirty="0"/>
              <a:t>However, events in Europe (the pogroms of Eastern Europe and, of course, the Holocaust) changed the attitudes of many leading Jews towards Zionism. </a:t>
            </a:r>
            <a:endParaRPr lang="en-GB" altLang="en-US" dirty="0"/>
          </a:p>
          <a:p>
            <a:pPr eaLnBrk="1" hangingPunct="1">
              <a:defRPr/>
            </a:pPr>
            <a:endParaRPr lang="en-GB" altLang="en-US" dirty="0"/>
          </a:p>
        </p:txBody>
      </p:sp>
    </p:spTree>
    <p:extLst>
      <p:ext uri="{BB962C8B-B14F-4D97-AF65-F5344CB8AC3E}">
        <p14:creationId xmlns:p14="http://schemas.microsoft.com/office/powerpoint/2010/main" val="3736891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611188" y="188913"/>
            <a:ext cx="8153400" cy="990600"/>
          </a:xfrm>
        </p:spPr>
        <p:txBody>
          <a:bodyPr/>
          <a:lstStyle/>
          <a:p>
            <a:pPr eaLnBrk="1" hangingPunct="1"/>
            <a:r>
              <a:rPr lang="en-GB" altLang="en-US" i="1" smtClean="0"/>
              <a:t>HaShoah</a:t>
            </a:r>
          </a:p>
        </p:txBody>
      </p:sp>
      <p:sp>
        <p:nvSpPr>
          <p:cNvPr id="44035" name="Content Placeholder 2">
            <a:extLst>
              <a:ext uri="{FF2B5EF4-FFF2-40B4-BE49-F238E27FC236}">
                <a16:creationId xmlns:a16="http://schemas.microsoft.com/office/drawing/2014/main" id="{5DAC5DA0-624D-4360-8DA5-6C61A0AEF454}"/>
              </a:ext>
            </a:extLst>
          </p:cNvPr>
          <p:cNvSpPr>
            <a:spLocks noGrp="1"/>
          </p:cNvSpPr>
          <p:nvPr>
            <p:ph sz="quarter" idx="1"/>
          </p:nvPr>
        </p:nvSpPr>
        <p:spPr>
          <a:xfrm>
            <a:off x="468313" y="1844675"/>
            <a:ext cx="3886200" cy="4572000"/>
          </a:xfrm>
        </p:spPr>
        <p:txBody>
          <a:bodyPr>
            <a:normAutofit lnSpcReduction="10000"/>
          </a:bodyPr>
          <a:lstStyle/>
          <a:p>
            <a:pPr eaLnBrk="1" hangingPunct="1">
              <a:defRPr/>
            </a:pPr>
            <a:r>
              <a:rPr lang="en-GB" altLang="en-US" sz="2400" dirty="0"/>
              <a:t>Hitler’s attempted annihilation of the Jews unintentionally assisted the Jewish community in Palestine. </a:t>
            </a:r>
          </a:p>
          <a:p>
            <a:pPr marL="0" indent="0" eaLnBrk="1" hangingPunct="1">
              <a:buFont typeface="Wingdings" panose="05000000000000000000" pitchFamily="2" charset="2"/>
              <a:buNone/>
              <a:defRPr/>
            </a:pPr>
            <a:endParaRPr lang="en-GB" altLang="en-US" sz="2400" dirty="0"/>
          </a:p>
          <a:p>
            <a:pPr eaLnBrk="1" hangingPunct="1">
              <a:defRPr/>
            </a:pPr>
            <a:r>
              <a:rPr lang="en-GB" altLang="en-US" sz="2400" dirty="0"/>
              <a:t>During the Third Reich, 60,000 Jews left Germany for Israel, contributing to the growth and development of the Jewish community there. </a:t>
            </a:r>
          </a:p>
        </p:txBody>
      </p:sp>
      <p:pic>
        <p:nvPicPr>
          <p:cNvPr id="44036" name="Picture 2"/>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4787900" y="1916113"/>
            <a:ext cx="3886200" cy="39497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6858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145277" y="836712"/>
            <a:ext cx="8713788" cy="936625"/>
          </a:xfrm>
        </p:spPr>
        <p:txBody>
          <a:bodyPr>
            <a:normAutofit fontScale="90000"/>
          </a:bodyPr>
          <a:lstStyle/>
          <a:p>
            <a:pPr eaLnBrk="1" hangingPunct="1"/>
            <a:r>
              <a:rPr lang="en-GB" altLang="en-US" sz="4000" dirty="0" smtClean="0"/>
              <a:t>Conclusion: Religious Responses to Zionism</a:t>
            </a:r>
          </a:p>
        </p:txBody>
      </p:sp>
      <p:sp>
        <p:nvSpPr>
          <p:cNvPr id="51203" name="Content Placeholder 2"/>
          <p:cNvSpPr>
            <a:spLocks noGrp="1"/>
          </p:cNvSpPr>
          <p:nvPr>
            <p:ph sz="quarter" idx="1"/>
          </p:nvPr>
        </p:nvSpPr>
        <p:spPr>
          <a:xfrm>
            <a:off x="4972865" y="2492896"/>
            <a:ext cx="3886200" cy="4572000"/>
          </a:xfrm>
        </p:spPr>
        <p:txBody>
          <a:bodyPr/>
          <a:lstStyle/>
          <a:p>
            <a:pPr eaLnBrk="1" hangingPunct="1"/>
            <a:endParaRPr lang="en-GB" altLang="en-US" dirty="0" smtClean="0"/>
          </a:p>
          <a:p>
            <a:pPr eaLnBrk="1" hangingPunct="1"/>
            <a:r>
              <a:rPr lang="en-GB" altLang="en-US" dirty="0" smtClean="0"/>
              <a:t>Many </a:t>
            </a:r>
            <a:r>
              <a:rPr lang="en-GB" altLang="en-US" i="1" dirty="0" smtClean="0"/>
              <a:t>Haredi</a:t>
            </a:r>
            <a:r>
              <a:rPr lang="en-GB" altLang="en-US" dirty="0" smtClean="0"/>
              <a:t> Jews (‘Ultra-Orthodox’) continue to reject Zionism outright. These Jews believe Zionism and the creation of a Jewish state to be a betrayal of traditional Judaism. </a:t>
            </a:r>
          </a:p>
        </p:txBody>
      </p:sp>
      <p:pic>
        <p:nvPicPr>
          <p:cNvPr id="51204" name="Picture 2"/>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323850" y="2205038"/>
            <a:ext cx="4464050" cy="3744912"/>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550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Jewish Worship and Spirituality</a:t>
            </a:r>
            <a:endParaRPr lang="en-US" dirty="0"/>
          </a:p>
        </p:txBody>
      </p:sp>
      <p:sp>
        <p:nvSpPr>
          <p:cNvPr id="3" name="Subtitle 2"/>
          <p:cNvSpPr>
            <a:spLocks noGrp="1"/>
          </p:cNvSpPr>
          <p:nvPr>
            <p:ph type="subTitle" idx="1"/>
          </p:nvPr>
        </p:nvSpPr>
        <p:spPr/>
        <p:txBody>
          <a:bodyPr/>
          <a:lstStyle/>
          <a:p>
            <a:r>
              <a:rPr lang="en-US" dirty="0" smtClean="0"/>
              <a:t>Synagogues, Prayers and Festivals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mtClean="0"/>
              <a:t>The Jewish Synagogue</a:t>
            </a:r>
            <a:endParaRPr lang="en-US" dirty="0"/>
          </a:p>
        </p:txBody>
      </p:sp>
      <p:sp>
        <p:nvSpPr>
          <p:cNvPr id="4" name="Content Placeholder 3"/>
          <p:cNvSpPr>
            <a:spLocks noGrp="1"/>
          </p:cNvSpPr>
          <p:nvPr>
            <p:ph sz="half" idx="1"/>
          </p:nvPr>
        </p:nvSpPr>
        <p:spPr/>
        <p:txBody>
          <a:bodyPr>
            <a:normAutofit/>
          </a:bodyPr>
          <a:lstStyle/>
          <a:p>
            <a:r>
              <a:rPr lang="en-US" smtClean="0"/>
              <a:t>Babylonian Jews (6</a:t>
            </a:r>
            <a:r>
              <a:rPr lang="en-US" baseline="30000" smtClean="0"/>
              <a:t>th</a:t>
            </a:r>
            <a:r>
              <a:rPr lang="en-US" smtClean="0"/>
              <a:t> century BCE): institution of synagogues for public worship, study and prayer.</a:t>
            </a:r>
          </a:p>
          <a:p>
            <a:r>
              <a:rPr lang="en-US" i="1" smtClean="0"/>
              <a:t>Synagôgê </a:t>
            </a:r>
            <a:r>
              <a:rPr lang="en-US" smtClean="0"/>
              <a:t>= Greek: ‘assembly’.</a:t>
            </a:r>
          </a:p>
          <a:p>
            <a:r>
              <a:rPr lang="en-US" smtClean="0"/>
              <a:t>Co-existence of Temple and synagogue worship in Second Temple Judaism</a:t>
            </a:r>
            <a:endParaRPr lang="en-US" dirty="0"/>
          </a:p>
        </p:txBody>
      </p:sp>
      <p:pic>
        <p:nvPicPr>
          <p:cNvPr id="6" name="Content Placeholder 5" descr="1. Capernaum synagogue.jpg"/>
          <p:cNvPicPr>
            <a:picLocks noGrp="1" noChangeAspect="1"/>
          </p:cNvPicPr>
          <p:nvPr>
            <p:ph sz="half" idx="2"/>
          </p:nvPr>
        </p:nvPicPr>
        <p:blipFill>
          <a:blip r:embed="rId2"/>
          <a:stretch>
            <a:fillRect/>
          </a:stretch>
        </p:blipFill>
        <p:spPr>
          <a:xfrm>
            <a:off x="4716016" y="2194560"/>
            <a:ext cx="4046187" cy="303464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History of the Synagogue</a:t>
            </a:r>
            <a:endParaRPr lang="en-US" dirty="0"/>
          </a:p>
        </p:txBody>
      </p:sp>
      <p:sp>
        <p:nvSpPr>
          <p:cNvPr id="3" name="Content Placeholder 2"/>
          <p:cNvSpPr>
            <a:spLocks noGrp="1"/>
          </p:cNvSpPr>
          <p:nvPr>
            <p:ph sz="half" idx="1"/>
          </p:nvPr>
        </p:nvSpPr>
        <p:spPr/>
        <p:txBody>
          <a:bodyPr/>
          <a:lstStyle/>
          <a:p>
            <a:r>
              <a:rPr lang="en-US" dirty="0" smtClean="0"/>
              <a:t>Around 400 synagogues in Jerusalem at the time when the Temple was destroyed.</a:t>
            </a:r>
          </a:p>
          <a:p>
            <a:r>
              <a:rPr lang="en-US" dirty="0" smtClean="0"/>
              <a:t>Evidence of synagogues in Egypt (3</a:t>
            </a:r>
            <a:r>
              <a:rPr lang="en-US" baseline="30000" dirty="0" smtClean="0"/>
              <a:t>rd</a:t>
            </a:r>
            <a:r>
              <a:rPr lang="en-US" dirty="0" smtClean="0"/>
              <a:t> century BCE).</a:t>
            </a:r>
          </a:p>
          <a:p>
            <a:r>
              <a:rPr lang="en-US" dirty="0" smtClean="0"/>
              <a:t>Rome (cf. Philo in 1</a:t>
            </a:r>
            <a:r>
              <a:rPr lang="en-US" baseline="30000" dirty="0" smtClean="0"/>
              <a:t>st</a:t>
            </a:r>
            <a:r>
              <a:rPr lang="en-US" dirty="0" smtClean="0"/>
              <a:t> century CE).</a:t>
            </a:r>
            <a:endParaRPr lang="en-US" dirty="0"/>
          </a:p>
        </p:txBody>
      </p:sp>
      <p:sp>
        <p:nvSpPr>
          <p:cNvPr id="4" name="Content Placeholder 3"/>
          <p:cNvSpPr>
            <a:spLocks noGrp="1"/>
          </p:cNvSpPr>
          <p:nvPr>
            <p:ph sz="half" idx="2"/>
          </p:nvPr>
        </p:nvSpPr>
        <p:spPr/>
        <p:txBody>
          <a:bodyPr/>
          <a:lstStyle/>
          <a:p>
            <a:r>
              <a:rPr lang="en-US" dirty="0" smtClean="0"/>
              <a:t>Synagogues become the focal point of Jewish life.</a:t>
            </a:r>
          </a:p>
          <a:p>
            <a:r>
              <a:rPr lang="en-US" dirty="0" smtClean="0"/>
              <a:t>Need for a quorum. (</a:t>
            </a:r>
            <a:r>
              <a:rPr lang="en-US" i="1" dirty="0" err="1" smtClean="0"/>
              <a:t>minyan</a:t>
            </a:r>
            <a:r>
              <a:rPr lang="en-US" i="1" dirty="0" smtClean="0"/>
              <a:t>) </a:t>
            </a:r>
            <a:r>
              <a:rPr lang="en-US" dirty="0" smtClean="0"/>
              <a:t>of ten men for synagogue worship.</a:t>
            </a:r>
          </a:p>
          <a:p>
            <a:r>
              <a:rPr lang="en-US" dirty="0" smtClean="0"/>
              <a:t>It could be led by a lay person.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History of the Synagogue</a:t>
            </a:r>
            <a:endParaRPr lang="en-US" dirty="0"/>
          </a:p>
        </p:txBody>
      </p:sp>
      <p:sp>
        <p:nvSpPr>
          <p:cNvPr id="3" name="Content Placeholder 2"/>
          <p:cNvSpPr>
            <a:spLocks noGrp="1"/>
          </p:cNvSpPr>
          <p:nvPr>
            <p:ph sz="half" idx="1"/>
          </p:nvPr>
        </p:nvSpPr>
        <p:spPr/>
        <p:txBody>
          <a:bodyPr>
            <a:normAutofit/>
          </a:bodyPr>
          <a:lstStyle/>
          <a:p>
            <a:r>
              <a:rPr lang="en-US" dirty="0" smtClean="0"/>
              <a:t>100 synagogues in Galilee (3</a:t>
            </a:r>
            <a:r>
              <a:rPr lang="en-US" baseline="30000" dirty="0" smtClean="0"/>
              <a:t>rd</a:t>
            </a:r>
            <a:r>
              <a:rPr lang="en-US" dirty="0" smtClean="0"/>
              <a:t> – 8</a:t>
            </a:r>
            <a:r>
              <a:rPr lang="en-US" baseline="30000" dirty="0" smtClean="0"/>
              <a:t>th</a:t>
            </a:r>
            <a:r>
              <a:rPr lang="en-US" dirty="0" smtClean="0"/>
              <a:t> century CE).</a:t>
            </a:r>
          </a:p>
          <a:p>
            <a:r>
              <a:rPr lang="en-US" dirty="0" smtClean="0"/>
              <a:t>Basilica with hall divided by two rows of pillars (with two aisles).</a:t>
            </a:r>
          </a:p>
          <a:p>
            <a:r>
              <a:rPr lang="en-US" dirty="0" smtClean="0"/>
              <a:t>No separate area for women.</a:t>
            </a:r>
          </a:p>
          <a:p>
            <a:r>
              <a:rPr lang="en-US" dirty="0" smtClean="0"/>
              <a:t>Plain interiors, but gradual introduction of intricate mosaic floors.</a:t>
            </a:r>
            <a:endParaRPr lang="en-US" dirty="0"/>
          </a:p>
        </p:txBody>
      </p:sp>
      <p:pic>
        <p:nvPicPr>
          <p:cNvPr id="5" name="Content Placeholder 4" descr="1. Mosaic floorsu.jpg"/>
          <p:cNvPicPr>
            <a:picLocks noGrp="1" noChangeAspect="1"/>
          </p:cNvPicPr>
          <p:nvPr>
            <p:ph sz="half" idx="2"/>
          </p:nvPr>
        </p:nvPicPr>
        <p:blipFill>
          <a:blip r:embed="rId2"/>
          <a:stretch>
            <a:fillRect/>
          </a:stretch>
        </p:blipFill>
        <p:spPr>
          <a:xfrm>
            <a:off x="4641850" y="3218406"/>
            <a:ext cx="3908425" cy="2021388"/>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Tabernacle and Temple in the Synagogue</a:t>
            </a:r>
            <a:endParaRPr lang="en-US" dirty="0"/>
          </a:p>
        </p:txBody>
      </p:sp>
      <p:sp>
        <p:nvSpPr>
          <p:cNvPr id="3" name="Content Placeholder 2"/>
          <p:cNvSpPr>
            <a:spLocks noGrp="1"/>
          </p:cNvSpPr>
          <p:nvPr>
            <p:ph sz="half" idx="1"/>
          </p:nvPr>
        </p:nvSpPr>
        <p:spPr/>
        <p:txBody>
          <a:bodyPr/>
          <a:lstStyle/>
          <a:p>
            <a:endParaRPr lang="en-US" dirty="0" smtClean="0"/>
          </a:p>
          <a:p>
            <a:r>
              <a:rPr lang="en-US" dirty="0" smtClean="0"/>
              <a:t>Holy Ark (Holy of Holies), on the wall facing Jerusalem.</a:t>
            </a:r>
          </a:p>
          <a:p>
            <a:pPr>
              <a:buNone/>
            </a:pPr>
            <a:endParaRPr lang="en-US" dirty="0" smtClean="0"/>
          </a:p>
          <a:p>
            <a:r>
              <a:rPr lang="en-US" dirty="0" smtClean="0"/>
              <a:t>Eternal light above the Ark (light of the sanctuary)</a:t>
            </a:r>
            <a:endParaRPr lang="en-US" dirty="0"/>
          </a:p>
        </p:txBody>
      </p:sp>
      <p:pic>
        <p:nvPicPr>
          <p:cNvPr id="5" name="Content Placeholder 4" descr="1. Holy Ark.jpg"/>
          <p:cNvPicPr>
            <a:picLocks noGrp="1" noChangeAspect="1"/>
          </p:cNvPicPr>
          <p:nvPr>
            <p:ph sz="half" idx="2"/>
          </p:nvPr>
        </p:nvPicPr>
        <p:blipFill>
          <a:blip r:embed="rId2"/>
          <a:stretch>
            <a:fillRect/>
          </a:stretch>
        </p:blipFill>
        <p:spPr>
          <a:xfrm>
            <a:off x="5056302" y="2193925"/>
            <a:ext cx="3079520" cy="4070350"/>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Tabernacle and Temple in the Synagogue</a:t>
            </a:r>
            <a:endParaRPr lang="en-US" dirty="0"/>
          </a:p>
        </p:txBody>
      </p:sp>
      <p:pic>
        <p:nvPicPr>
          <p:cNvPr id="5" name="Content Placeholder 4" descr="1. Torah in the Ark.jpg"/>
          <p:cNvPicPr>
            <a:picLocks noGrp="1" noChangeAspect="1"/>
          </p:cNvPicPr>
          <p:nvPr>
            <p:ph sz="half" idx="1"/>
          </p:nvPr>
        </p:nvPicPr>
        <p:blipFill>
          <a:blip r:embed="rId2"/>
          <a:stretch>
            <a:fillRect/>
          </a:stretch>
        </p:blipFill>
        <p:spPr>
          <a:xfrm>
            <a:off x="1430337" y="2528887"/>
            <a:ext cx="2238375" cy="3400425"/>
          </a:xfrm>
        </p:spPr>
      </p:pic>
      <p:sp>
        <p:nvSpPr>
          <p:cNvPr id="4" name="Content Placeholder 3"/>
          <p:cNvSpPr>
            <a:spLocks noGrp="1"/>
          </p:cNvSpPr>
          <p:nvPr>
            <p:ph sz="half" idx="2"/>
          </p:nvPr>
        </p:nvSpPr>
        <p:spPr/>
        <p:txBody>
          <a:bodyPr/>
          <a:lstStyle/>
          <a:p>
            <a:r>
              <a:rPr lang="en-US" dirty="0" smtClean="0"/>
              <a:t>Torah (placed in the Ark)</a:t>
            </a:r>
          </a:p>
          <a:p>
            <a:r>
              <a:rPr lang="en-US" dirty="0" smtClean="0"/>
              <a:t>Breastplate covers the Torah and various silver ornaments (priestly ornaments)</a:t>
            </a:r>
            <a:endParaRPr lang="en-US" dirty="0"/>
          </a:p>
        </p:txBody>
      </p:sp>
      <p:pic>
        <p:nvPicPr>
          <p:cNvPr id="6" name="Picture 5" descr="images.jpeg"/>
          <p:cNvPicPr>
            <a:picLocks noChangeAspect="1"/>
          </p:cNvPicPr>
          <p:nvPr/>
        </p:nvPicPr>
        <p:blipFill>
          <a:blip r:embed="rId3"/>
          <a:stretch>
            <a:fillRect/>
          </a:stretch>
        </p:blipFill>
        <p:spPr>
          <a:xfrm>
            <a:off x="6223000" y="4419600"/>
            <a:ext cx="2463800" cy="22225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Temple and Tabernacle </a:t>
            </a:r>
            <a:br>
              <a:rPr lang="en-US" dirty="0" smtClean="0"/>
            </a:br>
            <a:r>
              <a:rPr lang="en-US" dirty="0" smtClean="0"/>
              <a:t>in the Synagogue</a:t>
            </a:r>
            <a:endParaRPr lang="en-US" dirty="0"/>
          </a:p>
        </p:txBody>
      </p:sp>
      <p:pic>
        <p:nvPicPr>
          <p:cNvPr id="5" name="Content Placeholder 4" descr="1. Separation for Women.jpg"/>
          <p:cNvPicPr>
            <a:picLocks noGrp="1" noChangeAspect="1"/>
          </p:cNvPicPr>
          <p:nvPr>
            <p:ph sz="half" idx="1"/>
          </p:nvPr>
        </p:nvPicPr>
        <p:blipFill>
          <a:blip r:embed="rId2"/>
          <a:stretch>
            <a:fillRect/>
          </a:stretch>
        </p:blipFill>
        <p:spPr>
          <a:xfrm>
            <a:off x="762000" y="4648200"/>
            <a:ext cx="3124200" cy="1752600"/>
          </a:xfrm>
        </p:spPr>
      </p:pic>
      <p:sp>
        <p:nvSpPr>
          <p:cNvPr id="4" name="Content Placeholder 3"/>
          <p:cNvSpPr>
            <a:spLocks noGrp="1"/>
          </p:cNvSpPr>
          <p:nvPr>
            <p:ph sz="half" idx="2"/>
          </p:nvPr>
        </p:nvSpPr>
        <p:spPr/>
        <p:txBody>
          <a:bodyPr/>
          <a:lstStyle/>
          <a:p>
            <a:r>
              <a:rPr lang="en-US" dirty="0" smtClean="0"/>
              <a:t>Platform for reading the Torah and the Prophets</a:t>
            </a:r>
          </a:p>
          <a:p>
            <a:r>
              <a:rPr lang="en-US" dirty="0" smtClean="0"/>
              <a:t>Separation between men and women</a:t>
            </a:r>
          </a:p>
          <a:p>
            <a:r>
              <a:rPr lang="en-US" sz="2400" dirty="0" smtClean="0">
                <a:solidFill>
                  <a:srgbClr val="FFFF00"/>
                </a:solidFill>
              </a:rPr>
              <a:t>Balcony</a:t>
            </a:r>
          </a:p>
          <a:p>
            <a:r>
              <a:rPr lang="en-US" sz="2400" dirty="0" smtClean="0">
                <a:solidFill>
                  <a:srgbClr val="FFFF00"/>
                </a:solidFill>
              </a:rPr>
              <a:t>Division</a:t>
            </a:r>
          </a:p>
          <a:p>
            <a:pPr>
              <a:buNone/>
            </a:pPr>
            <a:endParaRPr lang="en-US" sz="2400" dirty="0" smtClean="0">
              <a:solidFill>
                <a:srgbClr val="FFFF00"/>
              </a:solidFill>
            </a:endParaRPr>
          </a:p>
          <a:p>
            <a:pPr>
              <a:buClr>
                <a:schemeClr val="tx1"/>
              </a:buClr>
            </a:pPr>
            <a:r>
              <a:rPr lang="en-US" dirty="0" smtClean="0"/>
              <a:t>Holiness of the synagogue</a:t>
            </a:r>
            <a:endParaRPr lang="en-US" dirty="0" smtClean="0">
              <a:solidFill>
                <a:srgbClr val="FFFF00"/>
              </a:solidFill>
            </a:endParaRPr>
          </a:p>
        </p:txBody>
      </p:sp>
      <p:pic>
        <p:nvPicPr>
          <p:cNvPr id="6" name="Picture 5" descr="1. Synagogue holiness.jpg"/>
          <p:cNvPicPr>
            <a:picLocks noChangeAspect="1"/>
          </p:cNvPicPr>
          <p:nvPr/>
        </p:nvPicPr>
        <p:blipFill>
          <a:blip r:embed="rId3"/>
          <a:stretch>
            <a:fillRect/>
          </a:stretch>
        </p:blipFill>
        <p:spPr>
          <a:xfrm>
            <a:off x="457200" y="1905000"/>
            <a:ext cx="3810000" cy="248443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23850" y="0"/>
            <a:ext cx="7302500" cy="1268413"/>
          </a:xfrm>
        </p:spPr>
        <p:txBody>
          <a:bodyPr/>
          <a:lstStyle/>
          <a:p>
            <a:pPr eaLnBrk="1" hangingPunct="1"/>
            <a:r>
              <a:rPr lang="en-GB" altLang="en-US" smtClean="0"/>
              <a:t>The Jewish Calendar</a:t>
            </a:r>
          </a:p>
        </p:txBody>
      </p:sp>
      <p:sp>
        <p:nvSpPr>
          <p:cNvPr id="13315" name="Rectangle 4"/>
          <p:cNvSpPr>
            <a:spLocks noGrp="1" noChangeArrowheads="1"/>
          </p:cNvSpPr>
          <p:nvPr>
            <p:ph sz="half" idx="1"/>
          </p:nvPr>
        </p:nvSpPr>
        <p:spPr/>
        <p:txBody>
          <a:bodyPr/>
          <a:lstStyle/>
          <a:p>
            <a:pPr eaLnBrk="1" hangingPunct="1">
              <a:lnSpc>
                <a:spcPct val="80000"/>
              </a:lnSpc>
            </a:pPr>
            <a:endParaRPr lang="en-US" altLang="en-US" sz="1800" smtClean="0"/>
          </a:p>
        </p:txBody>
      </p:sp>
      <p:sp>
        <p:nvSpPr>
          <p:cNvPr id="13316" name="Rectangle 5"/>
          <p:cNvSpPr>
            <a:spLocks noGrp="1" noChangeArrowheads="1"/>
          </p:cNvSpPr>
          <p:nvPr>
            <p:ph type="body" sz="half" idx="2"/>
          </p:nvPr>
        </p:nvSpPr>
        <p:spPr>
          <a:xfrm>
            <a:off x="5003800" y="2103438"/>
            <a:ext cx="3889375" cy="4217987"/>
          </a:xfrm>
        </p:spPr>
        <p:txBody>
          <a:bodyPr/>
          <a:lstStyle/>
          <a:p>
            <a:pPr eaLnBrk="1" hangingPunct="1">
              <a:lnSpc>
                <a:spcPct val="80000"/>
              </a:lnSpc>
            </a:pPr>
            <a:r>
              <a:rPr lang="en-GB" altLang="en-US" sz="2000" smtClean="0"/>
              <a:t>The Jewish calendar is a lunar calendar, based on a twelve-month year. </a:t>
            </a:r>
          </a:p>
          <a:p>
            <a:pPr eaLnBrk="1" hangingPunct="1">
              <a:lnSpc>
                <a:spcPct val="80000"/>
              </a:lnSpc>
            </a:pPr>
            <a:endParaRPr lang="en-GB" altLang="en-US" sz="2000" smtClean="0"/>
          </a:p>
          <a:p>
            <a:pPr eaLnBrk="1" hangingPunct="1">
              <a:lnSpc>
                <a:spcPct val="80000"/>
              </a:lnSpc>
            </a:pPr>
            <a:r>
              <a:rPr lang="en-GB" altLang="en-US" sz="2000" smtClean="0"/>
              <a:t>Each month begins with a New Moon (</a:t>
            </a:r>
            <a:r>
              <a:rPr lang="en-GB" altLang="en-US" sz="2000" i="1" smtClean="0"/>
              <a:t>Rosh Khodesh). </a:t>
            </a:r>
            <a:r>
              <a:rPr lang="en-GB" altLang="en-US" sz="2000" smtClean="0"/>
              <a:t> </a:t>
            </a:r>
          </a:p>
          <a:p>
            <a:pPr eaLnBrk="1" hangingPunct="1">
              <a:lnSpc>
                <a:spcPct val="80000"/>
              </a:lnSpc>
            </a:pPr>
            <a:endParaRPr lang="en-GB" altLang="en-US" sz="2000" smtClean="0"/>
          </a:p>
          <a:p>
            <a:pPr eaLnBrk="1" hangingPunct="1">
              <a:lnSpc>
                <a:spcPct val="80000"/>
              </a:lnSpc>
            </a:pPr>
            <a:r>
              <a:rPr lang="en-GB" altLang="en-US" sz="2000" smtClean="0"/>
              <a:t>The ritual calendar forces believers to think in a deliberate manner about the religious festivals. It creates sacred time distinct from ordinary time. </a:t>
            </a:r>
          </a:p>
        </p:txBody>
      </p:sp>
      <p:pic>
        <p:nvPicPr>
          <p:cNvPr id="13317" name="Picture 13" descr="mo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188" y="2133600"/>
            <a:ext cx="3797300"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001150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Prayer</a:t>
            </a:r>
            <a:endParaRPr lang="en-US" dirty="0"/>
          </a:p>
        </p:txBody>
      </p:sp>
      <p:sp>
        <p:nvSpPr>
          <p:cNvPr id="3" name="Content Placeholder 2"/>
          <p:cNvSpPr>
            <a:spLocks noGrp="1"/>
          </p:cNvSpPr>
          <p:nvPr>
            <p:ph sz="half" idx="1"/>
          </p:nvPr>
        </p:nvSpPr>
        <p:spPr/>
        <p:txBody>
          <a:bodyPr>
            <a:normAutofit/>
          </a:bodyPr>
          <a:lstStyle/>
          <a:p>
            <a:r>
              <a:rPr lang="en-US" dirty="0" smtClean="0"/>
              <a:t>Pattern of formal prayers recited at fixed times.</a:t>
            </a:r>
          </a:p>
          <a:p>
            <a:r>
              <a:rPr lang="en-US" dirty="0" smtClean="0"/>
              <a:t>Individual and collective prayers.</a:t>
            </a:r>
          </a:p>
          <a:p>
            <a:r>
              <a:rPr lang="en-US" i="1" dirty="0" err="1" smtClean="0"/>
              <a:t>Tefillah</a:t>
            </a:r>
            <a:r>
              <a:rPr lang="en-US" dirty="0" smtClean="0"/>
              <a:t> (prayer</a:t>
            </a:r>
            <a:r>
              <a:rPr lang="en-US" i="1" dirty="0" smtClean="0"/>
              <a:t>) </a:t>
            </a:r>
            <a:r>
              <a:rPr lang="en-US" dirty="0" smtClean="0"/>
              <a:t>comes from the verb </a:t>
            </a:r>
            <a:r>
              <a:rPr lang="en-US" i="1" dirty="0" err="1" smtClean="0"/>
              <a:t>falal</a:t>
            </a:r>
            <a:r>
              <a:rPr lang="en-US" i="1" dirty="0" smtClean="0"/>
              <a:t> </a:t>
            </a:r>
            <a:r>
              <a:rPr lang="en-US" dirty="0" smtClean="0"/>
              <a:t>(‘think/judge’) – self-reflection.</a:t>
            </a:r>
            <a:endParaRPr lang="en-US" i="1" dirty="0"/>
          </a:p>
        </p:txBody>
      </p:sp>
      <p:sp>
        <p:nvSpPr>
          <p:cNvPr id="4" name="Content Placeholder 3"/>
          <p:cNvSpPr>
            <a:spLocks noGrp="1"/>
          </p:cNvSpPr>
          <p:nvPr>
            <p:ph sz="half" idx="2"/>
          </p:nvPr>
        </p:nvSpPr>
        <p:spPr/>
        <p:txBody>
          <a:bodyPr>
            <a:normAutofit/>
          </a:bodyPr>
          <a:lstStyle/>
          <a:p>
            <a:r>
              <a:rPr lang="en-US" dirty="0" smtClean="0"/>
              <a:t>Numerous prayers in the Hebrew Bible, particularly in the Psalms (praise, petition, thanksgiving).</a:t>
            </a:r>
          </a:p>
          <a:p>
            <a:r>
              <a:rPr lang="en-US" dirty="0" smtClean="0"/>
              <a:t>No reference in ancient times to:</a:t>
            </a:r>
          </a:p>
          <a:p>
            <a:pPr>
              <a:buNone/>
            </a:pPr>
            <a:r>
              <a:rPr lang="en-US" dirty="0" smtClean="0"/>
              <a:t>	</a:t>
            </a:r>
            <a:r>
              <a:rPr lang="en-US" sz="2400" dirty="0" smtClean="0">
                <a:solidFill>
                  <a:srgbClr val="FFFF00"/>
                </a:solidFill>
              </a:rPr>
              <a:t>- liturgy</a:t>
            </a:r>
          </a:p>
          <a:p>
            <a:pPr>
              <a:buNone/>
            </a:pPr>
            <a:r>
              <a:rPr lang="en-US" sz="2400" dirty="0" smtClean="0">
                <a:solidFill>
                  <a:srgbClr val="FFFF00"/>
                </a:solidFill>
              </a:rPr>
              <a:t>	- standard texts</a:t>
            </a:r>
          </a:p>
          <a:p>
            <a:pPr>
              <a:buNone/>
            </a:pPr>
            <a:r>
              <a:rPr lang="en-US" sz="2400" dirty="0" smtClean="0">
                <a:solidFill>
                  <a:srgbClr val="FFFF00"/>
                </a:solidFill>
              </a:rPr>
              <a:t>	- fixed times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t>
            </a:r>
            <a:r>
              <a:rPr lang="en-US" dirty="0" err="1" smtClean="0"/>
              <a:t>Shema</a:t>
            </a:r>
            <a:endParaRPr lang="en-US" dirty="0"/>
          </a:p>
        </p:txBody>
      </p:sp>
      <p:sp>
        <p:nvSpPr>
          <p:cNvPr id="4" name="Content Placeholder 3"/>
          <p:cNvSpPr>
            <a:spLocks noGrp="1"/>
          </p:cNvSpPr>
          <p:nvPr>
            <p:ph sz="half" idx="1"/>
          </p:nvPr>
        </p:nvSpPr>
        <p:spPr>
          <a:xfrm>
            <a:off x="179512" y="2194560"/>
            <a:ext cx="4325427" cy="4663440"/>
          </a:xfrm>
        </p:spPr>
        <p:txBody>
          <a:bodyPr>
            <a:normAutofit fontScale="55000" lnSpcReduction="20000"/>
          </a:bodyPr>
          <a:lstStyle/>
          <a:p>
            <a:r>
              <a:rPr lang="en-US" sz="3840" dirty="0" err="1" smtClean="0"/>
              <a:t>Shema</a:t>
            </a:r>
            <a:r>
              <a:rPr lang="en-US" sz="3840" dirty="0" smtClean="0"/>
              <a:t> is recited every morning and evening.</a:t>
            </a:r>
          </a:p>
          <a:p>
            <a:r>
              <a:rPr lang="en-US" sz="3840" dirty="0" smtClean="0"/>
              <a:t>First word from the opening scriptural passage: ‘Hear, O Israel, the Lord is our God, the Lord is one’ (Deut. 6:4-9).</a:t>
            </a:r>
          </a:p>
          <a:p>
            <a:r>
              <a:rPr lang="en-US" sz="3840" dirty="0" smtClean="0"/>
              <a:t>Other Torah sections:</a:t>
            </a:r>
          </a:p>
          <a:p>
            <a:pPr>
              <a:buNone/>
            </a:pPr>
            <a:r>
              <a:rPr lang="en-US" sz="2900" dirty="0" smtClean="0"/>
              <a:t>	</a:t>
            </a:r>
            <a:r>
              <a:rPr lang="en-US" sz="2900" dirty="0" smtClean="0">
                <a:solidFill>
                  <a:srgbClr val="FFFF00"/>
                </a:solidFill>
              </a:rPr>
              <a:t>- Deut. 11:13-21 (acceptance of the yoke of the commandments).</a:t>
            </a:r>
          </a:p>
          <a:p>
            <a:pPr>
              <a:buNone/>
            </a:pPr>
            <a:r>
              <a:rPr lang="en-US" sz="2900" dirty="0" smtClean="0">
                <a:solidFill>
                  <a:srgbClr val="FFFF00"/>
                </a:solidFill>
              </a:rPr>
              <a:t>	- Numbers 15:37-41 (commandment to place fringes or tassels on the corners of garments).</a:t>
            </a:r>
          </a:p>
          <a:p>
            <a:r>
              <a:rPr lang="en-US" sz="4364" dirty="0" err="1" smtClean="0"/>
              <a:t>Shema</a:t>
            </a:r>
            <a:r>
              <a:rPr lang="en-US" sz="4364" dirty="0" smtClean="0"/>
              <a:t> is expression of the duty to study Torah.</a:t>
            </a:r>
          </a:p>
          <a:p>
            <a:pPr>
              <a:buNone/>
            </a:pPr>
            <a:r>
              <a:rPr lang="en-US" sz="4364" dirty="0" smtClean="0">
                <a:solidFill>
                  <a:srgbClr val="FFFF00"/>
                </a:solidFill>
              </a:rPr>
              <a:t> </a:t>
            </a:r>
            <a:endParaRPr lang="en-US" sz="4364" dirty="0">
              <a:solidFill>
                <a:srgbClr val="FFFF00"/>
              </a:solidFill>
            </a:endParaRPr>
          </a:p>
        </p:txBody>
      </p:sp>
      <p:pic>
        <p:nvPicPr>
          <p:cNvPr id="6" name="Content Placeholder 5" descr="2. Shema.jpg"/>
          <p:cNvPicPr>
            <a:picLocks noGrp="1" noChangeAspect="1"/>
          </p:cNvPicPr>
          <p:nvPr>
            <p:ph sz="half" idx="2"/>
          </p:nvPr>
        </p:nvPicPr>
        <p:blipFill>
          <a:blip r:embed="rId2"/>
          <a:stretch>
            <a:fillRect/>
          </a:stretch>
        </p:blipFill>
        <p:spPr>
          <a:xfrm>
            <a:off x="5364088" y="2276872"/>
            <a:ext cx="3185552" cy="3568175"/>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pPr>
              <a:buNone/>
              <a:defRPr/>
            </a:pPr>
            <a:r>
              <a:rPr lang="en-US" dirty="0" smtClean="0">
                <a:solidFill>
                  <a:srgbClr val="FFFF00"/>
                </a:solidFill>
              </a:rPr>
              <a:t>	</a:t>
            </a:r>
            <a:r>
              <a:rPr lang="en-US" dirty="0" err="1" smtClean="0">
                <a:solidFill>
                  <a:srgbClr val="FFFF00"/>
                </a:solidFill>
              </a:rPr>
              <a:t>Tallit</a:t>
            </a:r>
            <a:r>
              <a:rPr lang="en-US" dirty="0"/>
              <a:t>: prayer shawl worn by orthodox Jewish men at some services. It is a shawl made of wool with fringes</a:t>
            </a:r>
            <a:r>
              <a:rPr lang="en-US" dirty="0" smtClean="0"/>
              <a:t> (</a:t>
            </a:r>
            <a:r>
              <a:rPr lang="en-US" i="1" dirty="0" err="1" smtClean="0"/>
              <a:t>tzitzit</a:t>
            </a:r>
            <a:r>
              <a:rPr lang="en-US" dirty="0" smtClean="0"/>
              <a:t>) at </a:t>
            </a:r>
            <a:r>
              <a:rPr lang="en-US" dirty="0"/>
              <a:t>each of its four corners (cf. Numbers 15:37-41).</a:t>
            </a:r>
            <a:endParaRPr lang="en-US" sz="2400" dirty="0"/>
          </a:p>
          <a:p>
            <a:pPr>
              <a:buNone/>
              <a:defRPr/>
            </a:pPr>
            <a:endParaRPr lang="en-US" dirty="0"/>
          </a:p>
          <a:p>
            <a:endParaRPr lang="en-US" dirty="0"/>
          </a:p>
        </p:txBody>
      </p:sp>
      <p:pic>
        <p:nvPicPr>
          <p:cNvPr id="5" name="Content Placeholder 6" descr="images-3.jpeg"/>
          <p:cNvPicPr>
            <a:picLocks noGrp="1" noChangeAspect="1"/>
          </p:cNvPicPr>
          <p:nvPr/>
        </p:nvPicPr>
        <p:blipFill>
          <a:blip r:embed="rId2"/>
          <a:stretch>
            <a:fillRect/>
          </a:stretch>
        </p:blipFill>
        <p:spPr bwMode="auto">
          <a:xfrm>
            <a:off x="457200" y="1600199"/>
            <a:ext cx="4038600" cy="4525963"/>
          </a:xfrm>
          <a:prstGeom prst="rect">
            <a:avLst/>
          </a:prstGeom>
          <a:noFill/>
          <a:ln w="9525">
            <a:noFill/>
            <a:miter lim="800000"/>
            <a:headEnd/>
            <a:tailEnd/>
          </a:ln>
          <a:effectLst>
            <a:outerShdw blurRad="63500" dist="25400" dir="16979900" algn="ctr" rotWithShape="0">
              <a:srgbClr val="000000">
                <a:alpha val="75000"/>
              </a:srgbClr>
            </a:outerShd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 of Jewish Piety</a:t>
            </a:r>
            <a:endParaRPr lang="en-US" dirty="0"/>
          </a:p>
        </p:txBody>
      </p:sp>
      <p:sp>
        <p:nvSpPr>
          <p:cNvPr id="3" name="Content Placeholder 2"/>
          <p:cNvSpPr>
            <a:spLocks noGrp="1"/>
          </p:cNvSpPr>
          <p:nvPr>
            <p:ph sz="half" idx="1"/>
          </p:nvPr>
        </p:nvSpPr>
        <p:spPr/>
        <p:txBody>
          <a:bodyPr>
            <a:normAutofit fontScale="92500" lnSpcReduction="20000"/>
          </a:bodyPr>
          <a:lstStyle/>
          <a:p>
            <a:pPr>
              <a:buNone/>
            </a:pPr>
            <a:r>
              <a:rPr lang="en-US" dirty="0" smtClean="0">
                <a:solidFill>
                  <a:srgbClr val="FFFF00"/>
                </a:solidFill>
                <a:ea typeface="+mn-ea"/>
                <a:cs typeface="+mn-cs"/>
              </a:rPr>
              <a:t>	</a:t>
            </a:r>
            <a:r>
              <a:rPr lang="en-US" dirty="0" err="1" smtClean="0">
                <a:solidFill>
                  <a:srgbClr val="FFFF00"/>
                </a:solidFill>
                <a:ea typeface="+mn-ea"/>
                <a:cs typeface="+mn-cs"/>
              </a:rPr>
              <a:t>Tefillin</a:t>
            </a:r>
            <a:r>
              <a:rPr lang="en-US" dirty="0" smtClean="0">
                <a:ea typeface="+mn-ea"/>
                <a:cs typeface="+mn-cs"/>
              </a:rPr>
              <a:t>: Two leather prayer boxes with straps; they contain the 4 biblical passages which include the instruction: ‘you shall bind them as a sign upon your hand, and they shall be as frontlets between your eyes’ (Deut. 6:8). At the weekday morning service men bind one around the left arm (opposite the heart) and other on the forehead.</a:t>
            </a:r>
            <a:endParaRPr lang="en-US" dirty="0" smtClean="0"/>
          </a:p>
          <a:p>
            <a:pPr>
              <a:buNone/>
            </a:pPr>
            <a:r>
              <a:rPr lang="en-US" dirty="0" smtClean="0">
                <a:ea typeface="+mn-ea"/>
                <a:cs typeface="+mn-cs"/>
              </a:rPr>
              <a:t>	They are worn during </a:t>
            </a:r>
            <a:r>
              <a:rPr lang="en-US" dirty="0" smtClean="0"/>
              <a:t>morning prayer (apart from Sabbath and festivals).</a:t>
            </a:r>
            <a:endParaRPr lang="en-US" dirty="0" smtClean="0">
              <a:ea typeface="+mn-ea"/>
              <a:cs typeface="+mn-cs"/>
            </a:endParaRPr>
          </a:p>
          <a:p>
            <a:endParaRPr lang="en-US" dirty="0"/>
          </a:p>
        </p:txBody>
      </p:sp>
      <p:pic>
        <p:nvPicPr>
          <p:cNvPr id="5" name="Content Placeholder 4" descr="2. Tefillin.jpg"/>
          <p:cNvPicPr>
            <a:picLocks noGrp="1" noChangeAspect="1"/>
          </p:cNvPicPr>
          <p:nvPr>
            <p:ph sz="half" idx="2"/>
          </p:nvPr>
        </p:nvPicPr>
        <p:blipFill>
          <a:blip r:embed="rId2"/>
          <a:stretch>
            <a:fillRect/>
          </a:stretch>
        </p:blipFill>
        <p:spPr>
          <a:xfrm>
            <a:off x="4648200" y="2133600"/>
            <a:ext cx="3886200" cy="3352800"/>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a:bodyPr>
          <a:lstStyle/>
          <a:p>
            <a:r>
              <a:rPr lang="en-US" dirty="0" smtClean="0"/>
              <a:t>Sabbath is observed every Saturday (from sundown on Friday).</a:t>
            </a:r>
          </a:p>
          <a:p>
            <a:r>
              <a:rPr lang="en-US" dirty="0" smtClean="0"/>
              <a:t>Torah gives two reasons for its institution:</a:t>
            </a:r>
          </a:p>
          <a:p>
            <a:pPr>
              <a:buNone/>
            </a:pPr>
            <a:r>
              <a:rPr lang="en-US" dirty="0" smtClean="0"/>
              <a:t>	a) God rests on the </a:t>
            </a:r>
            <a:r>
              <a:rPr lang="en-US" dirty="0" err="1" smtClean="0"/>
              <a:t>sabbath</a:t>
            </a:r>
            <a:r>
              <a:rPr lang="en-US" dirty="0" smtClean="0"/>
              <a:t> day (Exod. 20:10)</a:t>
            </a:r>
          </a:p>
          <a:p>
            <a:pPr>
              <a:buNone/>
            </a:pPr>
            <a:r>
              <a:rPr lang="en-US" dirty="0" smtClean="0"/>
              <a:t>	</a:t>
            </a:r>
            <a:r>
              <a:rPr lang="en-US" dirty="0" err="1" smtClean="0"/>
              <a:t>b</a:t>
            </a:r>
            <a:r>
              <a:rPr lang="en-US" dirty="0" smtClean="0"/>
              <a:t>) Remembrance of the exodus (Deut. 5:15).</a:t>
            </a:r>
            <a:endParaRPr lang="en-US" dirty="0"/>
          </a:p>
        </p:txBody>
      </p:sp>
      <p:pic>
        <p:nvPicPr>
          <p:cNvPr id="5" name="Content Placeholder 4" descr="4. JewishSabbath.jpg"/>
          <p:cNvPicPr>
            <a:picLocks noGrp="1" noChangeAspect="1"/>
          </p:cNvPicPr>
          <p:nvPr>
            <p:ph sz="half" idx="2"/>
          </p:nvPr>
        </p:nvPicPr>
        <p:blipFill>
          <a:blip r:embed="rId2"/>
          <a:stretch>
            <a:fillRect/>
          </a:stretch>
        </p:blipFill>
        <p:spPr>
          <a:xfrm>
            <a:off x="5029200" y="1828800"/>
            <a:ext cx="3657600" cy="3505199"/>
          </a:xfrm>
        </p:spPr>
      </p:pic>
    </p:spTree>
    <p:extLst>
      <p:ext uri="{BB962C8B-B14F-4D97-AF65-F5344CB8AC3E}">
        <p14:creationId xmlns:p14="http://schemas.microsoft.com/office/powerpoint/2010/main" val="18536730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Sabbath</a:t>
            </a:r>
            <a:endParaRPr lang="en-US" dirty="0"/>
          </a:p>
        </p:txBody>
      </p:sp>
      <p:sp>
        <p:nvSpPr>
          <p:cNvPr id="3" name="Content Placeholder 2"/>
          <p:cNvSpPr>
            <a:spLocks noGrp="1"/>
          </p:cNvSpPr>
          <p:nvPr>
            <p:ph sz="half" idx="1"/>
          </p:nvPr>
        </p:nvSpPr>
        <p:spPr/>
        <p:txBody>
          <a:bodyPr>
            <a:normAutofit/>
          </a:bodyPr>
          <a:lstStyle/>
          <a:p>
            <a:r>
              <a:rPr lang="en-US" dirty="0" smtClean="0"/>
              <a:t>Torah: no work to be performed on the Sabbath</a:t>
            </a:r>
          </a:p>
          <a:p>
            <a:r>
              <a:rPr lang="en-US" dirty="0" err="1" smtClean="0"/>
              <a:t>Mishnah</a:t>
            </a:r>
            <a:r>
              <a:rPr lang="en-US" dirty="0" smtClean="0"/>
              <a:t> lists 39 categories of prohibited work.</a:t>
            </a:r>
          </a:p>
          <a:p>
            <a:endParaRPr lang="en-US" dirty="0"/>
          </a:p>
        </p:txBody>
      </p:sp>
      <p:sp>
        <p:nvSpPr>
          <p:cNvPr id="4" name="Content Placeholder 3"/>
          <p:cNvSpPr>
            <a:spLocks noGrp="1"/>
          </p:cNvSpPr>
          <p:nvPr>
            <p:ph sz="half" idx="2"/>
          </p:nvPr>
        </p:nvSpPr>
        <p:spPr/>
        <p:txBody>
          <a:bodyPr>
            <a:normAutofit/>
          </a:bodyPr>
          <a:lstStyle/>
          <a:p>
            <a:r>
              <a:rPr lang="en-US" dirty="0" smtClean="0"/>
              <a:t>Elaborate order of prayers (more so than on weekdays).</a:t>
            </a:r>
          </a:p>
          <a:p>
            <a:r>
              <a:rPr lang="en-US" dirty="0" smtClean="0"/>
              <a:t>Importance of rituals celebrated at home</a:t>
            </a:r>
          </a:p>
          <a:p>
            <a:pPr>
              <a:buNone/>
            </a:pPr>
            <a:r>
              <a:rPr lang="en-US" dirty="0" smtClean="0"/>
              <a:t>	- festive meals</a:t>
            </a:r>
          </a:p>
          <a:p>
            <a:pPr>
              <a:buNone/>
            </a:pPr>
            <a:r>
              <a:rPr lang="en-US" dirty="0" smtClean="0"/>
              <a:t>	- sanctification blessing (</a:t>
            </a:r>
            <a:r>
              <a:rPr lang="en-US" i="1" dirty="0" err="1" smtClean="0"/>
              <a:t>kiddush</a:t>
            </a:r>
            <a:r>
              <a:rPr lang="en-US" dirty="0" smtClean="0"/>
              <a:t>) at the beginning</a:t>
            </a:r>
          </a:p>
          <a:p>
            <a:pPr>
              <a:buNone/>
            </a:pPr>
            <a:r>
              <a:rPr lang="en-US" dirty="0" smtClean="0"/>
              <a:t>	- separation blessing (</a:t>
            </a:r>
            <a:r>
              <a:rPr lang="en-US" i="1" dirty="0" err="1" smtClean="0"/>
              <a:t>havdalah</a:t>
            </a:r>
            <a:r>
              <a:rPr lang="en-US" dirty="0" smtClean="0"/>
              <a:t>) at the end</a:t>
            </a:r>
            <a:endParaRPr lang="en-US" dirty="0"/>
          </a:p>
        </p:txBody>
      </p:sp>
    </p:spTree>
    <p:extLst>
      <p:ext uri="{BB962C8B-B14F-4D97-AF65-F5344CB8AC3E}">
        <p14:creationId xmlns:p14="http://schemas.microsoft.com/office/powerpoint/2010/main" val="41681188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Festivals: Days of Awe</a:t>
            </a:r>
            <a:endParaRPr lang="en-US" dirty="0"/>
          </a:p>
        </p:txBody>
      </p:sp>
      <p:sp>
        <p:nvSpPr>
          <p:cNvPr id="3" name="Content Placeholder 2"/>
          <p:cNvSpPr>
            <a:spLocks noGrp="1"/>
          </p:cNvSpPr>
          <p:nvPr>
            <p:ph sz="half" idx="1"/>
          </p:nvPr>
        </p:nvSpPr>
        <p:spPr/>
        <p:txBody>
          <a:bodyPr/>
          <a:lstStyle/>
          <a:p>
            <a:pPr>
              <a:buNone/>
            </a:pPr>
            <a:r>
              <a:rPr lang="en-US" dirty="0" smtClean="0">
                <a:solidFill>
                  <a:srgbClr val="FFFF00"/>
                </a:solidFill>
                <a:ea typeface="+mn-ea"/>
                <a:cs typeface="+mn-cs"/>
              </a:rPr>
              <a:t>	New Year (Rosh Hashanah) </a:t>
            </a:r>
            <a:r>
              <a:rPr lang="en-US" dirty="0" smtClean="0">
                <a:ea typeface="+mn-ea"/>
                <a:cs typeface="+mn-cs"/>
              </a:rPr>
              <a:t>– </a:t>
            </a:r>
            <a:r>
              <a:rPr lang="en-US" dirty="0" smtClean="0">
                <a:solidFill>
                  <a:srgbClr val="009999"/>
                </a:solidFill>
                <a:ea typeface="+mn-ea"/>
                <a:cs typeface="+mn-cs"/>
              </a:rPr>
              <a:t>autumn</a:t>
            </a:r>
            <a:r>
              <a:rPr lang="en-US" dirty="0" smtClean="0">
                <a:ea typeface="+mn-ea"/>
                <a:cs typeface="+mn-cs"/>
              </a:rPr>
              <a:t>: commemoration of the creation of the world (cf. Lev. 23:24), begins with ten days of repentance; blowing of the </a:t>
            </a:r>
            <a:r>
              <a:rPr lang="en-US" i="1" dirty="0" err="1" smtClean="0">
                <a:ea typeface="+mn-ea"/>
                <a:cs typeface="+mn-cs"/>
              </a:rPr>
              <a:t>shofar</a:t>
            </a:r>
            <a:r>
              <a:rPr lang="en-US" dirty="0" smtClean="0">
                <a:ea typeface="+mn-ea"/>
                <a:cs typeface="+mn-cs"/>
              </a:rPr>
              <a:t>; eating of apples dipped in honey.</a:t>
            </a:r>
          </a:p>
          <a:p>
            <a:endParaRPr lang="en-US" dirty="0"/>
          </a:p>
        </p:txBody>
      </p:sp>
      <p:sp>
        <p:nvSpPr>
          <p:cNvPr id="4" name="Content Placeholder 3"/>
          <p:cNvSpPr>
            <a:spLocks noGrp="1"/>
          </p:cNvSpPr>
          <p:nvPr>
            <p:ph sz="half" idx="2"/>
          </p:nvPr>
        </p:nvSpPr>
        <p:spPr/>
        <p:txBody>
          <a:bodyPr/>
          <a:lstStyle/>
          <a:p>
            <a:pPr>
              <a:buNone/>
              <a:defRPr/>
            </a:pPr>
            <a:r>
              <a:rPr lang="en-US" dirty="0" smtClean="0">
                <a:solidFill>
                  <a:srgbClr val="FFFF00"/>
                </a:solidFill>
              </a:rPr>
              <a:t>	Day </a:t>
            </a:r>
            <a:r>
              <a:rPr lang="en-US" dirty="0">
                <a:solidFill>
                  <a:srgbClr val="FFFF00"/>
                </a:solidFill>
              </a:rPr>
              <a:t>of Atonement (Yom Kippur) </a:t>
            </a:r>
            <a:r>
              <a:rPr lang="en-US" dirty="0"/>
              <a:t>– </a:t>
            </a:r>
            <a:r>
              <a:rPr lang="en-US" dirty="0">
                <a:solidFill>
                  <a:srgbClr val="009999"/>
                </a:solidFill>
              </a:rPr>
              <a:t>autumn</a:t>
            </a:r>
            <a:r>
              <a:rPr lang="en-US" dirty="0"/>
              <a:t>:  brings the days of repentance to a close. 25-hour fasting, day in prayer asking for </a:t>
            </a:r>
            <a:r>
              <a:rPr lang="en-US" dirty="0" smtClean="0"/>
              <a:t>forgiveness from sins</a:t>
            </a:r>
          </a:p>
          <a:p>
            <a:pPr>
              <a:buNone/>
              <a:defRPr/>
            </a:pPr>
            <a:r>
              <a:rPr lang="en-US" dirty="0" smtClean="0"/>
              <a:t>	(Lev. 16:30-31; 23:27-28, 31-32 – the scapegoat).</a:t>
            </a:r>
            <a:endParaRPr lang="en-US" dirty="0"/>
          </a:p>
        </p:txBody>
      </p:sp>
    </p:spTree>
    <p:extLst>
      <p:ext uri="{BB962C8B-B14F-4D97-AF65-F5344CB8AC3E}">
        <p14:creationId xmlns:p14="http://schemas.microsoft.com/office/powerpoint/2010/main" val="5066985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Days of Awe</a:t>
            </a:r>
            <a:endParaRPr lang="en-US" dirty="0"/>
          </a:p>
        </p:txBody>
      </p:sp>
      <p:pic>
        <p:nvPicPr>
          <p:cNvPr id="10" name="Content Placeholder 9" descr="7. Yom kippur.jpg"/>
          <p:cNvPicPr>
            <a:picLocks noGrp="1" noChangeAspect="1"/>
          </p:cNvPicPr>
          <p:nvPr>
            <p:ph sz="half" idx="2"/>
          </p:nvPr>
        </p:nvPicPr>
        <p:blipFill>
          <a:blip r:embed="rId2"/>
          <a:stretch>
            <a:fillRect/>
          </a:stretch>
        </p:blipFill>
        <p:spPr>
          <a:xfrm>
            <a:off x="4419600" y="2438400"/>
            <a:ext cx="4495800" cy="3703638"/>
          </a:xfrm>
        </p:spPr>
      </p:pic>
      <p:pic>
        <p:nvPicPr>
          <p:cNvPr id="9" name="Content Placeholder 8" descr="7. holiday_rosh_hashanah.jpg"/>
          <p:cNvPicPr>
            <a:picLocks noGrp="1" noChangeAspect="1"/>
          </p:cNvPicPr>
          <p:nvPr>
            <p:ph sz="half" idx="1"/>
          </p:nvPr>
        </p:nvPicPr>
        <p:blipFill>
          <a:blip r:embed="rId3"/>
          <a:stretch>
            <a:fillRect/>
          </a:stretch>
        </p:blipFill>
        <p:spPr>
          <a:xfrm>
            <a:off x="457200" y="1417638"/>
            <a:ext cx="3962400" cy="4191000"/>
          </a:xfrm>
        </p:spPr>
      </p:pic>
    </p:spTree>
    <p:extLst>
      <p:ext uri="{BB962C8B-B14F-4D97-AF65-F5344CB8AC3E}">
        <p14:creationId xmlns:p14="http://schemas.microsoft.com/office/powerpoint/2010/main" val="564380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Pilgrim Festival: </a:t>
            </a:r>
            <a:r>
              <a:rPr lang="en-US" dirty="0" err="1" smtClean="0"/>
              <a:t>Sukkot</a:t>
            </a:r>
            <a:endParaRPr lang="en-US" dirty="0"/>
          </a:p>
        </p:txBody>
      </p:sp>
      <p:sp>
        <p:nvSpPr>
          <p:cNvPr id="3" name="Content Placeholder 2"/>
          <p:cNvSpPr>
            <a:spLocks noGrp="1"/>
          </p:cNvSpPr>
          <p:nvPr>
            <p:ph sz="half" idx="1"/>
          </p:nvPr>
        </p:nvSpPr>
        <p:spPr/>
        <p:txBody>
          <a:bodyPr>
            <a:normAutofit lnSpcReduction="10000"/>
          </a:bodyPr>
          <a:lstStyle/>
          <a:p>
            <a:pPr>
              <a:buNone/>
            </a:pPr>
            <a:r>
              <a:rPr lang="en-US" dirty="0" smtClean="0">
                <a:solidFill>
                  <a:srgbClr val="FFFF00"/>
                </a:solidFill>
              </a:rPr>
              <a:t>	</a:t>
            </a:r>
            <a:r>
              <a:rPr lang="en-US" dirty="0" err="1" smtClean="0">
                <a:solidFill>
                  <a:srgbClr val="FFFF00"/>
                </a:solidFill>
              </a:rPr>
              <a:t>Sukkot</a:t>
            </a:r>
            <a:r>
              <a:rPr lang="en-US" dirty="0" smtClean="0">
                <a:solidFill>
                  <a:srgbClr val="FFFF00"/>
                </a:solidFill>
              </a:rPr>
              <a:t> </a:t>
            </a:r>
            <a:r>
              <a:rPr lang="en-US" dirty="0">
                <a:solidFill>
                  <a:srgbClr val="FFFF00"/>
                </a:solidFill>
              </a:rPr>
              <a:t>(Tabernacles) </a:t>
            </a:r>
            <a:r>
              <a:rPr lang="en-US" dirty="0"/>
              <a:t>– </a:t>
            </a:r>
            <a:r>
              <a:rPr lang="en-US" dirty="0">
                <a:solidFill>
                  <a:srgbClr val="009999"/>
                </a:solidFill>
              </a:rPr>
              <a:t>autumn</a:t>
            </a:r>
            <a:r>
              <a:rPr lang="en-US" dirty="0"/>
              <a:t>: protection of the Israelites in the wilderness; celebration of God as protector</a:t>
            </a:r>
            <a:r>
              <a:rPr lang="en-US" dirty="0" smtClean="0"/>
              <a:t>.</a:t>
            </a:r>
          </a:p>
          <a:p>
            <a:pPr>
              <a:buNone/>
            </a:pPr>
            <a:r>
              <a:rPr lang="en-US" dirty="0" smtClean="0"/>
              <a:t>	Celebration of the ingathering of the crops and the commemoration of the temporary booths in the wilderness (40 years).</a:t>
            </a:r>
          </a:p>
          <a:p>
            <a:pPr>
              <a:buNone/>
            </a:pPr>
            <a:r>
              <a:rPr lang="en-US" dirty="0" smtClean="0"/>
              <a:t>	Celebrated by the rabbis as a water festival.</a:t>
            </a:r>
          </a:p>
          <a:p>
            <a:endParaRPr lang="en-US" dirty="0"/>
          </a:p>
        </p:txBody>
      </p:sp>
      <p:sp>
        <p:nvSpPr>
          <p:cNvPr id="4" name="Content Placeholder 3"/>
          <p:cNvSpPr>
            <a:spLocks noGrp="1"/>
          </p:cNvSpPr>
          <p:nvPr>
            <p:ph sz="half" idx="2"/>
          </p:nvPr>
        </p:nvSpPr>
        <p:spPr/>
        <p:txBody>
          <a:bodyPr>
            <a:normAutofit lnSpcReduction="10000"/>
          </a:bodyPr>
          <a:lstStyle/>
          <a:p>
            <a:r>
              <a:rPr lang="en-US" dirty="0" smtClean="0"/>
              <a:t>Worshippers dwell in a </a:t>
            </a:r>
            <a:r>
              <a:rPr lang="en-US" i="1" dirty="0" err="1" smtClean="0"/>
              <a:t>sukkah</a:t>
            </a:r>
            <a:r>
              <a:rPr lang="en-US" dirty="0" smtClean="0"/>
              <a:t> for the duration of the festival.</a:t>
            </a:r>
          </a:p>
          <a:p>
            <a:r>
              <a:rPr lang="en-US" sz="1730" dirty="0" smtClean="0"/>
              <a:t>Procession with four species identified as:</a:t>
            </a:r>
          </a:p>
          <a:p>
            <a:pPr lvl="1"/>
            <a:r>
              <a:rPr lang="en-US" dirty="0" smtClean="0"/>
              <a:t>Date palm leaf (</a:t>
            </a:r>
            <a:r>
              <a:rPr lang="en-US" i="1" dirty="0" err="1" smtClean="0"/>
              <a:t>lulav</a:t>
            </a:r>
            <a:r>
              <a:rPr lang="en-US" dirty="0" smtClean="0"/>
              <a:t>)</a:t>
            </a:r>
          </a:p>
          <a:p>
            <a:pPr lvl="1"/>
            <a:r>
              <a:rPr lang="en-US" dirty="0" smtClean="0"/>
              <a:t>Citron (</a:t>
            </a:r>
            <a:r>
              <a:rPr lang="en-US" i="1" dirty="0" err="1" smtClean="0"/>
              <a:t>ethrog</a:t>
            </a:r>
            <a:r>
              <a:rPr lang="en-US" i="1" dirty="0" smtClean="0"/>
              <a:t>)</a:t>
            </a:r>
          </a:p>
          <a:p>
            <a:pPr lvl="1"/>
            <a:r>
              <a:rPr lang="en-US" dirty="0" smtClean="0"/>
              <a:t>Branches of myrtle leaves (</a:t>
            </a:r>
            <a:r>
              <a:rPr lang="en-US" i="1" dirty="0" err="1" smtClean="0"/>
              <a:t>hadas</a:t>
            </a:r>
            <a:r>
              <a:rPr lang="en-US" i="1" dirty="0" smtClean="0"/>
              <a:t>)</a:t>
            </a:r>
          </a:p>
          <a:p>
            <a:pPr lvl="1"/>
            <a:r>
              <a:rPr lang="en-US" dirty="0" smtClean="0"/>
              <a:t>Willow branches (</a:t>
            </a:r>
            <a:r>
              <a:rPr lang="en-US" i="1" dirty="0" err="1" smtClean="0"/>
              <a:t>aravah</a:t>
            </a:r>
            <a:r>
              <a:rPr lang="en-US" dirty="0" smtClean="0"/>
              <a:t>)</a:t>
            </a:r>
          </a:p>
          <a:p>
            <a:pPr lvl="1">
              <a:buNone/>
            </a:pPr>
            <a:endParaRPr lang="en-US" dirty="0" smtClean="0"/>
          </a:p>
        </p:txBody>
      </p:sp>
    </p:spTree>
    <p:extLst>
      <p:ext uri="{BB962C8B-B14F-4D97-AF65-F5344CB8AC3E}">
        <p14:creationId xmlns:p14="http://schemas.microsoft.com/office/powerpoint/2010/main" val="16371041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8313" y="188913"/>
            <a:ext cx="8153400" cy="990600"/>
          </a:xfrm>
        </p:spPr>
        <p:txBody>
          <a:bodyPr/>
          <a:lstStyle/>
          <a:p>
            <a:pPr eaLnBrk="1" hangingPunct="1"/>
            <a:r>
              <a:rPr lang="en-GB" altLang="en-US" i="1" smtClean="0"/>
              <a:t>Sukkot</a:t>
            </a:r>
          </a:p>
        </p:txBody>
      </p:sp>
      <p:pic>
        <p:nvPicPr>
          <p:cNvPr id="34820" name="Picture 6" descr="mendel-sukka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3375" y="1412875"/>
            <a:ext cx="500062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1" name="Picture 8" descr="The-Shiksas-Sukkah-20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388" y="2997200"/>
            <a:ext cx="4643437" cy="369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74616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7" descr="Passover%2BLam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9367" y="3861049"/>
            <a:ext cx="4500563" cy="2996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dirty="0" smtClean="0"/>
              <a:t>Pilgrim Festival: Passover </a:t>
            </a:r>
            <a:endParaRPr lang="en-US" dirty="0"/>
          </a:p>
        </p:txBody>
      </p:sp>
      <p:sp>
        <p:nvSpPr>
          <p:cNvPr id="3" name="Content Placeholder 2"/>
          <p:cNvSpPr>
            <a:spLocks noGrp="1"/>
          </p:cNvSpPr>
          <p:nvPr>
            <p:ph sz="half" idx="1"/>
          </p:nvPr>
        </p:nvSpPr>
        <p:spPr/>
        <p:txBody>
          <a:bodyPr>
            <a:normAutofit/>
          </a:bodyPr>
          <a:lstStyle/>
          <a:p>
            <a:r>
              <a:rPr lang="en-US" dirty="0" smtClean="0">
                <a:solidFill>
                  <a:srgbClr val="FFFF00"/>
                </a:solidFill>
              </a:rPr>
              <a:t>Pesach </a:t>
            </a:r>
            <a:r>
              <a:rPr lang="en-US" dirty="0">
                <a:solidFill>
                  <a:srgbClr val="FFFF00"/>
                </a:solidFill>
              </a:rPr>
              <a:t>(Passover) </a:t>
            </a:r>
            <a:r>
              <a:rPr lang="en-US" dirty="0"/>
              <a:t>– </a:t>
            </a:r>
            <a:r>
              <a:rPr lang="en-US" dirty="0">
                <a:solidFill>
                  <a:schemeClr val="accent1"/>
                </a:solidFill>
              </a:rPr>
              <a:t>spring / 8 days with </a:t>
            </a:r>
            <a:r>
              <a:rPr lang="en-US" dirty="0" err="1">
                <a:solidFill>
                  <a:schemeClr val="accent1"/>
                </a:solidFill>
              </a:rPr>
              <a:t>seder</a:t>
            </a:r>
            <a:r>
              <a:rPr lang="en-US" dirty="0"/>
              <a:t>: commemoration of the Exodus; celebration of God as</a:t>
            </a:r>
            <a:r>
              <a:rPr lang="en-US" dirty="0" smtClean="0"/>
              <a:t> deliverer.</a:t>
            </a:r>
          </a:p>
          <a:p>
            <a:endParaRPr lang="en-US" dirty="0"/>
          </a:p>
        </p:txBody>
      </p:sp>
      <p:sp>
        <p:nvSpPr>
          <p:cNvPr id="6" name="Content Placeholder 5"/>
          <p:cNvSpPr>
            <a:spLocks noGrp="1"/>
          </p:cNvSpPr>
          <p:nvPr>
            <p:ph sz="half" idx="2"/>
          </p:nvPr>
        </p:nvSpPr>
        <p:spPr>
          <a:xfrm>
            <a:off x="4619736" y="3717032"/>
            <a:ext cx="3907540" cy="4069080"/>
          </a:xfrm>
        </p:spPr>
        <p:txBody>
          <a:bodyPr>
            <a:normAutofit/>
          </a:bodyPr>
          <a:lstStyle/>
          <a:p>
            <a:r>
              <a:rPr lang="en-US" dirty="0" smtClean="0"/>
              <a:t>Blood of sacrificial lamb on doorways as God ‘passed over’ the homes of the Hebrews in Egypt.</a:t>
            </a:r>
          </a:p>
          <a:p>
            <a:r>
              <a:rPr lang="en-US" dirty="0" smtClean="0"/>
              <a:t>14 Nisan for seven days (see Exod. 23:14-16) </a:t>
            </a:r>
            <a:endParaRPr lang="en-US" dirty="0"/>
          </a:p>
        </p:txBody>
      </p:sp>
    </p:spTree>
    <p:extLst>
      <p:ext uri="{BB962C8B-B14F-4D97-AF65-F5344CB8AC3E}">
        <p14:creationId xmlns:p14="http://schemas.microsoft.com/office/powerpoint/2010/main" val="4224790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Passover Meal</a:t>
            </a:r>
            <a:endParaRPr lang="en-US" dirty="0"/>
          </a:p>
        </p:txBody>
      </p:sp>
      <p:pic>
        <p:nvPicPr>
          <p:cNvPr id="5" name="Content Placeholder 4" descr="5. Pesach plate.jpeg"/>
          <p:cNvPicPr>
            <a:picLocks noGrp="1" noChangeAspect="1"/>
          </p:cNvPicPr>
          <p:nvPr>
            <p:ph sz="half" idx="1"/>
          </p:nvPr>
        </p:nvPicPr>
        <p:blipFill>
          <a:blip r:embed="rId2"/>
          <a:stretch>
            <a:fillRect/>
          </a:stretch>
        </p:blipFill>
        <p:spPr>
          <a:xfrm>
            <a:off x="863600" y="2599531"/>
            <a:ext cx="3225800" cy="2527300"/>
          </a:xfrm>
        </p:spPr>
      </p:pic>
      <p:sp>
        <p:nvSpPr>
          <p:cNvPr id="4" name="Content Placeholder 3"/>
          <p:cNvSpPr>
            <a:spLocks noGrp="1"/>
          </p:cNvSpPr>
          <p:nvPr>
            <p:ph sz="half" idx="2"/>
          </p:nvPr>
        </p:nvSpPr>
        <p:spPr/>
        <p:txBody>
          <a:bodyPr>
            <a:normAutofit fontScale="85000" lnSpcReduction="10000"/>
          </a:bodyPr>
          <a:lstStyle/>
          <a:p>
            <a:r>
              <a:rPr lang="en-US" dirty="0" smtClean="0"/>
              <a:t>Seder meal on the first night.</a:t>
            </a:r>
          </a:p>
          <a:p>
            <a:r>
              <a:rPr lang="en-US" dirty="0" smtClean="0"/>
              <a:t>Temple period: roasting and eating of the sacrificial lamb.</a:t>
            </a:r>
          </a:p>
          <a:p>
            <a:r>
              <a:rPr lang="en-US" dirty="0" smtClean="0"/>
              <a:t>Symbols of the despair of slavery or the joy of freedom:</a:t>
            </a:r>
          </a:p>
          <a:p>
            <a:pPr>
              <a:buNone/>
            </a:pPr>
            <a:r>
              <a:rPr lang="en-US" dirty="0" smtClean="0"/>
              <a:t>	bitter herb (how the Egyptians embittered the lives of the Hebrews).</a:t>
            </a:r>
          </a:p>
          <a:p>
            <a:r>
              <a:rPr lang="en-US" dirty="0" smtClean="0"/>
              <a:t>Model for future deliverance.</a:t>
            </a:r>
          </a:p>
          <a:p>
            <a:r>
              <a:rPr lang="en-US" dirty="0" smtClean="0"/>
              <a:t>Drinking of four cups of wine; additional cup reserved for the prophet Elijah. </a:t>
            </a:r>
            <a:endParaRPr lang="en-US" dirty="0"/>
          </a:p>
        </p:txBody>
      </p:sp>
    </p:spTree>
    <p:extLst>
      <p:ext uri="{BB962C8B-B14F-4D97-AF65-F5344CB8AC3E}">
        <p14:creationId xmlns:p14="http://schemas.microsoft.com/office/powerpoint/2010/main" val="28668031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fontScale="90000"/>
          </a:bodyPr>
          <a:lstStyle/>
          <a:p>
            <a:r>
              <a:rPr lang="en-GB" altLang="en-US" dirty="0" smtClean="0"/>
              <a:t>Taught Part of Block </a:t>
            </a:r>
            <a:r>
              <a:rPr lang="en-GB" altLang="en-US" dirty="0" smtClean="0"/>
              <a:t>2 </a:t>
            </a:r>
            <a:r>
              <a:rPr lang="en-GB" altLang="en-US" dirty="0" smtClean="0"/>
              <a:t>is FINISHED! Just one more Assessment to go </a:t>
            </a:r>
            <a:r>
              <a:rPr lang="en-GB" altLang="en-US" dirty="0" smtClean="0">
                <a:sym typeface="Wingdings" panose="05000000000000000000" pitchFamily="2" charset="2"/>
              </a:rPr>
              <a:t> </a:t>
            </a:r>
            <a:endParaRPr lang="en-GB" altLang="en-US" dirty="0" smtClean="0"/>
          </a:p>
        </p:txBody>
      </p:sp>
      <p:pic>
        <p:nvPicPr>
          <p:cNvPr id="44035" name="Content Placeholder 4"/>
          <p:cNvPicPr>
            <a:picLocks noGrp="1" noChangeAspect="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179512" y="2204864"/>
            <a:ext cx="6825322" cy="4536210"/>
          </a:xfrm>
        </p:spPr>
      </p:pic>
    </p:spTree>
    <p:extLst>
      <p:ext uri="{BB962C8B-B14F-4D97-AF65-F5344CB8AC3E}">
        <p14:creationId xmlns:p14="http://schemas.microsoft.com/office/powerpoint/2010/main" val="343110670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298</TotalTime>
  <Words>990</Words>
  <Application>Microsoft Office PowerPoint</Application>
  <PresentationFormat>On-screen Show (4:3)</PresentationFormat>
  <Paragraphs>133</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Century Gothic</vt:lpstr>
      <vt:lpstr>Wingdings</vt:lpstr>
      <vt:lpstr>Vapor Trail</vt:lpstr>
      <vt:lpstr>Introduction to Judaism and Christianity Week 2  Dr Jessica Keady      </vt:lpstr>
      <vt:lpstr>Zionism and the State of Israel</vt:lpstr>
      <vt:lpstr>The Contribution of Theodor Herzl</vt:lpstr>
      <vt:lpstr>Zionism</vt:lpstr>
      <vt:lpstr>The Foundation of the Jewish State</vt:lpstr>
      <vt:lpstr>The Foundation of the Jewish State</vt:lpstr>
      <vt:lpstr>Israel/Palestine</vt:lpstr>
      <vt:lpstr>Religious Responses to Zionism </vt:lpstr>
      <vt:lpstr>HaShoah</vt:lpstr>
      <vt:lpstr>Conclusion: Religious Responses to Zionism</vt:lpstr>
      <vt:lpstr>Jewish Worship and Spirituality</vt:lpstr>
      <vt:lpstr>The Jewish Synagogue</vt:lpstr>
      <vt:lpstr>History of the Synagogue</vt:lpstr>
      <vt:lpstr>History of the Synagogue</vt:lpstr>
      <vt:lpstr>Tabernacle and Temple in the Synagogue</vt:lpstr>
      <vt:lpstr>Tabernacle and Temple in the Synagogue</vt:lpstr>
      <vt:lpstr>Temple and Tabernacle  in the Synagogue</vt:lpstr>
      <vt:lpstr>The Jewish Calendar</vt:lpstr>
      <vt:lpstr>Jewish Prayer</vt:lpstr>
      <vt:lpstr>The Shema</vt:lpstr>
      <vt:lpstr>Symbols of Jewish Piety</vt:lpstr>
      <vt:lpstr>Symbol of Jewish Piety</vt:lpstr>
      <vt:lpstr>Sabbath</vt:lpstr>
      <vt:lpstr>Sabbath</vt:lpstr>
      <vt:lpstr>Jewish Festivals: Days of Awe</vt:lpstr>
      <vt:lpstr>Days of Awe</vt:lpstr>
      <vt:lpstr>Pilgrim Festival: Sukkot</vt:lpstr>
      <vt:lpstr>Sukkot</vt:lpstr>
      <vt:lpstr>Pilgrim Festival: Passover </vt:lpstr>
      <vt:lpstr>Passover Meal</vt:lpstr>
      <vt:lpstr>Taught Part of Block 2 is FINISHED! Just one more Assessment to go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Jewish Worship and Spirituality</dc:title>
  <dc:creator>Catrin Williams;Jessica Keady</dc:creator>
  <cp:lastModifiedBy>Jessica Keady</cp:lastModifiedBy>
  <cp:revision>23</cp:revision>
  <dcterms:created xsi:type="dcterms:W3CDTF">2013-10-14T18:00:27Z</dcterms:created>
  <dcterms:modified xsi:type="dcterms:W3CDTF">2018-11-01T10:43:33Z</dcterms:modified>
</cp:coreProperties>
</file>