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11_ABE2E4DE.xml" ContentType="application/vnd.ms-powerpoint.comments+xml"/>
  <Override PartName="/ppt/comments/modernComment_116_39471CA0.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72" r:id="rId2"/>
    <p:sldId id="273" r:id="rId3"/>
    <p:sldId id="275" r:id="rId4"/>
    <p:sldId id="276" r:id="rId5"/>
    <p:sldId id="277" r:id="rId6"/>
    <p:sldId id="278" r:id="rId7"/>
    <p:sldId id="279" r:id="rId8"/>
    <p:sldId id="280" r:id="rId9"/>
    <p:sldId id="285" r:id="rId10"/>
    <p:sldId id="281" r:id="rId11"/>
    <p:sldId id="284" r:id="rId12"/>
    <p:sldId id="274" r:id="rId13"/>
    <p:sldId id="282"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D91C831-CFBC-2DF7-81D1-D74A2DF1D84D}" name="Edit Tingyela (1917242)" initials="ET(" userId="Edit Tingyela (1917242)"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8" autoAdjust="0"/>
    <p:restoredTop sz="94660"/>
  </p:normalViewPr>
  <p:slideViewPr>
    <p:cSldViewPr snapToGrid="0">
      <p:cViewPr varScale="1">
        <p:scale>
          <a:sx n="110" d="100"/>
          <a:sy n="110" d="100"/>
        </p:scale>
        <p:origin x="642"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modernComment_111_ABE2E4DE.xml><?xml version="1.0" encoding="utf-8"?>
<p188:cmLst xmlns:a="http://schemas.openxmlformats.org/drawingml/2006/main" xmlns:r="http://schemas.openxmlformats.org/officeDocument/2006/relationships" xmlns:p188="http://schemas.microsoft.com/office/powerpoint/2018/8/main">
  <p188:cm id="{96509EC0-EC73-47AD-B3A1-BCDE0D938696}" authorId="{4D91C831-CFBC-2DF7-81D1-D74A2DF1D84D}" created="2022-11-22T12:50:56.892">
    <pc:sldMkLst xmlns:pc="http://schemas.microsoft.com/office/powerpoint/2013/main/command">
      <pc:docMk/>
      <pc:sldMk cId="2883773662" sldId="273"/>
    </pc:sldMkLst>
    <p188:txBody>
      <a:bodyPr/>
      <a:lstStyle/>
      <a:p>
        <a:r>
          <a:rPr lang="en-GB"/>
          <a:t>Add heading</a:t>
        </a:r>
      </a:p>
    </p188:txBody>
  </p188:cm>
</p188:cmLst>
</file>

<file path=ppt/comments/modernComment_116_39471CA0.xml><?xml version="1.0" encoding="utf-8"?>
<p188:cmLst xmlns:a="http://schemas.openxmlformats.org/drawingml/2006/main" xmlns:r="http://schemas.openxmlformats.org/officeDocument/2006/relationships" xmlns:p188="http://schemas.microsoft.com/office/powerpoint/2018/8/main">
  <p188:cm id="{87563AFF-5E69-4E0E-A3FA-18DCF96B058F}" authorId="{4D91C831-CFBC-2DF7-81D1-D74A2DF1D84D}" created="2022-11-22T12:54:13.548">
    <ac:txMkLst xmlns:ac="http://schemas.microsoft.com/office/drawing/2013/main/command">
      <pc:docMk xmlns:pc="http://schemas.microsoft.com/office/powerpoint/2013/main/command"/>
      <pc:sldMk xmlns:pc="http://schemas.microsoft.com/office/powerpoint/2013/main/command" cId="960961696" sldId="278"/>
      <ac:spMk id="2" creationId="{5359B442-0B88-8170-A41D-0291FDCFF400}"/>
      <ac:txMk cp="0">
        <ac:context len="39" hash="161946948"/>
      </ac:txMk>
    </ac:txMkLst>
    <p188:pos x="3929989" y="267362"/>
    <p188:txBody>
      <a:bodyPr/>
      <a:lstStyle/>
      <a:p>
        <a:r>
          <a:rPr lang="en-GB"/>
          <a:t>Decrease text</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11/25/2022</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11/25/2022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11/25/2022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11/25/2022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11/25/2022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11/25/2022</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11/25/2022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11/25/2022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11/25/2022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11/25/2022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11/25/2022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11/25/2022</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microsoft.com/office/2018/10/relationships/comments" Target="../comments/modernComment_111_ABE2E4DE.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microsoft.com/office/2018/10/relationships/comments" Target="../comments/modernComment_116_39471CA0.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tackling-obesity-empowering-adults-and-children-to-live-healthier-lives" TargetMode="External"/><Relationship Id="rId2" Type="http://schemas.openxmlformats.org/officeDocument/2006/relationships/hyperlink" Target="https://www.verywellmind.com/social-learning-theory-2795074" TargetMode="External"/><Relationship Id="rId1" Type="http://schemas.openxmlformats.org/officeDocument/2006/relationships/slideLayout" Target="../slideLayouts/slideLayout7.xml"/><Relationship Id="rId6" Type="http://schemas.openxmlformats.org/officeDocument/2006/relationships/hyperlink" Target="https://www.gov.uk/government/news/promotions-of-unhealthy-foods-restricted-from-october-2022" TargetMode="External"/><Relationship Id="rId5" Type="http://schemas.openxmlformats.org/officeDocument/2006/relationships/hyperlink" Target="https://www.scdc.org.uk/" TargetMode="External"/><Relationship Id="rId4" Type="http://schemas.openxmlformats.org/officeDocument/2006/relationships/hyperlink" Target="https://www.legislation.gov.uk/ukpga/2010/15/content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bmcpublichealth.biomedcentral.com/articles/10.1186/s12889-018-5837-3" TargetMode="External"/><Relationship Id="rId2" Type="http://schemas.openxmlformats.org/officeDocument/2006/relationships/hyperlink" Target="https://assets.publishing.service.gov.uk/government/uploads/system/uploads/attachment_data/file/718903/childhood-obesity-a-plan-for-action-chapter-2.pdf" TargetMode="External"/><Relationship Id="rId1" Type="http://schemas.openxmlformats.org/officeDocument/2006/relationships/slideLayout" Target="../slideLayouts/slideLayout7.xml"/><Relationship Id="rId4" Type="http://schemas.openxmlformats.org/officeDocument/2006/relationships/hyperlink" Target="https://www.longtermplan.nhs.uk/wp-content/uploads/2019/08/nhs-long-term-plan-version-1.2.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sph.org.uk/our-work/policy/obesity/routing-out-childhood-obesity.html?gclid=EAIaIQobChMIhpT0lLXA-wIVSu7tCh1Saw3lEAAYAiAAEgKwzfD_BwE" TargetMode="External"/><Relationship Id="rId2" Type="http://schemas.openxmlformats.org/officeDocument/2006/relationships/hyperlink" Target="https://www.ons.gov.uk/visualisations/censuspopulationchange/E07000217/" TargetMode="External"/><Relationship Id="rId1" Type="http://schemas.openxmlformats.org/officeDocument/2006/relationships/slideLayout" Target="../slideLayouts/slideLayout7.xml"/><Relationship Id="rId4" Type="http://schemas.openxmlformats.org/officeDocument/2006/relationships/hyperlink" Target="https://www.varbes.com/demographics/woking-demograph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flipV="1">
            <a:off x="832287" y="1509941"/>
            <a:ext cx="10341113" cy="45719"/>
          </a:xfrm>
        </p:spPr>
        <p:txBody>
          <a:bodyPr>
            <a:normAutofit fontScale="90000"/>
          </a:bodyPr>
          <a:lstStyle/>
          <a:p>
            <a:br>
              <a:rPr lang="en-US" dirty="0"/>
            </a:br>
            <a:br>
              <a:rPr lang="en-US" dirty="0"/>
            </a:br>
            <a:endParaRPr lang="en-US" dirty="0"/>
          </a:p>
        </p:txBody>
      </p:sp>
      <p:sp>
        <p:nvSpPr>
          <p:cNvPr id="5" name="Subtitle 4"/>
          <p:cNvSpPr>
            <a:spLocks noGrp="1"/>
          </p:cNvSpPr>
          <p:nvPr>
            <p:ph type="subTitle" idx="1"/>
          </p:nvPr>
        </p:nvSpPr>
        <p:spPr>
          <a:xfrm>
            <a:off x="10641724" y="4194293"/>
            <a:ext cx="476496" cy="1851783"/>
          </a:xfrm>
        </p:spPr>
        <p:txBody>
          <a:bodyPr>
            <a:normAutofit fontScale="70000" lnSpcReduction="20000"/>
          </a:bodyPr>
          <a:lstStyle/>
          <a:p>
            <a:pPr>
              <a:lnSpc>
                <a:spcPct val="150000"/>
              </a:lnSpc>
              <a:spcAft>
                <a:spcPts val="800"/>
              </a:spcAft>
              <a:tabLst>
                <a:tab pos="4152900" algn="l"/>
              </a:tabLst>
            </a:pPr>
            <a:r>
              <a:rPr lang="en-GB" sz="4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tabLst>
                <a:tab pos="4152900" algn="l"/>
              </a:tabLst>
            </a:pPr>
            <a:r>
              <a:rPr lang="en-GB" sz="4800" dirty="0">
                <a:effectLst/>
                <a:latin typeface="Arial" panose="020B0604020202020204" pitchFamily="34" charset="0"/>
                <a:ea typeface="Calibri" panose="020F0502020204030204" pitchFamily="34" charset="0"/>
                <a:cs typeface="Times New Roman" panose="02020603050405020304" pitchFamily="18" charset="0"/>
              </a:rPr>
              <a:t>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 name="TextBox 1">
            <a:extLst>
              <a:ext uri="{FF2B5EF4-FFF2-40B4-BE49-F238E27FC236}">
                <a16:creationId xmlns:a16="http://schemas.microsoft.com/office/drawing/2014/main" id="{7B3FA47C-0948-14D4-4EC4-E7D24BF0DE83}"/>
              </a:ext>
            </a:extLst>
          </p:cNvPr>
          <p:cNvSpPr txBox="1"/>
          <p:nvPr/>
        </p:nvSpPr>
        <p:spPr>
          <a:xfrm>
            <a:off x="2599339" y="2522040"/>
            <a:ext cx="5986007" cy="3760004"/>
          </a:xfrm>
          <a:prstGeom prst="rect">
            <a:avLst/>
          </a:prstGeom>
          <a:noFill/>
          <a:ln>
            <a:noFill/>
          </a:ln>
        </p:spPr>
        <p:txBody>
          <a:bodyPr wrap="square" rtlCol="0">
            <a:spAutoFit/>
          </a:bodyPr>
          <a:lstStyle/>
          <a:p>
            <a:r>
              <a:rPr lang="en-GB" b="1" dirty="0">
                <a:solidFill>
                  <a:schemeClr val="accent1">
                    <a:lumMod val="50000"/>
                  </a:schemeClr>
                </a:solidFill>
                <a:latin typeface="Arial" panose="020B0604020202020204" pitchFamily="34" charset="0"/>
                <a:cs typeface="Arial" panose="020B0604020202020204" pitchFamily="34" charset="0"/>
              </a:rPr>
              <a:t>Module name: Community Care and Development</a:t>
            </a:r>
          </a:p>
          <a:p>
            <a:endParaRPr lang="en-GB" b="1" dirty="0">
              <a:solidFill>
                <a:schemeClr val="accent1">
                  <a:lumMod val="50000"/>
                </a:schemeClr>
              </a:solidFill>
              <a:latin typeface="Arial" panose="020B0604020202020204" pitchFamily="34" charset="0"/>
              <a:cs typeface="Arial" panose="020B0604020202020204" pitchFamily="34" charset="0"/>
            </a:endParaRPr>
          </a:p>
          <a:p>
            <a:r>
              <a:rPr lang="en-GB" b="1" dirty="0">
                <a:solidFill>
                  <a:schemeClr val="accent1">
                    <a:lumMod val="50000"/>
                  </a:schemeClr>
                </a:solidFill>
                <a:latin typeface="Arial" panose="020B0604020202020204" pitchFamily="34" charset="0"/>
                <a:cs typeface="Arial" panose="020B0604020202020204" pitchFamily="34" charset="0"/>
              </a:rPr>
              <a:t>Module code: BMHP6022</a:t>
            </a:r>
          </a:p>
          <a:p>
            <a:endParaRPr lang="en-GB" b="1" dirty="0">
              <a:solidFill>
                <a:schemeClr val="accent1">
                  <a:lumMod val="50000"/>
                </a:schemeClr>
              </a:solidFill>
              <a:latin typeface="Arial" panose="020B0604020202020204" pitchFamily="34" charset="0"/>
              <a:cs typeface="Arial" panose="020B0604020202020204" pitchFamily="34" charset="0"/>
            </a:endParaRPr>
          </a:p>
          <a:p>
            <a:r>
              <a:rPr lang="en-GB" sz="1800" b="1" dirty="0">
                <a:solidFill>
                  <a:schemeClr val="accent1">
                    <a:lumMod val="50000"/>
                  </a:schemeClr>
                </a:solidFill>
                <a:effectLst/>
                <a:latin typeface="Arial" panose="020B0604020202020204" pitchFamily="34" charset="0"/>
                <a:ea typeface="Calibri" panose="020F0502020204030204" pitchFamily="34" charset="0"/>
                <a:cs typeface="Times New Roman" panose="02020603050405020304" pitchFamily="18" charset="0"/>
              </a:rPr>
              <a:t>Lecturer name</a:t>
            </a:r>
            <a:r>
              <a:rPr lang="en-GB" sz="1800" dirty="0">
                <a:solidFill>
                  <a:schemeClr val="accent1">
                    <a:lumMod val="50000"/>
                  </a:schemeClr>
                </a:solidFill>
                <a:effectLst/>
                <a:latin typeface="Arial" panose="020B0604020202020204" pitchFamily="34" charset="0"/>
                <a:ea typeface="Calibri" panose="020F0502020204030204" pitchFamily="34" charset="0"/>
                <a:cs typeface="Times New Roman" panose="02020603050405020304" pitchFamily="18" charset="0"/>
              </a:rPr>
              <a:t>: </a:t>
            </a:r>
            <a:r>
              <a:rPr lang="en-GB" b="1" dirty="0">
                <a:solidFill>
                  <a:schemeClr val="accent1">
                    <a:lumMod val="50000"/>
                  </a:schemeClr>
                </a:solidFill>
                <a:latin typeface="Arial" panose="020B0604020202020204" pitchFamily="34" charset="0"/>
                <a:cs typeface="Arial" panose="020B0604020202020204" pitchFamily="34" charset="0"/>
              </a:rPr>
              <a:t>Laila </a:t>
            </a:r>
            <a:r>
              <a:rPr lang="en-GB" b="1" dirty="0" err="1">
                <a:solidFill>
                  <a:schemeClr val="accent1">
                    <a:lumMod val="50000"/>
                  </a:schemeClr>
                </a:solidFill>
                <a:latin typeface="Arial" panose="020B0604020202020204" pitchFamily="34" charset="0"/>
                <a:cs typeface="Arial" panose="020B0604020202020204" pitchFamily="34" charset="0"/>
              </a:rPr>
              <a:t>Surani</a:t>
            </a:r>
            <a:r>
              <a:rPr lang="en-GB" b="1" dirty="0">
                <a:solidFill>
                  <a:schemeClr val="accent1">
                    <a:lumMod val="50000"/>
                  </a:schemeClr>
                </a:solidFill>
                <a:latin typeface="Arial" panose="020B0604020202020204" pitchFamily="34" charset="0"/>
                <a:cs typeface="Arial" panose="020B0604020202020204" pitchFamily="34" charset="0"/>
              </a:rPr>
              <a:t> </a:t>
            </a:r>
          </a:p>
          <a:p>
            <a:endParaRPr lang="en-GB" b="1" dirty="0">
              <a:solidFill>
                <a:schemeClr val="accent1">
                  <a:lumMod val="50000"/>
                </a:schemeClr>
              </a:solidFill>
              <a:latin typeface="Arial" panose="020B0604020202020204" pitchFamily="34" charset="0"/>
              <a:cs typeface="Arial" panose="020B0604020202020204" pitchFamily="34" charset="0"/>
            </a:endParaRPr>
          </a:p>
          <a:p>
            <a:endParaRPr lang="en-GB" b="1"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en-GB" b="1" dirty="0">
                <a:solidFill>
                  <a:schemeClr val="accent1">
                    <a:lumMod val="50000"/>
                  </a:schemeClr>
                </a:solidFill>
                <a:latin typeface="Arial" panose="020B0604020202020204" pitchFamily="34" charset="0"/>
                <a:cs typeface="Arial" panose="020B0604020202020204" pitchFamily="34" charset="0"/>
              </a:rPr>
              <a:t>Topic: Obesity </a:t>
            </a:r>
          </a:p>
          <a:p>
            <a:pPr algn="l">
              <a:lnSpc>
                <a:spcPct val="150000"/>
              </a:lnSpc>
              <a:spcAft>
                <a:spcPts val="800"/>
              </a:spcAft>
              <a:tabLst>
                <a:tab pos="4152900" algn="l"/>
              </a:tabLst>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Student name: Edit Tingyela</a:t>
            </a:r>
          </a:p>
          <a:p>
            <a:pPr algn="l">
              <a:lnSpc>
                <a:spcPct val="150000"/>
              </a:lnSpc>
              <a:spcAft>
                <a:spcPts val="800"/>
              </a:spcAft>
              <a:tabLst>
                <a:tab pos="4152900" algn="l"/>
              </a:tabLst>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Student ID: 1917242</a:t>
            </a:r>
          </a:p>
          <a:p>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6" name="Picture 5" descr="Discover University of Wales Trinity Saint David">
            <a:extLst>
              <a:ext uri="{FF2B5EF4-FFF2-40B4-BE49-F238E27FC236}">
                <a16:creationId xmlns:a16="http://schemas.microsoft.com/office/drawing/2014/main" id="{3221CEBB-3F2E-B0DC-933D-22DDBE885ADF}"/>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09905" y="1060557"/>
            <a:ext cx="1931277" cy="898768"/>
          </a:xfrm>
          <a:prstGeom prst="rect">
            <a:avLst/>
          </a:prstGeom>
          <a:noFill/>
          <a:ln>
            <a:noFill/>
          </a:ln>
        </p:spPr>
      </p:pic>
      <p:sp>
        <p:nvSpPr>
          <p:cNvPr id="3" name="TextBox 2">
            <a:extLst>
              <a:ext uri="{FF2B5EF4-FFF2-40B4-BE49-F238E27FC236}">
                <a16:creationId xmlns:a16="http://schemas.microsoft.com/office/drawing/2014/main" id="{3661992C-78F9-4FB9-BAB6-3C0C95EB976C}"/>
              </a:ext>
            </a:extLst>
          </p:cNvPr>
          <p:cNvSpPr txBox="1"/>
          <p:nvPr/>
        </p:nvSpPr>
        <p:spPr>
          <a:xfrm>
            <a:off x="2599339" y="1436105"/>
            <a:ext cx="6993321" cy="523220"/>
          </a:xfrm>
          <a:prstGeom prst="rect">
            <a:avLst/>
          </a:prstGeom>
          <a:noFill/>
          <a:ln>
            <a:noFill/>
          </a:ln>
        </p:spPr>
        <p:txBody>
          <a:bodyPr wrap="square" rtlCol="0">
            <a:spAutoFit/>
          </a:bodyPr>
          <a:lstStyle/>
          <a:p>
            <a:r>
              <a:rPr lang="en-GB" sz="2800" b="1" dirty="0">
                <a:solidFill>
                  <a:schemeClr val="accent1">
                    <a:lumMod val="50000"/>
                  </a:schemeClr>
                </a:solidFill>
                <a:latin typeface="Arial" panose="020B0604020202020204" pitchFamily="34" charset="0"/>
                <a:cs typeface="Arial" panose="020B0604020202020204" pitchFamily="34" charset="0"/>
              </a:rPr>
              <a:t>BSC level 6 in Health and Social Care</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5C33B6C-0379-5C4B-42EB-F2A32688AB9F}"/>
              </a:ext>
            </a:extLst>
          </p:cNvPr>
          <p:cNvSpPr>
            <a:spLocks noGrp="1"/>
          </p:cNvSpPr>
          <p:nvPr>
            <p:ph type="subTitle" idx="1"/>
          </p:nvPr>
        </p:nvSpPr>
        <p:spPr>
          <a:xfrm>
            <a:off x="859535" y="1093022"/>
            <a:ext cx="10472928" cy="819150"/>
          </a:xfrm>
        </p:spPr>
        <p:txBody>
          <a:bodyPr>
            <a:normAutofit/>
          </a:bodyPr>
          <a:lstStyle/>
          <a:p>
            <a:pPr algn="l"/>
            <a:r>
              <a:rPr lang="en-GB" sz="2400" dirty="0">
                <a:solidFill>
                  <a:schemeClr val="accent1">
                    <a:lumMod val="50000"/>
                  </a:schemeClr>
                </a:solidFill>
                <a:latin typeface="Arial" panose="020B0604020202020204" pitchFamily="34" charset="0"/>
                <a:cs typeface="Arial" panose="020B0604020202020204" pitchFamily="34" charset="0"/>
              </a:rPr>
              <a:t>In </a:t>
            </a:r>
            <a:r>
              <a:rPr lang="en-GB" sz="2400" b="1" dirty="0">
                <a:solidFill>
                  <a:schemeClr val="accent1">
                    <a:lumMod val="50000"/>
                  </a:schemeClr>
                </a:solidFill>
                <a:latin typeface="Arial" panose="020B0604020202020204" pitchFamily="34" charset="0"/>
                <a:cs typeface="Arial" panose="020B0604020202020204" pitchFamily="34" charset="0"/>
              </a:rPr>
              <a:t>Woking Borough</a:t>
            </a:r>
            <a:r>
              <a:rPr lang="en-GB" sz="2400" dirty="0">
                <a:solidFill>
                  <a:schemeClr val="accent1">
                    <a:lumMod val="50000"/>
                  </a:schemeClr>
                </a:solidFill>
                <a:latin typeface="Arial" panose="020B0604020202020204" pitchFamily="34" charset="0"/>
                <a:cs typeface="Arial" panose="020B0604020202020204" pitchFamily="34" charset="0"/>
              </a:rPr>
              <a:t>, both adults and children have high rates of </a:t>
            </a:r>
            <a:r>
              <a:rPr lang="en-GB" sz="2400" b="1" dirty="0">
                <a:solidFill>
                  <a:schemeClr val="accent1">
                    <a:lumMod val="50000"/>
                  </a:schemeClr>
                </a:solidFill>
                <a:latin typeface="Arial" panose="020B0604020202020204" pitchFamily="34" charset="0"/>
                <a:cs typeface="Arial" panose="020B0604020202020204" pitchFamily="34" charset="0"/>
              </a:rPr>
              <a:t>Obesity.</a:t>
            </a:r>
          </a:p>
          <a:p>
            <a:pPr algn="l"/>
            <a:endParaRPr lang="en-GB" sz="2800" b="1" dirty="0">
              <a:solidFill>
                <a:schemeClr val="accent1">
                  <a:lumMod val="50000"/>
                </a:schemeClr>
              </a:solidFill>
              <a:latin typeface="Arial" panose="020B0604020202020204" pitchFamily="34" charset="0"/>
              <a:cs typeface="Arial" panose="020B0604020202020204" pitchFamily="34" charset="0"/>
            </a:endParaRPr>
          </a:p>
          <a:p>
            <a:pPr algn="l"/>
            <a:endParaRPr lang="en-GB" sz="2800" b="1" dirty="0">
              <a:solidFill>
                <a:schemeClr val="accent1">
                  <a:lumMod val="50000"/>
                </a:schemeClr>
              </a:solidFill>
              <a:latin typeface="Arial" panose="020B0604020202020204" pitchFamily="34" charset="0"/>
              <a:cs typeface="Arial" panose="020B0604020202020204" pitchFamily="34" charset="0"/>
            </a:endParaRPr>
          </a:p>
          <a:p>
            <a:pPr algn="ctr"/>
            <a:endParaRPr lang="en-GB" sz="1800" b="1" dirty="0">
              <a:solidFill>
                <a:schemeClr val="accent1">
                  <a:lumMod val="50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53B13FA-6605-9A49-272E-16CC782E3643}"/>
              </a:ext>
            </a:extLst>
          </p:cNvPr>
          <p:cNvSpPr txBox="1"/>
          <p:nvPr/>
        </p:nvSpPr>
        <p:spPr>
          <a:xfrm>
            <a:off x="3519485" y="120511"/>
            <a:ext cx="5019675" cy="584775"/>
          </a:xfrm>
          <a:prstGeom prst="rect">
            <a:avLst/>
          </a:prstGeom>
          <a:noFill/>
          <a:ln>
            <a:noFill/>
          </a:ln>
        </p:spPr>
        <p:txBody>
          <a:bodyPr wrap="square" rtlCol="0">
            <a:spAutoFit/>
          </a:bodyPr>
          <a:lstStyle/>
          <a:p>
            <a:pPr algn="ctr"/>
            <a:r>
              <a:rPr lang="en-GB" sz="3200" b="1" dirty="0">
                <a:solidFill>
                  <a:schemeClr val="tx2"/>
                </a:solidFill>
                <a:latin typeface="Arial "/>
              </a:rPr>
              <a:t>INTRODUCTION</a:t>
            </a:r>
          </a:p>
        </p:txBody>
      </p:sp>
      <p:sp>
        <p:nvSpPr>
          <p:cNvPr id="4" name="TextBox 3">
            <a:extLst>
              <a:ext uri="{FF2B5EF4-FFF2-40B4-BE49-F238E27FC236}">
                <a16:creationId xmlns:a16="http://schemas.microsoft.com/office/drawing/2014/main" id="{61A57834-B97B-D4EF-FD72-6C0E8D0EC778}"/>
              </a:ext>
            </a:extLst>
          </p:cNvPr>
          <p:cNvSpPr txBox="1"/>
          <p:nvPr/>
        </p:nvSpPr>
        <p:spPr>
          <a:xfrm>
            <a:off x="859535" y="1995924"/>
            <a:ext cx="10472928" cy="1938992"/>
          </a:xfrm>
          <a:prstGeom prst="rect">
            <a:avLst/>
          </a:prstGeom>
          <a:noFill/>
          <a:ln>
            <a:noFill/>
          </a:ln>
        </p:spPr>
        <p:txBody>
          <a:bodyPr wrap="square" rtlCol="0">
            <a:spAutoFit/>
          </a:bodyPr>
          <a:lstStyle/>
          <a:p>
            <a:pPr algn="just"/>
            <a:r>
              <a:rPr lang="en-GB" sz="2200" dirty="0">
                <a:solidFill>
                  <a:schemeClr val="accent1">
                    <a:lumMod val="50000"/>
                  </a:schemeClr>
                </a:solidFill>
                <a:effectLst/>
                <a:latin typeface="Arial" panose="020B0604020202020204" pitchFamily="34" charset="0"/>
                <a:ea typeface="Calibri" panose="020F0502020204030204" pitchFamily="34" charset="0"/>
              </a:rPr>
              <a:t>As stated by the Health and Wellbeing Strategy 2021-2031 there is </a:t>
            </a:r>
            <a:r>
              <a:rPr lang="en-GB" sz="3200" b="1" dirty="0">
                <a:solidFill>
                  <a:schemeClr val="accent1">
                    <a:lumMod val="50000"/>
                  </a:schemeClr>
                </a:solidFill>
                <a:effectLst/>
                <a:latin typeface="Arial" panose="020B0604020202020204" pitchFamily="34" charset="0"/>
                <a:ea typeface="Calibri" panose="020F0502020204030204" pitchFamily="34" charset="0"/>
              </a:rPr>
              <a:t>8,5% </a:t>
            </a:r>
            <a:r>
              <a:rPr lang="en-GB" sz="2200" b="1" dirty="0">
                <a:solidFill>
                  <a:schemeClr val="accent1">
                    <a:lumMod val="50000"/>
                  </a:schemeClr>
                </a:solidFill>
                <a:effectLst/>
                <a:latin typeface="Arial" panose="020B0604020202020204" pitchFamily="34" charset="0"/>
                <a:ea typeface="Calibri" panose="020F0502020204030204" pitchFamily="34" charset="0"/>
              </a:rPr>
              <a:t>Obesity </a:t>
            </a:r>
            <a:r>
              <a:rPr lang="en-GB" sz="2200" dirty="0">
                <a:solidFill>
                  <a:schemeClr val="accent1">
                    <a:lumMod val="50000"/>
                  </a:schemeClr>
                </a:solidFill>
                <a:effectLst/>
                <a:latin typeface="Arial" panose="020B0604020202020204" pitchFamily="34" charset="0"/>
                <a:ea typeface="Calibri" panose="020F0502020204030204" pitchFamily="34" charset="0"/>
              </a:rPr>
              <a:t>prevalence in Woking, which is a highest level in Surrey. </a:t>
            </a:r>
            <a:r>
              <a:rPr lang="en-GB" sz="2200" dirty="0">
                <a:solidFill>
                  <a:schemeClr val="accent1">
                    <a:lumMod val="50000"/>
                  </a:schemeClr>
                </a:solidFill>
                <a:latin typeface="Arial" panose="020B0604020202020204" pitchFamily="34" charset="0"/>
                <a:cs typeface="Arial" panose="020B0604020202020204" pitchFamily="34" charset="0"/>
              </a:rPr>
              <a:t>(</a:t>
            </a:r>
            <a:r>
              <a:rPr lang="en-GB" sz="2200" dirty="0">
                <a:solidFill>
                  <a:schemeClr val="accent1">
                    <a:lumMod val="50000"/>
                  </a:schemeClr>
                </a:solidFill>
                <a:effectLst/>
                <a:latin typeface="Arial" panose="020B0604020202020204" pitchFamily="34" charset="0"/>
                <a:ea typeface="Calibri" panose="020F0502020204030204" pitchFamily="34" charset="0"/>
              </a:rPr>
              <a:t>Woking Borough Council, 2022b). Obesity is one of the causes of noncommunicable illnesses, children who are obese are far more vulnerable to have cardiovascular issues as adults.(NHS, 2019).</a:t>
            </a:r>
          </a:p>
        </p:txBody>
      </p:sp>
      <p:sp>
        <p:nvSpPr>
          <p:cNvPr id="5" name="TextBox 4">
            <a:extLst>
              <a:ext uri="{FF2B5EF4-FFF2-40B4-BE49-F238E27FC236}">
                <a16:creationId xmlns:a16="http://schemas.microsoft.com/office/drawing/2014/main" id="{32543FA5-43AC-72F9-E05A-5FCEC69320C6}"/>
              </a:ext>
            </a:extLst>
          </p:cNvPr>
          <p:cNvSpPr txBox="1"/>
          <p:nvPr/>
        </p:nvSpPr>
        <p:spPr>
          <a:xfrm>
            <a:off x="792861" y="4018668"/>
            <a:ext cx="6036564" cy="1783886"/>
          </a:xfrm>
          <a:prstGeom prst="rect">
            <a:avLst/>
          </a:prstGeom>
          <a:noFill/>
          <a:ln>
            <a:noFill/>
          </a:ln>
        </p:spPr>
        <p:txBody>
          <a:bodyPr wrap="square" rtlCol="0">
            <a:spAutoFit/>
          </a:bodyPr>
          <a:lstStyle/>
          <a:p>
            <a:pPr algn="just">
              <a:lnSpc>
                <a:spcPct val="150000"/>
              </a:lnSpc>
            </a:pPr>
            <a:r>
              <a:rPr lang="en-GB" sz="2200" b="1" dirty="0">
                <a:solidFill>
                  <a:schemeClr val="accent1">
                    <a:lumMod val="50000"/>
                  </a:schemeClr>
                </a:solidFill>
                <a:latin typeface="Arial" panose="020B0604020202020204" pitchFamily="34" charset="0"/>
                <a:cs typeface="Arial" panose="020B0604020202020204" pitchFamily="34" charset="0"/>
              </a:rPr>
              <a:t>The </a:t>
            </a:r>
            <a:r>
              <a:rPr lang="en-GB" sz="3200" b="1" dirty="0">
                <a:solidFill>
                  <a:schemeClr val="accent1">
                    <a:lumMod val="50000"/>
                  </a:schemeClr>
                </a:solidFill>
                <a:latin typeface="Arial" panose="020B0604020202020204" pitchFamily="34" charset="0"/>
                <a:cs typeface="Arial" panose="020B0604020202020204" pitchFamily="34" charset="0"/>
              </a:rPr>
              <a:t>aim</a:t>
            </a:r>
            <a:r>
              <a:rPr lang="en-GB" sz="2200" b="1" dirty="0">
                <a:solidFill>
                  <a:schemeClr val="accent1">
                    <a:lumMod val="50000"/>
                  </a:schemeClr>
                </a:solidFill>
                <a:latin typeface="Arial" panose="020B0604020202020204" pitchFamily="34" charset="0"/>
                <a:cs typeface="Arial" panose="020B0604020202020204" pitchFamily="34" charset="0"/>
              </a:rPr>
              <a:t> of the project to tackle problem of obesity by promoting healthy lifestyle to improve health of community.</a:t>
            </a:r>
          </a:p>
        </p:txBody>
      </p:sp>
      <p:sp>
        <p:nvSpPr>
          <p:cNvPr id="7" name="TextBox 6">
            <a:extLst>
              <a:ext uri="{FF2B5EF4-FFF2-40B4-BE49-F238E27FC236}">
                <a16:creationId xmlns:a16="http://schemas.microsoft.com/office/drawing/2014/main" id="{DA96626E-695D-B38C-7725-62E18FE4937A}"/>
              </a:ext>
            </a:extLst>
          </p:cNvPr>
          <p:cNvSpPr txBox="1"/>
          <p:nvPr/>
        </p:nvSpPr>
        <p:spPr>
          <a:xfrm>
            <a:off x="7177183" y="3934916"/>
            <a:ext cx="4221956" cy="1785104"/>
          </a:xfrm>
          <a:prstGeom prst="rect">
            <a:avLst/>
          </a:prstGeom>
          <a:noFill/>
          <a:ln>
            <a:noFill/>
          </a:ln>
        </p:spPr>
        <p:txBody>
          <a:bodyPr wrap="square">
            <a:spAutoFit/>
          </a:bodyPr>
          <a:lstStyle/>
          <a:p>
            <a:endParaRPr lang="en-GB" sz="2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r>
              <a:rPr lang="en-GB" sz="22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The targeted areas are:</a:t>
            </a:r>
          </a:p>
          <a:p>
            <a:pPr marL="285750" indent="-285750">
              <a:buFont typeface="Arial" panose="020B0604020202020204" pitchFamily="34" charset="0"/>
              <a:buChar char="•"/>
            </a:pPr>
            <a:r>
              <a:rPr lang="en-GB" sz="22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poor diet </a:t>
            </a:r>
          </a:p>
          <a:p>
            <a:pPr marL="285750" indent="-285750">
              <a:buFont typeface="Arial" panose="020B0604020202020204" pitchFamily="34" charset="0"/>
              <a:buChar char="•"/>
            </a:pPr>
            <a:r>
              <a:rPr lang="en-GB" sz="22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 minimal amount of exercise</a:t>
            </a:r>
          </a:p>
        </p:txBody>
      </p:sp>
    </p:spTree>
    <p:extLst>
      <p:ext uri="{BB962C8B-B14F-4D97-AF65-F5344CB8AC3E}">
        <p14:creationId xmlns:p14="http://schemas.microsoft.com/office/powerpoint/2010/main" val="2883773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AF670C-EC06-1CE9-FDCF-A3153A5194EC}"/>
              </a:ext>
            </a:extLst>
          </p:cNvPr>
          <p:cNvSpPr txBox="1"/>
          <p:nvPr/>
        </p:nvSpPr>
        <p:spPr>
          <a:xfrm>
            <a:off x="285750" y="911322"/>
            <a:ext cx="11487150" cy="1467646"/>
          </a:xfrm>
          <a:prstGeom prst="rect">
            <a:avLst/>
          </a:prstGeom>
          <a:noFill/>
          <a:ln>
            <a:noFill/>
          </a:ln>
        </p:spPr>
        <p:txBody>
          <a:bodyPr wrap="square" rtlCol="0">
            <a:spAutoFit/>
          </a:bodyPr>
          <a:lstStyle/>
          <a:p>
            <a:pPr marL="285750" indent="-285750" algn="just">
              <a:buFont typeface="Arial" panose="020B0604020202020204" pitchFamily="34" charset="0"/>
              <a:buChar char="•"/>
            </a:pPr>
            <a:r>
              <a:rPr lang="en-GB" sz="2200" dirty="0">
                <a:solidFill>
                  <a:schemeClr val="accent1">
                    <a:lumMod val="50000"/>
                  </a:schemeClr>
                </a:solidFill>
                <a:latin typeface="Arial" panose="020B0604020202020204" pitchFamily="34" charset="0"/>
                <a:cs typeface="Arial" panose="020B0604020202020204" pitchFamily="34" charset="0"/>
              </a:rPr>
              <a:t>Woking is a contemporary town in the county of Surrey with good access to London and rest of the UK. (</a:t>
            </a:r>
            <a:r>
              <a:rPr lang="en-GB" sz="2200" dirty="0">
                <a:solidFill>
                  <a:schemeClr val="accent1">
                    <a:lumMod val="50000"/>
                  </a:schemeClr>
                </a:solidFill>
                <a:effectLst/>
                <a:latin typeface="Arial" panose="020B0604020202020204" pitchFamily="34" charset="0"/>
                <a:ea typeface="Calibri" panose="020F0502020204030204" pitchFamily="34" charset="0"/>
              </a:rPr>
              <a:t>Woking Borough Council, 2022a). </a:t>
            </a:r>
          </a:p>
          <a:p>
            <a:pPr marL="285750" indent="-285750" algn="just">
              <a:spcAft>
                <a:spcPts val="800"/>
              </a:spcAft>
              <a:buFont typeface="Arial" panose="020B0604020202020204" pitchFamily="34" charset="0"/>
              <a:buChar char="•"/>
            </a:pPr>
            <a:r>
              <a:rPr lang="en-GB" sz="2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According to the Office for National Statistic (2022) </a:t>
            </a:r>
            <a:r>
              <a:rPr lang="en-GB" sz="2200" dirty="0">
                <a:solidFill>
                  <a:schemeClr val="accent1">
                    <a:lumMod val="50000"/>
                  </a:schemeClr>
                </a:solidFill>
                <a:effectLst/>
                <a:latin typeface="Arial" panose="020B0604020202020204" pitchFamily="34" charset="0"/>
                <a:ea typeface="Calibri" panose="020F0502020204030204" pitchFamily="34" charset="0"/>
              </a:rPr>
              <a:t>the population has increased by 4,7% from 2011 to 2021 when there were </a:t>
            </a:r>
            <a:r>
              <a:rPr lang="en-GB" sz="2200" b="1" dirty="0">
                <a:solidFill>
                  <a:schemeClr val="accent1">
                    <a:lumMod val="50000"/>
                  </a:schemeClr>
                </a:solidFill>
                <a:effectLst/>
                <a:latin typeface="Arial" panose="020B0604020202020204" pitchFamily="34" charset="0"/>
                <a:ea typeface="Calibri" panose="020F0502020204030204" pitchFamily="34" charset="0"/>
              </a:rPr>
              <a:t>103,900</a:t>
            </a:r>
            <a:r>
              <a:rPr lang="en-GB" sz="2200" dirty="0">
                <a:solidFill>
                  <a:schemeClr val="accent1">
                    <a:lumMod val="50000"/>
                  </a:schemeClr>
                </a:solidFill>
                <a:effectLst/>
                <a:latin typeface="Arial" panose="020B0604020202020204" pitchFamily="34" charset="0"/>
                <a:ea typeface="Calibri" panose="020F0502020204030204" pitchFamily="34" charset="0"/>
              </a:rPr>
              <a:t> people living in Woking.</a:t>
            </a:r>
          </a:p>
        </p:txBody>
      </p:sp>
      <p:sp>
        <p:nvSpPr>
          <p:cNvPr id="3" name="TextBox 2">
            <a:extLst>
              <a:ext uri="{FF2B5EF4-FFF2-40B4-BE49-F238E27FC236}">
                <a16:creationId xmlns:a16="http://schemas.microsoft.com/office/drawing/2014/main" id="{6763C914-0077-3CC6-6ECF-7378CAC5CC08}"/>
              </a:ext>
            </a:extLst>
          </p:cNvPr>
          <p:cNvSpPr txBox="1"/>
          <p:nvPr/>
        </p:nvSpPr>
        <p:spPr>
          <a:xfrm>
            <a:off x="266342" y="2378968"/>
            <a:ext cx="5867758" cy="1754326"/>
          </a:xfrm>
          <a:prstGeom prst="rect">
            <a:avLst/>
          </a:prstGeom>
          <a:noFill/>
          <a:ln>
            <a:noFill/>
          </a:ln>
        </p:spPr>
        <p:txBody>
          <a:bodyPr wrap="square" rtlCol="0">
            <a:spAutoFit/>
          </a:bodyPr>
          <a:lstStyle/>
          <a:p>
            <a:pPr marL="285750" indent="-285750" algn="just">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According to </a:t>
            </a:r>
            <a:r>
              <a:rPr lang="en-GB" dirty="0" err="1">
                <a:solidFill>
                  <a:schemeClr val="accent1">
                    <a:lumMod val="50000"/>
                  </a:schemeClr>
                </a:solidFill>
                <a:latin typeface="Arial" panose="020B0604020202020204" pitchFamily="34" charset="0"/>
                <a:cs typeface="Arial" panose="020B0604020202020204" pitchFamily="34" charset="0"/>
              </a:rPr>
              <a:t>varbes</a:t>
            </a:r>
            <a:r>
              <a:rPr lang="en-GB" dirty="0">
                <a:solidFill>
                  <a:schemeClr val="accent1">
                    <a:lumMod val="50000"/>
                  </a:schemeClr>
                </a:solidFill>
                <a:latin typeface="Arial" panose="020B0604020202020204" pitchFamily="34" charset="0"/>
                <a:cs typeface="Arial" panose="020B0604020202020204" pitchFamily="34" charset="0"/>
              </a:rPr>
              <a:t> (2021) b</a:t>
            </a:r>
            <a:r>
              <a:rPr lang="en-GB"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ased on the 2011 Census, the population is primarily made up of </a:t>
            </a:r>
            <a:r>
              <a:rPr lang="en-GB"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white people (83.6%).</a:t>
            </a:r>
            <a:r>
              <a:rPr lang="en-GB"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 The largest minority group is </a:t>
            </a:r>
            <a:r>
              <a:rPr lang="en-GB"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Asian, </a:t>
            </a:r>
            <a:r>
              <a:rPr lang="en-GB" b="1" i="0" dirty="0">
                <a:solidFill>
                  <a:schemeClr val="accent1">
                    <a:lumMod val="50000"/>
                  </a:schemeClr>
                </a:solidFill>
                <a:effectLst/>
                <a:latin typeface="Arial" panose="020B0604020202020204" pitchFamily="34" charset="0"/>
                <a:cs typeface="Arial" panose="020B0604020202020204" pitchFamily="34" charset="0"/>
              </a:rPr>
              <a:t>11.6% </a:t>
            </a:r>
            <a:r>
              <a:rPr lang="en-GB" b="0" i="0" dirty="0">
                <a:solidFill>
                  <a:schemeClr val="accent1">
                    <a:lumMod val="50000"/>
                  </a:schemeClr>
                </a:solidFill>
                <a:effectLst/>
                <a:latin typeface="Arial" panose="020B0604020202020204" pitchFamily="34" charset="0"/>
                <a:cs typeface="Arial" panose="020B0604020202020204" pitchFamily="34" charset="0"/>
              </a:rPr>
              <a:t>of the Woking population,  </a:t>
            </a:r>
            <a:r>
              <a:rPr lang="en-GB" b="1" i="0" dirty="0">
                <a:solidFill>
                  <a:schemeClr val="accent1">
                    <a:lumMod val="50000"/>
                  </a:schemeClr>
                </a:solidFill>
                <a:effectLst/>
                <a:latin typeface="Arial" panose="020B0604020202020204" pitchFamily="34" charset="0"/>
                <a:cs typeface="Arial" panose="020B0604020202020204" pitchFamily="34" charset="0"/>
              </a:rPr>
              <a:t>Mixed is 2,4%, 1,4% made up of Black people </a:t>
            </a:r>
            <a:r>
              <a:rPr lang="en-GB" b="0" i="0" dirty="0">
                <a:solidFill>
                  <a:schemeClr val="accent1">
                    <a:lumMod val="50000"/>
                  </a:schemeClr>
                </a:solidFill>
                <a:effectLst/>
                <a:latin typeface="Arial" panose="020B0604020202020204" pitchFamily="34" charset="0"/>
                <a:cs typeface="Arial" panose="020B0604020202020204" pitchFamily="34" charset="0"/>
              </a:rPr>
              <a:t>and </a:t>
            </a:r>
            <a:r>
              <a:rPr lang="en-GB" b="1" i="0" dirty="0">
                <a:solidFill>
                  <a:schemeClr val="accent1">
                    <a:lumMod val="50000"/>
                  </a:schemeClr>
                </a:solidFill>
                <a:effectLst/>
                <a:latin typeface="Arial" panose="020B0604020202020204" pitchFamily="34" charset="0"/>
                <a:cs typeface="Arial" panose="020B0604020202020204" pitchFamily="34" charset="0"/>
              </a:rPr>
              <a:t>1,1% of the population is Other</a:t>
            </a:r>
            <a:r>
              <a:rPr lang="en-GB" b="0" i="0" dirty="0">
                <a:solidFill>
                  <a:schemeClr val="accent1">
                    <a:lumMod val="50000"/>
                  </a:schemeClr>
                </a:solidFill>
                <a:effectLst/>
                <a:latin typeface="Arial" panose="020B0604020202020204" pitchFamily="34" charset="0"/>
                <a:cs typeface="Arial" panose="020B0604020202020204" pitchFamily="34" charset="0"/>
              </a:rPr>
              <a:t>.</a:t>
            </a:r>
            <a:endParaRPr lang="en-GB"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5" name="Picture 2" descr="Fénykép megnyitása">
            <a:extLst>
              <a:ext uri="{FF2B5EF4-FFF2-40B4-BE49-F238E27FC236}">
                <a16:creationId xmlns:a16="http://schemas.microsoft.com/office/drawing/2014/main" id="{726B987B-A76B-F1D5-4A4C-54A258CA6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2518" y="2584311"/>
            <a:ext cx="4441372" cy="29749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DC31A2-1FC8-1AB0-C1AA-DD3C06DBE0ED}"/>
              </a:ext>
            </a:extLst>
          </p:cNvPr>
          <p:cNvSpPr txBox="1"/>
          <p:nvPr/>
        </p:nvSpPr>
        <p:spPr>
          <a:xfrm>
            <a:off x="6786156" y="5827709"/>
            <a:ext cx="3526973" cy="1015663"/>
          </a:xfrm>
          <a:prstGeom prst="rect">
            <a:avLst/>
          </a:prstGeom>
          <a:noFill/>
          <a:ln>
            <a:noFill/>
          </a:ln>
        </p:spPr>
        <p:txBody>
          <a:bodyPr wrap="square" rtlCol="0">
            <a:spAutoFit/>
          </a:bodyPr>
          <a:lstStyle/>
          <a:p>
            <a:r>
              <a:rPr lang="en-GB" sz="1400" dirty="0">
                <a:solidFill>
                  <a:schemeClr val="accent1">
                    <a:lumMod val="50000"/>
                  </a:schemeClr>
                </a:solidFill>
                <a:latin typeface="Arial" panose="020B0604020202020204" pitchFamily="34" charset="0"/>
                <a:cs typeface="Arial" panose="020B0604020202020204" pitchFamily="34" charset="0"/>
              </a:rPr>
              <a:t>(</a:t>
            </a:r>
            <a:r>
              <a:rPr lang="en-GB" sz="1400" dirty="0" err="1">
                <a:solidFill>
                  <a:schemeClr val="accent1">
                    <a:lumMod val="50000"/>
                  </a:schemeClr>
                </a:solidFill>
                <a:latin typeface="Arial" panose="020B0604020202020204" pitchFamily="34" charset="0"/>
                <a:cs typeface="Arial" panose="020B0604020202020204" pitchFamily="34" charset="0"/>
              </a:rPr>
              <a:t>varbes</a:t>
            </a:r>
            <a:r>
              <a:rPr lang="en-GB" sz="1400" dirty="0">
                <a:solidFill>
                  <a:schemeClr val="accent1">
                    <a:lumMod val="50000"/>
                  </a:schemeClr>
                </a:solidFill>
                <a:latin typeface="Arial" panose="020B0604020202020204" pitchFamily="34" charset="0"/>
                <a:cs typeface="Arial" panose="020B0604020202020204" pitchFamily="34" charset="0"/>
              </a:rPr>
              <a:t>, 2021).</a:t>
            </a:r>
          </a:p>
          <a:p>
            <a:pPr algn="ctr"/>
            <a:r>
              <a:rPr lang="en-GB" sz="1600" dirty="0">
                <a:solidFill>
                  <a:schemeClr val="accent1">
                    <a:lumMod val="50000"/>
                  </a:schemeClr>
                </a:solidFill>
                <a:latin typeface="Arial" panose="020B0604020202020204" pitchFamily="34" charset="0"/>
                <a:cs typeface="Arial" panose="020B0604020202020204" pitchFamily="34" charset="0"/>
              </a:rPr>
              <a:t>Figure 1</a:t>
            </a:r>
            <a:r>
              <a:rPr lang="en-GB" sz="1600" b="1" dirty="0">
                <a:solidFill>
                  <a:schemeClr val="accent1">
                    <a:lumMod val="50000"/>
                  </a:schemeClr>
                </a:solidFill>
                <a:latin typeface="Arial" panose="020B0604020202020204" pitchFamily="34" charset="0"/>
                <a:cs typeface="Arial" panose="020B0604020202020204" pitchFamily="34" charset="0"/>
              </a:rPr>
              <a:t>: </a:t>
            </a:r>
            <a:r>
              <a:rPr lang="en-GB" sz="1600" dirty="0">
                <a:solidFill>
                  <a:schemeClr val="accent1">
                    <a:lumMod val="50000"/>
                  </a:schemeClr>
                </a:solidFill>
                <a:latin typeface="Arial" panose="020B0604020202020204" pitchFamily="34" charset="0"/>
                <a:cs typeface="Arial" panose="020B0604020202020204" pitchFamily="34" charset="0"/>
              </a:rPr>
              <a:t>Population by race in Woking, 2011 census</a:t>
            </a:r>
          </a:p>
          <a:p>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0E0E72D-1F60-6E94-429F-153BB56D05AE}"/>
              </a:ext>
            </a:extLst>
          </p:cNvPr>
          <p:cNvSpPr txBox="1"/>
          <p:nvPr/>
        </p:nvSpPr>
        <p:spPr>
          <a:xfrm>
            <a:off x="285751" y="4288827"/>
            <a:ext cx="5867758" cy="2831544"/>
          </a:xfrm>
          <a:prstGeom prst="rect">
            <a:avLst/>
          </a:prstGeom>
          <a:noFill/>
          <a:ln>
            <a:noFill/>
          </a:ln>
        </p:spPr>
        <p:txBody>
          <a:bodyPr wrap="square" rtlCol="0">
            <a:spAutoFit/>
          </a:bodyPr>
          <a:lstStyle/>
          <a:p>
            <a:pPr algn="l"/>
            <a:r>
              <a:rPr lang="en-GB" sz="1600" b="1" i="0" dirty="0">
                <a:effectLst/>
                <a:latin typeface="Arial" panose="020B0604020202020204" pitchFamily="34" charset="0"/>
                <a:cs typeface="Arial" panose="020B0604020202020204" pitchFamily="34" charset="0"/>
              </a:rPr>
              <a:t>“</a:t>
            </a:r>
            <a:r>
              <a:rPr lang="en-GB" b="1" i="0" dirty="0">
                <a:solidFill>
                  <a:schemeClr val="accent1">
                    <a:lumMod val="50000"/>
                  </a:schemeClr>
                </a:solidFill>
                <a:effectLst/>
                <a:latin typeface="Arial" panose="020B0604020202020204" pitchFamily="34" charset="0"/>
                <a:cs typeface="Arial" panose="020B0604020202020204" pitchFamily="34" charset="0"/>
              </a:rPr>
              <a:t>Religious groups in Woking, 2011 census</a:t>
            </a:r>
          </a:p>
          <a:p>
            <a:pPr algn="l"/>
            <a:endParaRPr lang="en-GB" b="1" i="0" dirty="0">
              <a:solidFill>
                <a:schemeClr val="accent1">
                  <a:lumMod val="5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Christian  58.8%</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Buddhist  0.7%</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Hindu  2.0%</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Jewish  0.2%</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Muslim 7.4%</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Sikh  0.2%</a:t>
            </a:r>
          </a:p>
          <a:p>
            <a:pPr algn="l">
              <a:buFont typeface="Arial" panose="020B0604020202020204" pitchFamily="34" charset="0"/>
              <a:buChar char="•"/>
            </a:pPr>
            <a:r>
              <a:rPr lang="en-GB" i="0" dirty="0">
                <a:solidFill>
                  <a:schemeClr val="accent1">
                    <a:lumMod val="50000"/>
                  </a:schemeClr>
                </a:solidFill>
                <a:effectLst/>
                <a:latin typeface="Arial" panose="020B0604020202020204" pitchFamily="34" charset="0"/>
                <a:cs typeface="Arial" panose="020B0604020202020204" pitchFamily="34" charset="0"/>
              </a:rPr>
              <a:t> Other  30.8%” </a:t>
            </a:r>
            <a:r>
              <a:rPr lang="en-GB" dirty="0">
                <a:solidFill>
                  <a:schemeClr val="accent1">
                    <a:lumMod val="50000"/>
                  </a:schemeClr>
                </a:solidFill>
                <a:latin typeface="Arial" panose="020B0604020202020204" pitchFamily="34" charset="0"/>
                <a:cs typeface="Arial" panose="020B0604020202020204" pitchFamily="34" charset="0"/>
              </a:rPr>
              <a:t>(</a:t>
            </a:r>
            <a:r>
              <a:rPr lang="en-GB" dirty="0" err="1">
                <a:solidFill>
                  <a:schemeClr val="accent1">
                    <a:lumMod val="50000"/>
                  </a:schemeClr>
                </a:solidFill>
                <a:latin typeface="Arial" panose="020B0604020202020204" pitchFamily="34" charset="0"/>
                <a:cs typeface="Arial" panose="020B0604020202020204" pitchFamily="34" charset="0"/>
              </a:rPr>
              <a:t>varbes</a:t>
            </a:r>
            <a:r>
              <a:rPr lang="en-GB" dirty="0">
                <a:solidFill>
                  <a:schemeClr val="accent1">
                    <a:lumMod val="50000"/>
                  </a:schemeClr>
                </a:solidFill>
                <a:latin typeface="Arial" panose="020B0604020202020204" pitchFamily="34" charset="0"/>
                <a:cs typeface="Arial" panose="020B0604020202020204" pitchFamily="34" charset="0"/>
              </a:rPr>
              <a:t>, 2021).</a:t>
            </a:r>
          </a:p>
          <a:p>
            <a:pPr algn="l">
              <a:buFont typeface="Arial" panose="020B0604020202020204" pitchFamily="34" charset="0"/>
              <a:buChar char="•"/>
            </a:pPr>
            <a:endParaRPr lang="en-GB" sz="1600" i="0" dirty="0">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5521905-E413-B8B9-4FB4-30C696043D2B}"/>
              </a:ext>
            </a:extLst>
          </p:cNvPr>
          <p:cNvSpPr txBox="1"/>
          <p:nvPr/>
        </p:nvSpPr>
        <p:spPr>
          <a:xfrm>
            <a:off x="-66675" y="121204"/>
            <a:ext cx="12192000" cy="584775"/>
          </a:xfrm>
          <a:prstGeom prst="rect">
            <a:avLst/>
          </a:prstGeom>
          <a:noFill/>
          <a:ln>
            <a:noFill/>
          </a:ln>
        </p:spPr>
        <p:txBody>
          <a:bodyPr wrap="square" rtlCol="0">
            <a:spAutoFit/>
          </a:bodyPr>
          <a:lstStyle/>
          <a:p>
            <a:pPr algn="ctr"/>
            <a:r>
              <a:rPr lang="en-GB" sz="3200" b="1" dirty="0">
                <a:solidFill>
                  <a:schemeClr val="accent1">
                    <a:lumMod val="50000"/>
                  </a:schemeClr>
                </a:solidFill>
                <a:latin typeface="Arial" panose="020B0604020202020204" pitchFamily="34" charset="0"/>
                <a:cs typeface="Arial" panose="020B0604020202020204" pitchFamily="34" charset="0"/>
              </a:rPr>
              <a:t>DEMOGRAPHY</a:t>
            </a:r>
          </a:p>
        </p:txBody>
      </p:sp>
    </p:spTree>
    <p:extLst>
      <p:ext uri="{BB962C8B-B14F-4D97-AF65-F5344CB8AC3E}">
        <p14:creationId xmlns:p14="http://schemas.microsoft.com/office/powerpoint/2010/main" val="271205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10A32D7-A1FC-3012-FFCA-5E0D93DEF015}"/>
              </a:ext>
            </a:extLst>
          </p:cNvPr>
          <p:cNvSpPr txBox="1"/>
          <p:nvPr/>
        </p:nvSpPr>
        <p:spPr>
          <a:xfrm>
            <a:off x="2992837" y="711585"/>
            <a:ext cx="6206325" cy="584775"/>
          </a:xfrm>
          <a:prstGeom prst="rect">
            <a:avLst/>
          </a:prstGeom>
          <a:noFill/>
          <a:ln>
            <a:noFill/>
          </a:ln>
        </p:spPr>
        <p:txBody>
          <a:bodyPr wrap="square" rtlCol="0">
            <a:spAutoFit/>
          </a:bodyPr>
          <a:lstStyle/>
          <a:p>
            <a:pPr algn="ctr"/>
            <a:r>
              <a:rPr lang="en-GB" sz="3200" b="1" dirty="0">
                <a:solidFill>
                  <a:schemeClr val="tx2"/>
                </a:solidFill>
                <a:latin typeface="Arial" panose="020B0604020202020204" pitchFamily="34" charset="0"/>
                <a:cs typeface="Arial" panose="020B0604020202020204" pitchFamily="34" charset="0"/>
              </a:rPr>
              <a:t>STAKEHOLDERS</a:t>
            </a:r>
          </a:p>
        </p:txBody>
      </p:sp>
      <p:sp>
        <p:nvSpPr>
          <p:cNvPr id="10" name="TextBox 9">
            <a:extLst>
              <a:ext uri="{FF2B5EF4-FFF2-40B4-BE49-F238E27FC236}">
                <a16:creationId xmlns:a16="http://schemas.microsoft.com/office/drawing/2014/main" id="{06849628-37B4-EA24-8A80-EFC70A81CA49}"/>
              </a:ext>
            </a:extLst>
          </p:cNvPr>
          <p:cNvSpPr txBox="1"/>
          <p:nvPr/>
        </p:nvSpPr>
        <p:spPr>
          <a:xfrm>
            <a:off x="2821851" y="1911300"/>
            <a:ext cx="2754085" cy="3816429"/>
          </a:xfrm>
          <a:prstGeom prst="rect">
            <a:avLst/>
          </a:prstGeom>
          <a:noFill/>
          <a:ln>
            <a:noFill/>
          </a:ln>
        </p:spPr>
        <p:txBody>
          <a:bodyPr wrap="square">
            <a:spAutoFit/>
          </a:bodyPr>
          <a:lstStyle/>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Children</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Young people</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Parents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Local schools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Community centres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Farmers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Food producers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Toy houses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Breakfast clubs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Religious leaders</a:t>
            </a:r>
          </a:p>
        </p:txBody>
      </p:sp>
      <p:sp>
        <p:nvSpPr>
          <p:cNvPr id="12" name="TextBox 11">
            <a:extLst>
              <a:ext uri="{FF2B5EF4-FFF2-40B4-BE49-F238E27FC236}">
                <a16:creationId xmlns:a16="http://schemas.microsoft.com/office/drawing/2014/main" id="{7367FDA9-EA38-4B3B-F1E4-EF13DA3E73BB}"/>
              </a:ext>
            </a:extLst>
          </p:cNvPr>
          <p:cNvSpPr txBox="1"/>
          <p:nvPr/>
        </p:nvSpPr>
        <p:spPr>
          <a:xfrm>
            <a:off x="6829426" y="1911300"/>
            <a:ext cx="2754085" cy="3477875"/>
          </a:xfrm>
          <a:prstGeom prst="rect">
            <a:avLst/>
          </a:prstGeom>
          <a:noFill/>
          <a:ln>
            <a:noFill/>
          </a:ln>
        </p:spPr>
        <p:txBody>
          <a:bodyPr wrap="square">
            <a:spAutoFit/>
          </a:bodyPr>
          <a:lstStyle/>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Food shops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Gyms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Swimming pools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Coaches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Health professionals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Nutrition specialists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Bicycle coaches</a:t>
            </a:r>
          </a:p>
          <a:p>
            <a:pPr marL="285750" indent="-285750">
              <a:buFont typeface="Wingdings" panose="05000000000000000000" pitchFamily="2" charset="2"/>
              <a:buChar char="§"/>
            </a:pPr>
            <a:r>
              <a:rPr lang="en-GB" sz="2200" dirty="0">
                <a:solidFill>
                  <a:schemeClr val="tx2"/>
                </a:solidFill>
                <a:latin typeface="Arial" panose="020B0604020202020204" pitchFamily="34" charset="0"/>
                <a:cs typeface="Arial" panose="020B0604020202020204" pitchFamily="34" charset="0"/>
              </a:rPr>
              <a:t>Health coaches</a:t>
            </a:r>
          </a:p>
        </p:txBody>
      </p:sp>
    </p:spTree>
    <p:extLst>
      <p:ext uri="{BB962C8B-B14F-4D97-AF65-F5344CB8AC3E}">
        <p14:creationId xmlns:p14="http://schemas.microsoft.com/office/powerpoint/2010/main" val="3702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ED44A3B-42BA-3672-F7E9-0BBD32D23C08}"/>
              </a:ext>
            </a:extLst>
          </p:cNvPr>
          <p:cNvSpPr txBox="1"/>
          <p:nvPr/>
        </p:nvSpPr>
        <p:spPr>
          <a:xfrm>
            <a:off x="3042079" y="604957"/>
            <a:ext cx="6107836" cy="1077218"/>
          </a:xfrm>
          <a:prstGeom prst="rect">
            <a:avLst/>
          </a:prstGeom>
          <a:noFill/>
          <a:ln>
            <a:noFill/>
          </a:ln>
        </p:spPr>
        <p:txBody>
          <a:bodyPr wrap="square">
            <a:spAutoFit/>
          </a:bodyPr>
          <a:lstStyle/>
          <a:p>
            <a:pPr algn="ctr"/>
            <a:r>
              <a:rPr lang="en-GB" sz="3200" b="1" dirty="0">
                <a:solidFill>
                  <a:schemeClr val="tx2"/>
                </a:solidFill>
                <a:latin typeface="Arial" panose="020B0604020202020204" pitchFamily="34" charset="0"/>
                <a:cs typeface="Arial" panose="020B0604020202020204" pitchFamily="34" charset="0"/>
              </a:rPr>
              <a:t>PRINCIPLES COMMUNITY DEVELOPMENT</a:t>
            </a:r>
          </a:p>
        </p:txBody>
      </p:sp>
      <p:sp>
        <p:nvSpPr>
          <p:cNvPr id="10" name="TextBox 9">
            <a:extLst>
              <a:ext uri="{FF2B5EF4-FFF2-40B4-BE49-F238E27FC236}">
                <a16:creationId xmlns:a16="http://schemas.microsoft.com/office/drawing/2014/main" id="{5CAEF3EC-3C9A-FEFA-5C12-B7BA6579E73B}"/>
              </a:ext>
            </a:extLst>
          </p:cNvPr>
          <p:cNvSpPr txBox="1"/>
          <p:nvPr/>
        </p:nvSpPr>
        <p:spPr>
          <a:xfrm>
            <a:off x="1000215" y="1682175"/>
            <a:ext cx="10191565" cy="5509200"/>
          </a:xfrm>
          <a:prstGeom prst="rect">
            <a:avLst/>
          </a:prstGeom>
          <a:noFill/>
          <a:ln>
            <a:noFill/>
          </a:ln>
        </p:spPr>
        <p:txBody>
          <a:bodyPr wrap="square">
            <a:spAutoFit/>
          </a:bodyPr>
          <a:lstStyle/>
          <a:p>
            <a:pPr marL="285750" indent="-285750">
              <a:buFont typeface="Arial" panose="020B0604020202020204" pitchFamily="34" charset="0"/>
              <a:buChar char="•"/>
            </a:pPr>
            <a:r>
              <a:rPr lang="en-GB" sz="2200" b="1" dirty="0">
                <a:solidFill>
                  <a:schemeClr val="tx2"/>
                </a:solidFill>
                <a:latin typeface="Arial "/>
              </a:rPr>
              <a:t>Working and learning together</a:t>
            </a:r>
          </a:p>
          <a:p>
            <a:r>
              <a:rPr lang="en-GB" sz="2200" dirty="0">
                <a:solidFill>
                  <a:schemeClr val="tx2"/>
                </a:solidFill>
                <a:latin typeface="Arial "/>
              </a:rPr>
              <a:t>Long-term persistence and effectiveness by sharing experiences and support each others.</a:t>
            </a:r>
          </a:p>
          <a:p>
            <a:endParaRPr lang="en-GB" sz="2200" dirty="0">
              <a:solidFill>
                <a:schemeClr val="tx2"/>
              </a:solidFill>
              <a:latin typeface="Arial "/>
            </a:endParaRPr>
          </a:p>
          <a:p>
            <a:pPr marL="285750" indent="-285750">
              <a:buFont typeface="Arial" panose="020B0604020202020204" pitchFamily="34" charset="0"/>
              <a:buChar char="•"/>
            </a:pPr>
            <a:r>
              <a:rPr lang="en-GB" sz="2200" b="1" dirty="0">
                <a:solidFill>
                  <a:schemeClr val="tx2"/>
                </a:solidFill>
                <a:latin typeface="Arial "/>
              </a:rPr>
              <a:t>Collective action</a:t>
            </a:r>
          </a:p>
          <a:p>
            <a:r>
              <a:rPr lang="en-GB" sz="2200" dirty="0">
                <a:solidFill>
                  <a:schemeClr val="tx2"/>
                </a:solidFill>
                <a:latin typeface="Arial "/>
              </a:rPr>
              <a:t>As a groups there are more power to have a voice about  people needs.</a:t>
            </a:r>
          </a:p>
          <a:p>
            <a:endParaRPr lang="en-GB" sz="2200" dirty="0">
              <a:solidFill>
                <a:schemeClr val="tx2"/>
              </a:solidFill>
              <a:latin typeface="Arial "/>
            </a:endParaRPr>
          </a:p>
          <a:p>
            <a:pPr marL="285750" indent="-285750">
              <a:buFont typeface="Arial" panose="020B0604020202020204" pitchFamily="34" charset="0"/>
              <a:buChar char="•"/>
            </a:pPr>
            <a:r>
              <a:rPr lang="en-GB" sz="2200" b="1" dirty="0">
                <a:solidFill>
                  <a:schemeClr val="tx2"/>
                </a:solidFill>
                <a:latin typeface="Arial "/>
              </a:rPr>
              <a:t>Self-determination</a:t>
            </a:r>
          </a:p>
          <a:p>
            <a:r>
              <a:rPr lang="en-GB" sz="2200" dirty="0">
                <a:solidFill>
                  <a:schemeClr val="tx2"/>
                </a:solidFill>
                <a:latin typeface="Arial "/>
              </a:rPr>
              <a:t>People have the right to make their own decisions about how would like to change our life. Which classes, what type of exercises, digital technology, social media would like they use to have more healthy lifestyle.</a:t>
            </a:r>
          </a:p>
          <a:p>
            <a:endParaRPr lang="en-GB" sz="2200" dirty="0">
              <a:solidFill>
                <a:schemeClr val="tx2"/>
              </a:solidFill>
              <a:latin typeface="Arial "/>
            </a:endParaRPr>
          </a:p>
          <a:p>
            <a:pPr marL="285750" indent="-285750">
              <a:buFont typeface="Arial" panose="020B0604020202020204" pitchFamily="34" charset="0"/>
              <a:buChar char="•"/>
            </a:pPr>
            <a:r>
              <a:rPr lang="en-GB" sz="2200" b="1" dirty="0">
                <a:solidFill>
                  <a:schemeClr val="tx2"/>
                </a:solidFill>
                <a:latin typeface="Arial "/>
              </a:rPr>
              <a:t>Empowerment</a:t>
            </a:r>
          </a:p>
          <a:p>
            <a:r>
              <a:rPr lang="en-GB" sz="2200" dirty="0">
                <a:solidFill>
                  <a:schemeClr val="tx2"/>
                </a:solidFill>
                <a:latin typeface="Arial "/>
              </a:rPr>
              <a:t>People can use own experience and influence others for example within the peer groups. (SCDC,2022).</a:t>
            </a:r>
          </a:p>
          <a:p>
            <a:r>
              <a:rPr lang="en-GB" sz="2200" dirty="0">
                <a:solidFill>
                  <a:schemeClr val="tx2"/>
                </a:solidFill>
                <a:latin typeface="Arial "/>
              </a:rPr>
              <a:t> </a:t>
            </a:r>
          </a:p>
        </p:txBody>
      </p:sp>
    </p:spTree>
    <p:extLst>
      <p:ext uri="{BB962C8B-B14F-4D97-AF65-F5344CB8AC3E}">
        <p14:creationId xmlns:p14="http://schemas.microsoft.com/office/powerpoint/2010/main" val="1043763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59B442-0B88-8170-A41D-0291FDCFF400}"/>
              </a:ext>
            </a:extLst>
          </p:cNvPr>
          <p:cNvSpPr txBox="1"/>
          <p:nvPr/>
        </p:nvSpPr>
        <p:spPr>
          <a:xfrm>
            <a:off x="1188176" y="643886"/>
            <a:ext cx="9265920" cy="584775"/>
          </a:xfrm>
          <a:prstGeom prst="rect">
            <a:avLst/>
          </a:prstGeom>
          <a:noFill/>
          <a:ln>
            <a:noFill/>
          </a:ln>
        </p:spPr>
        <p:txBody>
          <a:bodyPr wrap="square" rtlCol="0">
            <a:spAutoFit/>
          </a:bodyPr>
          <a:lstStyle/>
          <a:p>
            <a:pPr algn="ctr"/>
            <a:r>
              <a:rPr lang="en-GB" sz="3200" b="1" dirty="0">
                <a:solidFill>
                  <a:schemeClr val="tx2"/>
                </a:solidFill>
                <a:latin typeface="Arial" panose="020B0604020202020204" pitchFamily="34" charset="0"/>
                <a:cs typeface="Arial" panose="020B0604020202020204" pitchFamily="34" charset="0"/>
              </a:rPr>
              <a:t>USE OF DIGITAL MEDIA AND TECHNOLOGIES </a:t>
            </a:r>
          </a:p>
        </p:txBody>
      </p:sp>
      <p:sp>
        <p:nvSpPr>
          <p:cNvPr id="4" name="TextBox 3">
            <a:extLst>
              <a:ext uri="{FF2B5EF4-FFF2-40B4-BE49-F238E27FC236}">
                <a16:creationId xmlns:a16="http://schemas.microsoft.com/office/drawing/2014/main" id="{C7027A6D-F021-EEF5-FA15-E8C4FA0A7B15}"/>
              </a:ext>
            </a:extLst>
          </p:cNvPr>
          <p:cNvSpPr txBox="1"/>
          <p:nvPr/>
        </p:nvSpPr>
        <p:spPr>
          <a:xfrm>
            <a:off x="1078988" y="5175888"/>
            <a:ext cx="9265919" cy="1107996"/>
          </a:xfrm>
          <a:prstGeom prst="rect">
            <a:avLst/>
          </a:prstGeom>
          <a:noFill/>
          <a:ln>
            <a:noFill/>
          </a:ln>
        </p:spPr>
        <p:txBody>
          <a:bodyPr wrap="square" rtlCol="0">
            <a:spAutoFit/>
          </a:bodyPr>
          <a:lstStyle/>
          <a:p>
            <a:pPr algn="l"/>
            <a:r>
              <a:rPr lang="en-GB" sz="2200" dirty="0">
                <a:solidFill>
                  <a:schemeClr val="tx2"/>
                </a:solidFill>
                <a:latin typeface="Arial" panose="020B0604020202020204" pitchFamily="34" charset="0"/>
                <a:cs typeface="Arial" panose="020B0604020202020204" pitchFamily="34" charset="0"/>
              </a:rPr>
              <a:t>Clinical practice might benefit from the development of a virtual reality game that promotes education, exercise, fun, and EF training to combat children obesity. (</a:t>
            </a:r>
            <a:r>
              <a:rPr lang="en-GB" sz="2200" dirty="0" err="1">
                <a:solidFill>
                  <a:schemeClr val="tx2"/>
                </a:solidFill>
                <a:latin typeface="Arial" panose="020B0604020202020204" pitchFamily="34" charset="0"/>
                <a:cs typeface="Arial" panose="020B0604020202020204" pitchFamily="34" charset="0"/>
              </a:rPr>
              <a:t>Belhali</a:t>
            </a:r>
            <a:r>
              <a:rPr lang="en-GB" sz="2200" dirty="0">
                <a:solidFill>
                  <a:schemeClr val="tx2"/>
                </a:solidFill>
                <a:latin typeface="Arial" panose="020B0604020202020204" pitchFamily="34" charset="0"/>
                <a:cs typeface="Arial" panose="020B0604020202020204" pitchFamily="34" charset="0"/>
              </a:rPr>
              <a:t>, M., </a:t>
            </a:r>
            <a:r>
              <a:rPr lang="en-GB" sz="2200" dirty="0" err="1">
                <a:solidFill>
                  <a:schemeClr val="tx2"/>
                </a:solidFill>
                <a:latin typeface="Arial" panose="020B0604020202020204" pitchFamily="34" charset="0"/>
                <a:cs typeface="Arial" panose="020B0604020202020204" pitchFamily="34" charset="0"/>
              </a:rPr>
              <a:t>Statsenko</a:t>
            </a:r>
            <a:r>
              <a:rPr lang="en-GB" sz="2200" dirty="0">
                <a:solidFill>
                  <a:schemeClr val="tx2"/>
                </a:solidFill>
                <a:latin typeface="Arial" panose="020B0604020202020204" pitchFamily="34" charset="0"/>
                <a:cs typeface="Arial" panose="020B0604020202020204" pitchFamily="34" charset="0"/>
              </a:rPr>
              <a:t>, Y. and Al-Za </a:t>
            </a:r>
            <a:r>
              <a:rPr lang="en-GB" sz="2200" dirty="0" err="1">
                <a:solidFill>
                  <a:schemeClr val="tx2"/>
                </a:solidFill>
                <a:latin typeface="Arial" panose="020B0604020202020204" pitchFamily="34" charset="0"/>
                <a:cs typeface="Arial" panose="020B0604020202020204" pitchFamily="34" charset="0"/>
              </a:rPr>
              <a:t>abi</a:t>
            </a:r>
            <a:r>
              <a:rPr lang="en-GB" sz="2200" dirty="0">
                <a:solidFill>
                  <a:schemeClr val="tx2"/>
                </a:solidFill>
                <a:latin typeface="Arial" panose="020B0604020202020204" pitchFamily="34" charset="0"/>
                <a:cs typeface="Arial" panose="020B0604020202020204" pitchFamily="34" charset="0"/>
              </a:rPr>
              <a:t>, A., 2021).</a:t>
            </a:r>
          </a:p>
        </p:txBody>
      </p:sp>
      <p:sp>
        <p:nvSpPr>
          <p:cNvPr id="5" name="TextBox 4">
            <a:extLst>
              <a:ext uri="{FF2B5EF4-FFF2-40B4-BE49-F238E27FC236}">
                <a16:creationId xmlns:a16="http://schemas.microsoft.com/office/drawing/2014/main" id="{BB8F2F4E-3369-4A0D-8B59-22061CDE6B52}"/>
              </a:ext>
            </a:extLst>
          </p:cNvPr>
          <p:cNvSpPr txBox="1"/>
          <p:nvPr/>
        </p:nvSpPr>
        <p:spPr>
          <a:xfrm>
            <a:off x="6568985" y="2864773"/>
            <a:ext cx="3885111" cy="430887"/>
          </a:xfrm>
          <a:prstGeom prst="rect">
            <a:avLst/>
          </a:prstGeom>
          <a:noFill/>
          <a:ln>
            <a:noFill/>
          </a:ln>
        </p:spPr>
        <p:txBody>
          <a:bodyPr wrap="square" rtlCol="0">
            <a:spAutoFit/>
          </a:bodyPr>
          <a:lstStyle/>
          <a:p>
            <a:pPr marL="285750" indent="-285750">
              <a:buFont typeface="Arial" panose="020B0604020202020204" pitchFamily="34" charset="0"/>
              <a:buChar char="•"/>
            </a:pPr>
            <a:r>
              <a:rPr lang="en-GB" sz="2200" b="1" dirty="0">
                <a:solidFill>
                  <a:schemeClr val="tx2"/>
                </a:solidFill>
                <a:latin typeface="Arial "/>
              </a:rPr>
              <a:t>Snapchat</a:t>
            </a:r>
            <a:r>
              <a:rPr lang="en-GB" dirty="0">
                <a:solidFill>
                  <a:schemeClr val="tx2"/>
                </a:solidFill>
                <a:latin typeface="Arial "/>
              </a:rPr>
              <a:t> </a:t>
            </a:r>
          </a:p>
        </p:txBody>
      </p:sp>
      <p:sp>
        <p:nvSpPr>
          <p:cNvPr id="6" name="TextBox 5">
            <a:extLst>
              <a:ext uri="{FF2B5EF4-FFF2-40B4-BE49-F238E27FC236}">
                <a16:creationId xmlns:a16="http://schemas.microsoft.com/office/drawing/2014/main" id="{E6F1494B-87E5-3C24-9369-6DCABB399EE8}"/>
              </a:ext>
            </a:extLst>
          </p:cNvPr>
          <p:cNvSpPr txBox="1"/>
          <p:nvPr/>
        </p:nvSpPr>
        <p:spPr>
          <a:xfrm>
            <a:off x="4578940" y="3228245"/>
            <a:ext cx="2088151" cy="1077218"/>
          </a:xfrm>
          <a:prstGeom prst="rect">
            <a:avLst/>
          </a:prstGeom>
          <a:noFill/>
          <a:ln>
            <a:noFill/>
          </a:ln>
        </p:spPr>
        <p:txBody>
          <a:bodyPr wrap="square" rtlCol="0">
            <a:spAutoFit/>
          </a:bodyPr>
          <a:lstStyle/>
          <a:p>
            <a:pPr algn="ctr"/>
            <a:r>
              <a:rPr lang="en-GB" sz="3200" dirty="0">
                <a:solidFill>
                  <a:srgbClr val="A80000"/>
                </a:solidFill>
                <a:latin typeface="Arial" panose="020B0604020202020204" pitchFamily="34" charset="0"/>
                <a:cs typeface="Arial" panose="020B0604020202020204" pitchFamily="34" charset="0"/>
              </a:rPr>
              <a:t>Social media</a:t>
            </a:r>
          </a:p>
        </p:txBody>
      </p:sp>
      <p:sp>
        <p:nvSpPr>
          <p:cNvPr id="7" name="TextBox 6">
            <a:extLst>
              <a:ext uri="{FF2B5EF4-FFF2-40B4-BE49-F238E27FC236}">
                <a16:creationId xmlns:a16="http://schemas.microsoft.com/office/drawing/2014/main" id="{4B47E1E4-0ACC-DD47-9031-C8E9FB957A2C}"/>
              </a:ext>
            </a:extLst>
          </p:cNvPr>
          <p:cNvSpPr txBox="1"/>
          <p:nvPr/>
        </p:nvSpPr>
        <p:spPr>
          <a:xfrm>
            <a:off x="2589712" y="2864773"/>
            <a:ext cx="3004457" cy="430887"/>
          </a:xfrm>
          <a:prstGeom prst="rect">
            <a:avLst/>
          </a:prstGeom>
          <a:noFill/>
          <a:ln>
            <a:noFill/>
          </a:ln>
        </p:spPr>
        <p:txBody>
          <a:bodyPr wrap="square" rtlCol="0">
            <a:spAutoFit/>
          </a:bodyPr>
          <a:lstStyle/>
          <a:p>
            <a:pPr marL="285750" indent="-285750">
              <a:buFont typeface="Wingdings" panose="05000000000000000000" pitchFamily="2" charset="2"/>
              <a:buChar char="§"/>
            </a:pPr>
            <a:r>
              <a:rPr lang="en-GB" sz="2200" b="1" dirty="0">
                <a:solidFill>
                  <a:schemeClr val="tx2"/>
                </a:solidFill>
                <a:latin typeface="Arial" panose="020B0604020202020204" pitchFamily="34" charset="0"/>
                <a:cs typeface="Arial" panose="020B0604020202020204" pitchFamily="34" charset="0"/>
              </a:rPr>
              <a:t>Instagram</a:t>
            </a:r>
            <a:endParaRPr lang="en-GB" sz="2200" dirty="0">
              <a:solidFill>
                <a:schemeClr val="tx2"/>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FA31ADC-2420-EDD5-13A6-71208B5F515F}"/>
              </a:ext>
            </a:extLst>
          </p:cNvPr>
          <p:cNvSpPr txBox="1"/>
          <p:nvPr/>
        </p:nvSpPr>
        <p:spPr>
          <a:xfrm>
            <a:off x="6568985" y="4064183"/>
            <a:ext cx="3521197" cy="769441"/>
          </a:xfrm>
          <a:prstGeom prst="rect">
            <a:avLst/>
          </a:prstGeom>
          <a:noFill/>
          <a:ln>
            <a:noFill/>
          </a:ln>
        </p:spPr>
        <p:txBody>
          <a:bodyPr wrap="square" rtlCol="0">
            <a:spAutoFit/>
          </a:bodyPr>
          <a:lstStyle/>
          <a:p>
            <a:pPr marL="285750" indent="-285750">
              <a:buFont typeface="Arial" panose="020B0604020202020204" pitchFamily="34" charset="0"/>
              <a:buChar char="•"/>
            </a:pPr>
            <a:r>
              <a:rPr lang="en-GB" sz="2200" b="1" dirty="0">
                <a:solidFill>
                  <a:schemeClr val="tx2"/>
                </a:solidFill>
                <a:latin typeface="Arial" panose="020B0604020202020204" pitchFamily="34" charset="0"/>
                <a:cs typeface="Arial" panose="020B0604020202020204" pitchFamily="34" charset="0"/>
              </a:rPr>
              <a:t>Messenger, WhatsApp, Viber</a:t>
            </a:r>
            <a:endParaRPr lang="en-GB" sz="2200" dirty="0"/>
          </a:p>
        </p:txBody>
      </p:sp>
      <p:sp>
        <p:nvSpPr>
          <p:cNvPr id="9" name="TextBox 8">
            <a:extLst>
              <a:ext uri="{FF2B5EF4-FFF2-40B4-BE49-F238E27FC236}">
                <a16:creationId xmlns:a16="http://schemas.microsoft.com/office/drawing/2014/main" id="{0C1328FD-0271-B66C-5FE3-7F9180B8ED38}"/>
              </a:ext>
            </a:extLst>
          </p:cNvPr>
          <p:cNvSpPr txBox="1"/>
          <p:nvPr/>
        </p:nvSpPr>
        <p:spPr>
          <a:xfrm>
            <a:off x="2618559" y="4064183"/>
            <a:ext cx="2420983" cy="70788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200" b="1" dirty="0">
                <a:solidFill>
                  <a:schemeClr val="tx2"/>
                </a:solidFill>
                <a:latin typeface="Arial" panose="020B0604020202020204" pitchFamily="34" charset="0"/>
                <a:cs typeface="Arial" panose="020B0604020202020204" pitchFamily="34" charset="0"/>
              </a:rPr>
              <a:t>Facebook</a:t>
            </a:r>
          </a:p>
          <a:p>
            <a:r>
              <a:rPr lang="en-GB" dirty="0">
                <a:solidFill>
                  <a:schemeClr val="tx2"/>
                </a:solidFill>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CD5DB65F-088F-6769-F9C4-E9EB91967BA9}"/>
              </a:ext>
            </a:extLst>
          </p:cNvPr>
          <p:cNvSpPr txBox="1"/>
          <p:nvPr/>
        </p:nvSpPr>
        <p:spPr>
          <a:xfrm>
            <a:off x="1463041" y="1682112"/>
            <a:ext cx="9265918"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200" dirty="0">
                <a:solidFill>
                  <a:schemeClr val="tx2"/>
                </a:solidFill>
                <a:latin typeface="Arial" panose="020B0604020202020204" pitchFamily="34" charset="0"/>
                <a:cs typeface="Arial" panose="020B0604020202020204" pitchFamily="34" charset="0"/>
              </a:rPr>
              <a:t>New research suggests that social media can enhance health promotion efforts by offering social support to those changing their health behaviour. ( Jane, M., 2018).</a:t>
            </a:r>
          </a:p>
        </p:txBody>
      </p:sp>
    </p:spTree>
    <p:extLst>
      <p:ext uri="{BB962C8B-B14F-4D97-AF65-F5344CB8AC3E}">
        <p14:creationId xmlns:p14="http://schemas.microsoft.com/office/powerpoint/2010/main" val="96096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055D2B-6541-AF46-D651-233E70366503}"/>
              </a:ext>
            </a:extLst>
          </p:cNvPr>
          <p:cNvSpPr txBox="1"/>
          <p:nvPr/>
        </p:nvSpPr>
        <p:spPr>
          <a:xfrm>
            <a:off x="0" y="1180502"/>
            <a:ext cx="7143750" cy="954107"/>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Bronfenbrenner's ecological systems theory</a:t>
            </a:r>
          </a:p>
        </p:txBody>
      </p:sp>
      <p:pic>
        <p:nvPicPr>
          <p:cNvPr id="5" name="Picture 4">
            <a:extLst>
              <a:ext uri="{FF2B5EF4-FFF2-40B4-BE49-F238E27FC236}">
                <a16:creationId xmlns:a16="http://schemas.microsoft.com/office/drawing/2014/main" id="{E57D18A2-B70E-902A-2796-C09905EA7207}"/>
              </a:ext>
            </a:extLst>
          </p:cNvPr>
          <p:cNvPicPr>
            <a:picLocks noChangeAspect="1"/>
          </p:cNvPicPr>
          <p:nvPr/>
        </p:nvPicPr>
        <p:blipFill>
          <a:blip r:embed="rId2"/>
          <a:stretch>
            <a:fillRect/>
          </a:stretch>
        </p:blipFill>
        <p:spPr>
          <a:xfrm>
            <a:off x="752338" y="1709148"/>
            <a:ext cx="4824549" cy="4277903"/>
          </a:xfrm>
          <a:prstGeom prst="rect">
            <a:avLst/>
          </a:prstGeom>
          <a:ln>
            <a:noFill/>
          </a:ln>
        </p:spPr>
      </p:pic>
      <p:sp>
        <p:nvSpPr>
          <p:cNvPr id="6" name="TextBox 5">
            <a:extLst>
              <a:ext uri="{FF2B5EF4-FFF2-40B4-BE49-F238E27FC236}">
                <a16:creationId xmlns:a16="http://schemas.microsoft.com/office/drawing/2014/main" id="{125C50E1-D970-DFA3-8350-39770F38272D}"/>
              </a:ext>
            </a:extLst>
          </p:cNvPr>
          <p:cNvSpPr txBox="1"/>
          <p:nvPr/>
        </p:nvSpPr>
        <p:spPr>
          <a:xfrm>
            <a:off x="748731" y="6090237"/>
            <a:ext cx="4461444" cy="584775"/>
          </a:xfrm>
          <a:prstGeom prst="rect">
            <a:avLst/>
          </a:prstGeom>
          <a:noFill/>
          <a:ln>
            <a:noFill/>
          </a:ln>
        </p:spPr>
        <p:txBody>
          <a:bodyPr wrap="square" rtlCol="0">
            <a:spAutoFit/>
          </a:bodyPr>
          <a:lstStyle/>
          <a:p>
            <a:r>
              <a:rPr lang="en-GB" sz="1400" dirty="0">
                <a:solidFill>
                  <a:schemeClr val="tx2"/>
                </a:solidFill>
                <a:latin typeface="Arial" panose="020B0604020202020204" pitchFamily="34" charset="0"/>
                <a:ea typeface="Calibri" panose="020F0502020204030204" pitchFamily="34" charset="0"/>
                <a:cs typeface="Arial" panose="020B0604020202020204" pitchFamily="34" charset="0"/>
              </a:rPr>
              <a:t>Guy-Evans, O. (2020) </a:t>
            </a:r>
          </a:p>
          <a:p>
            <a:r>
              <a:rPr lang="en-GB" sz="1800" dirty="0">
                <a:solidFill>
                  <a:schemeClr val="tx2"/>
                </a:solidFill>
                <a:latin typeface="Arial" panose="020B0604020202020204" pitchFamily="34" charset="0"/>
                <a:cs typeface="Arial" panose="020B0604020202020204" pitchFamily="34" charset="0"/>
              </a:rPr>
              <a:t>Figure 2</a:t>
            </a:r>
            <a:r>
              <a:rPr lang="en-GB" sz="1800" b="1" dirty="0">
                <a:solidFill>
                  <a:schemeClr val="tx2"/>
                </a:solidFill>
                <a:latin typeface="Arial" panose="020B0604020202020204" pitchFamily="34" charset="0"/>
                <a:cs typeface="Arial" panose="020B0604020202020204" pitchFamily="34" charset="0"/>
              </a:rPr>
              <a:t>: </a:t>
            </a:r>
            <a:r>
              <a:rPr lang="en-GB" sz="1800" dirty="0">
                <a:solidFill>
                  <a:schemeClr val="tx2"/>
                </a:solidFill>
                <a:latin typeface="Arial" panose="020B0604020202020204" pitchFamily="34" charset="0"/>
                <a:cs typeface="Arial" panose="020B0604020202020204" pitchFamily="34" charset="0"/>
              </a:rPr>
              <a:t>The Five Ecological Systems</a:t>
            </a:r>
            <a:endParaRPr lang="en-GB" dirty="0">
              <a:solidFill>
                <a:schemeClr val="tx2"/>
              </a:solidFill>
            </a:endParaRPr>
          </a:p>
        </p:txBody>
      </p:sp>
      <p:sp>
        <p:nvSpPr>
          <p:cNvPr id="8" name="TextBox 7">
            <a:extLst>
              <a:ext uri="{FF2B5EF4-FFF2-40B4-BE49-F238E27FC236}">
                <a16:creationId xmlns:a16="http://schemas.microsoft.com/office/drawing/2014/main" id="{A9E423E1-0E3E-E5A3-1577-651A4DC6E9C4}"/>
              </a:ext>
            </a:extLst>
          </p:cNvPr>
          <p:cNvSpPr txBox="1"/>
          <p:nvPr/>
        </p:nvSpPr>
        <p:spPr>
          <a:xfrm>
            <a:off x="5907881" y="1920895"/>
            <a:ext cx="6019800" cy="1508105"/>
          </a:xfrm>
          <a:prstGeom prst="rect">
            <a:avLst/>
          </a:prstGeom>
          <a:noFill/>
          <a:ln>
            <a:noFill/>
          </a:ln>
        </p:spPr>
        <p:txBody>
          <a:bodyPr wrap="square" rtlCol="0">
            <a:spAutoFit/>
          </a:bodyPr>
          <a:lstStyle/>
          <a:p>
            <a:pPr algn="ctr"/>
            <a:r>
              <a:rPr lang="en-GB" sz="2800" b="1" dirty="0">
                <a:solidFill>
                  <a:schemeClr val="tx2"/>
                </a:solidFill>
                <a:latin typeface="Arial" panose="020B0604020202020204" pitchFamily="34" charset="0"/>
                <a:cs typeface="Arial" panose="020B0604020202020204" pitchFamily="34" charset="0"/>
              </a:rPr>
              <a:t>Albert Bandura’s Social Learning Theory</a:t>
            </a:r>
          </a:p>
          <a:p>
            <a:endParaRPr lang="en-GB" sz="1800" b="1"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endParaRPr lang="en-GB" b="1" dirty="0">
              <a:solidFill>
                <a:schemeClr val="tx2"/>
              </a:solidFill>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5BCE7532-D4C0-9448-DB7A-A4ECC534DBA4}"/>
              </a:ext>
            </a:extLst>
          </p:cNvPr>
          <p:cNvSpPr txBox="1"/>
          <p:nvPr/>
        </p:nvSpPr>
        <p:spPr>
          <a:xfrm>
            <a:off x="3938587" y="595727"/>
            <a:ext cx="4314825" cy="584775"/>
          </a:xfrm>
          <a:prstGeom prst="rect">
            <a:avLst/>
          </a:prstGeom>
          <a:noFill/>
          <a:ln>
            <a:noFill/>
          </a:ln>
        </p:spPr>
        <p:txBody>
          <a:bodyPr wrap="square" rtlCol="0">
            <a:spAutoFit/>
          </a:bodyPr>
          <a:lstStyle/>
          <a:p>
            <a:pPr algn="ctr"/>
            <a:r>
              <a:rPr lang="en-GB" sz="3200" b="1" dirty="0">
                <a:solidFill>
                  <a:schemeClr val="tx2"/>
                </a:solidFill>
                <a:latin typeface="Arial" panose="020B0604020202020204" pitchFamily="34" charset="0"/>
                <a:cs typeface="Arial" panose="020B0604020202020204" pitchFamily="34" charset="0"/>
              </a:rPr>
              <a:t>THEORIES</a:t>
            </a:r>
          </a:p>
        </p:txBody>
      </p:sp>
      <p:sp>
        <p:nvSpPr>
          <p:cNvPr id="10" name="TextBox 9">
            <a:extLst>
              <a:ext uri="{FF2B5EF4-FFF2-40B4-BE49-F238E27FC236}">
                <a16:creationId xmlns:a16="http://schemas.microsoft.com/office/drawing/2014/main" id="{68E51FED-E80D-556B-877B-471A630D0071}"/>
              </a:ext>
            </a:extLst>
          </p:cNvPr>
          <p:cNvSpPr txBox="1"/>
          <p:nvPr/>
        </p:nvSpPr>
        <p:spPr>
          <a:xfrm>
            <a:off x="6854359" y="3265260"/>
            <a:ext cx="4126844" cy="2092881"/>
          </a:xfrm>
          <a:prstGeom prst="rect">
            <a:avLst/>
          </a:prstGeom>
          <a:noFill/>
          <a:ln>
            <a:noFill/>
          </a:ln>
        </p:spPr>
        <p:txBody>
          <a:bodyPr wrap="square" rtlCol="0">
            <a:spAutoFit/>
          </a:bodyPr>
          <a:lstStyle/>
          <a:p>
            <a:endParaRPr lang="en-GB" sz="2800" b="1"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
            </a:pPr>
            <a:r>
              <a:rPr lang="en-GB" sz="2800" b="1" dirty="0">
                <a:solidFill>
                  <a:schemeClr val="tx2"/>
                </a:solidFill>
                <a:latin typeface="Arial" panose="020B0604020202020204" pitchFamily="34" charset="0"/>
                <a:ea typeface="Calibri" panose="020F0502020204030204" pitchFamily="34" charset="0"/>
                <a:cs typeface="Arial" panose="020B0604020202020204" pitchFamily="34" charset="0"/>
              </a:rPr>
              <a:t>Observation</a:t>
            </a:r>
          </a:p>
          <a:p>
            <a:pPr marL="285750" indent="-285750">
              <a:buFont typeface="Wingdings" panose="05000000000000000000" pitchFamily="2" charset="2"/>
              <a:buChar char="§"/>
            </a:pPr>
            <a:r>
              <a:rPr lang="en-GB" sz="2800" b="1" dirty="0">
                <a:solidFill>
                  <a:schemeClr val="tx2"/>
                </a:solidFill>
                <a:latin typeface="Arial" panose="020B0604020202020204" pitchFamily="34" charset="0"/>
                <a:ea typeface="Calibri" panose="020F0502020204030204" pitchFamily="34" charset="0"/>
                <a:cs typeface="Arial" panose="020B0604020202020204" pitchFamily="34" charset="0"/>
              </a:rPr>
              <a:t>Imitation</a:t>
            </a:r>
          </a:p>
          <a:p>
            <a:pPr marL="285750" indent="-285750">
              <a:buFont typeface="Wingdings" panose="05000000000000000000" pitchFamily="2" charset="2"/>
              <a:buChar char="§"/>
            </a:pPr>
            <a:r>
              <a:rPr lang="en-GB" sz="2800" b="1" dirty="0">
                <a:solidFill>
                  <a:schemeClr val="tx2"/>
                </a:solidFill>
                <a:latin typeface="Arial" panose="020B0604020202020204" pitchFamily="34" charset="0"/>
                <a:ea typeface="Calibri" panose="020F0502020204030204" pitchFamily="34" charset="0"/>
                <a:cs typeface="Arial" panose="020B0604020202020204" pitchFamily="34" charset="0"/>
              </a:rPr>
              <a:t>Modelling </a:t>
            </a:r>
            <a:r>
              <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rPr>
              <a:t>(Cherry, K., 2022).</a:t>
            </a:r>
            <a:endParaRPr lang="en-GB" dirty="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b="1" dirty="0">
              <a:solidFill>
                <a:schemeClr val="tx2"/>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2223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48C705-3752-12E4-C86D-3196B14BFFE9}"/>
              </a:ext>
            </a:extLst>
          </p:cNvPr>
          <p:cNvSpPr txBox="1"/>
          <p:nvPr/>
        </p:nvSpPr>
        <p:spPr>
          <a:xfrm>
            <a:off x="2752725" y="761456"/>
            <a:ext cx="6069874" cy="523220"/>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Legislation and Policy</a:t>
            </a:r>
          </a:p>
        </p:txBody>
      </p:sp>
      <p:sp>
        <p:nvSpPr>
          <p:cNvPr id="3" name="TextBox 2">
            <a:extLst>
              <a:ext uri="{FF2B5EF4-FFF2-40B4-BE49-F238E27FC236}">
                <a16:creationId xmlns:a16="http://schemas.microsoft.com/office/drawing/2014/main" id="{DAD6A0E6-3B1D-8591-D30E-A45A64AE4600}"/>
              </a:ext>
            </a:extLst>
          </p:cNvPr>
          <p:cNvSpPr txBox="1"/>
          <p:nvPr/>
        </p:nvSpPr>
        <p:spPr>
          <a:xfrm>
            <a:off x="923109" y="1580061"/>
            <a:ext cx="10162901" cy="3857466"/>
          </a:xfrm>
          <a:prstGeom prst="rect">
            <a:avLst/>
          </a:prstGeom>
          <a:noFill/>
          <a:ln>
            <a:noFill/>
          </a:ln>
        </p:spPr>
        <p:txBody>
          <a:bodyPr wrap="square" rtlCol="0">
            <a:spAutoFit/>
          </a:bodyPr>
          <a:lstStyle/>
          <a:p>
            <a:pPr algn="just">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
            </a:pPr>
            <a:r>
              <a:rPr lang="en-US" b="1" i="1" dirty="0">
                <a:solidFill>
                  <a:schemeClr val="tx2"/>
                </a:solidFill>
                <a:effectLst/>
                <a:latin typeface="Arial" panose="020B0604020202020204" pitchFamily="34" charset="0"/>
                <a:ea typeface="Calibri" panose="020F0502020204030204" pitchFamily="34" charset="0"/>
                <a:cs typeface="Arial" panose="020B0604020202020204" pitchFamily="34" charset="0"/>
              </a:rPr>
              <a:t>Equality ACT 2010</a:t>
            </a:r>
            <a:r>
              <a:rPr lang="en-US" b="1" dirty="0">
                <a:solidFill>
                  <a:schemeClr val="tx2"/>
                </a:solidFill>
                <a:effectLst/>
                <a:latin typeface="Arial" panose="020B0604020202020204" pitchFamily="34" charset="0"/>
                <a:ea typeface="Calibri" panose="020F0502020204030204" pitchFamily="34" charset="0"/>
                <a:cs typeface="Arial" panose="020B0604020202020204" pitchFamily="34" charset="0"/>
              </a:rPr>
              <a:t>.-</a:t>
            </a:r>
            <a:r>
              <a:rPr lang="en-US" dirty="0">
                <a:solidFill>
                  <a:schemeClr val="tx2"/>
                </a:solidFill>
                <a:effectLst/>
                <a:latin typeface="Arial" panose="020B0604020202020204" pitchFamily="34" charset="0"/>
                <a:ea typeface="Calibri" panose="020F0502020204030204" pitchFamily="34" charset="0"/>
                <a:cs typeface="Arial" panose="020B0604020202020204" pitchFamily="34" charset="0"/>
              </a:rPr>
              <a:t> anti-discriminatory practices are used, stated by Equality act 2010. </a:t>
            </a:r>
            <a:endPar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Wingdings" panose="05000000000000000000" pitchFamily="2" charset="2"/>
              <a:buChar char="§"/>
            </a:pPr>
            <a:endParaRPr lang="en-GB" dirty="0">
              <a:solidFill>
                <a:schemeClr val="tx2"/>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
            </a:pPr>
            <a:endParaRPr lang="en-GB" dirty="0">
              <a:solidFill>
                <a:schemeClr val="tx2"/>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The Government released the strategy document, “Tackling Obesity: Empowering Adults and Children </a:t>
            </a:r>
            <a:r>
              <a:rPr lang="en-GB" sz="2200" dirty="0">
                <a:solidFill>
                  <a:schemeClr val="tx2"/>
                </a:solidFill>
                <a:latin typeface="Arial" panose="020B0604020202020204" pitchFamily="34" charset="0"/>
                <a:cs typeface="Arial" panose="020B0604020202020204" pitchFamily="34" charset="0"/>
              </a:rPr>
              <a:t>to</a:t>
            </a:r>
            <a:r>
              <a:rPr lang="en-GB" dirty="0">
                <a:solidFill>
                  <a:schemeClr val="tx2"/>
                </a:solidFill>
                <a:latin typeface="Arial" panose="020B0604020202020204" pitchFamily="34" charset="0"/>
                <a:cs typeface="Arial" panose="020B0604020202020204" pitchFamily="34" charset="0"/>
              </a:rPr>
              <a:t> Live Healthier Lives.” (Department of Health and Social Care, 2020).</a:t>
            </a:r>
          </a:p>
          <a:p>
            <a:pPr algn="just"/>
            <a:endParaRPr lang="en-GB" dirty="0">
              <a:solidFill>
                <a:schemeClr val="tx2"/>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The government released “Chapter 2 of Childhood Obesity: A Plan for Action.” ( HM Government, 2018).</a:t>
            </a:r>
          </a:p>
          <a:p>
            <a:pPr algn="just"/>
            <a:endParaRPr lang="en-GB" dirty="0">
              <a:solidFill>
                <a:schemeClr val="tx2"/>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
            </a:pPr>
            <a:r>
              <a:rPr lang="en-GB" b="1" dirty="0">
                <a:solidFill>
                  <a:schemeClr val="tx2"/>
                </a:solidFill>
                <a:latin typeface="Arial" panose="020B0604020202020204" pitchFamily="34" charset="0"/>
                <a:ea typeface="Calibri" panose="020F0502020204030204" pitchFamily="34" charset="0"/>
                <a:cs typeface="Arial" panose="020B0604020202020204" pitchFamily="34" charset="0"/>
              </a:rPr>
              <a:t>T</a:t>
            </a:r>
            <a:r>
              <a:rPr lang="en-GB" b="1" dirty="0">
                <a:solidFill>
                  <a:schemeClr val="tx2"/>
                </a:solidFill>
                <a:effectLst/>
                <a:latin typeface="Arial" panose="020B0604020202020204" pitchFamily="34" charset="0"/>
                <a:ea typeface="Calibri" panose="020F0502020204030204" pitchFamily="34" charset="0"/>
                <a:cs typeface="Arial" panose="020B0604020202020204" pitchFamily="34" charset="0"/>
              </a:rPr>
              <a:t>o promote unhealthy food</a:t>
            </a:r>
            <a:r>
              <a:rPr lang="en-GB" b="1" dirty="0">
                <a:solidFill>
                  <a:schemeClr val="tx2"/>
                </a:solidFill>
                <a:latin typeface="Arial" panose="020B0604020202020204" pitchFamily="34" charset="0"/>
                <a:ea typeface="Calibri" panose="020F0502020204030204" pitchFamily="34" charset="0"/>
                <a:cs typeface="Arial" panose="020B0604020202020204" pitchFamily="34" charset="0"/>
              </a:rPr>
              <a:t>, t</a:t>
            </a:r>
            <a:r>
              <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rPr>
              <a:t>he </a:t>
            </a:r>
            <a:r>
              <a:rPr lang="en-GB" b="1" dirty="0">
                <a:solidFill>
                  <a:schemeClr val="tx2"/>
                </a:solidFill>
                <a:effectLst/>
                <a:latin typeface="Arial" panose="020B0604020202020204" pitchFamily="34" charset="0"/>
                <a:ea typeface="Calibri" panose="020F0502020204030204" pitchFamily="34" charset="0"/>
                <a:cs typeface="Arial" panose="020B0604020202020204" pitchFamily="34" charset="0"/>
              </a:rPr>
              <a:t>restriction</a:t>
            </a:r>
            <a:r>
              <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rPr>
              <a:t> was  applied from October 2022. (GOV.UK, 2021).</a:t>
            </a:r>
          </a:p>
          <a:p>
            <a:pPr algn="just"/>
            <a:endParaRPr lang="en-GB" dirty="0">
              <a:solidFill>
                <a:schemeClr val="tx2"/>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8994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6A4240-7ACE-E1D8-1630-0E242ADCE397}"/>
              </a:ext>
            </a:extLst>
          </p:cNvPr>
          <p:cNvSpPr txBox="1"/>
          <p:nvPr/>
        </p:nvSpPr>
        <p:spPr>
          <a:xfrm>
            <a:off x="2790826" y="463034"/>
            <a:ext cx="6110286" cy="584775"/>
          </a:xfrm>
          <a:prstGeom prst="rect">
            <a:avLst/>
          </a:prstGeom>
          <a:noFill/>
          <a:ln>
            <a:noFill/>
          </a:ln>
        </p:spPr>
        <p:txBody>
          <a:bodyPr wrap="square">
            <a:spAutoFit/>
          </a:bodyPr>
          <a:lstStyle/>
          <a:p>
            <a:pPr algn="ctr"/>
            <a:r>
              <a:rPr lang="en-GB" sz="3200" b="1" dirty="0">
                <a:solidFill>
                  <a:schemeClr val="tx2"/>
                </a:solidFill>
                <a:latin typeface="Arial" panose="020B0604020202020204" pitchFamily="34" charset="0"/>
                <a:cs typeface="Arial" panose="020B0604020202020204" pitchFamily="34" charset="0"/>
              </a:rPr>
              <a:t>Barriers</a:t>
            </a:r>
          </a:p>
        </p:txBody>
      </p:sp>
      <p:sp>
        <p:nvSpPr>
          <p:cNvPr id="4" name="TextBox 3">
            <a:extLst>
              <a:ext uri="{FF2B5EF4-FFF2-40B4-BE49-F238E27FC236}">
                <a16:creationId xmlns:a16="http://schemas.microsoft.com/office/drawing/2014/main" id="{7FE94A1A-0483-D16C-E3D1-E973E7A0C26B}"/>
              </a:ext>
            </a:extLst>
          </p:cNvPr>
          <p:cNvSpPr txBox="1"/>
          <p:nvPr/>
        </p:nvSpPr>
        <p:spPr>
          <a:xfrm>
            <a:off x="1719262" y="1114484"/>
            <a:ext cx="5610225" cy="6063198"/>
          </a:xfrm>
          <a:prstGeom prst="rect">
            <a:avLst/>
          </a:prstGeom>
          <a:noFill/>
          <a:ln>
            <a:noFill/>
          </a:ln>
        </p:spPr>
        <p:txBody>
          <a:bodyPr wrap="square" rtlCol="0">
            <a:spAutoFit/>
          </a:bodyPr>
          <a:lstStyle/>
          <a:p>
            <a:pPr marL="285750" indent="-285750" algn="just">
              <a:buFont typeface="Arial" panose="020B0604020202020204" pitchFamily="34" charset="0"/>
              <a:buChar char="•"/>
            </a:pPr>
            <a:r>
              <a:rPr lang="en-GB" sz="2200" dirty="0">
                <a:solidFill>
                  <a:schemeClr val="tx2"/>
                </a:solidFill>
                <a:latin typeface="Arial" panose="020B0604020202020204" pitchFamily="34" charset="0"/>
                <a:cs typeface="Arial" panose="020B0604020202020204" pitchFamily="34" charset="0"/>
              </a:rPr>
              <a:t>Lack of public participation</a:t>
            </a:r>
          </a:p>
          <a:p>
            <a:pPr algn="just"/>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dirty="0">
                <a:solidFill>
                  <a:schemeClr val="tx2"/>
                </a:solidFill>
                <a:latin typeface="Arial" panose="020B0604020202020204" pitchFamily="34" charset="0"/>
                <a:cs typeface="Arial" panose="020B0604020202020204" pitchFamily="34" charset="0"/>
              </a:rPr>
              <a:t> Insufficient continuing financing</a:t>
            </a:r>
          </a:p>
          <a:p>
            <a:pPr algn="just"/>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dirty="0">
                <a:solidFill>
                  <a:schemeClr val="tx2"/>
                </a:solidFill>
                <a:latin typeface="Arial" panose="020B0604020202020204" pitchFamily="34" charset="0"/>
                <a:cs typeface="Arial" panose="020B0604020202020204" pitchFamily="34" charset="0"/>
              </a:rPr>
              <a:t> Absence of stakeholder involvement</a:t>
            </a:r>
          </a:p>
          <a:p>
            <a:pPr algn="just"/>
            <a:endParaRPr lang="en-GB" sz="2200" dirty="0">
              <a:solidFill>
                <a:schemeClr val="tx2"/>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200" dirty="0">
                <a:solidFill>
                  <a:schemeClr val="tx2"/>
                </a:solidFill>
                <a:latin typeface="Arial" panose="020B0604020202020204" pitchFamily="34" charset="0"/>
                <a:cs typeface="Arial" panose="020B0604020202020204" pitchFamily="34" charset="0"/>
              </a:rPr>
              <a:t>Language and communication hurdles</a:t>
            </a:r>
          </a:p>
          <a:p>
            <a:pPr marL="342900" indent="-342900" algn="just">
              <a:buFont typeface="Arial" panose="020B0604020202020204" pitchFamily="34" charset="0"/>
              <a:buChar char="•"/>
            </a:pPr>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i="0" dirty="0">
                <a:solidFill>
                  <a:schemeClr val="tx2"/>
                </a:solidFill>
                <a:effectLst/>
                <a:latin typeface="Arial" panose="020B0604020202020204" pitchFamily="34" charset="0"/>
                <a:cs typeface="Arial" panose="020B0604020202020204" pitchFamily="34" charset="0"/>
              </a:rPr>
              <a:t> Lack of awareness</a:t>
            </a:r>
          </a:p>
          <a:p>
            <a:pPr algn="just"/>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i="0" dirty="0">
                <a:solidFill>
                  <a:schemeClr val="tx2"/>
                </a:solidFill>
                <a:effectLst/>
                <a:latin typeface="Arial" panose="020B0604020202020204" pitchFamily="34" charset="0"/>
                <a:cs typeface="Arial" panose="020B0604020202020204" pitchFamily="34" charset="0"/>
              </a:rPr>
              <a:t>lack of commitment.</a:t>
            </a:r>
          </a:p>
          <a:p>
            <a:pPr algn="just"/>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i="0" dirty="0">
                <a:solidFill>
                  <a:schemeClr val="tx2"/>
                </a:solidFill>
                <a:effectLst/>
                <a:latin typeface="Arial" panose="020B0604020202020204" pitchFamily="34" charset="0"/>
                <a:cs typeface="Arial" panose="020B0604020202020204" pitchFamily="34" charset="0"/>
              </a:rPr>
              <a:t>lack of proper planning</a:t>
            </a:r>
          </a:p>
          <a:p>
            <a:pPr algn="just"/>
            <a:endParaRPr lang="en-GB" sz="2200" dirty="0">
              <a:solidFill>
                <a:schemeClr val="tx2"/>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200" i="0" dirty="0">
                <a:solidFill>
                  <a:schemeClr val="tx2"/>
                </a:solidFill>
                <a:effectLst/>
                <a:latin typeface="Arial" panose="020B0604020202020204" pitchFamily="34" charset="0"/>
                <a:cs typeface="Arial" panose="020B0604020202020204" pitchFamily="34" charset="0"/>
              </a:rPr>
              <a:t>No qualified professional guidance or leadership</a:t>
            </a:r>
            <a:endParaRPr lang="en-GB" sz="2200" dirty="0">
              <a:solidFill>
                <a:schemeClr val="tx2"/>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err="1"/>
          </a:p>
        </p:txBody>
      </p:sp>
    </p:spTree>
    <p:extLst>
      <p:ext uri="{BB962C8B-B14F-4D97-AF65-F5344CB8AC3E}">
        <p14:creationId xmlns:p14="http://schemas.microsoft.com/office/powerpoint/2010/main" val="2237317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92EC19-F69B-A2D9-A6ED-0F313C740CCD}"/>
              </a:ext>
            </a:extLst>
          </p:cNvPr>
          <p:cNvSpPr txBox="1"/>
          <p:nvPr/>
        </p:nvSpPr>
        <p:spPr>
          <a:xfrm>
            <a:off x="2002971" y="949234"/>
            <a:ext cx="8186057" cy="523220"/>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Recommendation</a:t>
            </a:r>
          </a:p>
        </p:txBody>
      </p:sp>
      <p:sp>
        <p:nvSpPr>
          <p:cNvPr id="3" name="TextBox 2">
            <a:extLst>
              <a:ext uri="{FF2B5EF4-FFF2-40B4-BE49-F238E27FC236}">
                <a16:creationId xmlns:a16="http://schemas.microsoft.com/office/drawing/2014/main" id="{7AF1DE00-2610-8D1D-0D77-78A534261064}"/>
              </a:ext>
            </a:extLst>
          </p:cNvPr>
          <p:cNvSpPr txBox="1"/>
          <p:nvPr/>
        </p:nvSpPr>
        <p:spPr>
          <a:xfrm>
            <a:off x="785675" y="1637917"/>
            <a:ext cx="10981508" cy="5632311"/>
          </a:xfrm>
          <a:prstGeom prst="rect">
            <a:avLst/>
          </a:prstGeom>
          <a:noFill/>
          <a:ln>
            <a:noFill/>
          </a:ln>
        </p:spPr>
        <p:txBody>
          <a:bodyPr wrap="square" rtlCol="0">
            <a:spAutoFit/>
          </a:bodyPr>
          <a:lstStyle/>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Appley</a:t>
            </a:r>
            <a:r>
              <a:rPr lang="en-GB" b="0" i="0" dirty="0">
                <a:solidFill>
                  <a:schemeClr val="accent1">
                    <a:lumMod val="50000"/>
                  </a:schemeClr>
                </a:solidFill>
                <a:effectLst/>
                <a:latin typeface="Arial" panose="020B0604020202020204" pitchFamily="34" charset="0"/>
                <a:cs typeface="Arial" panose="020B0604020202020204" pitchFamily="34" charset="0"/>
              </a:rPr>
              <a:t> healthy eating programmes at the schools  (</a:t>
            </a:r>
            <a:r>
              <a:rPr lang="en-GB" b="0" i="0" dirty="0" err="1">
                <a:solidFill>
                  <a:schemeClr val="accent1">
                    <a:lumMod val="50000"/>
                  </a:schemeClr>
                </a:solidFill>
                <a:effectLst/>
                <a:latin typeface="Arial" panose="020B0604020202020204" pitchFamily="34" charset="0"/>
                <a:cs typeface="Arial" panose="020B0604020202020204" pitchFamily="34" charset="0"/>
              </a:rPr>
              <a:t>Marcano</a:t>
            </a:r>
            <a:r>
              <a:rPr lang="en-GB" b="0" i="0" dirty="0">
                <a:solidFill>
                  <a:schemeClr val="accent1">
                    <a:lumMod val="50000"/>
                  </a:schemeClr>
                </a:solidFill>
                <a:effectLst/>
                <a:latin typeface="Arial" panose="020B0604020202020204" pitchFamily="34" charset="0"/>
                <a:cs typeface="Arial" panose="020B0604020202020204" pitchFamily="34" charset="0"/>
              </a:rPr>
              <a:t>-Olivier</a:t>
            </a:r>
            <a:r>
              <a:rPr lang="en-GB" dirty="0">
                <a:solidFill>
                  <a:schemeClr val="accent1">
                    <a:lumMod val="50000"/>
                  </a:schemeClr>
                </a:solidFill>
                <a:latin typeface="Arial" panose="020B0604020202020204" pitchFamily="34" charset="0"/>
                <a:cs typeface="Arial" panose="020B0604020202020204" pitchFamily="34" charset="0"/>
              </a:rPr>
              <a:t>, </a:t>
            </a:r>
            <a:r>
              <a:rPr lang="en-GB" b="0" i="0" dirty="0">
                <a:solidFill>
                  <a:schemeClr val="accent1">
                    <a:lumMod val="50000"/>
                  </a:schemeClr>
                </a:solidFill>
                <a:effectLst/>
                <a:latin typeface="Arial" panose="020B0604020202020204" pitchFamily="34" charset="0"/>
                <a:cs typeface="Arial" panose="020B0604020202020204" pitchFamily="34" charset="0"/>
              </a:rPr>
              <a:t>M. et al., 2021).</a:t>
            </a:r>
          </a:p>
          <a:p>
            <a:pPr marL="285750" indent="-285750">
              <a:buFont typeface="Arial" panose="020B0604020202020204" pitchFamily="34" charset="0"/>
              <a:buChar char="•"/>
            </a:pPr>
            <a:endParaRPr lang="en-GB" b="0" i="0" dirty="0">
              <a:solidFill>
                <a:schemeClr val="accent1">
                  <a:lumMod val="50000"/>
                </a:schemeClr>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Local authorities should increase control over the advertising of unhealthy foods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ROYAL SOCIETY FOR PUBLIC HEALTH</a:t>
            </a:r>
            <a:r>
              <a:rPr lang="en-GB" sz="18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2022). </a:t>
            </a:r>
          </a:p>
          <a:p>
            <a:endPar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The government should spend more for the active travel.</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Available cycle storage at school.</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Safe and separated cycle line on the main roads to the school.</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Open school grounds at the weekend and during school holidays.</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More excess to green spaces for youth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ROYAL SOCIETY FOR PUBLIC HEALTH</a:t>
            </a:r>
            <a:r>
              <a:rPr lang="en-GB" sz="18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2022). </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Involve the health and leader professionals into the project.</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Provide Peer support groups to help for the better </a:t>
            </a:r>
            <a:r>
              <a:rPr lang="en-GB" dirty="0">
                <a:solidFill>
                  <a:schemeClr val="tx2"/>
                </a:solidFill>
                <a:latin typeface="Arial" panose="020B0604020202020204" pitchFamily="34" charset="0"/>
                <a:cs typeface="Arial" panose="020B0604020202020204" pitchFamily="34" charset="0"/>
              </a:rPr>
              <a:t>communication to involve more participations into the project.</a:t>
            </a:r>
          </a:p>
          <a:p>
            <a:pPr marL="285750" indent="-285750">
              <a:buFont typeface="Arial" panose="020B0604020202020204" pitchFamily="34" charset="0"/>
              <a:buChar char="•"/>
            </a:pPr>
            <a:endParaRPr lang="en-GB"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tx2"/>
                </a:solidFill>
                <a:effectLst/>
                <a:latin typeface="Arial" panose="020B0604020202020204" pitchFamily="34" charset="0"/>
                <a:ea typeface="Calibri" panose="020F0502020204030204" pitchFamily="34" charset="0"/>
                <a:cs typeface="Arial" panose="020B0604020202020204" pitchFamily="34" charset="0"/>
              </a:rPr>
              <a:t>Provide number of local conversations event about the project.</a:t>
            </a:r>
          </a:p>
          <a:p>
            <a:pPr marL="285750" indent="-285750">
              <a:buFont typeface="Arial" panose="020B0604020202020204" pitchFamily="34" charset="0"/>
              <a:buChar char="•"/>
            </a:pPr>
            <a:r>
              <a:rPr lang="en-GB" sz="1800" dirty="0">
                <a:solidFill>
                  <a:schemeClr val="tx2"/>
                </a:solidFill>
                <a:effectLst/>
                <a:latin typeface="Arial" panose="020B0604020202020204" pitchFamily="34" charset="0"/>
                <a:ea typeface="Calibri" panose="020F0502020204030204" pitchFamily="34" charset="0"/>
                <a:cs typeface="Arial" panose="020B0604020202020204" pitchFamily="34" charset="0"/>
              </a:rPr>
              <a:t>Provide number of local conversations event for the stakeholders.</a:t>
            </a: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The Borough should fund or rise enough money for the project.</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5135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83EBD9-CB94-3938-1FFA-E550D591AF60}"/>
              </a:ext>
            </a:extLst>
          </p:cNvPr>
          <p:cNvSpPr txBox="1"/>
          <p:nvPr/>
        </p:nvSpPr>
        <p:spPr>
          <a:xfrm>
            <a:off x="2485754" y="739140"/>
            <a:ext cx="6270170" cy="584775"/>
          </a:xfrm>
          <a:prstGeom prst="rect">
            <a:avLst/>
          </a:prstGeom>
          <a:noFill/>
          <a:ln>
            <a:noFill/>
          </a:ln>
        </p:spPr>
        <p:txBody>
          <a:bodyPr wrap="square" rtlCol="0">
            <a:spAutoFit/>
          </a:bodyPr>
          <a:lstStyle/>
          <a:p>
            <a:pPr algn="ctr"/>
            <a:r>
              <a:rPr lang="en-GB" sz="3200" b="1" dirty="0">
                <a:solidFill>
                  <a:schemeClr val="tx2"/>
                </a:solidFill>
                <a:latin typeface="Arial "/>
              </a:rPr>
              <a:t>CONCLUSION</a:t>
            </a:r>
          </a:p>
        </p:txBody>
      </p:sp>
      <p:sp>
        <p:nvSpPr>
          <p:cNvPr id="4" name="TextBox 3">
            <a:extLst>
              <a:ext uri="{FF2B5EF4-FFF2-40B4-BE49-F238E27FC236}">
                <a16:creationId xmlns:a16="http://schemas.microsoft.com/office/drawing/2014/main" id="{AFEE1B6B-0CCF-317C-61B4-1B899E7BD73E}"/>
              </a:ext>
            </a:extLst>
          </p:cNvPr>
          <p:cNvSpPr txBox="1"/>
          <p:nvPr/>
        </p:nvSpPr>
        <p:spPr>
          <a:xfrm>
            <a:off x="766355" y="1805396"/>
            <a:ext cx="10432868" cy="4231928"/>
          </a:xfrm>
          <a:prstGeom prst="rect">
            <a:avLst/>
          </a:prstGeom>
          <a:noFill/>
          <a:ln>
            <a:noFill/>
          </a:ln>
        </p:spPr>
        <p:txBody>
          <a:bodyPr wrap="square" rtlCol="0">
            <a:spAutoFit/>
          </a:bodyPr>
          <a:lstStyle/>
          <a:p>
            <a:pPr algn="just"/>
            <a:r>
              <a:rPr lang="en-GB" sz="2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community development project within Woking Borough started with identifying the Obesity issue. It was made based on the statistic, which is the highest rate within Surry with 8,5%. The project aims to promote a healthy lifestyle. First of all the demography was exposed. After that stakeholders and suppliers were determined. Furthermore, four principles of community development Working and learning together, Collective action, Self-determination and Empowerment were applied to the project. Digital media and technology usefulness was presented and supported by two studies.  Above all Bronfenbrenner's ecological systems theory and Albert Bandura’s Social Learning Theory and also legislation was introduced. Based on the listed barriers, the recommendation was made. </a:t>
            </a:r>
          </a:p>
          <a:p>
            <a:pPr>
              <a:lnSpc>
                <a:spcPct val="150000"/>
              </a:lnSpc>
            </a:pPr>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pPr algn="just"/>
            <a:endParaRPr lang="en-GB" sz="2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p:txBody>
      </p:sp>
    </p:spTree>
    <p:extLst>
      <p:ext uri="{BB962C8B-B14F-4D97-AF65-F5344CB8AC3E}">
        <p14:creationId xmlns:p14="http://schemas.microsoft.com/office/powerpoint/2010/main" val="920235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84DA10-D42B-8F69-755C-2606CEBF3709}"/>
              </a:ext>
            </a:extLst>
          </p:cNvPr>
          <p:cNvSpPr txBox="1"/>
          <p:nvPr/>
        </p:nvSpPr>
        <p:spPr>
          <a:xfrm>
            <a:off x="1173668" y="937125"/>
            <a:ext cx="9687910" cy="5980868"/>
          </a:xfrm>
          <a:prstGeom prst="rect">
            <a:avLst/>
          </a:prstGeom>
          <a:noFill/>
          <a:ln>
            <a:noFill/>
          </a:ln>
        </p:spPr>
        <p:txBody>
          <a:bodyPr wrap="square" rtlCol="0">
            <a:spAutoFit/>
          </a:bodyPr>
          <a:lstStyle/>
          <a:p>
            <a:pPr algn="ctr">
              <a:lnSpc>
                <a:spcPct val="107000"/>
              </a:lnSpc>
              <a:spcAft>
                <a:spcPts val="800"/>
              </a:spcAft>
            </a:pPr>
            <a:r>
              <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a:p>
            <a:pPr algn="ctr">
              <a:lnSpc>
                <a:spcPct val="107000"/>
              </a:lnSpc>
              <a:spcAft>
                <a:spcPts val="800"/>
              </a:spcAft>
            </a:pPr>
            <a:endPar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just"/>
            <a:r>
              <a:rPr lang="en-GB" sz="1200" b="1"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Belhali</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M., </a:t>
            </a:r>
            <a:r>
              <a:rPr lang="en-GB" sz="1200" b="1"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Statsenko</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Y. and Al-Za </a:t>
            </a:r>
            <a:r>
              <a:rPr lang="en-GB" sz="1200" b="1"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abi</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A.(2021)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Improving Serious Games to Tackle Childhood Obesity.</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https://www.frontiersin.org/articles/10.3389/fpsyg.2021.657289/full</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21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Cherry, K. (2022)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How Social Learning Theory Works</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https://www.verywellmind.com/social-learning-theory-2795074</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21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Department of Health and Social Care (2020)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Tackling Obesity: empowering adults and children to live a healthier life.</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Available at:</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https://www.gov.uk/government/publications/tackling-obesity-government-strategy/tackling-obesity-empowering-adults-and-children-to-live-healthier-lives</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18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Equality Act 2010. 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https://www.legislation.gov.uk/ukpga/2010/15/contents</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(Accessed: 18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Scottish community development centre (2022)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What is community development?.</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https://www.scdc.org.uk/</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18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GOV.UK (2021)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Promotions of unhealthy foods restricted from October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https://www.gov.uk/government/news/promotions-of-unhealthy-foods-restricted-from-october-2022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20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lnSpc>
                <a:spcPct val="107000"/>
              </a:lnSpc>
              <a:spcAft>
                <a:spcPts val="800"/>
              </a:spcAft>
            </a:pPr>
            <a:endPar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4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17204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114CAF-7587-7582-3E4E-F9A85F2C50E9}"/>
              </a:ext>
            </a:extLst>
          </p:cNvPr>
          <p:cNvSpPr txBox="1"/>
          <p:nvPr/>
        </p:nvSpPr>
        <p:spPr>
          <a:xfrm>
            <a:off x="949234" y="1003119"/>
            <a:ext cx="10293532" cy="6284284"/>
          </a:xfrm>
          <a:prstGeom prst="rect">
            <a:avLst/>
          </a:prstGeom>
          <a:noFill/>
          <a:ln>
            <a:noFill/>
          </a:ln>
        </p:spPr>
        <p:txBody>
          <a:bodyPr wrap="square" rtlCol="0">
            <a:spAutoFit/>
          </a:bodyPr>
          <a:lstStyle/>
          <a:p>
            <a:pPr algn="ctr">
              <a:lnSpc>
                <a:spcPct val="107000"/>
              </a:lnSpc>
              <a:spcAft>
                <a:spcPts val="800"/>
              </a:spcAft>
            </a:pPr>
            <a:r>
              <a:rPr lang="en-GB" sz="2800" b="1" dirty="0">
                <a:solidFill>
                  <a:schemeClr val="tx2"/>
                </a:solidFill>
                <a:effectLst/>
                <a:latin typeface="Arial" panose="020B0604020202020204" pitchFamily="34" charset="0"/>
                <a:ea typeface="Calibri" panose="020F0502020204030204" pitchFamily="34" charset="0"/>
                <a:cs typeface="Arial" panose="020B0604020202020204" pitchFamily="34" charset="0"/>
              </a:rPr>
              <a:t>REFERENCES</a:t>
            </a:r>
          </a:p>
          <a:p>
            <a:pPr algn="ctr">
              <a:lnSpc>
                <a:spcPct val="107000"/>
              </a:lnSpc>
              <a:spcAft>
                <a:spcPts val="800"/>
              </a:spcAft>
            </a:pPr>
            <a:endParaRPr lang="en-GB" sz="2800" b="1"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Guy-Evans, O. (2020)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Bronfenbrenner`s Ecological Systems Theory.</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https://www.simplypsychology.org/Bronfenbrenner.html</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18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HM Government (2018)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Childhood Obesity: a plan for action.</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Available at:</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https://assets.publishing.service.gov.uk/government/uploads/system/uploads/attachment_data/file/718903/childhood-obesity-a-plan-for-action-chapter-2.pdf</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20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Jane, M. (2018)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Social media for health promotion and weight management: a critical debate.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https://bmcpublichealth.biomedcentral.com/articles/10.1186/s12889-018-5837-3#Sec10</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21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Marcano</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-Olivier, M. et al. (2021) `Changes in the nutritional content of children's lunches after the Food Dudes healthy eating programme`,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Journal of Nutritional Science,</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10</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E40. doi:10.1017/jns.2021.31</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NHS- National Healthcare Service (2019)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NHS Long Term Plan.</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Available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https://www.longtermplan.nhs.uk/wp-content/uploads/2019/08/nhs-long-term-plan-version-1.2.pdf</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08 November 2019).</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endParaRPr lang="en-GB" sz="1200" b="0" i="0" dirty="0">
              <a:solidFill>
                <a:schemeClr val="tx2"/>
              </a:solidFill>
              <a:effectLst/>
              <a:latin typeface="Arial" panose="020B0604020202020204" pitchFamily="34" charset="0"/>
              <a:cs typeface="Arial" panose="020B0604020202020204" pitchFamily="34" charset="0"/>
            </a:endParaRPr>
          </a:p>
          <a:p>
            <a:br>
              <a:rPr lang="en-GB" sz="1200" b="0" i="0" dirty="0">
                <a:solidFill>
                  <a:srgbClr val="333333"/>
                </a:solidFill>
                <a:effectLst/>
                <a:latin typeface="Arial" panose="020B0604020202020204" pitchFamily="34" charset="0"/>
                <a:cs typeface="Arial" panose="020B0604020202020204" pitchFamily="34" charset="0"/>
              </a:rPr>
            </a:b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endParaRPr lang="en-GB" sz="1200"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4902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B6DCB-A302-4DCC-F5AD-E0F4035C09EE}"/>
              </a:ext>
            </a:extLst>
          </p:cNvPr>
          <p:cNvSpPr txBox="1"/>
          <p:nvPr/>
        </p:nvSpPr>
        <p:spPr>
          <a:xfrm>
            <a:off x="2257425" y="1162050"/>
            <a:ext cx="7115175" cy="519886"/>
          </a:xfrm>
          <a:prstGeom prst="rect">
            <a:avLst/>
          </a:prstGeom>
          <a:noFill/>
          <a:ln>
            <a:noFill/>
          </a:ln>
        </p:spPr>
        <p:txBody>
          <a:bodyPr wrap="square" rtlCol="0">
            <a:spAutoFit/>
          </a:bodyPr>
          <a:lstStyle/>
          <a:p>
            <a:pPr algn="ctr">
              <a:lnSpc>
                <a:spcPct val="107000"/>
              </a:lnSpc>
              <a:spcAft>
                <a:spcPts val="800"/>
              </a:spcAft>
            </a:pPr>
            <a:r>
              <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61868C1E-A624-5D5A-861C-F0A49D611E64}"/>
              </a:ext>
            </a:extLst>
          </p:cNvPr>
          <p:cNvSpPr txBox="1"/>
          <p:nvPr/>
        </p:nvSpPr>
        <p:spPr>
          <a:xfrm>
            <a:off x="1776412" y="1885950"/>
            <a:ext cx="8639175" cy="2353786"/>
          </a:xfrm>
          <a:prstGeom prst="rect">
            <a:avLst/>
          </a:prstGeom>
          <a:noFill/>
          <a:ln>
            <a:noFill/>
          </a:ln>
        </p:spPr>
        <p:txBody>
          <a:bodyPr wrap="square" rtlCol="0">
            <a:spAutoFit/>
          </a:bodyPr>
          <a:lstStyle/>
          <a:p>
            <a:pPr algn="just">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sz="1200"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844DB4-B020-4FB8-7642-7D78C58858A9}"/>
              </a:ext>
            </a:extLst>
          </p:cNvPr>
          <p:cNvSpPr txBox="1"/>
          <p:nvPr/>
        </p:nvSpPr>
        <p:spPr>
          <a:xfrm>
            <a:off x="1088571" y="2403566"/>
            <a:ext cx="9884229" cy="3508653"/>
          </a:xfrm>
          <a:prstGeom prst="rect">
            <a:avLst/>
          </a:prstGeom>
          <a:noFill/>
          <a:ln>
            <a:noFill/>
          </a:ln>
        </p:spPr>
        <p:txBody>
          <a:bodyPr wrap="square" rtlCol="0">
            <a:spAutoFit/>
          </a:bodyPr>
          <a:lstStyle/>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Office for National Statistic (2022)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How the population changed in Woking: Census 2021.</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https://www.ons.gov.uk/visualisations/censuspopulationchange/E07000217/</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08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ROYAL SOCIETY FOR PUBLIC HEALTH</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(2022)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ROUTING OUT CHILDHOOD OBESITY. </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p>
          <a:p>
            <a:pPr algn="just"/>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https://www.rsph.org.uk/our-work/policy/obesity/routing-out-childhood-obesity.html?gclid=EAIaIQobChMIhpT0lLXA-wIVSu7tCh1Saw3lEAAYAiAAEgKwzfD_BwE</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(Accessed: 18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varbes</a:t>
            </a:r>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(2021) </a:t>
            </a:r>
            <a:r>
              <a:rPr lang="en-GB" sz="1200" b="1"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Demographics of Woking.</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 </a:t>
            </a:r>
            <a:r>
              <a:rPr lang="en-GB" sz="1200" b="1"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https://www.varbes.com/demographics/woking-demographics</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(Accessed: 08 November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r>
              <a:rPr lang="en-GB" sz="1800" b="1" dirty="0">
                <a:effectLst/>
                <a:latin typeface="Calibri Light" panose="020F030202020403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p:txBody>
      </p:sp>
    </p:spTree>
    <p:extLst>
      <p:ext uri="{BB962C8B-B14F-4D97-AF65-F5344CB8AC3E}">
        <p14:creationId xmlns:p14="http://schemas.microsoft.com/office/powerpoint/2010/main" val="78255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2974</TotalTime>
  <Words>1577</Words>
  <Application>Microsoft Office PowerPoint</Application>
  <PresentationFormat>Widescreen</PresentationFormat>
  <Paragraphs>203</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 </vt:lpstr>
      <vt:lpstr>Calibri</vt:lpstr>
      <vt:lpstr>Calibri Light</vt:lpstr>
      <vt:lpstr>Century Gothic</vt:lpstr>
      <vt:lpstr>Palatino Linotype</vt:lpstr>
      <vt:lpstr>Wingdings</vt:lpstr>
      <vt:lpstr>Wingdings 2</vt:lpstr>
      <vt:lpstr>Presentation on brainstorming</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Edit Tingyela (1917242)</dc:creator>
  <cp:lastModifiedBy>Edit Tingyela (1917242)</cp:lastModifiedBy>
  <cp:revision>59</cp:revision>
  <dcterms:created xsi:type="dcterms:W3CDTF">2022-11-21T00:15:39Z</dcterms:created>
  <dcterms:modified xsi:type="dcterms:W3CDTF">2022-11-25T23:26:14Z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