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2"/>
  </p:notesMasterIdLst>
  <p:sldIdLst>
    <p:sldId id="257" r:id="rId2"/>
    <p:sldId id="258" r:id="rId3"/>
    <p:sldId id="260" r:id="rId4"/>
    <p:sldId id="280" r:id="rId5"/>
    <p:sldId id="281" r:id="rId6"/>
    <p:sldId id="274" r:id="rId7"/>
    <p:sldId id="263" r:id="rId8"/>
    <p:sldId id="282" r:id="rId9"/>
    <p:sldId id="275" r:id="rId10"/>
    <p:sldId id="277" r:id="rId11"/>
    <p:sldId id="276" r:id="rId12"/>
    <p:sldId id="267" r:id="rId13"/>
    <p:sldId id="285" r:id="rId14"/>
    <p:sldId id="269" r:id="rId15"/>
    <p:sldId id="279" r:id="rId16"/>
    <p:sldId id="284" r:id="rId17"/>
    <p:sldId id="270" r:id="rId18"/>
    <p:sldId id="271" r:id="rId19"/>
    <p:sldId id="272" r:id="rId20"/>
    <p:sldId id="28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841457D-5915-49D6-BD8D-FFC12F58E0E2}">
          <p14:sldIdLst>
            <p14:sldId id="257"/>
            <p14:sldId id="258"/>
            <p14:sldId id="260"/>
            <p14:sldId id="280"/>
            <p14:sldId id="281"/>
            <p14:sldId id="274"/>
            <p14:sldId id="263"/>
            <p14:sldId id="282"/>
            <p14:sldId id="275"/>
          </p14:sldIdLst>
        </p14:section>
        <p14:section name="Untitled Section" id="{FAD40B6D-8EDF-4FF8-A40E-27BBF8C3FA00}">
          <p14:sldIdLst>
            <p14:sldId id="277"/>
            <p14:sldId id="276"/>
            <p14:sldId id="267"/>
            <p14:sldId id="285"/>
            <p14:sldId id="269"/>
            <p14:sldId id="279"/>
            <p14:sldId id="284"/>
            <p14:sldId id="270"/>
            <p14:sldId id="271"/>
            <p14:sldId id="272"/>
            <p14:sldId id="286"/>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C27EB6D-95BA-31BA-69AD-D1D250D6D717}" name="Marie Griffiths" initials="MG" userId="S::MarieGriffiths@carmarthenshire.gov.uk::a436675c-278d-43a8-b210-6bdf32134765"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19" autoAdjust="0"/>
    <p:restoredTop sz="88683" autoAdjust="0"/>
  </p:normalViewPr>
  <p:slideViewPr>
    <p:cSldViewPr snapToGrid="0">
      <p:cViewPr varScale="1">
        <p:scale>
          <a:sx n="60" d="100"/>
          <a:sy n="60" d="100"/>
        </p:scale>
        <p:origin x="11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BC34D-EBAE-474E-8A2E-A3B6A78FCF43}" type="datetimeFigureOut">
              <a:rPr lang="en-GB" smtClean="0"/>
              <a:t>24/03/2022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F28807-F306-4A09-9B76-C196E1569B55}" type="slidenum">
              <a:rPr lang="en-GB" smtClean="0"/>
              <a:t>‹#›</a:t>
            </a:fld>
            <a:endParaRPr lang="en-GB"/>
          </a:p>
        </p:txBody>
      </p:sp>
    </p:spTree>
    <p:extLst>
      <p:ext uri="{BB962C8B-B14F-4D97-AF65-F5344CB8AC3E}">
        <p14:creationId xmlns:p14="http://schemas.microsoft.com/office/powerpoint/2010/main" val="1769229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28807-F306-4A09-9B76-C196E1569B55}" type="slidenum">
              <a:rPr lang="en-GB" smtClean="0"/>
              <a:t>9</a:t>
            </a:fld>
            <a:endParaRPr lang="en-GB"/>
          </a:p>
        </p:txBody>
      </p:sp>
    </p:spTree>
    <p:extLst>
      <p:ext uri="{BB962C8B-B14F-4D97-AF65-F5344CB8AC3E}">
        <p14:creationId xmlns:p14="http://schemas.microsoft.com/office/powerpoint/2010/main" val="3402274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28807-F306-4A09-9B76-C196E1569B55}" type="slidenum">
              <a:rPr lang="en-GB" smtClean="0"/>
              <a:t>14</a:t>
            </a:fld>
            <a:endParaRPr lang="en-GB"/>
          </a:p>
        </p:txBody>
      </p:sp>
    </p:spTree>
    <p:extLst>
      <p:ext uri="{BB962C8B-B14F-4D97-AF65-F5344CB8AC3E}">
        <p14:creationId xmlns:p14="http://schemas.microsoft.com/office/powerpoint/2010/main" val="3621642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28807-F306-4A09-9B76-C196E1569B55}" type="slidenum">
              <a:rPr lang="en-GB" smtClean="0"/>
              <a:t>19</a:t>
            </a:fld>
            <a:endParaRPr lang="en-GB"/>
          </a:p>
        </p:txBody>
      </p:sp>
    </p:spTree>
    <p:extLst>
      <p:ext uri="{BB962C8B-B14F-4D97-AF65-F5344CB8AC3E}">
        <p14:creationId xmlns:p14="http://schemas.microsoft.com/office/powerpoint/2010/main" val="1685104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3/24/2022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5487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18390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31793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60420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1756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0421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7272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3341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2115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2580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0708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47306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18992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09964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909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39138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03456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3/24/2022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78657511"/>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0tyZnASq8aQ?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www.knowsleyscp.org.uk/professionals/aces-adverse-childhood-experiences/" TargetMode="External"/><Relationship Id="rId3" Type="http://schemas.openxmlformats.org/officeDocument/2006/relationships/hyperlink" Target="https://www.cdc.gov/vitalsigns/aces/index.html" TargetMode="External"/><Relationship Id="rId7" Type="http://schemas.openxmlformats.org/officeDocument/2006/relationships/hyperlink" Target="https://www.researchgate.net/figure/Bronfenbrenners-ecological-model-Diagram-by-Joel-Gibbs-based-on-Bronfenbrenners-1979_fig1_311843438"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futurelearn.com/info/courses/supporting-adolescent-learners/0/steps/46451" TargetMode="External"/><Relationship Id="rId5" Type="http://schemas.openxmlformats.org/officeDocument/2006/relationships/hyperlink" Target="https://developingchild.harvard.edu/resources/aces-and-toxic-stress-frequently-asked-questions/#:~:text=The%20term%20%E2%80%9CACEs%E2%80%9D%20is%20an,health%20care%20organization%20in%20California" TargetMode="External"/><Relationship Id="rId10" Type="http://schemas.openxmlformats.org/officeDocument/2006/relationships/hyperlink" Target="https://www.wales.nhs.uk/sitesplus/documents/888/ACE%20&amp;%20Resilience%20Report%20(Eng_final2).pdf" TargetMode="External"/><Relationship Id="rId4" Type="http://schemas.openxmlformats.org/officeDocument/2006/relationships/hyperlink" Target="https://www.cdc.gov/violenceprevention/aces/about.html" TargetMode="External"/><Relationship Id="rId9" Type="http://schemas.openxmlformats.org/officeDocument/2006/relationships/hyperlink" Target="https://mft.nhs.uk/rmch/services/camhs/young-people/adverse-childhood-experiences-aces-and-attachment/"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earning.nspcc.org.uk/children-and-families-at-risk/looked-after-children" TargetMode="External"/><Relationship Id="rId7" Type="http://schemas.openxmlformats.org/officeDocument/2006/relationships/hyperlink" Target="https://quizlet.com/586482361/adolescence-puberty-diagram/" TargetMode="External"/><Relationship Id="rId2" Type="http://schemas.openxmlformats.org/officeDocument/2006/relationships/hyperlink" Target="https://ldi.upenn.edu/wp-content/uploads/archive/sumr_docs/NcubeLiqhwa_LongitudinalEffectsofAdolescentGrief.pdf" TargetMode="External"/><Relationship Id="rId1" Type="http://schemas.openxmlformats.org/officeDocument/2006/relationships/slideLayout" Target="../slideLayouts/slideLayout7.xml"/><Relationship Id="rId6" Type="http://schemas.openxmlformats.org/officeDocument/2006/relationships/hyperlink" Target="https://www.verywellmind.com/what-is-maslows-hierarchy-of-needs-4136760" TargetMode="External"/><Relationship Id="rId5" Type="http://schemas.openxmlformats.org/officeDocument/2006/relationships/hyperlink" Target="https://www.youtube.com/watch?v=0tyZnASq8aQ" TargetMode="External"/><Relationship Id="rId4" Type="http://schemas.openxmlformats.org/officeDocument/2006/relationships/hyperlink" Target="https://www.rcn.org.uk/clinical-topics/children-and-young-people/looked-after-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A4C8C-E8DD-42A4-BEC4-F00F432FD974}"/>
              </a:ext>
            </a:extLst>
          </p:cNvPr>
          <p:cNvSpPr>
            <a:spLocks noGrp="1"/>
          </p:cNvSpPr>
          <p:nvPr>
            <p:ph type="title"/>
          </p:nvPr>
        </p:nvSpPr>
        <p:spPr/>
        <p:txBody>
          <a:bodyPr/>
          <a:lstStyle/>
          <a:p>
            <a:r>
              <a:rPr lang="en-GB" dirty="0">
                <a:solidFill>
                  <a:schemeClr val="bg1"/>
                </a:solidFill>
              </a:rPr>
              <a:t>      Hello , My name is Marie Griffiths.</a:t>
            </a:r>
          </a:p>
        </p:txBody>
      </p:sp>
      <p:sp>
        <p:nvSpPr>
          <p:cNvPr id="3" name="Content Placeholder 2">
            <a:extLst>
              <a:ext uri="{FF2B5EF4-FFF2-40B4-BE49-F238E27FC236}">
                <a16:creationId xmlns:a16="http://schemas.microsoft.com/office/drawing/2014/main" id="{8B016494-4BE2-48C4-9F00-4A8F49F11AE4}"/>
              </a:ext>
            </a:extLst>
          </p:cNvPr>
          <p:cNvSpPr>
            <a:spLocks noGrp="1"/>
          </p:cNvSpPr>
          <p:nvPr>
            <p:ph idx="1"/>
          </p:nvPr>
        </p:nvSpPr>
        <p:spPr/>
        <p:txBody>
          <a:bodyPr/>
          <a:lstStyle/>
          <a:p>
            <a:r>
              <a:rPr lang="en-US" sz="3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This presentation will be exploring the experiences of Looked After Children (LAC) who are going through adolescence and have been impacted by Adverse Childhood Experiences (ACES)</a:t>
            </a:r>
            <a:endParaRPr lang="en-GB" sz="3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22668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0EC6-6111-4F4A-810A-B89AF4190E67}"/>
              </a:ext>
            </a:extLst>
          </p:cNvPr>
          <p:cNvSpPr>
            <a:spLocks noGrp="1"/>
          </p:cNvSpPr>
          <p:nvPr>
            <p:ph type="title"/>
          </p:nvPr>
        </p:nvSpPr>
        <p:spPr/>
        <p:txBody>
          <a:bodyPr/>
          <a:lstStyle/>
          <a:p>
            <a:pPr algn="ctr"/>
            <a:r>
              <a:rPr lang="en-US"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Definition of Looked after children  (LAC)</a:t>
            </a:r>
            <a:endParaRPr lang="en-GB" dirty="0">
              <a:solidFill>
                <a:schemeClr val="bg1"/>
              </a:solidFill>
            </a:endParaRPr>
          </a:p>
        </p:txBody>
      </p:sp>
      <p:sp>
        <p:nvSpPr>
          <p:cNvPr id="3" name="Content Placeholder 2">
            <a:extLst>
              <a:ext uri="{FF2B5EF4-FFF2-40B4-BE49-F238E27FC236}">
                <a16:creationId xmlns:a16="http://schemas.microsoft.com/office/drawing/2014/main" id="{CCB45FCB-FF6F-4E48-8DAB-5F62DEEA143C}"/>
              </a:ext>
            </a:extLst>
          </p:cNvPr>
          <p:cNvSpPr>
            <a:spLocks noGrp="1"/>
          </p:cNvSpPr>
          <p:nvPr>
            <p:ph idx="1"/>
          </p:nvPr>
        </p:nvSpPr>
        <p:spPr/>
        <p:txBody>
          <a:bodyPr>
            <a:normAutofit/>
          </a:bodyPr>
          <a:lstStyle/>
          <a:p>
            <a:r>
              <a:rPr lang="en-GB" b="0" i="0" dirty="0">
                <a:solidFill>
                  <a:srgbClr val="000000"/>
                </a:solidFill>
                <a:effectLst/>
                <a:latin typeface="NSPCC-Regular"/>
              </a:rPr>
              <a:t>A child or young person who has been in the care home or a local authority for more than 24 hours is known as a looked after child. Looked after children also often referred to as children in care.</a:t>
            </a:r>
          </a:p>
          <a:p>
            <a:r>
              <a:rPr lang="en-GB" dirty="0">
                <a:solidFill>
                  <a:srgbClr val="000000"/>
                </a:solidFill>
                <a:latin typeface="NSPCC-Regular"/>
              </a:rPr>
              <a:t>L</a:t>
            </a:r>
            <a:r>
              <a:rPr lang="en-GB" b="0" i="0" dirty="0">
                <a:solidFill>
                  <a:srgbClr val="000000"/>
                </a:solidFill>
                <a:effectLst/>
                <a:latin typeface="NSPCC-Regular"/>
              </a:rPr>
              <a:t>iving with foster parents.</a:t>
            </a:r>
          </a:p>
          <a:p>
            <a:pPr algn="l">
              <a:buFont typeface="Arial" panose="020B0604020202020204" pitchFamily="34" charset="0"/>
              <a:buChar char="•"/>
            </a:pPr>
            <a:r>
              <a:rPr lang="en-GB" b="0" i="0" dirty="0">
                <a:solidFill>
                  <a:srgbClr val="000000"/>
                </a:solidFill>
                <a:effectLst/>
                <a:latin typeface="NSPCC-Regular"/>
              </a:rPr>
              <a:t>Living in a residential children's home or living in residential settings like schools or secure units</a:t>
            </a:r>
            <a:r>
              <a:rPr lang="en-GB" dirty="0">
                <a:solidFill>
                  <a:srgbClr val="000000"/>
                </a:solidFill>
                <a:effectLst/>
                <a:latin typeface="NSPCC-Regular"/>
              </a:rPr>
              <a:t>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(Royal College of Nursing, 2022). </a:t>
            </a:r>
            <a:endParaRPr lang="en-GB" b="0" i="0" dirty="0">
              <a:solidFill>
                <a:srgbClr val="000000"/>
              </a:solidFill>
              <a:effectLst/>
              <a:latin typeface="NSPCC-Regular"/>
            </a:endParaRPr>
          </a:p>
          <a:p>
            <a:endParaRPr lang="en-GB" dirty="0"/>
          </a:p>
        </p:txBody>
      </p:sp>
    </p:spTree>
    <p:extLst>
      <p:ext uri="{BB962C8B-B14F-4D97-AF65-F5344CB8AC3E}">
        <p14:creationId xmlns:p14="http://schemas.microsoft.com/office/powerpoint/2010/main" val="2709930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8583-711C-4F08-B7EC-99B0263E4DEB}"/>
              </a:ext>
            </a:extLst>
          </p:cNvPr>
          <p:cNvSpPr>
            <a:spLocks noGrp="1"/>
          </p:cNvSpPr>
          <p:nvPr>
            <p:ph type="title"/>
          </p:nvPr>
        </p:nvSpPr>
        <p:spPr/>
        <p:txBody>
          <a:bodyPr/>
          <a:lstStyle/>
          <a:p>
            <a:r>
              <a:rPr lang="en-GB" dirty="0">
                <a:solidFill>
                  <a:schemeClr val="bg1"/>
                </a:solidFill>
              </a:rPr>
              <a:t>why children enter in care </a:t>
            </a:r>
          </a:p>
        </p:txBody>
      </p:sp>
      <p:sp>
        <p:nvSpPr>
          <p:cNvPr id="3" name="Content Placeholder 2">
            <a:extLst>
              <a:ext uri="{FF2B5EF4-FFF2-40B4-BE49-F238E27FC236}">
                <a16:creationId xmlns:a16="http://schemas.microsoft.com/office/drawing/2014/main" id="{3D360587-026F-4A9A-823B-CEAB6CC06656}"/>
              </a:ext>
            </a:extLst>
          </p:cNvPr>
          <p:cNvSpPr>
            <a:spLocks noGrp="1"/>
          </p:cNvSpPr>
          <p:nvPr>
            <p:ph idx="1"/>
          </p:nvPr>
        </p:nvSpPr>
        <p:spPr/>
        <p:txBody>
          <a:bodyPr>
            <a:normAutofit fontScale="92500" lnSpcReduction="10000"/>
          </a:bodyPr>
          <a:lstStyle/>
          <a:p>
            <a:r>
              <a:rPr lang="en-GB" dirty="0">
                <a:solidFill>
                  <a:schemeClr val="bg1"/>
                </a:solidFill>
              </a:rPr>
              <a:t>There are several reasons why children and young people under social service enter in care:</a:t>
            </a:r>
          </a:p>
          <a:p>
            <a:r>
              <a:rPr lang="en-GB" dirty="0">
                <a:solidFill>
                  <a:schemeClr val="bg1"/>
                </a:solidFill>
              </a:rPr>
              <a:t>Parents are not able or do not want to take care of the children (financial reasons, drugs or alcohol misuse, disability, challenging behaviour, neglect, violence)</a:t>
            </a:r>
          </a:p>
          <a:p>
            <a:r>
              <a:rPr lang="en-GB" dirty="0">
                <a:solidFill>
                  <a:schemeClr val="bg1"/>
                </a:solidFill>
              </a:rPr>
              <a:t>The child is a risk of self harm, harming other members of the family, or suicidal thoughts.</a:t>
            </a:r>
          </a:p>
          <a:p>
            <a:r>
              <a:rPr lang="en-GB" dirty="0">
                <a:solidFill>
                  <a:schemeClr val="bg1"/>
                </a:solidFill>
              </a:rPr>
              <a:t>Court order</a:t>
            </a:r>
          </a:p>
          <a:p>
            <a:r>
              <a:rPr lang="en-GB" dirty="0">
                <a:solidFill>
                  <a:schemeClr val="bg1"/>
                </a:solidFill>
              </a:rPr>
              <a:t>Asylum seeker or waiting for adoption                                    </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(NSPCC Learning, 2021).</a:t>
            </a:r>
            <a:r>
              <a:rPr lang="en-GB" dirty="0">
                <a:solidFill>
                  <a:schemeClr val="bg1"/>
                </a:solidFill>
              </a:rPr>
              <a:t> </a:t>
            </a:r>
          </a:p>
        </p:txBody>
      </p:sp>
    </p:spTree>
    <p:extLst>
      <p:ext uri="{BB962C8B-B14F-4D97-AF65-F5344CB8AC3E}">
        <p14:creationId xmlns:p14="http://schemas.microsoft.com/office/powerpoint/2010/main" val="1223887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EAF1-4D0A-4411-A2A2-EE4645605F56}"/>
              </a:ext>
            </a:extLst>
          </p:cNvPr>
          <p:cNvSpPr>
            <a:spLocks noGrp="1"/>
          </p:cNvSpPr>
          <p:nvPr>
            <p:ph type="title"/>
          </p:nvPr>
        </p:nvSpPr>
        <p:spPr>
          <a:xfrm>
            <a:off x="1141413" y="618518"/>
            <a:ext cx="7842166" cy="859731"/>
          </a:xfrm>
        </p:spPr>
        <p:txBody>
          <a:bodyPr>
            <a:normAutofit/>
          </a:bodyPr>
          <a:lstStyle/>
          <a:p>
            <a:pPr algn="ctr"/>
            <a:r>
              <a:rPr lang="en-GB" sz="4000" dirty="0">
                <a:solidFill>
                  <a:schemeClr val="bg1"/>
                </a:solidFill>
              </a:rPr>
              <a:t>What ARE Aces </a:t>
            </a:r>
          </a:p>
        </p:txBody>
      </p:sp>
      <p:sp>
        <p:nvSpPr>
          <p:cNvPr id="6" name="TextBox 5">
            <a:extLst>
              <a:ext uri="{FF2B5EF4-FFF2-40B4-BE49-F238E27FC236}">
                <a16:creationId xmlns:a16="http://schemas.microsoft.com/office/drawing/2014/main" id="{56B13CB0-CB1B-46BB-8612-403E127C52FC}"/>
              </a:ext>
            </a:extLst>
          </p:cNvPr>
          <p:cNvSpPr txBox="1"/>
          <p:nvPr/>
        </p:nvSpPr>
        <p:spPr>
          <a:xfrm>
            <a:off x="3062908" y="3326295"/>
            <a:ext cx="6066183" cy="584775"/>
          </a:xfrm>
          <a:prstGeom prst="rect">
            <a:avLst/>
          </a:prstGeom>
          <a:noFill/>
        </p:spPr>
        <p:txBody>
          <a:bodyPr wrap="square">
            <a:spAutoFit/>
          </a:bodyPr>
          <a:lstStyle/>
          <a:p>
            <a:endParaRPr lang="en-GB" sz="3200" dirty="0">
              <a:solidFill>
                <a:schemeClr val="bg1"/>
              </a:solidFill>
            </a:endParaRPr>
          </a:p>
        </p:txBody>
      </p:sp>
      <p:sp>
        <p:nvSpPr>
          <p:cNvPr id="7" name="TextBox 6">
            <a:extLst>
              <a:ext uri="{FF2B5EF4-FFF2-40B4-BE49-F238E27FC236}">
                <a16:creationId xmlns:a16="http://schemas.microsoft.com/office/drawing/2014/main" id="{3F8E66D0-CFA9-43EC-85AB-5D77E3C689D0}"/>
              </a:ext>
            </a:extLst>
          </p:cNvPr>
          <p:cNvSpPr txBox="1"/>
          <p:nvPr/>
        </p:nvSpPr>
        <p:spPr>
          <a:xfrm>
            <a:off x="1565188" y="2313745"/>
            <a:ext cx="8465642" cy="5119985"/>
          </a:xfrm>
          <a:prstGeom prst="rect">
            <a:avLst/>
          </a:prstGeom>
          <a:noFill/>
        </p:spPr>
        <p:txBody>
          <a:bodyPr wrap="square">
            <a:spAutoFit/>
          </a:bodyPr>
          <a:lstStyle/>
          <a:p>
            <a:r>
              <a:rPr lang="en-GB" sz="2000" dirty="0">
                <a:solidFill>
                  <a:schemeClr val="bg1"/>
                </a:solidFill>
              </a:rPr>
              <a:t>The 10 areas of trauma</a:t>
            </a:r>
          </a:p>
          <a:p>
            <a:r>
              <a:rPr lang="en-GB" sz="2000" dirty="0">
                <a:solidFill>
                  <a:schemeClr val="bg1"/>
                </a:solidFill>
              </a:rPr>
              <a:t>                 </a:t>
            </a:r>
          </a:p>
          <a:p>
            <a:r>
              <a:rPr lang="en-GB" sz="2000" dirty="0">
                <a:solidFill>
                  <a:schemeClr val="bg1"/>
                </a:solidFill>
              </a:rPr>
              <a:t>1, Psychological Abuse                              6, loss of a parent for any reason</a:t>
            </a:r>
          </a:p>
          <a:p>
            <a:r>
              <a:rPr lang="en-GB" sz="2000" dirty="0">
                <a:solidFill>
                  <a:schemeClr val="bg1"/>
                </a:solidFill>
              </a:rPr>
              <a:t>                                                   </a:t>
            </a:r>
          </a:p>
          <a:p>
            <a:r>
              <a:rPr lang="en-GB" sz="2000" dirty="0">
                <a:solidFill>
                  <a:schemeClr val="bg1"/>
                </a:solidFill>
              </a:rPr>
              <a:t>2, Physical neglect                                    7, mother treated violently</a:t>
            </a:r>
          </a:p>
          <a:p>
            <a:endParaRPr lang="en-GB" sz="2000" dirty="0">
              <a:solidFill>
                <a:schemeClr val="bg1"/>
              </a:solidFill>
            </a:endParaRPr>
          </a:p>
          <a:p>
            <a:r>
              <a:rPr lang="en-GB" sz="2000" dirty="0">
                <a:solidFill>
                  <a:schemeClr val="bg1"/>
                </a:solidFill>
              </a:rPr>
              <a:t>3, Sexual                                                 8, Mental illness</a:t>
            </a:r>
          </a:p>
          <a:p>
            <a:endParaRPr lang="en-GB" sz="2000" dirty="0">
              <a:solidFill>
                <a:schemeClr val="bg1"/>
              </a:solidFill>
            </a:endParaRPr>
          </a:p>
          <a:p>
            <a:r>
              <a:rPr lang="en-GB" sz="2000" dirty="0">
                <a:solidFill>
                  <a:schemeClr val="bg1"/>
                </a:solidFill>
              </a:rPr>
              <a:t>4, Emotional Neglect                                 9, Criminal Behaviour in the household</a:t>
            </a:r>
          </a:p>
          <a:p>
            <a:endParaRPr lang="en-GB" sz="2000" dirty="0">
              <a:solidFill>
                <a:schemeClr val="bg1"/>
              </a:solidFill>
            </a:endParaRPr>
          </a:p>
          <a:p>
            <a:r>
              <a:rPr lang="en-GB" sz="2000" dirty="0">
                <a:solidFill>
                  <a:schemeClr val="bg1"/>
                </a:solidFill>
              </a:rPr>
              <a:t>5, Substance Abuse                                  10,  Prison</a:t>
            </a: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p:txBody>
      </p:sp>
      <p:sp>
        <p:nvSpPr>
          <p:cNvPr id="8" name="TextBox 7">
            <a:extLst>
              <a:ext uri="{FF2B5EF4-FFF2-40B4-BE49-F238E27FC236}">
                <a16:creationId xmlns:a16="http://schemas.microsoft.com/office/drawing/2014/main" id="{E07F0AD8-4394-4E19-9314-E3B6562F08E6}"/>
              </a:ext>
            </a:extLst>
          </p:cNvPr>
          <p:cNvSpPr txBox="1"/>
          <p:nvPr/>
        </p:nvSpPr>
        <p:spPr>
          <a:xfrm>
            <a:off x="6526022" y="5895764"/>
            <a:ext cx="4797220" cy="369332"/>
          </a:xfrm>
          <a:prstGeom prst="rect">
            <a:avLst/>
          </a:prstGeom>
          <a:noFill/>
        </p:spPr>
        <p:txBody>
          <a:bodyPr wrap="square" rtlCol="0">
            <a:spAutoFit/>
          </a:bodyPr>
          <a:lstStyle/>
          <a:p>
            <a:r>
              <a:rPr lang="en-GB" dirty="0">
                <a:solidFill>
                  <a:schemeClr val="bg1"/>
                </a:solidFill>
              </a:rPr>
              <a:t>(Centre of Disease control and prevention, 2019).</a:t>
            </a:r>
          </a:p>
        </p:txBody>
      </p:sp>
      <p:sp>
        <p:nvSpPr>
          <p:cNvPr id="5" name="TextBox 4">
            <a:extLst>
              <a:ext uri="{FF2B5EF4-FFF2-40B4-BE49-F238E27FC236}">
                <a16:creationId xmlns:a16="http://schemas.microsoft.com/office/drawing/2014/main" id="{8C3EAF76-B9FC-4945-A069-83996D932137}"/>
              </a:ext>
            </a:extLst>
          </p:cNvPr>
          <p:cNvSpPr txBox="1"/>
          <p:nvPr/>
        </p:nvSpPr>
        <p:spPr>
          <a:xfrm>
            <a:off x="1876926" y="1304769"/>
            <a:ext cx="7842166" cy="830997"/>
          </a:xfrm>
          <a:prstGeom prst="rect">
            <a:avLst/>
          </a:prstGeom>
          <a:noFill/>
        </p:spPr>
        <p:txBody>
          <a:bodyPr wrap="square" rtlCol="0">
            <a:spAutoFit/>
          </a:bodyPr>
          <a:lstStyle/>
          <a:p>
            <a:pPr algn="ctr"/>
            <a:r>
              <a:rPr lang="en-GB" sz="2400" dirty="0">
                <a:solidFill>
                  <a:schemeClr val="bg1"/>
                </a:solidFill>
              </a:rPr>
              <a:t>Adverse childhood experiences are traumatic events that occur in 0-17 Years old</a:t>
            </a:r>
          </a:p>
        </p:txBody>
      </p:sp>
    </p:spTree>
    <p:extLst>
      <p:ext uri="{BB962C8B-B14F-4D97-AF65-F5344CB8AC3E}">
        <p14:creationId xmlns:p14="http://schemas.microsoft.com/office/powerpoint/2010/main" val="3679766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EAF1-4D0A-4411-A2A2-EE4645605F56}"/>
              </a:ext>
            </a:extLst>
          </p:cNvPr>
          <p:cNvSpPr>
            <a:spLocks noGrp="1"/>
          </p:cNvSpPr>
          <p:nvPr>
            <p:ph type="title"/>
          </p:nvPr>
        </p:nvSpPr>
        <p:spPr/>
        <p:txBody>
          <a:bodyPr>
            <a:normAutofit/>
          </a:bodyPr>
          <a:lstStyle/>
          <a:p>
            <a:pPr algn="ctr"/>
            <a:r>
              <a:rPr lang="en-GB" sz="4000" dirty="0">
                <a:solidFill>
                  <a:schemeClr val="bg1"/>
                </a:solidFill>
              </a:rPr>
              <a:t>Origins of </a:t>
            </a:r>
            <a:r>
              <a:rPr lang="en-GB" sz="4000" dirty="0" err="1">
                <a:solidFill>
                  <a:schemeClr val="bg1"/>
                </a:solidFill>
              </a:rPr>
              <a:t>AceS</a:t>
            </a:r>
            <a:r>
              <a:rPr lang="en-GB" sz="4000" dirty="0">
                <a:solidFill>
                  <a:schemeClr val="bg1"/>
                </a:solidFill>
              </a:rPr>
              <a:t> </a:t>
            </a:r>
          </a:p>
        </p:txBody>
      </p:sp>
      <p:sp>
        <p:nvSpPr>
          <p:cNvPr id="3" name="Content Placeholder 2">
            <a:extLst>
              <a:ext uri="{FF2B5EF4-FFF2-40B4-BE49-F238E27FC236}">
                <a16:creationId xmlns:a16="http://schemas.microsoft.com/office/drawing/2014/main" id="{784A1464-699D-45BD-B3C2-7EFB77038734}"/>
              </a:ext>
            </a:extLst>
          </p:cNvPr>
          <p:cNvSpPr>
            <a:spLocks noGrp="1"/>
          </p:cNvSpPr>
          <p:nvPr>
            <p:ph idx="1"/>
          </p:nvPr>
        </p:nvSpPr>
        <p:spPr>
          <a:xfrm>
            <a:off x="576775" y="1856935"/>
            <a:ext cx="11057207" cy="2293034"/>
          </a:xfrm>
        </p:spPr>
        <p:txBody>
          <a:bodyPr>
            <a:normAutofit fontScale="25000" lnSpcReduction="20000"/>
          </a:bodyPr>
          <a:lstStyle/>
          <a:p>
            <a:pPr algn="l"/>
            <a:r>
              <a:rPr lang="en-GB" sz="11200" b="0" i="0" dirty="0">
                <a:solidFill>
                  <a:srgbClr val="262C34"/>
                </a:solidFill>
                <a:effectLst/>
              </a:rPr>
              <a:t>The original ACE Study was conducted at Kaiser Permanente from 1995 to 1997. Around 17,000 middle class college-educated people in Southern California completed surveys about their childhood experiences and current health status and </a:t>
            </a:r>
            <a:r>
              <a:rPr lang="en-GB" sz="11200" b="0" i="0" dirty="0" err="1">
                <a:solidFill>
                  <a:srgbClr val="262C34"/>
                </a:solidFill>
                <a:effectLst/>
              </a:rPr>
              <a:t>behaviours.The</a:t>
            </a:r>
            <a:r>
              <a:rPr lang="en-GB" sz="11200" b="0" i="0" dirty="0">
                <a:solidFill>
                  <a:srgbClr val="262C34"/>
                </a:solidFill>
                <a:effectLst/>
              </a:rPr>
              <a:t> findings of this research resulted in the development of the ‘ACE Pyramid’, which represents the conceptual framework for the ACE Study and the study’s findings identify a link between childhood experiences, and adult health and wellbeing outcomes:</a:t>
            </a:r>
          </a:p>
          <a:p>
            <a:br>
              <a:rPr lang="en-GB" sz="2400" dirty="0"/>
            </a:br>
            <a:endParaRPr lang="en-GB" sz="3200" dirty="0">
              <a:solidFill>
                <a:schemeClr val="bg1"/>
              </a:solidFill>
            </a:endParaRPr>
          </a:p>
        </p:txBody>
      </p:sp>
      <p:sp>
        <p:nvSpPr>
          <p:cNvPr id="6" name="TextBox 5">
            <a:extLst>
              <a:ext uri="{FF2B5EF4-FFF2-40B4-BE49-F238E27FC236}">
                <a16:creationId xmlns:a16="http://schemas.microsoft.com/office/drawing/2014/main" id="{56B13CB0-CB1B-46BB-8612-403E127C52FC}"/>
              </a:ext>
            </a:extLst>
          </p:cNvPr>
          <p:cNvSpPr txBox="1"/>
          <p:nvPr/>
        </p:nvSpPr>
        <p:spPr>
          <a:xfrm>
            <a:off x="3062908" y="3326295"/>
            <a:ext cx="6066183" cy="584775"/>
          </a:xfrm>
          <a:prstGeom prst="rect">
            <a:avLst/>
          </a:prstGeom>
          <a:noFill/>
        </p:spPr>
        <p:txBody>
          <a:bodyPr wrap="square">
            <a:spAutoFit/>
          </a:bodyPr>
          <a:lstStyle/>
          <a:p>
            <a:endParaRPr lang="en-GB" sz="3200" dirty="0">
              <a:solidFill>
                <a:schemeClr val="bg1"/>
              </a:solidFill>
            </a:endParaRPr>
          </a:p>
        </p:txBody>
      </p:sp>
      <p:sp>
        <p:nvSpPr>
          <p:cNvPr id="7" name="TextBox 6">
            <a:extLst>
              <a:ext uri="{FF2B5EF4-FFF2-40B4-BE49-F238E27FC236}">
                <a16:creationId xmlns:a16="http://schemas.microsoft.com/office/drawing/2014/main" id="{3F8E66D0-CFA9-43EC-85AB-5D77E3C689D0}"/>
              </a:ext>
            </a:extLst>
          </p:cNvPr>
          <p:cNvSpPr txBox="1"/>
          <p:nvPr/>
        </p:nvSpPr>
        <p:spPr>
          <a:xfrm>
            <a:off x="2906658" y="4729583"/>
            <a:ext cx="3214376" cy="1138773"/>
          </a:xfrm>
          <a:prstGeom prst="rect">
            <a:avLst/>
          </a:prstGeom>
          <a:noFill/>
        </p:spPr>
        <p:txBody>
          <a:bodyPr wrap="square">
            <a:spAutoFit/>
          </a:bodyPr>
          <a:lstStyle/>
          <a:p>
            <a:endParaRPr lang="en-GB" dirty="0">
              <a:solidFill>
                <a:schemeClr val="bg1"/>
              </a:solidFill>
            </a:endParaRPr>
          </a:p>
          <a:p>
            <a:endParaRPr lang="en-GB" dirty="0">
              <a:solidFill>
                <a:schemeClr val="bg1"/>
              </a:solidFill>
            </a:endParaRPr>
          </a:p>
          <a:p>
            <a:endParaRPr lang="en-GB" sz="3200" dirty="0">
              <a:solidFill>
                <a:schemeClr val="bg1"/>
              </a:solidFill>
            </a:endParaRPr>
          </a:p>
        </p:txBody>
      </p:sp>
      <p:sp>
        <p:nvSpPr>
          <p:cNvPr id="8" name="TextBox 7">
            <a:extLst>
              <a:ext uri="{FF2B5EF4-FFF2-40B4-BE49-F238E27FC236}">
                <a16:creationId xmlns:a16="http://schemas.microsoft.com/office/drawing/2014/main" id="{7FCB3C46-8979-4EE9-93B3-5134ACB6A2CD}"/>
              </a:ext>
            </a:extLst>
          </p:cNvPr>
          <p:cNvSpPr txBox="1"/>
          <p:nvPr/>
        </p:nvSpPr>
        <p:spPr>
          <a:xfrm>
            <a:off x="1436914" y="5870150"/>
            <a:ext cx="9536846" cy="338554"/>
          </a:xfrm>
          <a:prstGeom prst="rect">
            <a:avLst/>
          </a:prstGeom>
          <a:noFill/>
        </p:spPr>
        <p:txBody>
          <a:bodyPr wrap="square" rtlCol="0">
            <a:spAutoFit/>
          </a:bodyPr>
          <a:lstStyle/>
          <a:p>
            <a:r>
              <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(Centre for Disease Control and Prevention, 2021; Knowsley Safeguarding Children Partnership, no date).</a:t>
            </a:r>
            <a:endParaRPr lang="en-GB" sz="1600" dirty="0">
              <a:solidFill>
                <a:schemeClr val="bg1"/>
              </a:solidFill>
            </a:endParaRPr>
          </a:p>
        </p:txBody>
      </p:sp>
    </p:spTree>
    <p:extLst>
      <p:ext uri="{BB962C8B-B14F-4D97-AF65-F5344CB8AC3E}">
        <p14:creationId xmlns:p14="http://schemas.microsoft.com/office/powerpoint/2010/main" val="4095598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7DCBF-5140-4BE3-8B8B-B7545F61AD80}"/>
              </a:ext>
            </a:extLst>
          </p:cNvPr>
          <p:cNvSpPr>
            <a:spLocks noGrp="1"/>
          </p:cNvSpPr>
          <p:nvPr>
            <p:ph type="title"/>
          </p:nvPr>
        </p:nvSpPr>
        <p:spPr/>
        <p:txBody>
          <a:bodyPr/>
          <a:lstStyle/>
          <a:p>
            <a:r>
              <a:rPr lang="en-GB" dirty="0"/>
              <a:t> </a:t>
            </a:r>
          </a:p>
        </p:txBody>
      </p:sp>
      <p:pic>
        <p:nvPicPr>
          <p:cNvPr id="6" name="Online Media 5" title="Adverse Childhood Experiences (ACEs)">
            <a:hlinkClick r:id="" action="ppaction://media"/>
            <a:extLst>
              <a:ext uri="{FF2B5EF4-FFF2-40B4-BE49-F238E27FC236}">
                <a16:creationId xmlns:a16="http://schemas.microsoft.com/office/drawing/2014/main" id="{B2F5DFF5-E197-4AF0-8C1B-4F6214302C83}"/>
              </a:ext>
            </a:extLst>
          </p:cNvPr>
          <p:cNvPicPr>
            <a:picLocks noGrp="1" noRot="1" noChangeAspect="1"/>
          </p:cNvPicPr>
          <p:nvPr>
            <p:ph idx="1"/>
            <a:videoFile r:link="rId1"/>
          </p:nvPr>
        </p:nvPicPr>
        <p:blipFill>
          <a:blip r:embed="rId3"/>
          <a:stretch>
            <a:fillRect/>
          </a:stretch>
        </p:blipFill>
        <p:spPr>
          <a:xfrm>
            <a:off x="1307823" y="740440"/>
            <a:ext cx="9739588" cy="5433391"/>
          </a:xfrm>
          <a:prstGeom prst="rect">
            <a:avLst/>
          </a:prstGeom>
        </p:spPr>
      </p:pic>
      <p:sp>
        <p:nvSpPr>
          <p:cNvPr id="7" name="TextBox 6">
            <a:extLst>
              <a:ext uri="{FF2B5EF4-FFF2-40B4-BE49-F238E27FC236}">
                <a16:creationId xmlns:a16="http://schemas.microsoft.com/office/drawing/2014/main" id="{13ADB0EA-EA2E-4DD1-8A8E-99F46DC2A0CA}"/>
              </a:ext>
            </a:extLst>
          </p:cNvPr>
          <p:cNvSpPr txBox="1"/>
          <p:nvPr/>
        </p:nvSpPr>
        <p:spPr>
          <a:xfrm>
            <a:off x="6752492" y="6387548"/>
            <a:ext cx="4737143" cy="369332"/>
          </a:xfrm>
          <a:prstGeom prst="rect">
            <a:avLst/>
          </a:prstGeom>
          <a:noFill/>
        </p:spPr>
        <p:txBody>
          <a:bodyPr wrap="square" rtlCol="0">
            <a:spAutoFit/>
          </a:bodyPr>
          <a:lstStyle/>
          <a:p>
            <a:r>
              <a:rPr lang="en-GB" dirty="0"/>
              <a:t>              </a:t>
            </a:r>
            <a:r>
              <a:rPr lang="en-GB" dirty="0">
                <a:solidFill>
                  <a:schemeClr val="bg1"/>
                </a:solidFill>
              </a:rPr>
              <a:t>(Royal Society for Public Health, 2018).</a:t>
            </a:r>
          </a:p>
        </p:txBody>
      </p:sp>
    </p:spTree>
    <p:extLst>
      <p:ext uri="{BB962C8B-B14F-4D97-AF65-F5344CB8AC3E}">
        <p14:creationId xmlns:p14="http://schemas.microsoft.com/office/powerpoint/2010/main" val="80131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8583-711C-4F08-B7EC-99B0263E4DEB}"/>
              </a:ext>
            </a:extLst>
          </p:cNvPr>
          <p:cNvSpPr>
            <a:spLocks noGrp="1"/>
          </p:cNvSpPr>
          <p:nvPr>
            <p:ph type="title"/>
          </p:nvPr>
        </p:nvSpPr>
        <p:spPr/>
        <p:txBody>
          <a:bodyPr/>
          <a:lstStyle/>
          <a:p>
            <a:r>
              <a:rPr lang="en-GB" dirty="0"/>
              <a:t> </a:t>
            </a:r>
            <a:r>
              <a:rPr lang="en-GB" dirty="0">
                <a:solidFill>
                  <a:schemeClr val="bg1"/>
                </a:solidFill>
              </a:rPr>
              <a:t>impacts of ACEs </a:t>
            </a:r>
          </a:p>
        </p:txBody>
      </p:sp>
      <p:sp>
        <p:nvSpPr>
          <p:cNvPr id="3" name="Content Placeholder 2">
            <a:extLst>
              <a:ext uri="{FF2B5EF4-FFF2-40B4-BE49-F238E27FC236}">
                <a16:creationId xmlns:a16="http://schemas.microsoft.com/office/drawing/2014/main" id="{3D360587-026F-4A9A-823B-CEAB6CC06656}"/>
              </a:ext>
            </a:extLst>
          </p:cNvPr>
          <p:cNvSpPr>
            <a:spLocks noGrp="1"/>
          </p:cNvSpPr>
          <p:nvPr>
            <p:ph idx="1"/>
          </p:nvPr>
        </p:nvSpPr>
        <p:spPr/>
        <p:txBody>
          <a:bodyPr>
            <a:normAutofit fontScale="77500" lnSpcReduction="20000"/>
          </a:bodyPr>
          <a:lstStyle/>
          <a:p>
            <a:pPr marL="0" indent="0">
              <a:buNone/>
            </a:pPr>
            <a:r>
              <a:rPr lang="en-GB" dirty="0">
                <a:solidFill>
                  <a:schemeClr val="bg1"/>
                </a:solidFill>
              </a:rPr>
              <a:t> It has been proved that ACEs can affect the child and impact physical, cognitive, emotional and social development.</a:t>
            </a:r>
          </a:p>
          <a:p>
            <a:pPr marL="0" indent="0">
              <a:buNone/>
            </a:pPr>
            <a:r>
              <a:rPr lang="en-GB" dirty="0">
                <a:solidFill>
                  <a:schemeClr val="bg1"/>
                </a:solidFill>
              </a:rPr>
              <a:t>ACEs have been linked with:</a:t>
            </a:r>
          </a:p>
          <a:p>
            <a:pPr>
              <a:buFont typeface="Arial" panose="020B0604020202020204" pitchFamily="34" charset="0"/>
              <a:buChar char="•"/>
            </a:pPr>
            <a:r>
              <a:rPr lang="en-GB" dirty="0">
                <a:solidFill>
                  <a:schemeClr val="bg1"/>
                </a:solidFill>
              </a:rPr>
              <a:t>Risky health behaviours (STD,  Drug/alcohol abuse) </a:t>
            </a:r>
          </a:p>
          <a:p>
            <a:pPr>
              <a:buFont typeface="Arial" panose="020B0604020202020204" pitchFamily="34" charset="0"/>
              <a:buChar char="•"/>
            </a:pPr>
            <a:r>
              <a:rPr lang="en-GB" dirty="0">
                <a:solidFill>
                  <a:schemeClr val="bg1"/>
                </a:solidFill>
              </a:rPr>
              <a:t>Chronic health conditions (diabetes, obesity) </a:t>
            </a:r>
          </a:p>
          <a:p>
            <a:pPr>
              <a:buFont typeface="Arial" panose="020B0604020202020204" pitchFamily="34" charset="0"/>
              <a:buChar char="•"/>
            </a:pPr>
            <a:r>
              <a:rPr lang="en-GB" dirty="0">
                <a:solidFill>
                  <a:schemeClr val="bg1"/>
                </a:solidFill>
              </a:rPr>
              <a:t>Low life potential (low self esteem, lack of resilience, low school achievement, low pay job) </a:t>
            </a:r>
          </a:p>
          <a:p>
            <a:pPr>
              <a:buFont typeface="Arial" panose="020B0604020202020204" pitchFamily="34" charset="0"/>
              <a:buChar char="•"/>
            </a:pPr>
            <a:r>
              <a:rPr lang="en-GB" dirty="0">
                <a:solidFill>
                  <a:schemeClr val="bg1"/>
                </a:solidFill>
              </a:rPr>
              <a:t>Early death  </a:t>
            </a:r>
          </a:p>
          <a:p>
            <a:pPr marL="0" indent="0">
              <a:buNone/>
            </a:pPr>
            <a:r>
              <a:rPr lang="en-GB" dirty="0">
                <a:solidFill>
                  <a:schemeClr val="bg1"/>
                </a:solidFill>
              </a:rPr>
              <a:t>                                                                                                </a:t>
            </a:r>
            <a:r>
              <a:rPr lang="en-GB" sz="2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(NHS Manchester University, 2022).</a:t>
            </a:r>
            <a:r>
              <a:rPr lang="en-GB" sz="2000" dirty="0">
                <a:solidFill>
                  <a:schemeClr val="bg1"/>
                </a:solidFill>
              </a:rPr>
              <a:t>                      </a:t>
            </a:r>
          </a:p>
          <a:p>
            <a:pPr marL="0" indent="0">
              <a:buNone/>
            </a:pPr>
            <a:r>
              <a:rPr lang="en-GB" sz="2000" dirty="0"/>
              <a:t> </a:t>
            </a:r>
          </a:p>
          <a:p>
            <a:pPr marL="0" indent="0">
              <a:buNone/>
            </a:pPr>
            <a:endParaRPr lang="en-GB" dirty="0">
              <a:solidFill>
                <a:schemeClr val="bg1"/>
              </a:solidFill>
            </a:endParaRPr>
          </a:p>
        </p:txBody>
      </p:sp>
    </p:spTree>
    <p:extLst>
      <p:ext uri="{BB962C8B-B14F-4D97-AF65-F5344CB8AC3E}">
        <p14:creationId xmlns:p14="http://schemas.microsoft.com/office/powerpoint/2010/main" val="150469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EAF1-4D0A-4411-A2A2-EE4645605F56}"/>
              </a:ext>
            </a:extLst>
          </p:cNvPr>
          <p:cNvSpPr>
            <a:spLocks noGrp="1"/>
          </p:cNvSpPr>
          <p:nvPr>
            <p:ph type="title"/>
          </p:nvPr>
        </p:nvSpPr>
        <p:spPr>
          <a:xfrm>
            <a:off x="1103682" y="169424"/>
            <a:ext cx="9905998" cy="1478570"/>
          </a:xfrm>
        </p:spPr>
        <p:txBody>
          <a:bodyPr>
            <a:normAutofit/>
          </a:bodyPr>
          <a:lstStyle/>
          <a:p>
            <a:pPr algn="ctr"/>
            <a:r>
              <a:rPr lang="en-GB" sz="4000" dirty="0">
                <a:solidFill>
                  <a:schemeClr val="bg1"/>
                </a:solidFill>
              </a:rPr>
              <a:t>ACE pyramid</a:t>
            </a:r>
          </a:p>
        </p:txBody>
      </p:sp>
      <p:sp>
        <p:nvSpPr>
          <p:cNvPr id="3" name="Content Placeholder 2">
            <a:extLst>
              <a:ext uri="{FF2B5EF4-FFF2-40B4-BE49-F238E27FC236}">
                <a16:creationId xmlns:a16="http://schemas.microsoft.com/office/drawing/2014/main" id="{784A1464-699D-45BD-B3C2-7EFB77038734}"/>
              </a:ext>
            </a:extLst>
          </p:cNvPr>
          <p:cNvSpPr>
            <a:spLocks noGrp="1"/>
          </p:cNvSpPr>
          <p:nvPr>
            <p:ph idx="1"/>
          </p:nvPr>
        </p:nvSpPr>
        <p:spPr>
          <a:xfrm>
            <a:off x="576775" y="1562879"/>
            <a:ext cx="11057207" cy="2587090"/>
          </a:xfrm>
        </p:spPr>
        <p:txBody>
          <a:bodyPr>
            <a:normAutofit/>
          </a:bodyPr>
          <a:lstStyle/>
          <a:p>
            <a:pPr marL="0" indent="0" algn="l">
              <a:buNone/>
            </a:pPr>
            <a:endParaRPr lang="en-GB" sz="5500" b="0" i="0" dirty="0">
              <a:solidFill>
                <a:srgbClr val="262C34"/>
              </a:solidFill>
              <a:effectLst/>
            </a:endParaRPr>
          </a:p>
          <a:p>
            <a:br>
              <a:rPr lang="en-GB" sz="2400" dirty="0"/>
            </a:br>
            <a:endParaRPr lang="en-GB" sz="3200" dirty="0">
              <a:solidFill>
                <a:schemeClr val="bg1"/>
              </a:solidFill>
            </a:endParaRPr>
          </a:p>
        </p:txBody>
      </p:sp>
      <p:sp>
        <p:nvSpPr>
          <p:cNvPr id="6" name="TextBox 5">
            <a:extLst>
              <a:ext uri="{FF2B5EF4-FFF2-40B4-BE49-F238E27FC236}">
                <a16:creationId xmlns:a16="http://schemas.microsoft.com/office/drawing/2014/main" id="{56B13CB0-CB1B-46BB-8612-403E127C52FC}"/>
              </a:ext>
            </a:extLst>
          </p:cNvPr>
          <p:cNvSpPr txBox="1"/>
          <p:nvPr/>
        </p:nvSpPr>
        <p:spPr>
          <a:xfrm>
            <a:off x="3062908" y="3326295"/>
            <a:ext cx="6066183" cy="584775"/>
          </a:xfrm>
          <a:prstGeom prst="rect">
            <a:avLst/>
          </a:prstGeom>
          <a:noFill/>
        </p:spPr>
        <p:txBody>
          <a:bodyPr wrap="square">
            <a:spAutoFit/>
          </a:bodyPr>
          <a:lstStyle/>
          <a:p>
            <a:endParaRPr lang="en-GB" sz="3200" dirty="0">
              <a:solidFill>
                <a:schemeClr val="bg1"/>
              </a:solidFill>
            </a:endParaRPr>
          </a:p>
        </p:txBody>
      </p:sp>
      <p:sp>
        <p:nvSpPr>
          <p:cNvPr id="7" name="TextBox 6">
            <a:extLst>
              <a:ext uri="{FF2B5EF4-FFF2-40B4-BE49-F238E27FC236}">
                <a16:creationId xmlns:a16="http://schemas.microsoft.com/office/drawing/2014/main" id="{3F8E66D0-CFA9-43EC-85AB-5D77E3C689D0}"/>
              </a:ext>
            </a:extLst>
          </p:cNvPr>
          <p:cNvSpPr txBox="1"/>
          <p:nvPr/>
        </p:nvSpPr>
        <p:spPr>
          <a:xfrm>
            <a:off x="2906658" y="4729583"/>
            <a:ext cx="3214376" cy="1138773"/>
          </a:xfrm>
          <a:prstGeom prst="rect">
            <a:avLst/>
          </a:prstGeom>
          <a:noFill/>
        </p:spPr>
        <p:txBody>
          <a:bodyPr wrap="square">
            <a:spAutoFit/>
          </a:bodyPr>
          <a:lstStyle/>
          <a:p>
            <a:endParaRPr lang="en-GB" dirty="0">
              <a:solidFill>
                <a:schemeClr val="bg1"/>
              </a:solidFill>
            </a:endParaRPr>
          </a:p>
          <a:p>
            <a:endParaRPr lang="en-GB" dirty="0">
              <a:solidFill>
                <a:schemeClr val="bg1"/>
              </a:solidFill>
            </a:endParaRPr>
          </a:p>
          <a:p>
            <a:endParaRPr lang="en-GB" sz="3200" dirty="0">
              <a:solidFill>
                <a:schemeClr val="bg1"/>
              </a:solidFill>
            </a:endParaRPr>
          </a:p>
        </p:txBody>
      </p:sp>
      <p:pic>
        <p:nvPicPr>
          <p:cNvPr id="1026" name="Picture 2" descr="ACE pyramid diagram showing mechanism by which childhood experiences influence health and wellbeing across the lifespan. From bottom to top: adverse childhood experience, disrupted neurodevelopment, social emotional and cognitive impairment, adoption of health risk behaviours, disease disability and social problems, early death.">
            <a:extLst>
              <a:ext uri="{FF2B5EF4-FFF2-40B4-BE49-F238E27FC236}">
                <a16:creationId xmlns:a16="http://schemas.microsoft.com/office/drawing/2014/main" id="{2D071E70-BAA7-4521-AE1C-0E5D51E035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5619" y="1283368"/>
            <a:ext cx="7427494" cy="483607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BC85271-57D9-4B9B-B15D-04A761AE0316}"/>
              </a:ext>
            </a:extLst>
          </p:cNvPr>
          <p:cNvSpPr txBox="1"/>
          <p:nvPr/>
        </p:nvSpPr>
        <p:spPr>
          <a:xfrm>
            <a:off x="6096000" y="3243736"/>
            <a:ext cx="5680668" cy="3272563"/>
          </a:xfrm>
          <a:prstGeom prst="rect">
            <a:avLst/>
          </a:prstGeom>
          <a:noFill/>
        </p:spPr>
        <p:txBody>
          <a:bodyPr wrap="square">
            <a:spAutoFit/>
          </a:bodyPr>
          <a:lstStyle/>
          <a:p>
            <a:pPr lvl="0">
              <a:lnSpc>
                <a:spcPct val="107000"/>
              </a:lnSpc>
              <a:spcAft>
                <a:spcPts val="800"/>
              </a:spcAft>
            </a:pPr>
            <a:r>
              <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a:p>
            <a:pPr lvl="0">
              <a:lnSpc>
                <a:spcPct val="107000"/>
              </a:lnSpc>
              <a:spcAft>
                <a:spcPts val="800"/>
              </a:spcAft>
            </a:pPr>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r>
              <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(Centres for Disease Control and Prevention (CDC),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7387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193CF-5A16-41AB-95FB-62CD59E1235E}"/>
              </a:ext>
            </a:extLst>
          </p:cNvPr>
          <p:cNvSpPr>
            <a:spLocks noGrp="1"/>
          </p:cNvSpPr>
          <p:nvPr>
            <p:ph type="title"/>
          </p:nvPr>
        </p:nvSpPr>
        <p:spPr>
          <a:xfrm>
            <a:off x="2783819" y="552257"/>
            <a:ext cx="6624361" cy="931986"/>
          </a:xfrm>
        </p:spPr>
        <p:txBody>
          <a:bodyPr/>
          <a:lstStyle/>
          <a:p>
            <a:r>
              <a:rPr lang="en-GB" dirty="0">
                <a:solidFill>
                  <a:schemeClr val="bg1"/>
                </a:solidFill>
              </a:rPr>
              <a:t>TRANSITIONS IN ADOLESCENCE: </a:t>
            </a:r>
          </a:p>
        </p:txBody>
      </p:sp>
      <p:pic>
        <p:nvPicPr>
          <p:cNvPr id="5" name="Content Placeholder 4" descr="A picture containing text&#10;&#10;Description automatically generated">
            <a:extLst>
              <a:ext uri="{FF2B5EF4-FFF2-40B4-BE49-F238E27FC236}">
                <a16:creationId xmlns:a16="http://schemas.microsoft.com/office/drawing/2014/main" id="{62AD10BD-BE40-4DF5-A9BE-79D22A3075E6}"/>
              </a:ext>
            </a:extLst>
          </p:cNvPr>
          <p:cNvPicPr>
            <a:picLocks noGrp="1" noChangeAspect="1"/>
          </p:cNvPicPr>
          <p:nvPr>
            <p:ph idx="1"/>
          </p:nvPr>
        </p:nvPicPr>
        <p:blipFill>
          <a:blip r:embed="rId3"/>
          <a:stretch>
            <a:fillRect/>
          </a:stretch>
        </p:blipFill>
        <p:spPr>
          <a:xfrm>
            <a:off x="1485107" y="1242919"/>
            <a:ext cx="9221786" cy="4966962"/>
          </a:xfrm>
        </p:spPr>
      </p:pic>
      <p:sp>
        <p:nvSpPr>
          <p:cNvPr id="6" name="TextBox 5">
            <a:extLst>
              <a:ext uri="{FF2B5EF4-FFF2-40B4-BE49-F238E27FC236}">
                <a16:creationId xmlns:a16="http://schemas.microsoft.com/office/drawing/2014/main" id="{8F404E93-DE73-4E97-9F8F-716FEB66E55A}"/>
              </a:ext>
            </a:extLst>
          </p:cNvPr>
          <p:cNvSpPr txBox="1"/>
          <p:nvPr/>
        </p:nvSpPr>
        <p:spPr>
          <a:xfrm>
            <a:off x="8822453" y="3268379"/>
            <a:ext cx="3165232" cy="6740307"/>
          </a:xfrm>
          <a:prstGeom prst="rect">
            <a:avLst/>
          </a:prstGeom>
          <a:noFill/>
        </p:spPr>
        <p:txBody>
          <a:bodyPr wrap="square">
            <a:spAutoFit/>
          </a:bodyPr>
          <a:lstStyle/>
          <a:p>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r>
              <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(Ncube and Small, no date).</a:t>
            </a: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solidFill>
                <a:srgbClr val="000000"/>
              </a:solidFill>
              <a:latin typeface="Calibri" panose="020F0502020204030204" pitchFamily="34"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3883410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7390A-2986-4329-9A52-E468B1FABDE0}"/>
              </a:ext>
            </a:extLst>
          </p:cNvPr>
          <p:cNvSpPr>
            <a:spLocks noGrp="1"/>
          </p:cNvSpPr>
          <p:nvPr>
            <p:ph type="title"/>
          </p:nvPr>
        </p:nvSpPr>
        <p:spPr>
          <a:xfrm>
            <a:off x="3978187" y="480476"/>
            <a:ext cx="4232447" cy="578386"/>
          </a:xfrm>
        </p:spPr>
        <p:txBody>
          <a:bodyPr>
            <a:normAutofit fontScale="90000"/>
          </a:bodyPr>
          <a:lstStyle/>
          <a:p>
            <a:r>
              <a:rPr lang="en-GB" dirty="0">
                <a:solidFill>
                  <a:schemeClr val="bg1"/>
                </a:solidFill>
              </a:rPr>
              <a:t>PHYSICAL changes:</a:t>
            </a:r>
          </a:p>
        </p:txBody>
      </p:sp>
      <p:sp>
        <p:nvSpPr>
          <p:cNvPr id="3" name="Content Placeholder 2">
            <a:extLst>
              <a:ext uri="{FF2B5EF4-FFF2-40B4-BE49-F238E27FC236}">
                <a16:creationId xmlns:a16="http://schemas.microsoft.com/office/drawing/2014/main" id="{514F660E-934D-4724-BB63-6F20064A036A}"/>
              </a:ext>
            </a:extLst>
          </p:cNvPr>
          <p:cNvSpPr>
            <a:spLocks noGrp="1"/>
          </p:cNvSpPr>
          <p:nvPr>
            <p:ph type="body" idx="1"/>
          </p:nvPr>
        </p:nvSpPr>
        <p:spPr>
          <a:xfrm>
            <a:off x="1143000" y="1283596"/>
            <a:ext cx="9906000" cy="4481099"/>
          </a:xfrm>
        </p:spPr>
        <p:txBody>
          <a:bodyPr/>
          <a:lstStyle/>
          <a:p>
            <a:r>
              <a:rPr lang="en-GB" sz="3200" dirty="0">
                <a:solidFill>
                  <a:schemeClr val="bg1"/>
                </a:solidFill>
                <a:latin typeface="+mj-lt"/>
              </a:rPr>
              <a:t>		</a:t>
            </a:r>
          </a:p>
          <a:p>
            <a:endParaRPr lang="en-GB" sz="3200" dirty="0">
              <a:solidFill>
                <a:schemeClr val="bg1"/>
              </a:solidFill>
              <a:latin typeface="+mj-lt"/>
            </a:endParaRPr>
          </a:p>
          <a:p>
            <a:endParaRPr lang="en-GB" dirty="0">
              <a:solidFill>
                <a:schemeClr val="bg1"/>
              </a:solidFill>
              <a:latin typeface="+mj-lt"/>
            </a:endParaRPr>
          </a:p>
          <a:p>
            <a:endParaRPr lang="en-GB" dirty="0">
              <a:solidFill>
                <a:schemeClr val="bg1"/>
              </a:solidFill>
            </a:endParaRPr>
          </a:p>
        </p:txBody>
      </p:sp>
      <p:pic>
        <p:nvPicPr>
          <p:cNvPr id="5" name="Picture 4" descr="Diagram&#10;&#10;Description automatically generated">
            <a:extLst>
              <a:ext uri="{FF2B5EF4-FFF2-40B4-BE49-F238E27FC236}">
                <a16:creationId xmlns:a16="http://schemas.microsoft.com/office/drawing/2014/main" id="{EC2150C1-F744-4BAD-812A-C7B5F2963100}"/>
              </a:ext>
            </a:extLst>
          </p:cNvPr>
          <p:cNvPicPr>
            <a:picLocks noChangeAspect="1"/>
          </p:cNvPicPr>
          <p:nvPr/>
        </p:nvPicPr>
        <p:blipFill>
          <a:blip r:embed="rId2"/>
          <a:stretch>
            <a:fillRect/>
          </a:stretch>
        </p:blipFill>
        <p:spPr>
          <a:xfrm>
            <a:off x="1002072" y="1283596"/>
            <a:ext cx="10187856" cy="4574593"/>
          </a:xfrm>
          <a:prstGeom prst="rect">
            <a:avLst/>
          </a:prstGeom>
        </p:spPr>
      </p:pic>
      <p:sp>
        <p:nvSpPr>
          <p:cNvPr id="6" name="TextBox 5">
            <a:extLst>
              <a:ext uri="{FF2B5EF4-FFF2-40B4-BE49-F238E27FC236}">
                <a16:creationId xmlns:a16="http://schemas.microsoft.com/office/drawing/2014/main" id="{852E5A37-7D38-433C-97A4-80813B03842B}"/>
              </a:ext>
            </a:extLst>
          </p:cNvPr>
          <p:cNvSpPr txBox="1"/>
          <p:nvPr/>
        </p:nvSpPr>
        <p:spPr>
          <a:xfrm>
            <a:off x="3039626" y="3246846"/>
            <a:ext cx="7923125" cy="3139321"/>
          </a:xfrm>
          <a:prstGeom prst="rect">
            <a:avLst/>
          </a:prstGeom>
          <a:noFill/>
        </p:spPr>
        <p:txBody>
          <a:bodyPr wrap="square">
            <a:spAutoFit/>
          </a:bodyPr>
          <a:lstStyle/>
          <a:p>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(Quizlet, 2022).</a:t>
            </a:r>
            <a:endParaRPr lang="en-GB" dirty="0"/>
          </a:p>
        </p:txBody>
      </p:sp>
    </p:spTree>
    <p:extLst>
      <p:ext uri="{BB962C8B-B14F-4D97-AF65-F5344CB8AC3E}">
        <p14:creationId xmlns:p14="http://schemas.microsoft.com/office/powerpoint/2010/main" val="1673810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7390A-2986-4329-9A52-E468B1FABDE0}"/>
              </a:ext>
            </a:extLst>
          </p:cNvPr>
          <p:cNvSpPr>
            <a:spLocks noGrp="1"/>
          </p:cNvSpPr>
          <p:nvPr>
            <p:ph type="title"/>
          </p:nvPr>
        </p:nvSpPr>
        <p:spPr>
          <a:xfrm>
            <a:off x="3978187" y="480476"/>
            <a:ext cx="4232447" cy="578386"/>
          </a:xfrm>
        </p:spPr>
        <p:txBody>
          <a:bodyPr>
            <a:normAutofit fontScale="90000"/>
          </a:bodyPr>
          <a:lstStyle/>
          <a:p>
            <a:r>
              <a:rPr lang="en-GB" dirty="0">
                <a:solidFill>
                  <a:schemeClr val="bg1"/>
                </a:solidFill>
              </a:rPr>
              <a:t>emotional changes:</a:t>
            </a:r>
          </a:p>
        </p:txBody>
      </p:sp>
      <p:sp>
        <p:nvSpPr>
          <p:cNvPr id="3" name="Content Placeholder 2">
            <a:extLst>
              <a:ext uri="{FF2B5EF4-FFF2-40B4-BE49-F238E27FC236}">
                <a16:creationId xmlns:a16="http://schemas.microsoft.com/office/drawing/2014/main" id="{514F660E-934D-4724-BB63-6F20064A036A}"/>
              </a:ext>
            </a:extLst>
          </p:cNvPr>
          <p:cNvSpPr>
            <a:spLocks noGrp="1"/>
          </p:cNvSpPr>
          <p:nvPr>
            <p:ph type="body" idx="1"/>
          </p:nvPr>
        </p:nvSpPr>
        <p:spPr>
          <a:xfrm>
            <a:off x="1143000" y="1283596"/>
            <a:ext cx="9906000" cy="4481099"/>
          </a:xfrm>
        </p:spPr>
        <p:txBody>
          <a:bodyPr>
            <a:normAutofit/>
          </a:bodyPr>
          <a:lstStyle/>
          <a:p>
            <a:r>
              <a:rPr lang="en-GB" dirty="0">
                <a:solidFill>
                  <a:schemeClr val="bg1"/>
                </a:solidFill>
              </a:rPr>
              <a:t>Adolescence is associated with burst of energy and waves of strong emotions</a:t>
            </a:r>
          </a:p>
          <a:p>
            <a:endParaRPr lang="en-GB" dirty="0">
              <a:solidFill>
                <a:schemeClr val="bg1"/>
              </a:solidFill>
            </a:endParaRPr>
          </a:p>
          <a:p>
            <a:r>
              <a:rPr lang="en-GB" dirty="0">
                <a:solidFill>
                  <a:schemeClr val="bg1"/>
                </a:solidFill>
              </a:rPr>
              <a:t>Making friends and being accepted becoming very important.</a:t>
            </a:r>
          </a:p>
          <a:p>
            <a:r>
              <a:rPr lang="en-GB" dirty="0">
                <a:solidFill>
                  <a:schemeClr val="bg1"/>
                </a:solidFill>
              </a:rPr>
              <a:t>Meeting new people can lead to change in friends.</a:t>
            </a:r>
          </a:p>
          <a:p>
            <a:r>
              <a:rPr lang="en-GB" dirty="0">
                <a:solidFill>
                  <a:schemeClr val="bg1"/>
                </a:solidFill>
              </a:rPr>
              <a:t>Cognitive  . This is a time when young people are exploring their identity and having deeper thoughts about the world around them</a:t>
            </a:r>
          </a:p>
          <a:p>
            <a:endParaRPr lang="en-GB" dirty="0">
              <a:solidFill>
                <a:schemeClr val="bg1"/>
              </a:solidFill>
            </a:endParaRPr>
          </a:p>
          <a:p>
            <a:endParaRPr lang="en-GB" dirty="0">
              <a:solidFill>
                <a:schemeClr val="bg1"/>
              </a:solidFill>
            </a:endParaRPr>
          </a:p>
          <a:p>
            <a:r>
              <a:rPr lang="en-GB" sz="3200" dirty="0">
                <a:solidFill>
                  <a:schemeClr val="bg1"/>
                </a:solidFill>
                <a:latin typeface="+mj-lt"/>
              </a:rPr>
              <a:t>		</a:t>
            </a:r>
          </a:p>
          <a:p>
            <a:endParaRPr lang="en-GB" sz="3200" dirty="0">
              <a:solidFill>
                <a:schemeClr val="bg1"/>
              </a:solidFill>
              <a:latin typeface="+mj-lt"/>
            </a:endParaRPr>
          </a:p>
          <a:p>
            <a:endParaRPr lang="en-GB" sz="3200" dirty="0">
              <a:solidFill>
                <a:schemeClr val="bg1"/>
              </a:solidFill>
              <a:latin typeface="+mj-lt"/>
            </a:endParaRPr>
          </a:p>
          <a:p>
            <a:endParaRPr lang="en-GB" dirty="0">
              <a:solidFill>
                <a:schemeClr val="bg1"/>
              </a:solidFill>
              <a:latin typeface="+mj-lt"/>
            </a:endParaRPr>
          </a:p>
          <a:p>
            <a:endParaRPr lang="en-GB" dirty="0">
              <a:solidFill>
                <a:schemeClr val="bg1"/>
              </a:solidFill>
            </a:endParaRPr>
          </a:p>
        </p:txBody>
      </p:sp>
    </p:spTree>
    <p:extLst>
      <p:ext uri="{BB962C8B-B14F-4D97-AF65-F5344CB8AC3E}">
        <p14:creationId xmlns:p14="http://schemas.microsoft.com/office/powerpoint/2010/main" val="4218856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0A7851-C129-4859-834F-229C1A0217A7}"/>
              </a:ext>
            </a:extLst>
          </p:cNvPr>
          <p:cNvSpPr txBox="1"/>
          <p:nvPr/>
        </p:nvSpPr>
        <p:spPr>
          <a:xfrm>
            <a:off x="1563757" y="543339"/>
            <a:ext cx="1974573" cy="5632311"/>
          </a:xfrm>
          <a:prstGeom prst="rect">
            <a:avLst/>
          </a:prstGeom>
          <a:noFill/>
        </p:spPr>
        <p:txBody>
          <a:bodyPr wrap="square" rtlCol="0">
            <a:spAutoFit/>
          </a:bodyPr>
          <a:lstStyle/>
          <a:p>
            <a:r>
              <a:rPr lang="en-GB" dirty="0"/>
              <a:t>Experiences of LAC going through adolescence.</a:t>
            </a:r>
          </a:p>
          <a:p>
            <a:endParaRPr lang="en-GB" dirty="0"/>
          </a:p>
          <a:p>
            <a:r>
              <a:rPr lang="en-GB" dirty="0"/>
              <a:t>All teenagers go through turmoil when they reach adolescence but for LAC kids its especially difficult because they have probably not formed positive attachments in early life</a:t>
            </a:r>
          </a:p>
          <a:p>
            <a:endParaRPr lang="en-GB" dirty="0"/>
          </a:p>
          <a:p>
            <a:endParaRPr lang="en-GB" dirty="0"/>
          </a:p>
          <a:p>
            <a:endParaRPr lang="en-GB" dirty="0"/>
          </a:p>
          <a:p>
            <a:endParaRPr lang="en-GB" dirty="0"/>
          </a:p>
          <a:p>
            <a:endParaRPr lang="en-GB" dirty="0"/>
          </a:p>
        </p:txBody>
      </p:sp>
      <p:pic>
        <p:nvPicPr>
          <p:cNvPr id="1030" name="Picture 6" descr="See the source image">
            <a:extLst>
              <a:ext uri="{FF2B5EF4-FFF2-40B4-BE49-F238E27FC236}">
                <a16:creationId xmlns:a16="http://schemas.microsoft.com/office/drawing/2014/main" id="{0E6C28EE-20C6-4FA9-8C53-615B5C0558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2790" y="720436"/>
            <a:ext cx="6916883" cy="46112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D8E196A-7D1D-4BF8-B552-AD45C09E973E}"/>
              </a:ext>
            </a:extLst>
          </p:cNvPr>
          <p:cNvSpPr txBox="1"/>
          <p:nvPr/>
        </p:nvSpPr>
        <p:spPr>
          <a:xfrm>
            <a:off x="3039626" y="3246846"/>
            <a:ext cx="8003512" cy="2862322"/>
          </a:xfrm>
          <a:prstGeom prst="rect">
            <a:avLst/>
          </a:prstGeom>
          <a:noFill/>
        </p:spPr>
        <p:txBody>
          <a:bodyPr wrap="square">
            <a:spAutoFit/>
          </a:bodyPr>
          <a:lstStyle/>
          <a:p>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Seong</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2022).</a:t>
            </a:r>
            <a:endParaRPr lang="en-GB" dirty="0"/>
          </a:p>
        </p:txBody>
      </p:sp>
    </p:spTree>
    <p:extLst>
      <p:ext uri="{BB962C8B-B14F-4D97-AF65-F5344CB8AC3E}">
        <p14:creationId xmlns:p14="http://schemas.microsoft.com/office/powerpoint/2010/main" val="332794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CE pyramid diagram showing mechanism by which childhood experiences influence health and wellbeing across the lifespan. From bottom to top: adverse childhood experience, disrupted neurodevelopment, social emotional and cognitive impairment, adoption of health risk behaviours, disease disability and social problems, early death.">
            <a:extLst>
              <a:ext uri="{FF2B5EF4-FFF2-40B4-BE49-F238E27FC236}">
                <a16:creationId xmlns:a16="http://schemas.microsoft.com/office/drawing/2014/main" id="{CB762EF0-1456-4486-B124-AE814CBADC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165" y="1799875"/>
            <a:ext cx="4850704" cy="32582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See the source image">
            <a:extLst>
              <a:ext uri="{FF2B5EF4-FFF2-40B4-BE49-F238E27FC236}">
                <a16:creationId xmlns:a16="http://schemas.microsoft.com/office/drawing/2014/main" id="{25FB0D54-E6CF-41B4-9AEE-A656B9CA7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127" y="1799875"/>
            <a:ext cx="4887375" cy="32582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419E2DC-E705-4D08-ACD0-2E60F4D6DB58}"/>
              </a:ext>
            </a:extLst>
          </p:cNvPr>
          <p:cNvSpPr txBox="1"/>
          <p:nvPr/>
        </p:nvSpPr>
        <p:spPr>
          <a:xfrm>
            <a:off x="1053128" y="866274"/>
            <a:ext cx="4887374" cy="584775"/>
          </a:xfrm>
          <a:prstGeom prst="rect">
            <a:avLst/>
          </a:prstGeom>
          <a:noFill/>
        </p:spPr>
        <p:txBody>
          <a:bodyPr wrap="square" rtlCol="0">
            <a:spAutoFit/>
          </a:bodyPr>
          <a:lstStyle/>
          <a:p>
            <a:pPr algn="ctr"/>
            <a:r>
              <a:rPr lang="en-GB" sz="3200" dirty="0">
                <a:solidFill>
                  <a:schemeClr val="bg1"/>
                </a:solidFill>
              </a:rPr>
              <a:t>POSITIVE ATTACHMENTS</a:t>
            </a:r>
          </a:p>
        </p:txBody>
      </p:sp>
      <p:sp>
        <p:nvSpPr>
          <p:cNvPr id="5" name="TextBox 4">
            <a:extLst>
              <a:ext uri="{FF2B5EF4-FFF2-40B4-BE49-F238E27FC236}">
                <a16:creationId xmlns:a16="http://schemas.microsoft.com/office/drawing/2014/main" id="{8AC742DB-5C5F-4046-9E95-15D795FC6E06}"/>
              </a:ext>
            </a:extLst>
          </p:cNvPr>
          <p:cNvSpPr txBox="1"/>
          <p:nvPr/>
        </p:nvSpPr>
        <p:spPr>
          <a:xfrm>
            <a:off x="6693165" y="794267"/>
            <a:ext cx="4850703" cy="954107"/>
          </a:xfrm>
          <a:prstGeom prst="rect">
            <a:avLst/>
          </a:prstGeom>
          <a:noFill/>
        </p:spPr>
        <p:txBody>
          <a:bodyPr wrap="square" rtlCol="0">
            <a:spAutoFit/>
          </a:bodyPr>
          <a:lstStyle/>
          <a:p>
            <a:pPr algn="ctr"/>
            <a:r>
              <a:rPr lang="en-GB" sz="2800" dirty="0">
                <a:solidFill>
                  <a:schemeClr val="bg1"/>
                </a:solidFill>
              </a:rPr>
              <a:t>NEGATIVE OR NO ATTACHMENTS</a:t>
            </a:r>
          </a:p>
        </p:txBody>
      </p:sp>
      <p:sp>
        <p:nvSpPr>
          <p:cNvPr id="6" name="TextBox 5">
            <a:extLst>
              <a:ext uri="{FF2B5EF4-FFF2-40B4-BE49-F238E27FC236}">
                <a16:creationId xmlns:a16="http://schemas.microsoft.com/office/drawing/2014/main" id="{ECC79FE0-FEF4-4061-830B-DC6D2EBF7A12}"/>
              </a:ext>
            </a:extLst>
          </p:cNvPr>
          <p:cNvSpPr txBox="1"/>
          <p:nvPr/>
        </p:nvSpPr>
        <p:spPr>
          <a:xfrm>
            <a:off x="1053127" y="5486400"/>
            <a:ext cx="10490740" cy="954107"/>
          </a:xfrm>
          <a:prstGeom prst="rect">
            <a:avLst/>
          </a:prstGeom>
          <a:noFill/>
        </p:spPr>
        <p:txBody>
          <a:bodyPr wrap="square" rtlCol="0">
            <a:spAutoFit/>
          </a:bodyPr>
          <a:lstStyle/>
          <a:p>
            <a:r>
              <a:rPr lang="en-GB" sz="2800" dirty="0">
                <a:solidFill>
                  <a:schemeClr val="bg1"/>
                </a:solidFill>
              </a:rPr>
              <a:t>THERE IS A HUGE DIFFERENCE BETWEEN A CHILD WITH POSITIVE EXPERIENCES AND A CHILD WITH ACE’S</a:t>
            </a:r>
          </a:p>
        </p:txBody>
      </p:sp>
      <p:sp>
        <p:nvSpPr>
          <p:cNvPr id="8" name="TextBox 7">
            <a:extLst>
              <a:ext uri="{FF2B5EF4-FFF2-40B4-BE49-F238E27FC236}">
                <a16:creationId xmlns:a16="http://schemas.microsoft.com/office/drawing/2014/main" id="{DD090E48-09D7-48BB-BA7C-4F48EB64286B}"/>
              </a:ext>
            </a:extLst>
          </p:cNvPr>
          <p:cNvSpPr txBox="1"/>
          <p:nvPr/>
        </p:nvSpPr>
        <p:spPr>
          <a:xfrm>
            <a:off x="3039627" y="3246846"/>
            <a:ext cx="6099348" cy="2308324"/>
          </a:xfrm>
          <a:prstGeom prst="rect">
            <a:avLst/>
          </a:prstGeom>
          <a:noFill/>
        </p:spPr>
        <p:txBody>
          <a:bodyPr wrap="square">
            <a:spAutoFit/>
          </a:bodyPr>
          <a:lstStyle/>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14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Seong</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2022).</a:t>
            </a:r>
            <a:endParaRPr lang="en-GB" sz="1400" dirty="0"/>
          </a:p>
        </p:txBody>
      </p:sp>
      <p:sp>
        <p:nvSpPr>
          <p:cNvPr id="10" name="TextBox 9">
            <a:extLst>
              <a:ext uri="{FF2B5EF4-FFF2-40B4-BE49-F238E27FC236}">
                <a16:creationId xmlns:a16="http://schemas.microsoft.com/office/drawing/2014/main" id="{6AE49279-9A81-4546-878F-BB01EB70A8FA}"/>
              </a:ext>
            </a:extLst>
          </p:cNvPr>
          <p:cNvSpPr txBox="1"/>
          <p:nvPr/>
        </p:nvSpPr>
        <p:spPr>
          <a:xfrm>
            <a:off x="6420897" y="3243736"/>
            <a:ext cx="5122970" cy="2304477"/>
          </a:xfrm>
          <a:prstGeom prst="rect">
            <a:avLst/>
          </a:prstGeom>
          <a:noFill/>
        </p:spPr>
        <p:txBody>
          <a:bodyPr wrap="square">
            <a:spAutoFit/>
          </a:bodyPr>
          <a:lstStyle/>
          <a:p>
            <a:pPr lvl="0">
              <a:lnSpc>
                <a:spcPct val="107000"/>
              </a:lnSpc>
              <a:spcAft>
                <a:spcPts val="800"/>
              </a:spcAft>
            </a:pP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107000"/>
              </a:lnSpc>
              <a:spcAft>
                <a:spcPts val="800"/>
              </a:spcAft>
            </a:pPr>
            <a:r>
              <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(Centres for Disease Control and Prevention (CDC),</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3102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AB1C3C-126C-4B8A-9871-F411108FA92C}"/>
              </a:ext>
            </a:extLst>
          </p:cNvPr>
          <p:cNvSpPr txBox="1"/>
          <p:nvPr/>
        </p:nvSpPr>
        <p:spPr>
          <a:xfrm>
            <a:off x="2355399" y="761652"/>
            <a:ext cx="7752522" cy="5632311"/>
          </a:xfrm>
          <a:prstGeom prst="rect">
            <a:avLst/>
          </a:prstGeom>
          <a:noFill/>
        </p:spPr>
        <p:txBody>
          <a:bodyPr wrap="square" rtlCol="0">
            <a:spAutoFit/>
          </a:bodyPr>
          <a:lstStyle/>
          <a:p>
            <a:r>
              <a:rPr lang="en-GB" sz="4000" dirty="0">
                <a:solidFill>
                  <a:schemeClr val="bg1"/>
                </a:solidFill>
              </a:rPr>
              <a:t>Children are influenced by those around them.( Bronfenbrenner diagram) If LAC kids are always being moved they cannot form good relationships with those around them either at home or school. Makes them vulnerable to negative outside influences. Many join gangs as this becomes their family.</a:t>
            </a:r>
          </a:p>
        </p:txBody>
      </p:sp>
    </p:spTree>
    <p:extLst>
      <p:ext uri="{BB962C8B-B14F-4D97-AF65-F5344CB8AC3E}">
        <p14:creationId xmlns:p14="http://schemas.microsoft.com/office/powerpoint/2010/main" val="3142942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B00EE2-9289-4B26-9872-867725D72B30}"/>
              </a:ext>
            </a:extLst>
          </p:cNvPr>
          <p:cNvSpPr txBox="1"/>
          <p:nvPr/>
        </p:nvSpPr>
        <p:spPr>
          <a:xfrm>
            <a:off x="1608483" y="120134"/>
            <a:ext cx="8312426" cy="584775"/>
          </a:xfrm>
          <a:prstGeom prst="rect">
            <a:avLst/>
          </a:prstGeom>
          <a:noFill/>
        </p:spPr>
        <p:txBody>
          <a:bodyPr wrap="square">
            <a:spAutoFit/>
          </a:bodyPr>
          <a:lstStyle/>
          <a:p>
            <a:r>
              <a:rPr lang="en-GB" sz="3200" dirty="0">
                <a:solidFill>
                  <a:schemeClr val="bg1"/>
                </a:solidFill>
              </a:rPr>
              <a:t>Bronfenbrenner’s Ecological Theory Model</a:t>
            </a:r>
          </a:p>
        </p:txBody>
      </p:sp>
      <p:pic>
        <p:nvPicPr>
          <p:cNvPr id="6" name="Picture 5" descr="Diagram&#10;&#10;Description automatically generated">
            <a:extLst>
              <a:ext uri="{FF2B5EF4-FFF2-40B4-BE49-F238E27FC236}">
                <a16:creationId xmlns:a16="http://schemas.microsoft.com/office/drawing/2014/main" id="{C7DE2B2D-3408-4CB1-B636-CCA30305B530}"/>
              </a:ext>
            </a:extLst>
          </p:cNvPr>
          <p:cNvPicPr>
            <a:picLocks noChangeAspect="1"/>
          </p:cNvPicPr>
          <p:nvPr/>
        </p:nvPicPr>
        <p:blipFill>
          <a:blip r:embed="rId2"/>
          <a:stretch>
            <a:fillRect/>
          </a:stretch>
        </p:blipFill>
        <p:spPr>
          <a:xfrm>
            <a:off x="1608483" y="956701"/>
            <a:ext cx="8312426" cy="5434051"/>
          </a:xfrm>
          <a:prstGeom prst="rect">
            <a:avLst/>
          </a:prstGeom>
        </p:spPr>
      </p:pic>
      <p:sp>
        <p:nvSpPr>
          <p:cNvPr id="5" name="TextBox 4">
            <a:extLst>
              <a:ext uri="{FF2B5EF4-FFF2-40B4-BE49-F238E27FC236}">
                <a16:creationId xmlns:a16="http://schemas.microsoft.com/office/drawing/2014/main" id="{255E0217-DF27-485F-ABC5-4AA4E393FCEF}"/>
              </a:ext>
            </a:extLst>
          </p:cNvPr>
          <p:cNvSpPr txBox="1"/>
          <p:nvPr/>
        </p:nvSpPr>
        <p:spPr>
          <a:xfrm>
            <a:off x="3039627" y="3246846"/>
            <a:ext cx="7280030" cy="3693319"/>
          </a:xfrm>
          <a:prstGeom prst="rect">
            <a:avLst/>
          </a:prstGeom>
          <a:noFill/>
        </p:spPr>
        <p:txBody>
          <a:bodyPr wrap="square">
            <a:spAutoFit/>
          </a:bodyPr>
          <a:lstStyle/>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6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(Gibbs, no date).</a:t>
            </a:r>
            <a:endParaRPr lang="en-GB" sz="1600" dirty="0"/>
          </a:p>
        </p:txBody>
      </p:sp>
    </p:spTree>
    <p:extLst>
      <p:ext uri="{BB962C8B-B14F-4D97-AF65-F5344CB8AC3E}">
        <p14:creationId xmlns:p14="http://schemas.microsoft.com/office/powerpoint/2010/main" val="1893199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40FC5-87AB-4FAC-B1A7-64F2C3C3085D}"/>
              </a:ext>
            </a:extLst>
          </p:cNvPr>
          <p:cNvSpPr>
            <a:spLocks noGrp="1"/>
          </p:cNvSpPr>
          <p:nvPr>
            <p:ph type="title"/>
          </p:nvPr>
        </p:nvSpPr>
        <p:spPr/>
        <p:txBody>
          <a:bodyPr/>
          <a:lstStyle/>
          <a:p>
            <a:pPr algn="ctr"/>
            <a:r>
              <a:rPr lang="en-GB" dirty="0">
                <a:solidFill>
                  <a:schemeClr val="bg1"/>
                </a:solidFill>
              </a:rPr>
              <a:t>Example of intervention started at early age</a:t>
            </a:r>
          </a:p>
        </p:txBody>
      </p:sp>
      <p:sp>
        <p:nvSpPr>
          <p:cNvPr id="3" name="Content Placeholder 2">
            <a:extLst>
              <a:ext uri="{FF2B5EF4-FFF2-40B4-BE49-F238E27FC236}">
                <a16:creationId xmlns:a16="http://schemas.microsoft.com/office/drawing/2014/main" id="{145AEB73-C9A4-44B3-A74D-6CACCEE2E9CF}"/>
              </a:ext>
            </a:extLst>
          </p:cNvPr>
          <p:cNvSpPr>
            <a:spLocks noGrp="1"/>
          </p:cNvSpPr>
          <p:nvPr>
            <p:ph idx="1"/>
          </p:nvPr>
        </p:nvSpPr>
        <p:spPr/>
        <p:txBody>
          <a:bodyPr>
            <a:normAutofit fontScale="92500"/>
          </a:bodyPr>
          <a:lstStyle/>
          <a:p>
            <a:r>
              <a:rPr lang="en-GB" dirty="0">
                <a:solidFill>
                  <a:schemeClr val="bg1"/>
                </a:solidFill>
              </a:rPr>
              <a:t>I have been working with a young boy aged 8. He displayed very challenging and risky behaviour by hanging around with older peers and he would get in trouble with the police ( stealing, arson and abusive). An early intervention made me realize he experienced ACE’S ( at least 4). Since I got involved, I put boundaries in place with the help of parents.  Make sure the boy felt safe and build a positive relationship with staff and knowing the staff won’t give up on him and helping him whenever possible.  The young boy started to follow the rules and his behaviour has improved, he attends the club and always ready to help cleaning and supporting the staff. </a:t>
            </a:r>
          </a:p>
        </p:txBody>
      </p:sp>
    </p:spTree>
    <p:extLst>
      <p:ext uri="{BB962C8B-B14F-4D97-AF65-F5344CB8AC3E}">
        <p14:creationId xmlns:p14="http://schemas.microsoft.com/office/powerpoint/2010/main" val="29515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7A863E-4724-4426-8059-8A72CCA4ED5F}"/>
              </a:ext>
            </a:extLst>
          </p:cNvPr>
          <p:cNvSpPr>
            <a:spLocks noGrp="1"/>
          </p:cNvSpPr>
          <p:nvPr>
            <p:ph type="title"/>
          </p:nvPr>
        </p:nvSpPr>
        <p:spPr/>
        <p:txBody>
          <a:bodyPr/>
          <a:lstStyle/>
          <a:p>
            <a:pPr algn="ctr"/>
            <a:r>
              <a:rPr lang="en-GB" dirty="0">
                <a:solidFill>
                  <a:schemeClr val="bg1"/>
                </a:solidFill>
              </a:rPr>
              <a:t>Intervention:</a:t>
            </a:r>
          </a:p>
        </p:txBody>
      </p:sp>
      <p:sp>
        <p:nvSpPr>
          <p:cNvPr id="4" name="Content Placeholder 3">
            <a:extLst>
              <a:ext uri="{FF2B5EF4-FFF2-40B4-BE49-F238E27FC236}">
                <a16:creationId xmlns:a16="http://schemas.microsoft.com/office/drawing/2014/main" id="{0EF59ED3-B055-48A6-B34D-4DD6D3ED989E}"/>
              </a:ext>
            </a:extLst>
          </p:cNvPr>
          <p:cNvSpPr>
            <a:spLocks noGrp="1"/>
          </p:cNvSpPr>
          <p:nvPr>
            <p:ph idx="1"/>
          </p:nvPr>
        </p:nvSpPr>
        <p:spPr>
          <a:xfrm>
            <a:off x="1141412" y="2249486"/>
            <a:ext cx="9905999" cy="4249787"/>
          </a:xfrm>
        </p:spPr>
        <p:txBody>
          <a:bodyPr/>
          <a:lstStyle/>
          <a:p>
            <a:pPr marL="0" indent="0" algn="ctr">
              <a:buNone/>
            </a:pPr>
            <a:r>
              <a:rPr lang="en-GB" dirty="0">
                <a:solidFill>
                  <a:schemeClr val="bg1"/>
                </a:solidFill>
              </a:rPr>
              <a:t>6 KEY APPROACH:</a:t>
            </a:r>
          </a:p>
          <a:p>
            <a:pPr marL="0" indent="0">
              <a:buNone/>
            </a:pPr>
            <a:r>
              <a:rPr lang="en-GB" dirty="0">
                <a:solidFill>
                  <a:schemeClr val="bg1"/>
                </a:solidFill>
              </a:rPr>
              <a:t>safety</a:t>
            </a:r>
          </a:p>
          <a:p>
            <a:pPr marL="0" indent="0">
              <a:buNone/>
            </a:pPr>
            <a:r>
              <a:rPr lang="en-GB" b="0" i="0" dirty="0">
                <a:solidFill>
                  <a:srgbClr val="262C34"/>
                </a:solidFill>
                <a:effectLst>
                  <a:outerShdw blurRad="38100" dist="38100" dir="2700000" algn="tl">
                    <a:srgbClr val="000000">
                      <a:alpha val="43137"/>
                    </a:srgbClr>
                  </a:outerShdw>
                </a:effectLst>
              </a:rPr>
              <a:t>trustworthiness and transparency</a:t>
            </a:r>
          </a:p>
          <a:p>
            <a:pPr marL="0" indent="0">
              <a:buNone/>
            </a:pPr>
            <a:r>
              <a:rPr lang="en-GB" b="0" i="0" dirty="0">
                <a:solidFill>
                  <a:srgbClr val="262C34"/>
                </a:solidFill>
                <a:effectLst>
                  <a:outerShdw blurRad="38100" dist="38100" dir="2700000" algn="tl">
                    <a:srgbClr val="000000">
                      <a:alpha val="43137"/>
                    </a:srgbClr>
                  </a:outerShdw>
                </a:effectLst>
              </a:rPr>
              <a:t>peer support</a:t>
            </a:r>
          </a:p>
          <a:p>
            <a:pPr marL="0" indent="0">
              <a:buNone/>
            </a:pPr>
            <a:r>
              <a:rPr lang="en-GB" b="0" i="0" dirty="0">
                <a:solidFill>
                  <a:srgbClr val="262C34"/>
                </a:solidFill>
                <a:effectLst>
                  <a:outerShdw blurRad="38100" dist="38100" dir="2700000" algn="tl">
                    <a:srgbClr val="000000">
                      <a:alpha val="43137"/>
                    </a:srgbClr>
                  </a:outerShdw>
                </a:effectLst>
              </a:rPr>
              <a:t> collaboration and mutuality</a:t>
            </a:r>
          </a:p>
          <a:p>
            <a:pPr marL="0" indent="0">
              <a:buNone/>
            </a:pPr>
            <a:r>
              <a:rPr lang="en-GB" b="0" i="0" dirty="0">
                <a:solidFill>
                  <a:srgbClr val="262C34"/>
                </a:solidFill>
                <a:effectLst>
                  <a:outerShdw blurRad="38100" dist="38100" dir="2700000" algn="tl">
                    <a:srgbClr val="000000">
                      <a:alpha val="43137"/>
                    </a:srgbClr>
                  </a:outerShdw>
                </a:effectLst>
              </a:rPr>
              <a:t>empowerment</a:t>
            </a:r>
          </a:p>
          <a:p>
            <a:pPr marL="0" indent="0">
              <a:buNone/>
            </a:pPr>
            <a:r>
              <a:rPr lang="en-GB" b="0" i="0" dirty="0">
                <a:solidFill>
                  <a:srgbClr val="262C34"/>
                </a:solidFill>
                <a:effectLst>
                  <a:outerShdw blurRad="38100" dist="38100" dir="2700000" algn="tl">
                    <a:srgbClr val="000000">
                      <a:alpha val="43137"/>
                    </a:srgbClr>
                  </a:outerShdw>
                </a:effectLst>
              </a:rPr>
              <a:t>voice and choice</a:t>
            </a:r>
          </a:p>
          <a:p>
            <a:pPr marL="0" indent="0">
              <a:buNone/>
            </a:pPr>
            <a:endParaRPr lang="en-GB" b="0" i="0" dirty="0">
              <a:solidFill>
                <a:srgbClr val="262C34"/>
              </a:solidFill>
              <a:effectLst>
                <a:outerShdw blurRad="38100" dist="38100" dir="2700000" algn="tl">
                  <a:srgbClr val="000000">
                    <a:alpha val="43137"/>
                  </a:srgbClr>
                </a:outerShdw>
              </a:effectLst>
            </a:endParaRPr>
          </a:p>
          <a:p>
            <a:pPr marL="0" indent="0">
              <a:buNone/>
            </a:pP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54424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2BC5AA-61BD-4667-824E-101E81F59F22}"/>
              </a:ext>
            </a:extLst>
          </p:cNvPr>
          <p:cNvSpPr txBox="1"/>
          <p:nvPr/>
        </p:nvSpPr>
        <p:spPr>
          <a:xfrm>
            <a:off x="2345635" y="1046922"/>
            <a:ext cx="7301948" cy="2123658"/>
          </a:xfrm>
          <a:prstGeom prst="rect">
            <a:avLst/>
          </a:prstGeom>
          <a:noFill/>
        </p:spPr>
        <p:txBody>
          <a:bodyPr wrap="square" rtlCol="0">
            <a:spAutoFit/>
          </a:bodyPr>
          <a:lstStyle/>
          <a:p>
            <a:r>
              <a:rPr lang="en-GB" sz="4400" dirty="0">
                <a:solidFill>
                  <a:schemeClr val="bg1"/>
                </a:solidFill>
              </a:rPr>
              <a:t>Conclusion..</a:t>
            </a:r>
          </a:p>
          <a:p>
            <a:endParaRPr lang="en-GB" sz="4400" dirty="0">
              <a:solidFill>
                <a:schemeClr val="bg1"/>
              </a:solidFill>
            </a:endParaRPr>
          </a:p>
          <a:p>
            <a:r>
              <a:rPr lang="en-GB" sz="4400" dirty="0">
                <a:solidFill>
                  <a:schemeClr val="bg1"/>
                </a:solidFill>
              </a:rPr>
              <a:t>any questions?</a:t>
            </a:r>
          </a:p>
        </p:txBody>
      </p:sp>
    </p:spTree>
    <p:extLst>
      <p:ext uri="{BB962C8B-B14F-4D97-AF65-F5344CB8AC3E}">
        <p14:creationId xmlns:p14="http://schemas.microsoft.com/office/powerpoint/2010/main" val="1785364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A8A7A2-ACBF-4B09-BEC7-567145B1DA58}"/>
              </a:ext>
            </a:extLst>
          </p:cNvPr>
          <p:cNvSpPr txBox="1"/>
          <p:nvPr/>
        </p:nvSpPr>
        <p:spPr>
          <a:xfrm>
            <a:off x="4969565" y="751966"/>
            <a:ext cx="2252869" cy="584775"/>
          </a:xfrm>
          <a:prstGeom prst="rect">
            <a:avLst/>
          </a:prstGeom>
          <a:noFill/>
        </p:spPr>
        <p:txBody>
          <a:bodyPr wrap="square" rtlCol="0">
            <a:spAutoFit/>
          </a:bodyPr>
          <a:lstStyle/>
          <a:p>
            <a:r>
              <a:rPr lang="en-GB" sz="3200" dirty="0">
                <a:solidFill>
                  <a:schemeClr val="bg1"/>
                </a:solidFill>
              </a:rPr>
              <a:t>References:</a:t>
            </a:r>
          </a:p>
        </p:txBody>
      </p:sp>
      <p:sp>
        <p:nvSpPr>
          <p:cNvPr id="6" name="TextBox 5">
            <a:extLst>
              <a:ext uri="{FF2B5EF4-FFF2-40B4-BE49-F238E27FC236}">
                <a16:creationId xmlns:a16="http://schemas.microsoft.com/office/drawing/2014/main" id="{09FDC891-0A71-4640-BDD2-3A1E4A1880DF}"/>
              </a:ext>
            </a:extLst>
          </p:cNvPr>
          <p:cNvSpPr txBox="1"/>
          <p:nvPr/>
        </p:nvSpPr>
        <p:spPr>
          <a:xfrm>
            <a:off x="1346480" y="-3886100"/>
            <a:ext cx="9797142" cy="10937738"/>
          </a:xfrm>
          <a:prstGeom prst="rect">
            <a:avLst/>
          </a:prstGeom>
          <a:noFill/>
        </p:spPr>
        <p:txBody>
          <a:bodyPr wrap="square">
            <a:spAutoFit/>
          </a:bodyPr>
          <a:lstStyle/>
          <a:p>
            <a:pPr>
              <a:lnSpc>
                <a:spcPct val="107000"/>
              </a:lnSpc>
              <a:spcAft>
                <a:spcPts val="800"/>
              </a:spcAft>
            </a:pP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Centre for Disease Control and Prevention. (2019)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Adverse Childhood Experiences (ACEs).</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https://www.cdc.gov/vitalsigns/aces/index.html</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16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Centre for Disease Control and Prevention. (2021)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About the CDC – Kaiser ACE Study</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https://www.cdc.gov/violenceprevention/aces/about.html</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19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Centre on the Developing Child. (2022)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ACEs and Toxic Stress</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https://developingchild.harvard.edu/resources/aces-and-toxic-stress-frequently-asked-questions/#:~:text=The%20term%20%E2%80%9CACEs%E2%80%9D%20is%20an,health%20care%20organization%20in%20California</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16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Future Learn. (no date)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Physical, social, emotional and cognitive development</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https://www.futurelearn.com/info/courses/supporting-adolescent-learners/0/steps/46451</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14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Gibbs, J. (no date)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Bronfenbrenner’s (1979) ecological model</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https://www.researchgate.net/figure/Bronfenbrenners-ecological-model-Diagram-by-Joel-Gibbs-based-on-Bronfenbrenners-1979_fig1_311843438</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10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Knowsley Safeguarding Children Partnership. (no date)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Adverse Childhood Experiences</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(ACE’s).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https://www.knowsleyscp.org.uk/professionals/aces-adverse-childhood-experiences/</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9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NHS Manchester University. (2022)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Adverse Childhood Experiences (ACEs) and Attachment</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https://mft.nhs.uk/rmch/services/camhs/young-people/adverse-childhood-experiences-aces-and-attachment/</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19 March 2022).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NHS Wales. (2018)</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Welsh</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Adverse Childhood Experience (ACE) and Resilience Study</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https://www.wales.nhs.uk/sitesplus/documents/888/ACE%20&amp;%20Resilience%20Report%20(Eng_final2).pdf</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10 March 2022).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3742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936A0-361E-48F0-826A-244D333206CF}"/>
              </a:ext>
            </a:extLst>
          </p:cNvPr>
          <p:cNvSpPr txBox="1"/>
          <p:nvPr/>
        </p:nvSpPr>
        <p:spPr>
          <a:xfrm>
            <a:off x="1758462" y="-11930"/>
            <a:ext cx="9174145" cy="4391972"/>
          </a:xfrm>
          <a:prstGeom prst="rect">
            <a:avLst/>
          </a:prstGeom>
          <a:noFill/>
        </p:spPr>
        <p:txBody>
          <a:bodyPr wrap="square">
            <a:spAutoFit/>
          </a:bodyPr>
          <a:lstStyle/>
          <a:p>
            <a:pPr>
              <a:lnSpc>
                <a:spcPct val="107000"/>
              </a:lnSpc>
              <a:spcAft>
                <a:spcPts val="800"/>
              </a:spcAft>
            </a:pPr>
            <a:endPar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sz="14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Ncube, L. and Small, D. (no date)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Longitudinal effects of adolescent grief</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https://ldi.upenn.edu/wp-content/uploads/archive/sumr_docs/NcubeLiqhwa_LongitudinalEffectsofAdolescentGrief.pdf</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19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NSPCC Learning. (2021) </a:t>
            </a:r>
            <a:r>
              <a:rPr lang="en-GB" sz="14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Looked after children</a:t>
            </a: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https://learning.nspcc.org.uk/children-and-families-at-risk/looked-after-children</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9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Royal College of Nursing. (2022)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Looked after children</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https://www.rcn.org.uk/clinical-topics/children-and-young-people/looked-after-children</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9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Royal Society for Public Health. (2018)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ACES</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Adverse Childhood Experiences. </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 November.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https://www.youtube.com/watch?v=0tyZnASq8aQ</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16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Seong</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J. (2022)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Maslow’s Hierarchy of Needs</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https://www.verywellmind.com/what-is-maslows-hierarchy-of-needs-4136760</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10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Quizlet. (2022) </a:t>
            </a:r>
            <a:r>
              <a:rPr lang="en-GB" sz="14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Adolescence &amp; Puberty</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https://quizlet.com/586482361/adolescence-puberty-diagram/</a:t>
            </a:r>
            <a:r>
              <a:rPr lang="en-GB" sz="14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19 March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8500962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709</TotalTime>
  <Words>1474</Words>
  <Application>Microsoft Office PowerPoint</Application>
  <PresentationFormat>Widescreen</PresentationFormat>
  <Paragraphs>206</Paragraphs>
  <Slides>20</Slides>
  <Notes>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NSPCC-Regular</vt:lpstr>
      <vt:lpstr>Tw Cen MT</vt:lpstr>
      <vt:lpstr>Circuit</vt:lpstr>
      <vt:lpstr>      Hello , My name is Marie Griffiths.</vt:lpstr>
      <vt:lpstr>Definition of Looked after children  (LAC)</vt:lpstr>
      <vt:lpstr>why children enter in care </vt:lpstr>
      <vt:lpstr>What ARE Aces </vt:lpstr>
      <vt:lpstr>Origins of AceS </vt:lpstr>
      <vt:lpstr> </vt:lpstr>
      <vt:lpstr> impacts of ACEs </vt:lpstr>
      <vt:lpstr>ACE pyramid</vt:lpstr>
      <vt:lpstr>TRANSITIONS IN ADOLESCENCE: </vt:lpstr>
      <vt:lpstr>PHYSICAL changes:</vt:lpstr>
      <vt:lpstr>emotional changes:</vt:lpstr>
      <vt:lpstr>PowerPoint Presentation</vt:lpstr>
      <vt:lpstr>PowerPoint Presentation</vt:lpstr>
      <vt:lpstr>PowerPoint Presentation</vt:lpstr>
      <vt:lpstr>PowerPoint Presentation</vt:lpstr>
      <vt:lpstr>Example of intervention started at early age</vt:lpstr>
      <vt:lpstr>Intervention: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My name is Marie Griffiths</dc:title>
  <dc:creator>Marie Griffiths</dc:creator>
  <cp:lastModifiedBy>Marie Griffiths</cp:lastModifiedBy>
  <cp:revision>19</cp:revision>
  <dcterms:created xsi:type="dcterms:W3CDTF">2022-03-01T12:50:18Z</dcterms:created>
  <dcterms:modified xsi:type="dcterms:W3CDTF">2022-03-24T11:53:49Z</dcterms:modified>
</cp:coreProperties>
</file>