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2" r:id="rId8"/>
    <p:sldId id="263" r:id="rId9"/>
    <p:sldId id="261" r:id="rId10"/>
  </p:sldIdLst>
  <p:sldSz cx="12192000" cy="6858000"/>
  <p:notesSz cx="6858000" cy="9144000"/>
  <p:defaultTextStyle>
    <a:defPPr>
      <a:defRPr lang="it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16C44A-ACC7-45E6-B868-41F095423DE0}" v="2" dt="2021-07-04T14:12:39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Stile chiaro 3 - Colore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C89EF96-8CEA-46FF-86C4-4CE0E7609802}" styleName="Stile chiaro 3 - Colore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88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E299BDB-F63A-4EBF-8475-B9B2F8C7D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225A548B-F60F-45A7-954A-D23F2EFF1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it-IT"/>
              <a:t>Fare clic per modificare lo stile del sottotitolo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9AA7619-16DD-4336-A8EB-8776C55E4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A3FFED02-67EC-43DD-9E05-5B6C14BA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9092E789-E020-4BBE-9133-E997629DF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2390656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9C1AD85-2463-45E0-A473-288168CA7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2EAA40D-82D4-4048-AC44-E5EF15EE8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4D1E4772-C635-4E1F-89AD-47B238110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083A7826-A1F9-47FD-A81A-D2257F691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313FD322-5076-4F60-91D3-B1376EDAF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9443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337312B-F256-4A14-ACA0-FBB0065B4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4810F192-3F76-42FE-8C08-7360E83CD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3845C2CC-174A-403D-8605-C09E21710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F555023-87B9-40F8-BF4E-9C045C2DB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0E2FA826-AE84-4012-A5F4-9441FB227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4024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5283E9A-4F74-4E4D-B617-A787C3791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A2954C9A-F5AC-48D8-BD9F-AE4DD623A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55C1F13E-B950-481E-9185-68878116E7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C74CD592-715E-4B48-8E84-9A763BEBC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762C228F-7EF1-4E26-B0F3-7786809C4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FE81EF38-FE97-47BD-835B-65D107E5F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48718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AF6F9E0-C75A-4FA5-9C8B-27ED58DAF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B300DB93-830C-4C7C-A809-F6B9A0A34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4" name="Segnaposto contenuto 3">
            <a:extLst>
              <a:ext uri="{FF2B5EF4-FFF2-40B4-BE49-F238E27FC236}">
                <a16:creationId xmlns:a16="http://schemas.microsoft.com/office/drawing/2014/main" id="{9C8EC7EE-0202-4CC2-A11C-64F50B8FCA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5" name="Segnaposto testo 4">
            <a:extLst>
              <a:ext uri="{FF2B5EF4-FFF2-40B4-BE49-F238E27FC236}">
                <a16:creationId xmlns:a16="http://schemas.microsoft.com/office/drawing/2014/main" id="{51C14467-6A3C-428D-8F42-4BA12AAA86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6" name="Segnaposto contenuto 5">
            <a:extLst>
              <a:ext uri="{FF2B5EF4-FFF2-40B4-BE49-F238E27FC236}">
                <a16:creationId xmlns:a16="http://schemas.microsoft.com/office/drawing/2014/main" id="{DFA4902D-7961-4F0A-A35A-50F3FA8B90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7" name="Segnaposto data 6">
            <a:extLst>
              <a:ext uri="{FF2B5EF4-FFF2-40B4-BE49-F238E27FC236}">
                <a16:creationId xmlns:a16="http://schemas.microsoft.com/office/drawing/2014/main" id="{4FE0BACC-BD74-4055-9E9A-2F1DAA2CE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8" name="Segnaposto piè di pagina 7">
            <a:extLst>
              <a:ext uri="{FF2B5EF4-FFF2-40B4-BE49-F238E27FC236}">
                <a16:creationId xmlns:a16="http://schemas.microsoft.com/office/drawing/2014/main" id="{A4A0ECFA-F722-4CD4-A8A7-E9D4E89E27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egnaposto numero diapositiva 8">
            <a:extLst>
              <a:ext uri="{FF2B5EF4-FFF2-40B4-BE49-F238E27FC236}">
                <a16:creationId xmlns:a16="http://schemas.microsoft.com/office/drawing/2014/main" id="{3C1CAA42-F87E-46F4-9D61-F20ACAB66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078352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5E36DFC3-2C05-486C-A54C-18AE264674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data 2">
            <a:extLst>
              <a:ext uri="{FF2B5EF4-FFF2-40B4-BE49-F238E27FC236}">
                <a16:creationId xmlns:a16="http://schemas.microsoft.com/office/drawing/2014/main" id="{489B90DA-D8D4-4D83-8013-6B081A4DD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4" name="Segnaposto piè di pagina 3">
            <a:extLst>
              <a:ext uri="{FF2B5EF4-FFF2-40B4-BE49-F238E27FC236}">
                <a16:creationId xmlns:a16="http://schemas.microsoft.com/office/drawing/2014/main" id="{8FFF998E-22F3-4D20-920D-DBB9862A9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egnaposto numero diapositiva 4">
            <a:extLst>
              <a:ext uri="{FF2B5EF4-FFF2-40B4-BE49-F238E27FC236}">
                <a16:creationId xmlns:a16="http://schemas.microsoft.com/office/drawing/2014/main" id="{6D5449F7-A304-4805-8007-3FFE1E6FB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651496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data 1">
            <a:extLst>
              <a:ext uri="{FF2B5EF4-FFF2-40B4-BE49-F238E27FC236}">
                <a16:creationId xmlns:a16="http://schemas.microsoft.com/office/drawing/2014/main" id="{3D19ED7E-6750-46E8-817F-16C47BD4C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3" name="Segnaposto piè di pagina 2">
            <a:extLst>
              <a:ext uri="{FF2B5EF4-FFF2-40B4-BE49-F238E27FC236}">
                <a16:creationId xmlns:a16="http://schemas.microsoft.com/office/drawing/2014/main" id="{3F2AEDA1-0A22-4AD3-B3D7-F65336197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egnaposto numero diapositiva 3">
            <a:extLst>
              <a:ext uri="{FF2B5EF4-FFF2-40B4-BE49-F238E27FC236}">
                <a16:creationId xmlns:a16="http://schemas.microsoft.com/office/drawing/2014/main" id="{BEBABC98-FEE2-45EB-831B-02D15EFFF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719427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83B11FE-413F-4018-8694-8B35E6B5C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4C37396-B6B2-4C4C-A3B3-85A920C68E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E1477286-B21F-447E-AECF-B79818C0AE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1FAE654C-A7E0-480F-A2F5-44BCE06F2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8B41F8CD-06BA-42DD-ABF8-E0D16CACB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EF246367-51DB-43BB-8535-EA690C5A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39882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0A90A3C3-8CF4-4834-A774-4B61B8EAC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immagine 2">
            <a:extLst>
              <a:ext uri="{FF2B5EF4-FFF2-40B4-BE49-F238E27FC236}">
                <a16:creationId xmlns:a16="http://schemas.microsoft.com/office/drawing/2014/main" id="{191DD1E1-CBEE-4B0A-9B7B-9A2781C3A1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it-IT"/>
          </a:p>
        </p:txBody>
      </p:sp>
      <p:sp>
        <p:nvSpPr>
          <p:cNvPr id="4" name="Segnaposto testo 3">
            <a:extLst>
              <a:ext uri="{FF2B5EF4-FFF2-40B4-BE49-F238E27FC236}">
                <a16:creationId xmlns:a16="http://schemas.microsoft.com/office/drawing/2014/main" id="{80E5003B-DE9D-48F1-9E80-50FB0CC111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it-IT"/>
              <a:t>Fare clic per modificare gli stili del testo dello schema</a:t>
            </a:r>
          </a:p>
        </p:txBody>
      </p:sp>
      <p:sp>
        <p:nvSpPr>
          <p:cNvPr id="5" name="Segnaposto data 4">
            <a:extLst>
              <a:ext uri="{FF2B5EF4-FFF2-40B4-BE49-F238E27FC236}">
                <a16:creationId xmlns:a16="http://schemas.microsoft.com/office/drawing/2014/main" id="{D5FFA269-DF0A-413B-B916-664B4B1E1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6" name="Segnaposto piè di pagina 5">
            <a:extLst>
              <a:ext uri="{FF2B5EF4-FFF2-40B4-BE49-F238E27FC236}">
                <a16:creationId xmlns:a16="http://schemas.microsoft.com/office/drawing/2014/main" id="{8BBA9A21-1E3B-4B2C-BDBD-52052A01F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egnaposto numero diapositiva 6">
            <a:extLst>
              <a:ext uri="{FF2B5EF4-FFF2-40B4-BE49-F238E27FC236}">
                <a16:creationId xmlns:a16="http://schemas.microsoft.com/office/drawing/2014/main" id="{5677E672-16A2-4C6D-B28B-D055CF77F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124370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85A486BD-4537-47F0-A3DA-2D3322BAC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82ABB728-6866-4162-9660-91AA0764CF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A2477FE0-B40D-49FF-83B2-6F972D506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B1DDC1A2-374A-4353-8E98-08F969813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1D376F68-EA19-4393-90B1-85E4E7E0F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49325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verticale 1">
            <a:extLst>
              <a:ext uri="{FF2B5EF4-FFF2-40B4-BE49-F238E27FC236}">
                <a16:creationId xmlns:a16="http://schemas.microsoft.com/office/drawing/2014/main" id="{BE75080C-FE8C-4EA8-9956-F293A077D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verticale 2">
            <a:extLst>
              <a:ext uri="{FF2B5EF4-FFF2-40B4-BE49-F238E27FC236}">
                <a16:creationId xmlns:a16="http://schemas.microsoft.com/office/drawing/2014/main" id="{DCBB97AD-B595-4EEE-9838-FE6421B4E8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C7AA6978-3A0B-41E2-8E6A-09852DA25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5DA9EF2C-FFA0-4BE4-B3F6-90DDA04A8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427B4E03-402E-496A-BDCC-FE29B4F372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953469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gnaposto titolo 1">
            <a:extLst>
              <a:ext uri="{FF2B5EF4-FFF2-40B4-BE49-F238E27FC236}">
                <a16:creationId xmlns:a16="http://schemas.microsoft.com/office/drawing/2014/main" id="{D8CE76F2-AB3F-4792-A9A0-C83AB3BB5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</a:p>
        </p:txBody>
      </p:sp>
      <p:sp>
        <p:nvSpPr>
          <p:cNvPr id="3" name="Segnaposto testo 2">
            <a:extLst>
              <a:ext uri="{FF2B5EF4-FFF2-40B4-BE49-F238E27FC236}">
                <a16:creationId xmlns:a16="http://schemas.microsoft.com/office/drawing/2014/main" id="{93E584FB-EF7E-4253-99BD-E2E3C31920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it-IT"/>
              <a:t>Fare clic per modificare gli stili del testo dello schema</a:t>
            </a:r>
          </a:p>
          <a:p>
            <a:pPr lvl="1"/>
            <a:r>
              <a:rPr lang="it-IT"/>
              <a:t>Secondo livello</a:t>
            </a:r>
          </a:p>
          <a:p>
            <a:pPr lvl="2"/>
            <a:r>
              <a:rPr lang="it-IT"/>
              <a:t>Terzo livello</a:t>
            </a:r>
          </a:p>
          <a:p>
            <a:pPr lvl="3"/>
            <a:r>
              <a:rPr lang="it-IT"/>
              <a:t>Quarto livello</a:t>
            </a:r>
          </a:p>
          <a:p>
            <a:pPr lvl="4"/>
            <a:r>
              <a:rPr lang="it-IT"/>
              <a:t>Quinto livello</a:t>
            </a:r>
          </a:p>
        </p:txBody>
      </p:sp>
      <p:sp>
        <p:nvSpPr>
          <p:cNvPr id="4" name="Segnaposto data 3">
            <a:extLst>
              <a:ext uri="{FF2B5EF4-FFF2-40B4-BE49-F238E27FC236}">
                <a16:creationId xmlns:a16="http://schemas.microsoft.com/office/drawing/2014/main" id="{EDED0B67-8175-4842-9233-A4A1EDCEA2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EB01B4-09B9-4A54-AEC8-E619C877D650}" type="datetimeFigureOut">
              <a:rPr lang="it-IT" smtClean="0"/>
              <a:t>28/07/2021</a:t>
            </a:fld>
            <a:endParaRPr lang="it-IT"/>
          </a:p>
        </p:txBody>
      </p:sp>
      <p:sp>
        <p:nvSpPr>
          <p:cNvPr id="5" name="Segnaposto piè di pagina 4">
            <a:extLst>
              <a:ext uri="{FF2B5EF4-FFF2-40B4-BE49-F238E27FC236}">
                <a16:creationId xmlns:a16="http://schemas.microsoft.com/office/drawing/2014/main" id="{3945229F-0788-4FC9-8022-FA5B856F9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it-IT"/>
          </a:p>
        </p:txBody>
      </p:sp>
      <p:sp>
        <p:nvSpPr>
          <p:cNvPr id="6" name="Segnaposto numero diapositiva 5">
            <a:extLst>
              <a:ext uri="{FF2B5EF4-FFF2-40B4-BE49-F238E27FC236}">
                <a16:creationId xmlns:a16="http://schemas.microsoft.com/office/drawing/2014/main" id="{FB5F7B32-82A6-4329-9D67-A358ACC233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41C15D-A45B-40B6-93F4-376483A1AAA2}" type="slidenum">
              <a:rPr lang="it-IT" smtClean="0"/>
              <a:t>‹#›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43709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it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25C19057-2E1D-4761-804B-7E3A3C482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4609" y="556591"/>
            <a:ext cx="9144000" cy="4701209"/>
          </a:xfrm>
        </p:spPr>
        <p:txBody>
          <a:bodyPr>
            <a:noAutofit/>
          </a:bodyPr>
          <a:lstStyle/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 WORK AND COMMUNICATION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BMSW4002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GROUP C PRESENTATION</a:t>
            </a: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OLIVETTE MILDRED COLE :2022097</a:t>
            </a:r>
          </a:p>
          <a:p>
            <a:b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AUDREY ASANTEWAA BOANIS :2018137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AZIZA  NASSIR :2018580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KAFOWOROLA GRACE ADEDEJI :2019603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PATRICK OLOLADE ADEBOYEJO :2019794</a:t>
            </a:r>
          </a:p>
          <a:p>
            <a:endParaRPr lang="it-IT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1800" b="1" dirty="0">
                <a:latin typeface="Arial" panose="020B0604020202020204" pitchFamily="34" charset="0"/>
                <a:cs typeface="Arial" panose="020B0604020202020204" pitchFamily="34" charset="0"/>
              </a:rPr>
              <a:t>STELLARVIE AMANDINE BABINDAMANA :2023201</a:t>
            </a:r>
          </a:p>
        </p:txBody>
      </p:sp>
    </p:spTree>
    <p:extLst>
      <p:ext uri="{BB962C8B-B14F-4D97-AF65-F5344CB8AC3E}">
        <p14:creationId xmlns:p14="http://schemas.microsoft.com/office/powerpoint/2010/main" val="1526602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48DA4-6BE5-4CF5-A2D7-05FF9A3027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INTRODUCTION AND BENEFITS OF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TEAM WORKING </a:t>
            </a:r>
          </a:p>
        </p:txBody>
      </p:sp>
    </p:spTree>
    <p:extLst>
      <p:ext uri="{BB962C8B-B14F-4D97-AF65-F5344CB8AC3E}">
        <p14:creationId xmlns:p14="http://schemas.microsoft.com/office/powerpoint/2010/main" val="3637169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17D1640-D157-4073-AFDF-CDD5513F4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>
                <a:latin typeface="+mn-lt"/>
              </a:rPr>
              <a:t>Benefits of team working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E529EEB2-0C0F-48A5-8C07-F2CD96EB9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it-IT" dirty="0"/>
          </a:p>
          <a:p>
            <a:r>
              <a:rPr lang="it-IT" dirty="0" err="1"/>
              <a:t>Gather</a:t>
            </a:r>
            <a:r>
              <a:rPr lang="it-IT" dirty="0"/>
              <a:t> </a:t>
            </a:r>
            <a:r>
              <a:rPr lang="it-IT" dirty="0" err="1"/>
              <a:t>ideas</a:t>
            </a:r>
            <a:r>
              <a:rPr lang="it-IT" dirty="0"/>
              <a:t> and </a:t>
            </a:r>
            <a:r>
              <a:rPr lang="it-IT" dirty="0" err="1"/>
              <a:t>see</a:t>
            </a:r>
            <a:r>
              <a:rPr lang="it-IT" dirty="0"/>
              <a:t> </a:t>
            </a:r>
            <a:r>
              <a:rPr lang="it-IT" dirty="0" err="1"/>
              <a:t>problems</a:t>
            </a:r>
            <a:r>
              <a:rPr lang="it-IT" dirty="0"/>
              <a:t> from </a:t>
            </a:r>
            <a:r>
              <a:rPr lang="it-IT" dirty="0" err="1"/>
              <a:t>different</a:t>
            </a:r>
            <a:r>
              <a:rPr lang="it-IT" dirty="0"/>
              <a:t> points of </a:t>
            </a:r>
            <a:r>
              <a:rPr lang="it-IT" dirty="0" err="1"/>
              <a:t>view</a:t>
            </a:r>
            <a:endParaRPr lang="it-IT" dirty="0"/>
          </a:p>
          <a:p>
            <a:r>
              <a:rPr lang="it-IT" dirty="0"/>
              <a:t>Combine skills to face </a:t>
            </a:r>
            <a:r>
              <a:rPr lang="it-IT" dirty="0" err="1"/>
              <a:t>complex</a:t>
            </a:r>
            <a:r>
              <a:rPr lang="it-IT" dirty="0"/>
              <a:t> </a:t>
            </a:r>
            <a:r>
              <a:rPr lang="it-IT" dirty="0" err="1"/>
              <a:t>problems</a:t>
            </a:r>
            <a:endParaRPr lang="it-IT" dirty="0"/>
          </a:p>
          <a:p>
            <a:r>
              <a:rPr lang="it-IT" dirty="0" err="1"/>
              <a:t>Learn</a:t>
            </a:r>
            <a:r>
              <a:rPr lang="it-IT" dirty="0"/>
              <a:t> from </a:t>
            </a:r>
            <a:r>
              <a:rPr lang="it-IT" dirty="0" err="1"/>
              <a:t>each</a:t>
            </a:r>
            <a:r>
              <a:rPr lang="it-IT" dirty="0"/>
              <a:t> </a:t>
            </a:r>
            <a:r>
              <a:rPr lang="it-IT" dirty="0" err="1"/>
              <a:t>other</a:t>
            </a:r>
            <a:r>
              <a:rPr lang="it-IT" dirty="0"/>
              <a:t> (</a:t>
            </a:r>
            <a:r>
              <a:rPr lang="it-IT" dirty="0" err="1"/>
              <a:t>discussion</a:t>
            </a:r>
            <a:r>
              <a:rPr lang="it-IT" dirty="0"/>
              <a:t> and feedback)</a:t>
            </a:r>
          </a:p>
          <a:p>
            <a:r>
              <a:rPr lang="it-IT" dirty="0"/>
              <a:t>«The  </a:t>
            </a:r>
            <a:r>
              <a:rPr lang="it-IT" dirty="0" err="1"/>
              <a:t>whole</a:t>
            </a:r>
            <a:r>
              <a:rPr lang="it-IT" dirty="0"/>
              <a:t> </a:t>
            </a:r>
            <a:r>
              <a:rPr lang="it-IT" dirty="0" err="1"/>
              <a:t>is</a:t>
            </a:r>
            <a:r>
              <a:rPr lang="it-IT" dirty="0"/>
              <a:t> </a:t>
            </a:r>
            <a:r>
              <a:rPr lang="it-IT" dirty="0" err="1"/>
              <a:t>greather</a:t>
            </a:r>
            <a:r>
              <a:rPr lang="it-IT" dirty="0"/>
              <a:t> tan the sum»</a:t>
            </a:r>
          </a:p>
        </p:txBody>
      </p:sp>
    </p:spTree>
    <p:extLst>
      <p:ext uri="{BB962C8B-B14F-4D97-AF65-F5344CB8AC3E}">
        <p14:creationId xmlns:p14="http://schemas.microsoft.com/office/powerpoint/2010/main" val="4267083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C09BE678-77EA-49C9-94DE-2F0E35695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How to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develop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a team (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, 1965)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867A8EFD-49E2-4C3D-9100-9F604B961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35" y="1825625"/>
            <a:ext cx="11236749" cy="4351338"/>
          </a:xfrm>
        </p:spPr>
        <p:txBody>
          <a:bodyPr>
            <a:normAutofit/>
          </a:bodyPr>
          <a:lstStyle/>
          <a:p>
            <a:endParaRPr lang="it-IT" sz="2400" dirty="0"/>
          </a:p>
          <a:p>
            <a:endParaRPr lang="it-IT" sz="2400" dirty="0"/>
          </a:p>
          <a:p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relationship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yet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formed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formal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it-IT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Storming: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deciding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roles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responsibilites</a:t>
            </a:r>
            <a:endParaRPr lang="it-IT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team’s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«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norms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»</a:t>
            </a:r>
          </a:p>
          <a:p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achieved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minimal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 leadership</a:t>
            </a:r>
          </a:p>
          <a:p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disengagement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it-IT" sz="2400" dirty="0" err="1">
                <a:latin typeface="Arial" panose="020B0604020202020204" pitchFamily="34" charset="0"/>
                <a:cs typeface="Arial" panose="020B0604020202020204" pitchFamily="34" charset="0"/>
              </a:rPr>
              <a:t>separation</a:t>
            </a:r>
            <a:r>
              <a:rPr lang="it-IT" sz="2400" dirty="0">
                <a:latin typeface="Arial" panose="020B0604020202020204" pitchFamily="34" charset="0"/>
                <a:cs typeface="Arial" panose="020B0604020202020204" pitchFamily="34" charset="0"/>
              </a:rPr>
              <a:t>, mixed feelings</a:t>
            </a:r>
          </a:p>
          <a:p>
            <a:pPr marL="0" indent="0">
              <a:buNone/>
            </a:pP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745588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46D7B8A8-CF24-4EBA-8A00-1B895466D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>
                <a:latin typeface="Calibri "/>
              </a:rPr>
              <a:t>Team </a:t>
            </a:r>
            <a:r>
              <a:rPr lang="it-IT" sz="4000" dirty="0" err="1">
                <a:latin typeface="Calibri "/>
              </a:rPr>
              <a:t>Roles</a:t>
            </a:r>
            <a:r>
              <a:rPr lang="it-IT" sz="4000" dirty="0">
                <a:latin typeface="Calibri "/>
              </a:rPr>
              <a:t> (</a:t>
            </a:r>
            <a:r>
              <a:rPr lang="it-IT" sz="4000" dirty="0" err="1">
                <a:latin typeface="Calibri "/>
              </a:rPr>
              <a:t>Belbin</a:t>
            </a:r>
            <a:r>
              <a:rPr lang="it-IT" sz="4000" dirty="0">
                <a:latin typeface="Calibri "/>
              </a:rPr>
              <a:t>, 1981)</a:t>
            </a:r>
          </a:p>
        </p:txBody>
      </p:sp>
      <p:graphicFrame>
        <p:nvGraphicFramePr>
          <p:cNvPr id="4" name="Tabella 4">
            <a:extLst>
              <a:ext uri="{FF2B5EF4-FFF2-40B4-BE49-F238E27FC236}">
                <a16:creationId xmlns:a16="http://schemas.microsoft.com/office/drawing/2014/main" id="{7822464B-7200-48A8-BCD8-F6A260189B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7654984"/>
              </p:ext>
            </p:extLst>
          </p:nvPr>
        </p:nvGraphicFramePr>
        <p:xfrm>
          <a:off x="377073" y="1498986"/>
          <a:ext cx="11462994" cy="3753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445">
                  <a:extLst>
                    <a:ext uri="{9D8B030D-6E8A-4147-A177-3AD203B41FA5}">
                      <a16:colId xmlns:a16="http://schemas.microsoft.com/office/drawing/2014/main" val="110254182"/>
                    </a:ext>
                  </a:extLst>
                </a:gridCol>
                <a:gridCol w="2837468">
                  <a:extLst>
                    <a:ext uri="{9D8B030D-6E8A-4147-A177-3AD203B41FA5}">
                      <a16:colId xmlns:a16="http://schemas.microsoft.com/office/drawing/2014/main" val="452930314"/>
                    </a:ext>
                  </a:extLst>
                </a:gridCol>
                <a:gridCol w="2733773">
                  <a:extLst>
                    <a:ext uri="{9D8B030D-6E8A-4147-A177-3AD203B41FA5}">
                      <a16:colId xmlns:a16="http://schemas.microsoft.com/office/drawing/2014/main" val="1647255035"/>
                    </a:ext>
                  </a:extLst>
                </a:gridCol>
                <a:gridCol w="3695308">
                  <a:extLst>
                    <a:ext uri="{9D8B030D-6E8A-4147-A177-3AD203B41FA5}">
                      <a16:colId xmlns:a16="http://schemas.microsoft.com/office/drawing/2014/main" val="156061742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Role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Attitude</a:t>
                      </a:r>
                      <a:r>
                        <a:rPr lang="it-IT" dirty="0"/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Strenghts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Weaknesses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524511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Coordinator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Coordinates</a:t>
                      </a:r>
                      <a:r>
                        <a:rPr lang="it-IT" dirty="0"/>
                        <a:t> to </a:t>
                      </a:r>
                      <a:r>
                        <a:rPr lang="it-IT" dirty="0" err="1"/>
                        <a:t>meet</a:t>
                      </a:r>
                      <a:r>
                        <a:rPr lang="it-IT" dirty="0"/>
                        <a:t> targets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Mature and </a:t>
                      </a:r>
                      <a:r>
                        <a:rPr lang="it-IT" dirty="0" err="1"/>
                        <a:t>trusting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Not </a:t>
                      </a:r>
                      <a:r>
                        <a:rPr lang="it-IT" dirty="0" err="1"/>
                        <a:t>necessarily</a:t>
                      </a:r>
                      <a:r>
                        <a:rPr lang="it-IT" dirty="0"/>
                        <a:t> the </a:t>
                      </a:r>
                      <a:r>
                        <a:rPr lang="it-IT" dirty="0" err="1"/>
                        <a:t>brightest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member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405547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Implementer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Practical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organiser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Disciplined</a:t>
                      </a:r>
                      <a:r>
                        <a:rPr lang="it-IT" dirty="0"/>
                        <a:t> and </a:t>
                      </a:r>
                      <a:r>
                        <a:rPr lang="it-IT" dirty="0" err="1"/>
                        <a:t>efficient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Slow to </a:t>
                      </a:r>
                      <a:r>
                        <a:rPr lang="it-IT" dirty="0" err="1"/>
                        <a:t>deal</a:t>
                      </a:r>
                      <a:r>
                        <a:rPr lang="it-IT" dirty="0"/>
                        <a:t> with new </a:t>
                      </a:r>
                      <a:r>
                        <a:rPr lang="it-IT" dirty="0" err="1"/>
                        <a:t>possibilities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70601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Plant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To </a:t>
                      </a:r>
                      <a:r>
                        <a:rPr lang="it-IT" dirty="0" err="1"/>
                        <a:t>provide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ideas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Creative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Poor</a:t>
                      </a:r>
                      <a:r>
                        <a:rPr lang="it-IT" dirty="0"/>
                        <a:t> in </a:t>
                      </a:r>
                      <a:r>
                        <a:rPr lang="it-IT" dirty="0" err="1"/>
                        <a:t>communication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1217294"/>
                  </a:ext>
                </a:extLst>
              </a:tr>
              <a:tr h="420521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Evaluator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Analysis and </a:t>
                      </a:r>
                      <a:r>
                        <a:rPr lang="it-IT" dirty="0" err="1"/>
                        <a:t>judgement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Sees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all</a:t>
                      </a:r>
                      <a:r>
                        <a:rPr lang="it-IT" dirty="0"/>
                        <a:t> options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Little </a:t>
                      </a:r>
                      <a:r>
                        <a:rPr lang="it-IT" dirty="0" err="1"/>
                        <a:t>ability</a:t>
                      </a:r>
                      <a:r>
                        <a:rPr lang="it-IT" dirty="0"/>
                        <a:t> in </a:t>
                      </a:r>
                      <a:r>
                        <a:rPr lang="it-IT" dirty="0" err="1"/>
                        <a:t>inspiring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others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47887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Resource Investigator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Looks </a:t>
                      </a:r>
                      <a:r>
                        <a:rPr lang="it-IT" dirty="0" err="1"/>
                        <a:t>outside</a:t>
                      </a:r>
                      <a:r>
                        <a:rPr lang="it-IT" dirty="0"/>
                        <a:t> the team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Explores </a:t>
                      </a:r>
                      <a:r>
                        <a:rPr lang="it-IT" dirty="0" err="1"/>
                        <a:t>opportunities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Loses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interest</a:t>
                      </a:r>
                      <a:r>
                        <a:rPr lang="it-IT" dirty="0"/>
                        <a:t> after </a:t>
                      </a:r>
                      <a:r>
                        <a:rPr lang="it-IT" dirty="0" err="1"/>
                        <a:t>initial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enthusiasm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0336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Team Worker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«The cement of the team»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Accomodating</a:t>
                      </a:r>
                      <a:r>
                        <a:rPr lang="it-IT" dirty="0"/>
                        <a:t>, </a:t>
                      </a:r>
                      <a:r>
                        <a:rPr lang="it-IT" dirty="0" err="1"/>
                        <a:t>listener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Indecisive</a:t>
                      </a:r>
                      <a:r>
                        <a:rPr lang="it-IT" dirty="0"/>
                        <a:t> in crunch situations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1707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Shaper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Convert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ideas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into</a:t>
                      </a:r>
                      <a:r>
                        <a:rPr lang="it-IT" dirty="0"/>
                        <a:t> action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Find</a:t>
                      </a:r>
                      <a:r>
                        <a:rPr lang="it-IT" dirty="0"/>
                        <a:t> ways </a:t>
                      </a:r>
                      <a:r>
                        <a:rPr lang="it-IT" dirty="0" err="1"/>
                        <a:t>around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obstacles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Prone to </a:t>
                      </a:r>
                      <a:r>
                        <a:rPr lang="it-IT" dirty="0" err="1"/>
                        <a:t>provocation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316871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Completer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Checks </a:t>
                      </a:r>
                      <a:r>
                        <a:rPr lang="it-IT" dirty="0" err="1"/>
                        <a:t>every</a:t>
                      </a:r>
                      <a:r>
                        <a:rPr lang="it-IT" dirty="0"/>
                        <a:t> </a:t>
                      </a:r>
                      <a:r>
                        <a:rPr lang="it-IT" dirty="0" err="1"/>
                        <a:t>detail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Punctual</a:t>
                      </a:r>
                      <a:r>
                        <a:rPr lang="it-IT" dirty="0"/>
                        <a:t> and </a:t>
                      </a:r>
                      <a:r>
                        <a:rPr lang="it-IT" dirty="0" err="1"/>
                        <a:t>conscentious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Reluctant</a:t>
                      </a:r>
                      <a:r>
                        <a:rPr lang="it-IT" dirty="0"/>
                        <a:t> to delegate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864134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Specialist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/>
                        <a:t>Expert in a single area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dirty="0"/>
                        <a:t>Self-</a:t>
                      </a:r>
                      <a:r>
                        <a:rPr lang="it-IT" dirty="0" err="1"/>
                        <a:t>starting</a:t>
                      </a:r>
                      <a:r>
                        <a:rPr lang="it-IT" dirty="0"/>
                        <a:t> and </a:t>
                      </a:r>
                      <a:r>
                        <a:rPr lang="it-IT" dirty="0" err="1"/>
                        <a:t>dedicated</a:t>
                      </a:r>
                      <a:endParaRPr lang="it-IT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it-IT" dirty="0" err="1"/>
                        <a:t>Narrow-minded</a:t>
                      </a:r>
                      <a:endParaRPr lang="it-IT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15200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683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73D47DA6-D4D4-4E79-A1FC-A95C9EF8B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23" y="365125"/>
            <a:ext cx="11001080" cy="1325563"/>
          </a:xfrm>
        </p:spPr>
        <p:txBody>
          <a:bodyPr>
            <a:noAutofit/>
          </a:bodyPr>
          <a:lstStyle/>
          <a:p>
            <a:br>
              <a:rPr lang="it-IT" sz="4000" dirty="0">
                <a:latin typeface="Calibri "/>
              </a:rPr>
            </a:br>
            <a:r>
              <a:rPr lang="it-IT" sz="3600" dirty="0" err="1">
                <a:latin typeface="Arial" panose="020B0604020202020204" pitchFamily="34" charset="0"/>
                <a:cs typeface="Arial" panose="020B0604020202020204" pitchFamily="34" charset="0"/>
              </a:rPr>
              <a:t>Situational</a:t>
            </a:r>
            <a:r>
              <a:rPr lang="it-IT" sz="3600" dirty="0">
                <a:latin typeface="Arial" panose="020B0604020202020204" pitchFamily="34" charset="0"/>
                <a:cs typeface="Arial" panose="020B0604020202020204" pitchFamily="34" charset="0"/>
              </a:rPr>
              <a:t> Leadership (Hersey and Blanchard, 1969)</a:t>
            </a:r>
            <a:br>
              <a:rPr lang="it-IT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it-IT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F29C718-41AB-433C-BDE1-6454D1D6A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721" y="1825625"/>
            <a:ext cx="11001079" cy="4351338"/>
          </a:xfrm>
        </p:spPr>
        <p:txBody>
          <a:bodyPr/>
          <a:lstStyle/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Matches four leadership styles to four levels of team maturity</a:t>
            </a:r>
          </a:p>
        </p:txBody>
      </p:sp>
      <p:graphicFrame>
        <p:nvGraphicFramePr>
          <p:cNvPr id="5" name="Tabella 5">
            <a:extLst>
              <a:ext uri="{FF2B5EF4-FFF2-40B4-BE49-F238E27FC236}">
                <a16:creationId xmlns:a16="http://schemas.microsoft.com/office/drawing/2014/main" id="{AAE120CA-A2E4-40DE-AD5B-20F7E65D10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611308"/>
              </p:ext>
            </p:extLst>
          </p:nvPr>
        </p:nvGraphicFramePr>
        <p:xfrm>
          <a:off x="1828799" y="3346876"/>
          <a:ext cx="9525001" cy="11125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73048">
                  <a:extLst>
                    <a:ext uri="{9D8B030D-6E8A-4147-A177-3AD203B41FA5}">
                      <a16:colId xmlns:a16="http://schemas.microsoft.com/office/drawing/2014/main" val="2027477356"/>
                    </a:ext>
                  </a:extLst>
                </a:gridCol>
                <a:gridCol w="4778596">
                  <a:extLst>
                    <a:ext uri="{9D8B030D-6E8A-4147-A177-3AD203B41FA5}">
                      <a16:colId xmlns:a16="http://schemas.microsoft.com/office/drawing/2014/main" val="204974615"/>
                    </a:ext>
                  </a:extLst>
                </a:gridCol>
                <a:gridCol w="3573357">
                  <a:extLst>
                    <a:ext uri="{9D8B030D-6E8A-4147-A177-3AD203B41FA5}">
                      <a16:colId xmlns:a16="http://schemas.microsoft.com/office/drawing/2014/main" val="18963002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it-IT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4897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Participating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(share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ideas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Selling (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491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Delegating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(turn over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Telling (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give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instructions</a:t>
                      </a:r>
                      <a:r>
                        <a:rPr lang="it-IT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- M1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4593409"/>
                  </a:ext>
                </a:extLst>
              </a:tr>
            </a:tbl>
          </a:graphicData>
        </a:graphic>
      </p:graphicFrame>
      <p:sp>
        <p:nvSpPr>
          <p:cNvPr id="6" name="CasellaDiTesto 5">
            <a:extLst>
              <a:ext uri="{FF2B5EF4-FFF2-40B4-BE49-F238E27FC236}">
                <a16:creationId xmlns:a16="http://schemas.microsoft.com/office/drawing/2014/main" id="{F06B78F7-773E-4AAE-8D10-66A9AB2D5490}"/>
              </a:ext>
            </a:extLst>
          </p:cNvPr>
          <p:cNvSpPr txBox="1"/>
          <p:nvPr/>
        </p:nvSpPr>
        <p:spPr>
          <a:xfrm>
            <a:off x="3986753" y="2772134"/>
            <a:ext cx="4911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Task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asellaDiTesto 10">
            <a:extLst>
              <a:ext uri="{FF2B5EF4-FFF2-40B4-BE49-F238E27FC236}">
                <a16:creationId xmlns:a16="http://schemas.microsoft.com/office/drawing/2014/main" id="{A89685FA-48B9-4C8D-BA4A-85B12E4BE9DF}"/>
              </a:ext>
            </a:extLst>
          </p:cNvPr>
          <p:cNvSpPr txBox="1"/>
          <p:nvPr/>
        </p:nvSpPr>
        <p:spPr>
          <a:xfrm>
            <a:off x="400115" y="3678128"/>
            <a:ext cx="155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Relationship Behaviors</a:t>
            </a:r>
          </a:p>
        </p:txBody>
      </p:sp>
    </p:spTree>
    <p:extLst>
      <p:ext uri="{BB962C8B-B14F-4D97-AF65-F5344CB8AC3E}">
        <p14:creationId xmlns:p14="http://schemas.microsoft.com/office/powerpoint/2010/main" val="1587175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4C4614C-9147-4268-A7C9-218FCA10B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Managing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Conflicts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(Thomas and </a:t>
            </a:r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, 1974</a:t>
            </a:r>
            <a:r>
              <a:rPr lang="it-IT" sz="4000" dirty="0">
                <a:latin typeface="Calibri "/>
              </a:rPr>
              <a:t>)</a:t>
            </a:r>
          </a:p>
        </p:txBody>
      </p:sp>
      <p:pic>
        <p:nvPicPr>
          <p:cNvPr id="6" name="Segnaposto contenuto 5">
            <a:extLst>
              <a:ext uri="{FF2B5EF4-FFF2-40B4-BE49-F238E27FC236}">
                <a16:creationId xmlns:a16="http://schemas.microsoft.com/office/drawing/2014/main" id="{63BDFD47-18C6-4D7E-9010-95930112EB8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2111" y="1825625"/>
            <a:ext cx="4693777" cy="4351338"/>
          </a:xfrm>
          <a:prstGeom prst="rect">
            <a:avLst/>
          </a:prstGeom>
        </p:spPr>
      </p:pic>
      <p:sp>
        <p:nvSpPr>
          <p:cNvPr id="5" name="Segnaposto contenuto 4">
            <a:extLst>
              <a:ext uri="{FF2B5EF4-FFF2-40B4-BE49-F238E27FC236}">
                <a16:creationId xmlns:a16="http://schemas.microsoft.com/office/drawing/2014/main" id="{04E9BCBC-B5FD-4A5B-BE47-88866861180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it-IT" dirty="0"/>
          </a:p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negative?</a:t>
            </a:r>
          </a:p>
          <a:p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team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member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must be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willing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listen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resolve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610176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D7B35F8F-F949-436F-8676-2CF67EA641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Successful</a:t>
            </a:r>
            <a:r>
              <a:rPr lang="it-IT" sz="4000" dirty="0">
                <a:latin typeface="Arial" panose="020B0604020202020204" pitchFamily="34" charset="0"/>
                <a:cs typeface="Arial" panose="020B0604020202020204" pitchFamily="34" charset="0"/>
              </a:rPr>
              <a:t> Team Development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FF0996F-0F4B-4325-B5CE-F14D85897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2348" y="2037523"/>
            <a:ext cx="8471452" cy="4139440"/>
          </a:xfrm>
        </p:spPr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Embracing diversity of the team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Communicating effectively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 accountable with the team through good and bad criticism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Being able to delegate each roles to each individual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Having a good support system</a:t>
            </a:r>
          </a:p>
          <a:p>
            <a:endParaRPr lang="it-I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4211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832610-A634-4D99-9047-CACFB7D55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it-IT" sz="4000" dirty="0" err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it-IT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109B94A-69E2-45CF-A0AB-5980E31B7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Belbin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RM, Management Teams –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Succeed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Fail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: Oxford; Butterworth-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Heinemann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1981</a:t>
            </a:r>
          </a:p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Hersey P and Blanchard  KH, Management of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Organizational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Utilizing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Human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. New Jersey; Prentice Hall (1969)</a:t>
            </a:r>
          </a:p>
          <a:p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Thomas KW ad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Kilmann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RH, The Thomas-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Killmann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Conflict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Mode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Instrument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(Mountain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View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CA: CPP,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Inc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1974)</a:t>
            </a:r>
          </a:p>
          <a:p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BW,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Developmental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Sequence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in Small Groups,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dirty="0" err="1">
                <a:latin typeface="Arial" panose="020B0604020202020204" pitchFamily="34" charset="0"/>
                <a:cs typeface="Arial" panose="020B0604020202020204" pitchFamily="34" charset="0"/>
              </a:rPr>
              <a:t>Bulletin</a:t>
            </a:r>
            <a:r>
              <a:rPr lang="it-IT" dirty="0">
                <a:latin typeface="Arial" panose="020B0604020202020204" pitchFamily="34" charset="0"/>
                <a:cs typeface="Arial" panose="020B0604020202020204" pitchFamily="34" charset="0"/>
              </a:rPr>
              <a:t>, 63, 384-399 (1965)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120840385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i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454</Words>
  <Application>Microsoft Office PowerPoint</Application>
  <PresentationFormat>Widescreen</PresentationFormat>
  <Paragraphs>95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</vt:lpstr>
      <vt:lpstr>Calibri Light</vt:lpstr>
      <vt:lpstr>Tema di Office</vt:lpstr>
      <vt:lpstr>PowerPoint Presentation</vt:lpstr>
      <vt:lpstr>INTRODUCTION AND BENEFITS OF  TEAM WORKING </vt:lpstr>
      <vt:lpstr>Benefits of team working</vt:lpstr>
      <vt:lpstr>How to develop a team (Tuckman, 1965)</vt:lpstr>
      <vt:lpstr>Team Roles (Belbin, 1981)</vt:lpstr>
      <vt:lpstr> Situational Leadership (Hersey and Blanchard, 1969) </vt:lpstr>
      <vt:lpstr>Managing Conflicts (Thomas and Kilmann, 1974)</vt:lpstr>
      <vt:lpstr>Successful Team Development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and Benefits of team Working</dc:title>
  <dc:creator>Carolina</dc:creator>
  <cp:lastModifiedBy>Olivette Mildred</cp:lastModifiedBy>
  <cp:revision>21</cp:revision>
  <dcterms:created xsi:type="dcterms:W3CDTF">2021-06-29T07:55:11Z</dcterms:created>
  <dcterms:modified xsi:type="dcterms:W3CDTF">2021-07-28T14:57:07Z</dcterms:modified>
</cp:coreProperties>
</file>